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8" r:id="rId3"/>
    <p:sldId id="309" r:id="rId4"/>
    <p:sldId id="307" r:id="rId5"/>
    <p:sldId id="310" r:id="rId6"/>
    <p:sldId id="311" r:id="rId7"/>
    <p:sldId id="312" r:id="rId8"/>
    <p:sldId id="313" r:id="rId9"/>
    <p:sldId id="314" r:id="rId10"/>
    <p:sldId id="315" r:id="rId11"/>
    <p:sldId id="316" r:id="rId12"/>
    <p:sldId id="317" r:id="rId13"/>
    <p:sldId id="319" r:id="rId14"/>
    <p:sldId id="321" r:id="rId15"/>
    <p:sldId id="322" r:id="rId16"/>
    <p:sldId id="323" r:id="rId17"/>
    <p:sldId id="324" r:id="rId18"/>
    <p:sldId id="325" r:id="rId19"/>
    <p:sldId id="326" r:id="rId20"/>
    <p:sldId id="327" r:id="rId21"/>
    <p:sldId id="328" r:id="rId22"/>
    <p:sldId id="329" r:id="rId23"/>
    <p:sldId id="332" r:id="rId24"/>
    <p:sldId id="345" r:id="rId25"/>
    <p:sldId id="346" r:id="rId26"/>
    <p:sldId id="333" r:id="rId27"/>
    <p:sldId id="334" r:id="rId28"/>
    <p:sldId id="335" r:id="rId29"/>
    <p:sldId id="336" r:id="rId30"/>
    <p:sldId id="337" r:id="rId31"/>
    <p:sldId id="347" r:id="rId32"/>
    <p:sldId id="338" r:id="rId33"/>
    <p:sldId id="339" r:id="rId34"/>
    <p:sldId id="340" r:id="rId35"/>
    <p:sldId id="341" r:id="rId36"/>
    <p:sldId id="366" r:id="rId37"/>
    <p:sldId id="367" r:id="rId38"/>
    <p:sldId id="368" r:id="rId39"/>
    <p:sldId id="342" r:id="rId40"/>
    <p:sldId id="350" r:id="rId41"/>
    <p:sldId id="348" r:id="rId42"/>
    <p:sldId id="349" r:id="rId43"/>
    <p:sldId id="352" r:id="rId44"/>
    <p:sldId id="343" r:id="rId45"/>
    <p:sldId id="351" r:id="rId46"/>
    <p:sldId id="353" r:id="rId47"/>
    <p:sldId id="354" r:id="rId48"/>
    <p:sldId id="355" r:id="rId49"/>
    <p:sldId id="356" r:id="rId50"/>
    <p:sldId id="357" r:id="rId51"/>
    <p:sldId id="358" r:id="rId52"/>
    <p:sldId id="359" r:id="rId53"/>
    <p:sldId id="360" r:id="rId54"/>
    <p:sldId id="361" r:id="rId55"/>
    <p:sldId id="362" r:id="rId56"/>
    <p:sldId id="363" r:id="rId57"/>
    <p:sldId id="364" r:id="rId58"/>
    <p:sldId id="365" r:id="rId59"/>
    <p:sldId id="344" r:id="rId60"/>
    <p:sldId id="330" r:id="rId61"/>
    <p:sldId id="331" r:id="rId62"/>
    <p:sldId id="320" r:id="rId63"/>
    <p:sldId id="257" r:id="rId64"/>
    <p:sldId id="258" r:id="rId65"/>
    <p:sldId id="259" r:id="rId66"/>
    <p:sldId id="260" r:id="rId67"/>
    <p:sldId id="261" r:id="rId68"/>
    <p:sldId id="262" r:id="rId69"/>
    <p:sldId id="302" r:id="rId70"/>
    <p:sldId id="303" r:id="rId71"/>
    <p:sldId id="304" r:id="rId72"/>
    <p:sldId id="305" r:id="rId73"/>
    <p:sldId id="306" r:id="rId74"/>
    <p:sldId id="369" r:id="rId75"/>
    <p:sldId id="370" r:id="rId76"/>
    <p:sldId id="371" r:id="rId77"/>
    <p:sldId id="372" r:id="rId78"/>
    <p:sldId id="373" r:id="rId79"/>
    <p:sldId id="381" r:id="rId80"/>
    <p:sldId id="382" r:id="rId81"/>
    <p:sldId id="383" r:id="rId82"/>
    <p:sldId id="384" r:id="rId83"/>
    <p:sldId id="385" r:id="rId84"/>
    <p:sldId id="386" r:id="rId85"/>
    <p:sldId id="387" r:id="rId86"/>
    <p:sldId id="388" r:id="rId87"/>
    <p:sldId id="389" r:id="rId88"/>
    <p:sldId id="390" r:id="rId89"/>
    <p:sldId id="391" r:id="rId90"/>
    <p:sldId id="263" r:id="rId91"/>
    <p:sldId id="374" r:id="rId92"/>
    <p:sldId id="375" r:id="rId93"/>
    <p:sldId id="376" r:id="rId94"/>
    <p:sldId id="377" r:id="rId95"/>
    <p:sldId id="378" r:id="rId96"/>
    <p:sldId id="380" r:id="rId97"/>
    <p:sldId id="285" r:id="rId98"/>
    <p:sldId id="286" r:id="rId99"/>
    <p:sldId id="264" r:id="rId100"/>
    <p:sldId id="271" r:id="rId101"/>
    <p:sldId id="287" r:id="rId102"/>
    <p:sldId id="288" r:id="rId103"/>
    <p:sldId id="272" r:id="rId104"/>
    <p:sldId id="273" r:id="rId105"/>
    <p:sldId id="274" r:id="rId106"/>
    <p:sldId id="275" r:id="rId107"/>
    <p:sldId id="276" r:id="rId108"/>
    <p:sldId id="281" r:id="rId109"/>
    <p:sldId id="284" r:id="rId110"/>
    <p:sldId id="268" r:id="rId111"/>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0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C7DFB40A-CF7A-49C0-BA38-4A5C9281D84B}" type="datetimeFigureOut">
              <a:rPr lang="es-MX" smtClean="0"/>
              <a:pPr/>
              <a:t>27/09/2017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52A8506-5704-49A2-A13E-76DCFD69F288}"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7DFB40A-CF7A-49C0-BA38-4A5C9281D84B}" type="datetimeFigureOut">
              <a:rPr lang="es-MX" smtClean="0"/>
              <a:pPr/>
              <a:t>27/09/2017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52A8506-5704-49A2-A13E-76DCFD69F288}"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7DFB40A-CF7A-49C0-BA38-4A5C9281D84B}" type="datetimeFigureOut">
              <a:rPr lang="es-MX" smtClean="0"/>
              <a:pPr/>
              <a:t>27/09/2017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52A8506-5704-49A2-A13E-76DCFD69F288}"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7DFB40A-CF7A-49C0-BA38-4A5C9281D84B}" type="datetimeFigureOut">
              <a:rPr lang="es-MX" smtClean="0"/>
              <a:pPr/>
              <a:t>27/09/2017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52A8506-5704-49A2-A13E-76DCFD69F288}"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7DFB40A-CF7A-49C0-BA38-4A5C9281D84B}" type="datetimeFigureOut">
              <a:rPr lang="es-MX" smtClean="0"/>
              <a:pPr/>
              <a:t>27/09/2017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52A8506-5704-49A2-A13E-76DCFD69F288}"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C7DFB40A-CF7A-49C0-BA38-4A5C9281D84B}" type="datetimeFigureOut">
              <a:rPr lang="es-MX" smtClean="0"/>
              <a:pPr/>
              <a:t>27/09/2017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752A8506-5704-49A2-A13E-76DCFD69F288}"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C7DFB40A-CF7A-49C0-BA38-4A5C9281D84B}" type="datetimeFigureOut">
              <a:rPr lang="es-MX" smtClean="0"/>
              <a:pPr/>
              <a:t>27/09/2017</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752A8506-5704-49A2-A13E-76DCFD69F288}"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C7DFB40A-CF7A-49C0-BA38-4A5C9281D84B}" type="datetimeFigureOut">
              <a:rPr lang="es-MX" smtClean="0"/>
              <a:pPr/>
              <a:t>27/09/2017</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752A8506-5704-49A2-A13E-76DCFD69F288}"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7DFB40A-CF7A-49C0-BA38-4A5C9281D84B}" type="datetimeFigureOut">
              <a:rPr lang="es-MX" smtClean="0"/>
              <a:pPr/>
              <a:t>27/09/2017</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752A8506-5704-49A2-A13E-76DCFD69F288}"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7DFB40A-CF7A-49C0-BA38-4A5C9281D84B}" type="datetimeFigureOut">
              <a:rPr lang="es-MX" smtClean="0"/>
              <a:pPr/>
              <a:t>27/09/2017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752A8506-5704-49A2-A13E-76DCFD69F288}"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7DFB40A-CF7A-49C0-BA38-4A5C9281D84B}" type="datetimeFigureOut">
              <a:rPr lang="es-MX" smtClean="0"/>
              <a:pPr/>
              <a:t>27/09/2017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752A8506-5704-49A2-A13E-76DCFD69F288}"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FB40A-CF7A-49C0-BA38-4A5C9281D84B}" type="datetimeFigureOut">
              <a:rPr lang="es-MX" smtClean="0"/>
              <a:pPr/>
              <a:t>27/09/2017</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2A8506-5704-49A2-A13E-76DCFD69F288}"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hyperlink" Target="https://en-yucatan.com.mx/" TargetMode="Externa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8" Type="http://schemas.openxmlformats.org/officeDocument/2006/relationships/hyperlink" Target="https://es.wikipedia.org/wiki/Cacicazgos_mayas_en_Yucat%C3%A1n" TargetMode="External"/><Relationship Id="rId3" Type="http://schemas.openxmlformats.org/officeDocument/2006/relationships/hyperlink" Target="https://es.wikipedia.org/wiki/Idioma_maya" TargetMode="External"/><Relationship Id="rId7" Type="http://schemas.openxmlformats.org/officeDocument/2006/relationships/hyperlink" Target="https://es.wikipedia.org/wiki/Conquista_de_Yucat%C3%A1n" TargetMode="External"/><Relationship Id="rId2" Type="http://schemas.openxmlformats.org/officeDocument/2006/relationships/hyperlink" Target="https://es.wikipedia.org/w/index.php?title=Dzilam_de_Bravo&amp;action=edit&amp;section=2" TargetMode="External"/><Relationship Id="rId1" Type="http://schemas.openxmlformats.org/officeDocument/2006/relationships/slideLayout" Target="../slideLayouts/slideLayout6.xml"/><Relationship Id="rId6" Type="http://schemas.openxmlformats.org/officeDocument/2006/relationships/hyperlink" Target="https://es.wikipedia.org/wiki/Cultura_maya" TargetMode="External"/><Relationship Id="rId11" Type="http://schemas.openxmlformats.org/officeDocument/2006/relationships/hyperlink" Target="https://es.wikipedia.org/wiki/Dzilam_Gonz%C3%A1lez_(municipio)" TargetMode="External"/><Relationship Id="rId5" Type="http://schemas.openxmlformats.org/officeDocument/2006/relationships/hyperlink" Target="https://es.wikipedia.org/w/index.php?title=Dzilam_de_Bravo&amp;action=edit&amp;section=3" TargetMode="External"/><Relationship Id="rId10" Type="http://schemas.openxmlformats.org/officeDocument/2006/relationships/hyperlink" Target="https://es.wikipedia.org/wiki/Izamal" TargetMode="External"/><Relationship Id="rId4" Type="http://schemas.openxmlformats.org/officeDocument/2006/relationships/hyperlink" Target="https://es.wikipedia.org/wiki/Dzilam_de_Bravo" TargetMode="External"/><Relationship Id="rId9" Type="http://schemas.openxmlformats.org/officeDocument/2006/relationships/hyperlink" Target="https://es.wikipedia.org/wiki/Ah_Kin_Chel" TargetMode="External"/></Relationships>
</file>

<file path=ppt/slides/_rels/slide102.xml.rels><?xml version="1.0" encoding="UTF-8" standalone="yes"?>
<Relationships xmlns="http://schemas.openxmlformats.org/package/2006/relationships"><Relationship Id="rId8" Type="http://schemas.openxmlformats.org/officeDocument/2006/relationships/hyperlink" Target="https://es.wikipedia.org/w/index.php?title=Dzilam_de_Bravo&amp;action=edit&amp;section=5" TargetMode="External"/><Relationship Id="rId3" Type="http://schemas.openxmlformats.org/officeDocument/2006/relationships/hyperlink" Target="https://es.wikipedia.org/wiki/Cultura_maya" TargetMode="External"/><Relationship Id="rId7" Type="http://schemas.openxmlformats.org/officeDocument/2006/relationships/hyperlink" Target="https://es.wikipedia.org/w/index.php?title=Xcan&amp;action=edit&amp;redlink=1" TargetMode="External"/><Relationship Id="rId2" Type="http://schemas.openxmlformats.org/officeDocument/2006/relationships/hyperlink" Target="https://es.wikipedia.org/w/index.php?title=Dzilam_de_Bravo&amp;action=edit&amp;section=4" TargetMode="External"/><Relationship Id="rId1" Type="http://schemas.openxmlformats.org/officeDocument/2006/relationships/slideLayout" Target="../slideLayouts/slideLayout6.xml"/><Relationship Id="rId6" Type="http://schemas.openxmlformats.org/officeDocument/2006/relationships/hyperlink" Target="https://es.wikipedia.org/w/index.php?title=Palab%C3%A1n&amp;action=edit&amp;redlink=1" TargetMode="External"/><Relationship Id="rId11" Type="http://schemas.openxmlformats.org/officeDocument/2006/relationships/hyperlink" Target="https://es.wikipedia.org/wiki/Reserva_Natural" TargetMode="External"/><Relationship Id="rId5" Type="http://schemas.openxmlformats.org/officeDocument/2006/relationships/hyperlink" Target="https://es.wikipedia.org/w/index.php?title=Poxil&amp;action=edit&amp;redlink=1" TargetMode="External"/><Relationship Id="rId10" Type="http://schemas.openxmlformats.org/officeDocument/2006/relationships/hyperlink" Target="https://es.wikipedia.org/wiki/Dzilam_de_Bravo" TargetMode="External"/><Relationship Id="rId4" Type="http://schemas.openxmlformats.org/officeDocument/2006/relationships/hyperlink" Target="https://es.wikipedia.org/w/index.php?title=Xalau&amp;action=edit&amp;redlink=1" TargetMode="External"/><Relationship Id="rId9" Type="http://schemas.openxmlformats.org/officeDocument/2006/relationships/hyperlink" Target="https://es.wikipedia.org/wiki/Bocas_de_Dzilam"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hyperlink" Target="https://en-yucatan.com.mx/ecoturismo-yucatan/dzilam-bravo/index.php" TargetMode="Externa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hyperlink" Target="https://en-yucatan.com.mx/ecoturismo-yucatan/dzilam-bravo/index.php" TargetMode="Externa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hyperlink" Target="https://es.wikipedia.org/wiki/Dzilam_de_Bravo"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s://es.wikipedia.org/wiki/Chabihau" TargetMode="External"/><Relationship Id="rId2" Type="http://schemas.openxmlformats.org/officeDocument/2006/relationships/hyperlink" Target="https://es.wikipedia.org/w/index.php?title=Dzilam_de_Bravo&amp;action=edit&amp;section=1" TargetMode="External"/><Relationship Id="rId1" Type="http://schemas.openxmlformats.org/officeDocument/2006/relationships/slideLayout" Target="../slideLayouts/slideLayout6.xml"/><Relationship Id="rId5" Type="http://schemas.openxmlformats.org/officeDocument/2006/relationships/hyperlink" Target="https://es.wikipedia.org/wiki/Dzilam_Gonz%C3%A1lez" TargetMode="External"/><Relationship Id="rId4" Type="http://schemas.openxmlformats.org/officeDocument/2006/relationships/hyperlink" Target="https://es.wikipedia.org/wiki/Bocas_de_Dzilam"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hyperlink" Target="http://www.mapas.mipueblo.mx/35/" TargetMode="External"/><Relationship Id="rId2" Type="http://schemas.openxmlformats.org/officeDocument/2006/relationships/image" Target="../media/image85.jpeg"/><Relationship Id="rId1" Type="http://schemas.openxmlformats.org/officeDocument/2006/relationships/slideLayout" Target="../slideLayouts/slideLayout6.xml"/><Relationship Id="rId4" Type="http://schemas.openxmlformats.org/officeDocument/2006/relationships/hyperlink" Target="http://www.mapas.mipueblo.mx/35/286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yucatan"/>
          <p:cNvPicPr>
            <a:picLocks noChangeAspect="1" noChangeArrowheads="1"/>
          </p:cNvPicPr>
          <p:nvPr/>
        </p:nvPicPr>
        <p:blipFill>
          <a:blip r:embed="rId2" cstate="print"/>
          <a:srcRect/>
          <a:stretch>
            <a:fillRect/>
          </a:stretch>
        </p:blipFill>
        <p:spPr bwMode="auto">
          <a:xfrm>
            <a:off x="971599" y="849672"/>
            <a:ext cx="7269271" cy="4739568"/>
          </a:xfrm>
          <a:prstGeom prst="rect">
            <a:avLst/>
          </a:prstGeom>
          <a:noFill/>
        </p:spPr>
      </p:pic>
      <p:sp>
        <p:nvSpPr>
          <p:cNvPr id="2" name="1 Título"/>
          <p:cNvSpPr>
            <a:spLocks noGrp="1"/>
          </p:cNvSpPr>
          <p:nvPr>
            <p:ph type="ctrTitle"/>
          </p:nvPr>
        </p:nvSpPr>
        <p:spPr>
          <a:xfrm>
            <a:off x="539552" y="620688"/>
            <a:ext cx="7772400" cy="1470025"/>
          </a:xfrm>
          <a:solidFill>
            <a:srgbClr val="FFFF00"/>
          </a:solidFill>
        </p:spPr>
        <p:txBody>
          <a:bodyPr/>
          <a:lstStyle/>
          <a:p>
            <a:r>
              <a:rPr lang="es-MX" dirty="0" smtClean="0"/>
              <a:t>Yucatán, Mérida  </a:t>
            </a:r>
            <a:endParaRPr lang="es-MX"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Rectángulo"/>
          <p:cNvSpPr/>
          <p:nvPr/>
        </p:nvSpPr>
        <p:spPr>
          <a:xfrm>
            <a:off x="611560" y="2136339"/>
            <a:ext cx="7560840" cy="1754326"/>
          </a:xfrm>
          <a:prstGeom prst="rect">
            <a:avLst/>
          </a:prstGeom>
        </p:spPr>
        <p:txBody>
          <a:bodyPr wrap="square">
            <a:spAutoFit/>
          </a:bodyPr>
          <a:lstStyle/>
          <a:p>
            <a:r>
              <a:rPr lang="es-MX" dirty="0" smtClean="0"/>
              <a:t>Ubicado a 85 </a:t>
            </a:r>
            <a:r>
              <a:rPr lang="es-MX" dirty="0" err="1" smtClean="0"/>
              <a:t>Kms</a:t>
            </a:r>
            <a:r>
              <a:rPr lang="es-MX" dirty="0" smtClean="0"/>
              <a:t> de la ciudad de </a:t>
            </a:r>
            <a:r>
              <a:rPr lang="es-MX" b="1" dirty="0" smtClean="0">
                <a:hlinkClick r:id="rId2"/>
              </a:rPr>
              <a:t>Mérida</a:t>
            </a:r>
            <a:r>
              <a:rPr lang="es-MX" dirty="0" smtClean="0"/>
              <a:t> se ubica este pueblo de pescadores "</a:t>
            </a:r>
            <a:r>
              <a:rPr lang="es-MX" b="1" dirty="0" err="1" smtClean="0"/>
              <a:t>Dzilam</a:t>
            </a:r>
            <a:r>
              <a:rPr lang="es-MX" b="1" dirty="0" smtClean="0"/>
              <a:t> Bravo</a:t>
            </a:r>
            <a:r>
              <a:rPr lang="es-MX" dirty="0" smtClean="0"/>
              <a:t>" que se han organizado para ofrecer paseos en lancha </a:t>
            </a:r>
            <a:r>
              <a:rPr lang="es-MX" dirty="0" err="1" smtClean="0"/>
              <a:t>ecoturisticos</a:t>
            </a:r>
            <a:r>
              <a:rPr lang="es-MX" dirty="0" smtClean="0"/>
              <a:t> donde </a:t>
            </a:r>
            <a:r>
              <a:rPr lang="es-MX" dirty="0" err="1" smtClean="0"/>
              <a:t>podras</a:t>
            </a:r>
            <a:r>
              <a:rPr lang="es-MX" dirty="0" smtClean="0"/>
              <a:t> conocer los diferentes atractivos que hay en los alrededores como los ojos de agua que hay en la </a:t>
            </a:r>
            <a:r>
              <a:rPr lang="es-MX" dirty="0" err="1" smtClean="0"/>
              <a:t>region</a:t>
            </a:r>
            <a:r>
              <a:rPr lang="es-MX" dirty="0" smtClean="0"/>
              <a:t>, el cenote </a:t>
            </a:r>
            <a:r>
              <a:rPr lang="es-MX" dirty="0" err="1" smtClean="0"/>
              <a:t>elepeten</a:t>
            </a:r>
            <a:r>
              <a:rPr lang="es-MX" dirty="0" smtClean="0"/>
              <a:t>, la laguna donde </a:t>
            </a:r>
            <a:r>
              <a:rPr lang="es-MX" dirty="0" err="1" smtClean="0"/>
              <a:t>podras</a:t>
            </a:r>
            <a:r>
              <a:rPr lang="es-MX" dirty="0" smtClean="0"/>
              <a:t> observar las diferentes aves de la región y lagartos en su </a:t>
            </a:r>
            <a:r>
              <a:rPr lang="es-MX" dirty="0" err="1" smtClean="0"/>
              <a:t>habitat</a:t>
            </a:r>
            <a:r>
              <a:rPr lang="es-MX" dirty="0" smtClean="0"/>
              <a:t> natural.</a:t>
            </a:r>
            <a:endParaRPr lang="es-MX"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Rectángulo"/>
          <p:cNvSpPr/>
          <p:nvPr/>
        </p:nvSpPr>
        <p:spPr>
          <a:xfrm>
            <a:off x="2286000" y="1028343"/>
            <a:ext cx="4572000" cy="4801314"/>
          </a:xfrm>
          <a:prstGeom prst="rect">
            <a:avLst/>
          </a:prstGeom>
        </p:spPr>
        <p:txBody>
          <a:bodyPr>
            <a:spAutoFit/>
          </a:bodyPr>
          <a:lstStyle/>
          <a:p>
            <a:r>
              <a:rPr lang="es-MX" dirty="0" smtClean="0"/>
              <a:t>Toponimia[</a:t>
            </a:r>
            <a:r>
              <a:rPr lang="es-MX" dirty="0" smtClean="0">
                <a:hlinkClick r:id="rId2" tooltip="Editar sección: Toponimia"/>
              </a:rPr>
              <a:t>editar</a:t>
            </a:r>
            <a:r>
              <a:rPr lang="es-MX" dirty="0" smtClean="0"/>
              <a:t>]</a:t>
            </a:r>
          </a:p>
          <a:p>
            <a:r>
              <a:rPr lang="es-MX" dirty="0" smtClean="0"/>
              <a:t>El término </a:t>
            </a:r>
            <a:r>
              <a:rPr lang="es-MX" dirty="0" err="1" smtClean="0"/>
              <a:t>Dzilam</a:t>
            </a:r>
            <a:r>
              <a:rPr lang="es-MX" dirty="0" smtClean="0"/>
              <a:t> en </a:t>
            </a:r>
            <a:r>
              <a:rPr lang="es-MX" dirty="0" smtClean="0">
                <a:hlinkClick r:id="rId3" tooltip="Idioma maya"/>
              </a:rPr>
              <a:t>idioma maya</a:t>
            </a:r>
            <a:r>
              <a:rPr lang="es-MX" dirty="0" smtClean="0"/>
              <a:t> significa </a:t>
            </a:r>
            <a:r>
              <a:rPr lang="es-MX" i="1" dirty="0" smtClean="0"/>
              <a:t>pelado</a:t>
            </a:r>
            <a:r>
              <a:rPr lang="es-MX" dirty="0" smtClean="0"/>
              <a:t> o </a:t>
            </a:r>
            <a:r>
              <a:rPr lang="es-MX" i="1" dirty="0" smtClean="0"/>
              <a:t>sin envoltura</a:t>
            </a:r>
            <a:r>
              <a:rPr lang="es-MX" dirty="0" smtClean="0"/>
              <a:t>, esto es, cosa u objeto pelado.</a:t>
            </a:r>
            <a:r>
              <a:rPr lang="es-MX" baseline="30000" dirty="0" smtClean="0">
                <a:hlinkClick r:id="rId4"/>
              </a:rPr>
              <a:t>4</a:t>
            </a:r>
            <a:r>
              <a:rPr lang="es-MX" dirty="0" smtClean="0"/>
              <a:t>​</a:t>
            </a:r>
          </a:p>
          <a:p>
            <a:r>
              <a:rPr lang="es-MX" dirty="0" smtClean="0"/>
              <a:t>Datos históricos[</a:t>
            </a:r>
            <a:r>
              <a:rPr lang="es-MX" dirty="0" smtClean="0">
                <a:hlinkClick r:id="rId5" tooltip="Editar sección: Datos históricos"/>
              </a:rPr>
              <a:t>editar</a:t>
            </a:r>
            <a:r>
              <a:rPr lang="es-MX" dirty="0" smtClean="0"/>
              <a:t>]</a:t>
            </a:r>
          </a:p>
          <a:p>
            <a:r>
              <a:rPr lang="es-MX" dirty="0" smtClean="0"/>
              <a:t>Sobre la fundación de </a:t>
            </a:r>
            <a:r>
              <a:rPr lang="es-MX" dirty="0" err="1" smtClean="0"/>
              <a:t>Dzilam</a:t>
            </a:r>
            <a:r>
              <a:rPr lang="es-MX" dirty="0" smtClean="0"/>
              <a:t> de Bravo no existen datos registrados, aunque se sabe que había población </a:t>
            </a:r>
            <a:r>
              <a:rPr lang="es-MX" dirty="0" smtClean="0">
                <a:hlinkClick r:id="rId6" tooltip="Cultura maya"/>
              </a:rPr>
              <a:t>maya</a:t>
            </a:r>
            <a:r>
              <a:rPr lang="es-MX" dirty="0" smtClean="0"/>
              <a:t> antes de </a:t>
            </a:r>
            <a:r>
              <a:rPr lang="es-MX" dirty="0" err="1" smtClean="0"/>
              <a:t>la</a:t>
            </a:r>
            <a:r>
              <a:rPr lang="es-MX" dirty="0" err="1" smtClean="0">
                <a:hlinkClick r:id="rId7" tooltip="Conquista de Yucatán"/>
              </a:rPr>
              <a:t>conquista</a:t>
            </a:r>
            <a:r>
              <a:rPr lang="es-MX" dirty="0" smtClean="0">
                <a:hlinkClick r:id="rId7" tooltip="Conquista de Yucatán"/>
              </a:rPr>
              <a:t> de Yucatán</a:t>
            </a:r>
            <a:r>
              <a:rPr lang="es-MX" dirty="0" smtClean="0"/>
              <a:t> en toda la región, que perteneció al </a:t>
            </a:r>
            <a:r>
              <a:rPr lang="es-MX" dirty="0" smtClean="0">
                <a:hlinkClick r:id="rId8" tooltip="Cacicazgos mayas en Yucatán"/>
              </a:rPr>
              <a:t>cacicazgo o jurisdicción</a:t>
            </a:r>
            <a:r>
              <a:rPr lang="es-MX" dirty="0" smtClean="0"/>
              <a:t> de </a:t>
            </a:r>
            <a:r>
              <a:rPr lang="es-MX" dirty="0" smtClean="0">
                <a:hlinkClick r:id="rId9" tooltip="Ah Kin Chel"/>
              </a:rPr>
              <a:t>Ah </a:t>
            </a:r>
            <a:r>
              <a:rPr lang="es-MX" dirty="0" err="1" smtClean="0">
                <a:hlinkClick r:id="rId9" tooltip="Ah Kin Chel"/>
              </a:rPr>
              <a:t>Kin</a:t>
            </a:r>
            <a:r>
              <a:rPr lang="es-MX" dirty="0" smtClean="0">
                <a:hlinkClick r:id="rId9" tooltip="Ah Kin Chel"/>
              </a:rPr>
              <a:t> </a:t>
            </a:r>
            <a:r>
              <a:rPr lang="es-MX" dirty="0" err="1" smtClean="0">
                <a:hlinkClick r:id="rId9" tooltip="Ah Kin Chel"/>
              </a:rPr>
              <a:t>Chel</a:t>
            </a:r>
            <a:r>
              <a:rPr lang="es-MX" dirty="0" smtClean="0"/>
              <a:t>.</a:t>
            </a:r>
          </a:p>
          <a:p>
            <a:r>
              <a:rPr lang="es-MX" dirty="0" smtClean="0"/>
              <a:t>Hacia 1825 el pueblo perteneció al </a:t>
            </a:r>
            <a:r>
              <a:rPr lang="es-MX" i="1" dirty="0" smtClean="0"/>
              <a:t>Partido de la Costa</a:t>
            </a:r>
            <a:r>
              <a:rPr lang="es-MX" dirty="0" smtClean="0"/>
              <a:t>, cuya cabecera fue </a:t>
            </a:r>
            <a:r>
              <a:rPr lang="es-MX" dirty="0" err="1" smtClean="0">
                <a:hlinkClick r:id="rId10" tooltip="Izamal"/>
              </a:rPr>
              <a:t>Izamal</a:t>
            </a:r>
            <a:r>
              <a:rPr lang="es-MX" dirty="0" smtClean="0"/>
              <a:t>. Más tarde </a:t>
            </a:r>
            <a:r>
              <a:rPr lang="es-MX" dirty="0" err="1" smtClean="0"/>
              <a:t>Dzilam</a:t>
            </a:r>
            <a:r>
              <a:rPr lang="es-MX" dirty="0" smtClean="0"/>
              <a:t> de Bravo formó parte de la jurisdicción de </a:t>
            </a:r>
            <a:r>
              <a:rPr lang="es-MX" dirty="0" err="1" smtClean="0">
                <a:hlinkClick r:id="rId11" tooltip="Dzilam González (municipio)"/>
              </a:rPr>
              <a:t>Dzilam</a:t>
            </a:r>
            <a:r>
              <a:rPr lang="es-MX" dirty="0" smtClean="0">
                <a:hlinkClick r:id="rId11" tooltip="Dzilam González (municipio)"/>
              </a:rPr>
              <a:t> González</a:t>
            </a:r>
            <a:r>
              <a:rPr lang="es-MX" dirty="0" smtClean="0"/>
              <a:t>. Finalmente, a partir de 1921 el pueblo se elevó a la categoría de cabecera municipal dotándolo del territorio que hoy es el municipio de </a:t>
            </a:r>
            <a:r>
              <a:rPr lang="es-MX" dirty="0" err="1" smtClean="0"/>
              <a:t>Dzilam</a:t>
            </a:r>
            <a:r>
              <a:rPr lang="es-MX" dirty="0" smtClean="0"/>
              <a:t> de Bravo.</a:t>
            </a:r>
            <a:endParaRPr lang="es-MX"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Rectángulo"/>
          <p:cNvSpPr/>
          <p:nvPr/>
        </p:nvSpPr>
        <p:spPr>
          <a:xfrm>
            <a:off x="2286000" y="1305342"/>
            <a:ext cx="4572000" cy="4247317"/>
          </a:xfrm>
          <a:prstGeom prst="rect">
            <a:avLst/>
          </a:prstGeom>
        </p:spPr>
        <p:txBody>
          <a:bodyPr>
            <a:spAutoFit/>
          </a:bodyPr>
          <a:lstStyle/>
          <a:p>
            <a:r>
              <a:rPr lang="es-MX" dirty="0" smtClean="0"/>
              <a:t>Arqueología[</a:t>
            </a:r>
            <a:r>
              <a:rPr lang="es-MX" dirty="0" smtClean="0">
                <a:hlinkClick r:id="rId2" tooltip="Editar sección: Arqueología"/>
              </a:rPr>
              <a:t>editar</a:t>
            </a:r>
            <a:r>
              <a:rPr lang="es-MX" dirty="0" smtClean="0"/>
              <a:t>]</a:t>
            </a:r>
          </a:p>
          <a:p>
            <a:r>
              <a:rPr lang="es-MX" dirty="0" smtClean="0"/>
              <a:t>En las cercanías de </a:t>
            </a:r>
            <a:r>
              <a:rPr lang="es-MX" dirty="0" err="1" smtClean="0"/>
              <a:t>Dzilam</a:t>
            </a:r>
            <a:r>
              <a:rPr lang="es-MX" dirty="0" smtClean="0"/>
              <a:t> de Bravo y dentro del municipio, existen varios yacimientos arqueológicos de la </a:t>
            </a:r>
            <a:r>
              <a:rPr lang="es-MX" dirty="0" smtClean="0">
                <a:hlinkClick r:id="rId3" tooltip="Cultura maya"/>
              </a:rPr>
              <a:t>cultura maya</a:t>
            </a:r>
            <a:r>
              <a:rPr lang="es-MX" dirty="0" smtClean="0"/>
              <a:t>, entre los que se encuentran: </a:t>
            </a:r>
            <a:r>
              <a:rPr lang="es-MX" dirty="0" err="1" smtClean="0">
                <a:hlinkClick r:id="rId4" tooltip="Xalau (aún no redactado)"/>
              </a:rPr>
              <a:t>Xalau</a:t>
            </a:r>
            <a:r>
              <a:rPr lang="es-MX" dirty="0" smtClean="0"/>
              <a:t>, Tamba, </a:t>
            </a:r>
            <a:r>
              <a:rPr lang="es-MX" dirty="0" err="1" smtClean="0"/>
              <a:t>Bolmay</a:t>
            </a:r>
            <a:r>
              <a:rPr lang="es-MX" dirty="0" smtClean="0"/>
              <a:t>, </a:t>
            </a:r>
            <a:r>
              <a:rPr lang="es-MX" dirty="0" err="1" smtClean="0"/>
              <a:t>Petul</a:t>
            </a:r>
            <a:r>
              <a:rPr lang="es-MX" dirty="0" smtClean="0"/>
              <a:t>, </a:t>
            </a:r>
            <a:r>
              <a:rPr lang="es-MX" dirty="0" err="1" smtClean="0"/>
              <a:t>Sotpol</a:t>
            </a:r>
            <a:r>
              <a:rPr lang="es-MX" dirty="0" smtClean="0"/>
              <a:t>, </a:t>
            </a:r>
            <a:r>
              <a:rPr lang="es-MX" dirty="0" err="1" smtClean="0"/>
              <a:t>Xuyap</a:t>
            </a:r>
            <a:r>
              <a:rPr lang="es-MX" dirty="0" smtClean="0"/>
              <a:t>, </a:t>
            </a:r>
            <a:r>
              <a:rPr lang="es-MX" dirty="0" err="1" smtClean="0">
                <a:hlinkClick r:id="rId5" tooltip="Poxil (aún no redactado)"/>
              </a:rPr>
              <a:t>Poxil</a:t>
            </a:r>
            <a:r>
              <a:rPr lang="es-MX" dirty="0" smtClean="0"/>
              <a:t>, </a:t>
            </a:r>
            <a:r>
              <a:rPr lang="es-MX" dirty="0" err="1" smtClean="0"/>
              <a:t>Xcoom</a:t>
            </a:r>
            <a:r>
              <a:rPr lang="es-MX" dirty="0" smtClean="0"/>
              <a:t>, </a:t>
            </a:r>
            <a:r>
              <a:rPr lang="es-MX" dirty="0" err="1" smtClean="0">
                <a:hlinkClick r:id="rId6" tooltip="Palabán (aún no redactado)"/>
              </a:rPr>
              <a:t>Palabán</a:t>
            </a:r>
            <a:r>
              <a:rPr lang="es-MX" dirty="0" smtClean="0"/>
              <a:t>, </a:t>
            </a:r>
            <a:r>
              <a:rPr lang="es-MX" dirty="0" err="1" smtClean="0"/>
              <a:t>Xmaos</a:t>
            </a:r>
            <a:r>
              <a:rPr lang="es-MX" dirty="0" smtClean="0"/>
              <a:t> y </a:t>
            </a:r>
            <a:r>
              <a:rPr lang="es-MX" dirty="0" err="1" smtClean="0">
                <a:hlinkClick r:id="rId7" tooltip="Xcan (aún no redactado)"/>
              </a:rPr>
              <a:t>Xcan</a:t>
            </a:r>
            <a:r>
              <a:rPr lang="es-MX" dirty="0" smtClean="0"/>
              <a:t>.</a:t>
            </a:r>
          </a:p>
          <a:p>
            <a:r>
              <a:rPr lang="es-MX" dirty="0" smtClean="0"/>
              <a:t>Turismo[</a:t>
            </a:r>
            <a:r>
              <a:rPr lang="es-MX" dirty="0" smtClean="0">
                <a:hlinkClick r:id="rId8" tooltip="Editar sección: Turismo"/>
              </a:rPr>
              <a:t>editar</a:t>
            </a:r>
            <a:r>
              <a:rPr lang="es-MX" dirty="0" smtClean="0"/>
              <a:t>]</a:t>
            </a:r>
          </a:p>
          <a:p>
            <a:r>
              <a:rPr lang="es-MX" dirty="0" smtClean="0"/>
              <a:t>El ecoturismo se ha convertido en una de las actividades principales de la región. Las </a:t>
            </a:r>
            <a:r>
              <a:rPr lang="es-MX" dirty="0" smtClean="0">
                <a:hlinkClick r:id="rId9" tooltip="Bocas de Dzilam"/>
              </a:rPr>
              <a:t>Bocas de </a:t>
            </a:r>
            <a:r>
              <a:rPr lang="es-MX" dirty="0" err="1" smtClean="0">
                <a:hlinkClick r:id="rId9" tooltip="Bocas de Dzilam"/>
              </a:rPr>
              <a:t>Dzilam</a:t>
            </a:r>
            <a:r>
              <a:rPr lang="es-MX" dirty="0" smtClean="0"/>
              <a:t> constituyen un atractivo natural que atrae una gran cantidad de turistas locales y foráneos.</a:t>
            </a:r>
            <a:r>
              <a:rPr lang="es-MX" baseline="30000" dirty="0" smtClean="0">
                <a:hlinkClick r:id="rId10"/>
              </a:rPr>
              <a:t>5</a:t>
            </a:r>
            <a:r>
              <a:rPr lang="es-MX" dirty="0" smtClean="0"/>
              <a:t>​ Estas </a:t>
            </a:r>
            <a:r>
              <a:rPr lang="es-MX" i="1" dirty="0" smtClean="0"/>
              <a:t>Bocas</a:t>
            </a:r>
            <a:r>
              <a:rPr lang="es-MX" dirty="0" smtClean="0"/>
              <a:t> están contenidas en la </a:t>
            </a:r>
            <a:r>
              <a:rPr lang="es-MX" i="1" dirty="0" smtClean="0">
                <a:hlinkClick r:id="rId11" tooltip="Reserva Natural"/>
              </a:rPr>
              <a:t>Reserva Natural</a:t>
            </a:r>
            <a:r>
              <a:rPr lang="es-MX" dirty="0" smtClean="0"/>
              <a:t> de </a:t>
            </a:r>
            <a:r>
              <a:rPr lang="es-MX" dirty="0" err="1" smtClean="0"/>
              <a:t>Dzilam</a:t>
            </a:r>
            <a:r>
              <a:rPr lang="es-MX" dirty="0" smtClean="0"/>
              <a:t>, área estatal protegida de la biodiversidad.</a:t>
            </a:r>
            <a:r>
              <a:rPr lang="es-MX" baseline="30000" dirty="0" smtClean="0">
                <a:hlinkClick r:id="rId10"/>
              </a:rPr>
              <a:t>6</a:t>
            </a:r>
            <a:r>
              <a:rPr lang="es-MX" dirty="0" smtClean="0"/>
              <a:t>​</a:t>
            </a:r>
            <a:endParaRPr lang="es-MX"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Rectángulo"/>
          <p:cNvSpPr/>
          <p:nvPr/>
        </p:nvSpPr>
        <p:spPr>
          <a:xfrm>
            <a:off x="2286000" y="1997839"/>
            <a:ext cx="4572000" cy="2862322"/>
          </a:xfrm>
          <a:prstGeom prst="rect">
            <a:avLst/>
          </a:prstGeom>
        </p:spPr>
        <p:txBody>
          <a:bodyPr>
            <a:spAutoFit/>
          </a:bodyPr>
          <a:lstStyle/>
          <a:p>
            <a:r>
              <a:rPr lang="es-MX" dirty="0" smtClean="0"/>
              <a:t>Para disfrutar de la belleza natural que rodea </a:t>
            </a:r>
            <a:r>
              <a:rPr lang="es-MX" b="1" dirty="0" err="1" smtClean="0"/>
              <a:t>Dzilam</a:t>
            </a:r>
            <a:r>
              <a:rPr lang="es-MX" b="1" dirty="0" smtClean="0"/>
              <a:t> Bravo</a:t>
            </a:r>
            <a:r>
              <a:rPr lang="es-MX" dirty="0" smtClean="0"/>
              <a:t>, se realizan recorridos en lancha hacia Las Bocas y Punta Arenas.</a:t>
            </a:r>
            <a:br>
              <a:rPr lang="es-MX" dirty="0" smtClean="0"/>
            </a:br>
            <a:r>
              <a:rPr lang="es-MX" dirty="0" smtClean="0"/>
              <a:t>Las Bocas, donde el rio y el mar se unen además de que como esta apartado de la civilización es un lugar muy tranquilo donde se puede practicar el campismo y tomarse en baño en las playas vírgenes, cuenta también con un ojo de agua dulce, </a:t>
            </a:r>
            <a:r>
              <a:rPr lang="es-MX" smtClean="0"/>
              <a:t>baño ecológico </a:t>
            </a:r>
            <a:r>
              <a:rPr lang="es-MX" dirty="0" smtClean="0"/>
              <a:t>y palapa para colgar hamacas.</a:t>
            </a:r>
            <a:endParaRPr lang="es-MX"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Rectángulo"/>
          <p:cNvSpPr/>
          <p:nvPr/>
        </p:nvSpPr>
        <p:spPr>
          <a:xfrm>
            <a:off x="2286000" y="1582341"/>
            <a:ext cx="4572000" cy="3693319"/>
          </a:xfrm>
          <a:prstGeom prst="rect">
            <a:avLst/>
          </a:prstGeom>
        </p:spPr>
        <p:txBody>
          <a:bodyPr>
            <a:spAutoFit/>
          </a:bodyPr>
          <a:lstStyle/>
          <a:p>
            <a:r>
              <a:rPr lang="es-MX" dirty="0" smtClean="0"/>
              <a:t>En Punta Arenas, tendrá la oportunidad de pescar grandes especies; pero si lo que le gusta es la arqueología puede visitar los diversos sitios que antaño fueran hogar de los mayas, </a:t>
            </a:r>
            <a:r>
              <a:rPr lang="es-MX" dirty="0" err="1" smtClean="0"/>
              <a:t>Xalau</a:t>
            </a:r>
            <a:r>
              <a:rPr lang="es-MX" dirty="0" smtClean="0"/>
              <a:t>, Tamba, </a:t>
            </a:r>
            <a:r>
              <a:rPr lang="es-MX" dirty="0" err="1" smtClean="0"/>
              <a:t>Petul</a:t>
            </a:r>
            <a:r>
              <a:rPr lang="es-MX" dirty="0" smtClean="0"/>
              <a:t> y </a:t>
            </a:r>
            <a:r>
              <a:rPr lang="es-MX" dirty="0" err="1" smtClean="0"/>
              <a:t>Xcan</a:t>
            </a:r>
            <a:r>
              <a:rPr lang="es-MX" dirty="0" smtClean="0"/>
              <a:t>, se encuentran muy cerca de aquí.</a:t>
            </a:r>
          </a:p>
          <a:p>
            <a:r>
              <a:rPr lang="es-MX" dirty="0" smtClean="0"/>
              <a:t>En los tours en lancha podrá visitar también el cenote </a:t>
            </a:r>
            <a:r>
              <a:rPr lang="es-MX" dirty="0" err="1" smtClean="0"/>
              <a:t>Elepetén</a:t>
            </a:r>
            <a:r>
              <a:rPr lang="es-MX" dirty="0" smtClean="0"/>
              <a:t>, así como a los ojos de agua cercanos y a la laguna rodeado de aves en medio de una atmósfera relajante, de igual forma tendrá la oportunidad de caminar a la orilla del mar mientras disfruta de un bello atardecer.</a:t>
            </a:r>
            <a:endParaRPr lang="es-MX"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Rectángulo"/>
          <p:cNvSpPr/>
          <p:nvPr/>
        </p:nvSpPr>
        <p:spPr>
          <a:xfrm>
            <a:off x="2286000" y="2413338"/>
            <a:ext cx="4572000" cy="2031325"/>
          </a:xfrm>
          <a:prstGeom prst="rect">
            <a:avLst/>
          </a:prstGeom>
        </p:spPr>
        <p:txBody>
          <a:bodyPr>
            <a:spAutoFit/>
          </a:bodyPr>
          <a:lstStyle/>
          <a:p>
            <a:r>
              <a:rPr lang="es-MX" dirty="0" smtClean="0"/>
              <a:t>Para llegar a </a:t>
            </a:r>
            <a:r>
              <a:rPr lang="es-MX" dirty="0" err="1" smtClean="0"/>
              <a:t>Dzilam</a:t>
            </a:r>
            <a:r>
              <a:rPr lang="es-MX" dirty="0" smtClean="0"/>
              <a:t> Bravo partiendo desde Mérida, deberá tomar la carretera que va hacia </a:t>
            </a:r>
            <a:r>
              <a:rPr lang="es-MX" dirty="0" err="1" smtClean="0"/>
              <a:t>Motul</a:t>
            </a:r>
            <a:r>
              <a:rPr lang="es-MX" dirty="0" smtClean="0"/>
              <a:t> y avanzar hasta llegar al entronque con </a:t>
            </a:r>
            <a:r>
              <a:rPr lang="es-MX" dirty="0" err="1" smtClean="0"/>
              <a:t>Cansahcab</a:t>
            </a:r>
            <a:r>
              <a:rPr lang="es-MX" dirty="0" smtClean="0"/>
              <a:t>, ahí tomará la desviación que le llevará a </a:t>
            </a:r>
            <a:r>
              <a:rPr lang="es-MX" dirty="0" err="1" smtClean="0"/>
              <a:t>Dzidzantun</a:t>
            </a:r>
            <a:r>
              <a:rPr lang="es-MX" dirty="0" smtClean="0"/>
              <a:t> y continuar hasta llegar a </a:t>
            </a:r>
            <a:r>
              <a:rPr lang="es-MX" dirty="0" err="1" smtClean="0"/>
              <a:t>Dzilam</a:t>
            </a:r>
            <a:r>
              <a:rPr lang="es-MX" dirty="0" smtClean="0"/>
              <a:t> </a:t>
            </a:r>
            <a:r>
              <a:rPr lang="es-MX" dirty="0" err="1" smtClean="0"/>
              <a:t>Gonzalez</a:t>
            </a:r>
            <a:r>
              <a:rPr lang="es-MX" dirty="0" smtClean="0"/>
              <a:t>, unos minutos más tarde, se encontrará en </a:t>
            </a:r>
            <a:r>
              <a:rPr lang="es-MX" dirty="0" err="1" smtClean="0"/>
              <a:t>Dzilam</a:t>
            </a:r>
            <a:r>
              <a:rPr lang="es-MX" dirty="0" smtClean="0"/>
              <a:t> Bravo.</a:t>
            </a:r>
            <a:endParaRPr lang="es-MX"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Rectángulo"/>
          <p:cNvSpPr/>
          <p:nvPr/>
        </p:nvSpPr>
        <p:spPr>
          <a:xfrm>
            <a:off x="2286000" y="1859340"/>
            <a:ext cx="4572000" cy="3139321"/>
          </a:xfrm>
          <a:prstGeom prst="rect">
            <a:avLst/>
          </a:prstGeom>
        </p:spPr>
        <p:txBody>
          <a:bodyPr>
            <a:spAutoFit/>
          </a:bodyPr>
          <a:lstStyle/>
          <a:p>
            <a:r>
              <a:rPr lang="es-MX" b="1" cap="all" dirty="0" smtClean="0"/>
              <a:t>TOUR LAS BOCAS</a:t>
            </a:r>
          </a:p>
          <a:p>
            <a:r>
              <a:rPr lang="es-MX" dirty="0" smtClean="0"/>
              <a:t>El paseo por las bocas consiste en un viaje hacia la reserva natural del estado donde vera toda clase de vida silvestre y bellos paisajes. </a:t>
            </a:r>
            <a:r>
              <a:rPr lang="es-MX" dirty="0" err="1" smtClean="0"/>
              <a:t>Tambien</a:t>
            </a:r>
            <a:r>
              <a:rPr lang="es-MX" dirty="0" smtClean="0"/>
              <a:t> </a:t>
            </a:r>
            <a:r>
              <a:rPr lang="es-MX" dirty="0" err="1" smtClean="0"/>
              <a:t>conocera</a:t>
            </a:r>
            <a:r>
              <a:rPr lang="es-MX" dirty="0" smtClean="0"/>
              <a:t> lugares como el manantial </a:t>
            </a:r>
            <a:r>
              <a:rPr lang="es-MX" dirty="0" err="1" smtClean="0"/>
              <a:t>xbuya</a:t>
            </a:r>
            <a:r>
              <a:rPr lang="es-MX" dirty="0" smtClean="0"/>
              <a:t>-ha el cenote </a:t>
            </a:r>
            <a:r>
              <a:rPr lang="es-MX" dirty="0" err="1" smtClean="0"/>
              <a:t>elepeten</a:t>
            </a:r>
            <a:r>
              <a:rPr lang="es-MX" dirty="0" smtClean="0"/>
              <a:t> y la laguna.</a:t>
            </a:r>
          </a:p>
          <a:p>
            <a:r>
              <a:rPr lang="es-MX" dirty="0" smtClean="0"/>
              <a:t>Tarifa $ 85 USD por persona (</a:t>
            </a:r>
            <a:r>
              <a:rPr lang="es-MX" dirty="0" err="1" smtClean="0"/>
              <a:t>llendo</a:t>
            </a:r>
            <a:r>
              <a:rPr lang="es-MX" dirty="0" smtClean="0"/>
              <a:t> 2 personas)</a:t>
            </a:r>
            <a:br>
              <a:rPr lang="es-MX" dirty="0" smtClean="0"/>
            </a:br>
            <a:r>
              <a:rPr lang="es-MX" dirty="0" smtClean="0"/>
              <a:t>Tarifa $ 75 USD por persona (</a:t>
            </a:r>
            <a:r>
              <a:rPr lang="es-MX" dirty="0" err="1" smtClean="0"/>
              <a:t>llendo</a:t>
            </a:r>
            <a:r>
              <a:rPr lang="es-MX" dirty="0" smtClean="0"/>
              <a:t> 3 o 4 Personas) </a:t>
            </a:r>
            <a:br>
              <a:rPr lang="es-MX" dirty="0" smtClean="0"/>
            </a:br>
            <a:r>
              <a:rPr lang="es-MX" b="1" dirty="0" smtClean="0">
                <a:hlinkClick r:id="rId2"/>
              </a:rPr>
              <a:t>Reserve Ahora</a:t>
            </a:r>
            <a:endParaRPr lang="es-MX"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Rectángulo"/>
          <p:cNvSpPr/>
          <p:nvPr/>
        </p:nvSpPr>
        <p:spPr>
          <a:xfrm>
            <a:off x="2286000" y="1859340"/>
            <a:ext cx="4572000" cy="3139321"/>
          </a:xfrm>
          <a:prstGeom prst="rect">
            <a:avLst/>
          </a:prstGeom>
        </p:spPr>
        <p:txBody>
          <a:bodyPr>
            <a:spAutoFit/>
          </a:bodyPr>
          <a:lstStyle/>
          <a:p>
            <a:r>
              <a:rPr lang="es-MX" b="1" cap="all" dirty="0" smtClean="0"/>
              <a:t>PESCA</a:t>
            </a:r>
          </a:p>
          <a:p>
            <a:r>
              <a:rPr lang="es-MX" dirty="0" smtClean="0"/>
              <a:t>Si quiere aventurarse al </a:t>
            </a:r>
            <a:r>
              <a:rPr lang="es-MX" dirty="0" err="1" smtClean="0"/>
              <a:t>oceano</a:t>
            </a:r>
            <a:r>
              <a:rPr lang="es-MX" dirty="0" smtClean="0"/>
              <a:t> y disfrutar de un </a:t>
            </a:r>
            <a:r>
              <a:rPr lang="es-MX" dirty="0" err="1" smtClean="0"/>
              <a:t>dia</a:t>
            </a:r>
            <a:r>
              <a:rPr lang="es-MX" dirty="0" smtClean="0"/>
              <a:t> de pesca </a:t>
            </a:r>
            <a:r>
              <a:rPr lang="es-MX" dirty="0" err="1" smtClean="0"/>
              <a:t>tambien</a:t>
            </a:r>
            <a:r>
              <a:rPr lang="es-MX" dirty="0" smtClean="0"/>
              <a:t> puede hacerlo con nuestra </a:t>
            </a:r>
            <a:r>
              <a:rPr lang="es-MX" dirty="0" err="1" smtClean="0"/>
              <a:t>asesoria</a:t>
            </a:r>
            <a:r>
              <a:rPr lang="es-MX" dirty="0" smtClean="0"/>
              <a:t> y servicio.</a:t>
            </a:r>
          </a:p>
          <a:p>
            <a:r>
              <a:rPr lang="es-MX" dirty="0" smtClean="0"/>
              <a:t>Incluye: Transporte Hotel - </a:t>
            </a:r>
            <a:r>
              <a:rPr lang="es-MX" dirty="0" err="1" smtClean="0"/>
              <a:t>Dzilam</a:t>
            </a:r>
            <a:r>
              <a:rPr lang="es-MX" dirty="0" smtClean="0"/>
              <a:t> Bravo, Transporte en </a:t>
            </a:r>
            <a:r>
              <a:rPr lang="es-MX" dirty="0" err="1" smtClean="0"/>
              <a:t>embarcacion</a:t>
            </a:r>
            <a:r>
              <a:rPr lang="es-MX" dirty="0" smtClean="0"/>
              <a:t> con </a:t>
            </a:r>
            <a:r>
              <a:rPr lang="es-MX" dirty="0" err="1" smtClean="0"/>
              <a:t>capitan</a:t>
            </a:r>
            <a:r>
              <a:rPr lang="es-MX" dirty="0" smtClean="0"/>
              <a:t>, anzuelos, cordeles y carnada, cañas, chalecos salvavidas, refrescos, botana y </a:t>
            </a:r>
            <a:r>
              <a:rPr lang="es-MX" dirty="0" err="1" smtClean="0"/>
              <a:t>preparacion</a:t>
            </a:r>
            <a:r>
              <a:rPr lang="es-MX" dirty="0" smtClean="0"/>
              <a:t> del pescado en ceviche.</a:t>
            </a:r>
            <a:br>
              <a:rPr lang="es-MX" dirty="0" smtClean="0"/>
            </a:br>
            <a:r>
              <a:rPr lang="es-MX" dirty="0" smtClean="0"/>
              <a:t>Tarifa de $140 USD ( 1 a 4 Personas) </a:t>
            </a:r>
            <a:br>
              <a:rPr lang="es-MX" dirty="0" smtClean="0"/>
            </a:br>
            <a:r>
              <a:rPr lang="es-MX" b="1" dirty="0" smtClean="0">
                <a:hlinkClick r:id="rId2"/>
              </a:rPr>
              <a:t>Reserve Ahora</a:t>
            </a:r>
            <a:endParaRPr lang="es-MX"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9525" y="0"/>
            <a:ext cx="91249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r>
              <a:rPr lang="es-MX" dirty="0" err="1" smtClean="0"/>
              <a:t>Dzilam</a:t>
            </a:r>
            <a:r>
              <a:rPr lang="es-MX" dirty="0" smtClean="0"/>
              <a:t> de Bravo es un puerto de pescadores de Yucatán en México, cabecera del municipio homónimo, ubicado en el litoral norte de la península de Yucatán. </a:t>
            </a:r>
            <a:r>
              <a:rPr lang="es-MX" dirty="0" err="1" smtClean="0">
                <a:hlinkClick r:id="rId2"/>
              </a:rPr>
              <a:t>Wikipedia</a:t>
            </a:r>
            <a:endParaRPr lang="es-MX"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0" y="0"/>
            <a:ext cx="9324528" cy="6848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5536" y="908720"/>
            <a:ext cx="4476750" cy="49911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076056" y="836712"/>
            <a:ext cx="3813820"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9512" y="836712"/>
            <a:ext cx="4010423" cy="505626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355976" y="836712"/>
            <a:ext cx="4448175" cy="516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51520" y="188640"/>
            <a:ext cx="4400550" cy="318135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932040" y="476672"/>
            <a:ext cx="4211960" cy="61341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251520" y="3501008"/>
            <a:ext cx="4457700" cy="3356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0" y="2546569"/>
            <a:ext cx="6156176" cy="431143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4716016" y="188640"/>
            <a:ext cx="4194795" cy="3463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4448175" cy="68580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427984" y="0"/>
            <a:ext cx="471601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Yucatán, Mérida </a:t>
            </a:r>
            <a:endParaRPr lang="es-MX" dirty="0"/>
          </a:p>
        </p:txBody>
      </p:sp>
      <p:sp>
        <p:nvSpPr>
          <p:cNvPr id="3" name="2 Marcador de contenido"/>
          <p:cNvSpPr>
            <a:spLocks noGrp="1"/>
          </p:cNvSpPr>
          <p:nvPr>
            <p:ph idx="1"/>
          </p:nvPr>
        </p:nvSpPr>
        <p:spPr/>
        <p:txBody>
          <a:bodyPr/>
          <a:lstStyle/>
          <a:p>
            <a:endParaRPr lang="es-MX" dirty="0"/>
          </a:p>
        </p:txBody>
      </p:sp>
      <p:pic>
        <p:nvPicPr>
          <p:cNvPr id="1026" name="Picture 2"/>
          <p:cNvPicPr>
            <a:picLocks noChangeAspect="1" noChangeArrowheads="1"/>
          </p:cNvPicPr>
          <p:nvPr/>
        </p:nvPicPr>
        <p:blipFill>
          <a:blip r:embed="rId2" cstate="print"/>
          <a:srcRect/>
          <a:stretch>
            <a:fillRect/>
          </a:stretch>
        </p:blipFill>
        <p:spPr bwMode="auto">
          <a:xfrm>
            <a:off x="539552" y="1404938"/>
            <a:ext cx="8352927" cy="52644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467544" y="1844824"/>
            <a:ext cx="2428875" cy="3384376"/>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3563888" y="1196752"/>
            <a:ext cx="5229225" cy="445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3456383" cy="5343525"/>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3491880" y="1052736"/>
            <a:ext cx="5652120" cy="5805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idx="4294967295"/>
          </p:nvPr>
        </p:nvSpPr>
        <p:spPr>
          <a:xfrm>
            <a:off x="827584" y="692696"/>
            <a:ext cx="7772400" cy="1470025"/>
          </a:xfrm>
          <a:solidFill>
            <a:srgbClr val="FFFF00"/>
          </a:solidFill>
        </p:spPr>
        <p:txBody>
          <a:bodyPr/>
          <a:lstStyle/>
          <a:p>
            <a:r>
              <a:rPr lang="es-MX" dirty="0" smtClean="0"/>
              <a:t>Mérida, Yucatán </a:t>
            </a:r>
            <a:endParaRPr lang="es-MX" dirty="0"/>
          </a:p>
        </p:txBody>
      </p:sp>
      <p:sp>
        <p:nvSpPr>
          <p:cNvPr id="4" name="3 Subtítulo"/>
          <p:cNvSpPr>
            <a:spLocks noGrp="1"/>
          </p:cNvSpPr>
          <p:nvPr>
            <p:ph type="subTitle" idx="4294967295"/>
          </p:nvPr>
        </p:nvSpPr>
        <p:spPr>
          <a:xfrm>
            <a:off x="1619672" y="2492896"/>
            <a:ext cx="6400800" cy="1752600"/>
          </a:xfrm>
          <a:solidFill>
            <a:schemeClr val="tx2">
              <a:lumMod val="40000"/>
              <a:lumOff val="60000"/>
            </a:schemeClr>
          </a:solidFill>
        </p:spPr>
        <p:txBody>
          <a:bodyPr/>
          <a:lstStyle/>
          <a:p>
            <a:pPr algn="ctr">
              <a:buNone/>
            </a:pPr>
            <a:r>
              <a:rPr lang="es-MX" dirty="0" smtClean="0">
                <a:solidFill>
                  <a:srgbClr val="FF0000"/>
                </a:solidFill>
              </a:rPr>
              <a:t>Pueblos Mágicos</a:t>
            </a:r>
            <a:endParaRPr lang="es-MX"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899592" y="372700"/>
            <a:ext cx="7704856" cy="61125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14965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8229600" cy="1143000"/>
          </a:xfrm>
          <a:solidFill>
            <a:srgbClr val="FFFF00"/>
          </a:solidFill>
        </p:spPr>
        <p:txBody>
          <a:bodyPr>
            <a:normAutofit/>
          </a:bodyPr>
          <a:lstStyle/>
          <a:p>
            <a:r>
              <a:rPr lang="es-MX" b="1" dirty="0" smtClean="0"/>
              <a:t>Valladolid, Yucatán</a:t>
            </a:r>
            <a:endParaRPr lang="es-MX" dirty="0"/>
          </a:p>
        </p:txBody>
      </p:sp>
      <p:sp>
        <p:nvSpPr>
          <p:cNvPr id="3" name="2 Rectángulo"/>
          <p:cNvSpPr/>
          <p:nvPr/>
        </p:nvSpPr>
        <p:spPr>
          <a:xfrm>
            <a:off x="539552" y="1772816"/>
            <a:ext cx="7920880" cy="1477328"/>
          </a:xfrm>
          <a:prstGeom prst="rect">
            <a:avLst/>
          </a:prstGeom>
        </p:spPr>
        <p:txBody>
          <a:bodyPr wrap="square">
            <a:spAutoFit/>
          </a:bodyPr>
          <a:lstStyle/>
          <a:p>
            <a:r>
              <a:rPr lang="es-MX" dirty="0" smtClean="0"/>
              <a:t>Una de las ciudades más antiguas de la península y actualmente uno de los dos Pueblos Mágicos yucatecos, Valladolid es fascinante en toda la extensión de la palabra. Sus calles –paradójicamente apacibles y llenas de vida a la vez– albergan recintos históricos, casonas, museos, cómodos hotelitos, mercados, fuentes, tiendas, puestos de helados y antojitos, parques y muchos rincones por explorar.</a:t>
            </a:r>
            <a:endParaRPr lang="es-MX" dirty="0"/>
          </a:p>
        </p:txBody>
      </p:sp>
      <p:pic>
        <p:nvPicPr>
          <p:cNvPr id="12290" name="Picture 2" descr="Resultado de imagen para Valladolid, Yucatán"/>
          <p:cNvPicPr>
            <a:picLocks noChangeAspect="1" noChangeArrowheads="1"/>
          </p:cNvPicPr>
          <p:nvPr/>
        </p:nvPicPr>
        <p:blipFill>
          <a:blip r:embed="rId2" cstate="print"/>
          <a:srcRect/>
          <a:stretch>
            <a:fillRect/>
          </a:stretch>
        </p:blipFill>
        <p:spPr bwMode="auto">
          <a:xfrm>
            <a:off x="1475656" y="3429000"/>
            <a:ext cx="6000750" cy="314325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39552" y="476672"/>
            <a:ext cx="8208912" cy="2308324"/>
          </a:xfrm>
          <a:prstGeom prst="rect">
            <a:avLst/>
          </a:prstGeom>
        </p:spPr>
        <p:txBody>
          <a:bodyPr wrap="square">
            <a:spAutoFit/>
          </a:bodyPr>
          <a:lstStyle/>
          <a:p>
            <a:pPr algn="just"/>
            <a:r>
              <a:rPr lang="es-MX" dirty="0" smtClean="0"/>
              <a:t>Por si fuera poco, la ubicación privilegiada de este encantador poblado le ha conferido el título de “la capital del oriente maya”. Valladolid se encuentra justo en medio de las dos ciudades más importantes de la península de Yucatán, Mérida y Cancún, ambas a aproximadamente 160 kilómetros de distancia. Además, muy cerca se asientan las principales maravillas arqueológicas de la zona: Chichén Itzá, a sólo 45 kilómetros de distancia, Tulum, a 100 </a:t>
            </a:r>
            <a:r>
              <a:rPr lang="es-MX" dirty="0" err="1" smtClean="0"/>
              <a:t>kilómetrosm</a:t>
            </a:r>
            <a:r>
              <a:rPr lang="es-MX" dirty="0" smtClean="0"/>
              <a:t>, </a:t>
            </a:r>
            <a:r>
              <a:rPr lang="es-MX" dirty="0" err="1" smtClean="0"/>
              <a:t>Ek</a:t>
            </a:r>
            <a:r>
              <a:rPr lang="es-MX" dirty="0" smtClean="0"/>
              <a:t> </a:t>
            </a:r>
            <a:r>
              <a:rPr lang="es-MX" dirty="0" err="1" smtClean="0"/>
              <a:t>Balam</a:t>
            </a:r>
            <a:r>
              <a:rPr lang="es-MX" dirty="0" smtClean="0"/>
              <a:t>, a 30, y </a:t>
            </a:r>
            <a:r>
              <a:rPr lang="es-MX" dirty="0" err="1" smtClean="0"/>
              <a:t>Cobá</a:t>
            </a:r>
            <a:r>
              <a:rPr lang="es-MX" dirty="0" smtClean="0"/>
              <a:t>, a 35. Por esta razón, para conocer Yucatán quizá sea una buena idea contemplar este destino como punto de partida.</a:t>
            </a:r>
            <a:endParaRPr lang="es-MX" dirty="0"/>
          </a:p>
        </p:txBody>
      </p:sp>
      <p:pic>
        <p:nvPicPr>
          <p:cNvPr id="2050" name="Picture 2" descr="Resultado de imagen para Valladolid, Yucatán"/>
          <p:cNvPicPr>
            <a:picLocks noChangeAspect="1" noChangeArrowheads="1"/>
          </p:cNvPicPr>
          <p:nvPr/>
        </p:nvPicPr>
        <p:blipFill>
          <a:blip r:embed="rId2" cstate="print"/>
          <a:srcRect/>
          <a:stretch>
            <a:fillRect/>
          </a:stretch>
        </p:blipFill>
        <p:spPr bwMode="auto">
          <a:xfrm>
            <a:off x="899592" y="2924944"/>
            <a:ext cx="7620000" cy="330862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95536" y="548680"/>
            <a:ext cx="3384376" cy="5324535"/>
          </a:xfrm>
          <a:prstGeom prst="rect">
            <a:avLst/>
          </a:prstGeom>
        </p:spPr>
        <p:txBody>
          <a:bodyPr wrap="square">
            <a:spAutoFit/>
          </a:bodyPr>
          <a:lstStyle/>
          <a:p>
            <a:pPr algn="just"/>
            <a:r>
              <a:rPr lang="es-MX" sz="2000" dirty="0" smtClean="0"/>
              <a:t>En Valladolid se respira un aire apacible, propio de un poblado pequeño y sumamente rico en tradiciones. Probablemente lo primero que llame tu atención sea la amabilidad de sus habitantes, quienes no pensarán dos veces antes de compartirte todo lo que saben sobre el lugar que los vio nacer. Después de dejar tus maletas en el hotel –elige uno de los que rodean la plaza central, albergados en edificios antiguos–, estarás listo para iniciar tu recorrido colonial.</a:t>
            </a:r>
            <a:endParaRPr lang="es-MX" sz="2000" dirty="0"/>
          </a:p>
        </p:txBody>
      </p:sp>
      <p:pic>
        <p:nvPicPr>
          <p:cNvPr id="11266" name="Picture 2" descr="Resultado de imagen para Valladolid, Yucatán"/>
          <p:cNvPicPr>
            <a:picLocks noChangeAspect="1" noChangeArrowheads="1"/>
          </p:cNvPicPr>
          <p:nvPr/>
        </p:nvPicPr>
        <p:blipFill>
          <a:blip r:embed="rId2" cstate="print"/>
          <a:srcRect/>
          <a:stretch>
            <a:fillRect/>
          </a:stretch>
        </p:blipFill>
        <p:spPr bwMode="auto">
          <a:xfrm>
            <a:off x="4139952" y="1412776"/>
            <a:ext cx="4762500" cy="357187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39552" y="476672"/>
            <a:ext cx="4572000" cy="2585323"/>
          </a:xfrm>
          <a:prstGeom prst="rect">
            <a:avLst/>
          </a:prstGeom>
        </p:spPr>
        <p:txBody>
          <a:bodyPr>
            <a:spAutoFit/>
          </a:bodyPr>
          <a:lstStyle/>
          <a:p>
            <a:r>
              <a:rPr lang="es-MX" b="1" dirty="0" smtClean="0"/>
              <a:t>Características:</a:t>
            </a:r>
            <a:endParaRPr lang="es-MX" dirty="0" smtClean="0"/>
          </a:p>
          <a:p>
            <a:r>
              <a:rPr lang="es-MX" dirty="0" smtClean="0"/>
              <a:t>​​Se incorporó al programa Pueblos Mágicos en el año 2012.</a:t>
            </a:r>
          </a:p>
          <a:p>
            <a:r>
              <a:rPr lang="es-MX" dirty="0" smtClean="0"/>
              <a:t>​Valladolid es la segunda ciudad en importancia de Yucatán y la más antigua del estado. Fue fundada en 1543 por Francisco de </a:t>
            </a:r>
            <a:r>
              <a:rPr lang="es-MX" dirty="0" err="1" smtClean="0"/>
              <a:t>Montejo</a:t>
            </a:r>
            <a:r>
              <a:rPr lang="es-MX" dirty="0" smtClean="0"/>
              <a:t> “El Sobrino” y antiguamente estaba habitada por los </a:t>
            </a:r>
            <a:r>
              <a:rPr lang="es-MX" dirty="0" err="1" smtClean="0"/>
              <a:t>Cupules</a:t>
            </a:r>
            <a:r>
              <a:rPr lang="es-MX" dirty="0" smtClean="0"/>
              <a:t> en un sitio conocido como </a:t>
            </a:r>
            <a:r>
              <a:rPr lang="es-MX" dirty="0" err="1" smtClean="0"/>
              <a:t>Chauac</a:t>
            </a:r>
            <a:r>
              <a:rPr lang="es-MX" dirty="0" smtClean="0"/>
              <a:t> </a:t>
            </a:r>
            <a:r>
              <a:rPr lang="es-MX" dirty="0" err="1" smtClean="0"/>
              <a:t>Há</a:t>
            </a:r>
            <a:r>
              <a:rPr lang="es-MX" dirty="0" smtClean="0"/>
              <a:t>, parte de un cacicazgo maya.</a:t>
            </a:r>
            <a:endParaRPr lang="es-MX" dirty="0"/>
          </a:p>
        </p:txBody>
      </p:sp>
      <p:sp>
        <p:nvSpPr>
          <p:cNvPr id="4" name="3 Rectángulo"/>
          <p:cNvSpPr/>
          <p:nvPr/>
        </p:nvSpPr>
        <p:spPr>
          <a:xfrm>
            <a:off x="3347864" y="3501008"/>
            <a:ext cx="5436096" cy="2677656"/>
          </a:xfrm>
          <a:prstGeom prst="rect">
            <a:avLst/>
          </a:prstGeom>
        </p:spPr>
        <p:txBody>
          <a:bodyPr wrap="square">
            <a:spAutoFit/>
          </a:bodyPr>
          <a:lstStyle/>
          <a:p>
            <a:r>
              <a:rPr lang="es-MX" sz="2400" b="1" dirty="0" smtClean="0"/>
              <a:t>Atractivos:</a:t>
            </a:r>
            <a:endParaRPr lang="es-MX" sz="2400" dirty="0" smtClean="0"/>
          </a:p>
          <a:p>
            <a:r>
              <a:rPr lang="es-MX" sz="2400" dirty="0" smtClean="0"/>
              <a:t>Iglesia de la Candelaria</a:t>
            </a:r>
          </a:p>
          <a:p>
            <a:r>
              <a:rPr lang="es-MX" sz="2400" dirty="0" smtClean="0"/>
              <a:t>Iglesia de Santa Lucía</a:t>
            </a:r>
          </a:p>
          <a:p>
            <a:r>
              <a:rPr lang="es-MX" sz="2400" dirty="0" smtClean="0"/>
              <a:t>Iglesia de Santa Ana</a:t>
            </a:r>
          </a:p>
          <a:p>
            <a:r>
              <a:rPr lang="es-MX" sz="2400" dirty="0" smtClean="0"/>
              <a:t>Iglesia de San Juan</a:t>
            </a:r>
          </a:p>
          <a:p>
            <a:r>
              <a:rPr lang="es-MX" sz="2400" dirty="0" smtClean="0"/>
              <a:t>Ex Convento de San Bernardino</a:t>
            </a:r>
          </a:p>
          <a:p>
            <a:r>
              <a:rPr lang="es-MX" sz="2400" dirty="0" smtClean="0"/>
              <a:t>Cenote </a:t>
            </a:r>
            <a:r>
              <a:rPr lang="es-MX" sz="2400" dirty="0" err="1" smtClean="0"/>
              <a:t>Zaci</a:t>
            </a:r>
            <a:endParaRPr lang="es-MX"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FF00"/>
          </a:solidFill>
        </p:spPr>
        <p:txBody>
          <a:bodyPr>
            <a:normAutofit/>
          </a:bodyPr>
          <a:lstStyle/>
          <a:p>
            <a:r>
              <a:rPr lang="es-MX" dirty="0" smtClean="0"/>
              <a:t>Iglesia de la Candelaria</a:t>
            </a:r>
            <a:endParaRPr lang="es-MX" dirty="0"/>
          </a:p>
        </p:txBody>
      </p:sp>
      <p:sp>
        <p:nvSpPr>
          <p:cNvPr id="4" name="3 Rectángulo"/>
          <p:cNvSpPr/>
          <p:nvPr/>
        </p:nvSpPr>
        <p:spPr>
          <a:xfrm>
            <a:off x="755576" y="1988840"/>
            <a:ext cx="8100392" cy="1938992"/>
          </a:xfrm>
          <a:prstGeom prst="rect">
            <a:avLst/>
          </a:prstGeom>
        </p:spPr>
        <p:txBody>
          <a:bodyPr wrap="square">
            <a:spAutoFit/>
          </a:bodyPr>
          <a:lstStyle/>
          <a:p>
            <a:r>
              <a:rPr lang="es-MX" sz="2000" dirty="0" smtClean="0"/>
              <a:t>Se ubica en la calle 44 con 35, frente del parque del mismo nombre. En esta iglesia se venera a la Virgen de la Candelaria, con tradicionales festejos el 2 de febrero. El conjunto consta de templo, camarín, vestíbulo, un portal soportado por arcos morunos y un patio con arquería circundante. Posee dos vanos para campanas y dos remates en el techo dándole un aspecto de fortaleza.</a:t>
            </a:r>
            <a:endParaRPr lang="es-MX" sz="2000" dirty="0"/>
          </a:p>
        </p:txBody>
      </p:sp>
      <p:sp>
        <p:nvSpPr>
          <p:cNvPr id="5" name="4 Rectángulo"/>
          <p:cNvSpPr/>
          <p:nvPr/>
        </p:nvSpPr>
        <p:spPr>
          <a:xfrm>
            <a:off x="755576" y="4365104"/>
            <a:ext cx="7488832" cy="1938992"/>
          </a:xfrm>
          <a:prstGeom prst="rect">
            <a:avLst/>
          </a:prstGeom>
        </p:spPr>
        <p:txBody>
          <a:bodyPr wrap="square">
            <a:spAutoFit/>
          </a:bodyPr>
          <a:lstStyle/>
          <a:p>
            <a:r>
              <a:rPr lang="es-MX" sz="2000" dirty="0" smtClean="0"/>
              <a:t>El camarín está dispuesto sobre la sacristía. El templo es de una sola nave; enfrente a ella y abarcando hasta el zaguán de la casa </a:t>
            </a:r>
            <a:r>
              <a:rPr lang="es-MX" sz="2000" dirty="0" err="1" smtClean="0"/>
              <a:t>cural</a:t>
            </a:r>
            <a:r>
              <a:rPr lang="es-MX" sz="2000" dirty="0" smtClean="0"/>
              <a:t>, está el pequeño portal de arcos moriscos que invade la calle. Tiene además un atrio pequeño al costado sur de todo el predio. En su interior se aprecia el techo de bóveda, púlpito de madera labrada, retablo con motivos vegetales y nichos con imágenes.</a:t>
            </a:r>
            <a:endParaRPr lang="es-MX"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3" name="Picture 2" descr="Resultado de imagen para Valladolid, Yucatán Iglesia de la Candelari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FF00"/>
          </a:solidFill>
        </p:spPr>
        <p:txBody>
          <a:bodyPr>
            <a:normAutofit/>
          </a:bodyPr>
          <a:lstStyle/>
          <a:p>
            <a:r>
              <a:rPr lang="es-MX" dirty="0" smtClean="0"/>
              <a:t>Iglesia de Santa Lucía</a:t>
            </a:r>
            <a:endParaRPr lang="es-MX" dirty="0"/>
          </a:p>
        </p:txBody>
      </p:sp>
      <p:pic>
        <p:nvPicPr>
          <p:cNvPr id="8194" name="Picture 2" descr="Resultado de imagen para valladolid yucatan iglesia de santa lucia"/>
          <p:cNvPicPr>
            <a:picLocks noChangeAspect="1" noChangeArrowheads="1"/>
          </p:cNvPicPr>
          <p:nvPr/>
        </p:nvPicPr>
        <p:blipFill>
          <a:blip r:embed="rId2" cstate="print"/>
          <a:srcRect/>
          <a:stretch>
            <a:fillRect/>
          </a:stretch>
        </p:blipFill>
        <p:spPr bwMode="auto">
          <a:xfrm>
            <a:off x="1043608" y="1772816"/>
            <a:ext cx="2286000" cy="2831977"/>
          </a:xfrm>
          <a:prstGeom prst="rect">
            <a:avLst/>
          </a:prstGeom>
          <a:noFill/>
        </p:spPr>
      </p:pic>
      <p:pic>
        <p:nvPicPr>
          <p:cNvPr id="8196" name="Picture 4" descr="Resultado de imagen para valladolid yucatan iglesia de santa lucia"/>
          <p:cNvPicPr>
            <a:picLocks noChangeAspect="1" noChangeArrowheads="1"/>
          </p:cNvPicPr>
          <p:nvPr/>
        </p:nvPicPr>
        <p:blipFill>
          <a:blip r:embed="rId3" cstate="print"/>
          <a:srcRect/>
          <a:stretch>
            <a:fillRect/>
          </a:stretch>
        </p:blipFill>
        <p:spPr bwMode="auto">
          <a:xfrm>
            <a:off x="4211960" y="1772816"/>
            <a:ext cx="4060054" cy="2710086"/>
          </a:xfrm>
          <a:prstGeom prst="rect">
            <a:avLst/>
          </a:prstGeom>
          <a:noFill/>
        </p:spPr>
      </p:pic>
      <p:sp>
        <p:nvSpPr>
          <p:cNvPr id="5" name="4 Rectángulo"/>
          <p:cNvSpPr/>
          <p:nvPr/>
        </p:nvSpPr>
        <p:spPr>
          <a:xfrm>
            <a:off x="395536" y="4797152"/>
            <a:ext cx="8424936" cy="1631216"/>
          </a:xfrm>
          <a:prstGeom prst="rect">
            <a:avLst/>
          </a:prstGeom>
        </p:spPr>
        <p:txBody>
          <a:bodyPr wrap="square">
            <a:spAutoFit/>
          </a:bodyPr>
          <a:lstStyle/>
          <a:p>
            <a:r>
              <a:rPr lang="es-MX" sz="2000" dirty="0" smtClean="0"/>
              <a:t>San </a:t>
            </a:r>
            <a:r>
              <a:rPr lang="es-MX" sz="2000" dirty="0" err="1" smtClean="0"/>
              <a:t>Servacio</a:t>
            </a:r>
            <a:r>
              <a:rPr lang="es-MX" sz="2000" dirty="0" smtClean="0"/>
              <a:t> o Gervasio La iglesia más famosa en el centro, se ubica frente de la plaza y parque principal "Francisco </a:t>
            </a:r>
            <a:r>
              <a:rPr lang="es-MX" sz="2000" dirty="0" err="1" smtClean="0"/>
              <a:t>Cantòn</a:t>
            </a:r>
            <a:r>
              <a:rPr lang="es-MX" sz="2000" dirty="0" smtClean="0"/>
              <a:t>", es construido el 28 de mayo de 1543, cuando es fundado, Valladolid (que en el pasado era "</a:t>
            </a:r>
            <a:r>
              <a:rPr lang="es-MX" sz="2000" dirty="0" err="1" smtClean="0"/>
              <a:t>Zacì</a:t>
            </a:r>
            <a:r>
              <a:rPr lang="es-MX" sz="2000" dirty="0" smtClean="0"/>
              <a:t>") están reunidos en ese pueblo de indios llamado </a:t>
            </a:r>
            <a:r>
              <a:rPr lang="es-MX" sz="2000" dirty="0" err="1" smtClean="0"/>
              <a:t>chahuacàa</a:t>
            </a:r>
            <a:r>
              <a:rPr lang="es-MX" sz="2000" dirty="0" smtClean="0"/>
              <a:t> o </a:t>
            </a:r>
            <a:r>
              <a:rPr lang="es-MX" sz="2000" dirty="0" err="1" smtClean="0"/>
              <a:t>Chouac-hà</a:t>
            </a:r>
            <a:r>
              <a:rPr lang="es-MX" sz="2000" dirty="0" smtClean="0"/>
              <a:t> que significa "Agua larga", distante </a:t>
            </a:r>
            <a:endParaRPr lang="es-MX"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FF00"/>
          </a:solidFill>
        </p:spPr>
        <p:txBody>
          <a:bodyPr>
            <a:normAutofit/>
          </a:bodyPr>
          <a:lstStyle/>
          <a:p>
            <a:r>
              <a:rPr lang="es-MX" dirty="0" smtClean="0"/>
              <a:t>Iglesia de Santa Ana</a:t>
            </a:r>
            <a:endParaRPr lang="es-MX" dirty="0"/>
          </a:p>
        </p:txBody>
      </p:sp>
      <p:pic>
        <p:nvPicPr>
          <p:cNvPr id="7170" name="Picture 2" descr="Resultado de imagen para iglesia de santa ana valladolid yucatan"/>
          <p:cNvPicPr>
            <a:picLocks noChangeAspect="1" noChangeArrowheads="1"/>
          </p:cNvPicPr>
          <p:nvPr/>
        </p:nvPicPr>
        <p:blipFill>
          <a:blip r:embed="rId2" cstate="print"/>
          <a:srcRect/>
          <a:stretch>
            <a:fillRect/>
          </a:stretch>
        </p:blipFill>
        <p:spPr bwMode="auto">
          <a:xfrm>
            <a:off x="2195736" y="1556792"/>
            <a:ext cx="4762500" cy="2664296"/>
          </a:xfrm>
          <a:prstGeom prst="rect">
            <a:avLst/>
          </a:prstGeom>
          <a:noFill/>
        </p:spPr>
      </p:pic>
      <p:sp>
        <p:nvSpPr>
          <p:cNvPr id="4" name="3 Rectángulo"/>
          <p:cNvSpPr/>
          <p:nvPr/>
        </p:nvSpPr>
        <p:spPr>
          <a:xfrm>
            <a:off x="611560" y="4365104"/>
            <a:ext cx="8136904" cy="2246769"/>
          </a:xfrm>
          <a:prstGeom prst="rect">
            <a:avLst/>
          </a:prstGeom>
        </p:spPr>
        <p:txBody>
          <a:bodyPr wrap="square">
            <a:spAutoFit/>
          </a:bodyPr>
          <a:lstStyle/>
          <a:p>
            <a:pPr algn="just"/>
            <a:r>
              <a:rPr lang="es-MX" sz="2000" dirty="0" smtClean="0"/>
              <a:t>Iglesia situada en el barrio del mismo nombre, entre sus características principales es que tiene un vitral que se encuentra al frente de la fachada, incorporado al templo mediante una recaudación pública. El templo es de mampostería de un solo cuerpo, con muros lisos y la fachada rematada por espadaña con claros para las campanas. Los marcos de la puerta son de piedra tallada. Su arquitectura hace pensar que fue construida en el siglo XVI.</a:t>
            </a:r>
            <a:endParaRPr lang="es-MX"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FF00"/>
          </a:solidFill>
        </p:spPr>
        <p:txBody>
          <a:bodyPr>
            <a:normAutofit/>
          </a:bodyPr>
          <a:lstStyle/>
          <a:p>
            <a:r>
              <a:rPr lang="es-MX" dirty="0" smtClean="0"/>
              <a:t>Iglesia de San Juan</a:t>
            </a:r>
            <a:endParaRPr lang="es-MX" dirty="0"/>
          </a:p>
        </p:txBody>
      </p:sp>
      <p:pic>
        <p:nvPicPr>
          <p:cNvPr id="6146" name="Picture 2" descr="http://www.valladolid.com.mx/img/conocevalladolid/sanjuan/sanjuan-iglesia.jpg"/>
          <p:cNvPicPr>
            <a:picLocks noChangeAspect="1" noChangeArrowheads="1"/>
          </p:cNvPicPr>
          <p:nvPr/>
        </p:nvPicPr>
        <p:blipFill>
          <a:blip r:embed="rId2" cstate="print"/>
          <a:srcRect/>
          <a:stretch>
            <a:fillRect/>
          </a:stretch>
        </p:blipFill>
        <p:spPr bwMode="auto">
          <a:xfrm>
            <a:off x="1403647" y="2060848"/>
            <a:ext cx="2995533" cy="3744416"/>
          </a:xfrm>
          <a:prstGeom prst="rect">
            <a:avLst/>
          </a:prstGeom>
          <a:noFill/>
        </p:spPr>
      </p:pic>
      <p:sp>
        <p:nvSpPr>
          <p:cNvPr id="4" name="3 Rectángulo"/>
          <p:cNvSpPr/>
          <p:nvPr/>
        </p:nvSpPr>
        <p:spPr>
          <a:xfrm>
            <a:off x="4716016" y="2204864"/>
            <a:ext cx="4032448" cy="3416320"/>
          </a:xfrm>
          <a:prstGeom prst="rect">
            <a:avLst/>
          </a:prstGeom>
        </p:spPr>
        <p:txBody>
          <a:bodyPr wrap="square">
            <a:spAutoFit/>
          </a:bodyPr>
          <a:lstStyle/>
          <a:p>
            <a:pPr algn="just"/>
            <a:r>
              <a:rPr lang="es-MX" sz="2400" dirty="0" smtClean="0"/>
              <a:t>Es otra iglesia, localizada en la calle 40 con 49-A, frente al parque pequeño del mismo nombre, mide unos 30 metros de largo por 10, lo caracteriza, sobre todo, las dos torres rematadas por grandes pilones de pirámides cuadrangulares que flanquean la fachada.</a:t>
            </a:r>
            <a:endParaRPr lang="es-MX"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FF00"/>
          </a:solidFill>
        </p:spPr>
        <p:txBody>
          <a:bodyPr>
            <a:normAutofit/>
          </a:bodyPr>
          <a:lstStyle/>
          <a:p>
            <a:r>
              <a:rPr lang="es-MX" dirty="0" smtClean="0"/>
              <a:t>Ex Convento de San Bernardino</a:t>
            </a:r>
            <a:endParaRPr lang="es-MX" dirty="0"/>
          </a:p>
        </p:txBody>
      </p:sp>
      <p:sp>
        <p:nvSpPr>
          <p:cNvPr id="3" name="2 Rectángulo"/>
          <p:cNvSpPr/>
          <p:nvPr/>
        </p:nvSpPr>
        <p:spPr>
          <a:xfrm>
            <a:off x="395536" y="1772816"/>
            <a:ext cx="8208912" cy="1938992"/>
          </a:xfrm>
          <a:prstGeom prst="rect">
            <a:avLst/>
          </a:prstGeom>
        </p:spPr>
        <p:txBody>
          <a:bodyPr wrap="square">
            <a:spAutoFit/>
          </a:bodyPr>
          <a:lstStyle/>
          <a:p>
            <a:pPr algn="just"/>
            <a:r>
              <a:rPr lang="es-MX" sz="2400" dirty="0" smtClean="0"/>
              <a:t>El convento de San Bernardino de Siena, ubicado en el barrio de Sisal y uno de los sitios más </a:t>
            </a:r>
            <a:r>
              <a:rPr lang="es-MX" sz="2400" dirty="0" err="1" smtClean="0"/>
              <a:t>emblematicos</a:t>
            </a:r>
            <a:r>
              <a:rPr lang="es-MX" sz="2400" dirty="0" smtClean="0"/>
              <a:t> de esta ciudad colonial, fundado en 1552 por la Orden Franciscana, se ubica en el corazón del antiguo barrio de Sisal, al sureste de la plaza principal de Valladolid, hace 450 años.</a:t>
            </a:r>
            <a:endParaRPr lang="es-MX"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3" name="Picture 8" descr="Imagen relacionada"/>
          <p:cNvPicPr>
            <a:picLocks noChangeAspect="1" noChangeArrowheads="1"/>
          </p:cNvPicPr>
          <p:nvPr/>
        </p:nvPicPr>
        <p:blipFill>
          <a:blip r:embed="rId2" cstate="print"/>
          <a:srcRect/>
          <a:stretch>
            <a:fillRect/>
          </a:stretch>
        </p:blipFill>
        <p:spPr bwMode="auto">
          <a:xfrm>
            <a:off x="395536" y="1909587"/>
            <a:ext cx="8136904" cy="49484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3" name="Picture 6" descr="Resultado de imagen para ex convento de san bernardino de siena valladolid yucatan"/>
          <p:cNvPicPr>
            <a:picLocks noChangeAspect="1" noChangeArrowheads="1"/>
          </p:cNvPicPr>
          <p:nvPr/>
        </p:nvPicPr>
        <p:blipFill>
          <a:blip r:embed="rId2" cstate="print"/>
          <a:srcRect/>
          <a:stretch>
            <a:fillRect/>
          </a:stretch>
        </p:blipFill>
        <p:spPr bwMode="auto">
          <a:xfrm>
            <a:off x="467544" y="1772816"/>
            <a:ext cx="8136904" cy="46085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3" name="Picture 4" descr="Resultado de imagen para ex convento de san bernardino de siena valladolid yucatan"/>
          <p:cNvPicPr>
            <a:picLocks noChangeAspect="1" noChangeArrowheads="1"/>
          </p:cNvPicPr>
          <p:nvPr/>
        </p:nvPicPr>
        <p:blipFill>
          <a:blip r:embed="rId2" cstate="print"/>
          <a:srcRect/>
          <a:stretch>
            <a:fillRect/>
          </a:stretch>
        </p:blipFill>
        <p:spPr bwMode="auto">
          <a:xfrm>
            <a:off x="467544" y="1844824"/>
            <a:ext cx="8136904" cy="457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FF00"/>
          </a:solidFill>
        </p:spPr>
        <p:txBody>
          <a:bodyPr>
            <a:normAutofit/>
          </a:bodyPr>
          <a:lstStyle/>
          <a:p>
            <a:r>
              <a:rPr lang="es-MX" dirty="0" smtClean="0"/>
              <a:t>Cenote </a:t>
            </a:r>
            <a:r>
              <a:rPr lang="es-MX" dirty="0" err="1" smtClean="0"/>
              <a:t>Zaci</a:t>
            </a:r>
            <a:endParaRPr lang="es-MX" dirty="0"/>
          </a:p>
        </p:txBody>
      </p:sp>
      <p:sp>
        <p:nvSpPr>
          <p:cNvPr id="3" name="2 Rectángulo"/>
          <p:cNvSpPr/>
          <p:nvPr/>
        </p:nvSpPr>
        <p:spPr>
          <a:xfrm>
            <a:off x="611560" y="1628800"/>
            <a:ext cx="7920880" cy="4708981"/>
          </a:xfrm>
          <a:prstGeom prst="rect">
            <a:avLst/>
          </a:prstGeom>
        </p:spPr>
        <p:txBody>
          <a:bodyPr wrap="square">
            <a:spAutoFit/>
          </a:bodyPr>
          <a:lstStyle/>
          <a:p>
            <a:pPr algn="just"/>
            <a:r>
              <a:rPr lang="es-MX" sz="2000" dirty="0" smtClean="0"/>
              <a:t>Ubicado en el interior de la ciudad de Valladolid, el Cenote </a:t>
            </a:r>
            <a:r>
              <a:rPr lang="es-MX" sz="2000" dirty="0" err="1" smtClean="0"/>
              <a:t>Zací</a:t>
            </a:r>
            <a:r>
              <a:rPr lang="es-MX" sz="2000" dirty="0" smtClean="0"/>
              <a:t> es una impresionante caverna parcialmente colapsada de unos 45 metros de diámetro, del techo del cenote o bóveda penden algunas estalactitas que se forman a través del tiempo por los residuos minerales que arrastra el agua.</a:t>
            </a:r>
            <a:br>
              <a:rPr lang="es-MX" sz="2000" dirty="0" smtClean="0"/>
            </a:br>
            <a:r>
              <a:rPr lang="es-MX" sz="2000" dirty="0" smtClean="0"/>
              <a:t/>
            </a:r>
            <a:br>
              <a:rPr lang="es-MX" sz="2000" dirty="0" smtClean="0"/>
            </a:br>
            <a:r>
              <a:rPr lang="es-MX" sz="2000" dirty="0" smtClean="0"/>
              <a:t>La flora que se encuentra en el cenote es el álamo, helechos, teléfonos, orquídeas y entre otras; las rocas en el interior del cenote tiene algas, y el exterior se encuentran cubiertas de musgo. La profundidad del agua es variable, va de 25 a 30 metros en las partes bajas hasta más de 100 metros en las más profundas. En cuanto a la altura de la bóveda con relación al espejo del agua se calcula en unos 29 metros siendo variable en temporada de lluvia y el estío. Su fauna se compone por golondrinas, bagres y gran variedad de insectos como libélulas, escarabajos, caracoles, por mencionar algunos.</a:t>
            </a:r>
            <a:endParaRPr lang="es-MX"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MX" dirty="0" smtClean="0"/>
              <a:t>Yucatán, Mérida</a:t>
            </a:r>
            <a:endParaRPr lang="es-MX" dirty="0"/>
          </a:p>
        </p:txBody>
      </p:sp>
      <p:sp>
        <p:nvSpPr>
          <p:cNvPr id="5" name="4 Rectángulo"/>
          <p:cNvSpPr/>
          <p:nvPr/>
        </p:nvSpPr>
        <p:spPr>
          <a:xfrm>
            <a:off x="683568" y="1166843"/>
            <a:ext cx="7776864" cy="4524315"/>
          </a:xfrm>
          <a:prstGeom prst="rect">
            <a:avLst/>
          </a:prstGeom>
        </p:spPr>
        <p:txBody>
          <a:bodyPr wrap="square">
            <a:spAutoFit/>
          </a:bodyPr>
          <a:lstStyle/>
          <a:p>
            <a:pPr algn="just"/>
            <a:r>
              <a:rPr lang="es-MX" sz="2400" dirty="0" smtClean="0"/>
              <a:t>La Ciudad de Mérida de Yucatán fue fundada el 6 de Enero de 1542 donde se encontraban las ruinas de la Ciudad Maya </a:t>
            </a:r>
            <a:r>
              <a:rPr lang="es-MX" sz="2400" dirty="0" err="1" smtClean="0"/>
              <a:t>T'Hó</a:t>
            </a:r>
            <a:r>
              <a:rPr lang="es-MX" sz="2400" dirty="0" smtClean="0"/>
              <a:t> por el Español Francisco de </a:t>
            </a:r>
            <a:r>
              <a:rPr lang="es-MX" sz="2400" dirty="0" err="1" smtClean="0"/>
              <a:t>Montejo</a:t>
            </a:r>
            <a:r>
              <a:rPr lang="es-MX" sz="2400" dirty="0" smtClean="0"/>
              <a:t> y León "El Mozo", con él llegaron también 100 familias españolas. Por casi 500 años la ciudad fue creciendo y desarrollándose, viviendo al paso de los años innumerables transformaciones sociales y culturales que han venido a formar la sociedad meridana actual. Guerras, piratas, revoluciones económicas y sociales e industrias millonarias han formado parte de esta ciudad en los casi 500 años que lleva de vida por lo cuál la ciudad de Mérida rebosa de historia, lugares y personajes maravillosos que vale la pena conocer y disfrutar. </a:t>
            </a:r>
            <a:endParaRPr lang="es-MX"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3" name="Picture 2" descr="Resultado de imagen para valladolid yucatan cenote zac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3" name="Picture 6" descr="Imagen relacionad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3" name="Picture 4" descr="Resultado de imagen para valladolid yucatan cenote zac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1266" name="Picture 2"/>
          <p:cNvPicPr>
            <a:picLocks noChangeAspect="1" noChangeArrowheads="1"/>
          </p:cNvPicPr>
          <p:nvPr/>
        </p:nvPicPr>
        <p:blipFill>
          <a:blip r:embed="rId2" cstate="print"/>
          <a:srcRect/>
          <a:stretch>
            <a:fillRect/>
          </a:stretch>
        </p:blipFill>
        <p:spPr bwMode="auto">
          <a:xfrm>
            <a:off x="0" y="0"/>
            <a:ext cx="9144000" cy="6863528"/>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FF00"/>
          </a:solidFill>
        </p:spPr>
        <p:txBody>
          <a:bodyPr>
            <a:normAutofit/>
          </a:bodyPr>
          <a:lstStyle/>
          <a:p>
            <a:r>
              <a:rPr lang="es-MX" b="1" dirty="0" err="1" smtClean="0"/>
              <a:t>Izamal</a:t>
            </a:r>
            <a:r>
              <a:rPr lang="es-MX" b="1" dirty="0" smtClean="0"/>
              <a:t>, Yucatán</a:t>
            </a:r>
            <a:endParaRPr lang="es-MX" dirty="0"/>
          </a:p>
        </p:txBody>
      </p:sp>
      <p:sp>
        <p:nvSpPr>
          <p:cNvPr id="4" name="3 Rectángulo"/>
          <p:cNvSpPr/>
          <p:nvPr/>
        </p:nvSpPr>
        <p:spPr>
          <a:xfrm>
            <a:off x="971600" y="1844824"/>
            <a:ext cx="7416824" cy="1631216"/>
          </a:xfrm>
          <a:prstGeom prst="rect">
            <a:avLst/>
          </a:prstGeom>
        </p:spPr>
        <p:txBody>
          <a:bodyPr wrap="square">
            <a:spAutoFit/>
          </a:bodyPr>
          <a:lstStyle/>
          <a:p>
            <a:pPr algn="just"/>
            <a:r>
              <a:rPr lang="es-MX" sz="2000" dirty="0" smtClean="0"/>
              <a:t>A esta ciudad colonial se le conoce como "la ciudad de las tres culturas", pues en ella se combinan rasgos de su pasado prehispánico, del período colonial y de la época actual. Se encuentra situada a 1 hora de Mérida, y muchos operadores turísticos la incluyen en su recorrido a Chichén Itzá.</a:t>
            </a:r>
            <a:endParaRPr lang="es-MX" sz="2000" dirty="0"/>
          </a:p>
        </p:txBody>
      </p:sp>
      <p:sp>
        <p:nvSpPr>
          <p:cNvPr id="5" name="4 Rectángulo"/>
          <p:cNvSpPr/>
          <p:nvPr/>
        </p:nvSpPr>
        <p:spPr>
          <a:xfrm>
            <a:off x="971600" y="3645024"/>
            <a:ext cx="7632848" cy="2862322"/>
          </a:xfrm>
          <a:prstGeom prst="rect">
            <a:avLst/>
          </a:prstGeom>
        </p:spPr>
        <p:txBody>
          <a:bodyPr wrap="square">
            <a:spAutoFit/>
          </a:bodyPr>
          <a:lstStyle/>
          <a:p>
            <a:r>
              <a:rPr lang="es-MX" sz="2000" dirty="0" smtClean="0"/>
              <a:t>Su nombre se debe a </a:t>
            </a:r>
            <a:r>
              <a:rPr lang="es-MX" sz="2000" dirty="0" err="1" smtClean="0"/>
              <a:t>Zamná</a:t>
            </a:r>
            <a:r>
              <a:rPr lang="es-MX" sz="2000" dirty="0" smtClean="0"/>
              <a:t>, "rocío del cielo", personaje de singular sabiduría y origen mítico considerado como instructor y maestro de los mayas.</a:t>
            </a:r>
          </a:p>
          <a:p>
            <a:endParaRPr lang="es-MX" sz="2000" dirty="0" smtClean="0"/>
          </a:p>
          <a:p>
            <a:r>
              <a:rPr lang="es-MX" sz="2000" dirty="0" err="1" smtClean="0"/>
              <a:t>Izamal</a:t>
            </a:r>
            <a:r>
              <a:rPr lang="es-MX" sz="2000" dirty="0" smtClean="0"/>
              <a:t> es un hermosa población colonial fundada a mediados del siglo XVI sobre los vestigios de una antigua ciudad maya; su construcción más importante, el Conjunto Conventual de Nuestra Señora de </a:t>
            </a:r>
            <a:r>
              <a:rPr lang="es-MX" sz="2000" dirty="0" err="1" smtClean="0"/>
              <a:t>Izamal</a:t>
            </a:r>
            <a:r>
              <a:rPr lang="es-MX" sz="2000" dirty="0" smtClean="0"/>
              <a:t>, fue construido sobre las ruinas de un adoratorio maya llamado </a:t>
            </a:r>
            <a:r>
              <a:rPr lang="es-MX" sz="2000" dirty="0" err="1" smtClean="0"/>
              <a:t>Pap-hol-chac</a:t>
            </a:r>
            <a:r>
              <a:rPr lang="es-MX" sz="2000" dirty="0" smtClean="0"/>
              <a:t>.</a:t>
            </a:r>
            <a:endParaRPr lang="es-MX" sz="2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0"/>
            <a:ext cx="9144000" cy="6873716"/>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 y="0"/>
            <a:ext cx="9144001"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 y="0"/>
            <a:ext cx="9144091" cy="6858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981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rogreso: puerta de entrada al mundo maya"/>
          <p:cNvPicPr>
            <a:picLocks noChangeAspect="1" noChangeArrowheads="1"/>
          </p:cNvPicPr>
          <p:nvPr/>
        </p:nvPicPr>
        <p:blipFill>
          <a:blip r:embed="rId2" cstate="print"/>
          <a:srcRect/>
          <a:stretch>
            <a:fillRect/>
          </a:stretch>
        </p:blipFill>
        <p:spPr bwMode="auto">
          <a:xfrm>
            <a:off x="0" y="0"/>
            <a:ext cx="9194560" cy="6858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cstate="print"/>
          <a:srcRect/>
          <a:stretch>
            <a:fillRect/>
          </a:stretch>
        </p:blipFill>
        <p:spPr bwMode="auto">
          <a:xfrm>
            <a:off x="0" y="1196752"/>
            <a:ext cx="9191625" cy="4968552"/>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cstate="print"/>
          <a:srcRect/>
          <a:stretch>
            <a:fillRect/>
          </a:stretch>
        </p:blipFill>
        <p:spPr bwMode="auto">
          <a:xfrm>
            <a:off x="0" y="0"/>
            <a:ext cx="9131595" cy="68580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a:stretch>
            <a:fillRect/>
          </a:stretch>
        </p:blipFill>
        <p:spPr bwMode="auto">
          <a:xfrm>
            <a:off x="0" y="0"/>
            <a:ext cx="9134096"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484784"/>
            <a:ext cx="8229600" cy="1143000"/>
          </a:xfrm>
        </p:spPr>
        <p:txBody>
          <a:bodyPr>
            <a:normAutofit fontScale="90000"/>
          </a:bodyPr>
          <a:lstStyle/>
          <a:p>
            <a:r>
              <a:rPr lang="es-MX" dirty="0" smtClean="0"/>
              <a:t>http://www.pueblosmexico.com.mx/pueblo_mexico_ficha.php?id_rubrique=346)</a:t>
            </a:r>
            <a:endParaRPr lang="es-MX"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83568" y="0"/>
            <a:ext cx="7772400" cy="1025352"/>
          </a:xfrm>
          <a:solidFill>
            <a:srgbClr val="FFFF00"/>
          </a:solidFill>
        </p:spPr>
        <p:txBody>
          <a:bodyPr>
            <a:normAutofit fontScale="90000"/>
          </a:bodyPr>
          <a:lstStyle/>
          <a:p>
            <a:r>
              <a:rPr lang="es-MX" cap="all" dirty="0" smtClean="0"/>
              <a:t>CHICHEN ITZÁ</a:t>
            </a:r>
            <a:br>
              <a:rPr lang="es-MX" cap="all" dirty="0" smtClean="0"/>
            </a:br>
            <a:r>
              <a:rPr lang="es-MX" dirty="0"/>
              <a:t>la pirámide de </a:t>
            </a:r>
            <a:r>
              <a:rPr lang="es-MX" dirty="0" err="1"/>
              <a:t>Kukulcán</a:t>
            </a:r>
            <a:r>
              <a:rPr lang="es-MX" dirty="0"/>
              <a:t> o El Castillo</a:t>
            </a:r>
          </a:p>
        </p:txBody>
      </p:sp>
      <p:sp>
        <p:nvSpPr>
          <p:cNvPr id="5" name="4 Subtítulo"/>
          <p:cNvSpPr>
            <a:spLocks noGrp="1"/>
          </p:cNvSpPr>
          <p:nvPr>
            <p:ph type="subTitle" idx="1"/>
          </p:nvPr>
        </p:nvSpPr>
        <p:spPr>
          <a:xfrm>
            <a:off x="251520" y="4077072"/>
            <a:ext cx="8712968" cy="2304256"/>
          </a:xfrm>
          <a:solidFill>
            <a:srgbClr val="FFFF00"/>
          </a:solidFill>
        </p:spPr>
        <p:txBody>
          <a:bodyPr>
            <a:normAutofit fontScale="70000" lnSpcReduction="20000"/>
          </a:bodyPr>
          <a:lstStyle/>
          <a:p>
            <a:r>
              <a:rPr lang="es-MX" dirty="0">
                <a:solidFill>
                  <a:schemeClr val="tx1"/>
                </a:solidFill>
              </a:rPr>
              <a:t>La ciudad es imponente y prueba de ello es que fue declarada Patrimonio de la Humanidad por la UNESCO en 1988. Su recepción no podría ser menos majestuosa: la Gran Explanada, sede de algunas de las construcciones más emblemáticas y la Pirámide de </a:t>
            </a:r>
            <a:r>
              <a:rPr lang="es-MX" dirty="0" err="1">
                <a:solidFill>
                  <a:schemeClr val="tx1"/>
                </a:solidFill>
              </a:rPr>
              <a:t>Kukulcán</a:t>
            </a:r>
            <a:r>
              <a:rPr lang="es-MX" dirty="0">
                <a:solidFill>
                  <a:schemeClr val="tx1"/>
                </a:solidFill>
              </a:rPr>
              <a:t>, monumento colosal -elegido como una de las nuevas Siete Maravillas del Mundo en 2007- de planta cuadrangular, escalinata en sus costados y templo rectangular en la cima.</a:t>
            </a:r>
          </a:p>
        </p:txBody>
      </p:sp>
      <p:pic>
        <p:nvPicPr>
          <p:cNvPr id="13314" name="Picture 2" descr="Resultado de imagen para chichen itza de noche"/>
          <p:cNvPicPr>
            <a:picLocks noChangeAspect="1" noChangeArrowheads="1"/>
          </p:cNvPicPr>
          <p:nvPr/>
        </p:nvPicPr>
        <p:blipFill>
          <a:blip r:embed="rId2" cstate="print"/>
          <a:srcRect/>
          <a:stretch>
            <a:fillRect/>
          </a:stretch>
        </p:blipFill>
        <p:spPr bwMode="auto">
          <a:xfrm>
            <a:off x="467544" y="1268760"/>
            <a:ext cx="4097312" cy="2720690"/>
          </a:xfrm>
          <a:prstGeom prst="rect">
            <a:avLst/>
          </a:prstGeom>
          <a:noFill/>
        </p:spPr>
      </p:pic>
      <p:pic>
        <p:nvPicPr>
          <p:cNvPr id="13318" name="Picture 6" descr="Imagen relacionada"/>
          <p:cNvPicPr>
            <a:picLocks noChangeAspect="1" noChangeArrowheads="1"/>
          </p:cNvPicPr>
          <p:nvPr/>
        </p:nvPicPr>
        <p:blipFill>
          <a:blip r:embed="rId3" cstate="print"/>
          <a:srcRect/>
          <a:stretch>
            <a:fillRect/>
          </a:stretch>
        </p:blipFill>
        <p:spPr bwMode="auto">
          <a:xfrm>
            <a:off x="4788024" y="1268760"/>
            <a:ext cx="3754388" cy="271548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sultado de imagen para chichen itza de noche"/>
          <p:cNvPicPr>
            <a:picLocks noChangeAspect="1" noChangeArrowheads="1"/>
          </p:cNvPicPr>
          <p:nvPr/>
        </p:nvPicPr>
        <p:blipFill>
          <a:blip r:embed="rId2" cstate="print"/>
          <a:srcRect/>
          <a:stretch>
            <a:fillRect/>
          </a:stretch>
        </p:blipFill>
        <p:spPr bwMode="auto">
          <a:xfrm>
            <a:off x="755576" y="476672"/>
            <a:ext cx="7624847" cy="4104456"/>
          </a:xfrm>
          <a:prstGeom prst="rect">
            <a:avLst/>
          </a:prstGeom>
          <a:noFill/>
        </p:spPr>
      </p:pic>
      <p:sp>
        <p:nvSpPr>
          <p:cNvPr id="5" name="4 Rectángulo"/>
          <p:cNvSpPr/>
          <p:nvPr/>
        </p:nvSpPr>
        <p:spPr>
          <a:xfrm>
            <a:off x="755576" y="4725144"/>
            <a:ext cx="7704856" cy="1754326"/>
          </a:xfrm>
          <a:prstGeom prst="rect">
            <a:avLst/>
          </a:prstGeom>
          <a:solidFill>
            <a:srgbClr val="FFFF00"/>
          </a:solidFill>
        </p:spPr>
        <p:txBody>
          <a:bodyPr wrap="square">
            <a:spAutoFit/>
          </a:bodyPr>
          <a:lstStyle/>
          <a:p>
            <a:pPr algn="ctr"/>
            <a:r>
              <a:rPr lang="es-MX" dirty="0"/>
              <a:t> esta zona arqueológica llegan muchos visitantes para ver el increíble "descenso de </a:t>
            </a:r>
            <a:r>
              <a:rPr lang="es-MX" dirty="0" err="1"/>
              <a:t>Kukulcán</a:t>
            </a:r>
            <a:r>
              <a:rPr lang="es-MX" dirty="0"/>
              <a:t>", asombroso espectáculo de luces y sombras que se proyectan, de forma natural, en la escalera norte del conjunto poco después del medio día durante los equinoccios de primavera y otoño, dando la efectiva impresión de que el dios Serpiente emplumada en verdad desciende desde lo alto de la pirámide.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FF00"/>
          </a:solidFill>
        </p:spPr>
        <p:txBody>
          <a:bodyPr/>
          <a:lstStyle/>
          <a:p>
            <a:r>
              <a:rPr lang="es-MX" b="1" dirty="0"/>
              <a:t>O</a:t>
            </a:r>
            <a:r>
              <a:rPr lang="es-MX" b="1" dirty="0" smtClean="0"/>
              <a:t>bservatorio</a:t>
            </a:r>
            <a:endParaRPr lang="es-MX" b="1" dirty="0"/>
          </a:p>
        </p:txBody>
      </p:sp>
      <p:pic>
        <p:nvPicPr>
          <p:cNvPr id="16386" name="Picture 2" descr="Imagen relacionada"/>
          <p:cNvPicPr>
            <a:picLocks noChangeAspect="1" noChangeArrowheads="1"/>
          </p:cNvPicPr>
          <p:nvPr/>
        </p:nvPicPr>
        <p:blipFill>
          <a:blip r:embed="rId2" cstate="print"/>
          <a:srcRect/>
          <a:stretch>
            <a:fillRect/>
          </a:stretch>
        </p:blipFill>
        <p:spPr bwMode="auto">
          <a:xfrm>
            <a:off x="467544" y="1916832"/>
            <a:ext cx="8033390" cy="432048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upload.wikimedia.org/wikipedia/commons/thumb/d/dd/Chac_Mool_dentro_del_templo_de_Kukulk%C3%A1n.jpg/800px-Chac_Mool_dentro_del_templo_de_Kukulk%C3%A1n.jpg"/>
          <p:cNvPicPr>
            <a:picLocks noChangeAspect="1" noChangeArrowheads="1"/>
          </p:cNvPicPr>
          <p:nvPr/>
        </p:nvPicPr>
        <p:blipFill>
          <a:blip r:embed="rId2" cstate="print"/>
          <a:srcRect/>
          <a:stretch>
            <a:fillRect/>
          </a:stretch>
        </p:blipFill>
        <p:spPr bwMode="auto">
          <a:xfrm>
            <a:off x="827584" y="764704"/>
            <a:ext cx="7620000" cy="5715000"/>
          </a:xfrm>
          <a:prstGeom prst="rect">
            <a:avLst/>
          </a:prstGeom>
          <a:noFill/>
        </p:spPr>
      </p:pic>
      <p:sp>
        <p:nvSpPr>
          <p:cNvPr id="2" name="1 Título"/>
          <p:cNvSpPr>
            <a:spLocks noGrp="1"/>
          </p:cNvSpPr>
          <p:nvPr>
            <p:ph type="title"/>
          </p:nvPr>
        </p:nvSpPr>
        <p:spPr>
          <a:solidFill>
            <a:srgbClr val="FFFF00"/>
          </a:solidFill>
        </p:spPr>
        <p:txBody>
          <a:bodyPr/>
          <a:lstStyle/>
          <a:p>
            <a:r>
              <a:rPr lang="es-MX" b="1" dirty="0" smtClean="0"/>
              <a:t>Chal </a:t>
            </a:r>
            <a:r>
              <a:rPr lang="es-MX" b="1" dirty="0" err="1" smtClean="0"/>
              <a:t>Mool</a:t>
            </a:r>
            <a:r>
              <a:rPr lang="es-MX" b="1" dirty="0" smtClean="0"/>
              <a:t> </a:t>
            </a:r>
            <a:endParaRPr lang="es-MX" b="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upload.wikimedia.org/wikipedia/commons/thumb/8/85/Trono_de_Jaguar_en_El_Castillo%2C_Chichen_Itza.jpg/800px-Trono_de_Jaguar_en_El_Castillo%2C_Chichen_Itza.jpg"/>
          <p:cNvPicPr>
            <a:picLocks noChangeAspect="1" noChangeArrowheads="1"/>
          </p:cNvPicPr>
          <p:nvPr/>
        </p:nvPicPr>
        <p:blipFill>
          <a:blip r:embed="rId2" cstate="print"/>
          <a:srcRect/>
          <a:stretch>
            <a:fillRect/>
          </a:stretch>
        </p:blipFill>
        <p:spPr bwMode="auto">
          <a:xfrm>
            <a:off x="683568" y="764704"/>
            <a:ext cx="7620000" cy="5867401"/>
          </a:xfrm>
          <a:prstGeom prst="rect">
            <a:avLst/>
          </a:prstGeom>
          <a:noFill/>
        </p:spPr>
      </p:pic>
      <p:sp>
        <p:nvSpPr>
          <p:cNvPr id="3" name="2 Título"/>
          <p:cNvSpPr>
            <a:spLocks noGrp="1"/>
          </p:cNvSpPr>
          <p:nvPr>
            <p:ph type="title"/>
          </p:nvPr>
        </p:nvSpPr>
        <p:spPr>
          <a:solidFill>
            <a:srgbClr val="FFFF00"/>
          </a:solidFill>
        </p:spPr>
        <p:txBody>
          <a:bodyPr/>
          <a:lstStyle/>
          <a:p>
            <a:r>
              <a:rPr lang="es-MX" b="1" dirty="0" err="1" smtClean="0"/>
              <a:t>Balam</a:t>
            </a:r>
            <a:r>
              <a:rPr lang="es-MX" b="1" dirty="0" smtClean="0"/>
              <a:t> o el Jaguar</a:t>
            </a:r>
            <a:endParaRPr lang="es-MX" b="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FF00"/>
          </a:solidFill>
        </p:spPr>
        <p:txBody>
          <a:bodyPr/>
          <a:lstStyle/>
          <a:p>
            <a:r>
              <a:rPr lang="es-MX" b="1" dirty="0" smtClean="0"/>
              <a:t>Templo de los Guerreros</a:t>
            </a:r>
            <a:endParaRPr lang="es-MX" b="1" dirty="0"/>
          </a:p>
        </p:txBody>
      </p:sp>
      <p:pic>
        <p:nvPicPr>
          <p:cNvPr id="19458" name="Picture 2" descr="Chichen05"/>
          <p:cNvPicPr>
            <a:picLocks noChangeAspect="1" noChangeArrowheads="1"/>
          </p:cNvPicPr>
          <p:nvPr/>
        </p:nvPicPr>
        <p:blipFill>
          <a:blip r:embed="rId2" cstate="print"/>
          <a:srcRect/>
          <a:stretch>
            <a:fillRect/>
          </a:stretch>
        </p:blipFill>
        <p:spPr bwMode="auto">
          <a:xfrm>
            <a:off x="683568" y="1412776"/>
            <a:ext cx="7620000" cy="3457576"/>
          </a:xfrm>
          <a:prstGeom prst="rect">
            <a:avLst/>
          </a:prstGeom>
          <a:noFill/>
        </p:spPr>
      </p:pic>
      <p:sp>
        <p:nvSpPr>
          <p:cNvPr id="4" name="3 Rectángulo"/>
          <p:cNvSpPr/>
          <p:nvPr/>
        </p:nvSpPr>
        <p:spPr>
          <a:xfrm>
            <a:off x="323528" y="4826675"/>
            <a:ext cx="8568952" cy="2031325"/>
          </a:xfrm>
          <a:prstGeom prst="rect">
            <a:avLst/>
          </a:prstGeom>
        </p:spPr>
        <p:txBody>
          <a:bodyPr wrap="square">
            <a:spAutoFit/>
          </a:bodyPr>
          <a:lstStyle/>
          <a:p>
            <a:r>
              <a:rPr lang="es-MX" dirty="0"/>
              <a:t>Un gran pórtico sirve de entrada a este templo. Debe su nombre a los guerreros y prisioneros que aparecen labrados en sus pilastras. En la parte superior se ven unas serpientes y, al fondo, un altar sostenido por unos atlantes. Otro rasgo característico de este templo son los mascarones con prominente nariz y los hombres-</a:t>
            </a:r>
            <a:r>
              <a:rPr lang="es-MX" dirty="0" err="1"/>
              <a:t>pajaro</a:t>
            </a:r>
            <a:r>
              <a:rPr lang="es-MX" dirty="0"/>
              <a:t>-serpiente de las esquinas y muros exteriores, la decoración de sus frisos, con figuras de dignatarios sentados entre plumajes, mascarones y motivos geométricos, es muy rica. Las bóvedas estaban cubiertas con grandes murales con escenas de guerra.</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74754" name="Picture 2"/>
          <p:cNvPicPr>
            <a:picLocks noChangeAspect="1" noChangeArrowheads="1"/>
          </p:cNvPicPr>
          <p:nvPr/>
        </p:nvPicPr>
        <p:blipFill>
          <a:blip r:embed="rId2" cstate="print"/>
          <a:srcRect/>
          <a:stretch>
            <a:fillRect/>
          </a:stretch>
        </p:blipFill>
        <p:spPr bwMode="auto">
          <a:xfrm>
            <a:off x="0" y="0"/>
            <a:ext cx="9144000" cy="6810634"/>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5250" y="-10082"/>
            <a:ext cx="9239250" cy="6868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73729" name="Picture 1"/>
          <p:cNvPicPr>
            <a:picLocks noChangeAspect="1" noChangeArrowheads="1"/>
          </p:cNvPicPr>
          <p:nvPr/>
        </p:nvPicPr>
        <p:blipFill>
          <a:blip r:embed="rId2" cstate="print"/>
          <a:srcRect/>
          <a:stretch>
            <a:fillRect/>
          </a:stretch>
        </p:blipFill>
        <p:spPr bwMode="auto">
          <a:xfrm>
            <a:off x="0" y="0"/>
            <a:ext cx="9214767" cy="68580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72705"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71681" name="Picture 1"/>
          <p:cNvPicPr>
            <a:picLocks noChangeAspect="1" noChangeArrowheads="1"/>
          </p:cNvPicPr>
          <p:nvPr/>
        </p:nvPicPr>
        <p:blipFill>
          <a:blip r:embed="rId2" cstate="print"/>
          <a:srcRect/>
          <a:stretch>
            <a:fillRect/>
          </a:stretch>
        </p:blipFill>
        <p:spPr bwMode="auto">
          <a:xfrm>
            <a:off x="0" y="0"/>
            <a:ext cx="9191625" cy="68580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70657" name="Picture 1"/>
          <p:cNvPicPr>
            <a:picLocks noChangeAspect="1" noChangeArrowheads="1"/>
          </p:cNvPicPr>
          <p:nvPr/>
        </p:nvPicPr>
        <p:blipFill>
          <a:blip r:embed="rId2" cstate="print"/>
          <a:srcRect/>
          <a:stretch>
            <a:fillRect/>
          </a:stretch>
        </p:blipFill>
        <p:spPr bwMode="auto">
          <a:xfrm>
            <a:off x="0" y="-1"/>
            <a:ext cx="9144000" cy="6907217"/>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1161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12642" name="Picture 2"/>
          <p:cNvPicPr>
            <a:picLocks noChangeAspect="1" noChangeArrowheads="1"/>
          </p:cNvPicPr>
          <p:nvPr/>
        </p:nvPicPr>
        <p:blipFill>
          <a:blip r:embed="rId2" cstate="print"/>
          <a:srcRect/>
          <a:stretch>
            <a:fillRect/>
          </a:stretch>
        </p:blipFill>
        <p:spPr bwMode="auto">
          <a:xfrm>
            <a:off x="0" y="0"/>
            <a:ext cx="9144000" cy="6926132"/>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136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14690"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15714" name="Picture 2"/>
          <p:cNvPicPr>
            <a:picLocks noChangeAspect="1" noChangeArrowheads="1"/>
          </p:cNvPicPr>
          <p:nvPr/>
        </p:nvPicPr>
        <p:blipFill>
          <a:blip r:embed="rId2" cstate="print"/>
          <a:srcRect/>
          <a:stretch>
            <a:fillRect/>
          </a:stretch>
        </p:blipFill>
        <p:spPr bwMode="auto">
          <a:xfrm>
            <a:off x="0" y="0"/>
            <a:ext cx="9144000" cy="6843377"/>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16738" name="Picture 2"/>
          <p:cNvPicPr>
            <a:picLocks noChangeAspect="1" noChangeArrowheads="1"/>
          </p:cNvPicPr>
          <p:nvPr/>
        </p:nvPicPr>
        <p:blipFill>
          <a:blip r:embed="rId2" cstate="print"/>
          <a:srcRect/>
          <a:stretch>
            <a:fillRect/>
          </a:stretch>
        </p:blipFill>
        <p:spPr bwMode="auto">
          <a:xfrm>
            <a:off x="0" y="-1"/>
            <a:ext cx="9144000" cy="3138407"/>
          </a:xfrm>
          <a:prstGeom prst="rect">
            <a:avLst/>
          </a:prstGeom>
          <a:noFill/>
          <a:ln w="9525">
            <a:noFill/>
            <a:miter lim="800000"/>
            <a:headEnd/>
            <a:tailEnd/>
          </a:ln>
        </p:spPr>
      </p:pic>
      <p:pic>
        <p:nvPicPr>
          <p:cNvPr id="116739" name="Picture 3"/>
          <p:cNvPicPr>
            <a:picLocks noChangeAspect="1" noChangeArrowheads="1"/>
          </p:cNvPicPr>
          <p:nvPr/>
        </p:nvPicPr>
        <p:blipFill>
          <a:blip r:embed="rId3" cstate="print"/>
          <a:srcRect/>
          <a:stretch>
            <a:fillRect/>
          </a:stretch>
        </p:blipFill>
        <p:spPr bwMode="auto">
          <a:xfrm>
            <a:off x="467544" y="3140968"/>
            <a:ext cx="8172450" cy="371703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17762" name="Picture 2"/>
          <p:cNvPicPr>
            <a:picLocks noChangeAspect="1" noChangeArrowheads="1"/>
          </p:cNvPicPr>
          <p:nvPr/>
        </p:nvPicPr>
        <p:blipFill>
          <a:blip r:embed="rId2" cstate="print"/>
          <a:srcRect/>
          <a:stretch>
            <a:fillRect/>
          </a:stretch>
        </p:blipFill>
        <p:spPr bwMode="auto">
          <a:xfrm>
            <a:off x="0" y="0"/>
            <a:ext cx="9144000" cy="6888492"/>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1878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0" y="0"/>
            <a:ext cx="2315568" cy="4221088"/>
          </a:xfrm>
          <a:prstGeom prst="rect">
            <a:avLst/>
          </a:prstGeom>
          <a:noFill/>
          <a:ln w="9525">
            <a:noFill/>
            <a:miter lim="800000"/>
            <a:headEnd/>
            <a:tailEnd/>
          </a:ln>
        </p:spPr>
      </p:pic>
      <p:pic>
        <p:nvPicPr>
          <p:cNvPr id="119811" name="Picture 3"/>
          <p:cNvPicPr>
            <a:picLocks noChangeAspect="1" noChangeArrowheads="1"/>
          </p:cNvPicPr>
          <p:nvPr/>
        </p:nvPicPr>
        <p:blipFill>
          <a:blip r:embed="rId3" cstate="print"/>
          <a:srcRect/>
          <a:stretch>
            <a:fillRect/>
          </a:stretch>
        </p:blipFill>
        <p:spPr bwMode="auto">
          <a:xfrm>
            <a:off x="4429125" y="0"/>
            <a:ext cx="4714875" cy="4914900"/>
          </a:xfrm>
          <a:prstGeom prst="rect">
            <a:avLst/>
          </a:prstGeom>
          <a:noFill/>
          <a:ln w="9525">
            <a:noFill/>
            <a:miter lim="800000"/>
            <a:headEnd/>
            <a:tailEnd/>
          </a:ln>
        </p:spPr>
      </p:pic>
      <p:pic>
        <p:nvPicPr>
          <p:cNvPr id="119812" name="Picture 4"/>
          <p:cNvPicPr>
            <a:picLocks noChangeAspect="1" noChangeArrowheads="1"/>
          </p:cNvPicPr>
          <p:nvPr/>
        </p:nvPicPr>
        <p:blipFill>
          <a:blip r:embed="rId4" cstate="print"/>
          <a:srcRect/>
          <a:stretch>
            <a:fillRect/>
          </a:stretch>
        </p:blipFill>
        <p:spPr bwMode="auto">
          <a:xfrm>
            <a:off x="0" y="3362325"/>
            <a:ext cx="4476750" cy="3495675"/>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0" y="0"/>
            <a:ext cx="9172575" cy="68580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0" y="0"/>
            <a:ext cx="9201150" cy="68580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903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Rectángulo"/>
          <p:cNvSpPr/>
          <p:nvPr/>
        </p:nvSpPr>
        <p:spPr>
          <a:xfrm>
            <a:off x="2798790" y="3244334"/>
            <a:ext cx="3546420" cy="369332"/>
          </a:xfrm>
          <a:prstGeom prst="rect">
            <a:avLst/>
          </a:prstGeom>
        </p:spPr>
        <p:txBody>
          <a:bodyPr wrap="none">
            <a:spAutoFit/>
          </a:bodyPr>
          <a:lstStyle/>
          <a:p>
            <a:r>
              <a:rPr lang="es-MX" dirty="0"/>
              <a:t>la pirámide de </a:t>
            </a:r>
            <a:r>
              <a:rPr lang="es-MX" dirty="0" err="1"/>
              <a:t>Kukulcán</a:t>
            </a:r>
            <a:r>
              <a:rPr lang="es-MX" dirty="0"/>
              <a:t> o El Castillo</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Rectángulo"/>
          <p:cNvSpPr/>
          <p:nvPr/>
        </p:nvSpPr>
        <p:spPr>
          <a:xfrm>
            <a:off x="2286000" y="2413338"/>
            <a:ext cx="4572000" cy="2031325"/>
          </a:xfrm>
          <a:prstGeom prst="rect">
            <a:avLst/>
          </a:prstGeom>
        </p:spPr>
        <p:txBody>
          <a:bodyPr>
            <a:spAutoFit/>
          </a:bodyPr>
          <a:lstStyle/>
          <a:p>
            <a:r>
              <a:rPr lang="es-MX" dirty="0" smtClean="0"/>
              <a:t>Localización[</a:t>
            </a:r>
            <a:r>
              <a:rPr lang="es-MX" dirty="0" smtClean="0">
                <a:hlinkClick r:id="rId2" tooltip="Editar sección: Localización"/>
              </a:rPr>
              <a:t>editar</a:t>
            </a:r>
            <a:r>
              <a:rPr lang="es-MX" dirty="0" smtClean="0"/>
              <a:t>]</a:t>
            </a:r>
          </a:p>
          <a:p>
            <a:r>
              <a:rPr lang="es-MX" dirty="0" smtClean="0"/>
              <a:t>La localidad de </a:t>
            </a:r>
            <a:r>
              <a:rPr lang="es-MX" dirty="0" err="1" smtClean="0"/>
              <a:t>Dzilam</a:t>
            </a:r>
            <a:r>
              <a:rPr lang="es-MX" dirty="0" smtClean="0"/>
              <a:t> de Bravo se encuentra en la región denominada litoral norte del estado de Yucatán, entre la población </a:t>
            </a:r>
            <a:r>
              <a:rPr lang="es-MX" dirty="0" err="1" smtClean="0"/>
              <a:t>de</a:t>
            </a:r>
            <a:r>
              <a:rPr lang="es-MX" dirty="0" err="1" smtClean="0">
                <a:hlinkClick r:id="rId3" tooltip="Chabihau"/>
              </a:rPr>
              <a:t>Chabihau</a:t>
            </a:r>
            <a:r>
              <a:rPr lang="es-MX" dirty="0" smtClean="0"/>
              <a:t> - al oeste -, y el área protegida de </a:t>
            </a:r>
            <a:r>
              <a:rPr lang="es-MX" dirty="0" smtClean="0">
                <a:hlinkClick r:id="rId4" tooltip="Bocas de Dzilam"/>
              </a:rPr>
              <a:t>Bocas de </a:t>
            </a:r>
            <a:r>
              <a:rPr lang="es-MX" dirty="0" err="1" smtClean="0">
                <a:hlinkClick r:id="rId4" tooltip="Bocas de Dzilam"/>
              </a:rPr>
              <a:t>Dzilam</a:t>
            </a:r>
            <a:r>
              <a:rPr lang="es-MX" dirty="0" smtClean="0"/>
              <a:t> - al este -, y al norte de </a:t>
            </a:r>
            <a:r>
              <a:rPr lang="es-MX" dirty="0" err="1" smtClean="0">
                <a:hlinkClick r:id="rId5" tooltip="Dzilam González"/>
              </a:rPr>
              <a:t>Dzilam</a:t>
            </a:r>
            <a:r>
              <a:rPr lang="es-MX" dirty="0" smtClean="0">
                <a:hlinkClick r:id="rId5" tooltip="Dzilam González"/>
              </a:rPr>
              <a:t> González</a:t>
            </a:r>
            <a:r>
              <a:rPr lang="es-MX" dirty="0" smtClean="0"/>
              <a:t>.</a:t>
            </a:r>
            <a:endParaRPr lang="es-MX"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solidFill>
            <a:srgbClr val="FFFF00"/>
          </a:solidFill>
        </p:spPr>
        <p:txBody>
          <a:bodyPr>
            <a:normAutofit/>
          </a:bodyPr>
          <a:lstStyle/>
          <a:p>
            <a:r>
              <a:rPr lang="es-MX" b="1" dirty="0" err="1" smtClean="0"/>
              <a:t>Dzilam</a:t>
            </a:r>
            <a:r>
              <a:rPr lang="es-MX" b="1" dirty="0" smtClean="0"/>
              <a:t> de Bravo</a:t>
            </a:r>
            <a:endParaRPr lang="es-MX" dirty="0"/>
          </a:p>
        </p:txBody>
      </p:sp>
      <p:sp>
        <p:nvSpPr>
          <p:cNvPr id="5" name="4 Rectángulo"/>
          <p:cNvSpPr/>
          <p:nvPr/>
        </p:nvSpPr>
        <p:spPr>
          <a:xfrm>
            <a:off x="611560" y="2060848"/>
            <a:ext cx="3222104" cy="3970318"/>
          </a:xfrm>
          <a:prstGeom prst="rect">
            <a:avLst/>
          </a:prstGeom>
        </p:spPr>
        <p:txBody>
          <a:bodyPr wrap="square">
            <a:spAutoFit/>
          </a:bodyPr>
          <a:lstStyle/>
          <a:p>
            <a:pPr algn="just"/>
            <a:r>
              <a:rPr lang="es-MX" dirty="0" smtClean="0"/>
              <a:t>Además de las bellezas naturales y hermosas playas, ofrece recorridos de herencia colonial. Visite las iglesias de San Antonio de Padua, la Purísima Concepción y San Pedro, siglos XVI y XVII, así como el Palacio Municipal, siglo XIX, también podrá disfrutar de las tranquilas playas de la Costa Esmeralda, las cuales son aptas y seguras para los deportes acuáticos, relajación o admiración de la flora y fauna.</a:t>
            </a:r>
            <a:endParaRPr lang="es-MX" dirty="0"/>
          </a:p>
        </p:txBody>
      </p:sp>
      <p:pic>
        <p:nvPicPr>
          <p:cNvPr id="1026" name="Picture 2" descr="Resultado de imagen para dzilam de bravo mapa"/>
          <p:cNvPicPr>
            <a:picLocks noChangeAspect="1" noChangeArrowheads="1"/>
          </p:cNvPicPr>
          <p:nvPr/>
        </p:nvPicPr>
        <p:blipFill>
          <a:blip r:embed="rId2" cstate="print"/>
          <a:srcRect/>
          <a:stretch>
            <a:fillRect/>
          </a:stretch>
        </p:blipFill>
        <p:spPr bwMode="auto">
          <a:xfrm>
            <a:off x="1115616" y="1844824"/>
            <a:ext cx="7048500" cy="4391026"/>
          </a:xfrm>
          <a:prstGeom prst="rect">
            <a:avLst/>
          </a:prstGeom>
          <a:noFill/>
        </p:spPr>
      </p:pic>
      <p:sp>
        <p:nvSpPr>
          <p:cNvPr id="7" name="6 Rectángulo"/>
          <p:cNvSpPr/>
          <p:nvPr/>
        </p:nvSpPr>
        <p:spPr>
          <a:xfrm>
            <a:off x="2286000" y="3105835"/>
            <a:ext cx="4572000" cy="646331"/>
          </a:xfrm>
          <a:prstGeom prst="rect">
            <a:avLst/>
          </a:prstGeom>
        </p:spPr>
        <p:txBody>
          <a:bodyPr>
            <a:spAutoFit/>
          </a:bodyPr>
          <a:lstStyle/>
          <a:p>
            <a:r>
              <a:rPr lang="es-MX" b="1" dirty="0" smtClean="0"/>
              <a:t>DZILAM DE BRAVO</a:t>
            </a:r>
            <a:r>
              <a:rPr lang="es-MX" dirty="0" smtClean="0"/>
              <a:t>, ubicado en el estado de </a:t>
            </a:r>
            <a:r>
              <a:rPr lang="es-MX" dirty="0" smtClean="0">
                <a:hlinkClick r:id="rId3"/>
              </a:rPr>
              <a:t>Yucatán</a:t>
            </a:r>
            <a:r>
              <a:rPr lang="es-MX" dirty="0" smtClean="0"/>
              <a:t> en el municipio de </a:t>
            </a:r>
            <a:r>
              <a:rPr lang="es-MX" dirty="0" err="1" smtClean="0">
                <a:hlinkClick r:id="rId4"/>
              </a:rPr>
              <a:t>Dzilam</a:t>
            </a:r>
            <a:r>
              <a:rPr lang="es-MX" dirty="0" smtClean="0">
                <a:hlinkClick r:id="rId4"/>
              </a:rPr>
              <a:t> de Bravo</a:t>
            </a:r>
            <a:r>
              <a:rPr lang="es-MX" dirty="0" smtClean="0"/>
              <a:t>.</a:t>
            </a:r>
            <a:endParaRPr lang="es-MX" dirty="0"/>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535</TotalTime>
  <Words>1728</Words>
  <Application>Microsoft Office PowerPoint</Application>
  <PresentationFormat>Presentación en pantalla (4:3)</PresentationFormat>
  <Paragraphs>74</Paragraphs>
  <Slides>110</Slides>
  <Notes>0</Notes>
  <HiddenSlides>0</HiddenSlides>
  <MMClips>0</MMClips>
  <ScaleCrop>false</ScaleCrop>
  <HeadingPairs>
    <vt:vector size="4" baseType="variant">
      <vt:variant>
        <vt:lpstr>Tema</vt:lpstr>
      </vt:variant>
      <vt:variant>
        <vt:i4>1</vt:i4>
      </vt:variant>
      <vt:variant>
        <vt:lpstr>Títulos de diapositiva</vt:lpstr>
      </vt:variant>
      <vt:variant>
        <vt:i4>110</vt:i4>
      </vt:variant>
    </vt:vector>
  </HeadingPairs>
  <TitlesOfParts>
    <vt:vector size="111" baseType="lpstr">
      <vt:lpstr>Tema de Office</vt:lpstr>
      <vt:lpstr>Yucatán, Mérida  </vt:lpstr>
      <vt:lpstr>Yucatán, Mérida </vt:lpstr>
      <vt:lpstr>Diapositiva 3</vt:lpstr>
      <vt:lpstr>Yucatán, Mérida</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Mérida, Yucatán </vt:lpstr>
      <vt:lpstr>Diapositiva 24</vt:lpstr>
      <vt:lpstr>Diapositiva 25</vt:lpstr>
      <vt:lpstr>Valladolid, Yucatán</vt:lpstr>
      <vt:lpstr>Diapositiva 27</vt:lpstr>
      <vt:lpstr>Diapositiva 28</vt:lpstr>
      <vt:lpstr>Diapositiva 29</vt:lpstr>
      <vt:lpstr>Iglesia de la Candelaria</vt:lpstr>
      <vt:lpstr>Diapositiva 31</vt:lpstr>
      <vt:lpstr>Iglesia de Santa Lucía</vt:lpstr>
      <vt:lpstr>Iglesia de Santa Ana</vt:lpstr>
      <vt:lpstr>Iglesia de San Juan</vt:lpstr>
      <vt:lpstr>Ex Convento de San Bernardino</vt:lpstr>
      <vt:lpstr>Diapositiva 36</vt:lpstr>
      <vt:lpstr>Diapositiva 37</vt:lpstr>
      <vt:lpstr>Diapositiva 38</vt:lpstr>
      <vt:lpstr>Cenote Zaci</vt:lpstr>
      <vt:lpstr>Diapositiva 40</vt:lpstr>
      <vt:lpstr>Diapositiva 41</vt:lpstr>
      <vt:lpstr>Diapositiva 42</vt:lpstr>
      <vt:lpstr>Diapositiva 43</vt:lpstr>
      <vt:lpstr>Izamal, Yucatán</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http://www.pueblosmexico.com.mx/pueblo_mexico_ficha.php?id_rubrique=346)</vt:lpstr>
      <vt:lpstr>Diapositiva 60</vt:lpstr>
      <vt:lpstr>Diapositiva 61</vt:lpstr>
      <vt:lpstr>Diapositiva 62</vt:lpstr>
      <vt:lpstr>CHICHEN ITZÁ la pirámide de Kukulcán o El Castillo</vt:lpstr>
      <vt:lpstr>Diapositiva 64</vt:lpstr>
      <vt:lpstr>Observatorio</vt:lpstr>
      <vt:lpstr>Chal Mool </vt:lpstr>
      <vt:lpstr>Balam o el Jaguar</vt:lpstr>
      <vt:lpstr>Templo de los Guerreros</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Dzilam de Bravo</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Yucatán, Mérida</dc:title>
  <dc:creator>fam</dc:creator>
  <cp:lastModifiedBy>Usuario</cp:lastModifiedBy>
  <cp:revision>8</cp:revision>
  <dcterms:created xsi:type="dcterms:W3CDTF">2017-09-02T03:01:45Z</dcterms:created>
  <dcterms:modified xsi:type="dcterms:W3CDTF">2017-09-27T13:23:38Z</dcterms:modified>
</cp:coreProperties>
</file>