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1"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A6FF8727-CD3D-43C9-A65B-789B23BB3EAA}" type="datetimeFigureOut">
              <a:rPr lang="es-MX" smtClean="0"/>
              <a:t>27/09/2017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DCBACB9-ADF6-4BED-9E30-1B397FF1D232}" type="slidenum">
              <a:rPr lang="es-MX" smtClean="0"/>
              <a:t>‹Nº›</a:t>
            </a:fld>
            <a:endParaRPr lang="es-MX"/>
          </a:p>
        </p:txBody>
      </p:sp>
    </p:spTree>
    <p:extLst>
      <p:ext uri="{BB962C8B-B14F-4D97-AF65-F5344CB8AC3E}">
        <p14:creationId xmlns:p14="http://schemas.microsoft.com/office/powerpoint/2010/main" val="274118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6FF8727-CD3D-43C9-A65B-789B23BB3EAA}" type="datetimeFigureOut">
              <a:rPr lang="es-MX" smtClean="0"/>
              <a:t>27/09/2017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DCBACB9-ADF6-4BED-9E30-1B397FF1D232}" type="slidenum">
              <a:rPr lang="es-MX" smtClean="0"/>
              <a:t>‹Nº›</a:t>
            </a:fld>
            <a:endParaRPr lang="es-MX"/>
          </a:p>
        </p:txBody>
      </p:sp>
    </p:spTree>
    <p:extLst>
      <p:ext uri="{BB962C8B-B14F-4D97-AF65-F5344CB8AC3E}">
        <p14:creationId xmlns:p14="http://schemas.microsoft.com/office/powerpoint/2010/main" val="109456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6FF8727-CD3D-43C9-A65B-789B23BB3EAA}" type="datetimeFigureOut">
              <a:rPr lang="es-MX" smtClean="0"/>
              <a:t>27/09/2017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DCBACB9-ADF6-4BED-9E30-1B397FF1D232}" type="slidenum">
              <a:rPr lang="es-MX" smtClean="0"/>
              <a:t>‹Nº›</a:t>
            </a:fld>
            <a:endParaRPr lang="es-MX"/>
          </a:p>
        </p:txBody>
      </p:sp>
    </p:spTree>
    <p:extLst>
      <p:ext uri="{BB962C8B-B14F-4D97-AF65-F5344CB8AC3E}">
        <p14:creationId xmlns:p14="http://schemas.microsoft.com/office/powerpoint/2010/main" val="337840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6FF8727-CD3D-43C9-A65B-789B23BB3EAA}" type="datetimeFigureOut">
              <a:rPr lang="es-MX" smtClean="0"/>
              <a:t>27/09/2017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DCBACB9-ADF6-4BED-9E30-1B397FF1D232}" type="slidenum">
              <a:rPr lang="es-MX" smtClean="0"/>
              <a:t>‹Nº›</a:t>
            </a:fld>
            <a:endParaRPr lang="es-MX"/>
          </a:p>
        </p:txBody>
      </p:sp>
    </p:spTree>
    <p:extLst>
      <p:ext uri="{BB962C8B-B14F-4D97-AF65-F5344CB8AC3E}">
        <p14:creationId xmlns:p14="http://schemas.microsoft.com/office/powerpoint/2010/main" val="3664595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6FF8727-CD3D-43C9-A65B-789B23BB3EAA}" type="datetimeFigureOut">
              <a:rPr lang="es-MX" smtClean="0"/>
              <a:t>27/09/2017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DCBACB9-ADF6-4BED-9E30-1B397FF1D232}" type="slidenum">
              <a:rPr lang="es-MX" smtClean="0"/>
              <a:t>‹Nº›</a:t>
            </a:fld>
            <a:endParaRPr lang="es-MX"/>
          </a:p>
        </p:txBody>
      </p:sp>
    </p:spTree>
    <p:extLst>
      <p:ext uri="{BB962C8B-B14F-4D97-AF65-F5344CB8AC3E}">
        <p14:creationId xmlns:p14="http://schemas.microsoft.com/office/powerpoint/2010/main" val="1562396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A6FF8727-CD3D-43C9-A65B-789B23BB3EAA}" type="datetimeFigureOut">
              <a:rPr lang="es-MX" smtClean="0"/>
              <a:t>27/09/2017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DCBACB9-ADF6-4BED-9E30-1B397FF1D232}" type="slidenum">
              <a:rPr lang="es-MX" smtClean="0"/>
              <a:t>‹Nº›</a:t>
            </a:fld>
            <a:endParaRPr lang="es-MX"/>
          </a:p>
        </p:txBody>
      </p:sp>
    </p:spTree>
    <p:extLst>
      <p:ext uri="{BB962C8B-B14F-4D97-AF65-F5344CB8AC3E}">
        <p14:creationId xmlns:p14="http://schemas.microsoft.com/office/powerpoint/2010/main" val="4256351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A6FF8727-CD3D-43C9-A65B-789B23BB3EAA}" type="datetimeFigureOut">
              <a:rPr lang="es-MX" smtClean="0"/>
              <a:t>27/09/2017</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3DCBACB9-ADF6-4BED-9E30-1B397FF1D232}" type="slidenum">
              <a:rPr lang="es-MX" smtClean="0"/>
              <a:t>‹Nº›</a:t>
            </a:fld>
            <a:endParaRPr lang="es-MX"/>
          </a:p>
        </p:txBody>
      </p:sp>
    </p:spTree>
    <p:extLst>
      <p:ext uri="{BB962C8B-B14F-4D97-AF65-F5344CB8AC3E}">
        <p14:creationId xmlns:p14="http://schemas.microsoft.com/office/powerpoint/2010/main" val="3263422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A6FF8727-CD3D-43C9-A65B-789B23BB3EAA}" type="datetimeFigureOut">
              <a:rPr lang="es-MX" smtClean="0"/>
              <a:t>27/09/2017</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3DCBACB9-ADF6-4BED-9E30-1B397FF1D232}" type="slidenum">
              <a:rPr lang="es-MX" smtClean="0"/>
              <a:t>‹Nº›</a:t>
            </a:fld>
            <a:endParaRPr lang="es-MX"/>
          </a:p>
        </p:txBody>
      </p:sp>
    </p:spTree>
    <p:extLst>
      <p:ext uri="{BB962C8B-B14F-4D97-AF65-F5344CB8AC3E}">
        <p14:creationId xmlns:p14="http://schemas.microsoft.com/office/powerpoint/2010/main" val="3574180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6FF8727-CD3D-43C9-A65B-789B23BB3EAA}" type="datetimeFigureOut">
              <a:rPr lang="es-MX" smtClean="0"/>
              <a:t>27/09/2017</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3DCBACB9-ADF6-4BED-9E30-1B397FF1D232}" type="slidenum">
              <a:rPr lang="es-MX" smtClean="0"/>
              <a:t>‹Nº›</a:t>
            </a:fld>
            <a:endParaRPr lang="es-MX"/>
          </a:p>
        </p:txBody>
      </p:sp>
    </p:spTree>
    <p:extLst>
      <p:ext uri="{BB962C8B-B14F-4D97-AF65-F5344CB8AC3E}">
        <p14:creationId xmlns:p14="http://schemas.microsoft.com/office/powerpoint/2010/main" val="2552417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6FF8727-CD3D-43C9-A65B-789B23BB3EAA}" type="datetimeFigureOut">
              <a:rPr lang="es-MX" smtClean="0"/>
              <a:t>27/09/2017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DCBACB9-ADF6-4BED-9E30-1B397FF1D232}" type="slidenum">
              <a:rPr lang="es-MX" smtClean="0"/>
              <a:t>‹Nº›</a:t>
            </a:fld>
            <a:endParaRPr lang="es-MX"/>
          </a:p>
        </p:txBody>
      </p:sp>
    </p:spTree>
    <p:extLst>
      <p:ext uri="{BB962C8B-B14F-4D97-AF65-F5344CB8AC3E}">
        <p14:creationId xmlns:p14="http://schemas.microsoft.com/office/powerpoint/2010/main" val="3451948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6FF8727-CD3D-43C9-A65B-789B23BB3EAA}" type="datetimeFigureOut">
              <a:rPr lang="es-MX" smtClean="0"/>
              <a:t>27/09/2017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DCBACB9-ADF6-4BED-9E30-1B397FF1D232}" type="slidenum">
              <a:rPr lang="es-MX" smtClean="0"/>
              <a:t>‹Nº›</a:t>
            </a:fld>
            <a:endParaRPr lang="es-MX"/>
          </a:p>
        </p:txBody>
      </p:sp>
    </p:spTree>
    <p:extLst>
      <p:ext uri="{BB962C8B-B14F-4D97-AF65-F5344CB8AC3E}">
        <p14:creationId xmlns:p14="http://schemas.microsoft.com/office/powerpoint/2010/main" val="3463436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FF8727-CD3D-43C9-A65B-789B23BB3EAA}" type="datetimeFigureOut">
              <a:rPr lang="es-MX" smtClean="0"/>
              <a:t>27/09/2017</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CBACB9-ADF6-4BED-9E30-1B397FF1D232}" type="slidenum">
              <a:rPr lang="es-MX" smtClean="0"/>
              <a:t>‹Nº›</a:t>
            </a:fld>
            <a:endParaRPr lang="es-MX"/>
          </a:p>
        </p:txBody>
      </p:sp>
    </p:spTree>
    <p:extLst>
      <p:ext uri="{BB962C8B-B14F-4D97-AF65-F5344CB8AC3E}">
        <p14:creationId xmlns:p14="http://schemas.microsoft.com/office/powerpoint/2010/main" val="3651750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64456" y="620688"/>
            <a:ext cx="7772400" cy="1470025"/>
          </a:xfrm>
        </p:spPr>
        <p:txBody>
          <a:bodyPr/>
          <a:lstStyle/>
          <a:p>
            <a:r>
              <a:rPr lang="es-MX" dirty="0" smtClean="0">
                <a:latin typeface="Arial Black" panose="020B0A04020102020204" pitchFamily="34" charset="0"/>
              </a:rPr>
              <a:t>“La razón de ser de la Economía”</a:t>
            </a:r>
            <a:endParaRPr lang="es-MX" dirty="0">
              <a:latin typeface="Arial Black" panose="020B0A04020102020204" pitchFamily="34" charset="0"/>
            </a:endParaRPr>
          </a:p>
        </p:txBody>
      </p:sp>
      <p:sp>
        <p:nvSpPr>
          <p:cNvPr id="3" name="2 Subtítulo"/>
          <p:cNvSpPr>
            <a:spLocks noGrp="1"/>
          </p:cNvSpPr>
          <p:nvPr>
            <p:ph type="subTitle" idx="1"/>
          </p:nvPr>
        </p:nvSpPr>
        <p:spPr>
          <a:xfrm>
            <a:off x="2123728" y="3933056"/>
            <a:ext cx="6400800" cy="2400672"/>
          </a:xfrm>
          <a:ln>
            <a:solidFill>
              <a:schemeClr val="bg1"/>
            </a:solidFill>
          </a:ln>
        </p:spPr>
        <p:txBody>
          <a:bodyPr>
            <a:normAutofit/>
          </a:bodyPr>
          <a:lstStyle/>
          <a:p>
            <a:endParaRPr lang="es-MX" dirty="0" smtClean="0"/>
          </a:p>
          <a:p>
            <a:endParaRPr lang="es-MX" dirty="0"/>
          </a:p>
          <a:p>
            <a:pPr algn="r"/>
            <a:endParaRPr lang="es-MX" sz="1500" b="1" i="1" dirty="0" smtClean="0">
              <a:solidFill>
                <a:schemeClr val="tx1"/>
              </a:solidFill>
              <a:latin typeface="Arial Black" panose="020B0A04020102020204" pitchFamily="34" charset="0"/>
            </a:endParaRPr>
          </a:p>
          <a:p>
            <a:pPr algn="r"/>
            <a:endParaRPr lang="es-MX" sz="1500" b="1" i="1" dirty="0">
              <a:solidFill>
                <a:schemeClr val="tx1"/>
              </a:solidFill>
              <a:latin typeface="Arial Black" panose="020B0A04020102020204" pitchFamily="34" charset="0"/>
            </a:endParaRPr>
          </a:p>
          <a:p>
            <a:pPr algn="r"/>
            <a:r>
              <a:rPr lang="es-MX" sz="1500" b="1" i="1" dirty="0" smtClean="0">
                <a:solidFill>
                  <a:schemeClr val="tx1"/>
                </a:solidFill>
                <a:latin typeface="Arial Black" panose="020B0A04020102020204" pitchFamily="34" charset="0"/>
              </a:rPr>
              <a:t>Profa. Myriam Galván Ochoa</a:t>
            </a:r>
          </a:p>
          <a:p>
            <a:pPr algn="r"/>
            <a:r>
              <a:rPr lang="es-MX" sz="1500" b="1" i="1" dirty="0" smtClean="0">
                <a:solidFill>
                  <a:schemeClr val="tx1"/>
                </a:solidFill>
                <a:latin typeface="Arial Black" panose="020B0A04020102020204" pitchFamily="34" charset="0"/>
              </a:rPr>
              <a:t>Septiembre 2017</a:t>
            </a:r>
            <a:endParaRPr lang="es-MX" b="1" i="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16832"/>
            <a:ext cx="4680520"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8885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latin typeface="Arial Black" panose="020B0A04020102020204" pitchFamily="34" charset="0"/>
              </a:rPr>
              <a:t>e</a:t>
            </a:r>
            <a:r>
              <a:rPr lang="es-MX" dirty="0" smtClean="0">
                <a:latin typeface="Arial Black" panose="020B0A04020102020204" pitchFamily="34" charset="0"/>
              </a:rPr>
              <a:t>scasez y elección</a:t>
            </a:r>
            <a:endParaRPr lang="es-MX" dirty="0">
              <a:latin typeface="Arial Black" panose="020B0A04020102020204" pitchFamily="34" charset="0"/>
            </a:endParaRPr>
          </a:p>
        </p:txBody>
      </p:sp>
      <p:sp>
        <p:nvSpPr>
          <p:cNvPr id="3" name="2 Marcador de contenido"/>
          <p:cNvSpPr>
            <a:spLocks noGrp="1"/>
          </p:cNvSpPr>
          <p:nvPr>
            <p:ph idx="1"/>
          </p:nvPr>
        </p:nvSpPr>
        <p:spPr>
          <a:xfrm>
            <a:off x="457200" y="1600200"/>
            <a:ext cx="4330824" cy="4525963"/>
          </a:xfrm>
        </p:spPr>
        <p:txBody>
          <a:bodyPr>
            <a:normAutofit/>
          </a:bodyPr>
          <a:lstStyle/>
          <a:p>
            <a:pPr marL="0" indent="0">
              <a:buNone/>
            </a:pPr>
            <a:r>
              <a:rPr lang="es-MX" dirty="0" smtClean="0">
                <a:latin typeface="Arial Black" panose="020B0A04020102020204" pitchFamily="34" charset="0"/>
              </a:rPr>
              <a:t>La escasez económica se presenta, porque los recursos son insuficientes para satisfacer las necesidades y nos obliga a elegir</a:t>
            </a:r>
            <a:endParaRPr lang="es-MX" dirty="0">
              <a:latin typeface="Arial Black" panose="020B0A040201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556792"/>
            <a:ext cx="3556709"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3381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latin typeface="Arial Black" panose="020B0A04020102020204" pitchFamily="34" charset="0"/>
              </a:rPr>
              <a:t>Costo de oportunidad de nuestras decisiones</a:t>
            </a:r>
            <a:endParaRPr lang="es-MX" dirty="0">
              <a:latin typeface="Arial Black" panose="020B0A04020102020204" pitchFamily="34" charset="0"/>
            </a:endParaRPr>
          </a:p>
        </p:txBody>
      </p:sp>
      <p:sp>
        <p:nvSpPr>
          <p:cNvPr id="3" name="2 Marcador de contenido"/>
          <p:cNvSpPr>
            <a:spLocks noGrp="1"/>
          </p:cNvSpPr>
          <p:nvPr>
            <p:ph idx="1"/>
          </p:nvPr>
        </p:nvSpPr>
        <p:spPr>
          <a:xfrm>
            <a:off x="457200" y="1600200"/>
            <a:ext cx="5338936" cy="4525963"/>
          </a:xfrm>
        </p:spPr>
        <p:txBody>
          <a:bodyPr>
            <a:normAutofit fontScale="92500" lnSpcReduction="10000"/>
          </a:bodyPr>
          <a:lstStyle/>
          <a:p>
            <a:pPr marL="0" indent="0">
              <a:buNone/>
            </a:pPr>
            <a:r>
              <a:rPr lang="es-MX" dirty="0" smtClean="0">
                <a:latin typeface="Arial Black" panose="020B0A04020102020204" pitchFamily="34" charset="0"/>
              </a:rPr>
              <a:t>…el hecho de que los recursos sean escasos significa que cuando elegimos, decidimos al mismo tiempo dejar otra cosa que podría obtenerse con los mismos recursos. Esto es el costo de oportunidad</a:t>
            </a:r>
            <a:endParaRPr lang="es-MX" dirty="0">
              <a:latin typeface="Arial Black" panose="020B0A0402010202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556792"/>
            <a:ext cx="2736304"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8473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Arial Black" panose="020B0A04020102020204" pitchFamily="34" charset="0"/>
              </a:rPr>
              <a:t>…actividades económicas</a:t>
            </a:r>
            <a:endParaRPr lang="es-MX" dirty="0">
              <a:latin typeface="Arial Black" panose="020B0A04020102020204" pitchFamily="34" charset="0"/>
            </a:endParaRPr>
          </a:p>
        </p:txBody>
      </p:sp>
      <p:sp>
        <p:nvSpPr>
          <p:cNvPr id="3" name="2 Marcador de contenido"/>
          <p:cNvSpPr>
            <a:spLocks noGrp="1"/>
          </p:cNvSpPr>
          <p:nvPr>
            <p:ph idx="1"/>
          </p:nvPr>
        </p:nvSpPr>
        <p:spPr>
          <a:xfrm>
            <a:off x="457200" y="1600200"/>
            <a:ext cx="4546848" cy="4613151"/>
          </a:xfrm>
        </p:spPr>
        <p:txBody>
          <a:bodyPr/>
          <a:lstStyle/>
          <a:p>
            <a:pPr marL="0" indent="0" algn="ctr">
              <a:buNone/>
            </a:pPr>
            <a:r>
              <a:rPr lang="es-MX" dirty="0" smtClean="0">
                <a:latin typeface="Arial Black" panose="020B0A04020102020204" pitchFamily="34" charset="0"/>
              </a:rPr>
              <a:t>Consumo  </a:t>
            </a:r>
          </a:p>
          <a:p>
            <a:pPr marL="0" indent="0">
              <a:buNone/>
            </a:pPr>
            <a:r>
              <a:rPr lang="es-MX" dirty="0" smtClean="0">
                <a:latin typeface="Arial Black" panose="020B0A04020102020204" pitchFamily="34" charset="0"/>
              </a:rPr>
              <a:t>Las familias compran bienes y servicios. Al tener un ingreso limitado tiene que decidir qué bienes adquirir en función de sus preferencias.</a:t>
            </a:r>
            <a:endParaRPr lang="es-MX" dirty="0">
              <a:latin typeface="Arial Black" panose="020B0A04020102020204"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700807"/>
            <a:ext cx="3830191" cy="4564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5234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MX" dirty="0" smtClean="0">
                <a:latin typeface="Arial Black" panose="020B0A04020102020204" pitchFamily="34" charset="0"/>
              </a:rPr>
              <a:t>…actividades económicas</a:t>
            </a:r>
            <a:endParaRPr lang="es-MX" dirty="0">
              <a:latin typeface="Arial Black" panose="020B0A04020102020204" pitchFamily="34" charset="0"/>
            </a:endParaRPr>
          </a:p>
        </p:txBody>
      </p:sp>
      <p:sp>
        <p:nvSpPr>
          <p:cNvPr id="3" name="2 Marcador de contenido"/>
          <p:cNvSpPr>
            <a:spLocks noGrp="1"/>
          </p:cNvSpPr>
          <p:nvPr>
            <p:ph idx="1"/>
          </p:nvPr>
        </p:nvSpPr>
        <p:spPr>
          <a:xfrm>
            <a:off x="457200" y="1600200"/>
            <a:ext cx="4762872" cy="4853136"/>
          </a:xfrm>
        </p:spPr>
        <p:txBody>
          <a:bodyPr/>
          <a:lstStyle/>
          <a:p>
            <a:pPr marL="0" indent="0" algn="ctr">
              <a:buNone/>
            </a:pPr>
            <a:r>
              <a:rPr lang="es-MX" dirty="0" smtClean="0">
                <a:latin typeface="Arial Black" panose="020B0A04020102020204" pitchFamily="34" charset="0"/>
              </a:rPr>
              <a:t>Producción. </a:t>
            </a:r>
          </a:p>
          <a:p>
            <a:pPr marL="0" indent="0">
              <a:buNone/>
            </a:pPr>
            <a:r>
              <a:rPr lang="es-MX" dirty="0" smtClean="0">
                <a:latin typeface="Arial Black" panose="020B0A04020102020204" pitchFamily="34" charset="0"/>
              </a:rPr>
              <a:t>Las empresas deciden que bienes elaborar y que recursos utilizar para ello, intentando maximizar </a:t>
            </a:r>
            <a:r>
              <a:rPr lang="es-MX" b="1" dirty="0" smtClean="0">
                <a:latin typeface="Arial Black" panose="020B0A04020102020204" pitchFamily="34" charset="0"/>
              </a:rPr>
              <a:t>l</a:t>
            </a:r>
            <a:r>
              <a:rPr lang="es-MX" dirty="0" smtClean="0">
                <a:latin typeface="Arial Black" panose="020B0A04020102020204" pitchFamily="34" charset="0"/>
              </a:rPr>
              <a:t>a ganancia.</a:t>
            </a:r>
            <a:endParaRPr lang="es-MX" dirty="0">
              <a:latin typeface="Arial Black" panose="020B0A04020102020204"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484784"/>
            <a:ext cx="3582536" cy="4757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1952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MX" dirty="0" smtClean="0">
                <a:latin typeface="Arial Black" panose="020B0A04020102020204" pitchFamily="34" charset="0"/>
              </a:rPr>
              <a:t>…actividades económicas</a:t>
            </a:r>
            <a:endParaRPr lang="es-MX" dirty="0">
              <a:latin typeface="Arial Black" panose="020B0A04020102020204" pitchFamily="34" charset="0"/>
            </a:endParaRPr>
          </a:p>
        </p:txBody>
      </p:sp>
      <p:sp>
        <p:nvSpPr>
          <p:cNvPr id="3" name="2 Marcador de contenido"/>
          <p:cNvSpPr>
            <a:spLocks noGrp="1"/>
          </p:cNvSpPr>
          <p:nvPr>
            <p:ph idx="1"/>
          </p:nvPr>
        </p:nvSpPr>
        <p:spPr>
          <a:xfrm>
            <a:off x="457200" y="1340768"/>
            <a:ext cx="3250704" cy="4785395"/>
          </a:xfrm>
        </p:spPr>
        <p:txBody>
          <a:bodyPr/>
          <a:lstStyle/>
          <a:p>
            <a:pPr marL="0" indent="0">
              <a:buNone/>
            </a:pPr>
            <a:endParaRPr lang="es-MX" dirty="0" smtClean="0">
              <a:latin typeface="Arial Black" panose="020B0A04020102020204" pitchFamily="34" charset="0"/>
            </a:endParaRPr>
          </a:p>
          <a:p>
            <a:pPr marL="0" indent="0">
              <a:buNone/>
            </a:pPr>
            <a:r>
              <a:rPr lang="es-MX" dirty="0" smtClean="0">
                <a:latin typeface="Arial Black" panose="020B0A04020102020204" pitchFamily="34" charset="0"/>
              </a:rPr>
              <a:t>Distribución. </a:t>
            </a:r>
          </a:p>
          <a:p>
            <a:pPr marL="0" indent="0">
              <a:buNone/>
            </a:pPr>
            <a:endParaRPr lang="es-MX" dirty="0" smtClean="0">
              <a:latin typeface="Arial Black" panose="020B0A04020102020204" pitchFamily="34" charset="0"/>
            </a:endParaRPr>
          </a:p>
          <a:p>
            <a:pPr marL="0" indent="0">
              <a:buNone/>
            </a:pPr>
            <a:r>
              <a:rPr lang="es-MX" dirty="0" smtClean="0">
                <a:latin typeface="Arial Black" panose="020B0A04020102020204" pitchFamily="34" charset="0"/>
              </a:rPr>
              <a:t>Es el nexo entre la producción y el consumo de bienes y servicios</a:t>
            </a:r>
          </a:p>
          <a:p>
            <a:endParaRPr lang="es-MX"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138379"/>
            <a:ext cx="4896544"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7647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Arial Black" panose="020B0A04020102020204" pitchFamily="34" charset="0"/>
              </a:rPr>
              <a:t>Fuentes de información</a:t>
            </a:r>
            <a:endParaRPr lang="es-MX" dirty="0">
              <a:latin typeface="Arial Black" panose="020B0A04020102020204" pitchFamily="34" charset="0"/>
            </a:endParaRPr>
          </a:p>
        </p:txBody>
      </p:sp>
      <p:sp>
        <p:nvSpPr>
          <p:cNvPr id="3" name="2 Marcador de contenido"/>
          <p:cNvSpPr>
            <a:spLocks noGrp="1"/>
          </p:cNvSpPr>
          <p:nvPr>
            <p:ph idx="1"/>
          </p:nvPr>
        </p:nvSpPr>
        <p:spPr>
          <a:xfrm>
            <a:off x="457200" y="1600200"/>
            <a:ext cx="4762872" cy="4525963"/>
          </a:xfrm>
        </p:spPr>
        <p:txBody>
          <a:bodyPr>
            <a:normAutofit fontScale="92500"/>
          </a:bodyPr>
          <a:lstStyle/>
          <a:p>
            <a:r>
              <a:rPr lang="es-MX" i="1" dirty="0" smtClean="0">
                <a:latin typeface="Arial Narrow" panose="020B0606020202030204" pitchFamily="34" charset="0"/>
              </a:rPr>
              <a:t>Baena Jiménez, Eva; “La razón de ser de la Economía”,  </a:t>
            </a:r>
            <a:r>
              <a:rPr lang="es-MX" i="1" dirty="0" smtClean="0">
                <a:latin typeface="Arial Narrow" panose="020B0606020202030204" pitchFamily="34" charset="0"/>
              </a:rPr>
              <a:t>2016; </a:t>
            </a:r>
            <a:r>
              <a:rPr lang="es-MX" i="1" dirty="0" smtClean="0">
                <a:latin typeface="Arial Narrow" panose="020B0606020202030204" pitchFamily="34" charset="0"/>
              </a:rPr>
              <a:t>Córdoba, Esp. presentación </a:t>
            </a:r>
            <a:r>
              <a:rPr lang="es-MX" i="1" dirty="0" err="1" smtClean="0">
                <a:latin typeface="Arial Narrow" panose="020B0606020202030204" pitchFamily="34" charset="0"/>
              </a:rPr>
              <a:t>Power</a:t>
            </a:r>
            <a:r>
              <a:rPr lang="es-MX" i="1" dirty="0" smtClean="0">
                <a:latin typeface="Arial Narrow" panose="020B0606020202030204" pitchFamily="34" charset="0"/>
              </a:rPr>
              <a:t>-Point</a:t>
            </a:r>
          </a:p>
          <a:p>
            <a:r>
              <a:rPr lang="es-MX" i="1" dirty="0" smtClean="0">
                <a:latin typeface="Arial Narrow" panose="020B0606020202030204" pitchFamily="34" charset="0"/>
              </a:rPr>
              <a:t>Galván Ochoa, </a:t>
            </a:r>
            <a:r>
              <a:rPr lang="es-MX" i="1" dirty="0" smtClean="0">
                <a:latin typeface="Arial Narrow" panose="020B0606020202030204" pitchFamily="34" charset="0"/>
              </a:rPr>
              <a:t>Myriam</a:t>
            </a:r>
            <a:r>
              <a:rPr lang="es-MX" i="1" dirty="0" smtClean="0">
                <a:latin typeface="Arial Narrow" panose="020B0606020202030204" pitchFamily="34" charset="0"/>
              </a:rPr>
              <a:t>; notas para el curso de Economía en bachillerato técnico, ECCC </a:t>
            </a:r>
            <a:r>
              <a:rPr lang="es-MX" i="1" dirty="0" smtClean="0">
                <a:latin typeface="Arial Narrow" panose="020B0606020202030204" pitchFamily="34" charset="0"/>
              </a:rPr>
              <a:t>2017 </a:t>
            </a:r>
            <a:r>
              <a:rPr lang="es-MX" i="1" dirty="0" smtClean="0">
                <a:latin typeface="Arial Narrow" panose="020B0606020202030204" pitchFamily="34" charset="0"/>
              </a:rPr>
              <a:t>Cd. México, </a:t>
            </a:r>
            <a:r>
              <a:rPr lang="es-MX" i="1" dirty="0" err="1" smtClean="0">
                <a:latin typeface="Arial Narrow" panose="020B0606020202030204" pitchFamily="34" charset="0"/>
              </a:rPr>
              <a:t>Méx</a:t>
            </a:r>
            <a:r>
              <a:rPr lang="es-MX" i="1" dirty="0" smtClean="0">
                <a:latin typeface="Arial Narrow" panose="020B0606020202030204" pitchFamily="34" charset="0"/>
              </a:rPr>
              <a:t>.</a:t>
            </a:r>
            <a:endParaRPr lang="es-MX" i="1" dirty="0">
              <a:latin typeface="Arial Narrow" panose="020B0606020202030204" pitchFamily="34" charset="0"/>
            </a:endParaRP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1772816"/>
            <a:ext cx="3384376"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2559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latin typeface="Arial Black" pitchFamily="34" charset="0"/>
              </a:rPr>
              <a:t>¿</a:t>
            </a:r>
            <a:r>
              <a:rPr lang="es-MX" dirty="0" smtClean="0">
                <a:latin typeface="Arial Black" pitchFamily="34" charset="0"/>
              </a:rPr>
              <a:t>Qué es la Economía?</a:t>
            </a:r>
            <a:endParaRPr lang="es-MX" dirty="0">
              <a:latin typeface="Arial Black" pitchFamily="34" charset="0"/>
            </a:endParaRPr>
          </a:p>
        </p:txBody>
      </p:sp>
      <p:sp>
        <p:nvSpPr>
          <p:cNvPr id="3" name="2 Marcador de contenido"/>
          <p:cNvSpPr>
            <a:spLocks noGrp="1"/>
          </p:cNvSpPr>
          <p:nvPr>
            <p:ph idx="1"/>
          </p:nvPr>
        </p:nvSpPr>
        <p:spPr>
          <a:xfrm>
            <a:off x="457200" y="1600200"/>
            <a:ext cx="5338936" cy="4525963"/>
          </a:xfrm>
        </p:spPr>
        <p:txBody>
          <a:bodyPr>
            <a:normAutofit/>
          </a:bodyPr>
          <a:lstStyle/>
          <a:p>
            <a:pPr marL="0" indent="0">
              <a:buNone/>
            </a:pPr>
            <a:r>
              <a:rPr lang="es-MX" dirty="0" smtClean="0">
                <a:latin typeface="Arial Black" pitchFamily="34" charset="0"/>
              </a:rPr>
              <a:t>…el término Economía proviene del griego y significa administración de la casa.</a:t>
            </a:r>
          </a:p>
          <a:p>
            <a:pPr marL="0" indent="0">
              <a:buNone/>
            </a:pPr>
            <a:r>
              <a:rPr lang="es-MX" dirty="0" smtClean="0">
                <a:latin typeface="Arial Black" pitchFamily="34" charset="0"/>
              </a:rPr>
              <a:t>OIKOS = CASA</a:t>
            </a:r>
          </a:p>
          <a:p>
            <a:pPr marL="0" indent="0">
              <a:buNone/>
            </a:pPr>
            <a:r>
              <a:rPr lang="es-MX" dirty="0" smtClean="0">
                <a:latin typeface="Arial Black" pitchFamily="34" charset="0"/>
              </a:rPr>
              <a:t>NOMOS=ADMINISTRA-CIÓN</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268760"/>
            <a:ext cx="2472099" cy="2299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19" y="3789041"/>
            <a:ext cx="3192179" cy="281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269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MX" dirty="0" smtClean="0">
                <a:latin typeface="Arial Black" pitchFamily="34" charset="0"/>
              </a:rPr>
              <a:t>…qué es la Economía?</a:t>
            </a:r>
            <a:endParaRPr lang="es-MX" dirty="0">
              <a:latin typeface="Arial Black" pitchFamily="34" charset="0"/>
            </a:endParaRPr>
          </a:p>
        </p:txBody>
      </p:sp>
      <p:sp>
        <p:nvSpPr>
          <p:cNvPr id="3" name="2 Marcador de contenido"/>
          <p:cNvSpPr>
            <a:spLocks noGrp="1"/>
          </p:cNvSpPr>
          <p:nvPr>
            <p:ph idx="1"/>
          </p:nvPr>
        </p:nvSpPr>
        <p:spPr>
          <a:xfrm>
            <a:off x="457200" y="1600200"/>
            <a:ext cx="4906888" cy="4525963"/>
          </a:xfrm>
        </p:spPr>
        <p:txBody>
          <a:bodyPr>
            <a:normAutofit lnSpcReduction="10000"/>
          </a:bodyPr>
          <a:lstStyle/>
          <a:p>
            <a:pPr marL="0" indent="0">
              <a:buNone/>
            </a:pPr>
            <a:r>
              <a:rPr lang="es-MX" dirty="0" smtClean="0">
                <a:latin typeface="Arial Black" pitchFamily="34" charset="0"/>
              </a:rPr>
              <a:t>… </a:t>
            </a:r>
            <a:r>
              <a:rPr lang="es-MX" dirty="0">
                <a:latin typeface="Arial Black" pitchFamily="34" charset="0"/>
              </a:rPr>
              <a:t>es la ciencia que estudia el mejor modo de utilizar unos recursos que son escasos para satisfacer las necesidades de la </a:t>
            </a:r>
            <a:r>
              <a:rPr lang="es-MX" dirty="0" smtClean="0">
                <a:latin typeface="Arial Black" pitchFamily="34" charset="0"/>
              </a:rPr>
              <a:t>sociedad que tienden a ser ilimitadas. </a:t>
            </a:r>
            <a:endParaRPr lang="es-MX" dirty="0">
              <a:latin typeface="Arial Black" pitchFamily="34" charset="0"/>
            </a:endParaRPr>
          </a:p>
          <a:p>
            <a:endParaRPr lang="es-MX" dirty="0"/>
          </a:p>
        </p:txBody>
      </p:sp>
      <p:pic>
        <p:nvPicPr>
          <p:cNvPr id="1026" name="Picture 2" descr="C:\Documents and Settings\Miriam Galvan\Configuración local\Archivos temporales de Internet\Content.IE5\58JPX1T7\MC90029347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700808"/>
            <a:ext cx="2880320"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596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MX" dirty="0" smtClean="0">
                <a:latin typeface="Arial Black" pitchFamily="34" charset="0"/>
              </a:rPr>
              <a:t>¿qué </a:t>
            </a:r>
            <a:r>
              <a:rPr lang="es-MX" dirty="0">
                <a:latin typeface="Arial Black" pitchFamily="34" charset="0"/>
              </a:rPr>
              <a:t>es la Economía?</a:t>
            </a:r>
          </a:p>
        </p:txBody>
      </p:sp>
      <p:sp>
        <p:nvSpPr>
          <p:cNvPr id="3" name="2 Marcador de contenido"/>
          <p:cNvSpPr>
            <a:spLocks noGrp="1"/>
          </p:cNvSpPr>
          <p:nvPr>
            <p:ph idx="1"/>
          </p:nvPr>
        </p:nvSpPr>
        <p:spPr>
          <a:xfrm>
            <a:off x="3995936" y="1556792"/>
            <a:ext cx="4546848" cy="4525963"/>
          </a:xfrm>
        </p:spPr>
        <p:txBody>
          <a:bodyPr>
            <a:normAutofit fontScale="85000" lnSpcReduction="20000"/>
          </a:bodyPr>
          <a:lstStyle/>
          <a:p>
            <a:r>
              <a:rPr lang="es-MX" dirty="0">
                <a:latin typeface="Arial Black" pitchFamily="34" charset="0"/>
              </a:rPr>
              <a:t>La economía es una ciencia </a:t>
            </a:r>
            <a:r>
              <a:rPr lang="es-MX" dirty="0" smtClean="0">
                <a:latin typeface="Arial Black" pitchFamily="34" charset="0"/>
              </a:rPr>
              <a:t>joven</a:t>
            </a:r>
            <a:r>
              <a:rPr lang="es-MX" dirty="0">
                <a:latin typeface="Arial Black" pitchFamily="34" charset="0"/>
              </a:rPr>
              <a:t>, pues se considera como tal a partir de la publicación de la obra de Adam Smith “La riqueza de las naciones” en 1776</a:t>
            </a:r>
            <a:r>
              <a:rPr lang="es-MX" dirty="0" smtClean="0">
                <a:latin typeface="Arial Black" pitchFamily="34" charset="0"/>
              </a:rPr>
              <a:t>.</a:t>
            </a:r>
          </a:p>
          <a:p>
            <a:r>
              <a:rPr lang="es-MX" dirty="0" smtClean="0">
                <a:latin typeface="Arial Black" pitchFamily="34" charset="0"/>
              </a:rPr>
              <a:t>Adam Smith es el padre de la Economía como ciencia.</a:t>
            </a:r>
            <a:endParaRPr lang="es-MX" dirty="0">
              <a:latin typeface="Arial Black" pitchFamily="34" charset="0"/>
            </a:endParaRPr>
          </a:p>
          <a:p>
            <a:endParaRPr lang="es-MX"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3562350"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474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r"/>
            <a:r>
              <a:rPr lang="es-MX" dirty="0" smtClean="0">
                <a:latin typeface="Arial Black" panose="020B0A04020102020204" pitchFamily="34" charset="0"/>
              </a:rPr>
              <a:t>…características de la Economía como ciencia</a:t>
            </a:r>
            <a:endParaRPr lang="es-MX" dirty="0">
              <a:latin typeface="Arial Black" panose="020B0A04020102020204" pitchFamily="34" charset="0"/>
            </a:endParaRPr>
          </a:p>
        </p:txBody>
      </p:sp>
      <p:sp>
        <p:nvSpPr>
          <p:cNvPr id="3" name="2 Marcador de contenido"/>
          <p:cNvSpPr>
            <a:spLocks noGrp="1"/>
          </p:cNvSpPr>
          <p:nvPr>
            <p:ph sz="half" idx="1"/>
          </p:nvPr>
        </p:nvSpPr>
        <p:spPr/>
        <p:txBody>
          <a:bodyPr>
            <a:normAutofit fontScale="92500" lnSpcReduction="20000"/>
          </a:bodyPr>
          <a:lstStyle/>
          <a:p>
            <a:r>
              <a:rPr lang="es-MX" dirty="0" smtClean="0">
                <a:latin typeface="Arial Black" panose="020B0A04020102020204" pitchFamily="34" charset="0"/>
              </a:rPr>
              <a:t>Objeto de estudio: los fenómenos económicos Distribución, Producción y Consumo</a:t>
            </a:r>
          </a:p>
          <a:p>
            <a:r>
              <a:rPr lang="es-MX" dirty="0" smtClean="0">
                <a:latin typeface="Arial Black" panose="020B0A04020102020204" pitchFamily="34" charset="0"/>
              </a:rPr>
              <a:t>Método: Inductivo-Deductivo</a:t>
            </a:r>
          </a:p>
          <a:p>
            <a:r>
              <a:rPr lang="es-MX" dirty="0" smtClean="0">
                <a:latin typeface="Arial Black" panose="020B0A04020102020204" pitchFamily="34" charset="0"/>
              </a:rPr>
              <a:t>Conjunto de teorías que explican esos fenómenos</a:t>
            </a:r>
            <a:endParaRPr lang="es-MX" dirty="0">
              <a:latin typeface="Arial Black" panose="020B0A04020102020204" pitchFamily="34" charset="0"/>
            </a:endParaRPr>
          </a:p>
        </p:txBody>
      </p:sp>
      <p:sp>
        <p:nvSpPr>
          <p:cNvPr id="4" name="3 Marcador de contenido"/>
          <p:cNvSpPr>
            <a:spLocks noGrp="1"/>
          </p:cNvSpPr>
          <p:nvPr>
            <p:ph sz="half" idx="2"/>
          </p:nvPr>
        </p:nvSpPr>
        <p:spPr/>
        <p:txBody>
          <a:bodyPr>
            <a:normAutofit fontScale="92500" lnSpcReduction="20000"/>
          </a:bodyPr>
          <a:lstStyle/>
          <a:p>
            <a:endParaRPr lang="es-MX"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556792"/>
            <a:ext cx="4536504"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1619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latin typeface="Arial Black" panose="020B0A04020102020204" pitchFamily="34" charset="0"/>
              </a:rPr>
              <a:t>…Economía es una ciencia empírica</a:t>
            </a:r>
            <a:endParaRPr lang="es-MX" dirty="0">
              <a:latin typeface="Arial Black" panose="020B0A04020102020204" pitchFamily="34" charset="0"/>
            </a:endParaRPr>
          </a:p>
        </p:txBody>
      </p:sp>
      <p:sp>
        <p:nvSpPr>
          <p:cNvPr id="3" name="2 Marcador de contenido"/>
          <p:cNvSpPr>
            <a:spLocks noGrp="1"/>
          </p:cNvSpPr>
          <p:nvPr>
            <p:ph sz="half" idx="1"/>
          </p:nvPr>
        </p:nvSpPr>
        <p:spPr/>
        <p:txBody>
          <a:bodyPr>
            <a:normAutofit/>
          </a:bodyPr>
          <a:lstStyle/>
          <a:p>
            <a:r>
              <a:rPr lang="es-MX" sz="4800" dirty="0" smtClean="0">
                <a:latin typeface="Arial Black" panose="020B0A04020102020204" pitchFamily="34" charset="0"/>
              </a:rPr>
              <a:t>Porque se contrasta con la realidad</a:t>
            </a:r>
            <a:endParaRPr lang="es-MX" sz="4800" dirty="0">
              <a:latin typeface="Arial Black" panose="020B0A04020102020204" pitchFamily="34" charset="0"/>
            </a:endParaRPr>
          </a:p>
        </p:txBody>
      </p:sp>
      <p:sp>
        <p:nvSpPr>
          <p:cNvPr id="4" name="3 Marcador de contenido"/>
          <p:cNvSpPr>
            <a:spLocks noGrp="1"/>
          </p:cNvSpPr>
          <p:nvPr>
            <p:ph sz="half" idx="2"/>
          </p:nvPr>
        </p:nvSpPr>
        <p:spPr/>
        <p:txBody>
          <a:bodyPr/>
          <a:lstStyle/>
          <a:p>
            <a:endParaRPr lang="es-MX"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484784"/>
            <a:ext cx="4536504"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2859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latin typeface="Arial Black" panose="020B0A04020102020204" pitchFamily="34" charset="0"/>
              </a:rPr>
              <a:t>…Economía es una ciencia social</a:t>
            </a:r>
            <a:endParaRPr lang="es-MX" dirty="0">
              <a:latin typeface="Arial Black" panose="020B0A04020102020204" pitchFamily="34" charset="0"/>
            </a:endParaRPr>
          </a:p>
        </p:txBody>
      </p:sp>
      <p:sp>
        <p:nvSpPr>
          <p:cNvPr id="3" name="2 Marcador de contenido"/>
          <p:cNvSpPr>
            <a:spLocks noGrp="1"/>
          </p:cNvSpPr>
          <p:nvPr>
            <p:ph sz="half" idx="1"/>
          </p:nvPr>
        </p:nvSpPr>
        <p:spPr/>
        <p:txBody>
          <a:bodyPr/>
          <a:lstStyle/>
          <a:p>
            <a:pPr marL="0" indent="0">
              <a:buNone/>
            </a:pPr>
            <a:endParaRPr lang="es-MX" dirty="0"/>
          </a:p>
        </p:txBody>
      </p:sp>
      <p:sp>
        <p:nvSpPr>
          <p:cNvPr id="4" name="3 Marcador de contenido"/>
          <p:cNvSpPr>
            <a:spLocks noGrp="1"/>
          </p:cNvSpPr>
          <p:nvPr>
            <p:ph sz="half" idx="2"/>
          </p:nvPr>
        </p:nvSpPr>
        <p:spPr/>
        <p:txBody>
          <a:bodyPr>
            <a:normAutofit/>
          </a:bodyPr>
          <a:lstStyle/>
          <a:p>
            <a:r>
              <a:rPr lang="es-MX" sz="3200" dirty="0" smtClean="0">
                <a:latin typeface="Arial Black" panose="020B0A04020102020204" pitchFamily="34" charset="0"/>
              </a:rPr>
              <a:t>Porque se ocupa de los fenómenos de la vida humana en sociedad, producir, distribuir y consumir</a:t>
            </a:r>
            <a:endParaRPr lang="es-MX" sz="3200" dirty="0">
              <a:latin typeface="Arial Black" panose="020B0A040201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1442068"/>
            <a:ext cx="4320479" cy="4939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1610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latin typeface="Arial Black" panose="020B0A04020102020204" pitchFamily="34" charset="0"/>
              </a:rPr>
              <a:t>…ramas de estudio de la economía</a:t>
            </a:r>
            <a:endParaRPr lang="es-MX" dirty="0">
              <a:latin typeface="Arial Black" panose="020B0A04020102020204" pitchFamily="34" charset="0"/>
            </a:endParaRPr>
          </a:p>
        </p:txBody>
      </p:sp>
      <p:sp>
        <p:nvSpPr>
          <p:cNvPr id="3" name="2 Marcador de contenido"/>
          <p:cNvSpPr>
            <a:spLocks noGrp="1"/>
          </p:cNvSpPr>
          <p:nvPr>
            <p:ph idx="1"/>
          </p:nvPr>
        </p:nvSpPr>
        <p:spPr/>
        <p:txBody>
          <a:bodyPr>
            <a:normAutofit fontScale="85000" lnSpcReduction="20000"/>
          </a:bodyPr>
          <a:lstStyle/>
          <a:p>
            <a:r>
              <a:rPr lang="es-MX" dirty="0" smtClean="0">
                <a:latin typeface="Arial Black" panose="020B0A04020102020204" pitchFamily="34" charset="0"/>
              </a:rPr>
              <a:t>Positiva (señala el fenómeno económico)</a:t>
            </a:r>
          </a:p>
          <a:p>
            <a:pPr marL="0" indent="0">
              <a:buNone/>
            </a:pPr>
            <a:r>
              <a:rPr lang="es-MX" dirty="0" smtClean="0">
                <a:latin typeface="Arial Black" panose="020B0A04020102020204" pitchFamily="34" charset="0"/>
              </a:rPr>
              <a:t>                                         </a:t>
            </a:r>
            <a:endParaRPr lang="es-MX" dirty="0">
              <a:latin typeface="Arial Black" panose="020B0A04020102020204" pitchFamily="34" charset="0"/>
            </a:endParaRPr>
          </a:p>
          <a:p>
            <a:pPr marL="0" indent="0">
              <a:buNone/>
            </a:pPr>
            <a:r>
              <a:rPr lang="es-MX" dirty="0" smtClean="0">
                <a:latin typeface="Arial Black" panose="020B0A04020102020204" pitchFamily="34" charset="0"/>
              </a:rPr>
              <a:t>       Economía        Microeconomía</a:t>
            </a:r>
          </a:p>
          <a:p>
            <a:pPr marL="0" indent="0">
              <a:buNone/>
            </a:pPr>
            <a:r>
              <a:rPr lang="es-MX" dirty="0" smtClean="0">
                <a:latin typeface="Arial Black" panose="020B0A04020102020204" pitchFamily="34" charset="0"/>
              </a:rPr>
              <a:t>         (teoría)          Macroeconomía</a:t>
            </a:r>
            <a:endParaRPr lang="es-MX" dirty="0">
              <a:latin typeface="Arial Black" panose="020B0A04020102020204" pitchFamily="34" charset="0"/>
            </a:endParaRPr>
          </a:p>
          <a:p>
            <a:pPr marL="0" indent="0">
              <a:buNone/>
            </a:pPr>
            <a:r>
              <a:rPr lang="es-MX" dirty="0">
                <a:latin typeface="Arial Black" panose="020B0A04020102020204" pitchFamily="34" charset="0"/>
              </a:rPr>
              <a:t> </a:t>
            </a:r>
            <a:r>
              <a:rPr lang="es-MX" dirty="0" smtClean="0">
                <a:latin typeface="Arial Black" panose="020B0A04020102020204" pitchFamily="34" charset="0"/>
              </a:rPr>
              <a:t>        </a:t>
            </a:r>
          </a:p>
          <a:p>
            <a:pPr marL="0" indent="0">
              <a:buNone/>
            </a:pPr>
            <a:r>
              <a:rPr lang="es-MX" dirty="0" smtClean="0">
                <a:latin typeface="Arial Black" panose="020B0A04020102020204" pitchFamily="34" charset="0"/>
              </a:rPr>
              <a:t>                              Política económica</a:t>
            </a:r>
          </a:p>
          <a:p>
            <a:pPr marL="0" indent="0">
              <a:buNone/>
            </a:pPr>
            <a:r>
              <a:rPr lang="es-MX" dirty="0" smtClean="0">
                <a:latin typeface="Arial Black" panose="020B0A04020102020204" pitchFamily="34" charset="0"/>
              </a:rPr>
              <a:t>       Economía       Estructura económica</a:t>
            </a:r>
          </a:p>
          <a:p>
            <a:pPr marL="0" indent="0">
              <a:buNone/>
            </a:pPr>
            <a:r>
              <a:rPr lang="es-MX" dirty="0" smtClean="0">
                <a:latin typeface="Arial Black" panose="020B0A04020102020204" pitchFamily="34" charset="0"/>
              </a:rPr>
              <a:t>        aplicada        Historia económica</a:t>
            </a:r>
            <a:endParaRPr lang="es-MX" dirty="0">
              <a:latin typeface="Arial Black" panose="020B0A04020102020204" pitchFamily="34" charset="0"/>
            </a:endParaRPr>
          </a:p>
          <a:p>
            <a:endParaRPr lang="es-MX" dirty="0" smtClean="0">
              <a:latin typeface="Arial Black" panose="020B0A04020102020204" pitchFamily="34" charset="0"/>
            </a:endParaRPr>
          </a:p>
          <a:p>
            <a:r>
              <a:rPr lang="es-MX" dirty="0" smtClean="0">
                <a:latin typeface="Arial Black" panose="020B0A04020102020204" pitchFamily="34" charset="0"/>
              </a:rPr>
              <a:t>Normativa (plantea las soluciones al problema económico)</a:t>
            </a:r>
            <a:endParaRPr lang="es-MX" dirty="0">
              <a:latin typeface="Arial Black" panose="020B0A04020102020204" pitchFamily="34" charset="0"/>
            </a:endParaRPr>
          </a:p>
        </p:txBody>
      </p:sp>
      <p:sp>
        <p:nvSpPr>
          <p:cNvPr id="6" name="5 Abrir llave"/>
          <p:cNvSpPr/>
          <p:nvPr/>
        </p:nvSpPr>
        <p:spPr>
          <a:xfrm>
            <a:off x="3439325" y="2420888"/>
            <a:ext cx="659504" cy="864096"/>
          </a:xfrm>
          <a:prstGeom prst="leftBrace">
            <a:avLst>
              <a:gd name="adj1" fmla="val 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b="1" dirty="0"/>
          </a:p>
        </p:txBody>
      </p:sp>
      <p:sp>
        <p:nvSpPr>
          <p:cNvPr id="7" name="6 Abrir llave"/>
          <p:cNvSpPr/>
          <p:nvPr/>
        </p:nvSpPr>
        <p:spPr>
          <a:xfrm>
            <a:off x="3410429" y="3429000"/>
            <a:ext cx="659504" cy="1584176"/>
          </a:xfrm>
          <a:prstGeom prst="leftBrace">
            <a:avLst>
              <a:gd name="adj1" fmla="val 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9" name="8 Flecha curvada hacia la derecha"/>
          <p:cNvSpPr/>
          <p:nvPr/>
        </p:nvSpPr>
        <p:spPr>
          <a:xfrm>
            <a:off x="539552" y="1988840"/>
            <a:ext cx="504056" cy="100811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1" name="10 Flecha curvada hacia la izquierda"/>
          <p:cNvSpPr/>
          <p:nvPr/>
        </p:nvSpPr>
        <p:spPr>
          <a:xfrm rot="10800000">
            <a:off x="298674" y="2996952"/>
            <a:ext cx="744933" cy="230425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2232015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latin typeface="Arial Black" panose="020B0A04020102020204" pitchFamily="34" charset="0"/>
              </a:rPr>
              <a:t>…problema básico de la Economía</a:t>
            </a:r>
            <a:endParaRPr lang="es-MX" dirty="0">
              <a:latin typeface="Arial Black" panose="020B0A04020102020204" pitchFamily="34" charset="0"/>
            </a:endParaRPr>
          </a:p>
        </p:txBody>
      </p:sp>
      <p:sp>
        <p:nvSpPr>
          <p:cNvPr id="3" name="2 Marcador de contenido"/>
          <p:cNvSpPr>
            <a:spLocks noGrp="1"/>
          </p:cNvSpPr>
          <p:nvPr>
            <p:ph idx="1"/>
          </p:nvPr>
        </p:nvSpPr>
        <p:spPr>
          <a:xfrm>
            <a:off x="457200" y="1600200"/>
            <a:ext cx="5194920" cy="4525963"/>
          </a:xfrm>
        </p:spPr>
        <p:txBody>
          <a:bodyPr>
            <a:normAutofit lnSpcReduction="10000"/>
          </a:bodyPr>
          <a:lstStyle/>
          <a:p>
            <a:pPr marL="0" indent="0">
              <a:buNone/>
            </a:pPr>
            <a:r>
              <a:rPr lang="es-MX" dirty="0" smtClean="0">
                <a:latin typeface="Arial Black" panose="020B0A04020102020204" pitchFamily="34" charset="0"/>
              </a:rPr>
              <a:t>…consiste en que los seres humanos tenemos una serie de NECESIDADES, que son ILIMITADAS y disponemos de unos RECURSOS que son LIMITADOS o ESCASOS para satisfacerlas.</a:t>
            </a:r>
            <a:endParaRPr lang="es-MX" dirty="0">
              <a:latin typeface="Arial Black" panose="020B0A040201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988840"/>
            <a:ext cx="3240360"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77497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450</Words>
  <Application>Microsoft Office PowerPoint</Application>
  <PresentationFormat>Presentación en pantalla (4:3)</PresentationFormat>
  <Paragraphs>55</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“La razón de ser de la Economía”</vt:lpstr>
      <vt:lpstr>¿Qué es la Economía?</vt:lpstr>
      <vt:lpstr>…qué es la Economía?</vt:lpstr>
      <vt:lpstr>¿qué es la Economía?</vt:lpstr>
      <vt:lpstr>…características de la Economía como ciencia</vt:lpstr>
      <vt:lpstr>…Economía es una ciencia empírica</vt:lpstr>
      <vt:lpstr>…Economía es una ciencia social</vt:lpstr>
      <vt:lpstr>…ramas de estudio de la economía</vt:lpstr>
      <vt:lpstr>…problema básico de la Economía</vt:lpstr>
      <vt:lpstr>escasez y elección</vt:lpstr>
      <vt:lpstr>Costo de oportunidad de nuestras decisiones</vt:lpstr>
      <vt:lpstr>…actividades económicas</vt:lpstr>
      <vt:lpstr>…actividades económicas</vt:lpstr>
      <vt:lpstr>…actividades económicas</vt:lpstr>
      <vt:lpstr>Fuentes de información</vt:lpstr>
    </vt:vector>
  </TitlesOfParts>
  <Company>UNAM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razón de ser de la Economía</dc:title>
  <dc:creator>Miriam Galvan</dc:creator>
  <cp:lastModifiedBy>Myriam G</cp:lastModifiedBy>
  <cp:revision>22</cp:revision>
  <dcterms:created xsi:type="dcterms:W3CDTF">2013-06-26T16:11:39Z</dcterms:created>
  <dcterms:modified xsi:type="dcterms:W3CDTF">2017-09-27T17:46:22Z</dcterms:modified>
</cp:coreProperties>
</file>