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9" r:id="rId8"/>
    <p:sldId id="261" r:id="rId9"/>
    <p:sldId id="262" r:id="rId10"/>
    <p:sldId id="263" r:id="rId11"/>
    <p:sldId id="264" r:id="rId12"/>
    <p:sldId id="265" r:id="rId13"/>
    <p:sldId id="270" r:id="rId14"/>
    <p:sldId id="266" r:id="rId15"/>
    <p:sldId id="267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87" autoAdjust="0"/>
    <p:restoredTop sz="94660"/>
  </p:normalViewPr>
  <p:slideViewPr>
    <p:cSldViewPr>
      <p:cViewPr varScale="1">
        <p:scale>
          <a:sx n="88" d="100"/>
          <a:sy n="88" d="100"/>
        </p:scale>
        <p:origin x="-145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21/08/2017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lip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21/08/2017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lip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21/08/2017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lip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21/08/2017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lip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21/08/2017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lip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21/08/2017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lip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21/08/2017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lip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21/08/2017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lip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21/08/2017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lip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21/08/2017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lip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21/08/2017</a:t>
            </a:fld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lip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21/08/2017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flip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1640" y="1196752"/>
            <a:ext cx="6046440" cy="3027519"/>
          </a:xfrm>
        </p:spPr>
        <p:txBody>
          <a:bodyPr/>
          <a:lstStyle/>
          <a:p>
            <a:r>
              <a:rPr lang="es-MX" i="1" dirty="0">
                <a:latin typeface="Arial Black" panose="020B0A04020102020204" pitchFamily="34" charset="0"/>
              </a:rPr>
              <a:t>¿</a:t>
            </a:r>
            <a:r>
              <a:rPr lang="es-MX" i="1" dirty="0" smtClean="0">
                <a:latin typeface="Arial Black" panose="020B0A04020102020204" pitchFamily="34" charset="0"/>
              </a:rPr>
              <a:t>QUÉ ES LA  ECONOMÍA?</a:t>
            </a:r>
            <a:endParaRPr lang="es-MX" i="1" dirty="0">
              <a:latin typeface="Arial Black" panose="020B0A040201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47500" lnSpcReduction="20000"/>
          </a:bodyPr>
          <a:lstStyle/>
          <a:p>
            <a:endParaRPr lang="es-MX" sz="1600" dirty="0" smtClean="0"/>
          </a:p>
          <a:p>
            <a:endParaRPr lang="es-MX" sz="1600" dirty="0"/>
          </a:p>
          <a:p>
            <a:endParaRPr lang="es-MX" sz="1600" dirty="0" smtClean="0"/>
          </a:p>
          <a:p>
            <a:endParaRPr lang="es-MX" sz="1600" dirty="0"/>
          </a:p>
          <a:p>
            <a:endParaRPr lang="es-MX" sz="1600" dirty="0" smtClean="0"/>
          </a:p>
          <a:p>
            <a:pPr algn="r"/>
            <a:r>
              <a:rPr lang="es-MX" sz="4200" i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PROFA. </a:t>
            </a:r>
            <a:r>
              <a:rPr lang="es-MX" sz="4200" i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MYRIAM </a:t>
            </a:r>
            <a:r>
              <a:rPr lang="es-MX" sz="4200" i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GALVÁN</a:t>
            </a:r>
            <a:endParaRPr lang="es-MX" sz="4200" i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71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332656"/>
            <a:ext cx="403244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>
                <a:latin typeface="Arial Black" panose="020B0A04020102020204" pitchFamily="34" charset="0"/>
              </a:rPr>
              <a:t>Al afrontar la escasez, la gente tiene que elegir. Cuando no es posible tener todo lo que se </a:t>
            </a:r>
            <a:r>
              <a:rPr lang="es-MX" sz="3600" dirty="0" smtClean="0">
                <a:latin typeface="Arial Black" panose="020B0A04020102020204" pitchFamily="34" charset="0"/>
              </a:rPr>
              <a:t>desea, </a:t>
            </a:r>
            <a:r>
              <a:rPr lang="es-MX" sz="3600" dirty="0">
                <a:latin typeface="Arial Black" panose="020B0A04020102020204" pitchFamily="34" charset="0"/>
              </a:rPr>
              <a:t>hay que elegir entre las alternativas disponibles. </a:t>
            </a:r>
          </a:p>
        </p:txBody>
      </p:sp>
      <p:pic>
        <p:nvPicPr>
          <p:cNvPr id="6146" name="Picture 2" descr="C:\Documents and Settings\Miriam Galvan\Configuración local\Archivos temporales de Internet\Content.IE5\05C94N8L\MC90043527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722" y="1296348"/>
            <a:ext cx="4113083" cy="472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72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87272" y="597631"/>
            <a:ext cx="407275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dirty="0">
                <a:latin typeface="Arial Black" panose="020B0A04020102020204" pitchFamily="34" charset="0"/>
              </a:rPr>
              <a:t>La economía es la ciencia de la elección. </a:t>
            </a:r>
            <a:endParaRPr lang="es-MX" sz="4000" dirty="0" smtClean="0">
              <a:latin typeface="Arial Black" panose="020B0A04020102020204" pitchFamily="34" charset="0"/>
            </a:endParaRPr>
          </a:p>
          <a:p>
            <a:pPr algn="ctr"/>
            <a:r>
              <a:rPr lang="es-MX" sz="4000" dirty="0" smtClean="0">
                <a:latin typeface="Arial Black" panose="020B0A04020102020204" pitchFamily="34" charset="0"/>
              </a:rPr>
              <a:t>Cada </a:t>
            </a:r>
            <a:r>
              <a:rPr lang="es-MX" sz="4000" dirty="0">
                <a:latin typeface="Arial Black" panose="020B0A04020102020204" pitchFamily="34" charset="0"/>
              </a:rPr>
              <a:t>que se elige algo renunciamos a una alternativa.</a:t>
            </a:r>
          </a:p>
        </p:txBody>
      </p:sp>
      <p:pic>
        <p:nvPicPr>
          <p:cNvPr id="7170" name="Picture 2" descr="C:\Documents and Settings\Miriam Galvan\Configuración local\Archivos temporales de Internet\Content.IE5\KXOPQBC1\MC90005635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196" y="1109530"/>
            <a:ext cx="318473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52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i="1" dirty="0">
                <a:latin typeface="Arial Black" panose="020B0A04020102020204" pitchFamily="34" charset="0"/>
              </a:rPr>
              <a:t>¿Por qué no podemos tener todo lo que queremos?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34880" cy="5069160"/>
          </a:xfrm>
        </p:spPr>
        <p:txBody>
          <a:bodyPr>
            <a:normAutofit/>
          </a:bodyPr>
          <a:lstStyle/>
          <a:p>
            <a:r>
              <a:rPr lang="es-MX" sz="3600" dirty="0">
                <a:latin typeface="Arial Black" panose="020B0A04020102020204" pitchFamily="34" charset="0"/>
              </a:rPr>
              <a:t>E</a:t>
            </a:r>
            <a:r>
              <a:rPr lang="es-MX" sz="3600" dirty="0" smtClean="0">
                <a:latin typeface="Arial Black" panose="020B0A04020102020204" pitchFamily="34" charset="0"/>
              </a:rPr>
              <a:t>scasez</a:t>
            </a:r>
            <a:r>
              <a:rPr lang="es-MX" sz="3600" dirty="0">
                <a:latin typeface="Arial Black" panose="020B0A04020102020204" pitchFamily="34" charset="0"/>
              </a:rPr>
              <a:t>, deseos y elección.</a:t>
            </a:r>
          </a:p>
          <a:p>
            <a:r>
              <a:rPr lang="es-MX" sz="3600" dirty="0" smtClean="0">
                <a:latin typeface="Arial Black" panose="020B0A04020102020204" pitchFamily="34" charset="0"/>
              </a:rPr>
              <a:t>¿Cómo </a:t>
            </a:r>
            <a:r>
              <a:rPr lang="es-MX" sz="3600" dirty="0">
                <a:latin typeface="Arial Black" panose="020B0A04020102020204" pitchFamily="34" charset="0"/>
              </a:rPr>
              <a:t>usar los recursos escasos para satisfacer nuestros deseos? </a:t>
            </a:r>
          </a:p>
          <a:p>
            <a:endParaRPr lang="es-MX" dirty="0"/>
          </a:p>
        </p:txBody>
      </p:sp>
      <p:pic>
        <p:nvPicPr>
          <p:cNvPr id="8194" name="Picture 2" descr="C:\Documents and Settings\Miriam Galvan\Configuración local\Archivos temporales de Internet\Content.IE5\HS01PWRU\MC90005698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40768"/>
            <a:ext cx="2458838" cy="482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23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642194"/>
          </a:xfrm>
        </p:spPr>
        <p:txBody>
          <a:bodyPr/>
          <a:lstStyle/>
          <a:p>
            <a:pPr algn="r"/>
            <a:r>
              <a:rPr lang="es-MX" sz="4000" dirty="0" smtClean="0">
                <a:latin typeface="Arial Black" panose="020B0A04020102020204" pitchFamily="34" charset="0"/>
              </a:rPr>
              <a:t>…¿por </a:t>
            </a:r>
            <a:r>
              <a:rPr lang="es-MX" sz="4000" dirty="0">
                <a:latin typeface="Arial Black" panose="020B0A04020102020204" pitchFamily="34" charset="0"/>
              </a:rPr>
              <a:t>qué no podemos tener todo lo que queremos?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60848"/>
            <a:ext cx="7620000" cy="4339952"/>
          </a:xfrm>
        </p:spPr>
        <p:txBody>
          <a:bodyPr>
            <a:noAutofit/>
          </a:bodyPr>
          <a:lstStyle/>
          <a:p>
            <a:r>
              <a:rPr lang="es-MX" sz="4000" dirty="0">
                <a:latin typeface="Arial Black" panose="020B0A04020102020204" pitchFamily="34" charset="0"/>
              </a:rPr>
              <a:t>La escasez obliga a las personas, empresas, gobiernos y países a elegir el mejor uso de sus recursos para satisfacer de la mejor manera sus necesidades.</a:t>
            </a:r>
          </a:p>
          <a:p>
            <a:endParaRPr lang="es-MX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74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930226"/>
          </a:xfrm>
        </p:spPr>
        <p:txBody>
          <a:bodyPr>
            <a:normAutofit fontScale="90000"/>
          </a:bodyPr>
          <a:lstStyle/>
          <a:p>
            <a:r>
              <a:rPr lang="es-MX" i="1" dirty="0">
                <a:latin typeface="Arial Black" panose="020B0A04020102020204" pitchFamily="34" charset="0"/>
              </a:rPr>
              <a:t>El fin último de la economía es entonces la búsqueda del bienestar individual y social.</a:t>
            </a:r>
          </a:p>
        </p:txBody>
      </p:sp>
      <p:pic>
        <p:nvPicPr>
          <p:cNvPr id="9218" name="Picture 2" descr="C:\Documents and Settings\Miriam Galvan\Configuración local\Archivos temporales de Internet\Content.IE5\UVKB6Z0N\MC90007114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2420888"/>
            <a:ext cx="4032448" cy="400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0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Arial Black" panose="020B0A04020102020204" pitchFamily="34" charset="0"/>
              </a:rPr>
              <a:t>Fuentes de información</a:t>
            </a:r>
            <a:endParaRPr lang="es-MX" dirty="0">
              <a:latin typeface="Arial Black" panose="020B0A04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3200" dirty="0" smtClean="0">
                <a:latin typeface="Arial Black" panose="020B0A04020102020204" pitchFamily="34" charset="0"/>
              </a:rPr>
              <a:t>Méndez, J.S. ; “Fundamentos de  Economía” Mc Graw-Hill, México, 2012.</a:t>
            </a:r>
          </a:p>
          <a:p>
            <a:r>
              <a:rPr lang="es-MX" sz="3200" dirty="0" smtClean="0">
                <a:latin typeface="Arial Black" panose="020B0A04020102020204" pitchFamily="34" charset="0"/>
              </a:rPr>
              <a:t>Galván </a:t>
            </a:r>
            <a:r>
              <a:rPr lang="es-MX" sz="3200" dirty="0">
                <a:latin typeface="Arial Black" panose="020B0A04020102020204" pitchFamily="34" charset="0"/>
              </a:rPr>
              <a:t>Ochoa</a:t>
            </a:r>
            <a:r>
              <a:rPr lang="es-MX" sz="3200">
                <a:latin typeface="Arial Black" panose="020B0A04020102020204" pitchFamily="34" charset="0"/>
              </a:rPr>
              <a:t>, </a:t>
            </a:r>
            <a:r>
              <a:rPr lang="es-MX" sz="3200" smtClean="0">
                <a:latin typeface="Arial Black" panose="020B0A04020102020204" pitchFamily="34" charset="0"/>
              </a:rPr>
              <a:t>Myriam</a:t>
            </a:r>
            <a:r>
              <a:rPr lang="es-MX" sz="3200" dirty="0">
                <a:latin typeface="Arial Black" panose="020B0A04020102020204" pitchFamily="34" charset="0"/>
              </a:rPr>
              <a:t>; notas para el curso de Economía en bachillerato técnico, </a:t>
            </a:r>
            <a:r>
              <a:rPr lang="es-MX" sz="3200">
                <a:latin typeface="Arial Black" panose="020B0A04020102020204" pitchFamily="34" charset="0"/>
              </a:rPr>
              <a:t>ECCC </a:t>
            </a:r>
            <a:r>
              <a:rPr lang="es-MX" sz="3200" smtClean="0">
                <a:latin typeface="Arial Black" panose="020B0A04020102020204" pitchFamily="34" charset="0"/>
              </a:rPr>
              <a:t>2017 </a:t>
            </a:r>
            <a:r>
              <a:rPr lang="es-MX" sz="3200" dirty="0">
                <a:latin typeface="Arial Black" panose="020B0A04020102020204" pitchFamily="34" charset="0"/>
              </a:rPr>
              <a:t>Cd. México, </a:t>
            </a:r>
            <a:r>
              <a:rPr lang="es-MX" sz="3200" dirty="0" err="1">
                <a:latin typeface="Arial Black" panose="020B0A04020102020204" pitchFamily="34" charset="0"/>
              </a:rPr>
              <a:t>Méx</a:t>
            </a:r>
            <a:r>
              <a:rPr lang="es-MX" sz="3200" dirty="0">
                <a:latin typeface="Arial Black" panose="020B0A04020102020204" pitchFamily="34" charset="0"/>
              </a:rPr>
              <a:t>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0851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400" i="1" dirty="0" smtClean="0">
                <a:latin typeface="Arial Black" panose="020B0A04020102020204" pitchFamily="34" charset="0"/>
              </a:rPr>
              <a:t>¿QUÉ ES LA ECONOMÍA?</a:t>
            </a:r>
            <a:endParaRPr lang="es-MX" sz="4400" i="1" dirty="0">
              <a:latin typeface="Arial Black" panose="020B0A04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MX" sz="4000" dirty="0" smtClean="0">
                <a:latin typeface="Arial Black" panose="020B0A04020102020204" pitchFamily="34" charset="0"/>
              </a:rPr>
              <a:t>Economía </a:t>
            </a:r>
            <a:r>
              <a:rPr lang="es-MX" sz="4000" dirty="0">
                <a:latin typeface="Arial Black" panose="020B0A04020102020204" pitchFamily="34" charset="0"/>
              </a:rPr>
              <a:t>es la ciencia que estudia el comportamiento humano como una relación entre fines y medios escasos que tienen usos alternativos. (L. Robbins) </a:t>
            </a:r>
          </a:p>
        </p:txBody>
      </p:sp>
    </p:spTree>
    <p:extLst>
      <p:ext uri="{BB962C8B-B14F-4D97-AF65-F5344CB8AC3E}">
        <p14:creationId xmlns:p14="http://schemas.microsoft.com/office/powerpoint/2010/main" val="354300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400" i="1" dirty="0">
                <a:latin typeface="Arial Black" panose="020B0A04020102020204" pitchFamily="34" charset="0"/>
              </a:rPr>
              <a:t>¿QUÉ ES LA ECONOMÍA?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4000" dirty="0">
                <a:latin typeface="Arial Black" panose="020B0A04020102020204" pitchFamily="34" charset="0"/>
              </a:rPr>
              <a:t>Economía es la ciencia que estudia cómo los recursos escasos son empleados para la satisfacción de las necesidades del hombre (</a:t>
            </a:r>
            <a:r>
              <a:rPr lang="es-MX" sz="4000" dirty="0" err="1">
                <a:latin typeface="Arial Black" panose="020B0A04020102020204" pitchFamily="34" charset="0"/>
              </a:rPr>
              <a:t>Malinvaud</a:t>
            </a:r>
            <a:r>
              <a:rPr lang="es-MX" sz="4000" dirty="0">
                <a:latin typeface="Arial Black" panose="020B0A04020102020204" pitchFamily="34" charset="0"/>
              </a:rPr>
              <a:t>)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1177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4400" i="1" dirty="0" smtClean="0">
                <a:latin typeface="Arial Black" panose="020B0A04020102020204" pitchFamily="34" charset="0"/>
              </a:rPr>
              <a:t>¡ESCASEZ!</a:t>
            </a:r>
            <a:endParaRPr lang="es-MX" sz="4400" i="1" dirty="0">
              <a:latin typeface="Arial Black" panose="020B0A04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800600"/>
          </a:xfrm>
        </p:spPr>
        <p:txBody>
          <a:bodyPr>
            <a:normAutofit/>
          </a:bodyPr>
          <a:lstStyle/>
          <a:p>
            <a:r>
              <a:rPr lang="es-MX" sz="4000" dirty="0">
                <a:latin typeface="Arial Black" panose="020B0A04020102020204" pitchFamily="34" charset="0"/>
              </a:rPr>
              <a:t>Todas las preguntas que trata de resolver la </a:t>
            </a:r>
            <a:r>
              <a:rPr lang="es-MX" sz="4000" dirty="0" smtClean="0">
                <a:latin typeface="Arial Black" panose="020B0A04020102020204" pitchFamily="34" charset="0"/>
              </a:rPr>
              <a:t>economía se </a:t>
            </a:r>
            <a:r>
              <a:rPr lang="es-MX" sz="4000" dirty="0">
                <a:latin typeface="Arial Black" panose="020B0A04020102020204" pitchFamily="34" charset="0"/>
              </a:rPr>
              <a:t>basan </a:t>
            </a:r>
            <a:r>
              <a:rPr lang="es-MX" sz="4000" dirty="0" smtClean="0">
                <a:latin typeface="Arial Black" panose="020B0A04020102020204" pitchFamily="34" charset="0"/>
              </a:rPr>
              <a:t>en </a:t>
            </a:r>
            <a:r>
              <a:rPr lang="es-MX" sz="4000" dirty="0">
                <a:latin typeface="Arial Black" panose="020B0A04020102020204" pitchFamily="34" charset="0"/>
              </a:rPr>
              <a:t>este hecho. </a:t>
            </a:r>
          </a:p>
        </p:txBody>
      </p:sp>
      <p:pic>
        <p:nvPicPr>
          <p:cNvPr id="1026" name="Picture 2" descr="C:\Documents and Settings\Miriam Galvan\Configuración local\Archivos temporales de Internet\Content.IE5\HS01PWRU\MC90043729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53" y="1268760"/>
            <a:ext cx="3961788" cy="44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93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es-MX" sz="3600" i="1" dirty="0">
                <a:latin typeface="Arial Black" panose="020B0A04020102020204" pitchFamily="34" charset="0"/>
              </a:rPr>
              <a:t>¡</a:t>
            </a:r>
            <a:r>
              <a:rPr lang="es-MX" sz="3600" i="1" dirty="0" smtClean="0">
                <a:latin typeface="Arial Black" panose="020B0A04020102020204" pitchFamily="34" charset="0"/>
              </a:rPr>
              <a:t>Los </a:t>
            </a:r>
            <a:r>
              <a:rPr lang="es-MX" sz="3600" i="1" dirty="0">
                <a:latin typeface="Arial Black" panose="020B0A04020102020204" pitchFamily="34" charset="0"/>
              </a:rPr>
              <a:t>recursos son </a:t>
            </a:r>
            <a:r>
              <a:rPr lang="es-MX" sz="3600" i="1" dirty="0" smtClean="0">
                <a:latin typeface="Arial Black" panose="020B0A04020102020204" pitchFamily="34" charset="0"/>
              </a:rPr>
              <a:t>escasos! </a:t>
            </a:r>
            <a:r>
              <a:rPr lang="es-MX" sz="3600" i="1" dirty="0">
                <a:latin typeface="Arial Black" panose="020B0A04020102020204" pitchFamily="34" charset="0"/>
              </a:rPr>
              <a:t>es decir, tienen un límite mientras que las necesidades y deseos de las personas son ilimitadas</a:t>
            </a:r>
            <a:r>
              <a:rPr lang="es-MX" sz="3600" dirty="0"/>
              <a:t>.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3783"/>
            <a:ext cx="8075240" cy="341238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s-MX" sz="3600" dirty="0"/>
          </a:p>
          <a:p>
            <a:pPr marL="114300" indent="0">
              <a:buNone/>
            </a:pPr>
            <a:r>
              <a:rPr lang="es-MX" sz="4400" dirty="0" smtClean="0">
                <a:latin typeface="Arial Black" panose="020B0A04020102020204" pitchFamily="34" charset="0"/>
              </a:rPr>
              <a:t>La </a:t>
            </a:r>
            <a:r>
              <a:rPr lang="es-MX" sz="4400" dirty="0">
                <a:latin typeface="Arial Black" panose="020B0A04020102020204" pitchFamily="34" charset="0"/>
              </a:rPr>
              <a:t>economía </a:t>
            </a:r>
            <a:endParaRPr lang="es-MX" sz="4400" dirty="0" smtClean="0">
              <a:latin typeface="Arial Black" panose="020B0A04020102020204" pitchFamily="34" charset="0"/>
            </a:endParaRPr>
          </a:p>
          <a:p>
            <a:pPr marL="114300" indent="0">
              <a:buNone/>
            </a:pPr>
            <a:r>
              <a:rPr lang="es-MX" sz="4400" dirty="0" smtClean="0">
                <a:latin typeface="Arial Black" panose="020B0A04020102020204" pitchFamily="34" charset="0"/>
              </a:rPr>
              <a:t>trata </a:t>
            </a:r>
            <a:r>
              <a:rPr lang="es-MX" sz="4400" dirty="0">
                <a:latin typeface="Arial Black" panose="020B0A04020102020204" pitchFamily="34" charset="0"/>
              </a:rPr>
              <a:t>de </a:t>
            </a:r>
            <a:r>
              <a:rPr lang="es-MX" sz="4400" dirty="0" smtClean="0">
                <a:latin typeface="Arial Black" panose="020B0A04020102020204" pitchFamily="34" charset="0"/>
              </a:rPr>
              <a:t>resolver </a:t>
            </a:r>
          </a:p>
          <a:p>
            <a:pPr marL="114300" indent="0">
              <a:buNone/>
            </a:pPr>
            <a:r>
              <a:rPr lang="es-MX" sz="4400" dirty="0" smtClean="0">
                <a:latin typeface="Arial Black" panose="020B0A04020102020204" pitchFamily="34" charset="0"/>
              </a:rPr>
              <a:t>este </a:t>
            </a:r>
            <a:r>
              <a:rPr lang="es-MX" sz="4400" dirty="0">
                <a:latin typeface="Arial Black" panose="020B0A04020102020204" pitchFamily="34" charset="0"/>
              </a:rPr>
              <a:t>dilema</a:t>
            </a:r>
            <a:r>
              <a:rPr lang="es-MX" sz="4000" dirty="0"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2050" name="Picture 2" descr="C:\Documents and Settings\Miriam Galvan\Configuración local\Archivos temporales de Internet\Content.IE5\KXOPQBC1\MC9000549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56586"/>
            <a:ext cx="2312226" cy="339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11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i="1" dirty="0"/>
              <a:t>Todos los recursos son escasos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402832" cy="5112568"/>
          </a:xfrm>
        </p:spPr>
        <p:txBody>
          <a:bodyPr>
            <a:normAutofit fontScale="92500"/>
          </a:bodyPr>
          <a:lstStyle/>
          <a:p>
            <a:r>
              <a:rPr lang="es-MX" sz="3200" dirty="0" smtClean="0">
                <a:latin typeface="Arial Black" panose="020B0A04020102020204" pitchFamily="34" charset="0"/>
              </a:rPr>
              <a:t>¿A </a:t>
            </a:r>
            <a:r>
              <a:rPr lang="es-MX" sz="3200" dirty="0">
                <a:latin typeface="Arial Black" panose="020B0A04020102020204" pitchFamily="34" charset="0"/>
              </a:rPr>
              <a:t>quién no le gustaría tener tiempo suficiente para hacer lo que más nos gusta?</a:t>
            </a:r>
          </a:p>
          <a:p>
            <a:r>
              <a:rPr lang="es-MX" sz="3200" dirty="0" smtClean="0">
                <a:latin typeface="Arial Black" panose="020B0A04020102020204" pitchFamily="34" charset="0"/>
              </a:rPr>
              <a:t>¿Qué </a:t>
            </a:r>
            <a:r>
              <a:rPr lang="es-MX" sz="3200" dirty="0">
                <a:latin typeface="Arial Black" panose="020B0A04020102020204" pitchFamily="34" charset="0"/>
              </a:rPr>
              <a:t>cosas nos gustaría comprar? </a:t>
            </a:r>
          </a:p>
          <a:p>
            <a:r>
              <a:rPr lang="es-MX" sz="3200" dirty="0" smtClean="0">
                <a:latin typeface="Arial Black" panose="020B0A04020102020204" pitchFamily="34" charset="0"/>
              </a:rPr>
              <a:t>¿Qué </a:t>
            </a:r>
            <a:r>
              <a:rPr lang="es-MX" sz="3200" dirty="0">
                <a:latin typeface="Arial Black" panose="020B0A04020102020204" pitchFamily="34" charset="0"/>
              </a:rPr>
              <a:t>es lo que más queremos?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3075" name="Picture 3" descr="C:\Documents and Settings\Miriam Galvan\Configuración local\Archivos temporales de Internet\Content.IE5\HS01PWRU\MC90043733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3168352" cy="416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53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i="1" dirty="0" smtClean="0"/>
              <a:t>…todos </a:t>
            </a:r>
            <a:r>
              <a:rPr lang="es-MX" i="1" dirty="0"/>
              <a:t>los recursos son escasos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95936" y="1412776"/>
            <a:ext cx="4186808" cy="4988024"/>
          </a:xfrm>
        </p:spPr>
        <p:txBody>
          <a:bodyPr>
            <a:noAutofit/>
          </a:bodyPr>
          <a:lstStyle/>
          <a:p>
            <a:r>
              <a:rPr lang="es-MX" sz="4000" dirty="0">
                <a:latin typeface="Arial Black" panose="020B0A04020102020204" pitchFamily="34" charset="0"/>
              </a:rPr>
              <a:t>¿Cómo te gustaría que fueran los servicios del gobierno?</a:t>
            </a:r>
          </a:p>
          <a:p>
            <a:r>
              <a:rPr lang="es-MX" sz="4000" dirty="0">
                <a:latin typeface="Arial Black" panose="020B0A04020102020204" pitchFamily="34" charset="0"/>
              </a:rPr>
              <a:t>¿Qué necesita tu empresa?	</a:t>
            </a:r>
          </a:p>
          <a:p>
            <a:pPr marL="114300" indent="0">
              <a:buNone/>
            </a:pPr>
            <a:endParaRPr lang="es-MX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170237" cy="417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30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4186808" cy="5400600"/>
          </a:xfrm>
        </p:spPr>
        <p:txBody>
          <a:bodyPr>
            <a:noAutofit/>
          </a:bodyPr>
          <a:lstStyle/>
          <a:p>
            <a:pPr algn="ctr"/>
            <a:r>
              <a:rPr lang="es-MX" sz="4400" i="1" dirty="0">
                <a:latin typeface="Arial Black" panose="020B0A04020102020204" pitchFamily="34" charset="0"/>
              </a:rPr>
              <a:t>¿Por qué no podemos tener todo lo que queremos?</a:t>
            </a:r>
          </a:p>
        </p:txBody>
      </p:sp>
      <p:pic>
        <p:nvPicPr>
          <p:cNvPr id="4098" name="Picture 2" descr="C:\Documents and Settings\Miriam Galvan\Configuración local\Archivos temporales de Internet\Content.IE5\UVKB6Z0N\MC900434411[1].wm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1268760"/>
            <a:ext cx="3600400" cy="40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97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836712"/>
            <a:ext cx="49685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>
                <a:latin typeface="Arial Black" panose="020B0A04020102020204" pitchFamily="34" charset="0"/>
              </a:rPr>
              <a:t>La economía estudia la escasez y cómo las personas, empresas, gobiernos y países eligen el uso de sus recursos limitados para satisfacer de la mejor manera sus deseos y necesidades. </a:t>
            </a:r>
          </a:p>
        </p:txBody>
      </p:sp>
      <p:pic>
        <p:nvPicPr>
          <p:cNvPr id="5122" name="Picture 2" descr="C:\Documents and Settings\Miriam Galvan\Configuración local\Archivos temporales de Internet\Content.IE5\05C94N8L\MC90043485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80728"/>
            <a:ext cx="308389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42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ymphon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75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0000"/>
                <a:satMod val="115000"/>
              </a:schemeClr>
            </a:gs>
            <a:gs pos="100000">
              <a:schemeClr val="phClr">
                <a:tint val="80000"/>
                <a:shade val="100000"/>
                <a:alpha val="85000"/>
                <a:satMod val="25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25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3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25400" h="0" prst="convex"/>
          </a:sp3d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63500" h="254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94</TotalTime>
  <Words>402</Words>
  <Application>Microsoft Office PowerPoint</Application>
  <PresentationFormat>Presentación en pantalla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Adyacencia</vt:lpstr>
      <vt:lpstr>¿QUÉ ES LA  ECONOMÍA?</vt:lpstr>
      <vt:lpstr>¿QUÉ ES LA ECONOMÍA?</vt:lpstr>
      <vt:lpstr>¿QUÉ ES LA ECONOMÍA?</vt:lpstr>
      <vt:lpstr>¡ESCASEZ!</vt:lpstr>
      <vt:lpstr>¡Los recursos son escasos! es decir, tienen un límite mientras que las necesidades y deseos de las personas son ilimitadas. </vt:lpstr>
      <vt:lpstr>Todos los recursos son escasos</vt:lpstr>
      <vt:lpstr>…todos los recursos son escasos</vt:lpstr>
      <vt:lpstr>¿Por qué no podemos tener todo lo que queremos?</vt:lpstr>
      <vt:lpstr>Presentación de PowerPoint</vt:lpstr>
      <vt:lpstr>Presentación de PowerPoint</vt:lpstr>
      <vt:lpstr>Presentación de PowerPoint</vt:lpstr>
      <vt:lpstr>¿Por qué no podemos tener todo lo que queremos?</vt:lpstr>
      <vt:lpstr>…¿por qué no podemos tener todo lo que queremos?</vt:lpstr>
      <vt:lpstr>El fin último de la economía es entonces la búsqueda del bienestar individual y social.</vt:lpstr>
      <vt:lpstr>Fuentes de información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ES LA ECONOMÍA?</dc:title>
  <cp:lastModifiedBy>Myriam G</cp:lastModifiedBy>
  <cp:revision>15</cp:revision>
  <dcterms:modified xsi:type="dcterms:W3CDTF">2017-08-22T02:23:33Z</dcterms:modified>
</cp:coreProperties>
</file>