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6" r:id="rId1"/>
  </p:sldMasterIdLst>
  <p:sldIdLst>
    <p:sldId id="256" r:id="rId2"/>
    <p:sldId id="302" r:id="rId3"/>
    <p:sldId id="303" r:id="rId4"/>
    <p:sldId id="300" r:id="rId5"/>
    <p:sldId id="301" r:id="rId6"/>
    <p:sldId id="299" r:id="rId7"/>
    <p:sldId id="298" r:id="rId8"/>
    <p:sldId id="297" r:id="rId9"/>
    <p:sldId id="296" r:id="rId10"/>
    <p:sldId id="295" r:id="rId11"/>
    <p:sldId id="294" r:id="rId12"/>
    <p:sldId id="293" r:id="rId13"/>
    <p:sldId id="292" r:id="rId14"/>
    <p:sldId id="291" r:id="rId15"/>
    <p:sldId id="277" r:id="rId16"/>
    <p:sldId id="290" r:id="rId17"/>
    <p:sldId id="289" r:id="rId18"/>
    <p:sldId id="288" r:id="rId19"/>
    <p:sldId id="287" r:id="rId20"/>
    <p:sldId id="286" r:id="rId21"/>
    <p:sldId id="285" r:id="rId22"/>
    <p:sldId id="284" r:id="rId23"/>
    <p:sldId id="283" r:id="rId24"/>
    <p:sldId id="282" r:id="rId25"/>
    <p:sldId id="279" r:id="rId26"/>
    <p:sldId id="280" r:id="rId27"/>
    <p:sldId id="281" r:id="rId28"/>
    <p:sldId id="278" r:id="rId29"/>
    <p:sldId id="276" r:id="rId30"/>
    <p:sldId id="275" r:id="rId31"/>
    <p:sldId id="274" r:id="rId32"/>
    <p:sldId id="273" r:id="rId33"/>
    <p:sldId id="272" r:id="rId34"/>
    <p:sldId id="271" r:id="rId35"/>
    <p:sldId id="270" r:id="rId36"/>
    <p:sldId id="269" r:id="rId37"/>
    <p:sldId id="305" r:id="rId38"/>
    <p:sldId id="304" r:id="rId39"/>
    <p:sldId id="268" r:id="rId40"/>
    <p:sldId id="267" r:id="rId41"/>
    <p:sldId id="266" r:id="rId42"/>
    <p:sldId id="264" r:id="rId43"/>
    <p:sldId id="263" r:id="rId44"/>
    <p:sldId id="262" r:id="rId45"/>
    <p:sldId id="257" r:id="rId46"/>
    <p:sldId id="259" r:id="rId47"/>
    <p:sldId id="261" r:id="rId48"/>
    <p:sldId id="260" r:id="rId49"/>
    <p:sldId id="258" r:id="rId50"/>
    <p:sldId id="306" r:id="rId51"/>
    <p:sldId id="307" r:id="rId52"/>
    <p:sldId id="308" r:id="rId53"/>
    <p:sldId id="309" r:id="rId54"/>
    <p:sldId id="310" r:id="rId55"/>
    <p:sldId id="311" r:id="rId56"/>
    <p:sldId id="312" r:id="rId57"/>
    <p:sldId id="313" r:id="rId58"/>
    <p:sldId id="314" r:id="rId59"/>
    <p:sldId id="315"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21589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376322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D7681C-8A73-4A38-95CF-57DFBA64EDF0}"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92785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822363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D7681C-8A73-4A38-95CF-57DFBA64EDF0}"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10750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Editar el estilo de texto del patrón</a:t>
            </a:r>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33668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26196171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21641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137482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E1206AFB-950A-4D57-A3F2-575B3D600170}" type="datetimeFigureOut">
              <a:rPr lang="es-MX" smtClean="0"/>
              <a:t>27/09/2017</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00597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398402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1206AFB-950A-4D57-A3F2-575B3D600170}" type="datetimeFigureOut">
              <a:rPr lang="es-MX" smtClean="0"/>
              <a:t>27/09/2017</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507556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1206AFB-950A-4D57-A3F2-575B3D600170}" type="datetimeFigureOut">
              <a:rPr lang="es-MX" smtClean="0"/>
              <a:t>27/09/2017</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33375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06AFB-950A-4D57-A3F2-575B3D600170}" type="datetimeFigureOut">
              <a:rPr lang="es-MX" smtClean="0"/>
              <a:t>27/09/2017</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303304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3826428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E1206AFB-950A-4D57-A3F2-575B3D600170}" type="datetimeFigureOut">
              <a:rPr lang="es-MX" smtClean="0"/>
              <a:t>27/09/2017</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FD7681C-8A73-4A38-95CF-57DFBA64EDF0}" type="slidenum">
              <a:rPr lang="es-MX" smtClean="0"/>
              <a:t>‹Nº›</a:t>
            </a:fld>
            <a:endParaRPr lang="es-MX"/>
          </a:p>
        </p:txBody>
      </p:sp>
    </p:spTree>
    <p:extLst>
      <p:ext uri="{BB962C8B-B14F-4D97-AF65-F5344CB8AC3E}">
        <p14:creationId xmlns:p14="http://schemas.microsoft.com/office/powerpoint/2010/main" val="1111065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1206AFB-950A-4D57-A3F2-575B3D600170}" type="datetimeFigureOut">
              <a:rPr lang="es-MX" smtClean="0"/>
              <a:t>27/09/2017</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FD7681C-8A73-4A38-95CF-57DFBA64EDF0}" type="slidenum">
              <a:rPr lang="es-MX" smtClean="0"/>
              <a:t>‹Nº›</a:t>
            </a:fld>
            <a:endParaRPr lang="es-MX"/>
          </a:p>
        </p:txBody>
      </p:sp>
    </p:spTree>
    <p:extLst>
      <p:ext uri="{BB962C8B-B14F-4D97-AF65-F5344CB8AC3E}">
        <p14:creationId xmlns:p14="http://schemas.microsoft.com/office/powerpoint/2010/main" val="390302871"/>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esultado de imagen para seguridad social en mex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1644" y="1774935"/>
            <a:ext cx="4762500" cy="3571875"/>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21" descr="Resultado de imagen para logo de la escuela comercial camara de comerci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352" y="0"/>
            <a:ext cx="2090057" cy="199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09264" y="-1"/>
            <a:ext cx="3382736" cy="1861457"/>
          </a:xfrm>
          <a:prstGeom prst="rect">
            <a:avLst/>
          </a:prstGeom>
        </p:spPr>
      </p:pic>
      <p:sp>
        <p:nvSpPr>
          <p:cNvPr id="6" name="Rectángulo 5"/>
          <p:cNvSpPr/>
          <p:nvPr/>
        </p:nvSpPr>
        <p:spPr>
          <a:xfrm>
            <a:off x="2783656" y="622735"/>
            <a:ext cx="5760488" cy="373307"/>
          </a:xfrm>
          <a:prstGeom prst="rect">
            <a:avLst/>
          </a:prstGeom>
        </p:spPr>
        <p:txBody>
          <a:bodyPr wrap="none">
            <a:spAutoFit/>
          </a:bodyPr>
          <a:lstStyle/>
          <a:p>
            <a:pPr>
              <a:lnSpc>
                <a:spcPct val="107000"/>
              </a:lnSpc>
              <a:spcAft>
                <a:spcPts val="800"/>
              </a:spcAft>
            </a:pPr>
            <a:r>
              <a:rPr lang="es-MX" dirty="0">
                <a:latin typeface="Arial Rounded MT Bold" panose="020F0704030504030204" pitchFamily="34" charset="0"/>
                <a:ea typeface="Calibri" panose="020F0502020204030204" pitchFamily="34" charset="0"/>
                <a:cs typeface="Times New Roman" panose="02020603050405020304" pitchFamily="18" charset="0"/>
              </a:rPr>
              <a:t>ESCUELA COMERCIAL CAMARA DE    COMERCIO</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ángulo 6"/>
          <p:cNvSpPr/>
          <p:nvPr/>
        </p:nvSpPr>
        <p:spPr>
          <a:xfrm>
            <a:off x="3136587" y="5658652"/>
            <a:ext cx="5269776" cy="467051"/>
          </a:xfrm>
          <a:prstGeom prst="rect">
            <a:avLst/>
          </a:prstGeom>
        </p:spPr>
        <p:txBody>
          <a:bodyPr wrap="none">
            <a:spAutoFit/>
          </a:bodyPr>
          <a:lstStyle/>
          <a:p>
            <a:pPr>
              <a:lnSpc>
                <a:spcPct val="107000"/>
              </a:lnSpc>
              <a:spcAft>
                <a:spcPts val="800"/>
              </a:spcAft>
            </a:pPr>
            <a:r>
              <a:rPr lang="es-MX" sz="2400" dirty="0" smtClean="0">
                <a:latin typeface="Arial Rounded MT Bold" panose="020F0704030504030204" pitchFamily="34" charset="0"/>
                <a:ea typeface="Calibri" panose="020F0502020204030204" pitchFamily="34" charset="0"/>
                <a:cs typeface="Times New Roman" panose="02020603050405020304" pitchFamily="18" charset="0"/>
              </a:rPr>
              <a:t>MATERIA: SEGURIDDAD SOLCIAL</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1111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54062" y="163757"/>
            <a:ext cx="8401318" cy="6548075"/>
          </a:xfrm>
          <a:prstGeom prst="rect">
            <a:avLst/>
          </a:prstGeom>
        </p:spPr>
        <p:txBody>
          <a:bodyPr wrap="square">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Concepto de Seguridad Social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ARTÍCULO 2 DE LA LSS.- La seguridad social tiene por finalidad garantizar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El derecho a la salud,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La asistencia médica,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La protección de los medios de subsistencia y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Los servicios sociales necesarios para el bienestar individual y colectivo,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Así como el otorgamiento de una pensión que, en su caso y previo cumplimiento de los requisitos legales, será garantizada por el Estado.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92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44969" y="897343"/>
            <a:ext cx="8221014" cy="5848909"/>
          </a:xfrm>
          <a:prstGeom prst="rect">
            <a:avLst/>
          </a:prstGeom>
        </p:spPr>
        <p:txBody>
          <a:bodyPr wrap="square">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¿QUIÉN REALIZA LAS ACTIVIDADES DE SEGURIDAD SOCIAL</a:t>
            </a:r>
            <a:r>
              <a:rPr lang="es-MX" sz="2400" dirty="0" smtClean="0">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ARTICULO 3 DE LA </a:t>
            </a:r>
            <a:r>
              <a:rPr lang="es-MX" sz="2400" dirty="0" smtClean="0">
                <a:latin typeface="Calibri" panose="020F0502020204030204" pitchFamily="34" charset="0"/>
                <a:ea typeface="Calibri" panose="020F0502020204030204" pitchFamily="34" charset="0"/>
                <a:cs typeface="Times New Roman" panose="02020603050405020304" pitchFamily="18" charset="0"/>
              </a:rPr>
              <a:t>LSS</a:t>
            </a: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 La realización de la Seguridad Social está a cargo de entidades o dependencias públicas federales o locales y de organismos descentralizados. Conforme a lo dispuesto por esta Ley y demás ordenamientos legales sobre la materia.”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Como ejemplos podemos señalar: La Secretaría de Salubridad y Asistencia, dependencias como el ISSSTE y el esquema de Seguro Popular para no derechohabientes. </a:t>
            </a: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089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391152"/>
            <a:ext cx="7383887" cy="3664080"/>
          </a:xfrm>
          <a:prstGeom prst="rect">
            <a:avLst/>
          </a:prstGeom>
        </p:spPr>
        <p:txBody>
          <a:bodyPr wrap="square">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ARTICULO 4 DE LA LSS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El </a:t>
            </a:r>
            <a:r>
              <a:rPr lang="es-MX" sz="2400" dirty="0">
                <a:latin typeface="Calibri" panose="020F0502020204030204" pitchFamily="34" charset="0"/>
                <a:ea typeface="Calibri" panose="020F0502020204030204" pitchFamily="34" charset="0"/>
                <a:cs typeface="Times New Roman" panose="02020603050405020304" pitchFamily="18" charset="0"/>
              </a:rPr>
              <a:t>Seguro Social es el instrumento básico de la seguridad social, estableciendo como un servicio público de carácter nacional en los términos de esta Ley, sin perjuicio de los sistemas instituidos por otros ordenamientos.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Cómo </a:t>
            </a:r>
            <a:r>
              <a:rPr lang="es-MX" sz="2400" dirty="0">
                <a:latin typeface="Calibri" panose="020F0502020204030204" pitchFamily="34" charset="0"/>
                <a:ea typeface="Calibri" panose="020F0502020204030204" pitchFamily="34" charset="0"/>
                <a:cs typeface="Times New Roman" panose="02020603050405020304" pitchFamily="18" charset="0"/>
              </a:rPr>
              <a:t>se realiza la Seguridad Social en el País?</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7831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12395" y="1592662"/>
            <a:ext cx="8221014" cy="4801314"/>
          </a:xfrm>
          <a:prstGeom prst="rect">
            <a:avLst/>
          </a:prstGeom>
        </p:spPr>
        <p:txBody>
          <a:bodyPr wrap="square">
            <a:spAutoFit/>
          </a:bodyPr>
          <a:lstStyle/>
          <a:p>
            <a:pPr algn="ctr"/>
            <a:r>
              <a:rPr lang="es-MX" sz="2400" dirty="0"/>
              <a:t>Estructura Contributiva </a:t>
            </a:r>
            <a:endParaRPr lang="es-MX" sz="2400" dirty="0" smtClean="0"/>
          </a:p>
          <a:p>
            <a:pPr algn="ctr"/>
            <a:endParaRPr lang="es-MX" sz="2400" dirty="0"/>
          </a:p>
          <a:p>
            <a:pPr algn="just"/>
            <a:r>
              <a:rPr lang="es-MX" sz="2400" dirty="0"/>
              <a:t>La Ley del Seguro Social presenta una dualidad en su observancia y en su aplicación: </a:t>
            </a:r>
            <a:endParaRPr lang="es-MX" sz="2400" dirty="0" smtClean="0"/>
          </a:p>
          <a:p>
            <a:pPr algn="just"/>
            <a:endParaRPr lang="es-MX" sz="2400" dirty="0"/>
          </a:p>
          <a:p>
            <a:pPr marL="457200" indent="-457200" algn="just">
              <a:buAutoNum type="alphaLcParenR"/>
            </a:pPr>
            <a:r>
              <a:rPr lang="es-MX" sz="2400" dirty="0" smtClean="0"/>
              <a:t>CONTRIBUTIVA</a:t>
            </a:r>
            <a:r>
              <a:rPr lang="es-MX" sz="2400" dirty="0"/>
              <a:t>: Tanto para los patrones como para el trabajador. (Art. 31 </a:t>
            </a:r>
            <a:r>
              <a:rPr lang="es-MX" sz="2400" dirty="0" err="1"/>
              <a:t>Fracc</a:t>
            </a:r>
            <a:r>
              <a:rPr lang="es-MX" sz="2400" dirty="0"/>
              <a:t>. IV CPEUM y Art. 2 CFF</a:t>
            </a:r>
            <a:r>
              <a:rPr lang="es-MX" sz="2400" dirty="0" smtClean="0"/>
              <a:t>)</a:t>
            </a:r>
          </a:p>
          <a:p>
            <a:pPr algn="just"/>
            <a:r>
              <a:rPr lang="es-MX" sz="2400" dirty="0" smtClean="0"/>
              <a:t> </a:t>
            </a:r>
            <a:endParaRPr lang="es-MX" sz="2400" dirty="0"/>
          </a:p>
          <a:p>
            <a:pPr algn="just"/>
            <a:r>
              <a:rPr lang="es-MX" sz="2400" dirty="0"/>
              <a:t>b) DE DERECHOS: Como otorgante de derechos para la protección y el bienestar para los trabajadores (Art. 4 CPEUM toda persona tiene derecho a la protección de la salud)</a:t>
            </a:r>
          </a:p>
          <a:p>
            <a:endParaRPr lang="es-MX" dirty="0"/>
          </a:p>
        </p:txBody>
      </p:sp>
    </p:spTree>
    <p:extLst>
      <p:ext uri="{BB962C8B-B14F-4D97-AF65-F5344CB8AC3E}">
        <p14:creationId xmlns:p14="http://schemas.microsoft.com/office/powerpoint/2010/main" val="2418234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835697"/>
            <a:ext cx="6096000" cy="2807820"/>
          </a:xfrm>
          <a:prstGeom prst="rect">
            <a:avLst/>
          </a:prstGeom>
        </p:spPr>
        <p:txBody>
          <a:bodyPr>
            <a:spAutoFit/>
          </a:bodyPr>
          <a:lstStyle/>
          <a:p>
            <a:pPr algn="ctr">
              <a:lnSpc>
                <a:spcPct val="107000"/>
              </a:lnSpc>
              <a:spcAft>
                <a:spcPts val="800"/>
              </a:spcAft>
            </a:pPr>
            <a:r>
              <a:rPr lang="es-MX" sz="2800" dirty="0">
                <a:latin typeface="Calibri" panose="020F0502020204030204" pitchFamily="34" charset="0"/>
                <a:ea typeface="Calibri" panose="020F0502020204030204" pitchFamily="34" charset="0"/>
                <a:cs typeface="Times New Roman" panose="02020603050405020304" pitchFamily="18" charset="0"/>
              </a:rPr>
              <a:t>Dos tipos de regímenes</a:t>
            </a:r>
            <a:r>
              <a:rPr lang="es-MX" sz="2800" dirty="0" smtClean="0">
                <a:latin typeface="Calibri" panose="020F0502020204030204" pitchFamily="34" charset="0"/>
                <a:ea typeface="Calibri" panose="020F0502020204030204" pitchFamily="34" charset="0"/>
                <a:cs typeface="Times New Roman" panose="02020603050405020304" pitchFamily="18" charset="0"/>
              </a:rPr>
              <a:t>:</a:t>
            </a:r>
          </a:p>
          <a:p>
            <a:pPr algn="ctr">
              <a:lnSpc>
                <a:spcPct val="107000"/>
              </a:lnSpc>
              <a:spcAft>
                <a:spcPts val="800"/>
              </a:spcAft>
            </a:pPr>
            <a:endParaRPr lang="es-MX"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Calibri" panose="020F0502020204030204" pitchFamily="34" charset="0"/>
                <a:ea typeface="Calibri" panose="020F0502020204030204" pitchFamily="34" charset="0"/>
                <a:cs typeface="Times New Roman" panose="02020603050405020304" pitchFamily="18" charset="0"/>
              </a:rPr>
              <a:t>Obligatorio </a:t>
            </a:r>
            <a:endParaRPr lang="es-MX" sz="28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a:latin typeface="Calibri" panose="020F0502020204030204" pitchFamily="34" charset="0"/>
                <a:ea typeface="Calibri" panose="020F0502020204030204" pitchFamily="34" charset="0"/>
                <a:cs typeface="Times New Roman" panose="02020603050405020304" pitchFamily="18" charset="0"/>
              </a:rPr>
              <a:t>Voluntario </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3907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493744"/>
            <a:ext cx="7873285" cy="3063724"/>
          </a:xfrm>
          <a:prstGeom prst="rect">
            <a:avLst/>
          </a:prstGeom>
        </p:spPr>
        <p:txBody>
          <a:bodyPr wrap="square">
            <a:spAutoFit/>
          </a:bodyPr>
          <a:lstStyle/>
          <a:p>
            <a:pPr algn="ctr">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Obligatorio</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r>
              <a:rPr lang="es-MX" sz="2400" dirty="0">
                <a:latin typeface="Calibri" panose="020F0502020204030204" pitchFamily="34" charset="0"/>
                <a:ea typeface="Calibri" panose="020F0502020204030204" pitchFamily="34" charset="0"/>
                <a:cs typeface="Times New Roman" panose="02020603050405020304" pitchFamily="18" charset="0"/>
              </a:rPr>
              <a:t>Comprende a los trabajadores asalariados permanentes o eventuales, los miembros de sociedades cooperativas y las personas que determine el Ejecutivo Federal a través de decretos específicos.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Estos </a:t>
            </a:r>
            <a:r>
              <a:rPr lang="es-MX" sz="2400" dirty="0">
                <a:latin typeface="Calibri" panose="020F0502020204030204" pitchFamily="34" charset="0"/>
                <a:ea typeface="Calibri" panose="020F0502020204030204" pitchFamily="34" charset="0"/>
                <a:cs typeface="Times New Roman" panose="02020603050405020304" pitchFamily="18" charset="0"/>
              </a:rPr>
              <a:t>trabajadores y sus beneficiarios legales tienen derecho a la protección del Seguro Social en los siguientes seguros: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3415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37398" y="515110"/>
            <a:ext cx="8040710" cy="6342890"/>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Riesgos de trabajo Enfermedades y Maternidad</a:t>
            </a:r>
            <a:r>
              <a:rPr lang="es-MX" sz="24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r>
              <a:rPr lang="es-MX" sz="2400" dirty="0">
                <a:latin typeface="Calibri" panose="020F0502020204030204" pitchFamily="34" charset="0"/>
                <a:ea typeface="Calibri" panose="020F0502020204030204" pitchFamily="34" charset="0"/>
                <a:cs typeface="Times New Roman" panose="02020603050405020304" pitchFamily="18" charset="0"/>
              </a:rPr>
              <a:t>Invalidez y Vida Retiro,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Cesantía </a:t>
            </a:r>
            <a:r>
              <a:rPr lang="es-MX" sz="2400" dirty="0">
                <a:latin typeface="Calibri" panose="020F0502020204030204" pitchFamily="34" charset="0"/>
                <a:ea typeface="Calibri" panose="020F0502020204030204" pitchFamily="34" charset="0"/>
                <a:cs typeface="Times New Roman" panose="02020603050405020304" pitchFamily="18" charset="0"/>
              </a:rPr>
              <a:t>en edad avanzada y </a:t>
            </a:r>
            <a:r>
              <a:rPr lang="es-MX" sz="2400" dirty="0" smtClean="0">
                <a:latin typeface="Calibri" panose="020F0502020204030204" pitchFamily="34" charset="0"/>
                <a:ea typeface="Calibri" panose="020F0502020204030204" pitchFamily="34" charset="0"/>
                <a:cs typeface="Times New Roman" panose="02020603050405020304" pitchFamily="18" charset="0"/>
              </a:rPr>
              <a:t>Vejez</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r>
              <a:rPr lang="es-MX" sz="2400" dirty="0">
                <a:latin typeface="Calibri" panose="020F0502020204030204" pitchFamily="34" charset="0"/>
                <a:ea typeface="Calibri" panose="020F0502020204030204" pitchFamily="34" charset="0"/>
                <a:cs typeface="Times New Roman" panose="02020603050405020304" pitchFamily="18" charset="0"/>
              </a:rPr>
              <a:t>Guarderías y Prestaciones Sociales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El aseguramiento es a partir de la fecha en que inicia la relación laboral, se constituye la sociedad o inicia su vigencia el decreto respectivo.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Se controla con avisos de alta, modificación de salario y baja, porque se trata de un aseguramiento de tiempo transcurrido bajo seguro (o sea, desde la fecha de alta hasta la de baja). La base de cotización es el salario real integrado y se paga por mensualidades vencidas. Obligatorio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5381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145812" y="1374981"/>
            <a:ext cx="6096000" cy="4644413"/>
          </a:xfrm>
          <a:prstGeom prst="rect">
            <a:avLst/>
          </a:prstGeom>
        </p:spPr>
        <p:txBody>
          <a:bodyPr>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Comprende a las siguientes modalidades con los seguros que se indican: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Los trabajadores en industrias familiares, y los </a:t>
            </a:r>
            <a:r>
              <a:rPr lang="es-MX" sz="2400" dirty="0" smtClean="0">
                <a:latin typeface="Calibri" panose="020F0502020204030204" pitchFamily="34" charset="0"/>
                <a:ea typeface="Calibri" panose="020F0502020204030204" pitchFamily="34" charset="0"/>
                <a:cs typeface="Times New Roman" panose="02020603050405020304" pitchFamily="18" charset="0"/>
              </a:rPr>
              <a:t>independientes, </a:t>
            </a:r>
            <a:r>
              <a:rPr lang="es-MX" sz="2400" dirty="0">
                <a:latin typeface="Calibri" panose="020F0502020204030204" pitchFamily="34" charset="0"/>
                <a:ea typeface="Calibri" panose="020F0502020204030204" pitchFamily="34" charset="0"/>
                <a:cs typeface="Times New Roman" panose="02020603050405020304" pitchFamily="18" charset="0"/>
              </a:rPr>
              <a:t>como profesionales, comerciantes en pequeño, artesanos y demás trabajadores no asalariados y sus beneficiarios legales tienen derecho a las prestaciones por: Enfermedades y Maternidad (sólo prestaciones en especie) Invalidez y Vida Retiro y Vejez  Voluntario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8726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747130"/>
            <a:ext cx="7396766" cy="4326697"/>
          </a:xfrm>
          <a:prstGeom prst="rect">
            <a:avLst/>
          </a:prstGeom>
        </p:spPr>
        <p:txBody>
          <a:bodyPr wrap="square">
            <a:spAutoFit/>
          </a:bodyPr>
          <a:lstStyle/>
          <a:p>
            <a:pPr algn="ct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t>
            </a:r>
            <a:r>
              <a:rPr lang="es-MX" sz="2200" dirty="0">
                <a:latin typeface="Calibri" panose="020F0502020204030204" pitchFamily="34" charset="0"/>
                <a:ea typeface="Calibri" panose="020F0502020204030204" pitchFamily="34" charset="0"/>
                <a:cs typeface="Times New Roman" panose="02020603050405020304" pitchFamily="18" charset="0"/>
              </a:rPr>
              <a:t>Quién organiza y administra el Seguro Social? </a:t>
            </a:r>
          </a:p>
          <a:p>
            <a:pPr algn="just">
              <a:lnSpc>
                <a:spcPct val="107000"/>
              </a:lnSpc>
              <a:spcAft>
                <a:spcPts val="800"/>
              </a:spcAft>
            </a:pPr>
            <a:endParaRPr lang="es-MX" sz="22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200" dirty="0" smtClean="0">
                <a:latin typeface="Calibri" panose="020F0502020204030204" pitchFamily="34" charset="0"/>
                <a:ea typeface="Calibri" panose="020F0502020204030204" pitchFamily="34" charset="0"/>
                <a:cs typeface="Times New Roman" panose="02020603050405020304" pitchFamily="18" charset="0"/>
              </a:rPr>
              <a:t>ARTICULO </a:t>
            </a:r>
            <a:r>
              <a:rPr lang="es-MX" sz="2200" dirty="0">
                <a:latin typeface="Calibri" panose="020F0502020204030204" pitchFamily="34" charset="0"/>
                <a:ea typeface="Calibri" panose="020F0502020204030204" pitchFamily="34" charset="0"/>
                <a:cs typeface="Times New Roman" panose="02020603050405020304" pitchFamily="18" charset="0"/>
              </a:rPr>
              <a:t>5 DE LA LSS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 organización y administración del Seguro Social, en los términos consignados en esta Ley, están a cargo del organismo público descentralizado con personalidad jurídica y patrimonio propios, de integración operativa tripartita, en razón de que a la misma concurren los sectores </a:t>
            </a:r>
            <a:r>
              <a:rPr lang="es-MX" sz="2000" u="sng" dirty="0">
                <a:latin typeface="Calibri" panose="020F0502020204030204" pitchFamily="34" charset="0"/>
                <a:ea typeface="Calibri" panose="020F0502020204030204" pitchFamily="34" charset="0"/>
                <a:cs typeface="Times New Roman" panose="02020603050405020304" pitchFamily="18" charset="0"/>
              </a:rPr>
              <a:t>público, social y privado</a:t>
            </a:r>
            <a:r>
              <a:rPr lang="es-MX" sz="2000" dirty="0">
                <a:latin typeface="Calibri" panose="020F0502020204030204" pitchFamily="34" charset="0"/>
                <a:ea typeface="Calibri" panose="020F0502020204030204" pitchFamily="34" charset="0"/>
                <a:cs typeface="Times New Roman" panose="02020603050405020304" pitchFamily="18" charset="0"/>
              </a:rPr>
              <a:t>, denominado :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INSTITUTO MEXICANO DEL SEGURO SOCIAL, el cual tiene también el carácter de organismo fiscal autónomo.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0704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042337" y="1801911"/>
            <a:ext cx="6096000" cy="4059253"/>
          </a:xfrm>
          <a:prstGeom prst="rect">
            <a:avLst/>
          </a:prstGeom>
        </p:spPr>
        <p:txBody>
          <a:bodyPr>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¿Qué se requiere para que el IMSS cumpla con su función?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Para </a:t>
            </a:r>
            <a:r>
              <a:rPr lang="es-MX" sz="2400" dirty="0">
                <a:latin typeface="Calibri" panose="020F0502020204030204" pitchFamily="34" charset="0"/>
                <a:ea typeface="Calibri" panose="020F0502020204030204" pitchFamily="34" charset="0"/>
                <a:cs typeface="Times New Roman" panose="02020603050405020304" pitchFamily="18" charset="0"/>
              </a:rPr>
              <a:t>otorgar la Seguridad Social, es necesario que los patrones realicen las Aportaciones de Seguridad </a:t>
            </a:r>
            <a:r>
              <a:rPr lang="es-MX" sz="2400" dirty="0" smtClean="0">
                <a:latin typeface="Calibri" panose="020F0502020204030204" pitchFamily="34" charset="0"/>
                <a:ea typeface="Calibri" panose="020F0502020204030204" pitchFamily="34" charset="0"/>
                <a:cs typeface="Times New Roman" panose="02020603050405020304" pitchFamily="18" charset="0"/>
              </a:rPr>
              <a:t>Social</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I . M . S . S . </a:t>
            </a:r>
            <a:r>
              <a:rPr lang="es-MX" sz="2400" dirty="0" smtClean="0">
                <a:latin typeface="Calibri" panose="020F0502020204030204" pitchFamily="34" charset="0"/>
                <a:ea typeface="Calibri" panose="020F0502020204030204" pitchFamily="34" charset="0"/>
                <a:cs typeface="Times New Roman" panose="02020603050405020304" pitchFamily="18" charset="0"/>
              </a:rPr>
              <a:t>, Patrones,  </a:t>
            </a:r>
            <a:r>
              <a:rPr lang="es-MX" sz="2400" dirty="0">
                <a:latin typeface="Calibri" panose="020F0502020204030204" pitchFamily="34" charset="0"/>
                <a:ea typeface="Calibri" panose="020F0502020204030204" pitchFamily="34" charset="0"/>
                <a:cs typeface="Times New Roman" panose="02020603050405020304" pitchFamily="18" charset="0"/>
              </a:rPr>
              <a:t>Pago Cuotas Seguridad Social Trabajadores </a:t>
            </a:r>
            <a:r>
              <a:rPr lang="es-MX" sz="2400" dirty="0" smtClean="0">
                <a:latin typeface="Calibri" panose="020F0502020204030204" pitchFamily="34" charset="0"/>
                <a:ea typeface="Calibri" panose="020F0502020204030204" pitchFamily="34" charset="0"/>
                <a:cs typeface="Times New Roman" panose="02020603050405020304" pitchFamily="18" charset="0"/>
              </a:rPr>
              <a:t>Gobierno</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7092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242970"/>
            <a:ext cx="7796011" cy="3063724"/>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ANTECEDENTES DE LA SEGURIDAD </a:t>
            </a:r>
            <a:r>
              <a:rPr lang="es-MX" sz="2400" dirty="0" smtClean="0">
                <a:latin typeface="Calibri" panose="020F0502020204030204" pitchFamily="34" charset="0"/>
                <a:ea typeface="Calibri" panose="020F0502020204030204" pitchFamily="34" charset="0"/>
                <a:cs typeface="Times New Roman" panose="02020603050405020304" pitchFamily="18" charset="0"/>
              </a:rPr>
              <a:t>SOCIAL</a:t>
            </a: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El Hombre ha buscado siempre, su seguridad individual y colectiva. Familiar, de clan y después de grupos cada vez más complejos, hasta llegar a contemplar una seguridad social.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Cada época </a:t>
            </a:r>
            <a:r>
              <a:rPr lang="es-MX" sz="2400" dirty="0" smtClean="0">
                <a:latin typeface="Calibri" panose="020F0502020204030204" pitchFamily="34" charset="0"/>
                <a:ea typeface="Calibri" panose="020F0502020204030204" pitchFamily="34" charset="0"/>
                <a:cs typeface="Times New Roman" panose="02020603050405020304" pitchFamily="18" charset="0"/>
              </a:rPr>
              <a:t>se a buscado encontrar la formula de alcanzar un bienestar colectivo a través de los diversos factores sociales, </a:t>
            </a:r>
            <a:r>
              <a:rPr lang="es-MX" sz="2400" dirty="0" smtClean="0">
                <a:latin typeface="Calibri" panose="020F0502020204030204" pitchFamily="34" charset="0"/>
                <a:ea typeface="Calibri" panose="020F0502020204030204" pitchFamily="34" charset="0"/>
                <a:cs typeface="Times New Roman" panose="02020603050405020304" pitchFamily="18" charset="0"/>
              </a:rPr>
              <a:t>hasta </a:t>
            </a:r>
            <a:r>
              <a:rPr lang="es-MX" sz="2400" dirty="0">
                <a:latin typeface="Calibri" panose="020F0502020204030204" pitchFamily="34" charset="0"/>
                <a:ea typeface="Calibri" panose="020F0502020204030204" pitchFamily="34" charset="0"/>
                <a:cs typeface="Times New Roman" panose="02020603050405020304" pitchFamily="18" charset="0"/>
              </a:rPr>
              <a:t>convertirse en un derecho constitucional en el siglo XX. </a:t>
            </a:r>
          </a:p>
        </p:txBody>
      </p:sp>
    </p:spTree>
    <p:extLst>
      <p:ext uri="{BB962C8B-B14F-4D97-AF65-F5344CB8AC3E}">
        <p14:creationId xmlns:p14="http://schemas.microsoft.com/office/powerpoint/2010/main" val="117525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982875" y="3244334"/>
            <a:ext cx="2903039" cy="461665"/>
          </a:xfrm>
          <a:prstGeom prst="rect">
            <a:avLst/>
          </a:prstGeom>
        </p:spPr>
        <p:txBody>
          <a:bodyPr wrap="none">
            <a:spAutoFit/>
          </a:bodyPr>
          <a:lstStyle/>
          <a:p>
            <a:r>
              <a:rPr lang="es-MX" sz="2400" dirty="0">
                <a:latin typeface="Calibri" panose="020F0502020204030204" pitchFamily="34" charset="0"/>
                <a:ea typeface="Calibri" panose="020F0502020204030204" pitchFamily="34" charset="0"/>
                <a:cs typeface="Times New Roman" panose="02020603050405020304" pitchFamily="18" charset="0"/>
              </a:rPr>
              <a:t>Implicaciones Fiscales</a:t>
            </a:r>
            <a:endParaRPr lang="es-MX" sz="2400" dirty="0"/>
          </a:p>
        </p:txBody>
      </p:sp>
    </p:spTree>
    <p:extLst>
      <p:ext uri="{BB962C8B-B14F-4D97-AF65-F5344CB8AC3E}">
        <p14:creationId xmlns:p14="http://schemas.microsoft.com/office/powerpoint/2010/main" val="250291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18456" y="593957"/>
            <a:ext cx="8130862" cy="6035114"/>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Aportaciones de Seguridad Social Art. 2 C.F.F. </a:t>
            </a:r>
            <a:r>
              <a:rPr lang="es-MX" sz="2400" dirty="0" smtClean="0">
                <a:latin typeface="Calibri" panose="020F0502020204030204" pitchFamily="34" charset="0"/>
                <a:ea typeface="Calibri" panose="020F0502020204030204" pitchFamily="34" charset="0"/>
                <a:cs typeface="Times New Roman" panose="02020603050405020304" pitchFamily="18" charset="0"/>
              </a:rPr>
              <a:t>“Las </a:t>
            </a:r>
            <a:r>
              <a:rPr lang="es-MX" sz="2400" dirty="0">
                <a:latin typeface="Calibri" panose="020F0502020204030204" pitchFamily="34" charset="0"/>
                <a:ea typeface="Calibri" panose="020F0502020204030204" pitchFamily="34" charset="0"/>
                <a:cs typeface="Times New Roman" panose="02020603050405020304" pitchFamily="18" charset="0"/>
              </a:rPr>
              <a:t>contribuciones establecidas en la ley a cargo de las personas que son substituidas por el estado en cumplimiento de obligaciones establecidas por la ley en materia de seguridad social o a las personas que se beneficien en forma especial por servicios de seguridad social proporcionados por el mismo estado.”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La </a:t>
            </a:r>
            <a:r>
              <a:rPr lang="es-MX" sz="2400" dirty="0">
                <a:latin typeface="Calibri" panose="020F0502020204030204" pitchFamily="34" charset="0"/>
                <a:ea typeface="Calibri" panose="020F0502020204030204" pitchFamily="34" charset="0"/>
                <a:cs typeface="Times New Roman" panose="02020603050405020304" pitchFamily="18" charset="0"/>
              </a:rPr>
              <a:t>fracción XV del artículo 5-A denomina a las aportaciones de seguridad social establecidas en la ley a cargo del Patrón, trabajador y sujetos obligados como Cuotas obrero patronales o cuotas.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Concepto de Cuotas Obrero Patronales (C.O.P.)</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6180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820733" y="1418582"/>
            <a:ext cx="6096000" cy="3371500"/>
          </a:xfrm>
          <a:prstGeom prst="rect">
            <a:avLst/>
          </a:prstGeom>
        </p:spPr>
        <p:txBody>
          <a:bodyPr>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Características de los Impuestos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Sujeto </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Objeto</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Base </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Tasa </a:t>
            </a:r>
            <a:r>
              <a:rPr lang="es-MX" sz="2400" dirty="0">
                <a:latin typeface="Calibri" panose="020F0502020204030204" pitchFamily="34" charset="0"/>
                <a:ea typeface="Calibri" panose="020F0502020204030204" pitchFamily="34" charset="0"/>
                <a:cs typeface="Times New Roman" panose="02020603050405020304" pitchFamily="18" charset="0"/>
              </a:rPr>
              <a:t>o Tarifa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La </a:t>
            </a:r>
            <a:r>
              <a:rPr lang="es-MX" sz="2400" dirty="0">
                <a:latin typeface="Calibri" panose="020F0502020204030204" pitchFamily="34" charset="0"/>
                <a:ea typeface="Calibri" panose="020F0502020204030204" pitchFamily="34" charset="0"/>
                <a:cs typeface="Times New Roman" panose="02020603050405020304" pitchFamily="18" charset="0"/>
              </a:rPr>
              <a:t>falta de algún elemento hace imposible la observancia de la ley</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3932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65693" y="1826984"/>
            <a:ext cx="7705859" cy="3013133"/>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SUJETOS (Elementos que acreditan la relación laboral)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SUBORDINACIÓN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Existen tres elementos que la distinguen</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El lugar donde se realiza el trabajo,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El tiempo impuesto por el patrón para realizar el mismo y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La </a:t>
            </a:r>
            <a:r>
              <a:rPr lang="es-MX" sz="2000" dirty="0">
                <a:latin typeface="Calibri" panose="020F0502020204030204" pitchFamily="34" charset="0"/>
                <a:ea typeface="Calibri" panose="020F0502020204030204" pitchFamily="34" charset="0"/>
                <a:cs typeface="Times New Roman" panose="02020603050405020304" pitchFamily="18" charset="0"/>
              </a:rPr>
              <a:t>forma de realizar las labores </a:t>
            </a:r>
          </a:p>
        </p:txBody>
      </p:sp>
    </p:spTree>
    <p:extLst>
      <p:ext uri="{BB962C8B-B14F-4D97-AF65-F5344CB8AC3E}">
        <p14:creationId xmlns:p14="http://schemas.microsoft.com/office/powerpoint/2010/main" val="3649483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094789"/>
            <a:ext cx="7409645" cy="3854068"/>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SALARIO Es la retribución que debe pagar el patrón al trabajador por su TRABAJO, representa la base del sustento material de los trabajadores y sus familiares; por lo mismo es periódica y permanente, mientras dure la relación laboral. </a:t>
            </a: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TRABAJO Es la actividad humana, intelectual o material, independientemente del grado de preparación técnica requerido por cada profesión u oficio (art 8 LFT). </a:t>
            </a:r>
          </a:p>
        </p:txBody>
      </p:sp>
    </p:spTree>
    <p:extLst>
      <p:ext uri="{BB962C8B-B14F-4D97-AF65-F5344CB8AC3E}">
        <p14:creationId xmlns:p14="http://schemas.microsoft.com/office/powerpoint/2010/main" val="3146484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48767" y="965002"/>
            <a:ext cx="9496024" cy="5050357"/>
          </a:xfrm>
          <a:prstGeom prst="rect">
            <a:avLst/>
          </a:prstGeom>
        </p:spPr>
        <p:txBody>
          <a:bodyPr wrap="square">
            <a:spAutoFit/>
          </a:bodyPr>
          <a:lstStyle/>
          <a:p>
            <a:pPr>
              <a:lnSpc>
                <a:spcPct val="107000"/>
              </a:lnSpc>
              <a:spcAft>
                <a:spcPts val="800"/>
              </a:spcAft>
            </a:pPr>
            <a:r>
              <a:rPr lang="es-MX" sz="2000" dirty="0">
                <a:latin typeface="+mj-lt"/>
                <a:ea typeface="Calibri" panose="020F0502020204030204" pitchFamily="34" charset="0"/>
                <a:cs typeface="Times New Roman" panose="02020603050405020304" pitchFamily="18" charset="0"/>
              </a:rPr>
              <a:t>¿Quiénes son sujetos obligados al pago de C.O.P</a:t>
            </a:r>
            <a:r>
              <a:rPr lang="es-MX" sz="2000" dirty="0" smtClean="0">
                <a:latin typeface="+mj-lt"/>
                <a:ea typeface="Calibri" panose="020F0502020204030204" pitchFamily="34" charset="0"/>
                <a:cs typeface="Times New Roman" panose="02020603050405020304" pitchFamily="18" charset="0"/>
              </a:rPr>
              <a:t>.?</a:t>
            </a:r>
          </a:p>
          <a:p>
            <a:pPr>
              <a:lnSpc>
                <a:spcPct val="107000"/>
              </a:lnSpc>
              <a:spcAft>
                <a:spcPts val="800"/>
              </a:spcAft>
            </a:pPr>
            <a:r>
              <a:rPr lang="es-MX" sz="2000" dirty="0" smtClean="0">
                <a:latin typeface="+mj-lt"/>
                <a:ea typeface="Calibri" panose="020F0502020204030204" pitchFamily="34" charset="0"/>
                <a:cs typeface="Times New Roman" panose="02020603050405020304" pitchFamily="18" charset="0"/>
              </a:rPr>
              <a:t> </a:t>
            </a:r>
            <a:endParaRPr lang="es-MX" sz="2000" dirty="0">
              <a:latin typeface="+mj-lt"/>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mj-lt"/>
                <a:ea typeface="Calibri" panose="020F0502020204030204" pitchFamily="34" charset="0"/>
                <a:cs typeface="Times New Roman" panose="02020603050405020304" pitchFamily="18" charset="0"/>
              </a:rPr>
              <a:t> ART 5-A FRACC IV LSS CONCEPTO DE PATRON </a:t>
            </a:r>
          </a:p>
          <a:p>
            <a:pPr algn="just">
              <a:lnSpc>
                <a:spcPct val="107000"/>
              </a:lnSpc>
              <a:spcAft>
                <a:spcPts val="800"/>
              </a:spcAft>
            </a:pPr>
            <a:r>
              <a:rPr lang="es-MX" sz="2000" dirty="0">
                <a:latin typeface="+mj-lt"/>
                <a:ea typeface="Calibri" panose="020F0502020204030204" pitchFamily="34" charset="0"/>
                <a:cs typeface="Times New Roman" panose="02020603050405020304" pitchFamily="18" charset="0"/>
              </a:rPr>
              <a:t>Patrones o patrón: La persona física o moral que tenga ese carácter en los términos de la Ley Federal del Trabajo</a:t>
            </a:r>
            <a:r>
              <a:rPr lang="es-MX" sz="2000" dirty="0" smtClean="0">
                <a:latin typeface="+mj-lt"/>
                <a:ea typeface="Calibri" panose="020F0502020204030204" pitchFamily="34" charset="0"/>
                <a:cs typeface="Times New Roman" panose="02020603050405020304" pitchFamily="18" charset="0"/>
              </a:rPr>
              <a:t>.</a:t>
            </a:r>
          </a:p>
          <a:p>
            <a:pPr algn="just">
              <a:lnSpc>
                <a:spcPct val="107000"/>
              </a:lnSpc>
              <a:spcAft>
                <a:spcPts val="800"/>
              </a:spcAft>
            </a:pPr>
            <a:endParaRPr lang="es-MX" sz="2000" dirty="0" smtClean="0">
              <a:latin typeface="+mj-lt"/>
              <a:ea typeface="Calibri" panose="020F0502020204030204" pitchFamily="34" charset="0"/>
              <a:cs typeface="Times New Roman" panose="02020603050405020304" pitchFamily="18" charset="0"/>
            </a:endParaRPr>
          </a:p>
          <a:p>
            <a:r>
              <a:rPr lang="es-MX" sz="2000" dirty="0" smtClean="0">
                <a:latin typeface="+mj-lt"/>
              </a:rPr>
              <a:t>¿ QUÉ </a:t>
            </a:r>
            <a:r>
              <a:rPr lang="es-MX" sz="2000" dirty="0">
                <a:latin typeface="+mj-lt"/>
              </a:rPr>
              <a:t>SEÑALA LA L.F.T. RESPECTO AL CONCEPTO DE PATRON </a:t>
            </a:r>
            <a:r>
              <a:rPr lang="es-MX" sz="2000" dirty="0" smtClean="0">
                <a:latin typeface="+mj-lt"/>
              </a:rPr>
              <a:t>?</a:t>
            </a:r>
          </a:p>
          <a:p>
            <a:pPr algn="just"/>
            <a:r>
              <a:rPr lang="es-MX" sz="2000" dirty="0" smtClean="0">
                <a:latin typeface="+mj-lt"/>
              </a:rPr>
              <a:t> </a:t>
            </a:r>
            <a:endParaRPr lang="es-MX" sz="2000" dirty="0">
              <a:latin typeface="+mj-lt"/>
            </a:endParaRPr>
          </a:p>
          <a:p>
            <a:pPr algn="just"/>
            <a:r>
              <a:rPr lang="es-MX" sz="2000" dirty="0">
                <a:latin typeface="+mj-lt"/>
              </a:rPr>
              <a:t>Cuando utilice los servicios de uno o varios trabajadores se le conceptúa patrón en los términos del artículo 10 de la Ley Federal del Trabajo, siéndole aplicable, en consecuencia, las obligaciones previstas en el artículo 15 de la Ley del Seguro Social y demás disposiciones complementarias. </a:t>
            </a:r>
          </a:p>
          <a:p>
            <a:pPr algn="just">
              <a:lnSpc>
                <a:spcPct val="107000"/>
              </a:lnSpc>
              <a:spcAft>
                <a:spcPts val="800"/>
              </a:spcAft>
            </a:pPr>
            <a:r>
              <a:rPr lang="es-MX" sz="2000" dirty="0" smtClean="0">
                <a:latin typeface="+mj-lt"/>
                <a:ea typeface="Calibri" panose="020F0502020204030204" pitchFamily="34" charset="0"/>
                <a:cs typeface="Times New Roman" panose="02020603050405020304" pitchFamily="18" charset="0"/>
              </a:rPr>
              <a:t> </a:t>
            </a:r>
            <a:endParaRPr lang="es-MX" sz="20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6406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11668" y="1718272"/>
            <a:ext cx="7615707" cy="3239861"/>
          </a:xfrm>
          <a:prstGeom prst="rect">
            <a:avLst/>
          </a:prstGeom>
        </p:spPr>
        <p:txBody>
          <a:bodyPr wrap="square">
            <a:spAutoFit/>
          </a:bodyPr>
          <a:lstStyle/>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¿Quiénes son sujetos obligados al pago de C.O.P.?</a:t>
            </a: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ART </a:t>
            </a:r>
            <a:r>
              <a:rPr lang="es-MX" sz="2000" dirty="0">
                <a:latin typeface="Calibri" panose="020F0502020204030204" pitchFamily="34" charset="0"/>
                <a:ea typeface="Calibri" panose="020F0502020204030204" pitchFamily="34" charset="0"/>
                <a:cs typeface="Times New Roman" panose="02020603050405020304" pitchFamily="18" charset="0"/>
              </a:rPr>
              <a:t>5-A FRACC VIII LSS SUJETOS O SUJETO OBLIGADO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Los </a:t>
            </a:r>
            <a:r>
              <a:rPr lang="es-MX" sz="2000" dirty="0">
                <a:latin typeface="Calibri" panose="020F0502020204030204" pitchFamily="34" charset="0"/>
                <a:ea typeface="Calibri" panose="020F0502020204030204" pitchFamily="34" charset="0"/>
                <a:cs typeface="Times New Roman" panose="02020603050405020304" pitchFamily="18" charset="0"/>
              </a:rPr>
              <a:t>señalados en los artículos 12, 13, 229, 230, 241 y 250-A de la Ley, cuando tengan la obligación de retener las cuotas obrero patronales del Seguro Social o de realizar el pago de las mismas.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77272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21229" y="755448"/>
            <a:ext cx="9131120" cy="5614742"/>
          </a:xfrm>
          <a:prstGeom prst="rect">
            <a:avLst/>
          </a:prstGeom>
        </p:spPr>
        <p:txBody>
          <a:bodyPr wrap="square">
            <a:spAutoFit/>
          </a:bodyPr>
          <a:lstStyle/>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¿Quiénes son sujeto de aseguramiento? </a:t>
            </a: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 12 LSS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Son </a:t>
            </a:r>
            <a:r>
              <a:rPr lang="es-MX" sz="2000" dirty="0">
                <a:latin typeface="Calibri" panose="020F0502020204030204" pitchFamily="34" charset="0"/>
                <a:ea typeface="Calibri" panose="020F0502020204030204" pitchFamily="34" charset="0"/>
                <a:cs typeface="Times New Roman" panose="02020603050405020304" pitchFamily="18" charset="0"/>
              </a:rPr>
              <a:t>sujetos de aseguramiento del régimen obligatorio los señalados en los artículos 12 de la Ley: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 Las personas que de conformidad con los artículos 20 y 21 de la L.F.T., presten, en forma permanente o eventual a otras de carácter físico o moral o unidades económicas sin personalidad </a:t>
            </a:r>
            <a:r>
              <a:rPr lang="es-MX" sz="2000" dirty="0" smtClean="0">
                <a:latin typeface="Calibri" panose="020F0502020204030204" pitchFamily="34" charset="0"/>
                <a:ea typeface="Calibri" panose="020F0502020204030204" pitchFamily="34" charset="0"/>
                <a:cs typeface="Times New Roman" panose="02020603050405020304" pitchFamily="18" charset="0"/>
              </a:rPr>
              <a:t>jurídica, </a:t>
            </a:r>
            <a:r>
              <a:rPr lang="es-MX" sz="2000" dirty="0">
                <a:latin typeface="Calibri" panose="020F0502020204030204" pitchFamily="34" charset="0"/>
                <a:ea typeface="Calibri" panose="020F0502020204030204" pitchFamily="34" charset="0"/>
                <a:cs typeface="Times New Roman" panose="02020603050405020304" pitchFamily="18" charset="0"/>
              </a:rPr>
              <a:t>un servicio remunerado, personal y </a:t>
            </a:r>
            <a:r>
              <a:rPr lang="es-MX" sz="2000" dirty="0" smtClean="0">
                <a:latin typeface="Calibri" panose="020F0502020204030204" pitchFamily="34" charset="0"/>
                <a:ea typeface="Calibri" panose="020F0502020204030204" pitchFamily="34" charset="0"/>
                <a:cs typeface="Times New Roman" panose="02020603050405020304" pitchFamily="18" charset="0"/>
              </a:rPr>
              <a:t>subordinado, </a:t>
            </a:r>
            <a:r>
              <a:rPr lang="es-MX" sz="2000" dirty="0">
                <a:latin typeface="Calibri" panose="020F0502020204030204" pitchFamily="34" charset="0"/>
                <a:ea typeface="Calibri" panose="020F0502020204030204" pitchFamily="34" charset="0"/>
                <a:cs typeface="Times New Roman" panose="02020603050405020304" pitchFamily="18" charset="0"/>
              </a:rPr>
              <a:t>cualquiera que sea el acto que le dé origen y cualquiera que sea la personalidad jurídica o la naturaleza económica del patrón aun cuando éste, en virtud de alguna ley especial, esté exento del pago de contribuciones;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II.- Los socios de sociedades cooperativas; y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III Las personas que determine el Ejecutivo Federal a través del decreto respectivo, bajo los términos y condiciones que señala esta ley y los reglamentos correspondientes. </a:t>
            </a: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06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73756" y="955004"/>
            <a:ext cx="8259651" cy="4757200"/>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¿Cuándo nace la obligación de registrarse como patrón?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 </a:t>
            </a:r>
          </a:p>
          <a:p>
            <a:pPr algn="ctr"/>
            <a:r>
              <a:rPr lang="es-MX" sz="2000" b="1" dirty="0">
                <a:latin typeface="Calibri" panose="020F0502020204030204" pitchFamily="34" charset="0"/>
                <a:ea typeface="Calibri" panose="020F0502020204030204" pitchFamily="34" charset="0"/>
                <a:cs typeface="Times New Roman" panose="02020603050405020304" pitchFamily="18" charset="0"/>
              </a:rPr>
              <a:t>ART 12 </a:t>
            </a:r>
            <a:r>
              <a:rPr lang="es-MX" b="1" dirty="0" smtClean="0"/>
              <a:t>RACERF </a:t>
            </a:r>
          </a:p>
          <a:p>
            <a:endParaRPr lang="es-MX" sz="2000" b="1" dirty="0">
              <a:solidFill>
                <a:srgbClr val="333333"/>
              </a:solidFill>
              <a:latin typeface="Lato"/>
            </a:endParaRPr>
          </a:p>
          <a:p>
            <a:r>
              <a:rPr lang="es-MX" sz="2000" dirty="0" smtClean="0">
                <a:solidFill>
                  <a:srgbClr val="333333"/>
                </a:solidFill>
                <a:latin typeface="Lato"/>
              </a:rPr>
              <a:t>Reglamento </a:t>
            </a:r>
            <a:r>
              <a:rPr lang="es-MX" sz="2000" dirty="0">
                <a:solidFill>
                  <a:srgbClr val="333333"/>
                </a:solidFill>
                <a:latin typeface="Lato"/>
              </a:rPr>
              <a:t>de Afiliación, Clasificación de Empresas, Recaudación y Fiscalización de la Ley del Seguro Social</a:t>
            </a:r>
          </a:p>
          <a:p>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r>
              <a:rPr lang="es-MX" sz="2000" dirty="0" smtClean="0">
                <a:latin typeface="Calibri" panose="020F0502020204030204" pitchFamily="34" charset="0"/>
                <a:ea typeface="Calibri" panose="020F0502020204030204" pitchFamily="34" charset="0"/>
                <a:cs typeface="Times New Roman" panose="02020603050405020304" pitchFamily="18" charset="0"/>
              </a:rPr>
              <a:t>Cualquier </a:t>
            </a:r>
            <a:r>
              <a:rPr lang="es-MX" sz="2000" dirty="0">
                <a:latin typeface="Calibri" panose="020F0502020204030204" pitchFamily="34" charset="0"/>
                <a:ea typeface="Calibri" panose="020F0502020204030204" pitchFamily="34" charset="0"/>
                <a:cs typeface="Times New Roman" panose="02020603050405020304" pitchFamily="18" charset="0"/>
              </a:rPr>
              <a:t>persona física o moral estará obligada a registrarse como patrón o sujeto obligado ante el instituto a partir de que: </a:t>
            </a:r>
          </a:p>
          <a:p>
            <a:pPr marL="342900" lvl="0" indent="-342900" algn="just">
              <a:lnSpc>
                <a:spcPct val="107000"/>
              </a:lnSpc>
              <a:spcAft>
                <a:spcPts val="0"/>
              </a:spcAft>
              <a:buFont typeface="+mj-lt"/>
              <a:buAutoNum type="romanUcPeriod"/>
            </a:pPr>
            <a:r>
              <a:rPr lang="es-MX" sz="2000" dirty="0">
                <a:latin typeface="Calibri" panose="020F0502020204030204" pitchFamily="34" charset="0"/>
                <a:ea typeface="Calibri" panose="020F0502020204030204" pitchFamily="34" charset="0"/>
                <a:cs typeface="Times New Roman" panose="02020603050405020304" pitchFamily="18" charset="0"/>
              </a:rPr>
              <a:t>Empiece a utilizar los servicios de uno o varios trabajadores </a:t>
            </a:r>
          </a:p>
          <a:p>
            <a:pPr marL="342900" lvl="0" indent="-342900" algn="just">
              <a:lnSpc>
                <a:spcPct val="107000"/>
              </a:lnSpc>
              <a:spcAft>
                <a:spcPts val="0"/>
              </a:spcAft>
              <a:buFont typeface="+mj-lt"/>
              <a:buAutoNum type="romanUcPeriod"/>
            </a:pPr>
            <a:r>
              <a:rPr lang="es-MX" sz="2000" dirty="0">
                <a:latin typeface="Calibri" panose="020F0502020204030204" pitchFamily="34" charset="0"/>
                <a:ea typeface="Calibri" panose="020F0502020204030204" pitchFamily="34" charset="0"/>
                <a:cs typeface="Times New Roman" panose="02020603050405020304" pitchFamily="18" charset="0"/>
              </a:rPr>
              <a:t>II.   Se constituya como sociedad cooperativa </a:t>
            </a:r>
          </a:p>
          <a:p>
            <a:pPr marL="342900" lvl="0" indent="-342900" algn="just">
              <a:lnSpc>
                <a:spcPct val="107000"/>
              </a:lnSpc>
              <a:spcAft>
                <a:spcPts val="800"/>
              </a:spcAft>
              <a:buFont typeface="+mj-lt"/>
              <a:buAutoNum type="romanUcPeriod"/>
            </a:pPr>
            <a:r>
              <a:rPr lang="es-MX" sz="2000" dirty="0">
                <a:latin typeface="Calibri" panose="020F0502020204030204" pitchFamily="34" charset="0"/>
                <a:ea typeface="Calibri" panose="020F0502020204030204" pitchFamily="34" charset="0"/>
                <a:cs typeface="Times New Roman" panose="02020603050405020304" pitchFamily="18" charset="0"/>
              </a:rPr>
              <a:t>III.   Inicie vigencia su convenio de incorporación celebrado con el Instituto, y IV.   Inicie vigencia de Decreto de incorporación que expida el Ejecutivo federal en Términos de la Fracción III del artículo 12 de la Ley .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781504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932090" y="1096525"/>
            <a:ext cx="8542986" cy="4893647"/>
          </a:xfrm>
          <a:prstGeom prst="rect">
            <a:avLst/>
          </a:prstGeom>
        </p:spPr>
        <p:txBody>
          <a:bodyPr wrap="square">
            <a:spAutoFit/>
          </a:bodyPr>
          <a:lstStyle/>
          <a:p>
            <a:pPr algn="just"/>
            <a:r>
              <a:rPr lang="es-MX" sz="2400" dirty="0">
                <a:latin typeface="Calibri" panose="020F0502020204030204" pitchFamily="34" charset="0"/>
                <a:ea typeface="Calibri" panose="020F0502020204030204" pitchFamily="34" charset="0"/>
                <a:cs typeface="Times New Roman" panose="02020603050405020304" pitchFamily="18" charset="0"/>
              </a:rPr>
              <a:t>2.- Objeto de la Ley (Hecho generador de la obligación)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r>
              <a:rPr lang="es-MX" sz="2400" dirty="0" smtClean="0">
                <a:latin typeface="Calibri" panose="020F0502020204030204" pitchFamily="34" charset="0"/>
                <a:ea typeface="Calibri" panose="020F0502020204030204" pitchFamily="34" charset="0"/>
                <a:cs typeface="Times New Roman" panose="02020603050405020304" pitchFamily="18" charset="0"/>
              </a:rPr>
              <a:t>El </a:t>
            </a:r>
            <a:r>
              <a:rPr lang="es-MX" sz="2400" dirty="0">
                <a:latin typeface="Calibri" panose="020F0502020204030204" pitchFamily="34" charset="0"/>
                <a:ea typeface="Calibri" panose="020F0502020204030204" pitchFamily="34" charset="0"/>
                <a:cs typeface="Times New Roman" panose="02020603050405020304" pitchFamily="18" charset="0"/>
              </a:rPr>
              <a:t>hecho generador de la obligación patronal para otorgar la seguridad social a los trabajadores surge en el momento en que se inicia una relación de trabajo establecida con motivo de la prestación de un servicio personal subordinado a las órdenes de un patrón.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endParaRPr lang="es-MX" sz="2400" dirty="0">
              <a:latin typeface="Calibri" panose="020F0502020204030204" pitchFamily="34" charset="0"/>
              <a:cs typeface="Times New Roman" panose="02020603050405020304" pitchFamily="18" charset="0"/>
            </a:endParaRPr>
          </a:p>
          <a:p>
            <a:pPr algn="just"/>
            <a:r>
              <a:rPr lang="es-MX" sz="2400" dirty="0">
                <a:latin typeface="Calibri" panose="020F0502020204030204" pitchFamily="34" charset="0"/>
              </a:rPr>
              <a:t>ART 20 LFT  Define la relación de trabajo, sin importar el acto que le dé origen, a la prestación de un trabajo personal subordinado a una persona mediante el pago de un salario. Subordinación Salario Trabajo </a:t>
            </a:r>
          </a:p>
          <a:p>
            <a:pPr algn="just"/>
            <a:endParaRPr lang="es-MX" sz="2400" dirty="0"/>
          </a:p>
        </p:txBody>
      </p:sp>
    </p:spTree>
    <p:extLst>
      <p:ext uri="{BB962C8B-B14F-4D97-AF65-F5344CB8AC3E}">
        <p14:creationId xmlns:p14="http://schemas.microsoft.com/office/powerpoint/2010/main" val="1287713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438400" y="1098160"/>
            <a:ext cx="8471338" cy="5256182"/>
          </a:xfrm>
          <a:prstGeom prst="rect">
            <a:avLst/>
          </a:prstGeom>
        </p:spPr>
        <p:txBody>
          <a:bodyPr wrap="square">
            <a:spAutoFit/>
          </a:bodyPr>
          <a:lstStyle/>
          <a:p>
            <a:pPr algn="ctr">
              <a:lnSpc>
                <a:spcPct val="107000"/>
              </a:lnSpc>
              <a:spcAft>
                <a:spcPts val="800"/>
              </a:spcAft>
            </a:pPr>
            <a:r>
              <a:rPr lang="es-MX" dirty="0" smtClean="0">
                <a:latin typeface="Calibri" panose="020F0502020204030204" pitchFamily="34" charset="0"/>
                <a:ea typeface="Calibri" panose="020F0502020204030204" pitchFamily="34" charset="0"/>
                <a:cs typeface="Times New Roman" panose="02020603050405020304" pitchFamily="18" charset="0"/>
              </a:rPr>
              <a:t>DECLARACIÓN UNIVERSAL DE LOS DERECHOS HUMANOS ASAMBLEA GENERAL DE LAS NACIONES UNIDAS </a:t>
            </a: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El </a:t>
            </a:r>
            <a:r>
              <a:rPr lang="es-MX" sz="2000" dirty="0">
                <a:latin typeface="Calibri" panose="020F0502020204030204" pitchFamily="34" charset="0"/>
                <a:ea typeface="Calibri" panose="020F0502020204030204" pitchFamily="34" charset="0"/>
                <a:cs typeface="Times New Roman" panose="02020603050405020304" pitchFamily="18" charset="0"/>
              </a:rPr>
              <a:t>10 Diciembre 1948, la Asamblea General de las Naciones Unidas aprobó y proclamó la Declaración Universal de Derechos Humanos.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t>La Asamblea pidió a todos los Países miembros que publicaran el texto de la Declaración y dispusieran que fuera “Distribuido, expuesto, leído y comentado en las escuelas y otros establecimientos de enseñanza, sin distinción fundada en la condición política de los países o de los territorios. </a:t>
            </a:r>
            <a:endParaRPr lang="es-MX" sz="2000" dirty="0" smtClean="0"/>
          </a:p>
          <a:p>
            <a:pPr>
              <a:lnSpc>
                <a:spcPct val="107000"/>
              </a:lnSpc>
              <a:spcAft>
                <a:spcPts val="800"/>
              </a:spcAft>
            </a:pPr>
            <a:endParaRPr lang="es-MX" dirty="0"/>
          </a:p>
          <a:p>
            <a:pPr>
              <a:lnSpc>
                <a:spcPct val="107000"/>
              </a:lnSpc>
              <a:spcAft>
                <a:spcPts val="800"/>
              </a:spcAft>
            </a:pP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8874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539334"/>
            <a:ext cx="6096000" cy="2771143"/>
          </a:xfrm>
          <a:prstGeom prst="rect">
            <a:avLst/>
          </a:prstGeom>
        </p:spPr>
        <p:txBody>
          <a:bodyPr>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Salario Base de </a:t>
            </a:r>
            <a:r>
              <a:rPr lang="es-MX" sz="2400" dirty="0" smtClean="0">
                <a:latin typeface="Calibri" panose="020F0502020204030204" pitchFamily="34" charset="0"/>
                <a:ea typeface="Calibri" panose="020F0502020204030204" pitchFamily="34" charset="0"/>
                <a:cs typeface="Times New Roman" panose="02020603050405020304" pitchFamily="18" charset="0"/>
              </a:rPr>
              <a:t>Cotización</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Art </a:t>
            </a:r>
            <a:r>
              <a:rPr lang="es-MX" sz="2400" dirty="0">
                <a:latin typeface="Calibri" panose="020F0502020204030204" pitchFamily="34" charset="0"/>
                <a:ea typeface="Calibri" panose="020F0502020204030204" pitchFamily="34" charset="0"/>
                <a:cs typeface="Times New Roman" panose="02020603050405020304" pitchFamily="18" charset="0"/>
              </a:rPr>
              <a:t>5-A Concepto de Salarios o Salario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Salarios o Salario: La retribución que la L. F. T. define como tal. Para efectos de esta ley, el salario base de cotización se integra con :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734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50275" y="1001032"/>
            <a:ext cx="8504349" cy="4762201"/>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Los pagos hechos en efectivo por cuota diaria,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Gratificaciones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Percepciones,</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Alimentación</a:t>
            </a:r>
            <a:r>
              <a:rPr lang="es-MX" sz="2400" dirty="0">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Habitación,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Primas,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Comisiones,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Prestaciones en especie y cualquier otra cantidad o prestación que se entregue al trabajador por su trabajo, con excepción de los conceptos previstos en el artículo 27 de la ley del SS.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9136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80316" y="439771"/>
            <a:ext cx="10212946" cy="6347250"/>
          </a:xfrm>
          <a:prstGeom prst="rect">
            <a:avLst/>
          </a:prstGeom>
        </p:spPr>
        <p:txBody>
          <a:bodyPr wrap="square">
            <a:spAutoFit/>
          </a:bodyPr>
          <a:lstStyle/>
          <a:p>
            <a:pPr algn="ctr">
              <a:lnSpc>
                <a:spcPct val="107000"/>
              </a:lnSpc>
              <a:spcAft>
                <a:spcPts val="800"/>
              </a:spcAft>
            </a:pPr>
            <a:r>
              <a:rPr lang="es-MX" sz="2200" dirty="0">
                <a:latin typeface="Calibri" panose="020F0502020204030204" pitchFamily="34" charset="0"/>
                <a:ea typeface="Calibri" panose="020F0502020204030204" pitchFamily="34" charset="0"/>
                <a:cs typeface="Times New Roman" panose="02020603050405020304" pitchFamily="18" charset="0"/>
              </a:rPr>
              <a:t>¿Qué partidas no son integrables al </a:t>
            </a:r>
            <a:r>
              <a:rPr lang="es-MX" sz="2200" dirty="0" smtClean="0">
                <a:latin typeface="Calibri" panose="020F0502020204030204" pitchFamily="34" charset="0"/>
                <a:ea typeface="Calibri" panose="020F0502020204030204" pitchFamily="34" charset="0"/>
                <a:cs typeface="Times New Roman" panose="02020603050405020304" pitchFamily="18" charset="0"/>
              </a:rPr>
              <a:t>Salario Base Cotización? </a:t>
            </a:r>
          </a:p>
          <a:p>
            <a:pPr algn="ctr">
              <a:lnSpc>
                <a:spcPct val="107000"/>
              </a:lnSpc>
              <a:spcAft>
                <a:spcPts val="800"/>
              </a:spcAft>
            </a:pPr>
            <a:endParaRPr lang="es-MX"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200" dirty="0">
                <a:latin typeface="Calibri" panose="020F0502020204030204" pitchFamily="34" charset="0"/>
                <a:ea typeface="Calibri" panose="020F0502020204030204" pitchFamily="34" charset="0"/>
                <a:cs typeface="Times New Roman" panose="02020603050405020304" pitchFamily="18" charset="0"/>
              </a:rPr>
              <a:t>Para los efectos de esta Ley, se excluyen como integrantes del salario base de cotización, dada su naturaleza, los siguientes conceptos</a:t>
            </a:r>
            <a:r>
              <a:rPr lang="es-MX" sz="22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MX"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200" dirty="0">
                <a:latin typeface="Calibri" panose="020F0502020204030204" pitchFamily="34" charset="0"/>
                <a:ea typeface="Calibri" panose="020F0502020204030204" pitchFamily="34" charset="0"/>
                <a:cs typeface="Times New Roman" panose="02020603050405020304" pitchFamily="18" charset="0"/>
              </a:rPr>
              <a:t> 1.- Los instrumentos de trabajo tales como herramientas, ropa y otros similares. </a:t>
            </a:r>
            <a:endParaRPr lang="es-MX" sz="22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2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200" dirty="0" smtClean="0">
                <a:latin typeface="Calibri" panose="020F0502020204030204" pitchFamily="34" charset="0"/>
                <a:ea typeface="Calibri" panose="020F0502020204030204" pitchFamily="34" charset="0"/>
                <a:cs typeface="Times New Roman" panose="02020603050405020304" pitchFamily="18" charset="0"/>
              </a:rPr>
              <a:t>2</a:t>
            </a:r>
            <a:r>
              <a:rPr lang="es-MX" sz="2200" dirty="0">
                <a:latin typeface="Calibri" panose="020F0502020204030204" pitchFamily="34" charset="0"/>
                <a:ea typeface="Calibri" panose="020F0502020204030204" pitchFamily="34" charset="0"/>
                <a:cs typeface="Times New Roman" panose="02020603050405020304" pitchFamily="18" charset="0"/>
              </a:rPr>
              <a:t>.- El ahorro, cuando se integre por un depósito de cantidad semanaria, quincenal o mensual igual del trabajador y de la empresa; si se constituye en forma diversa o puede el trabajador retirarlo más de dos veces al año, integrará salario; tampoco se tomarán en cuenta las cantidades otorgadas por el patrón para fines sociales de carácter sindical. </a:t>
            </a:r>
            <a:endParaRPr lang="es-MX" sz="22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200" dirty="0">
                <a:latin typeface="Calibri" panose="020F0502020204030204" pitchFamily="34" charset="0"/>
                <a:ea typeface="Calibri" panose="020F0502020204030204" pitchFamily="34" charset="0"/>
                <a:cs typeface="Times New Roman" panose="02020603050405020304" pitchFamily="18" charset="0"/>
              </a:rPr>
              <a:t>3.- Las aportaciones adicionales que el patrón convenga otorgar a favor de sus trabajadores por concepto de cuotas del seguro de retiro, cesantía en edad avanzada y vejez. </a:t>
            </a:r>
            <a:endParaRPr lang="es-MX"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06517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635874" y="891302"/>
            <a:ext cx="9199809" cy="5966698"/>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3.- Las aportaciones adicionales que el patrón convenga otorgar a favor de sus trabajadores por concepto de cuotas del seguro de retiro, cesantía en edad avanzada y vejez</a:t>
            </a:r>
            <a:r>
              <a:rPr lang="es-MX" sz="24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es-MX" sz="2400" dirty="0">
                <a:latin typeface="Calibri" panose="020F0502020204030204" pitchFamily="34" charset="0"/>
              </a:rPr>
              <a:t>4.- Las cuotas que en términos de esta Ley le corresponde cubrir al patrón, las aportaciones al Instituto del fondo Nacional de la Vivienda para los Trabajadores , y las participaciones en las utilidades de la empresa. </a:t>
            </a:r>
            <a:endParaRPr lang="es-MX" sz="2400" dirty="0" smtClean="0">
              <a:latin typeface="Calibri" panose="020F0502020204030204" pitchFamily="34" charset="0"/>
            </a:endParaRPr>
          </a:p>
          <a:p>
            <a:pPr algn="just"/>
            <a:endParaRPr lang="es-MX" sz="2400" dirty="0">
              <a:latin typeface="Calibri" panose="020F0502020204030204" pitchFamily="34" charset="0"/>
            </a:endParaRPr>
          </a:p>
          <a:p>
            <a:pPr algn="just"/>
            <a:r>
              <a:rPr lang="es-MX" sz="2400" dirty="0">
                <a:latin typeface="Calibri" panose="020F0502020204030204" pitchFamily="34" charset="0"/>
              </a:rPr>
              <a:t>5.- La alimentación y la habitación cuando se entreguen en forma onerosa a trabajadores; se entiende que son onerosas estas prestaciones cuando el trabajador pague por cada una de ellas, como mínimo, el 20% del salario mínimo general diario que rija en el Distrito Federal. </a:t>
            </a: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1744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123835"/>
            <a:ext cx="8465713" cy="4007572"/>
          </a:xfrm>
          <a:prstGeom prst="rect">
            <a:avLst/>
          </a:prstGeom>
        </p:spPr>
        <p:txBody>
          <a:bodyPr wrap="square">
            <a:spAutoFit/>
          </a:bodyPr>
          <a:lstStyle/>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¿Que procede cuando la Alimentación y Habitación es gratuita?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ART</a:t>
            </a:r>
            <a:r>
              <a:rPr lang="es-MX" sz="2400" dirty="0">
                <a:latin typeface="Calibri" panose="020F0502020204030204" pitchFamily="34" charset="0"/>
                <a:ea typeface="Calibri" panose="020F0502020204030204" pitchFamily="34" charset="0"/>
                <a:cs typeface="Times New Roman" panose="02020603050405020304" pitchFamily="18" charset="0"/>
              </a:rPr>
              <a:t>. 32 Si además del salario en dinero el trabajador recibe del patrón, sin costo para aquél, habitación o alimentación, se estimará aumentado su salario en un 25% y si recibe ambas prestaciones se aumentará en un 50%.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r>
              <a:rPr lang="es-MX" sz="2400" dirty="0">
                <a:latin typeface="Calibri" panose="020F0502020204030204" pitchFamily="34" charset="0"/>
                <a:ea typeface="Calibri" panose="020F0502020204030204" pitchFamily="34" charset="0"/>
                <a:cs typeface="Times New Roman" panose="02020603050405020304" pitchFamily="18" charset="0"/>
              </a:rPr>
              <a:t>Cuando la alimentación no cubra los tres alimentos, sino uno o dos de estos, por cada uno de ellos se adicionará el salario en un 8.33% </a:t>
            </a:r>
            <a:endParaRPr lang="es-MX" sz="2400" dirty="0"/>
          </a:p>
        </p:txBody>
      </p:sp>
    </p:spTree>
    <p:extLst>
      <p:ext uri="{BB962C8B-B14F-4D97-AF65-F5344CB8AC3E}">
        <p14:creationId xmlns:p14="http://schemas.microsoft.com/office/powerpoint/2010/main" val="11699901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302585"/>
            <a:ext cx="8285408" cy="4989058"/>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¿Qué partidas no son integrables al S.B.C.?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 6.- Las despensas en especie o en dinero, siempre y cuando su importe no rebase el 40% del salario mínimo general diario vigente en el Distrito Federal.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7.- Los premios por asistencia y puntualidad, siempre que el importe de cada uno de estos conceptos no rebase el 10% del salario base de cotización.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8.- Las cantidades aportadas para fines sociales, considerándose como tales las entregadas para constituir fondos de algún plan de pensiones establecido por el patrón o derivado de contratación colectiva. Los planes de pensiones serán sólo los que reúnan los requisitos que establezca la Comisión Nacional del Sistema de Ahorro para el Retiro.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97541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1798426"/>
            <a:ext cx="8388439" cy="3795911"/>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9.- El tiempo extraordinario dentro de los márgenes señalados en la Ley Federal del Trabajo.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Para que los conceptos mencionados en este precepto se excluyan como integrantes del salario base de cotización deberán estar debidamente registrados en la contabilidad del patrón.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En los conceptos previstos de las fracciones VI, VII, y IX cuando el importe de éstas prestaciones rebase el porcentaje establecido, solamente se integrarán los excedentes al salario base de cotización .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94932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413495"/>
            <a:ext cx="7641465" cy="3795911"/>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¿Qué partidas no son integrables al S.B.C</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37. DIAS DE DESCANSO SEMANAL Y FESTIVOS LABORADOS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El Art. 73 de la LFT indica cuáles son días de descanso obligatorio (días festivos) y, en el supuesto de que los trabajadores presten servicios en esos días tendrán derecho a que se les pague independientemente del salario que les corresponda por el descanso obligatorio, un salario doble por el servicio prestado, según lo establece el artículo 75, párrafo segundo, de la LFT </a:t>
            </a:r>
          </a:p>
        </p:txBody>
      </p:sp>
    </p:spTree>
    <p:extLst>
      <p:ext uri="{BB962C8B-B14F-4D97-AF65-F5344CB8AC3E}">
        <p14:creationId xmlns:p14="http://schemas.microsoft.com/office/powerpoint/2010/main" val="3737560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86636" y="1901018"/>
            <a:ext cx="8040709" cy="2726900"/>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Por lo anterior, se considera que la retribución que perciben los trabajadores por laborar sus días de descanso semanal u obligatorio se entrega como consecuencia de su trabajo, pero en un día extraordinario de labores, por lo que podría ubicarse en el caso de excepción que se contempla en el artículo 27 Fracción IX de la LSS, y por consiguiente deben ser considerados parte integrante del salario para efectos de cotización al IMSS y al INFONAVIT de manera semejante al tiempo extraordinario, es decir, los excedentes de tres horas y de tres veces en una semana. </a:t>
            </a:r>
          </a:p>
        </p:txBody>
      </p:sp>
    </p:spTree>
    <p:extLst>
      <p:ext uri="{BB962C8B-B14F-4D97-AF65-F5344CB8AC3E}">
        <p14:creationId xmlns:p14="http://schemas.microsoft.com/office/powerpoint/2010/main" val="35803521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44969" y="1083573"/>
            <a:ext cx="8246772" cy="4454553"/>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DIAS DE DESCANSO SEMANAL Y FESTIVOS LABORADOS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Para confirmar lo anterior están los oficios números 692 del 3 de mayo de 1985 , emitido por la jefatura de Auditoría a Patrones y Verificación, y 39437 del 8 de noviembre de 1984 de la Jefatura de Servicios Legales, además de la resolución del Pleno del Tribunal Fiscal de la Federación (hoy TFJFA) al Juicio número 760/75/2884/74 del 8 de mayo de 1978 que a continuación se reproduce: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DOMINGOS Y DÍAS FESTIVOS LABORADOS POR TRABAJADORES. Las remuneraciones que se pagan por estos conceptos no forman parte del salario base de cotización al IMSS.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5817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48000" y="2551837"/>
            <a:ext cx="6096000" cy="3139321"/>
          </a:xfrm>
          <a:prstGeom prst="rect">
            <a:avLst/>
          </a:prstGeom>
        </p:spPr>
        <p:txBody>
          <a:bodyPr>
            <a:spAutoFit/>
          </a:bodyPr>
          <a:lstStyle/>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AutoShape 2" descr="Imagen relacionada"/>
          <p:cNvSpPr>
            <a:spLocks noChangeAspect="1" noChangeArrowheads="1"/>
          </p:cNvSpPr>
          <p:nvPr/>
        </p:nvSpPr>
        <p:spPr bwMode="auto">
          <a:xfrm>
            <a:off x="155574" y="-144463"/>
            <a:ext cx="1305363"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2" name="Rectángulo 1"/>
          <p:cNvSpPr/>
          <p:nvPr/>
        </p:nvSpPr>
        <p:spPr>
          <a:xfrm>
            <a:off x="3047999" y="2551837"/>
            <a:ext cx="6907369" cy="3600986"/>
          </a:xfrm>
          <a:prstGeom prst="rect">
            <a:avLst/>
          </a:prstGeom>
        </p:spPr>
        <p:txBody>
          <a:bodyPr wrap="square">
            <a:spAutoFit/>
          </a:bodyPr>
          <a:lstStyle/>
          <a:p>
            <a:pPr algn="just"/>
            <a:r>
              <a:rPr lang="es-MX" sz="2000" dirty="0">
                <a:latin typeface="Calibri" panose="020F0502020204030204" pitchFamily="34" charset="0"/>
                <a:ea typeface="Calibri" panose="020F0502020204030204" pitchFamily="34" charset="0"/>
                <a:cs typeface="Times New Roman" panose="02020603050405020304" pitchFamily="18" charset="0"/>
              </a:rPr>
              <a:t>Art. 22.- “Toda persona como miembro de la sociedad, tiene derecho a la seguridad social y a obtener mediante el esfuerzo nacional y a la cooperación internacional, habida cuenta de la organización y los recursos de cada estado, la satisfacción de los derechos económicos, sociales y culturales indispensables a su dignidad y al libre desarrollo de su personalidad.”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endParaRPr lang="es-MX" dirty="0">
              <a:latin typeface="Calibri" panose="020F0502020204030204" pitchFamily="34" charset="0"/>
              <a:cs typeface="Times New Roman" panose="02020603050405020304" pitchFamily="18" charset="0"/>
            </a:endParaRPr>
          </a:p>
          <a:p>
            <a:endParaRPr lang="es-MX" dirty="0" smtClean="0">
              <a:latin typeface="Calibri" panose="020F0502020204030204" pitchFamily="34" charset="0"/>
              <a:cs typeface="Times New Roman" panose="02020603050405020304" pitchFamily="18" charset="0"/>
            </a:endParaRPr>
          </a:p>
          <a:p>
            <a:endParaRPr lang="es-MX" dirty="0">
              <a:latin typeface="Calibri" panose="020F0502020204030204" pitchFamily="34" charset="0"/>
              <a:cs typeface="Times New Roman" panose="02020603050405020304" pitchFamily="18" charset="0"/>
            </a:endParaRPr>
          </a:p>
          <a:p>
            <a:endParaRPr lang="es-MX" dirty="0" smtClean="0">
              <a:latin typeface="Calibri" panose="020F0502020204030204" pitchFamily="34" charset="0"/>
              <a:cs typeface="Times New Roman" panose="02020603050405020304" pitchFamily="18" charset="0"/>
            </a:endParaRPr>
          </a:p>
          <a:p>
            <a:endParaRPr lang="es-MX" dirty="0">
              <a:latin typeface="Calibri" panose="020F0502020204030204" pitchFamily="34" charset="0"/>
              <a:cs typeface="Times New Roman" panose="02020603050405020304" pitchFamily="18" charset="0"/>
            </a:endParaRPr>
          </a:p>
          <a:p>
            <a:endParaRPr lang="es-MX" dirty="0"/>
          </a:p>
        </p:txBody>
      </p:sp>
    </p:spTree>
    <p:extLst>
      <p:ext uri="{BB962C8B-B14F-4D97-AF65-F5344CB8AC3E}">
        <p14:creationId xmlns:p14="http://schemas.microsoft.com/office/powerpoint/2010/main" val="30084694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1553359"/>
            <a:ext cx="8208135" cy="3920047"/>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Los ingresos que obtienen los trabajadores por laborar los días festivos y los domingos, se fundamentan en los artículos 73 y 75 de la LFT, los cuales señalan que dicha remuneración será igual al doble del salario por el servicio prestado, remuneración que es la misma cantidad que se cubre por el tiempo extraordinario, ya que el trabajo en cuestión se realiza precisamente en un día extraordinario; por lo tanto, debe aplicarse el artículo 32, inciso f) (actual 27 </a:t>
            </a:r>
            <a:r>
              <a:rPr lang="es-MX" sz="2000" dirty="0" err="1">
                <a:latin typeface="Calibri" panose="020F0502020204030204" pitchFamily="34" charset="0"/>
                <a:ea typeface="Calibri" panose="020F0502020204030204" pitchFamily="34" charset="0"/>
                <a:cs typeface="Times New Roman" panose="02020603050405020304" pitchFamily="18" charset="0"/>
              </a:rPr>
              <a:t>fracc</a:t>
            </a:r>
            <a:r>
              <a:rPr lang="es-MX" sz="2000" dirty="0">
                <a:latin typeface="Calibri" panose="020F0502020204030204" pitchFamily="34" charset="0"/>
                <a:ea typeface="Calibri" panose="020F0502020204030204" pitchFamily="34" charset="0"/>
                <a:cs typeface="Times New Roman" panose="02020603050405020304" pitchFamily="18" charset="0"/>
              </a:rPr>
              <a:t> IX) de la LSS, para dejar de considerar estas percepciones dentro del salario base de cotización.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Resolución del Pleno del Tribunal Fiscal de la Federación, de 8 de mayo de 1978, Juicio 760/75/2884/74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08904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345563"/>
            <a:ext cx="6096000" cy="2712281"/>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Por otra parte existe una segunda posición respecto a considerar a la retribución por el trabajo en los días de descanso como una indemnización al trabajador, por renunciar a su día de descanso; por lo tanto, no debería ser integrada al salario base de cotización. Ello con base en la revisión número 1652/85 del 27 de junio de 1989, resuelta por unanimidad de siete votos. Magistrado ponente: Carlos Franco Santibáñez.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11886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294267"/>
            <a:ext cx="6096000" cy="2485552"/>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Límites máximos y mínimos de salarios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ARTICULO 28 Los asegurados se inscribirán con el salario base de cotización que perciban en el momento de su afiliación, estableciéndose como </a:t>
            </a:r>
            <a:r>
              <a:rPr lang="es-MX" sz="2000" dirty="0" smtClean="0">
                <a:latin typeface="Calibri" panose="020F0502020204030204" pitchFamily="34" charset="0"/>
                <a:ea typeface="Calibri" panose="020F0502020204030204" pitchFamily="34" charset="0"/>
                <a:cs typeface="Times New Roman" panose="02020603050405020304" pitchFamily="18" charset="0"/>
              </a:rPr>
              <a:t>límite </a:t>
            </a:r>
            <a:r>
              <a:rPr lang="es-MX" sz="2000" dirty="0">
                <a:latin typeface="Calibri" panose="020F0502020204030204" pitchFamily="34" charset="0"/>
                <a:ea typeface="Calibri" panose="020F0502020204030204" pitchFamily="34" charset="0"/>
                <a:cs typeface="Times New Roman" panose="02020603050405020304" pitchFamily="18" charset="0"/>
              </a:rPr>
              <a:t>superior el equivalente a 25 veces el salario mínimo general que rija en el Distrito federal y como l í mite inferior el salario mínimo general del área geográfica  respectiva.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58116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502062"/>
            <a:ext cx="7602828" cy="4008020"/>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Salario Fijo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 Cuando además de los elementos fijos del salario del trabajador percibiera regularmente otras retribuciones periódicas de cuantía previamente conocida , estas se sumaran a dichos elementos fijos.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En esta fracción establece que las cantidades que de conformidad con la Ley federal del trabajo estamos obligados a pagar durante el año como son: 365 días salarios pactados, 15 días aguinaldos, prima vacacional según la antigüedad y primas dominicales (si se establece que trabaje el domingo y su descanso sea otro día), etc. deberán formar parte del S.B.C. desde el ingreso del trabajador.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6955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34366" y="1122061"/>
            <a:ext cx="8040710" cy="4783874"/>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Salario Variable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II.- Si por la naturaleza del trabajo, el salario se integra con elementos variables que no puedan ser previamente conocidos, se sumarán los ingresos totales percibidos durante los dos meses inmediatos anteriores y se dividirán entre el número de días de salario devengado. Si se trata de un trabajador de nuevo ingreso, se tomará el salario probable que le corresponda en dicho periodo.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 fracción II del artículo 34 señala que los patrones estarán obligados a comunicar al Instituto dentro de los 5 días hábiles de los meses de enero, marzo, mayo, julio, septiembre, noviembre, las modificaciones del salario diario promedio obtenido en el bimestre anterior.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3848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1798426"/>
            <a:ext cx="8092225" cy="3693319"/>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Salario Mixto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III.- En los casos en que el salario de un trabajador se integre con elementos fijos y variables, se considerará de carácter mixto, por lo que, para los efectos de cotización, se sumará a los elementos fijos el promedio obtenido de los variables en términos de lo que se establece en la fracción anterior</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 fracción III del artículo 34 señala que se cuenta con 5 días hábiles para comunicar las modificaciones de los elementos fijos del salario, o bien si las modificaciones se realizan en los elementos variables, se atenderá a los plazos de la fracción II.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56647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886993"/>
            <a:ext cx="6096000" cy="2873735"/>
          </a:xfrm>
          <a:prstGeom prst="rect">
            <a:avLst/>
          </a:prstGeom>
        </p:spPr>
        <p:txBody>
          <a:bodyPr>
            <a:spAutoFit/>
          </a:bodyPr>
          <a:lstStyle/>
          <a:p>
            <a:pPr>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Ramas </a:t>
            </a:r>
            <a:r>
              <a:rPr lang="es-MX" sz="2400" dirty="0">
                <a:latin typeface="Calibri" panose="020F0502020204030204" pitchFamily="34" charset="0"/>
                <a:ea typeface="Calibri" panose="020F0502020204030204" pitchFamily="34" charset="0"/>
                <a:cs typeface="Times New Roman" panose="02020603050405020304" pitchFamily="18" charset="0"/>
              </a:rPr>
              <a:t>del Seguro </a:t>
            </a:r>
            <a:r>
              <a:rPr lang="es-MX" sz="2400" dirty="0" smtClean="0">
                <a:latin typeface="Calibri" panose="020F0502020204030204" pitchFamily="34" charset="0"/>
                <a:ea typeface="Calibri" panose="020F0502020204030204" pitchFamily="34" charset="0"/>
                <a:cs typeface="Times New Roman" panose="02020603050405020304" pitchFamily="18" charset="0"/>
              </a:rPr>
              <a:t>Social</a:t>
            </a:r>
          </a:p>
          <a:p>
            <a:pPr>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Riesgos </a:t>
            </a:r>
            <a:r>
              <a:rPr lang="es-MX" sz="2400" dirty="0">
                <a:latin typeface="Calibri" panose="020F0502020204030204" pitchFamily="34" charset="0"/>
                <a:ea typeface="Calibri" panose="020F0502020204030204" pitchFamily="34" charset="0"/>
                <a:cs typeface="Times New Roman" panose="02020603050405020304" pitchFamily="18" charset="0"/>
              </a:rPr>
              <a:t>de Trabajo Enfermedad y Maternidad Invalidad y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Vida </a:t>
            </a:r>
            <a:r>
              <a:rPr lang="es-MX" sz="2400" dirty="0">
                <a:latin typeface="Calibri" panose="020F0502020204030204" pitchFamily="34" charset="0"/>
                <a:ea typeface="Calibri" panose="020F0502020204030204" pitchFamily="34" charset="0"/>
                <a:cs typeface="Times New Roman" panose="02020603050405020304" pitchFamily="18" charset="0"/>
              </a:rPr>
              <a:t>Cesantía y Vejez Retiro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smtClean="0">
                <a:latin typeface="Calibri" panose="020F0502020204030204" pitchFamily="34" charset="0"/>
                <a:ea typeface="Calibri" panose="020F0502020204030204" pitchFamily="34" charset="0"/>
                <a:cs typeface="Times New Roman" panose="02020603050405020304" pitchFamily="18" charset="0"/>
              </a:rPr>
              <a:t>Guarderías </a:t>
            </a:r>
            <a:r>
              <a:rPr lang="es-MX" sz="2400" dirty="0">
                <a:latin typeface="Calibri" panose="020F0502020204030204" pitchFamily="34" charset="0"/>
                <a:ea typeface="Calibri" panose="020F0502020204030204" pitchFamily="34" charset="0"/>
                <a:cs typeface="Times New Roman" panose="02020603050405020304" pitchFamily="18" charset="0"/>
              </a:rPr>
              <a:t>y prestaciones sociales</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78208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86636" y="2641926"/>
            <a:ext cx="6096000" cy="2602764"/>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Tasas Aplicables A cada Rama</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r>
              <a:rPr lang="es-MX" sz="2000" dirty="0">
                <a:latin typeface="Calibri" panose="020F0502020204030204" pitchFamily="34" charset="0"/>
                <a:ea typeface="Calibri" panose="020F0502020204030204" pitchFamily="34" charset="0"/>
                <a:cs typeface="Times New Roman" panose="02020603050405020304" pitchFamily="18" charset="0"/>
              </a:rPr>
              <a:t>Atención las tasas que a continuación se van a mostrar son las establecidas en la Ley del S.S. pero algunas han sufrido variaciones por disposiciones transitorias que establecen incrementos o decrementos graduales hasta 2007</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162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21983" y="1348174"/>
            <a:ext cx="7122017" cy="4659737"/>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Tasas aplicables en la rama de Enfermedad y Maternidad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Artículo 25 ENFERMEDAD Y MATERNIDAD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Para cubrir las prestaciones en especie del seguro de enfermedades y maternidad de los pensionados y sus beneficiarios, en los seguros de riesgos de trabajo, invalidez y vida, así como retiro, cesantía en edad avanzada y vejez, los patrones, los trabajadores y el estado aportarán una cuota de 1.5% sobre el salario base de cotización, de dicha cuota corresponderá :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Patrón </a:t>
            </a:r>
            <a:r>
              <a:rPr lang="es-MX" sz="2000" dirty="0">
                <a:latin typeface="Calibri" panose="020F0502020204030204" pitchFamily="34" charset="0"/>
                <a:ea typeface="Calibri" panose="020F0502020204030204" pitchFamily="34" charset="0"/>
                <a:cs typeface="Times New Roman" panose="02020603050405020304" pitchFamily="18" charset="0"/>
              </a:rPr>
              <a:t>= 1.05% </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Trabajadores </a:t>
            </a:r>
            <a:r>
              <a:rPr lang="es-MX" sz="2000" dirty="0">
                <a:latin typeface="Calibri" panose="020F0502020204030204" pitchFamily="34" charset="0"/>
                <a:ea typeface="Calibri" panose="020F0502020204030204" pitchFamily="34" charset="0"/>
                <a:cs typeface="Times New Roman" panose="02020603050405020304" pitchFamily="18" charset="0"/>
              </a:rPr>
              <a:t>= 0.375%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 </a:t>
            </a:r>
            <a:r>
              <a:rPr lang="es-MX" sz="2000" dirty="0" smtClean="0">
                <a:latin typeface="Calibri" panose="020F0502020204030204" pitchFamily="34" charset="0"/>
                <a:ea typeface="Calibri" panose="020F0502020204030204" pitchFamily="34" charset="0"/>
                <a:cs typeface="Times New Roman" panose="02020603050405020304" pitchFamily="18" charset="0"/>
              </a:rPr>
              <a:t>Estado </a:t>
            </a:r>
            <a:r>
              <a:rPr lang="es-MX" sz="2000" dirty="0">
                <a:latin typeface="Calibri" panose="020F0502020204030204" pitchFamily="34" charset="0"/>
                <a:ea typeface="Calibri" panose="020F0502020204030204" pitchFamily="34" charset="0"/>
                <a:cs typeface="Times New Roman" panose="02020603050405020304" pitchFamily="18" charset="0"/>
              </a:rPr>
              <a:t>= 0.075%.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713311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983606" y="543608"/>
            <a:ext cx="8195256" cy="6058069"/>
          </a:xfrm>
          <a:prstGeom prst="rect">
            <a:avLst/>
          </a:prstGeom>
        </p:spPr>
        <p:txBody>
          <a:bodyPr wrap="square">
            <a:spAutoFit/>
          </a:bodyPr>
          <a:lstStyle/>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Artículo 106 ENFERMEDAD Y MATERNIDAD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Las prestaciones en especie del seguro de enfermedades y maternidad, se financiarán en la forma siguiente: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 Por cada asegurado se pagará mensualmente una cuota diaria patronal equivalente al </a:t>
            </a: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13.9% de un salario mínimo general para el D.F.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 </a:t>
            </a:r>
            <a:r>
              <a:rPr lang="es-MX" sz="2000" dirty="0" err="1">
                <a:latin typeface="Calibri" panose="020F0502020204030204" pitchFamily="34" charset="0"/>
                <a:ea typeface="Calibri" panose="020F0502020204030204" pitchFamily="34" charset="0"/>
                <a:cs typeface="Times New Roman" panose="02020603050405020304" pitchFamily="18" charset="0"/>
              </a:rPr>
              <a:t>I</a:t>
            </a:r>
            <a:r>
              <a:rPr lang="es-MX" sz="2000" dirty="0">
                <a:latin typeface="Calibri" panose="020F0502020204030204" pitchFamily="34" charset="0"/>
                <a:ea typeface="Calibri" panose="020F0502020204030204" pitchFamily="34" charset="0"/>
                <a:cs typeface="Times New Roman" panose="02020603050405020304" pitchFamily="18" charset="0"/>
              </a:rPr>
              <a:t> .- P ara los asegurados cuyo salario base de cotización sea mayor a 3 veces el S.M.G.D.F., se </a:t>
            </a:r>
            <a:r>
              <a:rPr lang="es-MX" sz="2000" dirty="0" smtClean="0">
                <a:latin typeface="Calibri" panose="020F0502020204030204" pitchFamily="34" charset="0"/>
                <a:ea typeface="Calibri" panose="020F0502020204030204" pitchFamily="34" charset="0"/>
                <a:cs typeface="Times New Roman" panose="02020603050405020304" pitchFamily="18" charset="0"/>
              </a:rPr>
              <a:t>cubrirá </a:t>
            </a:r>
            <a:r>
              <a:rPr lang="es-MX" sz="2000" dirty="0">
                <a:latin typeface="Calibri" panose="020F0502020204030204" pitchFamily="34" charset="0"/>
                <a:ea typeface="Calibri" panose="020F0502020204030204" pitchFamily="34" charset="0"/>
                <a:cs typeface="Times New Roman" panose="02020603050405020304" pitchFamily="18" charset="0"/>
              </a:rPr>
              <a:t>además una cuota adicional : </a:t>
            </a:r>
          </a:p>
          <a:p>
            <a:pPr>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Patrón </a:t>
            </a:r>
            <a:r>
              <a:rPr lang="es-MX" sz="2000" dirty="0">
                <a:latin typeface="Calibri" panose="020F0502020204030204" pitchFamily="34" charset="0"/>
                <a:ea typeface="Calibri" panose="020F0502020204030204" pitchFamily="34" charset="0"/>
                <a:cs typeface="Times New Roman" panose="02020603050405020304" pitchFamily="18" charset="0"/>
              </a:rPr>
              <a:t>= 6% Trabajador = 2% </a:t>
            </a: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De la cantidad que resulte de la diferencia entre el S.B.C. y tres veces el S.M.G.D.F. </a:t>
            </a:r>
          </a:p>
          <a:p>
            <a:pPr>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Tasas aplicables en la rama de Enfermedad y </a:t>
            </a:r>
            <a:r>
              <a:rPr lang="es-MX" sz="2000" dirty="0" smtClean="0">
                <a:latin typeface="Calibri" panose="020F0502020204030204" pitchFamily="34" charset="0"/>
                <a:ea typeface="Calibri" panose="020F0502020204030204" pitchFamily="34" charset="0"/>
                <a:cs typeface="Times New Roman" panose="02020603050405020304" pitchFamily="18" charset="0"/>
              </a:rPr>
              <a:t>Maternidad</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069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1650244"/>
            <a:ext cx="8027831" cy="4125232"/>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 25.- “Toda persona tiene derecho a un nivel de vida adecuado que le asegure así como a su familia, La salud y bienestar en especial la alimentación el vestido, la vivienda la asistencia médica y los servicios sociales los seguros en caso de desempleo, enfermedad, Invalidez, viudez, vejez , Otros casos de pérdida de sus medio de subsistencia por circunstancias independientes de su voluntad.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 maternidad y la </a:t>
            </a:r>
            <a:r>
              <a:rPr lang="es-MX" sz="2000" dirty="0" smtClean="0">
                <a:latin typeface="Calibri" panose="020F0502020204030204" pitchFamily="34" charset="0"/>
                <a:ea typeface="Calibri" panose="020F0502020204030204" pitchFamily="34" charset="0"/>
                <a:cs typeface="Times New Roman" panose="02020603050405020304" pitchFamily="18" charset="0"/>
              </a:rPr>
              <a:t>infancia </a:t>
            </a:r>
            <a:r>
              <a:rPr lang="es-MX" sz="2000" dirty="0">
                <a:latin typeface="Calibri" panose="020F0502020204030204" pitchFamily="34" charset="0"/>
                <a:ea typeface="Calibri" panose="020F0502020204030204" pitchFamily="34" charset="0"/>
                <a:cs typeface="Times New Roman" panose="02020603050405020304" pitchFamily="18" charset="0"/>
              </a:rPr>
              <a:t>tienen derecho a cuidados asistencia especiales.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Todos los niños, nacidos de matrimonio o fuera de matrimonio, tienen derecho a igual protección social.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59155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3048000" y="1940901"/>
            <a:ext cx="6096000" cy="3657155"/>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Artículo 107 ENFERMEDAD Y MATERNIDAD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Las prestaciones en dinero del seguro de E.Y.M. se financiarán con una cuota del 1% sobre el salario base de cotización, que se pagará en la forma siguiente: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Patrones </a:t>
            </a:r>
            <a:r>
              <a:rPr lang="es-MX" sz="2000" dirty="0">
                <a:latin typeface="Calibri" panose="020F0502020204030204" pitchFamily="34" charset="0"/>
                <a:ea typeface="Calibri" panose="020F0502020204030204" pitchFamily="34" charset="0"/>
                <a:cs typeface="Times New Roman" panose="02020603050405020304" pitchFamily="18" charset="0"/>
              </a:rPr>
              <a:t>= 0. 70% de l </a:t>
            </a:r>
            <a:r>
              <a:rPr lang="es-MX" sz="2000" dirty="0" smtClean="0">
                <a:latin typeface="Calibri" panose="020F0502020204030204" pitchFamily="34" charset="0"/>
                <a:ea typeface="Calibri" panose="020F0502020204030204" pitchFamily="34" charset="0"/>
                <a:cs typeface="Times New Roman" panose="02020603050405020304" pitchFamily="18" charset="0"/>
              </a:rPr>
              <a:t>Salario Base Cotización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Trabajadores </a:t>
            </a:r>
            <a:r>
              <a:rPr lang="es-MX" sz="2000" dirty="0">
                <a:latin typeface="Calibri" panose="020F0502020204030204" pitchFamily="34" charset="0"/>
                <a:ea typeface="Calibri" panose="020F0502020204030204" pitchFamily="34" charset="0"/>
                <a:cs typeface="Times New Roman" panose="02020603050405020304" pitchFamily="18" charset="0"/>
              </a:rPr>
              <a:t>= 0. 25% de L S.B.C.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Tasas aplicables en la rama de Enfermedad y </a:t>
            </a:r>
            <a:r>
              <a:rPr lang="es-MX" sz="2000" dirty="0" smtClean="0">
                <a:latin typeface="Calibri" panose="020F0502020204030204" pitchFamily="34" charset="0"/>
                <a:ea typeface="Calibri" panose="020F0502020204030204" pitchFamily="34" charset="0"/>
                <a:cs typeface="Times New Roman" panose="02020603050405020304" pitchFamily="18" charset="0"/>
              </a:rPr>
              <a:t>Maternidad</a:t>
            </a:r>
            <a:endParaRPr lang="es-MX"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92855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636219"/>
            <a:ext cx="6096000" cy="1717393"/>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Tasas aplicables para la rama de Invalidez y Vida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Articulo 147 INVALIDEZ Y VIDA </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Patrones </a:t>
            </a:r>
            <a:r>
              <a:rPr lang="es-MX" sz="2000" dirty="0">
                <a:latin typeface="Calibri" panose="020F0502020204030204" pitchFamily="34" charset="0"/>
                <a:ea typeface="Calibri" panose="020F0502020204030204" pitchFamily="34" charset="0"/>
                <a:cs typeface="Times New Roman" panose="02020603050405020304" pitchFamily="18" charset="0"/>
              </a:rPr>
              <a:t>= 1.75% del S.B.C. </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Trabajadores </a:t>
            </a:r>
            <a:r>
              <a:rPr lang="es-MX" sz="2000" dirty="0">
                <a:latin typeface="Calibri" panose="020F0502020204030204" pitchFamily="34" charset="0"/>
                <a:ea typeface="Calibri" panose="020F0502020204030204" pitchFamily="34" charset="0"/>
                <a:cs typeface="Times New Roman" panose="02020603050405020304" pitchFamily="18" charset="0"/>
              </a:rPr>
              <a:t>= 0.625% del S.B.C.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62234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2140378"/>
            <a:ext cx="6096000" cy="3239861"/>
          </a:xfrm>
          <a:prstGeom prst="rect">
            <a:avLst/>
          </a:prstGeom>
        </p:spPr>
        <p:txBody>
          <a:bodyPr>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 168 RETIRO CESANTÍA EN EDAD AVANZADA Y VEJEZ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 En el ramo de retiro, a los patrones les corresponde cubrir el 2% del S.B.C.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II.- En los ramos de </a:t>
            </a:r>
            <a:r>
              <a:rPr lang="es-MX" sz="2000" dirty="0" smtClean="0">
                <a:latin typeface="Calibri" panose="020F0502020204030204" pitchFamily="34" charset="0"/>
                <a:ea typeface="Calibri" panose="020F0502020204030204" pitchFamily="34" charset="0"/>
                <a:cs typeface="Times New Roman" panose="02020603050405020304" pitchFamily="18" charset="0"/>
              </a:rPr>
              <a:t>Cesantía </a:t>
            </a:r>
            <a:r>
              <a:rPr lang="es-MX" sz="2000" dirty="0">
                <a:latin typeface="Calibri" panose="020F0502020204030204" pitchFamily="34" charset="0"/>
                <a:ea typeface="Calibri" panose="020F0502020204030204" pitchFamily="34" charset="0"/>
                <a:cs typeface="Times New Roman" panose="02020603050405020304" pitchFamily="18" charset="0"/>
              </a:rPr>
              <a:t>en edad </a:t>
            </a:r>
            <a:r>
              <a:rPr lang="es-MX" sz="2000" dirty="0" smtClean="0">
                <a:latin typeface="Calibri" panose="020F0502020204030204" pitchFamily="34" charset="0"/>
                <a:ea typeface="Calibri" panose="020F0502020204030204" pitchFamily="34" charset="0"/>
                <a:cs typeface="Times New Roman" panose="02020603050405020304" pitchFamily="18" charset="0"/>
              </a:rPr>
              <a:t>avanzada </a:t>
            </a:r>
            <a:r>
              <a:rPr lang="es-MX" sz="2000" dirty="0">
                <a:latin typeface="Calibri" panose="020F0502020204030204" pitchFamily="34" charset="0"/>
                <a:ea typeface="Calibri" panose="020F0502020204030204" pitchFamily="34" charset="0"/>
                <a:cs typeface="Times New Roman" panose="02020603050405020304" pitchFamily="18" charset="0"/>
              </a:rPr>
              <a:t>y </a:t>
            </a:r>
            <a:r>
              <a:rPr lang="es-MX" sz="2000" dirty="0" smtClean="0">
                <a:latin typeface="Calibri" panose="020F0502020204030204" pitchFamily="34" charset="0"/>
                <a:ea typeface="Calibri" panose="020F0502020204030204" pitchFamily="34" charset="0"/>
                <a:cs typeface="Times New Roman" panose="02020603050405020304" pitchFamily="18" charset="0"/>
              </a:rPr>
              <a:t>Vejez</a:t>
            </a:r>
            <a:r>
              <a:rPr lang="es-MX" sz="2000" dirty="0">
                <a:latin typeface="Calibri" panose="020F0502020204030204" pitchFamily="34" charset="0"/>
                <a:ea typeface="Calibri" panose="020F0502020204030204" pitchFamily="34" charset="0"/>
                <a:cs typeface="Times New Roman" panose="02020603050405020304" pitchFamily="18" charset="0"/>
              </a:rPr>
              <a:t>, a los patrones y a los trabajadores </a:t>
            </a: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Patrones </a:t>
            </a:r>
            <a:r>
              <a:rPr lang="es-MX" sz="2000" dirty="0">
                <a:latin typeface="Calibri" panose="020F0502020204030204" pitchFamily="34" charset="0"/>
                <a:ea typeface="Calibri" panose="020F0502020204030204" pitchFamily="34" charset="0"/>
                <a:cs typeface="Times New Roman" panose="02020603050405020304" pitchFamily="18" charset="0"/>
              </a:rPr>
              <a:t>= 3.150% del S.B.C. </a:t>
            </a: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Trabajadores = 1.125% D el SBC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78830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41680" y="221558"/>
            <a:ext cx="10045520" cy="6464205"/>
          </a:xfrm>
          <a:prstGeom prst="rect">
            <a:avLst/>
          </a:prstGeom>
        </p:spPr>
        <p:txBody>
          <a:bodyPr wrap="square">
            <a:spAutoFit/>
          </a:bodyPr>
          <a:lstStyle/>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Tasas aplicables para la rama de guarderías y riesgos de trabajo </a:t>
            </a: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Art 211 GUARDERÍA Y LAS PRESTACIONES SOCIALES. </a:t>
            </a: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El monto de la prima para este seguro será del 1% sobre el SBC </a:t>
            </a: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TASA PARA RIESGOS DE TRABAJO </a:t>
            </a: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En esta rama la tasa se auto-determina dependiendo del grado de riesgo de cada empresa y como se clasifique </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El artículo 70 señala que los patrones cubrirán </a:t>
            </a:r>
            <a:r>
              <a:rPr lang="es-MX" dirty="0" smtClean="0">
                <a:latin typeface="Calibri" panose="020F0502020204030204" pitchFamily="34" charset="0"/>
                <a:ea typeface="Calibri" panose="020F0502020204030204" pitchFamily="34" charset="0"/>
                <a:cs typeface="Times New Roman" panose="02020603050405020304" pitchFamily="18" charset="0"/>
              </a:rPr>
              <a:t>íntegramente </a:t>
            </a:r>
            <a:r>
              <a:rPr lang="es-MX" dirty="0">
                <a:latin typeface="Calibri" panose="020F0502020204030204" pitchFamily="34" charset="0"/>
                <a:ea typeface="Calibri" panose="020F0502020204030204" pitchFamily="34" charset="0"/>
                <a:cs typeface="Times New Roman" panose="02020603050405020304" pitchFamily="18" charset="0"/>
              </a:rPr>
              <a:t>las cuotas para esta rama. </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El artículo 72 establece como las empresas determinaran anualmente la prima de riesgo aplicable, </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El artículo 73 establece que para las empresas que por primera vez se inscriban, cubrirán en la clase </a:t>
            </a:r>
            <a:r>
              <a:rPr lang="es-MX" dirty="0" smtClean="0">
                <a:latin typeface="Calibri" panose="020F0502020204030204" pitchFamily="34" charset="0"/>
                <a:ea typeface="Calibri" panose="020F0502020204030204" pitchFamily="34" charset="0"/>
                <a:cs typeface="Times New Roman" panose="02020603050405020304" pitchFamily="18" charset="0"/>
              </a:rPr>
              <a:t>que </a:t>
            </a:r>
            <a:r>
              <a:rPr lang="es-MX" dirty="0">
                <a:latin typeface="Calibri" panose="020F0502020204030204" pitchFamily="34" charset="0"/>
                <a:ea typeface="Calibri" panose="020F0502020204030204" pitchFamily="34" charset="0"/>
                <a:cs typeface="Times New Roman" panose="02020603050405020304" pitchFamily="18" charset="0"/>
              </a:rPr>
              <a:t>les corresponda conforme al reglamento, en la PRIMA MEDIA. </a:t>
            </a:r>
            <a:endParaRPr lang="es-MX"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latin typeface="Calibri" panose="020F0502020204030204" pitchFamily="34" charset="0"/>
                <a:ea typeface="Calibri" panose="020F0502020204030204" pitchFamily="34" charset="0"/>
                <a:cs typeface="Times New Roman" panose="02020603050405020304" pitchFamily="18" charset="0"/>
              </a:rPr>
              <a:t>INFONAVIT: El artículo 29 establece que para efectos de integración y cálculo de la base y límite superior salarial para el pago de aportaciones , se aplicará lo contenido en la Ley del Seguro Social.   </a:t>
            </a:r>
            <a:endParaRPr lang="es-MX"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69775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751785" y="755676"/>
            <a:ext cx="8259651" cy="4864922"/>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Incrementos y decrementos en julio y enero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El primero y segundo párrafo del artículo decimonoveno transitorio de la Ley del S.S., (del decreto publicado en el DOF el 21 de diciembre de 1995) señala</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La tasa del 13.90% se incrementará el 1° de Julio de cada año en 6 5 centésimas de punto porcentual.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L a tasa del 6% se reducirá el 1 o d e Julio de cada año en 49 centésimas de punto porcentual; y la tasa del 2% en 16 .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Esta modificación es </a:t>
            </a:r>
            <a:r>
              <a:rPr lang="es-MX" sz="2000" dirty="0" smtClean="0">
                <a:latin typeface="Calibri" panose="020F0502020204030204" pitchFamily="34" charset="0"/>
                <a:ea typeface="Calibri" panose="020F0502020204030204" pitchFamily="34" charset="0"/>
                <a:cs typeface="Times New Roman" panose="02020603050405020304" pitchFamily="18" charset="0"/>
              </a:rPr>
              <a:t>debieron </a:t>
            </a:r>
            <a:r>
              <a:rPr lang="es-MX" sz="2000" dirty="0">
                <a:latin typeface="Calibri" panose="020F0502020204030204" pitchFamily="34" charset="0"/>
                <a:ea typeface="Calibri" panose="020F0502020204030204" pitchFamily="34" charset="0"/>
                <a:cs typeface="Times New Roman" panose="02020603050405020304" pitchFamily="18" charset="0"/>
              </a:rPr>
              <a:t>iniciar en 1998 para terminar en 2007 ;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69662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049199"/>
            <a:ext cx="7680101" cy="2726900"/>
          </a:xfrm>
          <a:prstGeom prst="rect">
            <a:avLst/>
          </a:prstGeom>
        </p:spPr>
        <p:txBody>
          <a:bodyPr wrap="square">
            <a:spAutoFit/>
          </a:bodyPr>
          <a:lstStyle/>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Sin </a:t>
            </a:r>
            <a:r>
              <a:rPr lang="es-MX" sz="2000" dirty="0">
                <a:latin typeface="Calibri" panose="020F0502020204030204" pitchFamily="34" charset="0"/>
                <a:ea typeface="Calibri" panose="020F0502020204030204" pitchFamily="34" charset="0"/>
                <a:cs typeface="Times New Roman" panose="02020603050405020304" pitchFamily="18" charset="0"/>
              </a:rPr>
              <a:t>embargo, conforme a lo establecido en el artículo segundo del Decreto por el que se reforma el párrafo primero, del artículo primero transitorio de la LSS, ( publicado el 21 de noviembre de 1996 ) , las fechas, plazos, período y bimestres previstos en los artículos transitorios de ésta, se extenderán por un lapso de seis meses para guardar congruencia con la entrada en vigor de dicha ley, por lo tanto, las modificaciones están vigentes desde el 1° de enero de 1999 para terminar en 2008.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99461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60393" y="1078686"/>
            <a:ext cx="8388439" cy="5113195"/>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Decreto del 4 de Marzo de 2008. “Descuento del 5% a las aportaciones patronales</a:t>
            </a:r>
            <a:r>
              <a:rPr lang="es-MX" sz="2000"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Considerando </a:t>
            </a:r>
            <a:r>
              <a:rPr lang="es-MX" sz="2000" dirty="0">
                <a:latin typeface="Calibri" panose="020F0502020204030204" pitchFamily="34" charset="0"/>
                <a:ea typeface="Calibri" panose="020F0502020204030204" pitchFamily="34" charset="0"/>
                <a:cs typeface="Times New Roman" panose="02020603050405020304" pitchFamily="18" charset="0"/>
              </a:rPr>
              <a:t>que se anticipa que el entorno internacional será menos favorable durante 2008, debido principalmente a los problemas que se presentan en el sector hipotecario y financiero de los Estados Unidos de América, lo cual hace prever un menor crecimiento económico en ese país;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Se estima conveniente implementar acciones con objeto de impedir una posible afectación a la actividad económica del país, al tiempo que apoyen la generación de empleos formales y permanentes que permitan a los trabajadores acceder a la seguridad social, así como la conservación de los existentes y, con ello, aumentar la demanda interna y la actividad económica en nuestro país.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04910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752836"/>
            <a:ext cx="8079346" cy="3385542"/>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Considerando que se anticipa que el entorno internacional será menos favorable durante 2008, debido principalmente a los problemas que se presentan en el sector hipotecario y financiero de los Estados Unidos de América, lo cual hace prever un menor crecimiento económico en ese país; Se estima conveniente implementar acciones con objeto de impedir una posible afectación a la actividad económica del país, al tiempo que apoyen la generación de empleos formales y permanentes que permitan a los trabajadores acceder a la seguridad social, así como la conservación de los existentes y, con ello, aumentar la demanda interna y la actividad económica en nuestro país.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8128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7999" y="2551837"/>
            <a:ext cx="7731617" cy="1631216"/>
          </a:xfrm>
          <a:prstGeom prst="rect">
            <a:avLst/>
          </a:prstGeom>
        </p:spPr>
        <p:txBody>
          <a:bodyPr wrap="square">
            <a:spAutoFit/>
          </a:bodyPr>
          <a:lstStyle/>
          <a:p>
            <a:pPr algn="just"/>
            <a:r>
              <a:rPr lang="es-MX" sz="2000" dirty="0">
                <a:latin typeface="Calibri" panose="020F0502020204030204" pitchFamily="34" charset="0"/>
                <a:ea typeface="Calibri" panose="020F0502020204030204" pitchFamily="34" charset="0"/>
                <a:cs typeface="Times New Roman" panose="02020603050405020304" pitchFamily="18" charset="0"/>
              </a:rPr>
              <a:t>Se considera conveniente eximir parcialmente a los patrones del pago de la parte de las cuotas obrero patronales causadas a su cargo, por los Seguros de: Riesgos de Trabajo; Enfermedades y Maternidad; Invalidez y Vida; y Guarderías y Prestaciones Sociales, que se deban enterar al Instituto Mexicano del Seguro Social </a:t>
            </a:r>
            <a:endParaRPr lang="es-MX" sz="2000" dirty="0"/>
          </a:p>
        </p:txBody>
      </p:sp>
    </p:spTree>
    <p:extLst>
      <p:ext uri="{BB962C8B-B14F-4D97-AF65-F5344CB8AC3E}">
        <p14:creationId xmlns:p14="http://schemas.microsoft.com/office/powerpoint/2010/main" val="6352106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86636" y="1102677"/>
            <a:ext cx="8427076" cy="4330416"/>
          </a:xfrm>
          <a:prstGeom prst="rect">
            <a:avLst/>
          </a:prstGeom>
        </p:spPr>
        <p:txBody>
          <a:bodyPr wrap="square">
            <a:spAutoFit/>
          </a:bodyPr>
          <a:lstStyle/>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Requisitos para tener derecho al </a:t>
            </a:r>
            <a:r>
              <a:rPr lang="es-MX" sz="2000" dirty="0" smtClean="0">
                <a:latin typeface="Calibri" panose="020F0502020204030204" pitchFamily="34" charset="0"/>
                <a:ea typeface="Calibri" panose="020F0502020204030204" pitchFamily="34" charset="0"/>
                <a:cs typeface="Times New Roman" panose="02020603050405020304" pitchFamily="18" charset="0"/>
              </a:rPr>
              <a:t>Beneficio</a:t>
            </a: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r>
              <a:rPr lang="es-MX" sz="2000" dirty="0">
                <a:latin typeface="Calibri" panose="020F0502020204030204" pitchFamily="34" charset="0"/>
                <a:ea typeface="Calibri" panose="020F0502020204030204" pitchFamily="34" charset="0"/>
                <a:cs typeface="Times New Roman" panose="02020603050405020304" pitchFamily="18" charset="0"/>
              </a:rPr>
              <a:t>I. Estar registrado ante el Instituto;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II</a:t>
            </a:r>
            <a:r>
              <a:rPr lang="es-MX" sz="2000" dirty="0">
                <a:latin typeface="Calibri" panose="020F0502020204030204" pitchFamily="34" charset="0"/>
                <a:ea typeface="Calibri" panose="020F0502020204030204" pitchFamily="34" charset="0"/>
                <a:cs typeface="Times New Roman" panose="02020603050405020304" pitchFamily="18" charset="0"/>
              </a:rPr>
              <a:t>. No ser una entidad pública cuyas relaciones laborales se rijan por el Apartado A del artículo 123 de la Constitución Política de los Estados Unidos Mexicanos, ni formar parte de las administraciones públicas de la Federación, entidades federativas o municipios;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III</a:t>
            </a:r>
            <a:r>
              <a:rPr lang="es-MX" sz="2000" dirty="0">
                <a:latin typeface="Calibri" panose="020F0502020204030204" pitchFamily="34" charset="0"/>
                <a:ea typeface="Calibri" panose="020F0502020204030204" pitchFamily="34" charset="0"/>
                <a:cs typeface="Times New Roman" panose="02020603050405020304" pitchFamily="18" charset="0"/>
              </a:rPr>
              <a:t>. Tener inscritos a todos sus trabajadores ante el Instituto en los términos de la Ley; IV. No tener a su cargo créditos fiscales firmes con el Instituto.</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845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798426"/>
            <a:ext cx="7628586" cy="4125232"/>
          </a:xfrm>
          <a:prstGeom prst="rect">
            <a:avLst/>
          </a:prstGeom>
        </p:spPr>
        <p:txBody>
          <a:bodyPr wrap="square">
            <a:spAutoFit/>
          </a:bodyPr>
          <a:lstStyle/>
          <a:p>
            <a:pPr algn="ctr">
              <a:lnSpc>
                <a:spcPct val="107000"/>
              </a:lnSpc>
              <a:spcAft>
                <a:spcPts val="800"/>
              </a:spcAft>
            </a:pPr>
            <a:r>
              <a:rPr lang="es-MX" sz="2000" dirty="0" smtClean="0">
                <a:latin typeface="Calibri" panose="020F0502020204030204" pitchFamily="34" charset="0"/>
                <a:ea typeface="Calibri" panose="020F0502020204030204" pitchFamily="34" charset="0"/>
                <a:cs typeface="Times New Roman" panose="02020603050405020304" pitchFamily="18" charset="0"/>
              </a:rPr>
              <a:t> </a:t>
            </a:r>
            <a:r>
              <a:rPr lang="es-MX" sz="2000" dirty="0">
                <a:latin typeface="Calibri" panose="020F0502020204030204" pitchFamily="34" charset="0"/>
                <a:ea typeface="Calibri" panose="020F0502020204030204" pitchFamily="34" charset="0"/>
                <a:cs typeface="Times New Roman" panose="02020603050405020304" pitchFamily="18" charset="0"/>
              </a:rPr>
              <a:t>La Seguridad Social en la Constitución Política de los Estados Unidos Mexicanos.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Art 123 -Apartado A- La ubicación de la </a:t>
            </a:r>
            <a:r>
              <a:rPr lang="es-MX" sz="2000" dirty="0" smtClean="0">
                <a:latin typeface="Calibri" panose="020F0502020204030204" pitchFamily="34" charset="0"/>
                <a:ea typeface="Calibri" panose="020F0502020204030204" pitchFamily="34" charset="0"/>
                <a:cs typeface="Times New Roman" panose="02020603050405020304" pitchFamily="18" charset="0"/>
              </a:rPr>
              <a:t>Ley </a:t>
            </a:r>
            <a:r>
              <a:rPr lang="es-MX" sz="2000" dirty="0">
                <a:latin typeface="Calibri" panose="020F0502020204030204" pitchFamily="34" charset="0"/>
                <a:ea typeface="Calibri" panose="020F0502020204030204" pitchFamily="34" charset="0"/>
                <a:cs typeface="Times New Roman" panose="02020603050405020304" pitchFamily="18" charset="0"/>
              </a:rPr>
              <a:t>del Seguro Social dentro del sistema de seguridad social, encuentra su fundamento constitucional en la fracción XXIX del artículo 123 apartado A, </a:t>
            </a:r>
            <a:endParaRPr lang="es-MX" sz="20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000" dirty="0">
                <a:latin typeface="Calibri" panose="020F0502020204030204" pitchFamily="34" charset="0"/>
                <a:ea typeface="Calibri" panose="020F0502020204030204" pitchFamily="34" charset="0"/>
                <a:cs typeface="Times New Roman" panose="02020603050405020304" pitchFamily="18" charset="0"/>
              </a:rPr>
              <a:t>En el cual considera de utilidad pública la expedición de la Ley del Seguro Social, También en otras fracciones de la Carta Magna, se encuentra el sustento de diversas disposiciones aplicables en materia de Seguro Social. </a:t>
            </a:r>
            <a:endParaRPr lang="es-MX"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07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0" y="1844015"/>
            <a:ext cx="6096000" cy="4436920"/>
          </a:xfrm>
          <a:prstGeom prst="rect">
            <a:avLst/>
          </a:prstGeom>
        </p:spPr>
        <p:txBody>
          <a:bodyPr>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Constitución Política de los Estados Unidos Mexicanos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FRACCION III.- Prohibición del trabajo de los menores de catorce años.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FRACCIÓN V.- Protección de las mujeres trabajadoras durante el embarazo.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FRACCION VI.- Establecimiento de los salarios mínimos y salarios mínimos profesionales .</a:t>
            </a: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 FRACCION XII.- Obligación de las empresas a proporcionar a los trabajadores vivienda .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001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125273" y="1045575"/>
            <a:ext cx="8839200" cy="5244769"/>
          </a:xfrm>
          <a:prstGeom prst="rect">
            <a:avLst/>
          </a:prstGeom>
        </p:spPr>
        <p:txBody>
          <a:bodyPr wrap="square">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Constitución Política de los Estados Unidos Mexicanos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FRACCION XIV.- Responsabilidad de los empresarios sobre los accidentes de trabajo y las enfermedades profesionales que sufran los trabajadores.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FRACCION XXIX.- Contempla la ley del Seguro social que comprenderá seguros de invalidez, vejez, de vida, de cesación involuntaria del trabajo, de enfermedades y accidentes, de servicios de guardería y cualquier otro encaminado a la protección y bienestar de los trabajadores, campesinos, no asalariados y otros sectores sociales y sus familiares.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9929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18456" y="826145"/>
            <a:ext cx="7538433" cy="5244769"/>
          </a:xfrm>
          <a:prstGeom prst="rect">
            <a:avLst/>
          </a:prstGeom>
        </p:spPr>
        <p:txBody>
          <a:bodyPr wrap="square">
            <a:spAutoFit/>
          </a:bodyPr>
          <a:lstStyle/>
          <a:p>
            <a:pPr algn="ctr">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Nace el Seguro Social en México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Bajo el gobierno del Presidente de la República General Manuel Ávila Camacho se logró hacer realidad este mandato constitucional. </a:t>
            </a:r>
            <a:endParaRPr lang="es-MX" sz="2400"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MX"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2400" dirty="0">
                <a:latin typeface="Calibri" panose="020F0502020204030204" pitchFamily="34" charset="0"/>
                <a:ea typeface="Calibri" panose="020F0502020204030204" pitchFamily="34" charset="0"/>
                <a:cs typeface="Times New Roman" panose="02020603050405020304" pitchFamily="18" charset="0"/>
              </a:rPr>
              <a:t>El 19 de enero de 1943 nació el Instituto Mexicano del Seguro Social, con una composición tripartita para su gobierno, integrado, de manera igualitaria, por representantes de los trabajadores, de los patrones y del Gobierno Federal. De inmediato comenzó a trabajar su Consejo Técnico. </a:t>
            </a:r>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5643359"/>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191</TotalTime>
  <Words>4616</Words>
  <Application>Microsoft Office PowerPoint</Application>
  <PresentationFormat>Panorámica</PresentationFormat>
  <Paragraphs>324</Paragraphs>
  <Slides>59</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59</vt:i4>
      </vt:variant>
    </vt:vector>
  </HeadingPairs>
  <TitlesOfParts>
    <vt:vector size="67" baseType="lpstr">
      <vt:lpstr>Arial</vt:lpstr>
      <vt:lpstr>Arial Rounded MT Bold</vt:lpstr>
      <vt:lpstr>Calibri</vt:lpstr>
      <vt:lpstr>Century Gothic</vt:lpstr>
      <vt:lpstr>Lato</vt:lpstr>
      <vt:lpstr>Times New Roman</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dc:creator>
  <cp:lastModifiedBy>Usuario</cp:lastModifiedBy>
  <cp:revision>37</cp:revision>
  <dcterms:created xsi:type="dcterms:W3CDTF">2017-09-07T18:14:53Z</dcterms:created>
  <dcterms:modified xsi:type="dcterms:W3CDTF">2017-09-28T00:34:04Z</dcterms:modified>
</cp:coreProperties>
</file>