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67" r:id="rId5"/>
    <p:sldId id="269" r:id="rId6"/>
    <p:sldId id="274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4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Administración de la Producción.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5.</a:t>
            </a:r>
          </a:p>
          <a:p>
            <a:r>
              <a:rPr lang="es-MX" dirty="0" smtClean="0"/>
              <a:t>Del 13 al 17 de Noviembre.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F53A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Punto de Equilibrio </a:t>
            </a:r>
            <a:r>
              <a:rPr lang="es-MX" b="1" dirty="0" smtClean="0"/>
              <a:t>en la Producción.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79805"/>
            <a:ext cx="8915400" cy="24965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s-ES" sz="1600" dirty="0" smtClean="0"/>
              <a:t>El punto de equilibrio es el volumen de producción y ventas con el cual el ingreso total compensa exactamente los costos totales, que son la suma de los costos fijos y los costos variables</a:t>
            </a:r>
            <a:r>
              <a:rPr lang="es-ES" sz="1600" dirty="0" smtClean="0"/>
              <a:t>.</a:t>
            </a:r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r>
              <a:rPr lang="es-ES" sz="1600" dirty="0"/>
              <a:t>El punto de equilibrio es una representación grafica o matemática del </a:t>
            </a:r>
            <a:r>
              <a:rPr lang="es-ES" sz="1600" dirty="0" smtClean="0"/>
              <a:t>nivel de </a:t>
            </a:r>
            <a:r>
              <a:rPr lang="es-ES" sz="1600" dirty="0"/>
              <a:t>apalancamiento</a:t>
            </a:r>
            <a:r>
              <a:rPr lang="es-ES" sz="1600" dirty="0" smtClean="0"/>
              <a:t>. Se </a:t>
            </a:r>
            <a:r>
              <a:rPr lang="es-ES" sz="1600" dirty="0"/>
              <a:t>basa en la relación entre los ingresos totales de la empresa y su </a:t>
            </a:r>
            <a:r>
              <a:rPr lang="es-ES" sz="1600" dirty="0" smtClean="0"/>
              <a:t>costo total</a:t>
            </a:r>
            <a:r>
              <a:rPr lang="es-ES" sz="1600" dirty="0"/>
              <a:t>, según cambia la producción</a:t>
            </a:r>
            <a:r>
              <a:rPr lang="es-ES" sz="1600" dirty="0" smtClean="0"/>
              <a:t>.</a:t>
            </a:r>
          </a:p>
          <a:p>
            <a:pPr marL="0" indent="0" algn="just">
              <a:buNone/>
            </a:pPr>
            <a:endParaRPr lang="es-MX" sz="1600" dirty="0"/>
          </a:p>
          <a:p>
            <a:pPr marL="0" indent="0" algn="just">
              <a:buNone/>
            </a:pPr>
            <a:endParaRPr lang="es-ES" sz="1600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394" y="4076335"/>
            <a:ext cx="2923035" cy="242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Análisis del Punto de Equilibrio.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90917"/>
            <a:ext cx="8915400" cy="262729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dirty="0"/>
              <a:t>1. Determinar el nivel de operaciones necesario para cubrir todos los </a:t>
            </a:r>
            <a:r>
              <a:rPr lang="es-ES" dirty="0" smtClean="0"/>
              <a:t>costos relativos </a:t>
            </a:r>
            <a:r>
              <a:rPr lang="es-ES" dirty="0"/>
              <a:t>a estas</a:t>
            </a:r>
          </a:p>
          <a:p>
            <a:pPr marL="0" indent="0" algn="just">
              <a:buNone/>
            </a:pPr>
            <a:r>
              <a:rPr lang="es-ES" dirty="0"/>
              <a:t>2. Evaluar la rentabilidad de los diversos niveles de producción y ventas</a:t>
            </a:r>
          </a:p>
          <a:p>
            <a:pPr marL="0" indent="0" algn="just">
              <a:buNone/>
            </a:pPr>
            <a:r>
              <a:rPr lang="es-ES" dirty="0"/>
              <a:t>3. Planear la producción</a:t>
            </a:r>
          </a:p>
          <a:p>
            <a:pPr marL="0" indent="0" algn="just">
              <a:buNone/>
            </a:pPr>
            <a:r>
              <a:rPr lang="es-ES" dirty="0"/>
              <a:t>4. Planear las ventas</a:t>
            </a:r>
          </a:p>
          <a:p>
            <a:pPr marL="0" indent="0" algn="just">
              <a:buNone/>
            </a:pPr>
            <a:r>
              <a:rPr lang="es-ES" dirty="0"/>
              <a:t>5. Planear resultados antes y después de ISR y PTU</a:t>
            </a:r>
          </a:p>
          <a:p>
            <a:pPr marL="0" indent="0" algn="just">
              <a:buNone/>
            </a:pPr>
            <a:r>
              <a:rPr lang="es-ES" dirty="0"/>
              <a:t>6. Controlar costos</a:t>
            </a:r>
          </a:p>
          <a:p>
            <a:pPr marL="0" indent="0" algn="just">
              <a:buNone/>
            </a:pPr>
            <a:r>
              <a:rPr lang="es-ES" dirty="0"/>
              <a:t>7. Tomar </a:t>
            </a:r>
            <a:r>
              <a:rPr lang="es-ES" dirty="0" smtClean="0"/>
              <a:t>decisiones</a:t>
            </a:r>
          </a:p>
          <a:p>
            <a:pPr marL="0" indent="0" algn="just">
              <a:buNone/>
            </a:pPr>
            <a:r>
              <a:rPr lang="es-ES" dirty="0" smtClean="0"/>
              <a:t>En </a:t>
            </a:r>
            <a:r>
              <a:rPr lang="es-ES" dirty="0"/>
              <a:t>el análisis de equilibrio intervienen costos y gastos.</a:t>
            </a:r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806" y="4172755"/>
            <a:ext cx="3532211" cy="227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1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Tipos de Costos (</a:t>
            </a:r>
            <a:r>
              <a:rPr lang="es-MX" b="1" dirty="0" smtClean="0"/>
              <a:t>Fijos y Variables).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438141"/>
            <a:ext cx="8915400" cy="354598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 smtClean="0"/>
              <a:t>Los </a:t>
            </a:r>
            <a:r>
              <a:rPr lang="es-ES" b="1" dirty="0" smtClean="0"/>
              <a:t>Costos Fijos </a:t>
            </a:r>
            <a:r>
              <a:rPr lang="es-ES" dirty="0" smtClean="0"/>
              <a:t>son aquellos que permanecen </a:t>
            </a:r>
            <a:r>
              <a:rPr lang="es-ES" dirty="0"/>
              <a:t>constantes en su </a:t>
            </a:r>
            <a:r>
              <a:rPr lang="es-ES" dirty="0" smtClean="0"/>
              <a:t>magnitud. </a:t>
            </a:r>
            <a:r>
              <a:rPr lang="es-ES" dirty="0"/>
              <a:t>Estos costos son una función del tiempo </a:t>
            </a:r>
            <a:r>
              <a:rPr lang="es-ES" dirty="0" smtClean="0"/>
              <a:t>y no </a:t>
            </a:r>
            <a:r>
              <a:rPr lang="es-ES" dirty="0"/>
              <a:t>de las ventas, por lo general se establecen mediante un contrato. </a:t>
            </a:r>
            <a:r>
              <a:rPr lang="es-ES" dirty="0" smtClean="0"/>
              <a:t>Como: Sueldos, rentas, las </a:t>
            </a:r>
            <a:r>
              <a:rPr lang="es-ES" dirty="0"/>
              <a:t>depreciaciones </a:t>
            </a:r>
            <a:r>
              <a:rPr lang="es-ES" dirty="0" smtClean="0"/>
              <a:t>y amortizaciones </a:t>
            </a:r>
            <a:r>
              <a:rPr lang="es-ES" dirty="0"/>
              <a:t>de </a:t>
            </a:r>
            <a:r>
              <a:rPr lang="es-ES" dirty="0" smtClean="0"/>
              <a:t>activo.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ES" dirty="0" smtClean="0"/>
              <a:t>Los </a:t>
            </a:r>
            <a:r>
              <a:rPr lang="es-ES" b="1" dirty="0" smtClean="0"/>
              <a:t>Costos Variables </a:t>
            </a:r>
            <a:r>
              <a:rPr lang="es-ES" dirty="0" smtClean="0"/>
              <a:t>son aquellos que </a:t>
            </a:r>
            <a:r>
              <a:rPr lang="es-ES" dirty="0"/>
              <a:t>son directamente proporcionales al </a:t>
            </a:r>
            <a:r>
              <a:rPr lang="es-ES" dirty="0" smtClean="0"/>
              <a:t>volumen de </a:t>
            </a:r>
            <a:r>
              <a:rPr lang="es-ES" dirty="0"/>
              <a:t>producción y/o </a:t>
            </a:r>
            <a:r>
              <a:rPr lang="es-ES" dirty="0" smtClean="0"/>
              <a:t>distribución; a </a:t>
            </a:r>
            <a:r>
              <a:rPr lang="es-ES" dirty="0"/>
              <a:t>mayor </a:t>
            </a:r>
            <a:r>
              <a:rPr lang="es-ES" dirty="0" smtClean="0"/>
              <a:t>producción corresponderá </a:t>
            </a:r>
            <a:r>
              <a:rPr lang="es-ES" dirty="0"/>
              <a:t>mayor cantidad de estos costos. </a:t>
            </a:r>
            <a:r>
              <a:rPr lang="es-ES" dirty="0" smtClean="0"/>
              <a:t>Como: La </a:t>
            </a:r>
            <a:r>
              <a:rPr lang="es-ES" dirty="0"/>
              <a:t>materia prima directa, en donde para producir un artículo "x" </a:t>
            </a:r>
            <a:r>
              <a:rPr lang="es-ES" dirty="0" smtClean="0"/>
              <a:t>se requiere </a:t>
            </a:r>
            <a:r>
              <a:rPr lang="es-ES" dirty="0"/>
              <a:t>3 metros de material "a"; para producir 1.000 artículos "x", sé </a:t>
            </a:r>
            <a:r>
              <a:rPr lang="es-ES" dirty="0" smtClean="0"/>
              <a:t>requerirán 3,000 </a:t>
            </a:r>
            <a:r>
              <a:rPr lang="es-ES" dirty="0"/>
              <a:t>metros de material "a</a:t>
            </a:r>
            <a:r>
              <a:rPr lang="es-ES" dirty="0" smtClean="0"/>
              <a:t>". La </a:t>
            </a:r>
            <a:r>
              <a:rPr lang="es-ES" dirty="0"/>
              <a:t>energía eléctrica aplicada a la producción, </a:t>
            </a:r>
            <a:r>
              <a:rPr lang="es-ES" dirty="0" smtClean="0"/>
              <a:t>la mano </a:t>
            </a:r>
            <a:r>
              <a:rPr lang="es-ES" dirty="0"/>
              <a:t>de obra excedente de la </a:t>
            </a:r>
            <a:r>
              <a:rPr lang="es-ES" dirty="0" smtClean="0"/>
              <a:t>producción.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809" y="4889071"/>
            <a:ext cx="4488205" cy="181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Gasto.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92684"/>
            <a:ext cx="8915400" cy="16656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Es el decremento bruto de activos o incremento de pasivos </a:t>
            </a:r>
            <a:r>
              <a:rPr lang="es-ES" dirty="0" smtClean="0"/>
              <a:t>experimentado por </a:t>
            </a:r>
            <a:r>
              <a:rPr lang="es-ES" dirty="0"/>
              <a:t>una entidad, con efecto en su utilidad neta, durante un periodo contable, </a:t>
            </a:r>
            <a:r>
              <a:rPr lang="es-ES" dirty="0" smtClean="0"/>
              <a:t>como resultado </a:t>
            </a:r>
            <a:r>
              <a:rPr lang="es-ES" dirty="0"/>
              <a:t>de las operaciones que constituyen sus actividades primarias o </a:t>
            </a:r>
            <a:r>
              <a:rPr lang="es-ES" dirty="0" smtClean="0"/>
              <a:t>normales y </a:t>
            </a:r>
            <a:r>
              <a:rPr lang="es-ES" dirty="0"/>
              <a:t>que tienen por consecuencia la generación de ingresos.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143" y="3258355"/>
            <a:ext cx="3653537" cy="273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1326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/>
              <a:t> </a:t>
            </a:r>
            <a:endParaRPr lang="es-ES" sz="2000" b="1" dirty="0" smtClean="0"/>
          </a:p>
          <a:p>
            <a:pPr marL="0" indent="0" algn="just">
              <a:buNone/>
            </a:pPr>
            <a:r>
              <a:rPr lang="es-MX" sz="2000" dirty="0"/>
              <a:t>De forma individual, </a:t>
            </a:r>
            <a:r>
              <a:rPr lang="es-MX" sz="2000" dirty="0" smtClean="0"/>
              <a:t>analiza ampliamente los datos de estas 4 posibilidades de Producir que tiene la Empresa:</a:t>
            </a:r>
          </a:p>
          <a:p>
            <a:pPr marL="0" indent="0">
              <a:buNone/>
            </a:pPr>
            <a:endParaRPr lang="es-ES" sz="2000" b="1" dirty="0"/>
          </a:p>
          <a:p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992" y="3160421"/>
            <a:ext cx="6645840" cy="259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7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8344"/>
            <a:ext cx="8915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/>
              <a:t> </a:t>
            </a:r>
            <a:endParaRPr lang="es-ES" sz="2000" b="1" dirty="0" smtClean="0"/>
          </a:p>
          <a:p>
            <a:pPr marL="0" indent="0" algn="just">
              <a:buNone/>
            </a:pPr>
            <a:r>
              <a:rPr lang="es-MX" sz="2000" dirty="0" smtClean="0"/>
              <a:t>Una </a:t>
            </a:r>
            <a:r>
              <a:rPr lang="es-MX" sz="2000" dirty="0"/>
              <a:t>vez </a:t>
            </a:r>
            <a:r>
              <a:rPr lang="es-MX" sz="2000" dirty="0" smtClean="0"/>
              <a:t>desarrollada </a:t>
            </a:r>
            <a:r>
              <a:rPr lang="es-MX" sz="2000" dirty="0"/>
              <a:t>la Investigación, </a:t>
            </a:r>
            <a:r>
              <a:rPr lang="es-MX" sz="2000" dirty="0" smtClean="0"/>
              <a:t>substituye la formula y grafica el PE de cada uno de los 4 casos. prepara </a:t>
            </a:r>
            <a:r>
              <a:rPr lang="es-MX" sz="2000" dirty="0" smtClean="0"/>
              <a:t>una </a:t>
            </a:r>
            <a:r>
              <a:rPr lang="es-MX" sz="2000" dirty="0" smtClean="0"/>
              <a:t>participación en clase para  </a:t>
            </a:r>
            <a:r>
              <a:rPr lang="es-MX" sz="2000" dirty="0"/>
              <a:t>tu evaluación </a:t>
            </a:r>
            <a:r>
              <a:rPr lang="es-MX" sz="2000" dirty="0" smtClean="0"/>
              <a:t>continua</a:t>
            </a:r>
            <a:r>
              <a:rPr lang="es-ES" sz="2000" dirty="0" smtClean="0"/>
              <a:t>.</a:t>
            </a:r>
            <a:endParaRPr lang="es-ES" sz="2000" dirty="0"/>
          </a:p>
          <a:p>
            <a:endParaRPr lang="es-ES" sz="2000" b="1" dirty="0"/>
          </a:p>
          <a:p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03" y="3521567"/>
            <a:ext cx="4120417" cy="169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378</TotalTime>
  <Words>371</Words>
  <Application>Microsoft Office PowerPoint</Application>
  <PresentationFormat>Panorámica</PresentationFormat>
  <Paragraphs>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Escuela Comercial Cámara de Comercio.  Administración de la Producción. </vt:lpstr>
      <vt:lpstr>Punto de Equilibrio en la Producción.</vt:lpstr>
      <vt:lpstr>Análisis del Punto de Equilibrio.</vt:lpstr>
      <vt:lpstr>Tipos de Costos (Fijos y Variables).</vt:lpstr>
      <vt:lpstr>Gasto.</vt:lpstr>
      <vt:lpstr>Instrucciones: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49</cp:revision>
  <dcterms:created xsi:type="dcterms:W3CDTF">2017-10-18T17:54:49Z</dcterms:created>
  <dcterms:modified xsi:type="dcterms:W3CDTF">2017-11-10T14:47:45Z</dcterms:modified>
</cp:coreProperties>
</file>