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5" r:id="rId4"/>
    <p:sldId id="267" r:id="rId5"/>
    <p:sldId id="269" r:id="rId6"/>
    <p:sldId id="274" r:id="rId7"/>
    <p:sldId id="27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89213" y="734094"/>
            <a:ext cx="8915399" cy="4043285"/>
          </a:xfrm>
        </p:spPr>
        <p:txBody>
          <a:bodyPr>
            <a:normAutofit fontScale="90000"/>
          </a:bodyPr>
          <a:lstStyle/>
          <a:p>
            <a:r>
              <a:rPr lang="es-MX" b="1" dirty="0" smtClean="0"/>
              <a:t>Escuela Comercial</a:t>
            </a:r>
            <a:br>
              <a:rPr lang="es-MX" b="1" dirty="0" smtClean="0"/>
            </a:br>
            <a:r>
              <a:rPr lang="es-MX" b="1" dirty="0" smtClean="0"/>
              <a:t>Cámara de Comercio.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>Administración de la Producción.</a:t>
            </a:r>
            <a:br>
              <a:rPr lang="es-MX" dirty="0" smtClean="0"/>
            </a:b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610542"/>
          </a:xfrm>
        </p:spPr>
        <p:txBody>
          <a:bodyPr>
            <a:normAutofit/>
          </a:bodyPr>
          <a:lstStyle/>
          <a:p>
            <a:r>
              <a:rPr lang="es-MX" dirty="0" smtClean="0"/>
              <a:t>Actividades de la Semana 5.</a:t>
            </a:r>
          </a:p>
          <a:p>
            <a:r>
              <a:rPr lang="es-MX" dirty="0" smtClean="0"/>
              <a:t>Del 13 al 17 de Noviembre. </a:t>
            </a:r>
          </a:p>
          <a:p>
            <a:r>
              <a:rPr lang="es-MX" dirty="0" smtClean="0"/>
              <a:t>Profesor Alejandro G. Valdés.</a:t>
            </a:r>
          </a:p>
          <a:p>
            <a:r>
              <a:rPr lang="es-MX" dirty="0" smtClean="0"/>
              <a:t>Grupos F53A</a:t>
            </a:r>
            <a:endParaRPr lang="es-MX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6047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b="1" dirty="0" smtClean="0"/>
              <a:t>Punto de Equilibrio </a:t>
            </a:r>
            <a:r>
              <a:rPr lang="es-MX" b="1" dirty="0" smtClean="0"/>
              <a:t>en la Producción.</a:t>
            </a:r>
            <a:endParaRPr 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1579805"/>
            <a:ext cx="8915400" cy="249653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es-ES" sz="1600" dirty="0" smtClean="0"/>
              <a:t>El punto de equilibrio es el volumen de producción y ventas con el cual el ingreso total compensa exactamente los costos totales, que son la suma de los costos fijos y los costos variables</a:t>
            </a:r>
            <a:r>
              <a:rPr lang="es-ES" sz="1600" dirty="0" smtClean="0"/>
              <a:t>.</a:t>
            </a:r>
          </a:p>
          <a:p>
            <a:pPr marL="0" indent="0" algn="just">
              <a:buNone/>
            </a:pPr>
            <a:endParaRPr lang="es-ES" sz="1600" dirty="0" smtClean="0"/>
          </a:p>
          <a:p>
            <a:pPr marL="0" indent="0" algn="just">
              <a:buNone/>
            </a:pPr>
            <a:r>
              <a:rPr lang="es-ES" sz="1600" dirty="0"/>
              <a:t>El punto de equilibrio es una representación grafica o matemática del </a:t>
            </a:r>
            <a:r>
              <a:rPr lang="es-ES" sz="1600" dirty="0" smtClean="0"/>
              <a:t>nivel de </a:t>
            </a:r>
            <a:r>
              <a:rPr lang="es-ES" sz="1600" dirty="0"/>
              <a:t>apalancamiento</a:t>
            </a:r>
            <a:r>
              <a:rPr lang="es-ES" sz="1600" dirty="0" smtClean="0"/>
              <a:t>. Se </a:t>
            </a:r>
            <a:r>
              <a:rPr lang="es-ES" sz="1600" dirty="0"/>
              <a:t>basa en la relación entre los ingresos totales de la empresa y su </a:t>
            </a:r>
            <a:r>
              <a:rPr lang="es-ES" sz="1600" dirty="0" smtClean="0"/>
              <a:t>costo total</a:t>
            </a:r>
            <a:r>
              <a:rPr lang="es-ES" sz="1600" dirty="0"/>
              <a:t>, según cambia la producción</a:t>
            </a:r>
            <a:r>
              <a:rPr lang="es-ES" sz="1600" dirty="0" smtClean="0"/>
              <a:t>.</a:t>
            </a:r>
          </a:p>
          <a:p>
            <a:pPr marL="0" indent="0" algn="just">
              <a:buNone/>
            </a:pPr>
            <a:endParaRPr lang="es-MX" sz="1600" dirty="0"/>
          </a:p>
          <a:p>
            <a:pPr marL="0" indent="0" algn="just">
              <a:buNone/>
            </a:pPr>
            <a:endParaRPr lang="es-ES" sz="1600" dirty="0" smtClean="0"/>
          </a:p>
          <a:p>
            <a:pPr algn="just"/>
            <a:endParaRPr lang="es-ES" dirty="0" smtClean="0"/>
          </a:p>
          <a:p>
            <a:pPr algn="just"/>
            <a:endParaRPr lang="es-ES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5394" y="4076335"/>
            <a:ext cx="2923035" cy="2422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26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b="1" dirty="0" smtClean="0"/>
              <a:t>Análisis del Punto de Equilibrio.</a:t>
            </a:r>
            <a:endParaRPr 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1390917"/>
            <a:ext cx="8915400" cy="2627290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s-ES" dirty="0"/>
              <a:t>1. Determinar el nivel de operaciones necesario para cubrir todos los </a:t>
            </a:r>
            <a:r>
              <a:rPr lang="es-ES" dirty="0" smtClean="0"/>
              <a:t>costos relativos </a:t>
            </a:r>
            <a:r>
              <a:rPr lang="es-ES" dirty="0"/>
              <a:t>a estas</a:t>
            </a:r>
          </a:p>
          <a:p>
            <a:pPr marL="0" indent="0" algn="just">
              <a:buNone/>
            </a:pPr>
            <a:r>
              <a:rPr lang="es-ES" dirty="0"/>
              <a:t>2. Evaluar la rentabilidad de los diversos niveles de producción y ventas</a:t>
            </a:r>
          </a:p>
          <a:p>
            <a:pPr marL="0" indent="0" algn="just">
              <a:buNone/>
            </a:pPr>
            <a:r>
              <a:rPr lang="es-ES" dirty="0"/>
              <a:t>3. Planear la producción</a:t>
            </a:r>
          </a:p>
          <a:p>
            <a:pPr marL="0" indent="0" algn="just">
              <a:buNone/>
            </a:pPr>
            <a:r>
              <a:rPr lang="es-ES" dirty="0"/>
              <a:t>4. Planear las ventas</a:t>
            </a:r>
          </a:p>
          <a:p>
            <a:pPr marL="0" indent="0" algn="just">
              <a:buNone/>
            </a:pPr>
            <a:r>
              <a:rPr lang="es-ES" dirty="0"/>
              <a:t>5. Planear resultados antes y después de ISR y PTU</a:t>
            </a:r>
          </a:p>
          <a:p>
            <a:pPr marL="0" indent="0" algn="just">
              <a:buNone/>
            </a:pPr>
            <a:r>
              <a:rPr lang="es-ES" dirty="0"/>
              <a:t>6. Controlar costos</a:t>
            </a:r>
          </a:p>
          <a:p>
            <a:pPr marL="0" indent="0" algn="just">
              <a:buNone/>
            </a:pPr>
            <a:r>
              <a:rPr lang="es-ES" dirty="0"/>
              <a:t>7. Tomar </a:t>
            </a:r>
            <a:r>
              <a:rPr lang="es-ES" dirty="0" smtClean="0"/>
              <a:t>decisiones</a:t>
            </a:r>
          </a:p>
          <a:p>
            <a:pPr marL="0" indent="0" algn="just">
              <a:buNone/>
            </a:pPr>
            <a:r>
              <a:rPr lang="es-ES" dirty="0" smtClean="0"/>
              <a:t>En </a:t>
            </a:r>
            <a:r>
              <a:rPr lang="es-ES" dirty="0"/>
              <a:t>el análisis de equilibrio intervienen costos y gastos.</a:t>
            </a:r>
            <a:endParaRPr lang="es-ES" dirty="0" smtClean="0"/>
          </a:p>
          <a:p>
            <a:pPr algn="just"/>
            <a:endParaRPr lang="es-E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0806" y="4172755"/>
            <a:ext cx="3532211" cy="2270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17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b="1" dirty="0" smtClean="0"/>
              <a:t>Tipos de Costos (</a:t>
            </a:r>
            <a:r>
              <a:rPr lang="es-MX" b="1" dirty="0" smtClean="0"/>
              <a:t>Fijos y Variables).</a:t>
            </a:r>
            <a:endParaRPr 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1438141"/>
            <a:ext cx="8915400" cy="354598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ES" dirty="0" smtClean="0"/>
              <a:t>Los </a:t>
            </a:r>
            <a:r>
              <a:rPr lang="es-ES" b="1" dirty="0" smtClean="0"/>
              <a:t>Costos Fijos </a:t>
            </a:r>
            <a:r>
              <a:rPr lang="es-ES" dirty="0" smtClean="0"/>
              <a:t>son aquellos que permanecen </a:t>
            </a:r>
            <a:r>
              <a:rPr lang="es-ES" dirty="0"/>
              <a:t>constantes en su </a:t>
            </a:r>
            <a:r>
              <a:rPr lang="es-ES" dirty="0" smtClean="0"/>
              <a:t>magnitud. </a:t>
            </a:r>
            <a:r>
              <a:rPr lang="es-ES" dirty="0"/>
              <a:t>Estos costos son una función del tiempo </a:t>
            </a:r>
            <a:r>
              <a:rPr lang="es-ES" dirty="0" smtClean="0"/>
              <a:t>y no </a:t>
            </a:r>
            <a:r>
              <a:rPr lang="es-ES" dirty="0"/>
              <a:t>de las ventas, por lo general se establecen mediante un contrato. </a:t>
            </a:r>
            <a:r>
              <a:rPr lang="es-ES" dirty="0" smtClean="0"/>
              <a:t>Como: Sueldos, rentas, las </a:t>
            </a:r>
            <a:r>
              <a:rPr lang="es-ES" dirty="0"/>
              <a:t>depreciaciones </a:t>
            </a:r>
            <a:r>
              <a:rPr lang="es-ES" dirty="0" smtClean="0"/>
              <a:t>y amortizaciones </a:t>
            </a:r>
            <a:r>
              <a:rPr lang="es-ES" dirty="0"/>
              <a:t>de </a:t>
            </a:r>
            <a:r>
              <a:rPr lang="es-ES" dirty="0" smtClean="0"/>
              <a:t>activo.</a:t>
            </a:r>
          </a:p>
          <a:p>
            <a:pPr marL="0" indent="0" algn="just">
              <a:buNone/>
            </a:pPr>
            <a:endParaRPr lang="es-MX" dirty="0"/>
          </a:p>
          <a:p>
            <a:pPr marL="0" indent="0" algn="just">
              <a:buNone/>
            </a:pPr>
            <a:r>
              <a:rPr lang="es-ES" dirty="0" smtClean="0"/>
              <a:t>Los </a:t>
            </a:r>
            <a:r>
              <a:rPr lang="es-ES" b="1" dirty="0" smtClean="0"/>
              <a:t>Costos Variables </a:t>
            </a:r>
            <a:r>
              <a:rPr lang="es-ES" dirty="0" smtClean="0"/>
              <a:t>son aquellos que </a:t>
            </a:r>
            <a:r>
              <a:rPr lang="es-ES" dirty="0"/>
              <a:t>son directamente proporcionales al </a:t>
            </a:r>
            <a:r>
              <a:rPr lang="es-ES" dirty="0" smtClean="0"/>
              <a:t>volumen de </a:t>
            </a:r>
            <a:r>
              <a:rPr lang="es-ES" dirty="0"/>
              <a:t>producción y/o </a:t>
            </a:r>
            <a:r>
              <a:rPr lang="es-ES" dirty="0" smtClean="0"/>
              <a:t>distribución; a </a:t>
            </a:r>
            <a:r>
              <a:rPr lang="es-ES" dirty="0"/>
              <a:t>mayor </a:t>
            </a:r>
            <a:r>
              <a:rPr lang="es-ES" dirty="0" smtClean="0"/>
              <a:t>producción corresponderá </a:t>
            </a:r>
            <a:r>
              <a:rPr lang="es-ES" dirty="0"/>
              <a:t>mayor cantidad de estos costos. </a:t>
            </a:r>
            <a:r>
              <a:rPr lang="es-ES" dirty="0" smtClean="0"/>
              <a:t>Como: La </a:t>
            </a:r>
            <a:r>
              <a:rPr lang="es-ES" dirty="0"/>
              <a:t>materia prima directa, en donde para producir un artículo "x" </a:t>
            </a:r>
            <a:r>
              <a:rPr lang="es-ES" dirty="0" smtClean="0"/>
              <a:t>se requiere </a:t>
            </a:r>
            <a:r>
              <a:rPr lang="es-ES" dirty="0"/>
              <a:t>3 metros de material "a"; para producir 1.000 artículos "x", sé </a:t>
            </a:r>
            <a:r>
              <a:rPr lang="es-ES" dirty="0" smtClean="0"/>
              <a:t>requerirán 3,000 </a:t>
            </a:r>
            <a:r>
              <a:rPr lang="es-ES" dirty="0"/>
              <a:t>metros de material "a</a:t>
            </a:r>
            <a:r>
              <a:rPr lang="es-ES" dirty="0" smtClean="0"/>
              <a:t>". La </a:t>
            </a:r>
            <a:r>
              <a:rPr lang="es-ES" dirty="0"/>
              <a:t>energía eléctrica aplicada a la producción, </a:t>
            </a:r>
            <a:r>
              <a:rPr lang="es-ES" dirty="0" smtClean="0"/>
              <a:t>la mano </a:t>
            </a:r>
            <a:r>
              <a:rPr lang="es-ES" dirty="0"/>
              <a:t>de obra excedente de la </a:t>
            </a:r>
            <a:r>
              <a:rPr lang="es-ES" dirty="0" smtClean="0"/>
              <a:t>producción.</a:t>
            </a:r>
            <a:endParaRPr lang="es-ES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2809" y="4889071"/>
            <a:ext cx="4488205" cy="1818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34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200" b="1" dirty="0" smtClean="0"/>
              <a:t>Gasto.</a:t>
            </a:r>
            <a:endParaRPr lang="es-ES" sz="32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1592684"/>
            <a:ext cx="8915400" cy="166567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dirty="0"/>
              <a:t>Es el decremento bruto de activos o incremento de pasivos </a:t>
            </a:r>
            <a:r>
              <a:rPr lang="es-ES" dirty="0" smtClean="0"/>
              <a:t>experimentado por </a:t>
            </a:r>
            <a:r>
              <a:rPr lang="es-ES" dirty="0"/>
              <a:t>una entidad, con efecto en su utilidad neta, durante un periodo contable, </a:t>
            </a:r>
            <a:r>
              <a:rPr lang="es-ES" dirty="0" smtClean="0"/>
              <a:t>como resultado </a:t>
            </a:r>
            <a:r>
              <a:rPr lang="es-ES" dirty="0"/>
              <a:t>de las operaciones que constituyen sus actividades primarias o </a:t>
            </a:r>
            <a:r>
              <a:rPr lang="es-ES" dirty="0" smtClean="0"/>
              <a:t>normales y </a:t>
            </a:r>
            <a:r>
              <a:rPr lang="es-ES" dirty="0"/>
              <a:t>que tienen por consecuencia la generación de ingresos.</a:t>
            </a:r>
            <a:endParaRPr lang="es-ES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143" y="3258355"/>
            <a:ext cx="3653537" cy="2736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30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200" b="1" dirty="0" smtClean="0"/>
              <a:t>Instrucciones:</a:t>
            </a:r>
            <a:endParaRPr lang="es-ES" sz="32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1558344"/>
            <a:ext cx="8915400" cy="13265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000" b="1" dirty="0"/>
              <a:t> </a:t>
            </a:r>
            <a:endParaRPr lang="es-ES" sz="2000" b="1" dirty="0" smtClean="0"/>
          </a:p>
          <a:p>
            <a:pPr marL="0" indent="0" algn="just">
              <a:buNone/>
            </a:pPr>
            <a:r>
              <a:rPr lang="es-MX" sz="2000" dirty="0"/>
              <a:t>De forma individual, </a:t>
            </a:r>
            <a:r>
              <a:rPr lang="es-MX" sz="2000" dirty="0" smtClean="0"/>
              <a:t>analiza ampliamente los datos de estas 4 posibilidades de Producir que tiene la Empresa:</a:t>
            </a:r>
          </a:p>
          <a:p>
            <a:pPr marL="0" indent="0">
              <a:buNone/>
            </a:pPr>
            <a:endParaRPr lang="es-ES" sz="2000" b="1" dirty="0"/>
          </a:p>
          <a:p>
            <a:endParaRPr lang="es-ES" sz="20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3992" y="3160421"/>
            <a:ext cx="6645840" cy="259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77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200" b="1" dirty="0" smtClean="0"/>
              <a:t>Instrucciones:</a:t>
            </a:r>
            <a:endParaRPr lang="es-ES" sz="32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1558344"/>
            <a:ext cx="8915400" cy="3657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000" b="1" dirty="0"/>
              <a:t> </a:t>
            </a:r>
            <a:endParaRPr lang="es-ES" sz="2000" b="1" dirty="0" smtClean="0"/>
          </a:p>
          <a:p>
            <a:pPr marL="0" indent="0" algn="just">
              <a:buNone/>
            </a:pPr>
            <a:r>
              <a:rPr lang="es-MX" sz="2000" dirty="0" smtClean="0"/>
              <a:t>Una </a:t>
            </a:r>
            <a:r>
              <a:rPr lang="es-MX" sz="2000" dirty="0"/>
              <a:t>vez </a:t>
            </a:r>
            <a:r>
              <a:rPr lang="es-MX" sz="2000" dirty="0" smtClean="0"/>
              <a:t>desarrollada </a:t>
            </a:r>
            <a:r>
              <a:rPr lang="es-MX" sz="2000" dirty="0"/>
              <a:t>la Investigación, </a:t>
            </a:r>
            <a:r>
              <a:rPr lang="es-MX" sz="2000" dirty="0" smtClean="0"/>
              <a:t>substituye la formula y grafica el PE de cada uno de los 4 casos. prepara </a:t>
            </a:r>
            <a:r>
              <a:rPr lang="es-MX" sz="2000" dirty="0" smtClean="0"/>
              <a:t>una </a:t>
            </a:r>
            <a:r>
              <a:rPr lang="es-MX" sz="2000" dirty="0" smtClean="0"/>
              <a:t>participación en clase para  </a:t>
            </a:r>
            <a:r>
              <a:rPr lang="es-MX" sz="2000" dirty="0"/>
              <a:t>tu evaluación </a:t>
            </a:r>
            <a:r>
              <a:rPr lang="es-MX" sz="2000" dirty="0" smtClean="0"/>
              <a:t>continua</a:t>
            </a:r>
            <a:r>
              <a:rPr lang="es-ES" sz="2000" dirty="0" smtClean="0"/>
              <a:t>.</a:t>
            </a:r>
            <a:endParaRPr lang="es-ES" sz="2000" dirty="0"/>
          </a:p>
          <a:p>
            <a:endParaRPr lang="es-ES" sz="2000" b="1" dirty="0"/>
          </a:p>
          <a:p>
            <a:endParaRPr lang="es-ES" sz="20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6703" y="3521567"/>
            <a:ext cx="4120417" cy="1694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03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378</TotalTime>
  <Words>371</Words>
  <Application>Microsoft Office PowerPoint</Application>
  <PresentationFormat>Panorámica</PresentationFormat>
  <Paragraphs>32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Espiral</vt:lpstr>
      <vt:lpstr>Escuela Comercial Cámara de Comercio.  Administración de la Producción. </vt:lpstr>
      <vt:lpstr>Punto de Equilibrio en la Producción.</vt:lpstr>
      <vt:lpstr>Análisis del Punto de Equilibrio.</vt:lpstr>
      <vt:lpstr>Tipos de Costos (Fijos y Variables).</vt:lpstr>
      <vt:lpstr>Gasto.</vt:lpstr>
      <vt:lpstr>Instrucciones:</vt:lpstr>
      <vt:lpstr>Instrucciones: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Comercial Cámara de Comercio.  Métodos de Investigación.</dc:title>
  <dc:creator>Windows User</dc:creator>
  <cp:lastModifiedBy>Windows User</cp:lastModifiedBy>
  <cp:revision>49</cp:revision>
  <dcterms:created xsi:type="dcterms:W3CDTF">2017-10-18T17:54:49Z</dcterms:created>
  <dcterms:modified xsi:type="dcterms:W3CDTF">2017-11-10T14:47:45Z</dcterms:modified>
</cp:coreProperties>
</file>