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57" r:id="rId5"/>
    <p:sldId id="261" r:id="rId6"/>
    <p:sldId id="260"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90" d="100"/>
          <a:sy n="90" d="100"/>
        </p:scale>
        <p:origin x="-10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10/18/2017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10/18/2017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10/18/2017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10/18/2017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10/18/2017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10/18/2017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monografias.com/trabajos34/el-caracter/el-caracter.shtml" TargetMode="External"/><Relationship Id="rId2" Type="http://schemas.openxmlformats.org/officeDocument/2006/relationships/hyperlink" Target="http://www.monografias.com/trabajos4/confyneg/confyneg.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monografias.com/trabajos5/psicoso/psicoso.shtml#acti" TargetMode="External"/><Relationship Id="rId2" Type="http://schemas.openxmlformats.org/officeDocument/2006/relationships/hyperlink" Target="http://www.monografias.com/trabajos13/tesis/tesis.shtml" TargetMode="External"/><Relationship Id="rId1" Type="http://schemas.openxmlformats.org/officeDocument/2006/relationships/slideLayout" Target="../slideLayouts/slideLayout2.xml"/><Relationship Id="rId5" Type="http://schemas.openxmlformats.org/officeDocument/2006/relationships/hyperlink" Target="http://www.monografias.com/trabajos11/presi/presi.shtml" TargetMode="External"/><Relationship Id="rId4" Type="http://schemas.openxmlformats.org/officeDocument/2006/relationships/hyperlink" Target="http://www.monografias.com/trabajos34/el-trabajo/el-trabajo.shtml"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www.monografias.com/trabajos14/estres/estres.shtml" TargetMode="External"/><Relationship Id="rId3" Type="http://schemas.openxmlformats.org/officeDocument/2006/relationships/hyperlink" Target="http://www.monografias.com/trabajos4/costos/costos.shtml" TargetMode="External"/><Relationship Id="rId7" Type="http://schemas.openxmlformats.org/officeDocument/2006/relationships/hyperlink" Target="http://www.monografias.com/trabajos11/tole/tole.shtml" TargetMode="External"/><Relationship Id="rId2" Type="http://schemas.openxmlformats.org/officeDocument/2006/relationships/hyperlink" Target="http://www.monografias.com/trabajos12/fundteo/fundteo.shtml" TargetMode="External"/><Relationship Id="rId1" Type="http://schemas.openxmlformats.org/officeDocument/2006/relationships/slideLayout" Target="../slideLayouts/slideLayout2.xml"/><Relationship Id="rId6" Type="http://schemas.openxmlformats.org/officeDocument/2006/relationships/hyperlink" Target="http://www.monografias.com/trabajos11/fuper/fuper.shtml" TargetMode="External"/><Relationship Id="rId11" Type="http://schemas.openxmlformats.org/officeDocument/2006/relationships/hyperlink" Target="http://www.monografias.com/trabajos36/naturaleza/naturaleza.shtml" TargetMode="External"/><Relationship Id="rId5" Type="http://schemas.openxmlformats.org/officeDocument/2006/relationships/hyperlink" Target="http://www.monografias.com/trabajos7/coad/coad.shtml#costo" TargetMode="External"/><Relationship Id="rId10" Type="http://schemas.openxmlformats.org/officeDocument/2006/relationships/hyperlink" Target="http://www.monografias.com/trabajos10/restat/restat.shtml" TargetMode="External"/><Relationship Id="rId4" Type="http://schemas.openxmlformats.org/officeDocument/2006/relationships/hyperlink" Target="http://www.monografias.com/trabajos11/metods/metods.shtml#ANALIT" TargetMode="External"/><Relationship Id="rId9" Type="http://schemas.openxmlformats.org/officeDocument/2006/relationships/hyperlink" Target="http://www.monografias.com/Fisica/index.shtml"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383151" y="837127"/>
            <a:ext cx="8915399" cy="4043285"/>
          </a:xfrm>
        </p:spPr>
        <p:txBody>
          <a:bodyPr>
            <a:normAutofit fontScale="90000"/>
          </a:bodyPr>
          <a:lstStyle/>
          <a:p>
            <a:r>
              <a:rPr lang="es-MX" b="1" dirty="0" smtClean="0"/>
              <a:t>Escuela Comercial</a:t>
            </a:r>
            <a:br>
              <a:rPr lang="es-MX" b="1" dirty="0" smtClean="0"/>
            </a:br>
            <a:r>
              <a:rPr lang="es-MX" b="1" dirty="0" smtClean="0"/>
              <a:t>Cámara de Comercio.</a:t>
            </a:r>
            <a:r>
              <a:rPr lang="es-MX" dirty="0" smtClean="0"/>
              <a:t/>
            </a:r>
            <a:br>
              <a:rPr lang="es-MX" dirty="0" smtClean="0"/>
            </a:br>
            <a:r>
              <a:rPr lang="es-MX" dirty="0"/>
              <a:t/>
            </a:r>
            <a:br>
              <a:rPr lang="es-MX" dirty="0"/>
            </a:br>
            <a:r>
              <a:rPr lang="es-MX" dirty="0" smtClean="0"/>
              <a:t>Desarrollo Organizacional.</a:t>
            </a:r>
            <a:r>
              <a:rPr lang="es-MX" dirty="0" smtClean="0"/>
              <a:t/>
            </a:r>
            <a:br>
              <a:rPr lang="es-MX" dirty="0" smtClean="0"/>
            </a:br>
            <a:endParaRPr lang="es-ES" dirty="0"/>
          </a:p>
        </p:txBody>
      </p:sp>
      <p:sp>
        <p:nvSpPr>
          <p:cNvPr id="3" name="Subtítulo 2"/>
          <p:cNvSpPr>
            <a:spLocks noGrp="1"/>
          </p:cNvSpPr>
          <p:nvPr>
            <p:ph type="subTitle" idx="1"/>
          </p:nvPr>
        </p:nvSpPr>
        <p:spPr>
          <a:xfrm>
            <a:off x="2589213" y="4777379"/>
            <a:ext cx="8915399" cy="1610542"/>
          </a:xfrm>
        </p:spPr>
        <p:txBody>
          <a:bodyPr>
            <a:normAutofit/>
          </a:bodyPr>
          <a:lstStyle/>
          <a:p>
            <a:r>
              <a:rPr lang="es-MX" dirty="0" smtClean="0"/>
              <a:t>Actividades de la Semana 1.</a:t>
            </a:r>
          </a:p>
          <a:p>
            <a:r>
              <a:rPr lang="es-MX" dirty="0" smtClean="0"/>
              <a:t>Del 16 al 20 de Octubre. </a:t>
            </a:r>
          </a:p>
          <a:p>
            <a:r>
              <a:rPr lang="es-MX" dirty="0" smtClean="0"/>
              <a:t>Profesor Alejandro G. Valdés.</a:t>
            </a:r>
          </a:p>
          <a:p>
            <a:r>
              <a:rPr lang="es-MX" dirty="0" smtClean="0"/>
              <a:t>Grupos </a:t>
            </a:r>
            <a:r>
              <a:rPr lang="es-MX" dirty="0" smtClean="0"/>
              <a:t>53A </a:t>
            </a:r>
            <a:endParaRPr lang="es-MX" dirty="0"/>
          </a:p>
          <a:p>
            <a:endParaRPr lang="es-ES" dirty="0"/>
          </a:p>
        </p:txBody>
      </p:sp>
    </p:spTree>
    <p:extLst>
      <p:ext uri="{BB962C8B-B14F-4D97-AF65-F5344CB8AC3E}">
        <p14:creationId xmlns:p14="http://schemas.microsoft.com/office/powerpoint/2010/main" val="20604737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92925" y="399245"/>
            <a:ext cx="8911687" cy="1519709"/>
          </a:xfrm>
        </p:spPr>
        <p:txBody>
          <a:bodyPr>
            <a:normAutofit/>
          </a:bodyPr>
          <a:lstStyle/>
          <a:p>
            <a:r>
              <a:rPr lang="es-MX" b="1" dirty="0" smtClean="0"/>
              <a:t>El Cambio Organizacional.</a:t>
            </a:r>
            <a:r>
              <a:rPr lang="es-MX" dirty="0"/>
              <a:t/>
            </a:r>
            <a:br>
              <a:rPr lang="es-MX" dirty="0"/>
            </a:br>
            <a:r>
              <a:rPr lang="es-MX" dirty="0" smtClean="0"/>
              <a:t>Importancia del Cambio</a:t>
            </a:r>
            <a:endParaRPr lang="es-ES" b="1" dirty="0"/>
          </a:p>
        </p:txBody>
      </p:sp>
      <p:sp>
        <p:nvSpPr>
          <p:cNvPr id="4" name="Marcador de contenido 3"/>
          <p:cNvSpPr>
            <a:spLocks noGrp="1"/>
          </p:cNvSpPr>
          <p:nvPr>
            <p:ph idx="1"/>
          </p:nvPr>
        </p:nvSpPr>
        <p:spPr/>
        <p:txBody>
          <a:bodyPr/>
          <a:lstStyle/>
          <a:p>
            <a:pPr algn="just"/>
            <a:r>
              <a:rPr lang="es-ES" dirty="0"/>
              <a:t>Un tema con el que tiene que vérselas la organización es con el cambio, es algo que se da a diario ¿cómo conservar el equilibrio? ¿Cómo adaptarse mientras todo va cambiando? Aquí de nuevo adquiere pertinencia el concepto de la empresa como una realidad darwiniana. Como nos comenta José Antonio Durán Acosta, "No bien algo llega a ser, su tendencia a permanecer entra en </a:t>
            </a:r>
            <a:r>
              <a:rPr lang="es-ES" dirty="0">
                <a:hlinkClick r:id="rId2"/>
              </a:rPr>
              <a:t>conflicto</a:t>
            </a:r>
            <a:r>
              <a:rPr lang="es-ES" dirty="0"/>
              <a:t> con su propia necesidad de cambiar". La organización un ente artificialmente construido para lograr un fin, vive esta realidad.</a:t>
            </a:r>
          </a:p>
          <a:p>
            <a:pPr algn="just"/>
            <a:r>
              <a:rPr lang="es-ES" dirty="0"/>
              <a:t>El cambio es cualquier modificación observada que permanece con </a:t>
            </a:r>
            <a:r>
              <a:rPr lang="es-ES" dirty="0">
                <a:hlinkClick r:id="rId3"/>
              </a:rPr>
              <a:t>carácter</a:t>
            </a:r>
            <a:r>
              <a:rPr lang="es-ES" dirty="0"/>
              <a:t> relativamente estable.</a:t>
            </a:r>
          </a:p>
          <a:p>
            <a:pPr algn="just"/>
            <a:r>
              <a:rPr lang="es-ES" dirty="0"/>
              <a:t>Es un proceso proactivo de transformación que opera sobre la cultura organizacional.</a:t>
            </a:r>
          </a:p>
        </p:txBody>
      </p:sp>
    </p:spTree>
    <p:extLst>
      <p:ext uri="{BB962C8B-B14F-4D97-AF65-F5344CB8AC3E}">
        <p14:creationId xmlns:p14="http://schemas.microsoft.com/office/powerpoint/2010/main" val="8382239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92925" y="399245"/>
            <a:ext cx="8911687" cy="1505755"/>
          </a:xfrm>
        </p:spPr>
        <p:txBody>
          <a:bodyPr>
            <a:normAutofit fontScale="90000"/>
          </a:bodyPr>
          <a:lstStyle/>
          <a:p>
            <a:r>
              <a:rPr lang="es-MX" b="1" dirty="0"/>
              <a:t>El Cambio Organizacional.</a:t>
            </a:r>
            <a:r>
              <a:rPr lang="es-MX" dirty="0"/>
              <a:t/>
            </a:r>
            <a:br>
              <a:rPr lang="es-MX" dirty="0"/>
            </a:br>
            <a:r>
              <a:rPr lang="es-MX" dirty="0" smtClean="0"/>
              <a:t>El Cambio del Empleado en la Empresa.</a:t>
            </a:r>
            <a:endParaRPr lang="es-ES" b="1" dirty="0"/>
          </a:p>
        </p:txBody>
      </p:sp>
      <p:sp>
        <p:nvSpPr>
          <p:cNvPr id="3" name="Marcador de contenido 2"/>
          <p:cNvSpPr>
            <a:spLocks noGrp="1"/>
          </p:cNvSpPr>
          <p:nvPr>
            <p:ph idx="1"/>
          </p:nvPr>
        </p:nvSpPr>
        <p:spPr>
          <a:xfrm>
            <a:off x="2589212" y="2133599"/>
            <a:ext cx="8915400" cy="4288465"/>
          </a:xfrm>
        </p:spPr>
        <p:txBody>
          <a:bodyPr>
            <a:normAutofit fontScale="92500" lnSpcReduction="20000"/>
          </a:bodyPr>
          <a:lstStyle/>
          <a:p>
            <a:pPr algn="just"/>
            <a:r>
              <a:rPr lang="es-ES" dirty="0" smtClean="0"/>
              <a:t>El </a:t>
            </a:r>
            <a:r>
              <a:rPr lang="es-ES" dirty="0">
                <a:hlinkClick r:id="rId2"/>
              </a:rPr>
              <a:t>cambio organizacional</a:t>
            </a:r>
            <a:r>
              <a:rPr lang="es-ES" dirty="0"/>
              <a:t> tiene unas premisas que podemos enunciar en lo siguiente:</a:t>
            </a:r>
          </a:p>
          <a:p>
            <a:pPr lvl="0" algn="just"/>
            <a:r>
              <a:rPr lang="es-ES" dirty="0"/>
              <a:t>Todo cambio que se da en alguna parte la empresa la afecta en su totalidad, se perciba o no por sus integrantes.</a:t>
            </a:r>
          </a:p>
          <a:p>
            <a:pPr lvl="0" algn="just"/>
            <a:r>
              <a:rPr lang="es-ES" dirty="0"/>
              <a:t>El cambio es un reto tanto humano como técnico.</a:t>
            </a:r>
          </a:p>
          <a:p>
            <a:pPr lvl="0" algn="just"/>
            <a:r>
              <a:rPr lang="es-ES" dirty="0"/>
              <a:t>La </a:t>
            </a:r>
            <a:r>
              <a:rPr lang="es-ES" dirty="0">
                <a:hlinkClick r:id="rId3"/>
              </a:rPr>
              <a:t>actitud</a:t>
            </a:r>
            <a:r>
              <a:rPr lang="es-ES" dirty="0"/>
              <a:t> de los directivos ante el cambio debe estar orientada a establecer y mantener el equilibrio en sus grupos, y favorecer el ajuste de cada uno de sus integrantes, a las nuevas circunstancias.</a:t>
            </a:r>
          </a:p>
          <a:p>
            <a:pPr lvl="0" algn="just"/>
            <a:r>
              <a:rPr lang="es-ES" dirty="0"/>
              <a:t>Es de esperar que se presenten reacciones grupales ante el cambio, dado la adherencia que presentan algunos individuos a posturas predominantes en su grupo de </a:t>
            </a:r>
            <a:r>
              <a:rPr lang="es-ES" dirty="0">
                <a:hlinkClick r:id="rId4"/>
              </a:rPr>
              <a:t>trabajo</a:t>
            </a:r>
            <a:r>
              <a:rPr lang="es-ES" dirty="0"/>
              <a:t>, este aspecto debe ser entendido y manejado por la gerencia del desarrollo organizacional.</a:t>
            </a:r>
          </a:p>
          <a:p>
            <a:pPr lvl="0" algn="just"/>
            <a:r>
              <a:rPr lang="es-ES" dirty="0"/>
              <a:t>Cuando ocurre un cambio, el grupo busca el equilibrio intentando regresar al estado o situación anterior, percibido como una mejor formar de ser y/o hacer las cosas. Cada </a:t>
            </a:r>
            <a:r>
              <a:rPr lang="es-ES" dirty="0">
                <a:hlinkClick r:id="rId5"/>
              </a:rPr>
              <a:t>presión</a:t>
            </a:r>
            <a:r>
              <a:rPr lang="es-ES" dirty="0"/>
              <a:t> a favor del cambio, por lo tanto alienta una contrapresión del grupo</a:t>
            </a:r>
            <a:r>
              <a:rPr lang="es-ES" dirty="0" smtClean="0"/>
              <a:t>.</a:t>
            </a:r>
            <a:endParaRPr lang="es-ES" dirty="0"/>
          </a:p>
        </p:txBody>
      </p:sp>
      <p:sp>
        <p:nvSpPr>
          <p:cNvPr id="4" name="Título 1"/>
          <p:cNvSpPr txBox="1">
            <a:spLocks/>
          </p:cNvSpPr>
          <p:nvPr/>
        </p:nvSpPr>
        <p:spPr>
          <a:xfrm>
            <a:off x="2592925" y="399245"/>
            <a:ext cx="8911687" cy="1519709"/>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s-ES" b="1" dirty="0"/>
          </a:p>
        </p:txBody>
      </p:sp>
    </p:spTree>
    <p:extLst>
      <p:ext uri="{BB962C8B-B14F-4D97-AF65-F5344CB8AC3E}">
        <p14:creationId xmlns:p14="http://schemas.microsoft.com/office/powerpoint/2010/main" val="12362306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92925" y="399245"/>
            <a:ext cx="8911687" cy="1505755"/>
          </a:xfrm>
        </p:spPr>
        <p:txBody>
          <a:bodyPr>
            <a:normAutofit fontScale="90000"/>
          </a:bodyPr>
          <a:lstStyle/>
          <a:p>
            <a:r>
              <a:rPr lang="es-MX" b="1" dirty="0"/>
              <a:t>El Cambio Organizacional.</a:t>
            </a:r>
            <a:r>
              <a:rPr lang="es-MX" dirty="0"/>
              <a:t/>
            </a:r>
            <a:br>
              <a:rPr lang="es-MX" dirty="0"/>
            </a:br>
            <a:r>
              <a:rPr lang="es-MX" dirty="0"/>
              <a:t>El Cambio del Empleado en la Empresa.</a:t>
            </a:r>
            <a:endParaRPr lang="es-ES" b="1" dirty="0"/>
          </a:p>
        </p:txBody>
      </p:sp>
      <p:sp>
        <p:nvSpPr>
          <p:cNvPr id="3" name="Marcador de contenido 2"/>
          <p:cNvSpPr>
            <a:spLocks noGrp="1"/>
          </p:cNvSpPr>
          <p:nvPr>
            <p:ph idx="1"/>
          </p:nvPr>
        </p:nvSpPr>
        <p:spPr>
          <a:xfrm>
            <a:off x="2589212" y="2133600"/>
            <a:ext cx="8915400" cy="4458586"/>
          </a:xfrm>
        </p:spPr>
        <p:txBody>
          <a:bodyPr>
            <a:normAutofit fontScale="85000" lnSpcReduction="20000"/>
          </a:bodyPr>
          <a:lstStyle/>
          <a:p>
            <a:pPr lvl="0" algn="just"/>
            <a:r>
              <a:rPr lang="es-ES" dirty="0" smtClean="0">
                <a:solidFill>
                  <a:schemeClr val="tx1">
                    <a:lumMod val="85000"/>
                    <a:lumOff val="15000"/>
                  </a:schemeClr>
                </a:solidFill>
              </a:rPr>
              <a:t>La </a:t>
            </a:r>
            <a:r>
              <a:rPr lang="es-ES" dirty="0">
                <a:solidFill>
                  <a:schemeClr val="tx1">
                    <a:lumMod val="85000"/>
                    <a:lumOff val="15000"/>
                  </a:schemeClr>
                </a:solidFill>
                <a:hlinkClick r:id="rId2"/>
              </a:rPr>
              <a:t>comunicación</a:t>
            </a:r>
            <a:r>
              <a:rPr lang="es-ES" dirty="0">
                <a:solidFill>
                  <a:schemeClr val="tx1">
                    <a:lumMod val="85000"/>
                    <a:lumOff val="15000"/>
                  </a:schemeClr>
                </a:solidFill>
              </a:rPr>
              <a:t> es vital en el momento de consolidar un cambio. Ya que este puede llegar a parecer injustificado cuando la gente no cuenta con elementos para ver claramente que sus beneficios compensan sus </a:t>
            </a:r>
            <a:r>
              <a:rPr lang="es-ES" dirty="0">
                <a:solidFill>
                  <a:schemeClr val="tx1">
                    <a:lumMod val="85000"/>
                    <a:lumOff val="15000"/>
                  </a:schemeClr>
                </a:solidFill>
                <a:hlinkClick r:id="rId3"/>
              </a:rPr>
              <a:t>costos</a:t>
            </a:r>
            <a:r>
              <a:rPr lang="es-ES" dirty="0">
                <a:solidFill>
                  <a:schemeClr val="tx1">
                    <a:lumMod val="85000"/>
                    <a:lumOff val="15000"/>
                  </a:schemeClr>
                </a:solidFill>
              </a:rPr>
              <a:t> económicos, sicológicos y sociales. Por lo tanto cada cambio deberá basarse en un </a:t>
            </a:r>
            <a:r>
              <a:rPr lang="es-ES" dirty="0">
                <a:solidFill>
                  <a:schemeClr val="tx1">
                    <a:lumMod val="85000"/>
                    <a:lumOff val="15000"/>
                  </a:schemeClr>
                </a:solidFill>
                <a:hlinkClick r:id="rId4"/>
              </a:rPr>
              <a:t>análisis</a:t>
            </a:r>
            <a:r>
              <a:rPr lang="es-ES" dirty="0">
                <a:solidFill>
                  <a:schemeClr val="tx1">
                    <a:lumMod val="85000"/>
                    <a:lumOff val="15000"/>
                  </a:schemeClr>
                </a:solidFill>
              </a:rPr>
              <a:t> </a:t>
            </a:r>
            <a:r>
              <a:rPr lang="es-ES" dirty="0">
                <a:solidFill>
                  <a:schemeClr val="tx1">
                    <a:lumMod val="85000"/>
                    <a:lumOff val="15000"/>
                  </a:schemeClr>
                </a:solidFill>
                <a:hlinkClick r:id="rId5"/>
              </a:rPr>
              <a:t>costo</a:t>
            </a:r>
            <a:r>
              <a:rPr lang="es-ES" dirty="0">
                <a:solidFill>
                  <a:schemeClr val="tx1">
                    <a:lumMod val="85000"/>
                    <a:lumOff val="15000"/>
                  </a:schemeClr>
                </a:solidFill>
              </a:rPr>
              <a:t> / beneficio que tome en consideración todas sus implicaciones, y deberá estar precedido por suficiente información para el </a:t>
            </a:r>
            <a:r>
              <a:rPr lang="es-ES" dirty="0">
                <a:solidFill>
                  <a:schemeClr val="tx1">
                    <a:lumMod val="85000"/>
                    <a:lumOff val="15000"/>
                  </a:schemeClr>
                </a:solidFill>
                <a:hlinkClick r:id="rId6"/>
              </a:rPr>
              <a:t>personal</a:t>
            </a:r>
            <a:r>
              <a:rPr lang="es-ES" dirty="0">
                <a:solidFill>
                  <a:schemeClr val="tx1">
                    <a:lumMod val="85000"/>
                    <a:lumOff val="15000"/>
                  </a:schemeClr>
                </a:solidFill>
              </a:rPr>
              <a:t>.</a:t>
            </a:r>
          </a:p>
          <a:p>
            <a:pPr lvl="0" algn="just"/>
            <a:r>
              <a:rPr lang="es-ES" dirty="0">
                <a:solidFill>
                  <a:schemeClr val="tx1">
                    <a:lumMod val="85000"/>
                    <a:lumOff val="15000"/>
                  </a:schemeClr>
                </a:solidFill>
              </a:rPr>
              <a:t>Entre los implicados en el cambio hay distintos niveles de </a:t>
            </a:r>
            <a:r>
              <a:rPr lang="es-ES" dirty="0">
                <a:solidFill>
                  <a:schemeClr val="tx1">
                    <a:lumMod val="85000"/>
                    <a:lumOff val="15000"/>
                  </a:schemeClr>
                </a:solidFill>
                <a:hlinkClick r:id="rId7"/>
              </a:rPr>
              <a:t>tolerancia</a:t>
            </a:r>
            <a:r>
              <a:rPr lang="es-ES" dirty="0">
                <a:solidFill>
                  <a:schemeClr val="tx1">
                    <a:lumMod val="85000"/>
                    <a:lumOff val="15000"/>
                  </a:schemeClr>
                </a:solidFill>
              </a:rPr>
              <a:t> al </a:t>
            </a:r>
            <a:r>
              <a:rPr lang="es-ES" dirty="0">
                <a:solidFill>
                  <a:schemeClr val="tx1">
                    <a:lumMod val="85000"/>
                    <a:lumOff val="15000"/>
                  </a:schemeClr>
                </a:solidFill>
                <a:hlinkClick r:id="rId8"/>
              </a:rPr>
              <a:t>estrés</a:t>
            </a:r>
            <a:r>
              <a:rPr lang="es-ES" dirty="0">
                <a:solidFill>
                  <a:schemeClr val="tx1">
                    <a:lumMod val="85000"/>
                    <a:lumOff val="15000"/>
                  </a:schemeClr>
                </a:solidFill>
              </a:rPr>
              <a:t> que el mismo produce. En toda caso, rebasar el umbral de tolerancia puede dañar la salud </a:t>
            </a:r>
            <a:r>
              <a:rPr lang="es-ES" dirty="0">
                <a:solidFill>
                  <a:schemeClr val="tx1">
                    <a:lumMod val="85000"/>
                    <a:lumOff val="15000"/>
                  </a:schemeClr>
                </a:solidFill>
                <a:hlinkClick r:id="rId9"/>
              </a:rPr>
              <a:t>física</a:t>
            </a:r>
            <a:r>
              <a:rPr lang="es-ES" dirty="0">
                <a:solidFill>
                  <a:schemeClr val="tx1">
                    <a:lumMod val="85000"/>
                    <a:lumOff val="15000"/>
                  </a:schemeClr>
                </a:solidFill>
              </a:rPr>
              <a:t> y sicológica de los individuos.</a:t>
            </a:r>
          </a:p>
          <a:p>
            <a:pPr lvl="0" algn="just"/>
            <a:r>
              <a:rPr lang="es-ES" dirty="0">
                <a:solidFill>
                  <a:schemeClr val="tx1">
                    <a:lumMod val="85000"/>
                    <a:lumOff val="15000"/>
                  </a:schemeClr>
                </a:solidFill>
              </a:rPr>
              <a:t>La existencia de personas muy bien preparadas o muy inteligentes no necesariamente significa que el grupo comprenderá y aceptará mejor el cambio. A veces sucede lo contrario, porque el grupo utiliza su capacidad para racionalizar o justificar los motivos de su </a:t>
            </a:r>
            <a:r>
              <a:rPr lang="es-ES" dirty="0">
                <a:solidFill>
                  <a:schemeClr val="tx1">
                    <a:lumMod val="85000"/>
                    <a:lumOff val="15000"/>
                  </a:schemeClr>
                </a:solidFill>
                <a:hlinkClick r:id="rId10"/>
              </a:rPr>
              <a:t>resistencia</a:t>
            </a:r>
            <a:r>
              <a:rPr lang="es-ES" dirty="0">
                <a:solidFill>
                  <a:schemeClr val="tx1">
                    <a:lumMod val="85000"/>
                    <a:lumOff val="15000"/>
                  </a:schemeClr>
                </a:solidFill>
              </a:rPr>
              <a:t> al cambio.</a:t>
            </a:r>
          </a:p>
          <a:p>
            <a:pPr lvl="0" algn="just"/>
            <a:r>
              <a:rPr lang="es-ES" dirty="0">
                <a:solidFill>
                  <a:schemeClr val="tx1">
                    <a:lumMod val="85000"/>
                    <a:lumOff val="15000"/>
                  </a:schemeClr>
                </a:solidFill>
              </a:rPr>
              <a:t>Si el gerente como promotor del cambio hace que sus colaboradores participen activamente del proceso, logrará niveles de apertura y colaboración muy superiores a los que obtendría si únicamente se limitara a informarles acerca de los antecedentes, </a:t>
            </a:r>
            <a:r>
              <a:rPr lang="es-ES" dirty="0">
                <a:solidFill>
                  <a:schemeClr val="tx1">
                    <a:lumMod val="85000"/>
                    <a:lumOff val="15000"/>
                  </a:schemeClr>
                </a:solidFill>
                <a:hlinkClick r:id="rId11"/>
              </a:rPr>
              <a:t>naturaleza</a:t>
            </a:r>
            <a:r>
              <a:rPr lang="es-ES" dirty="0">
                <a:solidFill>
                  <a:schemeClr val="tx1">
                    <a:lumMod val="85000"/>
                    <a:lumOff val="15000"/>
                  </a:schemeClr>
                </a:solidFill>
              </a:rPr>
              <a:t> y forma de implantación cambio.</a:t>
            </a:r>
          </a:p>
          <a:p>
            <a:pPr lvl="0" algn="just"/>
            <a:r>
              <a:rPr lang="es-ES" dirty="0">
                <a:solidFill>
                  <a:schemeClr val="tx1">
                    <a:lumMod val="85000"/>
                    <a:lumOff val="15000"/>
                  </a:schemeClr>
                </a:solidFill>
              </a:rPr>
              <a:t>Aunque sea el gerente de desarrollo organizacional el que inicie los cambios, los resultados finales siempre dependen en gran medida de los colaboradores y su actitud hacia dicho cambio.</a:t>
            </a:r>
          </a:p>
          <a:p>
            <a:pPr algn="just"/>
            <a:endParaRPr lang="es-ES" dirty="0"/>
          </a:p>
          <a:p>
            <a:endParaRPr lang="es-ES" dirty="0"/>
          </a:p>
        </p:txBody>
      </p:sp>
      <p:sp>
        <p:nvSpPr>
          <p:cNvPr id="4" name="Título 1"/>
          <p:cNvSpPr txBox="1">
            <a:spLocks/>
          </p:cNvSpPr>
          <p:nvPr/>
        </p:nvSpPr>
        <p:spPr>
          <a:xfrm>
            <a:off x="2592925" y="399245"/>
            <a:ext cx="8911687" cy="1519709"/>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s-ES" b="1" dirty="0"/>
          </a:p>
        </p:txBody>
      </p:sp>
    </p:spTree>
    <p:extLst>
      <p:ext uri="{BB962C8B-B14F-4D97-AF65-F5344CB8AC3E}">
        <p14:creationId xmlns:p14="http://schemas.microsoft.com/office/powerpoint/2010/main" val="26562682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92925" y="399245"/>
            <a:ext cx="8911687" cy="1505755"/>
          </a:xfrm>
        </p:spPr>
        <p:txBody>
          <a:bodyPr>
            <a:normAutofit/>
          </a:bodyPr>
          <a:lstStyle/>
          <a:p>
            <a:r>
              <a:rPr lang="es-MX" b="1" dirty="0"/>
              <a:t>El Cambio Organizacional.</a:t>
            </a:r>
            <a:r>
              <a:rPr lang="es-MX" dirty="0"/>
              <a:t/>
            </a:r>
            <a:br>
              <a:rPr lang="es-MX" dirty="0"/>
            </a:br>
            <a:r>
              <a:rPr lang="es-MX" dirty="0" smtClean="0"/>
              <a:t>Beneficios del Cambio.</a:t>
            </a:r>
            <a:endParaRPr lang="es-ES" b="1" dirty="0"/>
          </a:p>
        </p:txBody>
      </p:sp>
      <p:sp>
        <p:nvSpPr>
          <p:cNvPr id="4" name="Título 1"/>
          <p:cNvSpPr txBox="1">
            <a:spLocks/>
          </p:cNvSpPr>
          <p:nvPr/>
        </p:nvSpPr>
        <p:spPr>
          <a:xfrm>
            <a:off x="2592925" y="399245"/>
            <a:ext cx="8911687" cy="1519709"/>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s-ES" b="1" dirty="0"/>
          </a:p>
        </p:txBody>
      </p:sp>
      <p:pic>
        <p:nvPicPr>
          <p:cNvPr id="7" name="Marcador de contenido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007937" y="1918954"/>
            <a:ext cx="4091404" cy="4203192"/>
          </a:xfrm>
        </p:spPr>
      </p:pic>
    </p:spTree>
    <p:extLst>
      <p:ext uri="{BB962C8B-B14F-4D97-AF65-F5344CB8AC3E}">
        <p14:creationId xmlns:p14="http://schemas.microsoft.com/office/powerpoint/2010/main" val="14706650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92925" y="399245"/>
            <a:ext cx="8911687" cy="1505755"/>
          </a:xfrm>
        </p:spPr>
        <p:txBody>
          <a:bodyPr>
            <a:normAutofit/>
          </a:bodyPr>
          <a:lstStyle/>
          <a:p>
            <a:r>
              <a:rPr lang="es-MX" b="1" dirty="0"/>
              <a:t>El Cambio Organizacional.</a:t>
            </a:r>
            <a:r>
              <a:rPr lang="es-MX" dirty="0"/>
              <a:t/>
            </a:r>
            <a:br>
              <a:rPr lang="es-MX" dirty="0"/>
            </a:br>
            <a:r>
              <a:rPr lang="es-MX" dirty="0" smtClean="0"/>
              <a:t>Barreras del Cambio.</a:t>
            </a:r>
            <a:endParaRPr lang="es-ES" b="1" dirty="0"/>
          </a:p>
        </p:txBody>
      </p:sp>
      <p:sp>
        <p:nvSpPr>
          <p:cNvPr id="3" name="Marcador de contenido 2"/>
          <p:cNvSpPr>
            <a:spLocks noGrp="1"/>
          </p:cNvSpPr>
          <p:nvPr>
            <p:ph idx="1"/>
          </p:nvPr>
        </p:nvSpPr>
        <p:spPr>
          <a:xfrm>
            <a:off x="2589212" y="2133600"/>
            <a:ext cx="8915400" cy="4458586"/>
          </a:xfrm>
        </p:spPr>
        <p:txBody>
          <a:bodyPr>
            <a:normAutofit lnSpcReduction="10000"/>
          </a:bodyPr>
          <a:lstStyle/>
          <a:p>
            <a:pPr algn="just"/>
            <a:endParaRPr lang="es-ES" dirty="0"/>
          </a:p>
          <a:p>
            <a:pPr algn="just"/>
            <a:r>
              <a:rPr lang="es-ES" dirty="0"/>
              <a:t>La resistencia al cambio se puede manifestar de muchas formas, sin embargo, la percepción del poder que tiene un individuo podría ayudar o resistir los avances de un programa de </a:t>
            </a:r>
            <a:r>
              <a:rPr lang="es-ES" dirty="0" smtClean="0"/>
              <a:t>cambio afecta negativamente en lo individual, al equipo de trabajo y la Empresas en general.</a:t>
            </a:r>
          </a:p>
          <a:p>
            <a:pPr algn="just"/>
            <a:r>
              <a:rPr lang="es-ES" dirty="0"/>
              <a:t>Para que haya avance en la organización se tiene que lograr la adaptación pero esto genera temores de pérdida de status, estabilidad, tranquilidad y sobretodo la dificultad mental de interpretar todos estos nuevos cambios. </a:t>
            </a:r>
          </a:p>
          <a:p>
            <a:pPr algn="just"/>
            <a:r>
              <a:rPr lang="es-ES" dirty="0" smtClean="0"/>
              <a:t>Inclusive se pueden mencionar </a:t>
            </a:r>
            <a:r>
              <a:rPr lang="es-ES" dirty="0"/>
              <a:t>algunos aspectos psicológicos y de conducta de las personas en los que se fundamenta la resistencia al </a:t>
            </a:r>
            <a:r>
              <a:rPr lang="es-ES" dirty="0" smtClean="0"/>
              <a:t>cambio, como son: Necesidad de seguridad y estabilidad mal interpretada, el ser importantes y reconocidos, miedo al desarrollo o desconocimiento, perdida de poder o de interrelacionarse con los demás, perder sus beneficios o comodidades, ser entristecido o infeliz.</a:t>
            </a:r>
          </a:p>
          <a:p>
            <a:endParaRPr lang="es-ES" dirty="0"/>
          </a:p>
        </p:txBody>
      </p:sp>
      <p:sp>
        <p:nvSpPr>
          <p:cNvPr id="4" name="Título 1"/>
          <p:cNvSpPr txBox="1">
            <a:spLocks/>
          </p:cNvSpPr>
          <p:nvPr/>
        </p:nvSpPr>
        <p:spPr>
          <a:xfrm>
            <a:off x="2592925" y="399245"/>
            <a:ext cx="8911687" cy="1519709"/>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s-ES" b="1" dirty="0"/>
          </a:p>
        </p:txBody>
      </p:sp>
    </p:spTree>
    <p:extLst>
      <p:ext uri="{BB962C8B-B14F-4D97-AF65-F5344CB8AC3E}">
        <p14:creationId xmlns:p14="http://schemas.microsoft.com/office/powerpoint/2010/main" val="23160582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92925" y="399245"/>
            <a:ext cx="8911687" cy="1505755"/>
          </a:xfrm>
        </p:spPr>
        <p:txBody>
          <a:bodyPr>
            <a:normAutofit/>
          </a:bodyPr>
          <a:lstStyle/>
          <a:p>
            <a:r>
              <a:rPr lang="es-MX" b="1" dirty="0"/>
              <a:t>El Cambio Organizacional.</a:t>
            </a:r>
            <a:r>
              <a:rPr lang="es-MX" dirty="0"/>
              <a:t/>
            </a:r>
            <a:br>
              <a:rPr lang="es-MX" dirty="0"/>
            </a:br>
            <a:r>
              <a:rPr lang="es-MX" dirty="0" smtClean="0"/>
              <a:t>Barreras de Cambio.</a:t>
            </a:r>
            <a:endParaRPr lang="es-ES" b="1" dirty="0"/>
          </a:p>
        </p:txBody>
      </p:sp>
      <p:sp>
        <p:nvSpPr>
          <p:cNvPr id="3" name="Marcador de contenido 2"/>
          <p:cNvSpPr>
            <a:spLocks noGrp="1"/>
          </p:cNvSpPr>
          <p:nvPr>
            <p:ph idx="1"/>
          </p:nvPr>
        </p:nvSpPr>
        <p:spPr>
          <a:xfrm>
            <a:off x="2589212" y="2133600"/>
            <a:ext cx="8915400" cy="4458586"/>
          </a:xfrm>
        </p:spPr>
        <p:txBody>
          <a:bodyPr>
            <a:normAutofit/>
          </a:bodyPr>
          <a:lstStyle/>
          <a:p>
            <a:pPr algn="just"/>
            <a:endParaRPr lang="es-ES" dirty="0"/>
          </a:p>
          <a:p>
            <a:endParaRPr lang="es-ES" dirty="0"/>
          </a:p>
        </p:txBody>
      </p:sp>
      <p:sp>
        <p:nvSpPr>
          <p:cNvPr id="4" name="Título 1"/>
          <p:cNvSpPr txBox="1">
            <a:spLocks/>
          </p:cNvSpPr>
          <p:nvPr/>
        </p:nvSpPr>
        <p:spPr>
          <a:xfrm>
            <a:off x="2592925" y="399245"/>
            <a:ext cx="8911687" cy="1519709"/>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s-ES" b="1" dirty="0"/>
          </a:p>
        </p:txBody>
      </p:sp>
      <p:pic>
        <p:nvPicPr>
          <p:cNvPr id="5" name="Imagen 4"/>
          <p:cNvPicPr>
            <a:picLocks noChangeAspect="1"/>
          </p:cNvPicPr>
          <p:nvPr/>
        </p:nvPicPr>
        <p:blipFill rotWithShape="1">
          <a:blip r:embed="rId2">
            <a:extLst>
              <a:ext uri="{28A0092B-C50C-407E-A947-70E740481C1C}">
                <a14:useLocalDpi xmlns:a14="http://schemas.microsoft.com/office/drawing/2010/main" val="0"/>
              </a:ext>
            </a:extLst>
          </a:blip>
          <a:srcRect r="10951"/>
          <a:stretch/>
        </p:blipFill>
        <p:spPr>
          <a:xfrm>
            <a:off x="4532312" y="1918954"/>
            <a:ext cx="5029199" cy="4235742"/>
          </a:xfrm>
          <a:prstGeom prst="rect">
            <a:avLst/>
          </a:prstGeom>
        </p:spPr>
      </p:pic>
    </p:spTree>
    <p:extLst>
      <p:ext uri="{BB962C8B-B14F-4D97-AF65-F5344CB8AC3E}">
        <p14:creationId xmlns:p14="http://schemas.microsoft.com/office/powerpoint/2010/main" val="32738603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92925" y="399245"/>
            <a:ext cx="8911687" cy="1505755"/>
          </a:xfrm>
        </p:spPr>
        <p:txBody>
          <a:bodyPr>
            <a:normAutofit/>
          </a:bodyPr>
          <a:lstStyle/>
          <a:p>
            <a:r>
              <a:rPr lang="es-MX" b="1" dirty="0"/>
              <a:t>El Cambio Organizacional.</a:t>
            </a:r>
            <a:r>
              <a:rPr lang="es-MX" dirty="0"/>
              <a:t/>
            </a:r>
            <a:br>
              <a:rPr lang="es-MX" dirty="0"/>
            </a:br>
            <a:r>
              <a:rPr lang="es-MX" dirty="0" smtClean="0"/>
              <a:t>Tareas.</a:t>
            </a:r>
            <a:endParaRPr lang="es-ES" b="1" dirty="0"/>
          </a:p>
        </p:txBody>
      </p:sp>
      <p:sp>
        <p:nvSpPr>
          <p:cNvPr id="3" name="Marcador de contenido 2"/>
          <p:cNvSpPr>
            <a:spLocks noGrp="1"/>
          </p:cNvSpPr>
          <p:nvPr>
            <p:ph idx="1"/>
          </p:nvPr>
        </p:nvSpPr>
        <p:spPr>
          <a:xfrm>
            <a:off x="2589212" y="2133600"/>
            <a:ext cx="8915400" cy="4458586"/>
          </a:xfrm>
        </p:spPr>
        <p:txBody>
          <a:bodyPr>
            <a:normAutofit/>
          </a:bodyPr>
          <a:lstStyle/>
          <a:p>
            <a:pPr algn="just"/>
            <a:endParaRPr lang="es-ES" dirty="0"/>
          </a:p>
          <a:p>
            <a:r>
              <a:rPr lang="es-MX" dirty="0" smtClean="0"/>
              <a:t>Hacer una propuesta de Cambio Personal a partir de un Defecto, con la intensión de ser una persona con valores (actividad ya realizada en clase).</a:t>
            </a:r>
          </a:p>
          <a:p>
            <a:r>
              <a:rPr lang="es-MX" dirty="0" smtClean="0"/>
              <a:t>Hacer un Trabajo de Investigación (cumpla con las características del Encuadre) donde de una Empresa de Servicios: 1)Construir una Propuesta de Cambio para mejorar alguna área en particular del Organigrama, 2)Las posibles barreras que se presenten para lograr el cambio y 3)Como solucionar las Barreras para lograr el Cambio.</a:t>
            </a:r>
            <a:endParaRPr lang="es-ES" dirty="0"/>
          </a:p>
        </p:txBody>
      </p:sp>
      <p:sp>
        <p:nvSpPr>
          <p:cNvPr id="4" name="Título 1"/>
          <p:cNvSpPr txBox="1">
            <a:spLocks/>
          </p:cNvSpPr>
          <p:nvPr/>
        </p:nvSpPr>
        <p:spPr>
          <a:xfrm>
            <a:off x="2592925" y="399245"/>
            <a:ext cx="8911687" cy="1519709"/>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s-ES" b="1" dirty="0"/>
          </a:p>
        </p:txBody>
      </p:sp>
    </p:spTree>
    <p:extLst>
      <p:ext uri="{BB962C8B-B14F-4D97-AF65-F5344CB8AC3E}">
        <p14:creationId xmlns:p14="http://schemas.microsoft.com/office/powerpoint/2010/main" val="439756754"/>
      </p:ext>
    </p:extLst>
  </p:cSld>
  <p:clrMapOvr>
    <a:masterClrMapping/>
  </p:clrMapOvr>
  <p:timing>
    <p:tnLst>
      <p:par>
        <p:cTn id="1" dur="indefinite" restart="never" nodeType="tmRoot"/>
      </p:par>
    </p:tnLst>
  </p:timing>
</p:sld>
</file>

<file path=ppt/theme/theme1.xml><?xml version="1.0" encoding="utf-8"?>
<a:theme xmlns:a="http://schemas.openxmlformats.org/drawingml/2006/main" name="Espiral">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218</TotalTime>
  <Words>816</Words>
  <Application>Microsoft Office PowerPoint</Application>
  <PresentationFormat>Panorámica</PresentationFormat>
  <Paragraphs>33</Paragraphs>
  <Slides>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Arial</vt:lpstr>
      <vt:lpstr>Century Gothic</vt:lpstr>
      <vt:lpstr>Wingdings 3</vt:lpstr>
      <vt:lpstr>Espiral</vt:lpstr>
      <vt:lpstr>Escuela Comercial Cámara de Comercio.  Desarrollo Organizacional. </vt:lpstr>
      <vt:lpstr>El Cambio Organizacional. Importancia del Cambio</vt:lpstr>
      <vt:lpstr>El Cambio Organizacional. El Cambio del Empleado en la Empresa.</vt:lpstr>
      <vt:lpstr>El Cambio Organizacional. El Cambio del Empleado en la Empresa.</vt:lpstr>
      <vt:lpstr>El Cambio Organizacional. Beneficios del Cambio.</vt:lpstr>
      <vt:lpstr>El Cambio Organizacional. Barreras del Cambio.</vt:lpstr>
      <vt:lpstr>El Cambio Organizacional. Barreras de Cambio.</vt:lpstr>
      <vt:lpstr>El Cambio Organizacional. Tareas.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Escuela Comercial Cámara de Comercio.  Métodos de Investigación.</dc:title>
  <dc:creator>Windows User</dc:creator>
  <cp:lastModifiedBy>Windows User</cp:lastModifiedBy>
  <cp:revision>25</cp:revision>
  <dcterms:created xsi:type="dcterms:W3CDTF">2017-10-18T17:54:49Z</dcterms:created>
  <dcterms:modified xsi:type="dcterms:W3CDTF">2017-10-18T21:35:57Z</dcterms:modified>
</cp:coreProperties>
</file>