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7" r:id="rId11"/>
    <p:sldId id="268" r:id="rId12"/>
    <p:sldId id="265" r:id="rId13"/>
    <p:sldId id="26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10/18/2017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es.wikipedia.org/wiki/Teor%C3%ADa_cient%C3%ADfica" TargetMode="External"/><Relationship Id="rId3" Type="http://schemas.openxmlformats.org/officeDocument/2006/relationships/hyperlink" Target="https://es.wikipedia.org/wiki/Razonamiento_inductivo" TargetMode="External"/><Relationship Id="rId7" Type="http://schemas.openxmlformats.org/officeDocument/2006/relationships/hyperlink" Target="https://es.wikipedia.org/w/index.php?title=Tesis_(l%C3%B3gica)&amp;action=edit&amp;redlink=1" TargetMode="External"/><Relationship Id="rId2" Type="http://schemas.openxmlformats.org/officeDocument/2006/relationships/hyperlink" Target="https://es.wikipedia.org/wiki/Observaci%C3%B3n" TargetMode="External"/><Relationship Id="rId1" Type="http://schemas.openxmlformats.org/officeDocument/2006/relationships/slideLayout" Target="../slideLayouts/slideLayout2.xml"/><Relationship Id="rId6" Type="http://schemas.openxmlformats.org/officeDocument/2006/relationships/hyperlink" Target="https://es.wikipedia.org/wiki/Ant%C3%ADtesis" TargetMode="External"/><Relationship Id="rId5" Type="http://schemas.openxmlformats.org/officeDocument/2006/relationships/hyperlink" Target="https://es.wikipedia.org/wiki/Experimentaci%C3%B3n" TargetMode="External"/><Relationship Id="rId4" Type="http://schemas.openxmlformats.org/officeDocument/2006/relationships/hyperlink" Target="https://es.wikipedia.org/wiki/Hip%C3%B3tesis_(m%C3%A9todo_cient%C3%ADfico)" TargetMode="External"/><Relationship Id="rId9" Type="http://schemas.openxmlformats.org/officeDocument/2006/relationships/image" Target="../media/image2.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734096"/>
            <a:ext cx="8915399" cy="4043285"/>
          </a:xfrm>
        </p:spPr>
        <p:txBody>
          <a:bodyPr>
            <a:normAutofit fontScale="90000"/>
          </a:bodyPr>
          <a:lstStyle/>
          <a:p>
            <a:r>
              <a:rPr lang="es-MX" b="1" dirty="0" smtClean="0"/>
              <a:t>Escuela Comercial</a:t>
            </a:r>
            <a:br>
              <a:rPr lang="es-MX" b="1" dirty="0" smtClean="0"/>
            </a:br>
            <a:r>
              <a:rPr lang="es-MX" b="1" dirty="0" smtClean="0"/>
              <a:t>Cámara de Comercio.</a:t>
            </a:r>
            <a:r>
              <a:rPr lang="es-MX" dirty="0" smtClean="0"/>
              <a:t/>
            </a:r>
            <a:br>
              <a:rPr lang="es-MX" dirty="0" smtClean="0"/>
            </a:br>
            <a:r>
              <a:rPr lang="es-MX" dirty="0"/>
              <a:t/>
            </a:r>
            <a:br>
              <a:rPr lang="es-MX" dirty="0"/>
            </a:br>
            <a:r>
              <a:rPr lang="es-MX" dirty="0" smtClean="0"/>
              <a:t>Métodos de Investigación.</a:t>
            </a:r>
            <a:br>
              <a:rPr lang="es-MX" dirty="0" smtClean="0"/>
            </a:br>
            <a:endParaRPr lang="es-ES" dirty="0"/>
          </a:p>
        </p:txBody>
      </p:sp>
      <p:sp>
        <p:nvSpPr>
          <p:cNvPr id="3" name="Subtítulo 2"/>
          <p:cNvSpPr>
            <a:spLocks noGrp="1"/>
          </p:cNvSpPr>
          <p:nvPr>
            <p:ph type="subTitle" idx="1"/>
          </p:nvPr>
        </p:nvSpPr>
        <p:spPr>
          <a:xfrm>
            <a:off x="2589213" y="4777379"/>
            <a:ext cx="8915399" cy="1610542"/>
          </a:xfrm>
        </p:spPr>
        <p:txBody>
          <a:bodyPr>
            <a:normAutofit/>
          </a:bodyPr>
          <a:lstStyle/>
          <a:p>
            <a:r>
              <a:rPr lang="es-MX" dirty="0" smtClean="0"/>
              <a:t>Actividades de la Semana 1.</a:t>
            </a:r>
          </a:p>
          <a:p>
            <a:r>
              <a:rPr lang="es-MX" dirty="0" smtClean="0"/>
              <a:t>Del 16 al 20 de Octubre. </a:t>
            </a:r>
          </a:p>
          <a:p>
            <a:r>
              <a:rPr lang="es-MX" dirty="0" smtClean="0"/>
              <a:t>Profesor Alejandro G. Valdés.</a:t>
            </a:r>
          </a:p>
          <a:p>
            <a:r>
              <a:rPr lang="es-MX" dirty="0" smtClean="0"/>
              <a:t>Grupos </a:t>
            </a:r>
            <a:r>
              <a:rPr lang="es-MX" dirty="0"/>
              <a:t>42A y 52A</a:t>
            </a:r>
          </a:p>
          <a:p>
            <a:endParaRPr lang="es-ES" dirty="0"/>
          </a:p>
        </p:txBody>
      </p:sp>
    </p:spTree>
    <p:extLst>
      <p:ext uri="{BB962C8B-B14F-4D97-AF65-F5344CB8AC3E}">
        <p14:creationId xmlns:p14="http://schemas.microsoft.com/office/powerpoint/2010/main" val="20604737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200" b="1" dirty="0" smtClean="0"/>
              <a:t>8.- Método Científico.</a:t>
            </a:r>
            <a:endParaRPr lang="es-ES" sz="3200" b="1" dirty="0"/>
          </a:p>
        </p:txBody>
      </p:sp>
      <p:sp>
        <p:nvSpPr>
          <p:cNvPr id="3" name="Marcador de contenido 2"/>
          <p:cNvSpPr>
            <a:spLocks noGrp="1"/>
          </p:cNvSpPr>
          <p:nvPr>
            <p:ph idx="1"/>
          </p:nvPr>
        </p:nvSpPr>
        <p:spPr>
          <a:xfrm>
            <a:off x="2589212" y="1558345"/>
            <a:ext cx="8915400" cy="1751526"/>
          </a:xfrm>
        </p:spPr>
        <p:txBody>
          <a:bodyPr>
            <a:normAutofit/>
          </a:bodyPr>
          <a:lstStyle/>
          <a:p>
            <a:pPr algn="just"/>
            <a:r>
              <a:rPr lang="es-ES" sz="2000" dirty="0"/>
              <a:t>El método científico es una serie ordenada de procedimientos de los que hace uso la investigación científica para observar la extensión de nuestros conocimientos. Podemos concebir el método científico como una estructura formada por reglas y principios coherentemente concatenados entre si</a:t>
            </a:r>
            <a:r>
              <a:rPr lang="es-ES" sz="2000" dirty="0" smtClean="0"/>
              <a:t>.</a:t>
            </a:r>
          </a:p>
          <a:p>
            <a:pPr algn="just"/>
            <a:endParaRPr lang="es-ES" sz="2000" dirty="0" smtClean="0"/>
          </a:p>
          <a:p>
            <a:pPr algn="just"/>
            <a:endParaRPr lang="es-ES" sz="20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06120" y="3477297"/>
            <a:ext cx="3881583" cy="3087991"/>
          </a:xfrm>
          <a:prstGeom prst="rect">
            <a:avLst/>
          </a:prstGeom>
        </p:spPr>
      </p:pic>
    </p:spTree>
    <p:extLst>
      <p:ext uri="{BB962C8B-B14F-4D97-AF65-F5344CB8AC3E}">
        <p14:creationId xmlns:p14="http://schemas.microsoft.com/office/powerpoint/2010/main" val="5913045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200" b="1" dirty="0" smtClean="0"/>
              <a:t>8.- Método Científico.</a:t>
            </a:r>
            <a:endParaRPr lang="es-ES" sz="3200" b="1" dirty="0"/>
          </a:p>
        </p:txBody>
      </p:sp>
      <p:sp>
        <p:nvSpPr>
          <p:cNvPr id="3" name="Marcador de contenido 2"/>
          <p:cNvSpPr>
            <a:spLocks noGrp="1"/>
          </p:cNvSpPr>
          <p:nvPr>
            <p:ph idx="1"/>
          </p:nvPr>
        </p:nvSpPr>
        <p:spPr>
          <a:xfrm>
            <a:off x="2589212" y="1493950"/>
            <a:ext cx="8915400" cy="2897746"/>
          </a:xfrm>
        </p:spPr>
        <p:txBody>
          <a:bodyPr>
            <a:normAutofit/>
          </a:bodyPr>
          <a:lstStyle/>
          <a:p>
            <a:r>
              <a:rPr lang="es-ES" sz="1600" dirty="0" smtClean="0"/>
              <a:t>el </a:t>
            </a:r>
            <a:r>
              <a:rPr lang="es-ES" sz="1600" dirty="0"/>
              <a:t>método científico </a:t>
            </a:r>
            <a:r>
              <a:rPr lang="es-ES" sz="1600" dirty="0" smtClean="0"/>
              <a:t>se desarrolla de </a:t>
            </a:r>
            <a:r>
              <a:rPr lang="es-ES" sz="1600" dirty="0"/>
              <a:t>la siguiente manera:</a:t>
            </a:r>
          </a:p>
          <a:p>
            <a:pPr marL="0" indent="0">
              <a:buNone/>
            </a:pPr>
            <a:r>
              <a:rPr lang="es-ES" sz="1600" dirty="0">
                <a:hlinkClick r:id="rId2" tooltip="Observación"/>
              </a:rPr>
              <a:t>Observación</a:t>
            </a:r>
            <a:r>
              <a:rPr lang="es-ES" sz="1600" dirty="0"/>
              <a:t>: Es aplicar atentamente los sentidos a un objeto o a un fenómeno, para estudiarlos tal como se presentan en realidad, puede ser ocasional o causalmente.</a:t>
            </a:r>
          </a:p>
          <a:p>
            <a:pPr marL="0" indent="0">
              <a:buNone/>
            </a:pPr>
            <a:r>
              <a:rPr lang="es-ES" sz="1600" dirty="0">
                <a:hlinkClick r:id="rId3" tooltip="Razonamiento inductivo"/>
              </a:rPr>
              <a:t>Inducción</a:t>
            </a:r>
            <a:r>
              <a:rPr lang="es-ES" sz="1600" dirty="0"/>
              <a:t>: Extraer el principio fundamental de cada observación o experiencia.</a:t>
            </a:r>
          </a:p>
          <a:p>
            <a:pPr marL="0" indent="0">
              <a:buNone/>
            </a:pPr>
            <a:r>
              <a:rPr lang="es-ES" sz="1600" dirty="0">
                <a:hlinkClick r:id="rId4" tooltip="Hipótesis (método científico)"/>
              </a:rPr>
              <a:t>Hipótesis</a:t>
            </a:r>
            <a:r>
              <a:rPr lang="es-ES" sz="1600" dirty="0"/>
              <a:t>: Elaborar una explicación provisional de las observaciones o experiencias y sus posibles causas.</a:t>
            </a:r>
          </a:p>
          <a:p>
            <a:pPr marL="0" indent="0">
              <a:buNone/>
            </a:pPr>
            <a:r>
              <a:rPr lang="es-ES" sz="1600" dirty="0"/>
              <a:t>Probar la hipótesis por </a:t>
            </a:r>
            <a:r>
              <a:rPr lang="es-ES" sz="1600" dirty="0">
                <a:hlinkClick r:id="rId5" tooltip="Experimentación"/>
              </a:rPr>
              <a:t>experimentación</a:t>
            </a:r>
            <a:r>
              <a:rPr lang="es-ES" sz="1600" dirty="0"/>
              <a:t>.</a:t>
            </a:r>
          </a:p>
          <a:p>
            <a:pPr marL="0" indent="0">
              <a:buNone/>
            </a:pPr>
            <a:r>
              <a:rPr lang="es-ES" sz="1600" dirty="0"/>
              <a:t>Demostración o refutación (</a:t>
            </a:r>
            <a:r>
              <a:rPr lang="es-ES" sz="1600" dirty="0">
                <a:hlinkClick r:id="rId6" tooltip="Antítesis"/>
              </a:rPr>
              <a:t>antítesis</a:t>
            </a:r>
            <a:r>
              <a:rPr lang="es-ES" sz="1600" dirty="0"/>
              <a:t>) de la hipótesis</a:t>
            </a:r>
            <a:r>
              <a:rPr lang="es-ES" sz="1600" dirty="0" smtClean="0"/>
              <a:t>. </a:t>
            </a:r>
            <a:r>
              <a:rPr lang="es-ES" sz="1600" dirty="0" smtClean="0">
                <a:hlinkClick r:id="rId7" tooltip="Tesis (lógica) (aún no redactado)"/>
              </a:rPr>
              <a:t>Tesis</a:t>
            </a:r>
            <a:r>
              <a:rPr lang="es-ES" sz="1600" dirty="0" smtClean="0"/>
              <a:t> </a:t>
            </a:r>
            <a:r>
              <a:rPr lang="es-ES" sz="1600" dirty="0"/>
              <a:t>o </a:t>
            </a:r>
            <a:r>
              <a:rPr lang="es-ES" sz="1600" dirty="0">
                <a:hlinkClick r:id="rId8" tooltip="Teoría científica"/>
              </a:rPr>
              <a:t>teoría científica</a:t>
            </a:r>
            <a:r>
              <a:rPr lang="es-ES" sz="1600" dirty="0"/>
              <a:t>.</a:t>
            </a:r>
          </a:p>
          <a:p>
            <a:pPr algn="just"/>
            <a:endParaRPr lang="es-ES" sz="2000" dirty="0" smtClean="0"/>
          </a:p>
          <a:p>
            <a:pPr algn="just"/>
            <a:endParaRPr lang="es-ES" sz="2000" dirty="0"/>
          </a:p>
        </p:txBody>
      </p:sp>
      <p:pic>
        <p:nvPicPr>
          <p:cNvPr id="4" name="Imagen 3"/>
          <p:cNvPicPr>
            <a:picLocks noChangeAspect="1"/>
          </p:cNvPicPr>
          <p:nvPr/>
        </p:nvPicPr>
        <p:blipFill rotWithShape="1">
          <a:blip r:embed="rId9">
            <a:extLst>
              <a:ext uri="{28A0092B-C50C-407E-A947-70E740481C1C}">
                <a14:useLocalDpi xmlns:a14="http://schemas.microsoft.com/office/drawing/2010/main" val="0"/>
              </a:ext>
            </a:extLst>
          </a:blip>
          <a:srcRect l="4742" t="7041" r="4413" b="9412"/>
          <a:stretch/>
        </p:blipFill>
        <p:spPr>
          <a:xfrm>
            <a:off x="5282506" y="4391696"/>
            <a:ext cx="3528812" cy="2434000"/>
          </a:xfrm>
          <a:prstGeom prst="rect">
            <a:avLst/>
          </a:prstGeom>
        </p:spPr>
      </p:pic>
    </p:spTree>
    <p:extLst>
      <p:ext uri="{BB962C8B-B14F-4D97-AF65-F5344CB8AC3E}">
        <p14:creationId xmlns:p14="http://schemas.microsoft.com/office/powerpoint/2010/main" val="28718559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200" b="1" dirty="0" smtClean="0"/>
              <a:t>9.- Método Delphi.</a:t>
            </a:r>
            <a:endParaRPr lang="es-ES" sz="3200" b="1" dirty="0"/>
          </a:p>
        </p:txBody>
      </p:sp>
      <p:sp>
        <p:nvSpPr>
          <p:cNvPr id="3" name="Marcador de contenido 2"/>
          <p:cNvSpPr>
            <a:spLocks noGrp="1"/>
          </p:cNvSpPr>
          <p:nvPr>
            <p:ph idx="1"/>
          </p:nvPr>
        </p:nvSpPr>
        <p:spPr>
          <a:xfrm>
            <a:off x="2589212" y="1558343"/>
            <a:ext cx="8915400" cy="2678805"/>
          </a:xfrm>
        </p:spPr>
        <p:txBody>
          <a:bodyPr/>
          <a:lstStyle/>
          <a:p>
            <a:pPr algn="just"/>
            <a:r>
              <a:rPr lang="es-ES" sz="2000" dirty="0"/>
              <a:t>consiste en la utilización sistemática del juicio intuitivo de un grupo de expertos para obtener un consenso de opiniones </a:t>
            </a:r>
            <a:r>
              <a:rPr lang="es-ES" sz="2000" dirty="0" smtClean="0"/>
              <a:t>informadas. Resulta </a:t>
            </a:r>
            <a:r>
              <a:rPr lang="es-ES" sz="2000" dirty="0"/>
              <a:t>imprescindible que estas opiniones no se encuentren permeadas o influenciadas por criterios de algunos expertos.</a:t>
            </a:r>
          </a:p>
          <a:p>
            <a:pPr algn="just"/>
            <a:r>
              <a:rPr lang="es-ES" sz="2000" dirty="0"/>
              <a:t>Este método resulta más efectivo si se garantizan: el anonimato, la retroalimentación controlada y la respuesta estadística de grupo</a:t>
            </a:r>
            <a:r>
              <a:rPr lang="es-ES" sz="2000" dirty="0" smtClean="0"/>
              <a:t>.</a:t>
            </a:r>
          </a:p>
          <a:p>
            <a:pPr algn="just"/>
            <a:r>
              <a:rPr lang="es-MX" sz="2000" b="1" dirty="0" smtClean="0"/>
              <a:t>Ejemplo:</a:t>
            </a:r>
            <a:r>
              <a:rPr lang="es-MX" sz="2000" dirty="0" smtClean="0"/>
              <a:t> </a:t>
            </a:r>
            <a:r>
              <a:rPr lang="es-ES" dirty="0"/>
              <a:t>(Valdés, 1999), (</a:t>
            </a:r>
            <a:r>
              <a:rPr lang="es-ES" dirty="0" err="1"/>
              <a:t>Moráguez</a:t>
            </a:r>
            <a:r>
              <a:rPr lang="es-ES" dirty="0"/>
              <a:t>, 2001). </a:t>
            </a:r>
            <a:r>
              <a:rPr lang="es-ES" dirty="0" smtClean="0"/>
              <a:t>Como bibliografía.</a:t>
            </a:r>
            <a:endParaRPr lang="es-ES" dirty="0"/>
          </a:p>
          <a:p>
            <a:endParaRPr lang="es-ES" dirty="0"/>
          </a:p>
        </p:txBody>
      </p:sp>
    </p:spTree>
    <p:extLst>
      <p:ext uri="{BB962C8B-B14F-4D97-AF65-F5344CB8AC3E}">
        <p14:creationId xmlns:p14="http://schemas.microsoft.com/office/powerpoint/2010/main" val="1272057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200" b="1" dirty="0" smtClean="0"/>
              <a:t>Tareas.</a:t>
            </a:r>
            <a:endParaRPr lang="es-ES" sz="3200" b="1" dirty="0"/>
          </a:p>
        </p:txBody>
      </p:sp>
      <p:sp>
        <p:nvSpPr>
          <p:cNvPr id="3" name="Marcador de contenido 2"/>
          <p:cNvSpPr>
            <a:spLocks noGrp="1"/>
          </p:cNvSpPr>
          <p:nvPr>
            <p:ph idx="1"/>
          </p:nvPr>
        </p:nvSpPr>
        <p:spPr>
          <a:xfrm>
            <a:off x="2589212" y="1558343"/>
            <a:ext cx="8915400" cy="2678805"/>
          </a:xfrm>
        </p:spPr>
        <p:txBody>
          <a:bodyPr/>
          <a:lstStyle/>
          <a:p>
            <a:pPr algn="just"/>
            <a:r>
              <a:rPr lang="es-MX" sz="2000" dirty="0" smtClean="0"/>
              <a:t>En equipos de 2 o 3 alumnos seleccionar un Método de Investigación para presentar la Investigación de un Tema Libre para exponer en clase (ya presentado por la mayoría).</a:t>
            </a:r>
          </a:p>
          <a:p>
            <a:pPr algn="just"/>
            <a:r>
              <a:rPr lang="es-MX" dirty="0" smtClean="0"/>
              <a:t>Hacer un Trabajo de Investigación (siguiendo las características dadas en el Encuadre) basado en el método Científico, para conocer la verdad, sobre algún Tema Educativo (dentro del Proceso </a:t>
            </a:r>
            <a:r>
              <a:rPr lang="es-MX" dirty="0"/>
              <a:t>de </a:t>
            </a:r>
            <a:r>
              <a:rPr lang="es-MX" dirty="0" smtClean="0"/>
              <a:t>Enseñanza).</a:t>
            </a:r>
            <a:endParaRPr lang="es-ES" dirty="0"/>
          </a:p>
          <a:p>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44733" y="3748359"/>
            <a:ext cx="3193960" cy="2733448"/>
          </a:xfrm>
          <a:prstGeom prst="rect">
            <a:avLst/>
          </a:prstGeom>
        </p:spPr>
      </p:pic>
    </p:spTree>
    <p:extLst>
      <p:ext uri="{BB962C8B-B14F-4D97-AF65-F5344CB8AC3E}">
        <p14:creationId xmlns:p14="http://schemas.microsoft.com/office/powerpoint/2010/main" val="42618084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b="1" dirty="0" smtClean="0"/>
              <a:t>Los Métodos de Investigación.</a:t>
            </a:r>
            <a:endParaRPr lang="es-ES" b="1" dirty="0"/>
          </a:p>
        </p:txBody>
      </p:sp>
      <p:sp>
        <p:nvSpPr>
          <p:cNvPr id="3" name="Marcador de contenido 2"/>
          <p:cNvSpPr>
            <a:spLocks noGrp="1"/>
          </p:cNvSpPr>
          <p:nvPr>
            <p:ph idx="1"/>
          </p:nvPr>
        </p:nvSpPr>
        <p:spPr/>
        <p:txBody>
          <a:bodyPr/>
          <a:lstStyle/>
          <a:p>
            <a:pPr algn="just"/>
            <a:r>
              <a:rPr lang="es-ES" dirty="0" smtClean="0"/>
              <a:t>La </a:t>
            </a:r>
            <a:r>
              <a:rPr lang="es-ES" dirty="0"/>
              <a:t>metodología es el instrumento que enlaza el sujeto con el objeto de la investigación, sin la metodología es casi imposible llegar a la lógica que conduce al conocimiento científico</a:t>
            </a:r>
            <a:r>
              <a:rPr lang="es-ES" dirty="0" smtClean="0"/>
              <a:t>.</a:t>
            </a:r>
          </a:p>
          <a:p>
            <a:pPr algn="just"/>
            <a:r>
              <a:rPr lang="es-ES" dirty="0" smtClean="0"/>
              <a:t>El </a:t>
            </a:r>
            <a:r>
              <a:rPr lang="es-ES" dirty="0"/>
              <a:t>método es un elemento necesario en la ciencia; ya que sin él no sería fácil demostrar si un argumento es válido</a:t>
            </a:r>
            <a:r>
              <a:rPr lang="es-ES" dirty="0" smtClean="0"/>
              <a:t>.</a:t>
            </a:r>
          </a:p>
          <a:p>
            <a:pPr algn="just"/>
            <a:r>
              <a:rPr lang="es-ES" dirty="0"/>
              <a:t>Podemos decir que la investigación científica se define como la serie de pasos que conducen a la búsqueda de conocimientos mediante la aplicación de métodos y técnicas y para lograr esto nos basamos en los siguientes</a:t>
            </a:r>
            <a:r>
              <a:rPr lang="es-ES" dirty="0" smtClean="0"/>
              <a:t>.</a:t>
            </a:r>
            <a:endParaRPr lang="es-ES" dirty="0"/>
          </a:p>
        </p:txBody>
      </p:sp>
    </p:spTree>
    <p:extLst>
      <p:ext uri="{BB962C8B-B14F-4D97-AF65-F5344CB8AC3E}">
        <p14:creationId xmlns:p14="http://schemas.microsoft.com/office/powerpoint/2010/main" val="26562682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399245"/>
            <a:ext cx="8911687" cy="1519709"/>
          </a:xfrm>
        </p:spPr>
        <p:txBody>
          <a:bodyPr>
            <a:normAutofit fontScale="90000"/>
          </a:bodyPr>
          <a:lstStyle/>
          <a:p>
            <a:r>
              <a:rPr lang="es-MX" b="1" dirty="0" smtClean="0"/>
              <a:t>Tipos de Métodos:</a:t>
            </a:r>
            <a:br>
              <a:rPr lang="es-MX" b="1" dirty="0" smtClean="0"/>
            </a:br>
            <a:r>
              <a:rPr lang="es-MX" b="1" dirty="0" smtClean="0"/>
              <a:t/>
            </a:r>
            <a:br>
              <a:rPr lang="es-MX" b="1" dirty="0" smtClean="0"/>
            </a:br>
            <a:r>
              <a:rPr lang="es-MX" b="1" dirty="0" smtClean="0"/>
              <a:t>1.- Método </a:t>
            </a:r>
            <a:r>
              <a:rPr lang="es-MX" b="1" dirty="0"/>
              <a:t>Experimental.</a:t>
            </a:r>
            <a:r>
              <a:rPr lang="es-MX" dirty="0"/>
              <a:t/>
            </a:r>
            <a:br>
              <a:rPr lang="es-MX" dirty="0"/>
            </a:br>
            <a:endParaRPr lang="es-ES" b="1" dirty="0"/>
          </a:p>
        </p:txBody>
      </p:sp>
      <p:sp>
        <p:nvSpPr>
          <p:cNvPr id="3" name="Marcador de contenido 2"/>
          <p:cNvSpPr>
            <a:spLocks noGrp="1"/>
          </p:cNvSpPr>
          <p:nvPr>
            <p:ph idx="1"/>
          </p:nvPr>
        </p:nvSpPr>
        <p:spPr/>
        <p:txBody>
          <a:bodyPr>
            <a:normAutofit/>
          </a:bodyPr>
          <a:lstStyle/>
          <a:p>
            <a:pPr algn="just"/>
            <a:r>
              <a:rPr lang="es-ES" dirty="0" smtClean="0"/>
              <a:t>El </a:t>
            </a:r>
            <a:r>
              <a:rPr lang="es-ES" dirty="0"/>
              <a:t>experimento es el método empírico de estudio de un </a:t>
            </a:r>
            <a:r>
              <a:rPr lang="es-ES" dirty="0" smtClean="0"/>
              <a:t>objeto. Debe separar el </a:t>
            </a:r>
            <a:r>
              <a:rPr lang="es-ES" dirty="0"/>
              <a:t>objeto </a:t>
            </a:r>
            <a:r>
              <a:rPr lang="es-ES" dirty="0" smtClean="0"/>
              <a:t>de </a:t>
            </a:r>
            <a:r>
              <a:rPr lang="es-ES" dirty="0"/>
              <a:t>las propiedades que estudia, de la influencia de otros factores no esenciales que puedan enmascarar la esencia del mismo en opinión del investigador.</a:t>
            </a:r>
          </a:p>
          <a:p>
            <a:pPr algn="just"/>
            <a:r>
              <a:rPr lang="es-ES" dirty="0"/>
              <a:t>Reproduce el objeto de estudio en condiciones controladas.</a:t>
            </a:r>
          </a:p>
          <a:p>
            <a:pPr algn="just"/>
            <a:r>
              <a:rPr lang="es-ES" dirty="0"/>
              <a:t>Modifica las condiciones bajo las cuales tiene lugar el proceso o fenómeno de forma planificada.</a:t>
            </a:r>
          </a:p>
          <a:p>
            <a:pPr algn="just"/>
            <a:r>
              <a:rPr lang="es-ES" dirty="0"/>
              <a:t>Separación y aislamiento de las propiedades en las cuales presta atención para su estudio, del medio que pueda ejercer influencia sobre ellas.</a:t>
            </a:r>
          </a:p>
          <a:p>
            <a:pPr algn="just"/>
            <a:r>
              <a:rPr lang="es-ES" dirty="0"/>
              <a:t>Posibilidad de estudio del proceso o fenómeno en condiciones variadas.</a:t>
            </a:r>
          </a:p>
          <a:p>
            <a:pPr algn="just"/>
            <a:r>
              <a:rPr lang="es-ES" dirty="0" smtClean="0"/>
              <a:t>Reproduce </a:t>
            </a:r>
            <a:r>
              <a:rPr lang="es-ES" dirty="0"/>
              <a:t>el experimento.</a:t>
            </a:r>
          </a:p>
          <a:p>
            <a:endParaRPr lang="es-ES" dirty="0"/>
          </a:p>
        </p:txBody>
      </p:sp>
    </p:spTree>
    <p:extLst>
      <p:ext uri="{BB962C8B-B14F-4D97-AF65-F5344CB8AC3E}">
        <p14:creationId xmlns:p14="http://schemas.microsoft.com/office/powerpoint/2010/main" val="8382239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200" b="1" dirty="0" smtClean="0"/>
              <a:t>2.- Método Deductivo.</a:t>
            </a:r>
            <a:endParaRPr lang="es-ES" sz="3200" b="1" dirty="0"/>
          </a:p>
        </p:txBody>
      </p:sp>
      <p:sp>
        <p:nvSpPr>
          <p:cNvPr id="3" name="Marcador de contenido 2"/>
          <p:cNvSpPr>
            <a:spLocks noGrp="1"/>
          </p:cNvSpPr>
          <p:nvPr>
            <p:ph idx="1"/>
          </p:nvPr>
        </p:nvSpPr>
        <p:spPr>
          <a:xfrm>
            <a:off x="2589212" y="1558344"/>
            <a:ext cx="8915400" cy="4352878"/>
          </a:xfrm>
        </p:spPr>
        <p:txBody>
          <a:bodyPr>
            <a:noAutofit/>
          </a:bodyPr>
          <a:lstStyle/>
          <a:p>
            <a:pPr algn="just"/>
            <a:r>
              <a:rPr lang="es-ES" sz="2000" dirty="0" smtClean="0"/>
              <a:t>Método Científico que </a:t>
            </a:r>
            <a:r>
              <a:rPr lang="es-ES" sz="2000" dirty="0"/>
              <a:t>considera que la conclusión se halla implícita dentro las premisas. Esto quiere decir que las conclusiones son una consecuencia necesaria de las premisas: cuando las premisas resultan verdaderas y el razonamiento deductivo tiene validez, no hay forma de que la conclusión no sea verdadera</a:t>
            </a:r>
            <a:r>
              <a:rPr lang="es-ES" sz="2000" dirty="0" smtClean="0"/>
              <a:t>.</a:t>
            </a:r>
          </a:p>
          <a:p>
            <a:pPr algn="just"/>
            <a:r>
              <a:rPr lang="es-ES" sz="2000" b="1" dirty="0" smtClean="0"/>
              <a:t>El </a:t>
            </a:r>
            <a:r>
              <a:rPr lang="es-ES" sz="2000" b="1" dirty="0"/>
              <a:t>pensamiento va de lo general a lo particular</a:t>
            </a:r>
            <a:r>
              <a:rPr lang="es-ES" sz="2000" dirty="0"/>
              <a:t>, se hace uso de una serie de herramientas e instrumentos que permitan conseguir los objetivos propuestos de llegar al punto o esclarecimiento requerido</a:t>
            </a:r>
            <a:r>
              <a:rPr lang="es-ES" sz="2000" dirty="0" smtClean="0"/>
              <a:t>.</a:t>
            </a:r>
          </a:p>
          <a:p>
            <a:pPr algn="just"/>
            <a:r>
              <a:rPr lang="es-ES" sz="2000" dirty="0" smtClean="0"/>
              <a:t>Es frecuente </a:t>
            </a:r>
            <a:r>
              <a:rPr lang="es-ES" sz="2000" dirty="0"/>
              <a:t>que se empleen resúmenes, pues son los documentos que permiten concentrarse de manera clara y concisa en lo esencial de un asunto</a:t>
            </a:r>
            <a:r>
              <a:rPr lang="es-ES" sz="2000" dirty="0" smtClean="0"/>
              <a:t>.</a:t>
            </a:r>
          </a:p>
          <a:p>
            <a:pPr algn="just"/>
            <a:r>
              <a:rPr lang="es-ES" sz="2000" b="1" dirty="0" smtClean="0"/>
              <a:t>Ejemplo: </a:t>
            </a:r>
            <a:r>
              <a:rPr lang="es-ES" sz="2000" dirty="0" smtClean="0"/>
              <a:t>Todos </a:t>
            </a:r>
            <a:r>
              <a:rPr lang="es-ES" sz="2000" dirty="0"/>
              <a:t>los ingleses son </a:t>
            </a:r>
            <a:r>
              <a:rPr lang="es-ES" sz="2000" dirty="0" smtClean="0"/>
              <a:t>puntuales, John </a:t>
            </a:r>
            <a:r>
              <a:rPr lang="es-ES" sz="2000" dirty="0"/>
              <a:t>es inglés, podemos concluir </a:t>
            </a:r>
            <a:r>
              <a:rPr lang="es-ES" sz="2000" dirty="0" smtClean="0"/>
              <a:t> que </a:t>
            </a:r>
            <a:r>
              <a:rPr lang="es-ES" sz="2000" dirty="0"/>
              <a:t>John es puntual.</a:t>
            </a:r>
          </a:p>
        </p:txBody>
      </p:sp>
    </p:spTree>
    <p:extLst>
      <p:ext uri="{BB962C8B-B14F-4D97-AF65-F5344CB8AC3E}">
        <p14:creationId xmlns:p14="http://schemas.microsoft.com/office/powerpoint/2010/main" val="32183716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200" b="1" dirty="0" smtClean="0"/>
              <a:t>3.- Método Analítico.</a:t>
            </a:r>
            <a:endParaRPr lang="es-ES" sz="3200" b="1" dirty="0"/>
          </a:p>
        </p:txBody>
      </p:sp>
      <p:sp>
        <p:nvSpPr>
          <p:cNvPr id="3" name="Marcador de contenido 2"/>
          <p:cNvSpPr>
            <a:spLocks noGrp="1"/>
          </p:cNvSpPr>
          <p:nvPr>
            <p:ph idx="1"/>
          </p:nvPr>
        </p:nvSpPr>
        <p:spPr>
          <a:xfrm>
            <a:off x="2589212" y="1558344"/>
            <a:ext cx="8915400" cy="2485622"/>
          </a:xfrm>
        </p:spPr>
        <p:txBody>
          <a:bodyPr>
            <a:noAutofit/>
          </a:bodyPr>
          <a:lstStyle/>
          <a:p>
            <a:pPr algn="just"/>
            <a:r>
              <a:rPr lang="es-ES" sz="2000" dirty="0"/>
              <a:t>Se distinguen los elementos de un fenómeno y se procede a revisar ordenadamente cada uno de ellos por separado. La física, la química y la biología utilizan este método; a partir de la experimentación y el análisis de gran número de casos se establecen leyes universales. Consiste en la extracción de las partes de un todo, con el objeto de estudiarlas y examinarlas por separado, para ver, por ejemplo las relaciones entre las mismas.</a:t>
            </a:r>
            <a:endParaRPr lang="es-ES" sz="2000" dirty="0"/>
          </a:p>
        </p:txBody>
      </p:sp>
    </p:spTree>
    <p:extLst>
      <p:ext uri="{BB962C8B-B14F-4D97-AF65-F5344CB8AC3E}">
        <p14:creationId xmlns:p14="http://schemas.microsoft.com/office/powerpoint/2010/main" val="35796179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200" b="1" dirty="0" smtClean="0"/>
              <a:t>4.- Método Inductivo.</a:t>
            </a:r>
            <a:endParaRPr lang="es-ES" sz="3200" b="1" dirty="0"/>
          </a:p>
        </p:txBody>
      </p:sp>
      <p:sp>
        <p:nvSpPr>
          <p:cNvPr id="3" name="Marcador de contenido 2"/>
          <p:cNvSpPr>
            <a:spLocks noGrp="1"/>
          </p:cNvSpPr>
          <p:nvPr>
            <p:ph idx="1"/>
          </p:nvPr>
        </p:nvSpPr>
        <p:spPr>
          <a:xfrm>
            <a:off x="2589212" y="1558344"/>
            <a:ext cx="8915400" cy="4352878"/>
          </a:xfrm>
        </p:spPr>
        <p:txBody>
          <a:bodyPr>
            <a:noAutofit/>
          </a:bodyPr>
          <a:lstStyle/>
          <a:p>
            <a:pPr algn="just"/>
            <a:r>
              <a:rPr lang="es-ES" dirty="0" smtClean="0"/>
              <a:t>Es un </a:t>
            </a:r>
            <a:r>
              <a:rPr lang="es-ES" dirty="0"/>
              <a:t>método científico que </a:t>
            </a:r>
            <a:r>
              <a:rPr lang="es-ES" dirty="0" smtClean="0"/>
              <a:t>alcanza </a:t>
            </a:r>
            <a:r>
              <a:rPr lang="es-ES" dirty="0"/>
              <a:t>conclusiones generales partiendo de hipótesis o antecedentes en </a:t>
            </a:r>
            <a:r>
              <a:rPr lang="es-ES" dirty="0" smtClean="0"/>
              <a:t>particular.</a:t>
            </a:r>
          </a:p>
          <a:p>
            <a:pPr algn="just"/>
            <a:r>
              <a:rPr lang="es-ES" dirty="0" smtClean="0"/>
              <a:t>Suele </a:t>
            </a:r>
            <a:r>
              <a:rPr lang="es-ES" dirty="0"/>
              <a:t>basarse en la observación y la experimentación de hechos y acciones concretas para así </a:t>
            </a:r>
            <a:r>
              <a:rPr lang="es-ES" dirty="0" smtClean="0"/>
              <a:t>poder llegar </a:t>
            </a:r>
            <a:r>
              <a:rPr lang="es-ES" dirty="0"/>
              <a:t>a una resolución o </a:t>
            </a:r>
            <a:r>
              <a:rPr lang="es-ES" dirty="0" smtClean="0"/>
              <a:t>conclusión.</a:t>
            </a:r>
          </a:p>
          <a:p>
            <a:pPr algn="just"/>
            <a:r>
              <a:rPr lang="es-ES" b="1" dirty="0" smtClean="0"/>
              <a:t>El pensamiento va </a:t>
            </a:r>
            <a:r>
              <a:rPr lang="es-ES" b="1" dirty="0"/>
              <a:t>de lo particular a lo general</a:t>
            </a:r>
            <a:r>
              <a:rPr lang="es-ES" dirty="0"/>
              <a:t>. En el método inductivo se exponen leyes generales acerca del comportamiento o la conducta </a:t>
            </a:r>
            <a:r>
              <a:rPr lang="es-ES" dirty="0" smtClean="0"/>
              <a:t>del objeto, partiendo de </a:t>
            </a:r>
            <a:r>
              <a:rPr lang="es-ES" dirty="0"/>
              <a:t>la observación de casos particulares que se producen durante el experimento</a:t>
            </a:r>
            <a:r>
              <a:rPr lang="es-ES" dirty="0" smtClean="0"/>
              <a:t>.</a:t>
            </a:r>
          </a:p>
          <a:p>
            <a:pPr algn="just"/>
            <a:r>
              <a:rPr lang="es-ES" b="1" dirty="0" smtClean="0"/>
              <a:t>El proceso en </a:t>
            </a:r>
            <a:r>
              <a:rPr lang="es-ES" b="1" dirty="0"/>
              <a:t>cuatro </a:t>
            </a:r>
            <a:r>
              <a:rPr lang="es-ES" b="1" dirty="0" smtClean="0"/>
              <a:t>pasos</a:t>
            </a:r>
            <a:r>
              <a:rPr lang="es-ES" dirty="0" smtClean="0"/>
              <a:t>: La </a:t>
            </a:r>
            <a:r>
              <a:rPr lang="es-ES" dirty="0"/>
              <a:t>observación de los hechos o acciones y registro de ellos, la indagación científica da inicio siempre partiendo de un fenómeno en </a:t>
            </a:r>
            <a:r>
              <a:rPr lang="es-ES" dirty="0" smtClean="0"/>
              <a:t>particular. La </a:t>
            </a:r>
            <a:r>
              <a:rPr lang="es-ES" dirty="0"/>
              <a:t>elaboración de una hipótesis o el análisis de lo observado anteriormente, aquí se forma una posible explicación y posible definición de lo </a:t>
            </a:r>
            <a:r>
              <a:rPr lang="es-ES" dirty="0" smtClean="0"/>
              <a:t>observado. La </a:t>
            </a:r>
            <a:r>
              <a:rPr lang="es-ES" dirty="0"/>
              <a:t>deducción </a:t>
            </a:r>
            <a:r>
              <a:rPr lang="es-ES" dirty="0" smtClean="0"/>
              <a:t>de predicciones a </a:t>
            </a:r>
            <a:r>
              <a:rPr lang="es-ES" dirty="0"/>
              <a:t>partir de la </a:t>
            </a:r>
            <a:r>
              <a:rPr lang="es-ES" dirty="0" smtClean="0"/>
              <a:t>hipótesis. Y la puesta en marcha del experimento</a:t>
            </a:r>
            <a:r>
              <a:rPr lang="es-ES" dirty="0"/>
              <a:t>.</a:t>
            </a:r>
          </a:p>
        </p:txBody>
      </p:sp>
    </p:spTree>
    <p:extLst>
      <p:ext uri="{BB962C8B-B14F-4D97-AF65-F5344CB8AC3E}">
        <p14:creationId xmlns:p14="http://schemas.microsoft.com/office/powerpoint/2010/main" val="16215626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200" b="1" dirty="0" smtClean="0"/>
              <a:t>5.- Método Sintético.</a:t>
            </a:r>
            <a:endParaRPr lang="es-ES" sz="3200" b="1" dirty="0"/>
          </a:p>
        </p:txBody>
      </p:sp>
      <p:sp>
        <p:nvSpPr>
          <p:cNvPr id="3" name="Marcador de contenido 2"/>
          <p:cNvSpPr>
            <a:spLocks noGrp="1"/>
          </p:cNvSpPr>
          <p:nvPr>
            <p:ph idx="1"/>
          </p:nvPr>
        </p:nvSpPr>
        <p:spPr>
          <a:xfrm>
            <a:off x="2589212" y="1558344"/>
            <a:ext cx="8915400" cy="2498501"/>
          </a:xfrm>
        </p:spPr>
        <p:txBody>
          <a:bodyPr>
            <a:noAutofit/>
          </a:bodyPr>
          <a:lstStyle/>
          <a:p>
            <a:pPr algn="just"/>
            <a:r>
              <a:rPr lang="es-ES" sz="2000" dirty="0"/>
              <a:t>Es un proceso mediante el cual se relacionan hechos aparentemente aislados y se formula una teoría que unifica los diversos elementos. Consiste en la reunión racional de varios elementos dispersos en una nueva totalidad, este se presenta más en el planteamiento de la hipótesis. El investigador sintetiza las superaciones en la imaginación para establecer una explicación tentativa que someterá a prueba.</a:t>
            </a:r>
            <a:endParaRPr lang="es-ES" sz="2000" dirty="0"/>
          </a:p>
        </p:txBody>
      </p:sp>
    </p:spTree>
    <p:extLst>
      <p:ext uri="{BB962C8B-B14F-4D97-AF65-F5344CB8AC3E}">
        <p14:creationId xmlns:p14="http://schemas.microsoft.com/office/powerpoint/2010/main" val="3368807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200" b="1" dirty="0" smtClean="0"/>
              <a:t>6.- Método Histórico.</a:t>
            </a:r>
            <a:endParaRPr lang="es-ES" sz="3200" b="1" dirty="0"/>
          </a:p>
        </p:txBody>
      </p:sp>
      <p:sp>
        <p:nvSpPr>
          <p:cNvPr id="3" name="Marcador de contenido 2"/>
          <p:cNvSpPr>
            <a:spLocks noGrp="1"/>
          </p:cNvSpPr>
          <p:nvPr>
            <p:ph idx="1"/>
          </p:nvPr>
        </p:nvSpPr>
        <p:spPr>
          <a:xfrm>
            <a:off x="2589212" y="1558343"/>
            <a:ext cx="8915400" cy="3464418"/>
          </a:xfrm>
        </p:spPr>
        <p:txBody>
          <a:bodyPr>
            <a:normAutofit/>
          </a:bodyPr>
          <a:lstStyle/>
          <a:p>
            <a:pPr algn="just"/>
            <a:r>
              <a:rPr lang="es-ES" sz="2000" dirty="0"/>
              <a:t>Está vinculado al conocimiento de las distintas etapas de los objetos en su sucesión cronológica, para conocer la evolución y desarrollo del objeto o fenómeno de investigación se hace necesario revelar su historia, las etapas principales de su desenvolvimiento y las conexiones históricas fundamentales</a:t>
            </a:r>
            <a:r>
              <a:rPr lang="es-ES" sz="2000" dirty="0" smtClean="0"/>
              <a:t>.</a:t>
            </a:r>
          </a:p>
          <a:p>
            <a:pPr algn="just"/>
            <a:r>
              <a:rPr lang="es-ES" sz="2000" dirty="0"/>
              <a:t>Digamos que el método histórico busca ser el método científico de la historia, comprendiendo las directrices y las técnicas por las que las personas que se dedican a ello, a los que se les llama historiadores usan fuentes primarias y otras pruebas para la investigación y más tarde las trasladan al escribir la historia.</a:t>
            </a:r>
            <a:endParaRPr lang="es-ES" sz="2000" dirty="0" smtClean="0"/>
          </a:p>
          <a:p>
            <a:pPr algn="just"/>
            <a:endParaRPr lang="es-ES" sz="2000" dirty="0"/>
          </a:p>
        </p:txBody>
      </p:sp>
    </p:spTree>
    <p:extLst>
      <p:ext uri="{BB962C8B-B14F-4D97-AF65-F5344CB8AC3E}">
        <p14:creationId xmlns:p14="http://schemas.microsoft.com/office/powerpoint/2010/main" val="13635793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200" b="1" dirty="0" smtClean="0"/>
              <a:t>7.- Método Dialéctico.</a:t>
            </a:r>
            <a:endParaRPr lang="es-ES" sz="3200" b="1" dirty="0"/>
          </a:p>
        </p:txBody>
      </p:sp>
      <p:sp>
        <p:nvSpPr>
          <p:cNvPr id="3" name="Marcador de contenido 2"/>
          <p:cNvSpPr>
            <a:spLocks noGrp="1"/>
          </p:cNvSpPr>
          <p:nvPr>
            <p:ph idx="1"/>
          </p:nvPr>
        </p:nvSpPr>
        <p:spPr>
          <a:xfrm>
            <a:off x="2589212" y="1558343"/>
            <a:ext cx="8915400" cy="5035639"/>
          </a:xfrm>
        </p:spPr>
        <p:txBody>
          <a:bodyPr>
            <a:normAutofit lnSpcReduction="10000"/>
          </a:bodyPr>
          <a:lstStyle/>
          <a:p>
            <a:pPr algn="just"/>
            <a:r>
              <a:rPr lang="es-ES" sz="2000" dirty="0"/>
              <a:t>El método dialéctico constituye el método científico de conocimiento del mundo. Proporciona al hombre la posibilidad de comprender los más diversos fenómenos de la realidad. El método dialéctico al analizar los fenómenos de la naturaleza, de la sociedad y del pensamiento permite descubrir sus verdaderas leyes y las fuerzas motrices del desarrollo de la realidad</a:t>
            </a:r>
            <a:r>
              <a:rPr lang="es-ES" sz="2000" dirty="0" smtClean="0"/>
              <a:t>.</a:t>
            </a:r>
          </a:p>
          <a:p>
            <a:pPr algn="just"/>
            <a:r>
              <a:rPr lang="es-ES" sz="2000" dirty="0" smtClean="0"/>
              <a:t>La </a:t>
            </a:r>
            <a:r>
              <a:rPr lang="es-ES" sz="2000" dirty="0"/>
              <a:t>dialéctica consiste en trabajar un tema visualizado su evolución en tres momentos sucesivos: Tesis (planteamiento, primera idea) Antítesis (oposición, segunda idea) Síntesis (resultado o combinación de la Tesis y la Antítesis, tercera idea</a:t>
            </a:r>
            <a:r>
              <a:rPr lang="es-ES" sz="2000" dirty="0" smtClean="0"/>
              <a:t>).</a:t>
            </a:r>
          </a:p>
          <a:p>
            <a:pPr algn="just"/>
            <a:r>
              <a:rPr lang="es-ES" sz="2000" dirty="0"/>
              <a:t>La dialéctica tiene </a:t>
            </a:r>
            <a:r>
              <a:rPr lang="es-ES" sz="2000" dirty="0" smtClean="0"/>
              <a:t>estas características: </a:t>
            </a:r>
            <a:r>
              <a:rPr lang="es-ES" sz="2000" b="1" dirty="0"/>
              <a:t>Todo está unido</a:t>
            </a:r>
            <a:r>
              <a:rPr lang="es-ES" sz="2000" dirty="0"/>
              <a:t>, nada está aislado, hay una conexión universal</a:t>
            </a:r>
            <a:r>
              <a:rPr lang="es-ES" sz="2000" dirty="0" smtClean="0"/>
              <a:t>. </a:t>
            </a:r>
            <a:r>
              <a:rPr lang="es-ES" sz="2000" dirty="0"/>
              <a:t>El trabajador se adapta a las condiciones que encuentra en la naturaleza y que ordena sus movimientos; pero la transforma por el trabajo. </a:t>
            </a:r>
            <a:r>
              <a:rPr lang="es-ES" sz="2000" b="1" dirty="0" smtClean="0"/>
              <a:t>Todo </a:t>
            </a:r>
            <a:r>
              <a:rPr lang="es-ES" sz="2000" b="1" dirty="0"/>
              <a:t>cambia</a:t>
            </a:r>
            <a:r>
              <a:rPr lang="es-ES" sz="2000" dirty="0"/>
              <a:t>. La realidad está en constante transformación. El cambio es debido a la lucha de fuerzas contrarias en la esencia de las cosas.</a:t>
            </a:r>
          </a:p>
        </p:txBody>
      </p:sp>
    </p:spTree>
    <p:extLst>
      <p:ext uri="{BB962C8B-B14F-4D97-AF65-F5344CB8AC3E}">
        <p14:creationId xmlns:p14="http://schemas.microsoft.com/office/powerpoint/2010/main" val="1739259342"/>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159</TotalTime>
  <Words>1264</Words>
  <Application>Microsoft Office PowerPoint</Application>
  <PresentationFormat>Panorámica</PresentationFormat>
  <Paragraphs>53</Paragraphs>
  <Slides>13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13</vt:i4>
      </vt:variant>
    </vt:vector>
  </HeadingPairs>
  <TitlesOfParts>
    <vt:vector size="17" baseType="lpstr">
      <vt:lpstr>Arial</vt:lpstr>
      <vt:lpstr>Century Gothic</vt:lpstr>
      <vt:lpstr>Wingdings 3</vt:lpstr>
      <vt:lpstr>Espiral</vt:lpstr>
      <vt:lpstr>Escuela Comercial Cámara de Comercio.  Métodos de Investigación. </vt:lpstr>
      <vt:lpstr>Los Métodos de Investigación.</vt:lpstr>
      <vt:lpstr>Tipos de Métodos:  1.- Método Experimental. </vt:lpstr>
      <vt:lpstr>2.- Método Deductivo.</vt:lpstr>
      <vt:lpstr>3.- Método Analítico.</vt:lpstr>
      <vt:lpstr>4.- Método Inductivo.</vt:lpstr>
      <vt:lpstr>5.- Método Sintético.</vt:lpstr>
      <vt:lpstr>6.- Método Histórico.</vt:lpstr>
      <vt:lpstr>7.- Método Dialéctico.</vt:lpstr>
      <vt:lpstr>8.- Método Científico.</vt:lpstr>
      <vt:lpstr>8.- Método Científico.</vt:lpstr>
      <vt:lpstr>9.- Método Delphi.</vt:lpstr>
      <vt:lpstr>Tareas.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Comercial Cámara de Comercio.  Métodos de Investigación.</dc:title>
  <dc:creator>Windows User</dc:creator>
  <cp:lastModifiedBy>Windows User</cp:lastModifiedBy>
  <cp:revision>16</cp:revision>
  <dcterms:created xsi:type="dcterms:W3CDTF">2017-10-18T17:54:49Z</dcterms:created>
  <dcterms:modified xsi:type="dcterms:W3CDTF">2017-10-18T20:34:45Z</dcterms:modified>
</cp:coreProperties>
</file>