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5" r:id="rId4"/>
    <p:sldId id="267" r:id="rId5"/>
    <p:sldId id="269" r:id="rId6"/>
    <p:sldId id="27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734094"/>
            <a:ext cx="8915399" cy="4043285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Escuela Comercial</a:t>
            </a:r>
            <a:br>
              <a:rPr lang="es-MX" b="1" dirty="0" smtClean="0"/>
            </a:br>
            <a:r>
              <a:rPr lang="es-MX" b="1" dirty="0" smtClean="0"/>
              <a:t>Cámara de Comercio.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Administración de la Producción.</a:t>
            </a:r>
            <a:br>
              <a:rPr lang="es-MX" dirty="0" smtClean="0"/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610542"/>
          </a:xfrm>
        </p:spPr>
        <p:txBody>
          <a:bodyPr>
            <a:normAutofit/>
          </a:bodyPr>
          <a:lstStyle/>
          <a:p>
            <a:r>
              <a:rPr lang="es-MX" dirty="0" smtClean="0"/>
              <a:t>Actividades de la Semana 4.</a:t>
            </a:r>
          </a:p>
          <a:p>
            <a:r>
              <a:rPr lang="es-MX" dirty="0" smtClean="0"/>
              <a:t>Del 06 al 10 de Noviembre. </a:t>
            </a:r>
          </a:p>
          <a:p>
            <a:r>
              <a:rPr lang="es-MX" dirty="0" smtClean="0"/>
              <a:t>Profesor Alejandro G. Valdés.</a:t>
            </a:r>
          </a:p>
          <a:p>
            <a:r>
              <a:rPr lang="es-MX" dirty="0" smtClean="0"/>
              <a:t>Grupos F53A</a:t>
            </a:r>
            <a:endParaRPr lang="es-MX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047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Los </a:t>
            </a:r>
            <a:r>
              <a:rPr lang="es-MX" b="1" dirty="0" smtClean="0"/>
              <a:t>Costos en la Producción.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579805"/>
            <a:ext cx="8915400" cy="23353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dirty="0"/>
              <a:t>Los costos de producción </a:t>
            </a:r>
            <a:r>
              <a:rPr lang="es-ES" dirty="0" smtClean="0"/>
              <a:t>o </a:t>
            </a:r>
            <a:r>
              <a:rPr lang="es-ES" dirty="0"/>
              <a:t>costos de </a:t>
            </a:r>
            <a:r>
              <a:rPr lang="es-ES" dirty="0" smtClean="0"/>
              <a:t>operación, </a:t>
            </a:r>
            <a:r>
              <a:rPr lang="es-ES" dirty="0"/>
              <a:t>son los gastos necesarios para mantener un proyecto, línea de procesamiento o un equipo en funcionamiento</a:t>
            </a:r>
            <a:r>
              <a:rPr lang="es-ES" dirty="0" smtClean="0"/>
              <a:t>.</a:t>
            </a:r>
          </a:p>
          <a:p>
            <a:pPr algn="just"/>
            <a:r>
              <a:rPr lang="es-ES" dirty="0"/>
              <a:t>los costos deberían ser mantenidos tan bajos como sea posible y eliminados los innecesarios</a:t>
            </a:r>
            <a:r>
              <a:rPr lang="es-ES" dirty="0" smtClean="0"/>
              <a:t>.</a:t>
            </a:r>
          </a:p>
          <a:p>
            <a:r>
              <a:rPr lang="es-ES" dirty="0"/>
              <a:t>los costos de </a:t>
            </a:r>
            <a:r>
              <a:rPr lang="es-ES" dirty="0" smtClean="0"/>
              <a:t>producción son </a:t>
            </a:r>
            <a:r>
              <a:rPr lang="es-ES" dirty="0"/>
              <a:t>el valor del conjunto de bienes y esfuerzos en que se incurren para obtener </a:t>
            </a:r>
            <a:r>
              <a:rPr lang="es-ES" dirty="0" smtClean="0"/>
              <a:t>un producto </a:t>
            </a:r>
            <a:r>
              <a:rPr lang="es-ES" dirty="0"/>
              <a:t>terminado en las condiciones necesarias para ser entregado al </a:t>
            </a:r>
            <a:r>
              <a:rPr lang="es-ES" dirty="0" smtClean="0"/>
              <a:t>sector comercial</a:t>
            </a:r>
            <a:r>
              <a:rPr lang="es-ES" dirty="0"/>
              <a:t>.</a:t>
            </a:r>
          </a:p>
          <a:p>
            <a:pPr algn="just"/>
            <a:endParaRPr lang="es-ES" dirty="0" smtClean="0"/>
          </a:p>
          <a:p>
            <a:pPr algn="just"/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2975" y="4076334"/>
            <a:ext cx="3787873" cy="211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26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Los </a:t>
            </a:r>
            <a:r>
              <a:rPr lang="es-MX" b="1" dirty="0" smtClean="0"/>
              <a:t>Costos en la Producción.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579805"/>
            <a:ext cx="8915400" cy="2335372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/>
              <a:t>La decisión básica que toda empresa debe tomar es la cantidad que producirá</a:t>
            </a:r>
            <a:r>
              <a:rPr lang="es-ES" dirty="0" smtClean="0"/>
              <a:t>. Esta </a:t>
            </a:r>
            <a:r>
              <a:rPr lang="es-ES" dirty="0"/>
              <a:t>decisión dependerá del precio al que pueda venderla y del costo </a:t>
            </a:r>
            <a:r>
              <a:rPr lang="es-ES" dirty="0" smtClean="0"/>
              <a:t>de producción.</a:t>
            </a:r>
            <a:endParaRPr lang="es-ES" dirty="0"/>
          </a:p>
          <a:p>
            <a:pPr algn="just"/>
            <a:r>
              <a:rPr lang="es-ES" dirty="0"/>
              <a:t>Cuando la empresa logra igualar los ingresos totales y los costos totales </a:t>
            </a:r>
            <a:r>
              <a:rPr lang="es-ES" dirty="0" smtClean="0"/>
              <a:t>el beneficio </a:t>
            </a:r>
            <a:r>
              <a:rPr lang="es-ES" dirty="0"/>
              <a:t>es igual a cero y se dice que la empresa obtiene beneficios normales </a:t>
            </a:r>
            <a:r>
              <a:rPr lang="es-ES" dirty="0" smtClean="0"/>
              <a:t>o contables </a:t>
            </a:r>
            <a:r>
              <a:rPr lang="es-ES" dirty="0"/>
              <a:t>pues los costos totales comprenden todos los costos de producción</a:t>
            </a:r>
            <a:r>
              <a:rPr lang="es-ES" dirty="0" smtClean="0"/>
              <a:t>, incluido </a:t>
            </a:r>
            <a:r>
              <a:rPr lang="es-ES" dirty="0"/>
              <a:t>el costo de oportunidad del capital y la gestión aportada por </a:t>
            </a:r>
            <a:r>
              <a:rPr lang="es-ES" dirty="0" smtClean="0"/>
              <a:t>los propietarios </a:t>
            </a:r>
            <a:r>
              <a:rPr lang="es-ES" dirty="0"/>
              <a:t>de la </a:t>
            </a:r>
            <a:r>
              <a:rPr lang="es-ES" dirty="0" smtClean="0"/>
              <a:t>empresa.</a:t>
            </a:r>
            <a:endParaRPr lang="es-ES" dirty="0"/>
          </a:p>
          <a:p>
            <a:pPr algn="just"/>
            <a:endParaRPr lang="es-ES" dirty="0" smtClean="0"/>
          </a:p>
          <a:p>
            <a:pPr algn="just"/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252" y="4059062"/>
            <a:ext cx="4047320" cy="227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17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Ejemplo de Costos </a:t>
            </a:r>
            <a:r>
              <a:rPr lang="es-MX" b="1" dirty="0"/>
              <a:t>en la Producción.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579804"/>
            <a:ext cx="8915400" cy="2605829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/>
              <a:t>Por ejemplo, no tiene sentido que no se posea un programa correcto de </a:t>
            </a:r>
            <a:r>
              <a:rPr lang="es-ES" b="1" dirty="0"/>
              <a:t>mantenimiento de equipos</a:t>
            </a:r>
            <a:r>
              <a:rPr lang="es-ES" dirty="0"/>
              <a:t>, simplemente para evitar los costos de mantenimiento. Sería más recomendable tener un esquema de mantenimiento aceptable el cual, eliminaría, quizás, el 80-90% de los riesgos de roturas. Igualmente, no es aconsejable la </a:t>
            </a:r>
            <a:r>
              <a:rPr lang="es-ES" b="1" dirty="0"/>
              <a:t>compra de pescado </a:t>
            </a:r>
            <a:r>
              <a:rPr lang="es-ES" dirty="0"/>
              <a:t>de calidad marginal para reducir el costo de la materia prima. La acción correcta sería tener un esquema adecuado de compra de pescado según los requerimientos del mercado y los costos. Usualmente, el pescado de calidad inferior o superior, no produce un óptimo ingreso a la empresa; esto será analizado posteriormente.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6229" y="4185633"/>
            <a:ext cx="2661365" cy="201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3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En Resumen:</a:t>
            </a:r>
            <a:endParaRPr lang="es-E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592684"/>
            <a:ext cx="8915400" cy="1936127"/>
          </a:xfrm>
        </p:spPr>
        <p:txBody>
          <a:bodyPr>
            <a:normAutofit/>
          </a:bodyPr>
          <a:lstStyle/>
          <a:p>
            <a:pPr algn="just"/>
            <a:r>
              <a:rPr lang="es-ES" dirty="0"/>
              <a:t>Es el valor de los factores productivos consumidos o de los recursos económicos utilizados para la producción de un bien o servicio. </a:t>
            </a:r>
            <a:r>
              <a:rPr lang="es-ES" b="1" i="1" dirty="0"/>
              <a:t>Este término se aplica únicamente a los factores o recursos consumidos.</a:t>
            </a:r>
            <a:r>
              <a:rPr lang="es-ES" dirty="0"/>
              <a:t> Por ejemplo; la compra de materias primas en si no constituye un costo, pero su utilización en el proceso productivo</a:t>
            </a:r>
            <a:endParaRPr lang="es-ES" b="1" dirty="0"/>
          </a:p>
          <a:p>
            <a:pPr algn="just"/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424" y="3528811"/>
            <a:ext cx="4752975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30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Instrucciones:</a:t>
            </a:r>
            <a:endParaRPr lang="es-E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558344"/>
            <a:ext cx="89154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 dirty="0"/>
              <a:t> </a:t>
            </a:r>
            <a:endParaRPr lang="es-ES" sz="2000" b="1" dirty="0" smtClean="0"/>
          </a:p>
          <a:p>
            <a:pPr algn="just"/>
            <a:r>
              <a:rPr lang="es-MX" sz="2000" dirty="0"/>
              <a:t>De forma individual, </a:t>
            </a:r>
            <a:r>
              <a:rPr lang="es-MX" sz="2000" dirty="0" smtClean="0"/>
              <a:t>determina los Costos de Producción, considerando todas las opciones posibles de precios para la fabricación de un Litro de Leche de algún tipo y marca en particular.</a:t>
            </a:r>
            <a:endParaRPr lang="es-MX" sz="2000" dirty="0"/>
          </a:p>
          <a:p>
            <a:pPr algn="just"/>
            <a:r>
              <a:rPr lang="es-MX" sz="2000" dirty="0"/>
              <a:t>Una vez terminada la Investigación, </a:t>
            </a:r>
            <a:r>
              <a:rPr lang="es-MX" sz="2000" dirty="0" smtClean="0"/>
              <a:t>prepara una Exposición </a:t>
            </a:r>
            <a:r>
              <a:rPr lang="es-MX" sz="2000" dirty="0"/>
              <a:t>al frente del salón, contará como participación en tu evaluación </a:t>
            </a:r>
            <a:r>
              <a:rPr lang="es-MX" sz="2000" dirty="0" smtClean="0"/>
              <a:t>continua</a:t>
            </a:r>
            <a:r>
              <a:rPr lang="es-ES" sz="2000" dirty="0" smtClean="0"/>
              <a:t>.</a:t>
            </a:r>
            <a:endParaRPr lang="es-ES" sz="2000" dirty="0"/>
          </a:p>
          <a:p>
            <a:endParaRPr lang="es-ES" sz="2000" b="1" dirty="0"/>
          </a:p>
          <a:p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88977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320</TotalTime>
  <Words>383</Words>
  <Application>Microsoft Office PowerPoint</Application>
  <PresentationFormat>Panorámica</PresentationFormat>
  <Paragraphs>20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Espiral</vt:lpstr>
      <vt:lpstr>Escuela Comercial Cámara de Comercio.  Administración de la Producción. </vt:lpstr>
      <vt:lpstr>Los Costos en la Producción.</vt:lpstr>
      <vt:lpstr>Los Costos en la Producción.</vt:lpstr>
      <vt:lpstr>Ejemplo de Costos en la Producción.</vt:lpstr>
      <vt:lpstr>En Resumen:</vt:lpstr>
      <vt:lpstr>Instrucciones: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Comercial Cámara de Comercio.  Métodos de Investigación.</dc:title>
  <dc:creator>Windows User</dc:creator>
  <cp:lastModifiedBy>Windows User</cp:lastModifiedBy>
  <cp:revision>40</cp:revision>
  <dcterms:created xsi:type="dcterms:W3CDTF">2017-10-18T17:54:49Z</dcterms:created>
  <dcterms:modified xsi:type="dcterms:W3CDTF">2017-11-03T23:50:07Z</dcterms:modified>
</cp:coreProperties>
</file>