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B83F7C-9066-4154-B418-7DFEFA54B3A9}" type="datetimeFigureOut">
              <a:rPr lang="en-US" smtClean="0"/>
              <a:t>8/21/2017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CB26A4-AE5B-4108-A7D5-540FA993077D}" type="slidenum">
              <a:rPr lang="en-US" smtClean="0"/>
              <a:t>‹#›</a:t>
            </a:fld>
            <a:endParaRPr lang="en-US"/>
          </a:p>
        </p:txBody>
      </p:sp>
    </p:spTree>
    <p:extLst>
      <p:ext uri="{BB962C8B-B14F-4D97-AF65-F5344CB8AC3E}">
        <p14:creationId xmlns:p14="http://schemas.microsoft.com/office/powerpoint/2010/main" val="1987965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FB424DB-1087-4AD3-87D2-CA923946F7E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9027444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163" name="Picture 19" descr="fade bar fundfi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302250" cy="1060450"/>
          </a:xfrm>
          <a:prstGeom prst="rect">
            <a:avLst/>
          </a:prstGeom>
          <a:noFill/>
          <a:extLst>
            <a:ext uri="{909E8E84-426E-40dd-AFC4-6F175D3DCCD1}">
              <a14:hiddenFill xmlns:a14="http://schemas.microsoft.com/office/drawing/2010/main" xmlns="">
                <a:solidFill>
                  <a:srgbClr val="FFFFFF"/>
                </a:solidFill>
              </a14:hiddenFill>
            </a:ext>
          </a:extLst>
        </p:spPr>
      </p:pic>
      <p:sp>
        <p:nvSpPr>
          <p:cNvPr id="6146" name="Rectangle 2"/>
          <p:cNvSpPr>
            <a:spLocks noGrp="1" noChangeArrowheads="1"/>
          </p:cNvSpPr>
          <p:nvPr>
            <p:ph type="ctrTitle" hasCustomPrompt="1"/>
          </p:nvPr>
        </p:nvSpPr>
        <p:spPr>
          <a:xfrm>
            <a:off x="1828800" y="1828800"/>
            <a:ext cx="6856413" cy="914400"/>
          </a:xfrm>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z="3200"/>
            </a:lvl1pPr>
          </a:lstStyle>
          <a:p>
            <a:pPr lvl="0"/>
            <a:r>
              <a:rPr lang="en-US" noProof="0" dirty="0"/>
              <a:t>Click to edit Name</a:t>
            </a:r>
          </a:p>
        </p:txBody>
      </p:sp>
      <p:sp>
        <p:nvSpPr>
          <p:cNvPr id="6147" name="Rectangle 3"/>
          <p:cNvSpPr>
            <a:spLocks noGrp="1" noChangeArrowheads="1"/>
          </p:cNvSpPr>
          <p:nvPr>
            <p:ph type="subTitle" idx="1" hasCustomPrompt="1"/>
          </p:nvPr>
        </p:nvSpPr>
        <p:spPr>
          <a:xfrm>
            <a:off x="1828800" y="3048000"/>
            <a:ext cx="6170613" cy="1371600"/>
          </a:xfrm>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0" indent="0">
              <a:buFontTx/>
              <a:buNone/>
              <a:defRPr b="1">
                <a:solidFill>
                  <a:schemeClr val="bg2"/>
                </a:solidFill>
              </a:defRPr>
            </a:lvl1pPr>
          </a:lstStyle>
          <a:p>
            <a:pPr lvl="0"/>
            <a:r>
              <a:rPr lang="en-US" noProof="0" dirty="0"/>
              <a:t>Click to edit Title/Company</a:t>
            </a:r>
          </a:p>
        </p:txBody>
      </p:sp>
      <p:pic>
        <p:nvPicPr>
          <p:cNvPr id="6165" name="Picture 21" descr="The-Exchange-pms19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6263" y="381000"/>
            <a:ext cx="3138487" cy="4699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372323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2F636861-83AA-4DFD-956F-35CF799A862A}" type="slidenum">
              <a:rPr lang="en-US"/>
              <a:pPr/>
              <a:t>‹#›</a:t>
            </a:fld>
            <a:endParaRPr lang="en-US" sz="1400"/>
          </a:p>
        </p:txBody>
      </p:sp>
    </p:spTree>
    <p:extLst>
      <p:ext uri="{BB962C8B-B14F-4D97-AF65-F5344CB8AC3E}">
        <p14:creationId xmlns:p14="http://schemas.microsoft.com/office/powerpoint/2010/main" val="385808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19300" cy="56054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52400"/>
            <a:ext cx="5905500" cy="5605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A8987EE9-5720-4212-AB1A-603767C0AFBC}" type="slidenum">
              <a:rPr lang="en-US"/>
              <a:pPr/>
              <a:t>‹#›</a:t>
            </a:fld>
            <a:endParaRPr lang="en-US" sz="1400"/>
          </a:p>
        </p:txBody>
      </p:sp>
    </p:spTree>
    <p:extLst>
      <p:ext uri="{BB962C8B-B14F-4D97-AF65-F5344CB8AC3E}">
        <p14:creationId xmlns:p14="http://schemas.microsoft.com/office/powerpoint/2010/main" val="3312546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B7FC5AD4-6EC1-459D-961E-65631855902F}" type="slidenum">
              <a:rPr lang="en-US"/>
              <a:pPr/>
              <a:t>‹#›</a:t>
            </a:fld>
            <a:endParaRPr lang="en-US" sz="1400"/>
          </a:p>
        </p:txBody>
      </p:sp>
    </p:spTree>
    <p:extLst>
      <p:ext uri="{BB962C8B-B14F-4D97-AF65-F5344CB8AC3E}">
        <p14:creationId xmlns:p14="http://schemas.microsoft.com/office/powerpoint/2010/main" val="1679007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1D7E9C70-CE3C-474A-8299-2B91A701B1B2}" type="slidenum">
              <a:rPr lang="en-US"/>
              <a:pPr/>
              <a:t>‹#›</a:t>
            </a:fld>
            <a:endParaRPr lang="en-US" sz="1400"/>
          </a:p>
        </p:txBody>
      </p:sp>
    </p:spTree>
    <p:extLst>
      <p:ext uri="{BB962C8B-B14F-4D97-AF65-F5344CB8AC3E}">
        <p14:creationId xmlns:p14="http://schemas.microsoft.com/office/powerpoint/2010/main" val="3757822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19200" y="1370013"/>
            <a:ext cx="3656013" cy="4387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7613" y="1370013"/>
            <a:ext cx="3657600" cy="4387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389F9FC6-B66C-43A9-A423-44925DAC519D}" type="slidenum">
              <a:rPr lang="en-US"/>
              <a:pPr/>
              <a:t>‹#›</a:t>
            </a:fld>
            <a:endParaRPr lang="en-US" sz="1400"/>
          </a:p>
        </p:txBody>
      </p:sp>
    </p:spTree>
    <p:extLst>
      <p:ext uri="{BB962C8B-B14F-4D97-AF65-F5344CB8AC3E}">
        <p14:creationId xmlns:p14="http://schemas.microsoft.com/office/powerpoint/2010/main" val="1246007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88F6973E-E57F-4D08-AEFA-5BA81E85A20F}" type="slidenum">
              <a:rPr lang="en-US"/>
              <a:pPr/>
              <a:t>‹#›</a:t>
            </a:fld>
            <a:endParaRPr lang="en-US" sz="1400"/>
          </a:p>
        </p:txBody>
      </p:sp>
    </p:spTree>
    <p:extLst>
      <p:ext uri="{BB962C8B-B14F-4D97-AF65-F5344CB8AC3E}">
        <p14:creationId xmlns:p14="http://schemas.microsoft.com/office/powerpoint/2010/main" val="3741494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4FEB5A13-B8D6-48D3-BD92-B23E39878B43}" type="slidenum">
              <a:rPr lang="en-US"/>
              <a:pPr/>
              <a:t>‹#›</a:t>
            </a:fld>
            <a:endParaRPr lang="en-US" sz="1400"/>
          </a:p>
        </p:txBody>
      </p:sp>
    </p:spTree>
    <p:extLst>
      <p:ext uri="{BB962C8B-B14F-4D97-AF65-F5344CB8AC3E}">
        <p14:creationId xmlns:p14="http://schemas.microsoft.com/office/powerpoint/2010/main" val="3974429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87DE5E5-782D-417B-95B6-BE637B4B1A15}" type="slidenum">
              <a:rPr lang="en-US"/>
              <a:pPr/>
              <a:t>‹#›</a:t>
            </a:fld>
            <a:endParaRPr lang="en-US" sz="1400"/>
          </a:p>
        </p:txBody>
      </p:sp>
    </p:spTree>
    <p:extLst>
      <p:ext uri="{BB962C8B-B14F-4D97-AF65-F5344CB8AC3E}">
        <p14:creationId xmlns:p14="http://schemas.microsoft.com/office/powerpoint/2010/main" val="538031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185823EE-BC17-4CC3-9BE5-3DF3E80F7BD3}" type="slidenum">
              <a:rPr lang="en-US"/>
              <a:pPr/>
              <a:t>‹#›</a:t>
            </a:fld>
            <a:endParaRPr lang="en-US" sz="1400"/>
          </a:p>
        </p:txBody>
      </p:sp>
    </p:spTree>
    <p:extLst>
      <p:ext uri="{BB962C8B-B14F-4D97-AF65-F5344CB8AC3E}">
        <p14:creationId xmlns:p14="http://schemas.microsoft.com/office/powerpoint/2010/main" val="285232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49246398-2FCA-4663-B6B0-0C9C16BB3E58}" type="slidenum">
              <a:rPr lang="en-US"/>
              <a:pPr/>
              <a:t>‹#›</a:t>
            </a:fld>
            <a:endParaRPr lang="en-US" sz="1400"/>
          </a:p>
        </p:txBody>
      </p:sp>
    </p:spTree>
    <p:extLst>
      <p:ext uri="{BB962C8B-B14F-4D97-AF65-F5344CB8AC3E}">
        <p14:creationId xmlns:p14="http://schemas.microsoft.com/office/powerpoint/2010/main" val="441608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53" name="Picture 33" descr="fade bar fundfire"/>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1060450"/>
          </a:xfrm>
          <a:prstGeom prst="rect">
            <a:avLst/>
          </a:prstGeom>
          <a:noFill/>
          <a:extLst>
            <a:ext uri="{909E8E84-426E-40dd-AFC4-6F175D3DCCD1}">
              <a14:hiddenFill xmlns:a14="http://schemas.microsoft.com/office/drawing/2010/main" xmlns="">
                <a:solidFill>
                  <a:srgbClr val="FFFFFF"/>
                </a:solidFill>
              </a14:hiddenFill>
            </a:ext>
          </a:extLst>
        </p:spPr>
      </p:pic>
      <p:pic>
        <p:nvPicPr>
          <p:cNvPr id="5152" name="Picture 32" descr="The-Exchange-pms19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010400" y="6361113"/>
            <a:ext cx="1711325" cy="255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133" name="Rectangle 13"/>
          <p:cNvSpPr>
            <a:spLocks noGrp="1" noChangeArrowheads="1"/>
          </p:cNvSpPr>
          <p:nvPr>
            <p:ph type="title"/>
          </p:nvPr>
        </p:nvSpPr>
        <p:spPr bwMode="auto">
          <a:xfrm>
            <a:off x="609600" y="152400"/>
            <a:ext cx="8077200" cy="83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a:t>Click to edit Master title style</a:t>
            </a:r>
          </a:p>
        </p:txBody>
      </p:sp>
      <p:sp>
        <p:nvSpPr>
          <p:cNvPr id="5134" name="Rectangle 14"/>
          <p:cNvSpPr>
            <a:spLocks noGrp="1" noChangeArrowheads="1"/>
          </p:cNvSpPr>
          <p:nvPr>
            <p:ph type="body" idx="1"/>
          </p:nvPr>
        </p:nvSpPr>
        <p:spPr bwMode="auto">
          <a:xfrm>
            <a:off x="1219200" y="1370013"/>
            <a:ext cx="7466013" cy="4387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45" name="Rectangle 25"/>
          <p:cNvSpPr>
            <a:spLocks noGrp="1" noChangeArrowheads="1"/>
          </p:cNvSpPr>
          <p:nvPr>
            <p:ph type="sldNum" sz="quarter" idx="4"/>
          </p:nvPr>
        </p:nvSpPr>
        <p:spPr bwMode="auto">
          <a:xfrm>
            <a:off x="304800" y="6380163"/>
            <a:ext cx="838200"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defRPr sz="1000">
                <a:solidFill>
                  <a:srgbClr val="9D0E2B"/>
                </a:solidFill>
              </a:defRPr>
            </a:lvl1pPr>
          </a:lstStyle>
          <a:p>
            <a:fld id="{9CD36DA5-91BB-4FF5-86D7-55A0C086B002}" type="slidenum">
              <a:rPr lang="en-US"/>
              <a:pPr/>
              <a:t>‹#›</a:t>
            </a:fld>
            <a:endParaRPr lang="en-US" sz="1400"/>
          </a:p>
        </p:txBody>
      </p:sp>
      <p:sp>
        <p:nvSpPr>
          <p:cNvPr id="5146" name="Line 26"/>
          <p:cNvSpPr>
            <a:spLocks noChangeShapeType="1"/>
          </p:cNvSpPr>
          <p:nvPr/>
        </p:nvSpPr>
        <p:spPr bwMode="auto">
          <a:xfrm flipH="1">
            <a:off x="304800" y="6553200"/>
            <a:ext cx="6629400" cy="0"/>
          </a:xfrm>
          <a:prstGeom prst="line">
            <a:avLst/>
          </a:prstGeom>
          <a:noFill/>
          <a:ln w="9525">
            <a:solidFill>
              <a:srgbClr val="595959"/>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36358479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fontAlgn="base" hangingPunct="1">
        <a:spcBef>
          <a:spcPct val="0"/>
        </a:spcBef>
        <a:spcAft>
          <a:spcPct val="0"/>
        </a:spcAft>
        <a:defRPr sz="2800">
          <a:solidFill>
            <a:srgbClr val="9D0E2B"/>
          </a:solidFill>
          <a:latin typeface="+mj-lt"/>
          <a:ea typeface="+mj-ea"/>
          <a:cs typeface="+mj-cs"/>
        </a:defRPr>
      </a:lvl1pPr>
      <a:lvl2pPr algn="l" rtl="0" eaLnBrk="1" fontAlgn="base" hangingPunct="1">
        <a:spcBef>
          <a:spcPct val="0"/>
        </a:spcBef>
        <a:spcAft>
          <a:spcPct val="0"/>
        </a:spcAft>
        <a:defRPr sz="2800">
          <a:solidFill>
            <a:srgbClr val="9D0E2B"/>
          </a:solidFill>
          <a:latin typeface="Arial" charset="0"/>
          <a:ea typeface="Osaka" pitchFamily="-80" charset="-128"/>
        </a:defRPr>
      </a:lvl2pPr>
      <a:lvl3pPr algn="l" rtl="0" eaLnBrk="1" fontAlgn="base" hangingPunct="1">
        <a:spcBef>
          <a:spcPct val="0"/>
        </a:spcBef>
        <a:spcAft>
          <a:spcPct val="0"/>
        </a:spcAft>
        <a:defRPr sz="2800">
          <a:solidFill>
            <a:srgbClr val="9D0E2B"/>
          </a:solidFill>
          <a:latin typeface="Arial" charset="0"/>
          <a:ea typeface="Osaka" pitchFamily="-80" charset="-128"/>
        </a:defRPr>
      </a:lvl3pPr>
      <a:lvl4pPr algn="l" rtl="0" eaLnBrk="1" fontAlgn="base" hangingPunct="1">
        <a:spcBef>
          <a:spcPct val="0"/>
        </a:spcBef>
        <a:spcAft>
          <a:spcPct val="0"/>
        </a:spcAft>
        <a:defRPr sz="2800">
          <a:solidFill>
            <a:srgbClr val="9D0E2B"/>
          </a:solidFill>
          <a:latin typeface="Arial" charset="0"/>
          <a:ea typeface="Osaka" pitchFamily="-80" charset="-128"/>
        </a:defRPr>
      </a:lvl4pPr>
      <a:lvl5pPr algn="l" rtl="0" eaLnBrk="1" fontAlgn="base" hangingPunct="1">
        <a:spcBef>
          <a:spcPct val="0"/>
        </a:spcBef>
        <a:spcAft>
          <a:spcPct val="0"/>
        </a:spcAft>
        <a:defRPr sz="2800">
          <a:solidFill>
            <a:srgbClr val="9D0E2B"/>
          </a:solidFill>
          <a:latin typeface="Arial" charset="0"/>
          <a:ea typeface="Osaka" pitchFamily="-80" charset="-128"/>
        </a:defRPr>
      </a:lvl5pPr>
      <a:lvl6pPr marL="457200" algn="l" rtl="0" eaLnBrk="1" fontAlgn="base" hangingPunct="1">
        <a:spcBef>
          <a:spcPct val="0"/>
        </a:spcBef>
        <a:spcAft>
          <a:spcPct val="0"/>
        </a:spcAft>
        <a:defRPr sz="2800">
          <a:solidFill>
            <a:srgbClr val="9D0E2B"/>
          </a:solidFill>
          <a:latin typeface="Arial" charset="0"/>
          <a:ea typeface="Osaka" pitchFamily="-80" charset="-128"/>
        </a:defRPr>
      </a:lvl6pPr>
      <a:lvl7pPr marL="914400" algn="l" rtl="0" eaLnBrk="1" fontAlgn="base" hangingPunct="1">
        <a:spcBef>
          <a:spcPct val="0"/>
        </a:spcBef>
        <a:spcAft>
          <a:spcPct val="0"/>
        </a:spcAft>
        <a:defRPr sz="2800">
          <a:solidFill>
            <a:srgbClr val="9D0E2B"/>
          </a:solidFill>
          <a:latin typeface="Arial" charset="0"/>
          <a:ea typeface="Osaka" pitchFamily="-80" charset="-128"/>
        </a:defRPr>
      </a:lvl7pPr>
      <a:lvl8pPr marL="1371600" algn="l" rtl="0" eaLnBrk="1" fontAlgn="base" hangingPunct="1">
        <a:spcBef>
          <a:spcPct val="0"/>
        </a:spcBef>
        <a:spcAft>
          <a:spcPct val="0"/>
        </a:spcAft>
        <a:defRPr sz="2800">
          <a:solidFill>
            <a:srgbClr val="9D0E2B"/>
          </a:solidFill>
          <a:latin typeface="Arial" charset="0"/>
          <a:ea typeface="Osaka" pitchFamily="-80" charset="-128"/>
        </a:defRPr>
      </a:lvl8pPr>
      <a:lvl9pPr marL="1828800" algn="l" rtl="0" eaLnBrk="1" fontAlgn="base" hangingPunct="1">
        <a:spcBef>
          <a:spcPct val="0"/>
        </a:spcBef>
        <a:spcAft>
          <a:spcPct val="0"/>
        </a:spcAft>
        <a:defRPr sz="2800">
          <a:solidFill>
            <a:srgbClr val="9D0E2B"/>
          </a:solidFill>
          <a:latin typeface="Arial" charset="0"/>
          <a:ea typeface="Osaka" pitchFamily="-80" charset="-128"/>
        </a:defRPr>
      </a:lvl9pPr>
    </p:titleStyle>
    <p:bodyStyle>
      <a:lvl1pPr marL="171450" indent="-171450" algn="l" rtl="0" eaLnBrk="1" fontAlgn="base" hangingPunct="1">
        <a:spcBef>
          <a:spcPct val="20000"/>
        </a:spcBef>
        <a:spcAft>
          <a:spcPct val="0"/>
        </a:spcAft>
        <a:buChar char="•"/>
        <a:defRPr sz="2200">
          <a:solidFill>
            <a:schemeClr val="tx1"/>
          </a:solidFill>
          <a:latin typeface="+mn-lt"/>
          <a:ea typeface="+mn-ea"/>
          <a:cs typeface="+mn-cs"/>
        </a:defRPr>
      </a:lvl1pPr>
      <a:lvl2pPr marL="685800" indent="-228600" algn="l" rtl="0" eaLnBrk="1" fontAlgn="base" hangingPunct="1">
        <a:spcBef>
          <a:spcPct val="20000"/>
        </a:spcBef>
        <a:spcAft>
          <a:spcPct val="0"/>
        </a:spcAft>
        <a:buChar char="–"/>
        <a:defRPr>
          <a:solidFill>
            <a:schemeClr val="tx1"/>
          </a:solidFill>
          <a:latin typeface="+mn-lt"/>
          <a:ea typeface="+mn-ea"/>
        </a:defRPr>
      </a:lvl2pPr>
      <a:lvl3pPr marL="1089025" indent="-174625" algn="l" rtl="0" eaLnBrk="1" fontAlgn="base" hangingPunct="1">
        <a:spcBef>
          <a:spcPct val="20000"/>
        </a:spcBef>
        <a:spcAft>
          <a:spcPct val="0"/>
        </a:spcAft>
        <a:buChar char="•"/>
        <a:defRPr>
          <a:solidFill>
            <a:schemeClr val="tx1"/>
          </a:solidFill>
          <a:latin typeface="+mn-lt"/>
          <a:ea typeface="+mn-ea"/>
        </a:defRPr>
      </a:lvl3pPr>
      <a:lvl4pPr marL="1595438" indent="-223838" algn="l" rtl="0" eaLnBrk="1" fontAlgn="base" hangingPunct="1">
        <a:spcBef>
          <a:spcPct val="20000"/>
        </a:spcBef>
        <a:spcAft>
          <a:spcPct val="0"/>
        </a:spcAft>
        <a:buChar char="–"/>
        <a:defRPr>
          <a:solidFill>
            <a:schemeClr val="tx1"/>
          </a:solidFill>
          <a:latin typeface="+mn-lt"/>
          <a:ea typeface="+mn-ea"/>
        </a:defRPr>
      </a:lvl4pPr>
      <a:lvl5pPr marL="2057400" indent="-228600" algn="l" rtl="0" eaLnBrk="1" fontAlgn="base" hangingPunct="1">
        <a:spcBef>
          <a:spcPct val="20000"/>
        </a:spcBef>
        <a:spcAft>
          <a:spcPct val="0"/>
        </a:spcAft>
        <a:buChar char="»"/>
        <a:defRPr>
          <a:solidFill>
            <a:schemeClr val="tx1"/>
          </a:solidFill>
          <a:latin typeface="+mn-lt"/>
          <a:ea typeface="+mn-ea"/>
        </a:defRPr>
      </a:lvl5pPr>
      <a:lvl6pPr marL="2514600" indent="-228600" algn="l" rtl="0" eaLnBrk="1" fontAlgn="base" hangingPunct="1">
        <a:spcBef>
          <a:spcPct val="20000"/>
        </a:spcBef>
        <a:spcAft>
          <a:spcPct val="0"/>
        </a:spcAft>
        <a:buChar char="»"/>
        <a:defRPr>
          <a:solidFill>
            <a:schemeClr val="tx1"/>
          </a:solidFill>
          <a:latin typeface="+mn-lt"/>
          <a:ea typeface="+mn-ea"/>
        </a:defRPr>
      </a:lvl6pPr>
      <a:lvl7pPr marL="2971800" indent="-228600" algn="l" rtl="0" eaLnBrk="1" fontAlgn="base" hangingPunct="1">
        <a:spcBef>
          <a:spcPct val="20000"/>
        </a:spcBef>
        <a:spcAft>
          <a:spcPct val="0"/>
        </a:spcAft>
        <a:buChar char="»"/>
        <a:defRPr>
          <a:solidFill>
            <a:schemeClr val="tx1"/>
          </a:solidFill>
          <a:latin typeface="+mn-lt"/>
          <a:ea typeface="+mn-ea"/>
        </a:defRPr>
      </a:lvl7pPr>
      <a:lvl8pPr marL="3429000" indent="-228600" algn="l" rtl="0" eaLnBrk="1" fontAlgn="base" hangingPunct="1">
        <a:spcBef>
          <a:spcPct val="20000"/>
        </a:spcBef>
        <a:spcAft>
          <a:spcPct val="0"/>
        </a:spcAft>
        <a:buChar char="»"/>
        <a:defRPr>
          <a:solidFill>
            <a:schemeClr val="tx1"/>
          </a:solidFill>
          <a:latin typeface="+mn-lt"/>
          <a:ea typeface="+mn-ea"/>
        </a:defRPr>
      </a:lvl8pPr>
      <a:lvl9pPr marL="388620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en-US" dirty="0" err="1"/>
              <a:t>Dulari</a:t>
            </a:r>
            <a:r>
              <a:rPr lang="en-US" dirty="0"/>
              <a:t> </a:t>
            </a:r>
            <a:r>
              <a:rPr lang="en-US" dirty="0" err="1"/>
              <a:t>Pancholi</a:t>
            </a:r>
            <a:r>
              <a:rPr lang="en-US" dirty="0"/>
              <a:t>	</a:t>
            </a:r>
          </a:p>
        </p:txBody>
      </p:sp>
      <p:sp>
        <p:nvSpPr>
          <p:cNvPr id="18435" name="Rectangle 3"/>
          <p:cNvSpPr>
            <a:spLocks noGrp="1" noChangeArrowheads="1"/>
          </p:cNvSpPr>
          <p:nvPr>
            <p:ph type="subTitle" idx="1"/>
          </p:nvPr>
        </p:nvSpPr>
        <p:spPr>
          <a:xfrm>
            <a:off x="1857652" y="3048000"/>
            <a:ext cx="6324600" cy="1371600"/>
          </a:xfrm>
        </p:spPr>
        <p:txBody>
          <a:bodyPr/>
          <a:lstStyle/>
          <a:p>
            <a:r>
              <a:rPr lang="en-US" dirty="0"/>
              <a:t>Senior Research Consultant, NEPC</a:t>
            </a:r>
          </a:p>
        </p:txBody>
      </p:sp>
    </p:spTree>
    <p:extLst>
      <p:ext uri="{BB962C8B-B14F-4D97-AF65-F5344CB8AC3E}">
        <p14:creationId xmlns:p14="http://schemas.microsoft.com/office/powerpoint/2010/main" val="1272591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2017 Current Opportunities</a:t>
            </a:r>
          </a:p>
        </p:txBody>
      </p:sp>
      <p:sp>
        <p:nvSpPr>
          <p:cNvPr id="4" name="Content Placeholder 3"/>
          <p:cNvSpPr>
            <a:spLocks noGrp="1"/>
          </p:cNvSpPr>
          <p:nvPr>
            <p:ph idx="1"/>
          </p:nvPr>
        </p:nvSpPr>
        <p:spPr/>
        <p:txBody>
          <a:bodyPr/>
          <a:lstStyle/>
          <a:p>
            <a:r>
              <a:rPr lang="en-US" sz="2000" dirty="0"/>
              <a:t>Trim US Equity Gains</a:t>
            </a:r>
          </a:p>
          <a:p>
            <a:endParaRPr lang="en-US" sz="2000" dirty="0"/>
          </a:p>
          <a:p>
            <a:r>
              <a:rPr lang="en-US" sz="2000" dirty="0"/>
              <a:t>Overweight Non-US Developed Market Equities</a:t>
            </a:r>
          </a:p>
          <a:p>
            <a:endParaRPr lang="en-US" sz="2000" dirty="0"/>
          </a:p>
          <a:p>
            <a:r>
              <a:rPr lang="en-US" sz="2000" dirty="0"/>
              <a:t>Emerging Market Equities Remain Attractive</a:t>
            </a:r>
          </a:p>
          <a:p>
            <a:endParaRPr lang="en-US" sz="2000" dirty="0"/>
          </a:p>
          <a:p>
            <a:r>
              <a:rPr lang="en-US" sz="2000" dirty="0"/>
              <a:t>Allocate to TIPS from Core Bonds </a:t>
            </a:r>
          </a:p>
          <a:p>
            <a:endParaRPr lang="en-US" sz="2000" i="1" dirty="0"/>
          </a:p>
          <a:p>
            <a:r>
              <a:rPr lang="en-US" sz="2000" dirty="0"/>
              <a:t>Reduce High Yield for Other Credit Strategies</a:t>
            </a:r>
          </a:p>
          <a:p>
            <a:endParaRPr lang="en-US" sz="2000" dirty="0"/>
          </a:p>
          <a:p>
            <a:r>
              <a:rPr lang="en-US" sz="2000" dirty="0"/>
              <a:t>Fund Emerging Local Debt from Risk Assets</a:t>
            </a:r>
          </a:p>
          <a:p>
            <a:endParaRPr lang="en-US" sz="2000" dirty="0"/>
          </a:p>
          <a:p>
            <a:r>
              <a:rPr lang="en-US" sz="2000" dirty="0"/>
              <a:t>Add Macro Hedge Fund Strategies</a:t>
            </a:r>
          </a:p>
          <a:p>
            <a:endParaRPr lang="en-US" dirty="0"/>
          </a:p>
        </p:txBody>
      </p:sp>
      <p:sp>
        <p:nvSpPr>
          <p:cNvPr id="6" name="Slide Number Placeholder 3"/>
          <p:cNvSpPr>
            <a:spLocks noGrp="1"/>
          </p:cNvSpPr>
          <p:nvPr>
            <p:ph type="sldNum" sz="quarter" idx="10"/>
          </p:nvPr>
        </p:nvSpPr>
        <p:spPr/>
        <p:txBody>
          <a:bodyPr/>
          <a:lstStyle/>
          <a:p>
            <a:fld id="{B7FC5AD4-6EC1-459D-961E-65631855902F}" type="slidenum">
              <a:rPr lang="en-US" smtClean="0"/>
              <a:pPr/>
              <a:t>2</a:t>
            </a:fld>
            <a:endParaRPr lang="en-US" sz="1400" dirty="0"/>
          </a:p>
        </p:txBody>
      </p:sp>
    </p:spTree>
    <p:extLst>
      <p:ext uri="{BB962C8B-B14F-4D97-AF65-F5344CB8AC3E}">
        <p14:creationId xmlns:p14="http://schemas.microsoft.com/office/powerpoint/2010/main" val="2327749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Credit Beta Group Trends</a:t>
            </a:r>
          </a:p>
        </p:txBody>
      </p:sp>
      <p:sp>
        <p:nvSpPr>
          <p:cNvPr id="5" name="Slide Number Placeholder 3"/>
          <p:cNvSpPr>
            <a:spLocks noGrp="1"/>
          </p:cNvSpPr>
          <p:nvPr>
            <p:ph type="sldNum" sz="quarter" idx="10"/>
          </p:nvPr>
        </p:nvSpPr>
        <p:spPr>
          <a:xfrm>
            <a:off x="304800" y="6380163"/>
            <a:ext cx="838200" cy="304800"/>
          </a:xfrm>
        </p:spPr>
        <p:txBody>
          <a:bodyPr/>
          <a:lstStyle/>
          <a:p>
            <a:fld id="{B7FC5AD4-6EC1-459D-961E-65631855902F}" type="slidenum">
              <a:rPr lang="en-US" smtClean="0"/>
              <a:pPr/>
              <a:t>3</a:t>
            </a:fld>
            <a:endParaRPr lang="en-US" sz="1400" dirty="0"/>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1885894094"/>
              </p:ext>
            </p:extLst>
          </p:nvPr>
        </p:nvGraphicFramePr>
        <p:xfrm>
          <a:off x="876299" y="1371600"/>
          <a:ext cx="7543801" cy="4922387"/>
        </p:xfrm>
        <a:graphic>
          <a:graphicData uri="http://schemas.openxmlformats.org/drawingml/2006/table">
            <a:tbl>
              <a:tblPr firstRow="1" bandRow="1">
                <a:tableStyleId>{073A0DAA-6AF3-43AB-8588-CEC1D06C72B9}</a:tableStyleId>
              </a:tblPr>
              <a:tblGrid>
                <a:gridCol w="495931">
                  <a:extLst>
                    <a:ext uri="{9D8B030D-6E8A-4147-A177-3AD203B41FA5}">
                      <a16:colId xmlns:a16="http://schemas.microsoft.com/office/drawing/2014/main" val="20000"/>
                    </a:ext>
                  </a:extLst>
                </a:gridCol>
                <a:gridCol w="1806337">
                  <a:extLst>
                    <a:ext uri="{9D8B030D-6E8A-4147-A177-3AD203B41FA5}">
                      <a16:colId xmlns:a16="http://schemas.microsoft.com/office/drawing/2014/main" val="20001"/>
                    </a:ext>
                  </a:extLst>
                </a:gridCol>
                <a:gridCol w="1065919">
                  <a:extLst>
                    <a:ext uri="{9D8B030D-6E8A-4147-A177-3AD203B41FA5}">
                      <a16:colId xmlns:a16="http://schemas.microsoft.com/office/drawing/2014/main" val="20002"/>
                    </a:ext>
                  </a:extLst>
                </a:gridCol>
                <a:gridCol w="1065919">
                  <a:extLst>
                    <a:ext uri="{9D8B030D-6E8A-4147-A177-3AD203B41FA5}">
                      <a16:colId xmlns:a16="http://schemas.microsoft.com/office/drawing/2014/main" val="20003"/>
                    </a:ext>
                  </a:extLst>
                </a:gridCol>
                <a:gridCol w="3109695">
                  <a:extLst>
                    <a:ext uri="{9D8B030D-6E8A-4147-A177-3AD203B41FA5}">
                      <a16:colId xmlns:a16="http://schemas.microsoft.com/office/drawing/2014/main" val="20004"/>
                    </a:ext>
                  </a:extLst>
                </a:gridCol>
              </a:tblGrid>
              <a:tr h="329020">
                <a:tc>
                  <a:txBody>
                    <a:bodyPr/>
                    <a:lstStyle/>
                    <a:p>
                      <a:endParaRPr lang="en-US" sz="1000" dirty="0">
                        <a:solidFill>
                          <a:schemeClr val="bg1"/>
                        </a:solidFill>
                      </a:endParaRPr>
                    </a:p>
                  </a:txBody>
                  <a:tcPr marL="80111" marR="80111" marT="40056" marB="4005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t>Beta</a:t>
                      </a:r>
                      <a:r>
                        <a:rPr lang="en-US" sz="1100" kern="1200" baseline="0" dirty="0"/>
                        <a:t> Subset</a:t>
                      </a:r>
                      <a:endParaRPr lang="en-US" sz="1100" dirty="0">
                        <a:solidFill>
                          <a:schemeClr val="bg1"/>
                        </a:solidFill>
                      </a:endParaRPr>
                    </a:p>
                  </a:txBody>
                  <a:tcPr marL="80111" marR="80111" marT="40056" marB="40056" anchor="ctr"/>
                </a:tc>
                <a:tc>
                  <a:txBody>
                    <a:bodyPr/>
                    <a:lstStyle/>
                    <a:p>
                      <a:pPr algn="ctr"/>
                      <a:r>
                        <a:rPr lang="en-US" sz="1100" dirty="0"/>
                        <a:t>Q1 2017</a:t>
                      </a:r>
                      <a:endParaRPr lang="en-US" sz="1100" dirty="0">
                        <a:solidFill>
                          <a:schemeClr val="bg1"/>
                        </a:solidFill>
                      </a:endParaRPr>
                    </a:p>
                  </a:txBody>
                  <a:tcPr marL="80111" marR="80111" marT="40056" marB="40056" anchor="ctr"/>
                </a:tc>
                <a:tc>
                  <a:txBody>
                    <a:bodyPr/>
                    <a:lstStyle/>
                    <a:p>
                      <a:pPr algn="ctr"/>
                      <a:r>
                        <a:rPr lang="en-US" sz="1100" dirty="0"/>
                        <a:t>Q2 2017</a:t>
                      </a:r>
                      <a:endParaRPr lang="en-US" sz="1100" dirty="0">
                        <a:solidFill>
                          <a:schemeClr val="bg1"/>
                        </a:solidFill>
                      </a:endParaRPr>
                    </a:p>
                  </a:txBody>
                  <a:tcPr marL="80111" marR="80111" marT="40056" marB="40056" anchor="ctr"/>
                </a:tc>
                <a:tc>
                  <a:txBody>
                    <a:bodyPr/>
                    <a:lstStyle/>
                    <a:p>
                      <a:pPr algn="ctr"/>
                      <a:r>
                        <a:rPr lang="en-US" sz="1100" dirty="0"/>
                        <a:t>Comments: Q2 2017</a:t>
                      </a:r>
                      <a:endParaRPr lang="en-US" sz="1100" dirty="0">
                        <a:solidFill>
                          <a:schemeClr val="bg1"/>
                        </a:solidFill>
                      </a:endParaRPr>
                    </a:p>
                  </a:txBody>
                  <a:tcPr marL="80111" marR="80111" marT="40056" marB="40056" anchor="ctr"/>
                </a:tc>
                <a:extLst>
                  <a:ext uri="{0D108BD9-81ED-4DB2-BD59-A6C34878D82A}">
                    <a16:rowId xmlns:a16="http://schemas.microsoft.com/office/drawing/2014/main" val="10000"/>
                  </a:ext>
                </a:extLst>
              </a:tr>
              <a:tr h="45459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a:t>Developed Corporate Credit</a:t>
                      </a:r>
                      <a:endParaRPr lang="en-US" sz="1000" b="1" kern="1200" dirty="0">
                        <a:solidFill>
                          <a:schemeClr val="bg1"/>
                        </a:solidFill>
                        <a:latin typeface="+mn-lt"/>
                        <a:ea typeface="+mn-ea"/>
                        <a:cs typeface="+mn-cs"/>
                      </a:endParaRPr>
                    </a:p>
                  </a:txBody>
                  <a:tcPr marL="80111" marR="80111" marT="40056" marB="40056" vert="vert270" anchor="ctr"/>
                </a:tc>
                <a:tc>
                  <a:txBody>
                    <a:bodyPr/>
                    <a:lstStyle/>
                    <a:p>
                      <a:r>
                        <a:rPr lang="en-US" sz="1000" dirty="0"/>
                        <a:t>Investment</a:t>
                      </a:r>
                      <a:r>
                        <a:rPr lang="en-US" sz="1000" baseline="0" dirty="0"/>
                        <a:t> Grade</a:t>
                      </a:r>
                      <a:endParaRPr lang="en-US" sz="1000" b="1" dirty="0"/>
                    </a:p>
                  </a:txBody>
                  <a:tcPr marL="80111" marR="80111" marT="40056" marB="40056" anchor="ctr"/>
                </a:tc>
                <a:tc>
                  <a:txBody>
                    <a:bodyPr/>
                    <a:lstStyle/>
                    <a:p>
                      <a:pPr algn="ctr"/>
                      <a:r>
                        <a:rPr lang="en-US" sz="1100" dirty="0"/>
                        <a:t>Negative</a:t>
                      </a:r>
                      <a:endParaRPr lang="en-US" sz="1100" b="1" dirty="0"/>
                    </a:p>
                  </a:txBody>
                  <a:tcPr marL="80111" marR="80111" marT="40056" marB="40056" anchor="ctr"/>
                </a:tc>
                <a:tc>
                  <a:txBody>
                    <a:bodyPr/>
                    <a:lstStyle/>
                    <a:p>
                      <a:pPr marL="0" algn="ctr" defTabSz="914400" rtl="0" eaLnBrk="1" latinLnBrk="0" hangingPunct="1"/>
                      <a:r>
                        <a:rPr lang="en-US" sz="1100" kern="1200" dirty="0"/>
                        <a:t>Negative</a:t>
                      </a:r>
                      <a:endParaRPr lang="en-US" sz="1100" b="1" kern="1200" dirty="0">
                        <a:solidFill>
                          <a:schemeClr val="dk1"/>
                        </a:solidFill>
                        <a:latin typeface="+mn-lt"/>
                        <a:ea typeface="+mn-ea"/>
                        <a:cs typeface="+mn-cs"/>
                      </a:endParaRPr>
                    </a:p>
                  </a:txBody>
                  <a:tcPr marL="80111" marR="80111" marT="40056" marB="40056" anchor="ctr"/>
                </a:tc>
                <a:tc>
                  <a:txBody>
                    <a:bodyPr/>
                    <a:lstStyle/>
                    <a:p>
                      <a:r>
                        <a:rPr lang="en-US" sz="900" dirty="0"/>
                        <a:t>Concerns</a:t>
                      </a:r>
                      <a:r>
                        <a:rPr lang="en-US" sz="900" baseline="0" dirty="0"/>
                        <a:t> around fund flows</a:t>
                      </a:r>
                      <a:endParaRPr lang="en-US" sz="900" b="0" dirty="0">
                        <a:solidFill>
                          <a:srgbClr val="000000"/>
                        </a:solidFill>
                      </a:endParaRPr>
                    </a:p>
                  </a:txBody>
                  <a:tcPr marL="80111" marR="80111" marT="40056" marB="40056" anchor="ctr"/>
                </a:tc>
                <a:extLst>
                  <a:ext uri="{0D108BD9-81ED-4DB2-BD59-A6C34878D82A}">
                    <a16:rowId xmlns:a16="http://schemas.microsoft.com/office/drawing/2014/main" val="10001"/>
                  </a:ext>
                </a:extLst>
              </a:tr>
              <a:tr h="548367">
                <a:tc vMerge="1">
                  <a:txBody>
                    <a:bodyPr/>
                    <a:lstStyle/>
                    <a:p>
                      <a:endParaRPr lang="en-US"/>
                    </a:p>
                  </a:txBody>
                  <a:tcPr/>
                </a:tc>
                <a:tc>
                  <a:txBody>
                    <a:bodyPr/>
                    <a:lstStyle/>
                    <a:p>
                      <a:r>
                        <a:rPr lang="en-US" sz="1000" dirty="0"/>
                        <a:t>High Yield</a:t>
                      </a:r>
                      <a:endParaRPr lang="en-US" sz="1000" b="1" dirty="0"/>
                    </a:p>
                  </a:txBody>
                  <a:tcPr marL="80111" marR="80111" marT="40056" marB="40056" anchor="ctr"/>
                </a:tc>
                <a:tc>
                  <a:txBody>
                    <a:bodyPr/>
                    <a:lstStyle/>
                    <a:p>
                      <a:pPr algn="ctr"/>
                      <a:r>
                        <a:rPr lang="en-US" sz="1100" kern="1200" dirty="0"/>
                        <a:t>Neutral</a:t>
                      </a:r>
                      <a:endParaRPr lang="en-US" sz="1100" b="1" kern="1200" dirty="0">
                        <a:solidFill>
                          <a:schemeClr val="dk1"/>
                        </a:solidFill>
                        <a:latin typeface="+mn-lt"/>
                        <a:ea typeface="+mn-ea"/>
                        <a:cs typeface="+mn-cs"/>
                      </a:endParaRPr>
                    </a:p>
                  </a:txBody>
                  <a:tcPr marL="80111" marR="80111" marT="40056" marB="40056" anchor="ctr"/>
                </a:tc>
                <a:tc>
                  <a:txBody>
                    <a:bodyPr/>
                    <a:lstStyle/>
                    <a:p>
                      <a:pPr algn="ctr"/>
                      <a:r>
                        <a:rPr lang="en-US" sz="1100" dirty="0"/>
                        <a:t>Negative</a:t>
                      </a:r>
                      <a:endParaRPr lang="en-US" sz="1100" b="1" dirty="0">
                        <a:solidFill>
                          <a:schemeClr val="accent5"/>
                        </a:solidFill>
                      </a:endParaRPr>
                    </a:p>
                  </a:txBody>
                  <a:tcPr marL="80111" marR="80111" marT="40056" marB="40056"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dirty="0"/>
                        <a:t>Spread</a:t>
                      </a:r>
                      <a:r>
                        <a:rPr lang="en-US" sz="900" kern="1200" baseline="0" dirty="0"/>
                        <a:t> compression elevates future risk-adjusted return concerns</a:t>
                      </a:r>
                      <a:endParaRPr lang="en-US" sz="900" b="0" kern="1200" dirty="0">
                        <a:solidFill>
                          <a:srgbClr val="000000"/>
                        </a:solidFill>
                        <a:latin typeface="+mn-lt"/>
                        <a:ea typeface="+mn-ea"/>
                        <a:cs typeface="+mn-cs"/>
                      </a:endParaRPr>
                    </a:p>
                  </a:txBody>
                  <a:tcPr marL="80111" marR="80111" marT="40056" marB="40056" anchor="ctr"/>
                </a:tc>
                <a:extLst>
                  <a:ext uri="{0D108BD9-81ED-4DB2-BD59-A6C34878D82A}">
                    <a16:rowId xmlns:a16="http://schemas.microsoft.com/office/drawing/2014/main" val="10002"/>
                  </a:ext>
                </a:extLst>
              </a:tr>
              <a:tr h="603204">
                <a:tc vMerge="1">
                  <a:txBody>
                    <a:bodyPr/>
                    <a:lstStyle/>
                    <a:p>
                      <a:endParaRPr lang="en-US" sz="1050" b="1" dirty="0"/>
                    </a:p>
                  </a:txBody>
                  <a:tcPr/>
                </a:tc>
                <a:tc>
                  <a:txBody>
                    <a:bodyPr/>
                    <a:lstStyle/>
                    <a:p>
                      <a:r>
                        <a:rPr lang="en-US" sz="1000" dirty="0"/>
                        <a:t>Bank Loans</a:t>
                      </a:r>
                      <a:endParaRPr lang="en-US" sz="1000" b="1" dirty="0"/>
                    </a:p>
                  </a:txBody>
                  <a:tcPr marL="80111" marR="80111" marT="40056" marB="40056" anchor="ctr"/>
                </a:tc>
                <a:tc>
                  <a:txBody>
                    <a:bodyPr/>
                    <a:lstStyle/>
                    <a:p>
                      <a:pPr algn="ctr"/>
                      <a:r>
                        <a:rPr lang="en-US" sz="1100" kern="1200" dirty="0"/>
                        <a:t>Positive</a:t>
                      </a:r>
                      <a:endParaRPr lang="en-US" sz="1100" b="1" kern="1200" dirty="0">
                        <a:solidFill>
                          <a:schemeClr val="dk1"/>
                        </a:solidFill>
                        <a:latin typeface="+mn-lt"/>
                        <a:ea typeface="+mn-ea"/>
                        <a:cs typeface="+mn-cs"/>
                      </a:endParaRPr>
                    </a:p>
                  </a:txBody>
                  <a:tcPr marL="80111" marR="80111" marT="40056" marB="40056" anchor="ctr"/>
                </a:tc>
                <a:tc>
                  <a:txBody>
                    <a:bodyPr/>
                    <a:lstStyle/>
                    <a:p>
                      <a:pPr algn="ctr"/>
                      <a:r>
                        <a:rPr lang="en-US" sz="1100" kern="1200" dirty="0"/>
                        <a:t>Positive/</a:t>
                      </a:r>
                    </a:p>
                    <a:p>
                      <a:pPr algn="ctr"/>
                      <a:r>
                        <a:rPr lang="en-US" sz="1100" kern="1200" dirty="0"/>
                        <a:t>Neutral</a:t>
                      </a:r>
                      <a:endParaRPr lang="en-US" sz="1100" b="1" kern="1200" dirty="0">
                        <a:solidFill>
                          <a:schemeClr val="accent5"/>
                        </a:solidFill>
                        <a:latin typeface="+mn-lt"/>
                        <a:ea typeface="+mn-ea"/>
                        <a:cs typeface="+mn-cs"/>
                      </a:endParaRPr>
                    </a:p>
                  </a:txBody>
                  <a:tcPr marL="80111" marR="80111" marT="40056" marB="40056" anchor="ctr"/>
                </a:tc>
                <a:tc>
                  <a:txBody>
                    <a:bodyPr/>
                    <a:lstStyle/>
                    <a:p>
                      <a:r>
                        <a:rPr lang="en-US" sz="900" kern="1200" baseline="0" dirty="0"/>
                        <a:t>Negative convexity, high percent of </a:t>
                      </a:r>
                      <a:r>
                        <a:rPr lang="en-US" sz="900" kern="1200" baseline="0" dirty="0" err="1"/>
                        <a:t>cov</a:t>
                      </a:r>
                      <a:r>
                        <a:rPr lang="en-US" sz="900" kern="1200" baseline="0" dirty="0"/>
                        <a:t>-lite is a concern </a:t>
                      </a:r>
                      <a:endParaRPr lang="en-US" sz="900" b="0" kern="1200" dirty="0">
                        <a:solidFill>
                          <a:srgbClr val="000000"/>
                        </a:solidFill>
                        <a:latin typeface="+mn-lt"/>
                        <a:ea typeface="+mn-ea"/>
                        <a:cs typeface="+mn-cs"/>
                      </a:endParaRPr>
                    </a:p>
                  </a:txBody>
                  <a:tcPr marL="80111" marR="80111" marT="40056" marB="40056" anchor="ctr"/>
                </a:tc>
                <a:extLst>
                  <a:ext uri="{0D108BD9-81ED-4DB2-BD59-A6C34878D82A}">
                    <a16:rowId xmlns:a16="http://schemas.microsoft.com/office/drawing/2014/main" val="10003"/>
                  </a:ext>
                </a:extLst>
              </a:tr>
              <a:tr h="534914">
                <a:tc vMerge="1">
                  <a:txBody>
                    <a:bodyPr/>
                    <a:lstStyle/>
                    <a:p>
                      <a:endParaRPr lang="en-US" sz="1050" b="1" dirty="0"/>
                    </a:p>
                  </a:txBody>
                  <a:tcPr/>
                </a:tc>
                <a:tc>
                  <a:txBody>
                    <a:bodyPr/>
                    <a:lstStyle/>
                    <a:p>
                      <a:r>
                        <a:rPr lang="en-US" sz="1000" dirty="0"/>
                        <a:t>Private Credit</a:t>
                      </a:r>
                      <a:endParaRPr lang="en-US" sz="1000" b="1" dirty="0"/>
                    </a:p>
                  </a:txBody>
                  <a:tcPr marL="80111" marR="80111" marT="40056" marB="40056" anchor="ctr"/>
                </a:tc>
                <a:tc>
                  <a:txBody>
                    <a:bodyPr/>
                    <a:lstStyle/>
                    <a:p>
                      <a:pPr algn="ctr"/>
                      <a:r>
                        <a:rPr lang="en-US" sz="1100" kern="1200" dirty="0"/>
                        <a:t>Positive</a:t>
                      </a:r>
                      <a:endParaRPr lang="en-US" sz="1100" b="1" kern="1200" dirty="0">
                        <a:solidFill>
                          <a:schemeClr val="dk1"/>
                        </a:solidFill>
                        <a:latin typeface="+mn-lt"/>
                        <a:ea typeface="+mn-ea"/>
                        <a:cs typeface="+mn-cs"/>
                      </a:endParaRPr>
                    </a:p>
                  </a:txBody>
                  <a:tcPr marL="80111" marR="80111" marT="40056" marB="40056" anchor="ctr"/>
                </a:tc>
                <a:tc>
                  <a:txBody>
                    <a:bodyPr/>
                    <a:lstStyle/>
                    <a:p>
                      <a:pPr algn="ctr"/>
                      <a:r>
                        <a:rPr lang="en-US" sz="1100" kern="1200" dirty="0"/>
                        <a:t>Positive</a:t>
                      </a:r>
                      <a:endParaRPr lang="en-US" sz="1100" b="1" dirty="0">
                        <a:solidFill>
                          <a:schemeClr val="tx2"/>
                        </a:solidFill>
                      </a:endParaRPr>
                    </a:p>
                  </a:txBody>
                  <a:tcPr marL="80111" marR="80111" marT="40056" marB="40056" anchor="ctr"/>
                </a:tc>
                <a:tc>
                  <a:txBody>
                    <a:bodyPr/>
                    <a:lstStyle/>
                    <a:p>
                      <a:r>
                        <a:rPr lang="en-US" sz="900" kern="1200" baseline="0" dirty="0"/>
                        <a:t>Europe and Asia are preferred over the US</a:t>
                      </a:r>
                      <a:endParaRPr lang="en-US" sz="900" b="0" kern="1200" baseline="0" dirty="0">
                        <a:solidFill>
                          <a:srgbClr val="000000"/>
                        </a:solidFill>
                        <a:latin typeface="+mn-lt"/>
                        <a:ea typeface="+mn-ea"/>
                        <a:cs typeface="+mn-cs"/>
                      </a:endParaRPr>
                    </a:p>
                  </a:txBody>
                  <a:tcPr marL="80111" marR="80111" marT="40056" marB="40056" anchor="ctr"/>
                </a:tc>
                <a:extLst>
                  <a:ext uri="{0D108BD9-81ED-4DB2-BD59-A6C34878D82A}">
                    <a16:rowId xmlns:a16="http://schemas.microsoft.com/office/drawing/2014/main" val="10004"/>
                  </a:ext>
                </a:extLst>
              </a:tr>
              <a:tr h="3016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b="1" kern="1200" dirty="0">
                        <a:solidFill>
                          <a:schemeClr val="bg1"/>
                        </a:solidFill>
                        <a:latin typeface="+mn-lt"/>
                        <a:ea typeface="+mn-ea"/>
                        <a:cs typeface="+mn-cs"/>
                      </a:endParaRPr>
                    </a:p>
                  </a:txBody>
                  <a:tcPr marL="80111" marR="80111" marT="40056" marB="40056" anchor="ct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dk1"/>
                        </a:solidFill>
                        <a:latin typeface="+mn-lt"/>
                        <a:ea typeface="+mn-ea"/>
                        <a:cs typeface="+mn-cs"/>
                      </a:endParaRPr>
                    </a:p>
                  </a:txBody>
                  <a:tcPr marL="80111" marR="80111" marT="40056" marB="40056"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83330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a:t>Emerging Market</a:t>
                      </a:r>
                      <a:r>
                        <a:rPr lang="en-US" sz="1000" kern="1200" baseline="0" dirty="0"/>
                        <a:t> Credit</a:t>
                      </a:r>
                      <a:endParaRPr lang="en-US" sz="1000" b="1" kern="1200" dirty="0">
                        <a:solidFill>
                          <a:schemeClr val="bg1"/>
                        </a:solidFill>
                        <a:latin typeface="+mn-lt"/>
                        <a:ea typeface="+mn-ea"/>
                        <a:cs typeface="+mn-cs"/>
                      </a:endParaRPr>
                    </a:p>
                  </a:txBody>
                  <a:tcPr marL="80111" marR="80111" marT="40056" marB="40056" vert="vert270" anchor="ctr"/>
                </a:tc>
                <a:tc>
                  <a:txBody>
                    <a:bodyPr/>
                    <a:lstStyle/>
                    <a:p>
                      <a:pPr marL="0" algn="l" defTabSz="914400" rtl="0" eaLnBrk="1" latinLnBrk="0" hangingPunct="1"/>
                      <a:r>
                        <a:rPr lang="en-US" sz="1000" kern="1200" dirty="0"/>
                        <a:t>EMD Local</a:t>
                      </a:r>
                      <a:endParaRPr lang="en-US" sz="1000" b="1" kern="1200" dirty="0">
                        <a:solidFill>
                          <a:schemeClr val="dk1"/>
                        </a:solidFill>
                        <a:latin typeface="+mn-lt"/>
                        <a:ea typeface="+mn-ea"/>
                        <a:cs typeface="+mn-cs"/>
                      </a:endParaRPr>
                    </a:p>
                  </a:txBody>
                  <a:tcPr marL="80111" marR="80111" marT="40056" marB="40056" anchor="ctr"/>
                </a:tc>
                <a:tc>
                  <a:txBody>
                    <a:bodyPr/>
                    <a:lstStyle/>
                    <a:p>
                      <a:pPr marL="0" algn="ctr" defTabSz="914400" rtl="0" eaLnBrk="1" latinLnBrk="0" hangingPunct="1"/>
                      <a:r>
                        <a:rPr lang="en-US" sz="1100" kern="1200" dirty="0"/>
                        <a:t>Positive</a:t>
                      </a:r>
                      <a:endParaRPr lang="en-US" sz="1100" b="1" kern="1200" dirty="0">
                        <a:solidFill>
                          <a:schemeClr val="tx2"/>
                        </a:solidFill>
                        <a:latin typeface="+mn-lt"/>
                        <a:ea typeface="+mn-ea"/>
                        <a:cs typeface="+mn-cs"/>
                      </a:endParaRPr>
                    </a:p>
                  </a:txBody>
                  <a:tcPr marL="80111" marR="80111" marT="40056" marB="40056" anchor="ctr"/>
                </a:tc>
                <a:tc>
                  <a:txBody>
                    <a:bodyPr/>
                    <a:lstStyle/>
                    <a:p>
                      <a:pPr algn="ctr"/>
                      <a:r>
                        <a:rPr lang="en-US" sz="1100" kern="1200" dirty="0"/>
                        <a:t>Positive</a:t>
                      </a:r>
                      <a:endParaRPr lang="en-US" sz="1100" b="1" dirty="0">
                        <a:solidFill>
                          <a:schemeClr val="tx2"/>
                        </a:solidFill>
                      </a:endParaRPr>
                    </a:p>
                  </a:txBody>
                  <a:tcPr marL="80111" marR="80111" marT="40056" marB="40056" anchor="ctr"/>
                </a:tc>
                <a:tc>
                  <a:txBody>
                    <a:bodyPr/>
                    <a:lstStyle/>
                    <a:p>
                      <a:r>
                        <a:rPr lang="en-US" sz="900" kern="1200" baseline="0" dirty="0"/>
                        <a:t>Attractive real rates DM vs EM, FX volatility remain a concern but dispersed among EM countries</a:t>
                      </a:r>
                      <a:endParaRPr lang="en-US" sz="900" b="0" kern="1200" baseline="0" dirty="0">
                        <a:solidFill>
                          <a:srgbClr val="000000"/>
                        </a:solidFill>
                        <a:latin typeface="+mn-lt"/>
                        <a:ea typeface="+mn-ea"/>
                        <a:cs typeface="+mn-cs"/>
                      </a:endParaRPr>
                    </a:p>
                  </a:txBody>
                  <a:tcPr marL="80111" marR="80111" marT="40056" marB="40056" anchor="ctr"/>
                </a:tc>
                <a:extLst>
                  <a:ext uri="{0D108BD9-81ED-4DB2-BD59-A6C34878D82A}">
                    <a16:rowId xmlns:a16="http://schemas.microsoft.com/office/drawing/2014/main" val="10006"/>
                  </a:ext>
                </a:extLst>
              </a:tr>
              <a:tr h="301602">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900" b="1" kern="1200" dirty="0">
                        <a:solidFill>
                          <a:schemeClr val="bg1"/>
                        </a:solidFill>
                        <a:latin typeface="+mn-lt"/>
                        <a:ea typeface="+mn-ea"/>
                        <a:cs typeface="+mn-cs"/>
                      </a:endParaRPr>
                    </a:p>
                  </a:txBody>
                  <a:tcPr marL="80111" marR="80111" marT="40056" marB="40056" anchor="ctr"/>
                </a:tc>
                <a:tc gridSpan="4">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1200" b="1" kern="1200" dirty="0">
                        <a:solidFill>
                          <a:schemeClr val="tx2"/>
                        </a:solidFill>
                        <a:latin typeface="+mn-lt"/>
                        <a:ea typeface="+mn-ea"/>
                        <a:cs typeface="+mn-cs"/>
                      </a:endParaRPr>
                    </a:p>
                  </a:txBody>
                  <a:tcPr marL="80111" marR="80111" marT="40056" marB="40056"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1015781">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000" kern="1200" dirty="0"/>
                        <a:t>Structured</a:t>
                      </a:r>
                    </a:p>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000" kern="1200" dirty="0"/>
                        <a:t>Credit</a:t>
                      </a:r>
                      <a:endParaRPr lang="en-US" sz="1000" b="1" kern="1200" dirty="0">
                        <a:solidFill>
                          <a:schemeClr val="bg1"/>
                        </a:solidFill>
                        <a:latin typeface="+mn-lt"/>
                        <a:ea typeface="+mn-ea"/>
                        <a:cs typeface="+mn-cs"/>
                      </a:endParaRPr>
                    </a:p>
                  </a:txBody>
                  <a:tcPr marL="80111" marR="80111" marT="40056" marB="40056" vert="vert270" anchor="ct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kern="1200" dirty="0"/>
                        <a:t>CLO</a:t>
                      </a:r>
                      <a:endParaRPr lang="en-US" sz="1000" b="1" kern="1200" dirty="0">
                        <a:solidFill>
                          <a:schemeClr val="dk1"/>
                        </a:solidFill>
                        <a:latin typeface="+mn-lt"/>
                        <a:ea typeface="+mn-ea"/>
                        <a:cs typeface="+mn-cs"/>
                      </a:endParaRPr>
                    </a:p>
                  </a:txBody>
                  <a:tcPr marL="80111" marR="80111" marT="40056" marB="40056" anchor="ctr"/>
                </a:tc>
                <a:tc>
                  <a:txBody>
                    <a:bodyPr/>
                    <a:lstStyle/>
                    <a:p>
                      <a:pPr marL="0" algn="ctr" defTabSz="914400" rtl="0" eaLnBrk="1" latinLnBrk="0" hangingPunct="1"/>
                      <a:r>
                        <a:rPr lang="en-US" sz="1100" kern="1200" dirty="0"/>
                        <a:t>Positive</a:t>
                      </a:r>
                      <a:endParaRPr lang="en-US" sz="1100" b="1" kern="1200" dirty="0">
                        <a:solidFill>
                          <a:schemeClr val="tx2"/>
                        </a:solidFill>
                        <a:latin typeface="+mn-lt"/>
                        <a:ea typeface="+mn-ea"/>
                        <a:cs typeface="+mn-cs"/>
                      </a:endParaRPr>
                    </a:p>
                  </a:txBody>
                  <a:tcPr marL="80111" marR="80111" marT="40056" marB="40056" anchor="ctr"/>
                </a:tc>
                <a:tc>
                  <a:txBody>
                    <a:bodyPr/>
                    <a:lstStyle/>
                    <a:p>
                      <a:pPr algn="ctr"/>
                      <a:r>
                        <a:rPr lang="en-US" sz="1100" kern="1200" dirty="0"/>
                        <a:t>Positive</a:t>
                      </a:r>
                      <a:endParaRPr lang="en-US" sz="1100" b="1" dirty="0">
                        <a:solidFill>
                          <a:schemeClr val="tx2"/>
                        </a:solidFill>
                      </a:endParaRPr>
                    </a:p>
                  </a:txBody>
                  <a:tcPr marL="80111" marR="80111" marT="40056" marB="40056"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kern="1200" baseline="0" dirty="0"/>
                        <a:t>Mezzanine over equity, unless equity has edge</a:t>
                      </a:r>
                      <a:endParaRPr lang="en-US" sz="2100" dirty="0"/>
                    </a:p>
                  </a:txBody>
                  <a:tcPr marL="80111" marR="80111" marT="40056" marB="40056"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114062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Equity Beta Group Trends</a:t>
            </a:r>
          </a:p>
        </p:txBody>
      </p:sp>
      <p:sp>
        <p:nvSpPr>
          <p:cNvPr id="5" name="Slide Number Placeholder 3"/>
          <p:cNvSpPr>
            <a:spLocks noGrp="1"/>
          </p:cNvSpPr>
          <p:nvPr>
            <p:ph type="sldNum" sz="quarter" idx="10"/>
          </p:nvPr>
        </p:nvSpPr>
        <p:spPr/>
        <p:txBody>
          <a:bodyPr/>
          <a:lstStyle/>
          <a:p>
            <a:fld id="{B7FC5AD4-6EC1-459D-961E-65631855902F}" type="slidenum">
              <a:rPr lang="en-US" smtClean="0"/>
              <a:pPr/>
              <a:t>4</a:t>
            </a:fld>
            <a:endParaRPr lang="en-US" sz="1400" dirty="0"/>
          </a:p>
        </p:txBody>
      </p:sp>
      <p:graphicFrame>
        <p:nvGraphicFramePr>
          <p:cNvPr id="7" name="Content Placeholder 4"/>
          <p:cNvGraphicFramePr>
            <a:graphicFrameLocks noGrp="1"/>
          </p:cNvGraphicFramePr>
          <p:nvPr>
            <p:ph idx="1"/>
            <p:extLst>
              <p:ext uri="{D42A27DB-BD31-4B8C-83A1-F6EECF244321}">
                <p14:modId xmlns:p14="http://schemas.microsoft.com/office/powerpoint/2010/main" val="2331383734"/>
              </p:ext>
            </p:extLst>
          </p:nvPr>
        </p:nvGraphicFramePr>
        <p:xfrm>
          <a:off x="609600" y="1219200"/>
          <a:ext cx="7696199" cy="5016275"/>
        </p:xfrm>
        <a:graphic>
          <a:graphicData uri="http://schemas.openxmlformats.org/drawingml/2006/table">
            <a:tbl>
              <a:tblPr firstRow="1" bandRow="1">
                <a:tableStyleId>{073A0DAA-6AF3-43AB-8588-CEC1D06C72B9}</a:tableStyleId>
              </a:tblPr>
              <a:tblGrid>
                <a:gridCol w="505950">
                  <a:extLst>
                    <a:ext uri="{9D8B030D-6E8A-4147-A177-3AD203B41FA5}">
                      <a16:colId xmlns:a16="http://schemas.microsoft.com/office/drawing/2014/main" val="20000"/>
                    </a:ext>
                  </a:extLst>
                </a:gridCol>
                <a:gridCol w="1842827">
                  <a:extLst>
                    <a:ext uri="{9D8B030D-6E8A-4147-A177-3AD203B41FA5}">
                      <a16:colId xmlns:a16="http://schemas.microsoft.com/office/drawing/2014/main" val="20001"/>
                    </a:ext>
                  </a:extLst>
                </a:gridCol>
                <a:gridCol w="1087453">
                  <a:extLst>
                    <a:ext uri="{9D8B030D-6E8A-4147-A177-3AD203B41FA5}">
                      <a16:colId xmlns:a16="http://schemas.microsoft.com/office/drawing/2014/main" val="20002"/>
                    </a:ext>
                  </a:extLst>
                </a:gridCol>
                <a:gridCol w="1087453">
                  <a:extLst>
                    <a:ext uri="{9D8B030D-6E8A-4147-A177-3AD203B41FA5}">
                      <a16:colId xmlns:a16="http://schemas.microsoft.com/office/drawing/2014/main" val="20003"/>
                    </a:ext>
                  </a:extLst>
                </a:gridCol>
                <a:gridCol w="3172516">
                  <a:extLst>
                    <a:ext uri="{9D8B030D-6E8A-4147-A177-3AD203B41FA5}">
                      <a16:colId xmlns:a16="http://schemas.microsoft.com/office/drawing/2014/main" val="20004"/>
                    </a:ext>
                  </a:extLst>
                </a:gridCol>
              </a:tblGrid>
              <a:tr h="398643">
                <a:tc>
                  <a:txBody>
                    <a:bodyPr/>
                    <a:lstStyle/>
                    <a:p>
                      <a:endParaRPr lang="en-US" sz="1000" dirty="0">
                        <a:solidFill>
                          <a:schemeClr val="bg1"/>
                        </a:solidFill>
                      </a:endParaRPr>
                    </a:p>
                  </a:txBody>
                  <a:tcPr marL="82459" marR="82459" marT="41230" marB="4123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t>Beta</a:t>
                      </a:r>
                      <a:r>
                        <a:rPr lang="en-US" sz="1100" kern="1200" baseline="0" dirty="0"/>
                        <a:t> Subset</a:t>
                      </a:r>
                      <a:endParaRPr lang="en-US" sz="1100" dirty="0">
                        <a:solidFill>
                          <a:schemeClr val="bg1"/>
                        </a:solidFill>
                      </a:endParaRPr>
                    </a:p>
                  </a:txBody>
                  <a:tcPr marL="82459" marR="82459" marT="41230" marB="41230" anchor="ctr"/>
                </a:tc>
                <a:tc>
                  <a:txBody>
                    <a:bodyPr/>
                    <a:lstStyle/>
                    <a:p>
                      <a:pPr algn="ctr"/>
                      <a:r>
                        <a:rPr lang="en-US" sz="1100" dirty="0"/>
                        <a:t>Q1 2017</a:t>
                      </a:r>
                      <a:endParaRPr lang="en-US" sz="1100" dirty="0">
                        <a:solidFill>
                          <a:schemeClr val="bg1"/>
                        </a:solidFill>
                      </a:endParaRPr>
                    </a:p>
                  </a:txBody>
                  <a:tcPr marL="82459" marR="82459" marT="41230" marB="41230" anchor="ctr"/>
                </a:tc>
                <a:tc>
                  <a:txBody>
                    <a:bodyPr/>
                    <a:lstStyle/>
                    <a:p>
                      <a:pPr algn="ctr"/>
                      <a:r>
                        <a:rPr lang="en-US" sz="1100" dirty="0"/>
                        <a:t>Q2 2017</a:t>
                      </a:r>
                      <a:endParaRPr lang="en-US" sz="1100" dirty="0">
                        <a:solidFill>
                          <a:schemeClr val="bg1"/>
                        </a:solidFill>
                      </a:endParaRPr>
                    </a:p>
                  </a:txBody>
                  <a:tcPr marL="82459" marR="82459" marT="41230" marB="41230" anchor="ctr"/>
                </a:tc>
                <a:tc>
                  <a:txBody>
                    <a:bodyPr/>
                    <a:lstStyle/>
                    <a:p>
                      <a:pPr algn="ctr"/>
                      <a:r>
                        <a:rPr lang="en-US" sz="1100" dirty="0"/>
                        <a:t>Comments: Q2 2017</a:t>
                      </a:r>
                      <a:endParaRPr lang="en-US" sz="1100" dirty="0">
                        <a:solidFill>
                          <a:schemeClr val="bg1"/>
                        </a:solidFill>
                      </a:endParaRPr>
                    </a:p>
                  </a:txBody>
                  <a:tcPr marL="82459" marR="82459" marT="41230" marB="41230" anchor="ctr"/>
                </a:tc>
                <a:extLst>
                  <a:ext uri="{0D108BD9-81ED-4DB2-BD59-A6C34878D82A}">
                    <a16:rowId xmlns:a16="http://schemas.microsoft.com/office/drawing/2014/main" val="10000"/>
                  </a:ext>
                </a:extLst>
              </a:tr>
              <a:tr h="730848">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t>Liquid</a:t>
                      </a:r>
                      <a:endParaRPr lang="en-US" sz="1100" b="1" kern="1200" dirty="0">
                        <a:solidFill>
                          <a:schemeClr val="bg1"/>
                        </a:solidFill>
                        <a:latin typeface="+mn-lt"/>
                        <a:ea typeface="+mn-ea"/>
                        <a:cs typeface="+mn-cs"/>
                      </a:endParaRPr>
                    </a:p>
                  </a:txBody>
                  <a:tcPr marL="82459" marR="82459" marT="41230" marB="41230" vert="vert270" anchor="ctr"/>
                </a:tc>
                <a:tc>
                  <a:txBody>
                    <a:bodyPr/>
                    <a:lstStyle/>
                    <a:p>
                      <a:r>
                        <a:rPr lang="en-US" sz="1100" dirty="0"/>
                        <a:t>Global</a:t>
                      </a:r>
                      <a:endParaRPr lang="en-US" sz="1100" b="1" dirty="0"/>
                    </a:p>
                  </a:txBody>
                  <a:tcPr marL="82459" marR="82459" marT="41230" marB="41230" anchor="ctr"/>
                </a:tc>
                <a:tc>
                  <a:txBody>
                    <a:bodyPr/>
                    <a:lstStyle/>
                    <a:p>
                      <a:pPr marL="0" algn="ctr" defTabSz="914400" rtl="0" eaLnBrk="1" latinLnBrk="0" hangingPunct="1"/>
                      <a:r>
                        <a:rPr lang="en-US" sz="1300" kern="1200" dirty="0"/>
                        <a:t>Positive</a:t>
                      </a:r>
                      <a:endParaRPr lang="en-US" sz="1300" b="1" kern="1200" dirty="0">
                        <a:solidFill>
                          <a:schemeClr val="tx2"/>
                        </a:solidFill>
                        <a:latin typeface="+mn-lt"/>
                        <a:ea typeface="+mn-ea"/>
                        <a:cs typeface="+mn-cs"/>
                      </a:endParaRPr>
                    </a:p>
                  </a:txBody>
                  <a:tcPr marL="82459" marR="82459" marT="41230" marB="41230" anchor="ctr"/>
                </a:tc>
                <a:tc>
                  <a:txBody>
                    <a:bodyPr/>
                    <a:lstStyle/>
                    <a:p>
                      <a:pPr marL="0" algn="ctr" defTabSz="914400" rtl="0" eaLnBrk="1" latinLnBrk="0" hangingPunct="1"/>
                      <a:r>
                        <a:rPr lang="en-US" sz="1300" kern="1200" dirty="0"/>
                        <a:t>Positive</a:t>
                      </a:r>
                      <a:endParaRPr lang="en-US" sz="1300" b="1" kern="1200" dirty="0">
                        <a:solidFill>
                          <a:schemeClr val="tx2"/>
                        </a:solidFill>
                        <a:latin typeface="+mn-lt"/>
                        <a:ea typeface="+mn-ea"/>
                        <a:cs typeface="+mn-cs"/>
                      </a:endParaRPr>
                    </a:p>
                  </a:txBody>
                  <a:tcPr marL="82459" marR="82459" marT="41230" marB="41230" anchor="ctr"/>
                </a:tc>
                <a:tc>
                  <a:txBody>
                    <a:bodyPr/>
                    <a:lstStyle/>
                    <a:p>
                      <a:r>
                        <a:rPr lang="en-US" sz="1000" u="none" dirty="0"/>
                        <a:t>International Equity allocations; complements</a:t>
                      </a:r>
                      <a:r>
                        <a:rPr lang="en-US" sz="1000" u="none" baseline="0" dirty="0"/>
                        <a:t> </a:t>
                      </a:r>
                      <a:r>
                        <a:rPr lang="en-US" sz="1000" u="none" dirty="0"/>
                        <a:t>small cap allocation</a:t>
                      </a:r>
                      <a:endParaRPr lang="en-US" sz="1000" b="0" u="none" dirty="0">
                        <a:solidFill>
                          <a:srgbClr val="000000"/>
                        </a:solidFill>
                      </a:endParaRPr>
                    </a:p>
                  </a:txBody>
                  <a:tcPr marL="82459" marR="82459" marT="41230" marB="41230" anchor="ctr"/>
                </a:tc>
                <a:extLst>
                  <a:ext uri="{0D108BD9-81ED-4DB2-BD59-A6C34878D82A}">
                    <a16:rowId xmlns:a16="http://schemas.microsoft.com/office/drawing/2014/main" val="10001"/>
                  </a:ext>
                </a:extLst>
              </a:tr>
              <a:tr h="664408">
                <a:tc vMerge="1">
                  <a:txBody>
                    <a:bodyPr/>
                    <a:lstStyle/>
                    <a:p>
                      <a:endParaRPr lang="en-US"/>
                    </a:p>
                  </a:txBody>
                  <a:tcPr/>
                </a:tc>
                <a:tc>
                  <a:txBody>
                    <a:bodyPr/>
                    <a:lstStyle/>
                    <a:p>
                      <a:r>
                        <a:rPr lang="en-US" sz="1100" dirty="0"/>
                        <a:t>United States</a:t>
                      </a:r>
                      <a:endParaRPr lang="en-US" sz="1100" b="1" dirty="0"/>
                    </a:p>
                  </a:txBody>
                  <a:tcPr marL="82459" marR="82459" marT="41230" marB="41230" anchor="ctr"/>
                </a:tc>
                <a:tc>
                  <a:txBody>
                    <a:bodyPr/>
                    <a:lstStyle/>
                    <a:p>
                      <a:pPr marL="0" algn="ctr" defTabSz="914400" rtl="0" eaLnBrk="1" latinLnBrk="0" hangingPunct="1"/>
                      <a:r>
                        <a:rPr lang="en-US" sz="1300" kern="1200" dirty="0"/>
                        <a:t>Neutral</a:t>
                      </a:r>
                      <a:endParaRPr lang="en-US" sz="1300" b="1" kern="1200" dirty="0">
                        <a:solidFill>
                          <a:schemeClr val="tx2"/>
                        </a:solidFill>
                        <a:latin typeface="+mn-lt"/>
                        <a:ea typeface="+mn-ea"/>
                        <a:cs typeface="+mn-cs"/>
                      </a:endParaRPr>
                    </a:p>
                  </a:txBody>
                  <a:tcPr marL="82459" marR="82459" marT="41230" marB="41230" anchor="ctr"/>
                </a:tc>
                <a:tc>
                  <a:txBody>
                    <a:bodyPr/>
                    <a:lstStyle/>
                    <a:p>
                      <a:pPr marL="0" algn="ctr" defTabSz="914400" rtl="0" eaLnBrk="1" latinLnBrk="0" hangingPunct="1"/>
                      <a:r>
                        <a:rPr lang="en-US" sz="1300" kern="1200" dirty="0"/>
                        <a:t>Neutral</a:t>
                      </a:r>
                      <a:endParaRPr lang="en-US" sz="1300" b="1" kern="1200" dirty="0">
                        <a:solidFill>
                          <a:schemeClr val="tx2"/>
                        </a:solidFill>
                        <a:latin typeface="+mn-lt"/>
                        <a:ea typeface="+mn-ea"/>
                        <a:cs typeface="+mn-cs"/>
                      </a:endParaRPr>
                    </a:p>
                  </a:txBody>
                  <a:tcPr marL="82459" marR="82459" marT="41230" marB="41230" anchor="ctr"/>
                </a:tc>
                <a:tc>
                  <a:txBody>
                    <a:bodyPr/>
                    <a:lstStyle/>
                    <a:p>
                      <a:r>
                        <a:rPr lang="en-US" sz="1000" u="none" kern="1200" dirty="0"/>
                        <a:t>Consider passive; For non core exposure consider concentrated/ flexible</a:t>
                      </a:r>
                      <a:endParaRPr lang="en-US" sz="1000" b="0" u="none" kern="1200" dirty="0">
                        <a:solidFill>
                          <a:srgbClr val="000000"/>
                        </a:solidFill>
                        <a:latin typeface="+mn-lt"/>
                        <a:ea typeface="+mn-ea"/>
                        <a:cs typeface="+mn-cs"/>
                      </a:endParaRPr>
                    </a:p>
                  </a:txBody>
                  <a:tcPr marL="82459" marR="82459" marT="41230" marB="41230" anchor="ctr"/>
                </a:tc>
                <a:extLst>
                  <a:ext uri="{0D108BD9-81ED-4DB2-BD59-A6C34878D82A}">
                    <a16:rowId xmlns:a16="http://schemas.microsoft.com/office/drawing/2014/main" val="10002"/>
                  </a:ext>
                </a:extLst>
              </a:tr>
              <a:tr h="664408">
                <a:tc vMerge="1">
                  <a:txBody>
                    <a:bodyPr/>
                    <a:lstStyle/>
                    <a:p>
                      <a:endParaRPr lang="en-US" sz="1050" b="1" dirty="0"/>
                    </a:p>
                  </a:txBody>
                  <a:tcPr/>
                </a:tc>
                <a:tc>
                  <a:txBody>
                    <a:bodyPr/>
                    <a:lstStyle/>
                    <a:p>
                      <a:r>
                        <a:rPr lang="en-US" sz="1100" dirty="0"/>
                        <a:t>International</a:t>
                      </a:r>
                      <a:endParaRPr lang="en-US" sz="1100" b="1" dirty="0"/>
                    </a:p>
                  </a:txBody>
                  <a:tcPr marL="82459" marR="82459" marT="41230" marB="41230" anchor="ctr"/>
                </a:tc>
                <a:tc>
                  <a:txBody>
                    <a:bodyPr/>
                    <a:lstStyle/>
                    <a:p>
                      <a:pPr marL="0" algn="ctr" defTabSz="914400" rtl="0" eaLnBrk="1" latinLnBrk="0" hangingPunct="1"/>
                      <a:r>
                        <a:rPr lang="en-US" sz="1300" kern="1200"/>
                        <a:t>Positive</a:t>
                      </a:r>
                      <a:endParaRPr lang="en-US" sz="1300" b="1" kern="1200" dirty="0">
                        <a:solidFill>
                          <a:schemeClr val="tx2"/>
                        </a:solidFill>
                        <a:latin typeface="+mn-lt"/>
                        <a:ea typeface="+mn-ea"/>
                        <a:cs typeface="+mn-cs"/>
                      </a:endParaRPr>
                    </a:p>
                  </a:txBody>
                  <a:tcPr marL="82459" marR="82459" marT="41230" marB="41230" anchor="ctr"/>
                </a:tc>
                <a:tc>
                  <a:txBody>
                    <a:bodyPr/>
                    <a:lstStyle/>
                    <a:p>
                      <a:pPr marL="0" algn="ctr" defTabSz="914400" rtl="0" eaLnBrk="1" latinLnBrk="0" hangingPunct="1"/>
                      <a:r>
                        <a:rPr lang="en-US" sz="1300" kern="1200" dirty="0"/>
                        <a:t>Positive</a:t>
                      </a:r>
                      <a:endParaRPr lang="en-US" sz="1300" b="1" kern="1200" dirty="0">
                        <a:solidFill>
                          <a:schemeClr val="tx2"/>
                        </a:solidFill>
                        <a:latin typeface="+mn-lt"/>
                        <a:ea typeface="+mn-ea"/>
                        <a:cs typeface="+mn-cs"/>
                      </a:endParaRPr>
                    </a:p>
                  </a:txBody>
                  <a:tcPr marL="82459" marR="82459" marT="41230" marB="41230" anchor="ctr"/>
                </a:tc>
                <a:tc>
                  <a:txBody>
                    <a:bodyPr/>
                    <a:lstStyle/>
                    <a:p>
                      <a:pPr marL="0" marR="0" indent="0" algn="l" defTabSz="914400" rtl="0" eaLnBrk="1" fontAlgn="auto" latinLnBrk="0" hangingPunct="1">
                        <a:lnSpc>
                          <a:spcPct val="100000"/>
                        </a:lnSpc>
                        <a:spcBef>
                          <a:spcPts val="0"/>
                        </a:spcBef>
                        <a:spcAft>
                          <a:spcPts val="600"/>
                        </a:spcAft>
                        <a:buClrTx/>
                        <a:buSzTx/>
                        <a:buFont typeface="Arial" pitchFamily="34" charset="0"/>
                        <a:buNone/>
                        <a:tabLst/>
                        <a:defRPr/>
                      </a:pPr>
                      <a:r>
                        <a:rPr lang="en-US" sz="1000" u="none" kern="1200" baseline="0" dirty="0"/>
                        <a:t>Consider scaling in throughout 2017 to take advantage of volatility </a:t>
                      </a:r>
                      <a:endParaRPr lang="en-US" sz="1000" b="0" u="none" kern="1200" baseline="0" dirty="0">
                        <a:solidFill>
                          <a:srgbClr val="000000"/>
                        </a:solidFill>
                        <a:latin typeface="+mn-lt"/>
                        <a:ea typeface="+mn-ea"/>
                        <a:cs typeface="+mn-cs"/>
                      </a:endParaRPr>
                    </a:p>
                  </a:txBody>
                  <a:tcPr marL="82459" marR="82459" marT="41230" marB="41230" anchor="ctr"/>
                </a:tc>
                <a:extLst>
                  <a:ext uri="{0D108BD9-81ED-4DB2-BD59-A6C34878D82A}">
                    <a16:rowId xmlns:a16="http://schemas.microsoft.com/office/drawing/2014/main" val="10003"/>
                  </a:ext>
                </a:extLst>
              </a:tr>
              <a:tr h="730848">
                <a:tc vMerge="1">
                  <a:txBody>
                    <a:bodyPr/>
                    <a:lstStyle/>
                    <a:p>
                      <a:endParaRPr lang="en-US" sz="1050" b="1" dirty="0"/>
                    </a:p>
                  </a:txBody>
                  <a:tcPr/>
                </a:tc>
                <a:tc>
                  <a:txBody>
                    <a:bodyPr/>
                    <a:lstStyle/>
                    <a:p>
                      <a:r>
                        <a:rPr lang="en-US" sz="1100" dirty="0"/>
                        <a:t>Emerging Markets</a:t>
                      </a:r>
                      <a:endParaRPr lang="en-US" sz="1100" b="1" dirty="0">
                        <a:solidFill>
                          <a:srgbClr val="4D4E54"/>
                        </a:solidFill>
                      </a:endParaRPr>
                    </a:p>
                  </a:txBody>
                  <a:tcPr marL="82459" marR="82459" marT="41230" marB="41230" anchor="ctr"/>
                </a:tc>
                <a:tc>
                  <a:txBody>
                    <a:bodyPr/>
                    <a:lstStyle/>
                    <a:p>
                      <a:pPr marL="0" algn="ctr" defTabSz="914400" rtl="0" eaLnBrk="1" latinLnBrk="0" hangingPunct="1"/>
                      <a:r>
                        <a:rPr lang="en-US" sz="1300" kern="1200"/>
                        <a:t>Positive</a:t>
                      </a:r>
                      <a:endParaRPr lang="en-US" sz="1300" b="1" kern="1200" dirty="0">
                        <a:solidFill>
                          <a:schemeClr val="tx2"/>
                        </a:solidFill>
                        <a:latin typeface="+mn-lt"/>
                        <a:ea typeface="+mn-ea"/>
                        <a:cs typeface="+mn-cs"/>
                      </a:endParaRPr>
                    </a:p>
                  </a:txBody>
                  <a:tcPr marL="82459" marR="82459" marT="41230" marB="41230" anchor="ctr"/>
                </a:tc>
                <a:tc>
                  <a:txBody>
                    <a:bodyPr/>
                    <a:lstStyle/>
                    <a:p>
                      <a:pPr marL="0" algn="ctr" defTabSz="914400" rtl="0" eaLnBrk="1" latinLnBrk="0" hangingPunct="1"/>
                      <a:r>
                        <a:rPr lang="en-US" sz="1300" kern="1200" dirty="0"/>
                        <a:t>Positive</a:t>
                      </a:r>
                      <a:endParaRPr lang="en-US" sz="1300" b="1" kern="1200" dirty="0">
                        <a:solidFill>
                          <a:schemeClr val="tx2"/>
                        </a:solidFill>
                        <a:latin typeface="+mn-lt"/>
                        <a:ea typeface="+mn-ea"/>
                        <a:cs typeface="+mn-cs"/>
                      </a:endParaRPr>
                    </a:p>
                  </a:txBody>
                  <a:tcPr marL="82459" marR="82459" marT="41230" marB="41230" anchor="ctr"/>
                </a:tc>
                <a:tc>
                  <a:txBody>
                    <a:bodyPr/>
                    <a:lstStyle/>
                    <a:p>
                      <a:pPr marL="0" marR="0" indent="0" algn="l" defTabSz="914400" rtl="0" eaLnBrk="1" fontAlgn="auto" latinLnBrk="0" hangingPunct="1">
                        <a:lnSpc>
                          <a:spcPct val="100000"/>
                        </a:lnSpc>
                        <a:spcBef>
                          <a:spcPts val="0"/>
                        </a:spcBef>
                        <a:spcAft>
                          <a:spcPts val="600"/>
                        </a:spcAft>
                        <a:buClrTx/>
                        <a:buSzTx/>
                        <a:buFont typeface="Arial" pitchFamily="34" charset="0"/>
                        <a:buNone/>
                        <a:tabLst/>
                        <a:defRPr/>
                      </a:pPr>
                      <a:r>
                        <a:rPr lang="en-US" sz="1000" u="none" kern="1200" baseline="0" dirty="0"/>
                        <a:t>Consumption theme still exists; EM small is more expensive</a:t>
                      </a:r>
                      <a:endParaRPr lang="en-US" sz="1000" b="0" u="none" kern="1200" baseline="0" dirty="0">
                        <a:solidFill>
                          <a:srgbClr val="000000"/>
                        </a:solidFill>
                        <a:latin typeface="+mn-lt"/>
                        <a:ea typeface="+mn-ea"/>
                        <a:cs typeface="+mn-cs"/>
                      </a:endParaRPr>
                    </a:p>
                  </a:txBody>
                  <a:tcPr marL="82459" marR="82459" marT="41230" marB="41230" anchor="ctr"/>
                </a:tc>
                <a:extLst>
                  <a:ext uri="{0D108BD9-81ED-4DB2-BD59-A6C34878D82A}">
                    <a16:rowId xmlns:a16="http://schemas.microsoft.com/office/drawing/2014/main" val="10004"/>
                  </a:ext>
                </a:extLst>
              </a:tr>
              <a:tr h="3654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1" kern="1200" dirty="0">
                        <a:solidFill>
                          <a:schemeClr val="bg1"/>
                        </a:solidFill>
                        <a:latin typeface="+mn-lt"/>
                        <a:ea typeface="+mn-ea"/>
                        <a:cs typeface="+mn-cs"/>
                      </a:endParaRPr>
                    </a:p>
                  </a:txBody>
                  <a:tcPr marL="82459" marR="82459" marT="41230" marB="41230" anchor="ct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300" u="none" kern="1200" dirty="0">
                        <a:solidFill>
                          <a:schemeClr val="dk1"/>
                        </a:solidFill>
                        <a:latin typeface="+mn-lt"/>
                        <a:ea typeface="+mn-ea"/>
                        <a:cs typeface="+mn-cs"/>
                      </a:endParaRPr>
                    </a:p>
                  </a:txBody>
                  <a:tcPr marL="82459" marR="82459" marT="41230" marB="4123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73084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t>Illiquid</a:t>
                      </a:r>
                      <a:endParaRPr lang="en-US" sz="1100" b="1" kern="1200" dirty="0">
                        <a:solidFill>
                          <a:schemeClr val="bg1"/>
                        </a:solidFill>
                        <a:latin typeface="+mn-lt"/>
                        <a:ea typeface="+mn-ea"/>
                        <a:cs typeface="+mn-cs"/>
                      </a:endParaRPr>
                    </a:p>
                  </a:txBody>
                  <a:tcPr marL="82459" marR="82459" marT="41230" marB="41230" vert="vert270" anchor="ctr"/>
                </a:tc>
                <a:tc>
                  <a:txBody>
                    <a:bodyPr/>
                    <a:lstStyle/>
                    <a:p>
                      <a:r>
                        <a:rPr lang="en-US" sz="1100" dirty="0"/>
                        <a:t>Special Situations</a:t>
                      </a:r>
                      <a:endParaRPr lang="en-US" sz="1100" b="1" dirty="0">
                        <a:solidFill>
                          <a:srgbClr val="4D4E54"/>
                        </a:solidFill>
                      </a:endParaRPr>
                    </a:p>
                  </a:txBody>
                  <a:tcPr marL="82459" marR="82459" marT="41230" marB="41230" anchor="ctr"/>
                </a:tc>
                <a:tc>
                  <a:txBody>
                    <a:bodyPr/>
                    <a:lstStyle/>
                    <a:p>
                      <a:pPr marL="0" algn="ctr" defTabSz="914400" rtl="0" eaLnBrk="1" latinLnBrk="0" hangingPunct="1"/>
                      <a:r>
                        <a:rPr lang="en-US" sz="1300" kern="1200"/>
                        <a:t>Positive</a:t>
                      </a:r>
                      <a:endParaRPr lang="en-US" sz="1300" b="1" kern="1200" dirty="0">
                        <a:solidFill>
                          <a:schemeClr val="tx2"/>
                        </a:solidFill>
                        <a:latin typeface="+mn-lt"/>
                        <a:ea typeface="+mn-ea"/>
                        <a:cs typeface="+mn-cs"/>
                      </a:endParaRPr>
                    </a:p>
                  </a:txBody>
                  <a:tcPr marL="82459" marR="82459" marT="41230" marB="41230" anchor="ctr"/>
                </a:tc>
                <a:tc>
                  <a:txBody>
                    <a:bodyPr/>
                    <a:lstStyle/>
                    <a:p>
                      <a:pPr marL="0" algn="ctr" defTabSz="914400" rtl="0" eaLnBrk="1" latinLnBrk="0" hangingPunct="1"/>
                      <a:r>
                        <a:rPr lang="en-US" sz="1300" kern="1200"/>
                        <a:t>Positive</a:t>
                      </a:r>
                      <a:endParaRPr lang="en-US" sz="1300" b="1" kern="1200" dirty="0">
                        <a:solidFill>
                          <a:schemeClr val="tx2"/>
                        </a:solidFill>
                        <a:latin typeface="+mn-lt"/>
                        <a:ea typeface="+mn-ea"/>
                        <a:cs typeface="+mn-cs"/>
                      </a:endParaRPr>
                    </a:p>
                  </a:txBody>
                  <a:tcPr marL="82459" marR="82459" marT="41230" marB="41230" anchor="ctr"/>
                </a:tc>
                <a:tc>
                  <a:txBody>
                    <a:bodyPr/>
                    <a:lstStyle/>
                    <a:p>
                      <a:pPr marL="0" marR="0" indent="0" algn="l" defTabSz="914400" rtl="0" eaLnBrk="1" fontAlgn="auto" latinLnBrk="0" hangingPunct="1">
                        <a:lnSpc>
                          <a:spcPct val="100000"/>
                        </a:lnSpc>
                        <a:spcBef>
                          <a:spcPts val="0"/>
                        </a:spcBef>
                        <a:spcAft>
                          <a:spcPts val="600"/>
                        </a:spcAft>
                        <a:buClrTx/>
                        <a:buSzTx/>
                        <a:buFont typeface="Arial" pitchFamily="34" charset="0"/>
                        <a:buNone/>
                        <a:tabLst/>
                        <a:defRPr/>
                      </a:pPr>
                      <a:r>
                        <a:rPr lang="en-US" sz="1000" u="none" kern="1200" baseline="0" dirty="0"/>
                        <a:t>Opportunistic special situations funds with flexible and nimble approaches</a:t>
                      </a:r>
                      <a:endParaRPr lang="en-US" sz="1000" b="0" u="none" kern="1200" baseline="0" dirty="0">
                        <a:solidFill>
                          <a:srgbClr val="000000"/>
                        </a:solidFill>
                        <a:latin typeface="+mn-lt"/>
                        <a:ea typeface="+mn-ea"/>
                        <a:cs typeface="+mn-cs"/>
                      </a:endParaRPr>
                    </a:p>
                  </a:txBody>
                  <a:tcPr marL="82459" marR="82459" marT="41230" marB="41230"/>
                </a:tc>
                <a:extLst>
                  <a:ext uri="{0D108BD9-81ED-4DB2-BD59-A6C34878D82A}">
                    <a16:rowId xmlns:a16="http://schemas.microsoft.com/office/drawing/2014/main" val="10006"/>
                  </a:ext>
                </a:extLst>
              </a:tr>
              <a:tr h="730848">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1" kern="1200" dirty="0">
                        <a:solidFill>
                          <a:schemeClr val="bg1"/>
                        </a:solidFill>
                        <a:latin typeface="+mn-lt"/>
                        <a:ea typeface="+mn-ea"/>
                        <a:cs typeface="+mn-cs"/>
                      </a:endParaRPr>
                    </a:p>
                  </a:txBody>
                  <a:tcPr vert="vert270" anchor="ctr">
                    <a:solidFill>
                      <a:schemeClr val="tx2"/>
                    </a:solidFill>
                  </a:tcPr>
                </a:tc>
                <a:tc>
                  <a:txBody>
                    <a:bodyPr/>
                    <a:lstStyle/>
                    <a:p>
                      <a:r>
                        <a:rPr lang="en-US" sz="1100" dirty="0"/>
                        <a:t>Asia</a:t>
                      </a:r>
                      <a:endParaRPr lang="en-US" sz="1100" b="1" dirty="0">
                        <a:solidFill>
                          <a:srgbClr val="4D4E54"/>
                        </a:solidFill>
                      </a:endParaRPr>
                    </a:p>
                  </a:txBody>
                  <a:tcPr marL="82459" marR="82459" marT="41230" marB="41230" anchor="ctr"/>
                </a:tc>
                <a:tc>
                  <a:txBody>
                    <a:bodyPr/>
                    <a:lstStyle/>
                    <a:p>
                      <a:pPr marL="0" algn="ctr" defTabSz="914400" rtl="0" eaLnBrk="1" latinLnBrk="0" hangingPunct="1"/>
                      <a:r>
                        <a:rPr lang="en-US" sz="1300" kern="1200"/>
                        <a:t>Positive</a:t>
                      </a:r>
                      <a:endParaRPr lang="en-US" sz="1300" b="1" kern="1200" dirty="0">
                        <a:solidFill>
                          <a:schemeClr val="tx2"/>
                        </a:solidFill>
                        <a:latin typeface="+mn-lt"/>
                        <a:ea typeface="+mn-ea"/>
                        <a:cs typeface="+mn-cs"/>
                      </a:endParaRPr>
                    </a:p>
                  </a:txBody>
                  <a:tcPr marL="82459" marR="82459" marT="41230" marB="41230" anchor="ctr"/>
                </a:tc>
                <a:tc>
                  <a:txBody>
                    <a:bodyPr/>
                    <a:lstStyle/>
                    <a:p>
                      <a:pPr marL="0" algn="ctr" defTabSz="914400" rtl="0" eaLnBrk="1" latinLnBrk="0" hangingPunct="1"/>
                      <a:r>
                        <a:rPr lang="en-US" sz="1300" kern="1200" dirty="0"/>
                        <a:t>Positive</a:t>
                      </a:r>
                      <a:endParaRPr lang="en-US" sz="1300" b="1" kern="1200" dirty="0">
                        <a:solidFill>
                          <a:schemeClr val="tx2"/>
                        </a:solidFill>
                        <a:latin typeface="+mn-lt"/>
                        <a:ea typeface="+mn-ea"/>
                        <a:cs typeface="+mn-cs"/>
                      </a:endParaRPr>
                    </a:p>
                  </a:txBody>
                  <a:tcPr marL="82459" marR="82459" marT="41230" marB="4123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u="none" kern="1200" baseline="0" dirty="0"/>
                        <a:t>Seek managers with strong local networks and those with industry or operational focus to drive growth and profitability</a:t>
                      </a:r>
                      <a:endParaRPr lang="en-US" sz="1000" b="0" u="none" kern="1200" baseline="0" dirty="0">
                        <a:solidFill>
                          <a:srgbClr val="000000"/>
                        </a:solidFill>
                        <a:latin typeface="+mn-lt"/>
                        <a:ea typeface="+mn-ea"/>
                        <a:cs typeface="+mn-cs"/>
                      </a:endParaRPr>
                    </a:p>
                  </a:txBody>
                  <a:tcPr marL="82459" marR="82459" marT="41230" marB="4123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177362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Multi-Asset Beta Group Trends</a:t>
            </a:r>
            <a:endParaRPr lang="en-US" dirty="0"/>
          </a:p>
        </p:txBody>
      </p:sp>
      <p:sp>
        <p:nvSpPr>
          <p:cNvPr id="5" name="Slide Number Placeholder 3"/>
          <p:cNvSpPr>
            <a:spLocks noGrp="1"/>
          </p:cNvSpPr>
          <p:nvPr>
            <p:ph type="sldNum" sz="quarter" idx="10"/>
          </p:nvPr>
        </p:nvSpPr>
        <p:spPr/>
        <p:txBody>
          <a:bodyPr/>
          <a:lstStyle/>
          <a:p>
            <a:fld id="{B7FC5AD4-6EC1-459D-961E-65631855902F}" type="slidenum">
              <a:rPr lang="en-US" smtClean="0"/>
              <a:pPr/>
              <a:t>5</a:t>
            </a:fld>
            <a:endParaRPr lang="en-US" sz="1400" dirty="0"/>
          </a:p>
        </p:txBody>
      </p:sp>
      <p:graphicFrame>
        <p:nvGraphicFramePr>
          <p:cNvPr id="7" name="Content Placeholder 4"/>
          <p:cNvGraphicFramePr>
            <a:graphicFrameLocks noGrp="1"/>
          </p:cNvGraphicFramePr>
          <p:nvPr>
            <p:ph idx="1"/>
            <p:extLst>
              <p:ext uri="{D42A27DB-BD31-4B8C-83A1-F6EECF244321}">
                <p14:modId xmlns:p14="http://schemas.microsoft.com/office/powerpoint/2010/main" val="2684689428"/>
              </p:ext>
            </p:extLst>
          </p:nvPr>
        </p:nvGraphicFramePr>
        <p:xfrm>
          <a:off x="914400" y="1295400"/>
          <a:ext cx="7186858" cy="4876800"/>
        </p:xfrm>
        <a:graphic>
          <a:graphicData uri="http://schemas.openxmlformats.org/drawingml/2006/table">
            <a:tbl>
              <a:tblPr firstRow="1" bandRow="1">
                <a:tableStyleId>{073A0DAA-6AF3-43AB-8588-CEC1D06C72B9}</a:tableStyleId>
              </a:tblPr>
              <a:tblGrid>
                <a:gridCol w="472465">
                  <a:extLst>
                    <a:ext uri="{9D8B030D-6E8A-4147-A177-3AD203B41FA5}">
                      <a16:colId xmlns:a16="http://schemas.microsoft.com/office/drawing/2014/main" val="20000"/>
                    </a:ext>
                  </a:extLst>
                </a:gridCol>
                <a:gridCol w="1720868">
                  <a:extLst>
                    <a:ext uri="{9D8B030D-6E8A-4147-A177-3AD203B41FA5}">
                      <a16:colId xmlns:a16="http://schemas.microsoft.com/office/drawing/2014/main" val="20001"/>
                    </a:ext>
                  </a:extLst>
                </a:gridCol>
                <a:gridCol w="1015484">
                  <a:extLst>
                    <a:ext uri="{9D8B030D-6E8A-4147-A177-3AD203B41FA5}">
                      <a16:colId xmlns:a16="http://schemas.microsoft.com/office/drawing/2014/main" val="20002"/>
                    </a:ext>
                  </a:extLst>
                </a:gridCol>
                <a:gridCol w="1015484">
                  <a:extLst>
                    <a:ext uri="{9D8B030D-6E8A-4147-A177-3AD203B41FA5}">
                      <a16:colId xmlns:a16="http://schemas.microsoft.com/office/drawing/2014/main" val="20003"/>
                    </a:ext>
                  </a:extLst>
                </a:gridCol>
                <a:gridCol w="2962557">
                  <a:extLst>
                    <a:ext uri="{9D8B030D-6E8A-4147-A177-3AD203B41FA5}">
                      <a16:colId xmlns:a16="http://schemas.microsoft.com/office/drawing/2014/main" val="20004"/>
                    </a:ext>
                  </a:extLst>
                </a:gridCol>
              </a:tblGrid>
              <a:tr h="344876">
                <a:tc>
                  <a:txBody>
                    <a:bodyPr/>
                    <a:lstStyle/>
                    <a:p>
                      <a:endParaRPr lang="en-US" sz="900" dirty="0">
                        <a:solidFill>
                          <a:schemeClr val="bg1"/>
                        </a:solidFill>
                      </a:endParaRPr>
                    </a:p>
                  </a:txBody>
                  <a:tcPr marL="77002" marR="77002" marT="38501" marB="3850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a:t>Beta</a:t>
                      </a:r>
                      <a:r>
                        <a:rPr lang="en-US" sz="1000" kern="1200" baseline="0" dirty="0"/>
                        <a:t> Subset</a:t>
                      </a:r>
                      <a:endParaRPr lang="en-US" sz="1000" dirty="0">
                        <a:solidFill>
                          <a:schemeClr val="bg1"/>
                        </a:solidFill>
                      </a:endParaRPr>
                    </a:p>
                  </a:txBody>
                  <a:tcPr marL="77002" marR="77002" marT="38501" marB="38501" anchor="ctr"/>
                </a:tc>
                <a:tc>
                  <a:txBody>
                    <a:bodyPr/>
                    <a:lstStyle/>
                    <a:p>
                      <a:pPr algn="ctr"/>
                      <a:r>
                        <a:rPr lang="en-US" sz="1000" dirty="0"/>
                        <a:t>Q1 2017</a:t>
                      </a:r>
                      <a:endParaRPr lang="en-US" sz="1000" dirty="0">
                        <a:solidFill>
                          <a:schemeClr val="bg1"/>
                        </a:solidFill>
                      </a:endParaRPr>
                    </a:p>
                  </a:txBody>
                  <a:tcPr marL="77002" marR="77002" marT="38501" marB="38501" anchor="ctr"/>
                </a:tc>
                <a:tc>
                  <a:txBody>
                    <a:bodyPr/>
                    <a:lstStyle/>
                    <a:p>
                      <a:pPr algn="ctr"/>
                      <a:r>
                        <a:rPr lang="en-US" sz="1000" dirty="0"/>
                        <a:t>Q2 2017</a:t>
                      </a:r>
                      <a:endParaRPr lang="en-US" sz="1000" dirty="0">
                        <a:solidFill>
                          <a:schemeClr val="bg1"/>
                        </a:solidFill>
                      </a:endParaRPr>
                    </a:p>
                  </a:txBody>
                  <a:tcPr marL="77002" marR="77002" marT="38501" marB="38501" anchor="ctr"/>
                </a:tc>
                <a:tc>
                  <a:txBody>
                    <a:bodyPr/>
                    <a:lstStyle/>
                    <a:p>
                      <a:pPr algn="ctr"/>
                      <a:r>
                        <a:rPr lang="en-US" sz="1000" dirty="0"/>
                        <a:t>Comments: Q2 2017</a:t>
                      </a:r>
                      <a:endParaRPr lang="en-US" sz="1000" dirty="0">
                        <a:solidFill>
                          <a:schemeClr val="bg1"/>
                        </a:solidFill>
                      </a:endParaRPr>
                    </a:p>
                  </a:txBody>
                  <a:tcPr marL="77002" marR="77002" marT="38501" marB="38501" anchor="ctr"/>
                </a:tc>
                <a:extLst>
                  <a:ext uri="{0D108BD9-81ED-4DB2-BD59-A6C34878D82A}">
                    <a16:rowId xmlns:a16="http://schemas.microsoft.com/office/drawing/2014/main" val="10000"/>
                  </a:ext>
                </a:extLst>
              </a:tr>
              <a:tr h="476498">
                <a:tc rowSpan="2">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200" kern="1200" dirty="0"/>
                        <a:t>GAA</a:t>
                      </a:r>
                      <a:endParaRPr lang="en-US" sz="1200" b="1" kern="1200" dirty="0">
                        <a:solidFill>
                          <a:schemeClr val="bg1"/>
                        </a:solidFill>
                        <a:latin typeface="+mn-lt"/>
                        <a:ea typeface="+mn-ea"/>
                        <a:cs typeface="+mn-cs"/>
                      </a:endParaRPr>
                    </a:p>
                  </a:txBody>
                  <a:tcPr marL="77002" marR="77002" marT="38501" marB="38501" vert="vert270" anchor="ctr"/>
                </a:tc>
                <a:tc>
                  <a:txBody>
                    <a:bodyPr/>
                    <a:lstStyle/>
                    <a:p>
                      <a:r>
                        <a:rPr lang="en-US" sz="1000" dirty="0"/>
                        <a:t>Benchmark Relative</a:t>
                      </a:r>
                      <a:endParaRPr lang="en-US" sz="1000" b="1" dirty="0"/>
                    </a:p>
                  </a:txBody>
                  <a:tcPr marL="77002" marR="77002" marT="38501" marB="38501" anchor="ctr"/>
                </a:tc>
                <a:tc>
                  <a:txBody>
                    <a:bodyPr/>
                    <a:lstStyle/>
                    <a:p>
                      <a:pPr marL="0" algn="ctr" defTabSz="914400" rtl="0" eaLnBrk="1" latinLnBrk="0" hangingPunct="1"/>
                      <a:r>
                        <a:rPr lang="en-US" sz="1200" kern="1200" dirty="0"/>
                        <a:t>Negative</a:t>
                      </a:r>
                      <a:endParaRPr lang="en-US" sz="1200" b="0" kern="1200" dirty="0">
                        <a:solidFill>
                          <a:srgbClr val="000000"/>
                        </a:solidFill>
                        <a:latin typeface="+mn-lt"/>
                        <a:ea typeface="+mn-ea"/>
                        <a:cs typeface="+mn-cs"/>
                      </a:endParaRPr>
                    </a:p>
                  </a:txBody>
                  <a:tcPr marL="77002" marR="77002" marT="38501" marB="38501" anchor="ctr"/>
                </a:tc>
                <a:tc>
                  <a:txBody>
                    <a:bodyPr/>
                    <a:lstStyle/>
                    <a:p>
                      <a:pPr marL="0" algn="ctr" defTabSz="914400" rtl="0" eaLnBrk="1" latinLnBrk="0" hangingPunct="1"/>
                      <a:r>
                        <a:rPr lang="en-US" sz="1200" kern="1200" dirty="0"/>
                        <a:t>Negative</a:t>
                      </a:r>
                      <a:endParaRPr lang="en-US" sz="1200" b="0" kern="1200" dirty="0">
                        <a:solidFill>
                          <a:srgbClr val="000000"/>
                        </a:solidFill>
                        <a:latin typeface="+mn-lt"/>
                        <a:ea typeface="+mn-ea"/>
                        <a:cs typeface="+mn-cs"/>
                      </a:endParaRPr>
                    </a:p>
                  </a:txBody>
                  <a:tcPr marL="77002" marR="77002" marT="38501" marB="38501" anchor="ctr"/>
                </a:tc>
                <a:tc>
                  <a:txBody>
                    <a:bodyPr/>
                    <a:lstStyle/>
                    <a:p>
                      <a:r>
                        <a:rPr lang="en-US" sz="1000" kern="1200" dirty="0"/>
                        <a:t>Low</a:t>
                      </a:r>
                      <a:r>
                        <a:rPr lang="en-US" sz="1000" kern="1200" baseline="0" dirty="0"/>
                        <a:t> </a:t>
                      </a:r>
                      <a:r>
                        <a:rPr lang="en-US" sz="1000" kern="1200" dirty="0"/>
                        <a:t>return outlook</a:t>
                      </a:r>
                      <a:r>
                        <a:rPr lang="en-US" sz="1000" kern="1200" baseline="0" dirty="0"/>
                        <a:t> strains ability to offer a differentiated return profile</a:t>
                      </a:r>
                      <a:endParaRPr lang="en-US" sz="1000" b="0" kern="1200" dirty="0">
                        <a:solidFill>
                          <a:srgbClr val="000000"/>
                        </a:solidFill>
                        <a:latin typeface="+mn-lt"/>
                        <a:ea typeface="+mn-ea"/>
                        <a:cs typeface="+mn-cs"/>
                      </a:endParaRPr>
                    </a:p>
                  </a:txBody>
                  <a:tcPr marL="77002" marR="77002" marT="38501" marB="38501" anchor="ctr"/>
                </a:tc>
                <a:extLst>
                  <a:ext uri="{0D108BD9-81ED-4DB2-BD59-A6C34878D82A}">
                    <a16:rowId xmlns:a16="http://schemas.microsoft.com/office/drawing/2014/main" val="10001"/>
                  </a:ext>
                </a:extLst>
              </a:tr>
              <a:tr h="452618">
                <a:tc vMerge="1">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1000" b="1" kern="1200" dirty="0">
                        <a:solidFill>
                          <a:schemeClr val="bg1"/>
                        </a:solidFill>
                        <a:latin typeface="+mn-lt"/>
                        <a:ea typeface="+mn-ea"/>
                        <a:cs typeface="+mn-cs"/>
                      </a:endParaRPr>
                    </a:p>
                  </a:txBody>
                  <a:tcPr vert="vert270" anchor="ctr">
                    <a:solidFill>
                      <a:schemeClr val="tx2"/>
                    </a:solidFill>
                  </a:tcPr>
                </a:tc>
                <a:tc>
                  <a:txBody>
                    <a:bodyPr/>
                    <a:lstStyle/>
                    <a:p>
                      <a:r>
                        <a:rPr lang="en-US" sz="1000" dirty="0"/>
                        <a:t>Absolute</a:t>
                      </a:r>
                      <a:r>
                        <a:rPr lang="en-US" sz="1000" baseline="0" dirty="0"/>
                        <a:t> Return</a:t>
                      </a:r>
                      <a:endParaRPr lang="en-US" sz="1000" b="1" dirty="0"/>
                    </a:p>
                  </a:txBody>
                  <a:tcPr marL="77002" marR="77002" marT="38501" marB="38501" anchor="ctr"/>
                </a:tc>
                <a:tc>
                  <a:txBody>
                    <a:bodyPr/>
                    <a:lstStyle/>
                    <a:p>
                      <a:pPr marL="0" algn="ctr" defTabSz="914400" rtl="0" eaLnBrk="1" latinLnBrk="0" hangingPunct="1"/>
                      <a:r>
                        <a:rPr lang="en-US" sz="1200" kern="1200" dirty="0"/>
                        <a:t>Positive</a:t>
                      </a:r>
                      <a:endParaRPr lang="en-US" sz="1200" b="0" kern="1200" dirty="0">
                        <a:solidFill>
                          <a:srgbClr val="000000"/>
                        </a:solidFill>
                        <a:latin typeface="+mn-lt"/>
                        <a:ea typeface="+mn-ea"/>
                        <a:cs typeface="+mn-cs"/>
                      </a:endParaRPr>
                    </a:p>
                  </a:txBody>
                  <a:tcPr marL="77002" marR="77002" marT="38501" marB="38501" anchor="ctr"/>
                </a:tc>
                <a:tc>
                  <a:txBody>
                    <a:bodyPr/>
                    <a:lstStyle/>
                    <a:p>
                      <a:pPr marL="0" algn="ctr" defTabSz="914400" rtl="0" eaLnBrk="1" latinLnBrk="0" hangingPunct="1"/>
                      <a:r>
                        <a:rPr lang="en-US" sz="1200" kern="1200" dirty="0"/>
                        <a:t>Positive</a:t>
                      </a:r>
                      <a:endParaRPr lang="en-US" sz="1200" b="0" kern="1200" dirty="0">
                        <a:solidFill>
                          <a:srgbClr val="000000"/>
                        </a:solidFill>
                        <a:latin typeface="+mn-lt"/>
                        <a:ea typeface="+mn-ea"/>
                        <a:cs typeface="+mn-cs"/>
                      </a:endParaRPr>
                    </a:p>
                  </a:txBody>
                  <a:tcPr marL="77002" marR="77002" marT="38501" marB="3850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t>Macro orientation offers low correlation</a:t>
                      </a:r>
                      <a:endParaRPr lang="en-US" sz="1000" b="0" kern="1200" baseline="0" dirty="0">
                        <a:solidFill>
                          <a:srgbClr val="000000"/>
                        </a:solidFill>
                        <a:latin typeface="+mn-lt"/>
                        <a:ea typeface="+mn-ea"/>
                        <a:cs typeface="+mn-cs"/>
                      </a:endParaRPr>
                    </a:p>
                  </a:txBody>
                  <a:tcPr marL="77002" marR="77002" marT="38501" marB="38501" anchor="ctr"/>
                </a:tc>
                <a:extLst>
                  <a:ext uri="{0D108BD9-81ED-4DB2-BD59-A6C34878D82A}">
                    <a16:rowId xmlns:a16="http://schemas.microsoft.com/office/drawing/2014/main" val="10002"/>
                  </a:ext>
                </a:extLst>
              </a:tr>
              <a:tr h="306556">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1200" b="1" kern="1200" dirty="0">
                        <a:solidFill>
                          <a:schemeClr val="bg1"/>
                        </a:solidFill>
                        <a:latin typeface="+mn-lt"/>
                        <a:ea typeface="+mn-ea"/>
                        <a:cs typeface="+mn-cs"/>
                      </a:endParaRPr>
                    </a:p>
                  </a:txBody>
                  <a:tcPr marL="77002" marR="77002" marT="38501" marB="38501" anchor="ctr"/>
                </a:tc>
                <a:tc gridSpan="4">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1200" kern="1200" dirty="0">
                        <a:solidFill>
                          <a:schemeClr val="tx2"/>
                        </a:solidFill>
                        <a:latin typeface="+mn-lt"/>
                        <a:ea typeface="+mn-ea"/>
                        <a:cs typeface="+mn-cs"/>
                      </a:endParaRPr>
                    </a:p>
                  </a:txBody>
                  <a:tcPr marL="77002" marR="77002" marT="38501" marB="38501" anchor="ctr"/>
                </a:tc>
                <a:tc hMerge="1">
                  <a:txBody>
                    <a:bodyPr/>
                    <a:lstStyle/>
                    <a:p>
                      <a:endParaRPr lang="en-US"/>
                    </a:p>
                  </a:txBody>
                  <a:tcPr>
                    <a:solidFill>
                      <a:schemeClr val="accent2"/>
                    </a:solidFill>
                  </a:tcPr>
                </a:tc>
                <a:tc hMerge="1">
                  <a:txBody>
                    <a:bodyPr/>
                    <a:lstStyle/>
                    <a:p>
                      <a:endParaRPr lang="en-US"/>
                    </a:p>
                  </a:txBody>
                  <a:tcPr>
                    <a:solidFill>
                      <a:schemeClr val="bg2"/>
                    </a:solidFill>
                  </a:tcPr>
                </a:tc>
                <a:tc hMerge="1">
                  <a:txBody>
                    <a:bodyPr/>
                    <a:lstStyle/>
                    <a:p>
                      <a:endParaRPr lang="en-US" dirty="0"/>
                    </a:p>
                  </a:txBody>
                  <a:tcPr/>
                </a:tc>
                <a:extLst>
                  <a:ext uri="{0D108BD9-81ED-4DB2-BD59-A6C34878D82A}">
                    <a16:rowId xmlns:a16="http://schemas.microsoft.com/office/drawing/2014/main" val="10003"/>
                  </a:ext>
                </a:extLst>
              </a:tr>
              <a:tr h="724769">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200" kern="1200" dirty="0"/>
                        <a:t>Risk Parity</a:t>
                      </a:r>
                      <a:endParaRPr lang="en-US" sz="1200" b="1" kern="1200" dirty="0">
                        <a:solidFill>
                          <a:schemeClr val="bg1"/>
                        </a:solidFill>
                        <a:latin typeface="+mn-lt"/>
                        <a:ea typeface="+mn-ea"/>
                        <a:cs typeface="+mn-cs"/>
                      </a:endParaRPr>
                    </a:p>
                  </a:txBody>
                  <a:tcPr marL="77002" marR="77002" marT="38501" marB="38501" vert="vert270" anchor="ctr"/>
                </a:tc>
                <a:tc>
                  <a:txBody>
                    <a:bodyPr/>
                    <a:lstStyle/>
                    <a:p>
                      <a:r>
                        <a:rPr lang="en-US" sz="1000" dirty="0"/>
                        <a:t>Risk Parity Dynamic</a:t>
                      </a:r>
                      <a:endParaRPr lang="en-US" sz="1000" b="1" dirty="0"/>
                    </a:p>
                  </a:txBody>
                  <a:tcPr marL="77002" marR="77002" marT="38501" marB="385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a:t>Positive</a:t>
                      </a:r>
                      <a:endParaRPr lang="en-US" sz="1200" b="1" kern="1200" dirty="0">
                        <a:solidFill>
                          <a:schemeClr val="tx2"/>
                        </a:solidFill>
                        <a:latin typeface="+mn-lt"/>
                        <a:ea typeface="+mn-ea"/>
                        <a:cs typeface="+mn-cs"/>
                      </a:endParaRPr>
                    </a:p>
                  </a:txBody>
                  <a:tcPr marL="77002" marR="77002" marT="38501" marB="385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a:t>Positive</a:t>
                      </a:r>
                      <a:endParaRPr lang="en-US" sz="1200" b="1" kern="1200" dirty="0">
                        <a:solidFill>
                          <a:schemeClr val="tx2"/>
                        </a:solidFill>
                        <a:latin typeface="+mn-lt"/>
                        <a:ea typeface="+mn-ea"/>
                        <a:cs typeface="+mn-cs"/>
                      </a:endParaRPr>
                    </a:p>
                  </a:txBody>
                  <a:tcPr marL="77002" marR="77002" marT="38501" marB="38501" anchor="ctr"/>
                </a:tc>
                <a:tc>
                  <a:txBody>
                    <a:bodyPr/>
                    <a:lstStyle/>
                    <a:p>
                      <a:pPr marL="0" algn="l" defTabSz="914400" rtl="0" eaLnBrk="1" latinLnBrk="0" hangingPunct="1"/>
                      <a:r>
                        <a:rPr lang="en-US" sz="1000" kern="1200" baseline="0" dirty="0"/>
                        <a:t>Tactically adjust risk exposure</a:t>
                      </a:r>
                      <a:endParaRPr lang="en-US" sz="1000" b="0" kern="1200" baseline="0" dirty="0">
                        <a:solidFill>
                          <a:srgbClr val="000000"/>
                        </a:solidFill>
                        <a:latin typeface="+mn-lt"/>
                        <a:ea typeface="+mn-ea"/>
                        <a:cs typeface="+mn-cs"/>
                      </a:endParaRPr>
                    </a:p>
                  </a:txBody>
                  <a:tcPr marL="77002" marR="77002" marT="38501" marB="38501" anchor="ctr"/>
                </a:tc>
                <a:extLst>
                  <a:ext uri="{0D108BD9-81ED-4DB2-BD59-A6C34878D82A}">
                    <a16:rowId xmlns:a16="http://schemas.microsoft.com/office/drawing/2014/main" val="10004"/>
                  </a:ext>
                </a:extLst>
              </a:tr>
              <a:tr h="287398">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1000" b="1" kern="1200" dirty="0">
                        <a:solidFill>
                          <a:schemeClr val="bg1"/>
                        </a:solidFill>
                        <a:latin typeface="+mn-lt"/>
                        <a:ea typeface="+mn-ea"/>
                        <a:cs typeface="+mn-cs"/>
                      </a:endParaRPr>
                    </a:p>
                  </a:txBody>
                  <a:tcPr marL="77002" marR="77002" marT="38501" marB="38501" anchor="ctr"/>
                </a:tc>
                <a:tc gridSpan="4">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1000" kern="1200" dirty="0">
                        <a:solidFill>
                          <a:schemeClr val="tx2"/>
                        </a:solidFill>
                        <a:latin typeface="+mn-lt"/>
                        <a:ea typeface="+mn-ea"/>
                        <a:cs typeface="+mn-cs"/>
                      </a:endParaRPr>
                    </a:p>
                  </a:txBody>
                  <a:tcPr marL="77002" marR="77002" marT="38501" marB="38501" anchor="ctr"/>
                </a:tc>
                <a:tc hMerge="1">
                  <a:txBody>
                    <a:bodyPr/>
                    <a:lstStyle/>
                    <a:p>
                      <a:endParaRPr lang="en-US"/>
                    </a:p>
                  </a:txBody>
                  <a:tcPr>
                    <a:solidFill>
                      <a:schemeClr val="accent2"/>
                    </a:solidFill>
                  </a:tcPr>
                </a:tc>
                <a:tc hMerge="1">
                  <a:txBody>
                    <a:bodyPr/>
                    <a:lstStyle/>
                    <a:p>
                      <a:endParaRPr lang="en-US"/>
                    </a:p>
                  </a:txBody>
                  <a:tcPr>
                    <a:solidFill>
                      <a:schemeClr val="bg2"/>
                    </a:solidFill>
                  </a:tcPr>
                </a:tc>
                <a:tc hMerge="1">
                  <a:txBody>
                    <a:bodyPr/>
                    <a:lstStyle/>
                    <a:p>
                      <a:endParaRPr lang="en-US" dirty="0"/>
                    </a:p>
                  </a:txBody>
                  <a:tcPr/>
                </a:tc>
                <a:extLst>
                  <a:ext uri="{0D108BD9-81ED-4DB2-BD59-A6C34878D82A}">
                    <a16:rowId xmlns:a16="http://schemas.microsoft.com/office/drawing/2014/main" val="10005"/>
                  </a:ext>
                </a:extLst>
              </a:tr>
              <a:tr h="476498">
                <a:tc rowSpan="5">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200" kern="1200" dirty="0"/>
                        <a:t>Global Macro</a:t>
                      </a:r>
                      <a:endParaRPr lang="en-US" sz="1200" b="1" kern="1200" dirty="0">
                        <a:solidFill>
                          <a:schemeClr val="bg1"/>
                        </a:solidFill>
                        <a:latin typeface="+mn-lt"/>
                        <a:ea typeface="+mn-ea"/>
                        <a:cs typeface="+mn-cs"/>
                      </a:endParaRPr>
                    </a:p>
                  </a:txBody>
                  <a:tcPr marL="77002" marR="77002" marT="38501" marB="38501" vert="vert270" anchor="ctr"/>
                </a:tc>
                <a:tc>
                  <a:txBody>
                    <a:bodyPr/>
                    <a:lstStyle/>
                    <a:p>
                      <a:r>
                        <a:rPr lang="en-US" sz="1000" dirty="0"/>
                        <a:t>Systematic GM</a:t>
                      </a:r>
                      <a:endParaRPr lang="en-US" sz="1000" b="1" dirty="0"/>
                    </a:p>
                  </a:txBody>
                  <a:tcPr marL="77002" marR="77002" marT="38501" marB="38501" anchor="ctr"/>
                </a:tc>
                <a:tc>
                  <a:txBody>
                    <a:bodyPr/>
                    <a:lstStyle/>
                    <a:p>
                      <a:pPr marL="0" algn="ctr" defTabSz="914400" rtl="0" eaLnBrk="1" latinLnBrk="0" hangingPunct="1"/>
                      <a:r>
                        <a:rPr lang="en-US" sz="1200" kern="1200" dirty="0"/>
                        <a:t>Positive</a:t>
                      </a:r>
                      <a:endParaRPr lang="en-US" sz="1200" b="1" kern="1200" dirty="0">
                        <a:solidFill>
                          <a:schemeClr val="tx2"/>
                        </a:solidFill>
                        <a:latin typeface="+mn-lt"/>
                        <a:ea typeface="+mn-ea"/>
                        <a:cs typeface="+mn-cs"/>
                      </a:endParaRPr>
                    </a:p>
                  </a:txBody>
                  <a:tcPr marL="77002" marR="77002" marT="38501" marB="38501" anchor="ctr"/>
                </a:tc>
                <a:tc>
                  <a:txBody>
                    <a:bodyPr/>
                    <a:lstStyle/>
                    <a:p>
                      <a:pPr marL="0" algn="ctr" defTabSz="914400" rtl="0" eaLnBrk="1" latinLnBrk="0" hangingPunct="1"/>
                      <a:r>
                        <a:rPr lang="en-US" sz="1200" kern="1200" dirty="0"/>
                        <a:t>Positive</a:t>
                      </a:r>
                      <a:endParaRPr lang="en-US" sz="1200" b="1" kern="1200" dirty="0">
                        <a:solidFill>
                          <a:schemeClr val="tx2"/>
                        </a:solidFill>
                        <a:latin typeface="+mn-lt"/>
                        <a:ea typeface="+mn-ea"/>
                        <a:cs typeface="+mn-cs"/>
                      </a:endParaRPr>
                    </a:p>
                  </a:txBody>
                  <a:tcPr marL="77002" marR="77002" marT="38501" marB="38501" anchor="ctr"/>
                </a:tc>
                <a:tc>
                  <a:txBody>
                    <a:bodyPr/>
                    <a:lstStyle/>
                    <a:p>
                      <a:r>
                        <a:rPr lang="en-US" sz="1000" kern="1200" dirty="0"/>
                        <a:t>Core macro exposure  &amp; diversification</a:t>
                      </a:r>
                      <a:endParaRPr lang="en-US" sz="1000" b="0" kern="1200" dirty="0">
                        <a:solidFill>
                          <a:srgbClr val="000000"/>
                        </a:solidFill>
                        <a:latin typeface="+mn-lt"/>
                        <a:ea typeface="+mn-ea"/>
                        <a:cs typeface="+mn-cs"/>
                      </a:endParaRPr>
                    </a:p>
                  </a:txBody>
                  <a:tcPr marL="77002" marR="77002" marT="38501" marB="38501" anchor="ctr"/>
                </a:tc>
                <a:extLst>
                  <a:ext uri="{0D108BD9-81ED-4DB2-BD59-A6C34878D82A}">
                    <a16:rowId xmlns:a16="http://schemas.microsoft.com/office/drawing/2014/main" val="10006"/>
                  </a:ext>
                </a:extLst>
              </a:tr>
              <a:tr h="476498">
                <a:tc vMerge="1">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1000" b="1" kern="1200" dirty="0">
                        <a:solidFill>
                          <a:schemeClr val="bg1"/>
                        </a:solidFill>
                        <a:latin typeface="+mn-lt"/>
                        <a:ea typeface="+mn-ea"/>
                        <a:cs typeface="+mn-cs"/>
                      </a:endParaRPr>
                    </a:p>
                  </a:txBody>
                  <a:tcPr vert="vert270" anchor="ctr">
                    <a:solidFill>
                      <a:schemeClr val="tx2"/>
                    </a:solidFill>
                  </a:tcPr>
                </a:tc>
                <a:tc>
                  <a:txBody>
                    <a:bodyPr/>
                    <a:lstStyle/>
                    <a:p>
                      <a:r>
                        <a:rPr lang="en-US" sz="1000" dirty="0"/>
                        <a:t>CTA/Managed Futures</a:t>
                      </a:r>
                      <a:endParaRPr lang="en-US" sz="1000" b="1" dirty="0"/>
                    </a:p>
                  </a:txBody>
                  <a:tcPr marL="77002" marR="77002" marT="38501" marB="38501" anchor="ctr"/>
                </a:tc>
                <a:tc>
                  <a:txBody>
                    <a:bodyPr/>
                    <a:lstStyle/>
                    <a:p>
                      <a:pPr marL="0" algn="ctr" defTabSz="914400" rtl="0" eaLnBrk="1" latinLnBrk="0" hangingPunct="1"/>
                      <a:r>
                        <a:rPr lang="en-US" sz="1200" kern="1200" dirty="0"/>
                        <a:t>Positive</a:t>
                      </a:r>
                      <a:endParaRPr lang="en-US" sz="1200" b="1" kern="1200" dirty="0">
                        <a:solidFill>
                          <a:schemeClr val="tx2"/>
                        </a:solidFill>
                        <a:latin typeface="+mn-lt"/>
                        <a:ea typeface="+mn-ea"/>
                        <a:cs typeface="+mn-cs"/>
                      </a:endParaRPr>
                    </a:p>
                  </a:txBody>
                  <a:tcPr marL="77002" marR="77002" marT="38501" marB="38501" anchor="ctr"/>
                </a:tc>
                <a:tc>
                  <a:txBody>
                    <a:bodyPr/>
                    <a:lstStyle/>
                    <a:p>
                      <a:pPr marL="0" algn="ctr" defTabSz="914400" rtl="0" eaLnBrk="1" latinLnBrk="0" hangingPunct="1"/>
                      <a:r>
                        <a:rPr lang="en-US" sz="1200" kern="1200" dirty="0"/>
                        <a:t>Positive</a:t>
                      </a:r>
                      <a:endParaRPr lang="en-US" sz="1200" b="1" kern="1200" dirty="0">
                        <a:solidFill>
                          <a:schemeClr val="tx2"/>
                        </a:solidFill>
                        <a:latin typeface="+mn-lt"/>
                        <a:ea typeface="+mn-ea"/>
                        <a:cs typeface="+mn-cs"/>
                      </a:endParaRPr>
                    </a:p>
                  </a:txBody>
                  <a:tcPr marL="77002" marR="77002" marT="38501" marB="38501" anchor="ctr"/>
                </a:tc>
                <a:tc>
                  <a:txBody>
                    <a:bodyPr/>
                    <a:lstStyle/>
                    <a:p>
                      <a:r>
                        <a:rPr lang="en-US" sz="1000" kern="1200" dirty="0"/>
                        <a:t>Maintain positive view on diversification</a:t>
                      </a:r>
                      <a:endParaRPr lang="en-US" sz="1000" b="0" kern="1200" dirty="0">
                        <a:solidFill>
                          <a:srgbClr val="000000"/>
                        </a:solidFill>
                        <a:latin typeface="+mn-lt"/>
                        <a:ea typeface="+mn-ea"/>
                        <a:cs typeface="+mn-cs"/>
                      </a:endParaRPr>
                    </a:p>
                  </a:txBody>
                  <a:tcPr marL="77002" marR="77002" marT="38501" marB="38501" anchor="ctr"/>
                </a:tc>
                <a:extLst>
                  <a:ext uri="{0D108BD9-81ED-4DB2-BD59-A6C34878D82A}">
                    <a16:rowId xmlns:a16="http://schemas.microsoft.com/office/drawing/2014/main" val="10007"/>
                  </a:ext>
                </a:extLst>
              </a:tr>
              <a:tr h="476498">
                <a:tc vMerge="1">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1000" b="1" kern="1200" dirty="0">
                        <a:solidFill>
                          <a:schemeClr val="bg1"/>
                        </a:solidFill>
                        <a:latin typeface="+mn-lt"/>
                        <a:ea typeface="+mn-ea"/>
                        <a:cs typeface="+mn-cs"/>
                      </a:endParaRPr>
                    </a:p>
                  </a:txBody>
                  <a:tcPr vert="vert270" anchor="ctr">
                    <a:solidFill>
                      <a:schemeClr val="tx2"/>
                    </a:solidFill>
                  </a:tcPr>
                </a:tc>
                <a:tc>
                  <a:txBody>
                    <a:bodyPr/>
                    <a:lstStyle/>
                    <a:p>
                      <a:r>
                        <a:rPr lang="en-US" sz="1000" dirty="0"/>
                        <a:t>Diversified Macro</a:t>
                      </a:r>
                      <a:endParaRPr lang="en-US" sz="1000" b="1" dirty="0"/>
                    </a:p>
                  </a:txBody>
                  <a:tcPr marL="77002" marR="77002" marT="38501" marB="385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a:t>Positive</a:t>
                      </a:r>
                      <a:endParaRPr lang="en-US" sz="1200" b="1" kern="1200" dirty="0">
                        <a:solidFill>
                          <a:schemeClr val="tx2"/>
                        </a:solidFill>
                        <a:latin typeface="+mn-lt"/>
                        <a:ea typeface="+mn-ea"/>
                        <a:cs typeface="+mn-cs"/>
                      </a:endParaRPr>
                    </a:p>
                  </a:txBody>
                  <a:tcPr marL="77002" marR="77002" marT="38501" marB="385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a:t>Positive</a:t>
                      </a:r>
                      <a:endParaRPr lang="en-US" sz="1200" b="1" kern="1200" dirty="0">
                        <a:solidFill>
                          <a:schemeClr val="tx2"/>
                        </a:solidFill>
                        <a:latin typeface="+mn-lt"/>
                        <a:ea typeface="+mn-ea"/>
                        <a:cs typeface="+mn-cs"/>
                      </a:endParaRPr>
                    </a:p>
                  </a:txBody>
                  <a:tcPr marL="77002" marR="77002" marT="38501" marB="3850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t>Core allocation within a macro portfolio</a:t>
                      </a:r>
                      <a:endParaRPr lang="en-US" sz="1000" b="0" kern="1200" baseline="0" dirty="0">
                        <a:solidFill>
                          <a:srgbClr val="000000"/>
                        </a:solidFill>
                        <a:latin typeface="+mn-lt"/>
                        <a:ea typeface="+mn-ea"/>
                        <a:cs typeface="+mn-cs"/>
                      </a:endParaRPr>
                    </a:p>
                  </a:txBody>
                  <a:tcPr marL="77002" marR="77002" marT="38501" marB="38501" anchor="ctr"/>
                </a:tc>
                <a:extLst>
                  <a:ext uri="{0D108BD9-81ED-4DB2-BD59-A6C34878D82A}">
                    <a16:rowId xmlns:a16="http://schemas.microsoft.com/office/drawing/2014/main" val="10008"/>
                  </a:ext>
                </a:extLst>
              </a:tr>
              <a:tr h="349432">
                <a:tc vMerge="1">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1000" b="1" kern="1200" dirty="0">
                        <a:solidFill>
                          <a:schemeClr val="bg1"/>
                        </a:solidFill>
                        <a:latin typeface="+mn-lt"/>
                        <a:ea typeface="+mn-ea"/>
                        <a:cs typeface="+mn-cs"/>
                      </a:endParaRPr>
                    </a:p>
                  </a:txBody>
                  <a:tcPr vert="vert270" anchor="ctr">
                    <a:solidFill>
                      <a:schemeClr val="tx2"/>
                    </a:solidFill>
                  </a:tcPr>
                </a:tc>
                <a:tc>
                  <a:txBody>
                    <a:bodyPr/>
                    <a:lstStyle/>
                    <a:p>
                      <a:r>
                        <a:rPr lang="en-US" sz="1000" dirty="0"/>
                        <a:t>Thematic</a:t>
                      </a:r>
                      <a:r>
                        <a:rPr lang="en-US" sz="1000" baseline="0" dirty="0"/>
                        <a:t> Macro</a:t>
                      </a:r>
                      <a:endParaRPr lang="en-US" sz="1000" b="1" dirty="0"/>
                    </a:p>
                  </a:txBody>
                  <a:tcPr marL="77002" marR="77002" marT="38501" marB="385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a:t>Positive</a:t>
                      </a:r>
                      <a:endParaRPr lang="en-US" sz="1200" b="1" kern="1200" dirty="0">
                        <a:solidFill>
                          <a:schemeClr val="tx2"/>
                        </a:solidFill>
                        <a:latin typeface="+mn-lt"/>
                        <a:ea typeface="+mn-ea"/>
                        <a:cs typeface="+mn-cs"/>
                      </a:endParaRPr>
                    </a:p>
                  </a:txBody>
                  <a:tcPr marL="77002" marR="77002" marT="38501" marB="385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a:t>Positive</a:t>
                      </a:r>
                      <a:endParaRPr lang="en-US" sz="1200" b="1" kern="1200" dirty="0">
                        <a:solidFill>
                          <a:schemeClr val="tx2"/>
                        </a:solidFill>
                        <a:latin typeface="+mn-lt"/>
                        <a:ea typeface="+mn-ea"/>
                        <a:cs typeface="+mn-cs"/>
                      </a:endParaRPr>
                    </a:p>
                  </a:txBody>
                  <a:tcPr marL="77002" marR="77002" marT="38501" marB="38501" anchor="ctr"/>
                </a:tc>
                <a:tc>
                  <a:txBody>
                    <a:bodyPr/>
                    <a:lstStyle/>
                    <a:p>
                      <a:r>
                        <a:rPr lang="en-US" sz="1000" kern="1200" baseline="0" dirty="0"/>
                        <a:t>Emerging markets trading opportunities</a:t>
                      </a:r>
                      <a:endParaRPr lang="en-US" sz="1000" b="0" kern="1200" baseline="0" dirty="0">
                        <a:solidFill>
                          <a:srgbClr val="000000"/>
                        </a:solidFill>
                        <a:latin typeface="+mn-lt"/>
                        <a:ea typeface="+mn-ea"/>
                        <a:cs typeface="+mn-cs"/>
                      </a:endParaRPr>
                    </a:p>
                  </a:txBody>
                  <a:tcPr marL="77002" marR="77002" marT="38501" marB="38501" anchor="ctr"/>
                </a:tc>
                <a:extLst>
                  <a:ext uri="{0D108BD9-81ED-4DB2-BD59-A6C34878D82A}">
                    <a16:rowId xmlns:a16="http://schemas.microsoft.com/office/drawing/2014/main" val="10009"/>
                  </a:ext>
                </a:extLst>
              </a:tr>
              <a:tr h="505159">
                <a:tc vMerge="1">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1050" b="1" kern="1200" dirty="0">
                        <a:solidFill>
                          <a:schemeClr val="bg1"/>
                        </a:solidFill>
                        <a:latin typeface="+mn-lt"/>
                        <a:ea typeface="+mn-ea"/>
                        <a:cs typeface="+mn-cs"/>
                      </a:endParaRPr>
                    </a:p>
                  </a:txBody>
                  <a:tcPr vert="vert270" anchor="ctr">
                    <a:solidFill>
                      <a:schemeClr val="tx2"/>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kern="1200" dirty="0"/>
                        <a:t>Other Diversifiers</a:t>
                      </a:r>
                      <a:endParaRPr lang="en-US" sz="1000" b="1" kern="1200" dirty="0">
                        <a:solidFill>
                          <a:schemeClr val="dk1"/>
                        </a:solidFill>
                        <a:latin typeface="+mn-lt"/>
                        <a:ea typeface="+mn-ea"/>
                        <a:cs typeface="+mn-cs"/>
                      </a:endParaRPr>
                    </a:p>
                  </a:txBody>
                  <a:tcPr marL="77002" marR="77002" marT="38501" marB="38501" anchor="ctr"/>
                </a:tc>
                <a:tc>
                  <a:txBody>
                    <a:bodyPr/>
                    <a:lstStyle/>
                    <a:p>
                      <a:pPr marL="0" algn="ctr" defTabSz="914400" rtl="0" eaLnBrk="1" latinLnBrk="0" hangingPunct="1"/>
                      <a:r>
                        <a:rPr lang="en-US" sz="1200" kern="1200" dirty="0"/>
                        <a:t>Neutral</a:t>
                      </a:r>
                      <a:endParaRPr lang="en-US" sz="1200" b="0" kern="1200" dirty="0">
                        <a:solidFill>
                          <a:srgbClr val="000000"/>
                        </a:solidFill>
                        <a:latin typeface="+mn-lt"/>
                        <a:ea typeface="+mn-ea"/>
                        <a:cs typeface="+mn-cs"/>
                      </a:endParaRPr>
                    </a:p>
                  </a:txBody>
                  <a:tcPr marL="77002" marR="77002" marT="38501" marB="38501" anchor="ctr"/>
                </a:tc>
                <a:tc>
                  <a:txBody>
                    <a:bodyPr/>
                    <a:lstStyle/>
                    <a:p>
                      <a:pPr marL="0" algn="ctr" defTabSz="914400" rtl="0" eaLnBrk="1" latinLnBrk="0" hangingPunct="1"/>
                      <a:r>
                        <a:rPr lang="en-US" sz="1200" kern="1200" dirty="0"/>
                        <a:t>Positive</a:t>
                      </a:r>
                      <a:endParaRPr lang="en-US" sz="1200" b="1" kern="1200" dirty="0">
                        <a:solidFill>
                          <a:schemeClr val="accent5"/>
                        </a:solidFill>
                        <a:latin typeface="+mn-lt"/>
                        <a:ea typeface="+mn-ea"/>
                        <a:cs typeface="+mn-cs"/>
                      </a:endParaRPr>
                    </a:p>
                  </a:txBody>
                  <a:tcPr marL="77002" marR="77002" marT="38501" marB="38501" anchor="ctr"/>
                </a:tc>
                <a:tc>
                  <a:txBody>
                    <a:bodyPr/>
                    <a:lstStyle/>
                    <a:p>
                      <a:pPr marL="0" algn="l" defTabSz="914400" rtl="0" eaLnBrk="1" latinLnBrk="0" hangingPunct="1"/>
                      <a:r>
                        <a:rPr lang="en-US" sz="1000" kern="1200" baseline="0" dirty="0"/>
                        <a:t>Providing unique and uncorrelated exposure</a:t>
                      </a:r>
                      <a:endParaRPr lang="en-US" sz="1000" b="0" kern="1200" baseline="0" dirty="0">
                        <a:solidFill>
                          <a:srgbClr val="000000"/>
                        </a:solidFill>
                        <a:latin typeface="+mn-lt"/>
                        <a:ea typeface="+mn-ea"/>
                        <a:cs typeface="+mn-cs"/>
                      </a:endParaRPr>
                    </a:p>
                  </a:txBody>
                  <a:tcPr marL="77002" marR="77002" marT="38501" marB="38501"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758395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458200" cy="838200"/>
          </a:xfrm>
        </p:spPr>
        <p:txBody>
          <a:bodyPr/>
          <a:lstStyle/>
          <a:p>
            <a:r>
              <a:rPr lang="en-US" dirty="0"/>
              <a:t>Three Different way to Implement an Impact Strategy </a:t>
            </a:r>
            <a:endParaRPr lang="en-US" dirty="0"/>
          </a:p>
        </p:txBody>
      </p:sp>
      <p:sp>
        <p:nvSpPr>
          <p:cNvPr id="5" name="Slide Number Placeholder 3"/>
          <p:cNvSpPr>
            <a:spLocks noGrp="1"/>
          </p:cNvSpPr>
          <p:nvPr>
            <p:ph type="sldNum" sz="quarter" idx="10"/>
          </p:nvPr>
        </p:nvSpPr>
        <p:spPr/>
        <p:txBody>
          <a:bodyPr/>
          <a:lstStyle/>
          <a:p>
            <a:fld id="{B7FC5AD4-6EC1-459D-961E-65631855902F}" type="slidenum">
              <a:rPr lang="en-US" smtClean="0"/>
              <a:pPr/>
              <a:t>6</a:t>
            </a:fld>
            <a:endParaRPr lang="en-US" sz="1400" dirty="0"/>
          </a:p>
        </p:txBody>
      </p:sp>
      <p:sp>
        <p:nvSpPr>
          <p:cNvPr id="7" name="Oval 6"/>
          <p:cNvSpPr/>
          <p:nvPr/>
        </p:nvSpPr>
        <p:spPr>
          <a:xfrm>
            <a:off x="5536520" y="1371600"/>
            <a:ext cx="1551339" cy="1485899"/>
          </a:xfrm>
          <a:prstGeom prst="ellipse">
            <a:avLst/>
          </a:prstGeom>
          <a:solidFill>
            <a:schemeClr val="tx1">
              <a:lumMod val="75000"/>
              <a:lumOff val="2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a:p>
            <a:pPr algn="ctr"/>
            <a:endParaRPr lang="en-US" b="1" dirty="0"/>
          </a:p>
          <a:p>
            <a:pPr algn="ctr"/>
            <a:endParaRPr lang="en-US" b="1" dirty="0"/>
          </a:p>
          <a:p>
            <a:pPr algn="ctr"/>
            <a:endParaRPr lang="en-US" sz="1600" b="1" dirty="0"/>
          </a:p>
          <a:p>
            <a:pPr algn="ctr"/>
            <a:r>
              <a:rPr lang="en-US" sz="1400" b="1" dirty="0"/>
              <a:t>Thematic</a:t>
            </a:r>
            <a:endParaRPr lang="en-US" sz="1100" dirty="0"/>
          </a:p>
          <a:p>
            <a:pPr algn="ctr"/>
            <a:endParaRPr lang="en-US" sz="1100" dirty="0"/>
          </a:p>
        </p:txBody>
      </p:sp>
      <p:sp>
        <p:nvSpPr>
          <p:cNvPr id="8" name="Oval 7"/>
          <p:cNvSpPr/>
          <p:nvPr/>
        </p:nvSpPr>
        <p:spPr>
          <a:xfrm>
            <a:off x="3544150" y="1371600"/>
            <a:ext cx="1515036" cy="1485901"/>
          </a:xfrm>
          <a:prstGeom prst="ellipse">
            <a:avLst/>
          </a:prstGeom>
          <a:solidFill>
            <a:schemeClr val="bg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a:p>
            <a:pPr algn="ctr"/>
            <a:endParaRPr lang="en-US" b="1" dirty="0"/>
          </a:p>
          <a:p>
            <a:pPr algn="ctr"/>
            <a:endParaRPr lang="en-US" b="1" dirty="0"/>
          </a:p>
        </p:txBody>
      </p:sp>
      <p:sp>
        <p:nvSpPr>
          <p:cNvPr id="9" name="Oval 8"/>
          <p:cNvSpPr/>
          <p:nvPr/>
        </p:nvSpPr>
        <p:spPr>
          <a:xfrm>
            <a:off x="1562950" y="1371600"/>
            <a:ext cx="1515036" cy="1485900"/>
          </a:xfrm>
          <a:prstGeom prst="ellipse">
            <a:avLst/>
          </a:prstGeom>
          <a:solidFill>
            <a:schemeClr val="bg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p>
          <a:p>
            <a:pPr algn="ctr"/>
            <a:endParaRPr lang="en-US" sz="1600" b="1" dirty="0"/>
          </a:p>
          <a:p>
            <a:pPr algn="ctr"/>
            <a:endParaRPr lang="en-US" sz="1600" b="1" dirty="0"/>
          </a:p>
          <a:p>
            <a:pPr algn="ctr"/>
            <a:endParaRPr lang="en-US" sz="1600" b="1" dirty="0"/>
          </a:p>
          <a:p>
            <a:pPr algn="ctr"/>
            <a:endParaRPr lang="en-US" sz="1100" dirty="0"/>
          </a:p>
          <a:p>
            <a:pPr algn="ctr"/>
            <a:endParaRPr lang="en-US" sz="1050" dirty="0"/>
          </a:p>
          <a:p>
            <a:pPr algn="ctr"/>
            <a:endParaRPr lang="en-US" sz="1100"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0872" y="1450750"/>
            <a:ext cx="834119" cy="860459"/>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4618" y="1430435"/>
            <a:ext cx="857332" cy="740800"/>
          </a:xfrm>
          <a:prstGeom prst="rect">
            <a:avLst/>
          </a:prstGeom>
        </p:spPr>
      </p:pic>
      <p:sp>
        <p:nvSpPr>
          <p:cNvPr id="12" name="TextBox 11"/>
          <p:cNvSpPr txBox="1"/>
          <p:nvPr/>
        </p:nvSpPr>
        <p:spPr>
          <a:xfrm>
            <a:off x="207338" y="3184883"/>
            <a:ext cx="1346767" cy="3046988"/>
          </a:xfrm>
          <a:prstGeom prst="rect">
            <a:avLst/>
          </a:prstGeom>
          <a:noFill/>
        </p:spPr>
        <p:txBody>
          <a:bodyPr wrap="square" rtlCol="0">
            <a:spAutoFit/>
          </a:bodyPr>
          <a:lstStyle/>
          <a:p>
            <a:r>
              <a:rPr lang="en-US" sz="1200" b="1" dirty="0">
                <a:solidFill>
                  <a:schemeClr val="bg2"/>
                </a:solidFill>
                <a:latin typeface="+mj-lt"/>
                <a:cs typeface="Verdana"/>
              </a:rPr>
              <a:t>Strategy Focus</a:t>
            </a:r>
          </a:p>
          <a:p>
            <a:endParaRPr lang="en-US" sz="1200" b="1" dirty="0">
              <a:solidFill>
                <a:schemeClr val="bg2"/>
              </a:solidFill>
              <a:latin typeface="+mj-lt"/>
              <a:cs typeface="Verdana"/>
            </a:endParaRPr>
          </a:p>
          <a:p>
            <a:endParaRPr lang="en-US" sz="1200" b="1" dirty="0">
              <a:solidFill>
                <a:schemeClr val="bg2"/>
              </a:solidFill>
              <a:latin typeface="+mj-lt"/>
              <a:cs typeface="Verdana"/>
            </a:endParaRPr>
          </a:p>
          <a:p>
            <a:endParaRPr lang="en-US" sz="1200" b="1" dirty="0">
              <a:solidFill>
                <a:schemeClr val="bg2"/>
              </a:solidFill>
              <a:latin typeface="+mj-lt"/>
              <a:cs typeface="Verdana"/>
            </a:endParaRPr>
          </a:p>
          <a:p>
            <a:r>
              <a:rPr lang="en-US" sz="1200" b="1" dirty="0">
                <a:solidFill>
                  <a:schemeClr val="bg2"/>
                </a:solidFill>
                <a:latin typeface="+mj-lt"/>
                <a:cs typeface="Verdana"/>
              </a:rPr>
              <a:t>Investment</a:t>
            </a:r>
            <a:br>
              <a:rPr lang="en-US" sz="1200" b="1" dirty="0">
                <a:solidFill>
                  <a:schemeClr val="bg2"/>
                </a:solidFill>
                <a:latin typeface="+mj-lt"/>
                <a:cs typeface="Verdana"/>
              </a:rPr>
            </a:br>
            <a:r>
              <a:rPr lang="en-US" sz="1200" b="1" dirty="0">
                <a:solidFill>
                  <a:schemeClr val="bg2"/>
                </a:solidFill>
                <a:latin typeface="+mj-lt"/>
                <a:cs typeface="Verdana"/>
              </a:rPr>
              <a:t>Universe</a:t>
            </a:r>
          </a:p>
          <a:p>
            <a:endParaRPr lang="en-US" sz="1200" b="1" dirty="0">
              <a:solidFill>
                <a:schemeClr val="bg2"/>
              </a:solidFill>
              <a:latin typeface="+mj-lt"/>
              <a:cs typeface="Verdana"/>
            </a:endParaRPr>
          </a:p>
          <a:p>
            <a:endParaRPr lang="en-US" sz="1200" b="1" dirty="0">
              <a:solidFill>
                <a:schemeClr val="bg2"/>
              </a:solidFill>
              <a:latin typeface="+mj-lt"/>
              <a:cs typeface="Verdana"/>
            </a:endParaRPr>
          </a:p>
          <a:p>
            <a:endParaRPr lang="en-US" sz="1200" b="1" dirty="0">
              <a:solidFill>
                <a:schemeClr val="bg2"/>
              </a:solidFill>
              <a:latin typeface="+mj-lt"/>
              <a:cs typeface="Verdana"/>
            </a:endParaRPr>
          </a:p>
          <a:p>
            <a:r>
              <a:rPr lang="en-US" sz="1200" b="1" dirty="0">
                <a:solidFill>
                  <a:schemeClr val="bg2"/>
                </a:solidFill>
                <a:latin typeface="+mj-lt"/>
                <a:cs typeface="Verdana"/>
              </a:rPr>
              <a:t>Performance</a:t>
            </a:r>
          </a:p>
          <a:p>
            <a:endParaRPr lang="en-US" sz="1200" b="1" dirty="0">
              <a:solidFill>
                <a:schemeClr val="bg2"/>
              </a:solidFill>
              <a:latin typeface="+mj-lt"/>
              <a:cs typeface="Verdana"/>
            </a:endParaRPr>
          </a:p>
          <a:p>
            <a:endParaRPr lang="en-US" sz="1200" b="1" dirty="0">
              <a:solidFill>
                <a:schemeClr val="bg2"/>
              </a:solidFill>
              <a:latin typeface="+mj-lt"/>
              <a:cs typeface="Verdana"/>
            </a:endParaRPr>
          </a:p>
          <a:p>
            <a:endParaRPr lang="en-US" sz="1200" b="1" dirty="0">
              <a:solidFill>
                <a:schemeClr val="bg2"/>
              </a:solidFill>
              <a:latin typeface="+mj-lt"/>
              <a:cs typeface="Verdana"/>
            </a:endParaRPr>
          </a:p>
          <a:p>
            <a:endParaRPr lang="en-US" sz="1200" b="1" dirty="0">
              <a:solidFill>
                <a:schemeClr val="bg2"/>
              </a:solidFill>
              <a:latin typeface="+mj-lt"/>
              <a:cs typeface="Verdana"/>
            </a:endParaRPr>
          </a:p>
          <a:p>
            <a:endParaRPr lang="en-US" sz="1200" b="1" dirty="0">
              <a:solidFill>
                <a:schemeClr val="bg2"/>
              </a:solidFill>
              <a:latin typeface="+mj-lt"/>
              <a:cs typeface="Verdana"/>
            </a:endParaRPr>
          </a:p>
          <a:p>
            <a:r>
              <a:rPr lang="en-US" sz="1200" b="1" dirty="0">
                <a:solidFill>
                  <a:schemeClr val="bg2"/>
                </a:solidFill>
                <a:latin typeface="+mj-lt"/>
                <a:cs typeface="Verdana"/>
              </a:rPr>
              <a:t>Level of Impact</a:t>
            </a:r>
          </a:p>
        </p:txBody>
      </p:sp>
      <p:cxnSp>
        <p:nvCxnSpPr>
          <p:cNvPr id="13" name="Straight Connector 12"/>
          <p:cNvCxnSpPr/>
          <p:nvPr/>
        </p:nvCxnSpPr>
        <p:spPr>
          <a:xfrm>
            <a:off x="1600200" y="4720964"/>
            <a:ext cx="7162800"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1607560" y="5562601"/>
            <a:ext cx="7155440" cy="0"/>
          </a:xfrm>
          <a:prstGeom prst="line">
            <a:avLst/>
          </a:prstGeom>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1703923" y="4144779"/>
            <a:ext cx="1281954" cy="430887"/>
          </a:xfrm>
          <a:prstGeom prst="rect">
            <a:avLst/>
          </a:prstGeom>
          <a:noFill/>
        </p:spPr>
        <p:txBody>
          <a:bodyPr wrap="square" rtlCol="0">
            <a:spAutoFit/>
          </a:bodyPr>
          <a:lstStyle/>
          <a:p>
            <a:pPr algn="ctr"/>
            <a:r>
              <a:rPr lang="en-US" sz="1100" dirty="0"/>
              <a:t>Varied across asset classes</a:t>
            </a:r>
          </a:p>
        </p:txBody>
      </p:sp>
      <p:sp>
        <p:nvSpPr>
          <p:cNvPr id="16" name="TextBox 15"/>
          <p:cNvSpPr txBox="1"/>
          <p:nvPr/>
        </p:nvSpPr>
        <p:spPr>
          <a:xfrm>
            <a:off x="1703923" y="4858612"/>
            <a:ext cx="1398494" cy="600164"/>
          </a:xfrm>
          <a:prstGeom prst="rect">
            <a:avLst/>
          </a:prstGeom>
          <a:noFill/>
        </p:spPr>
        <p:txBody>
          <a:bodyPr wrap="square" rtlCol="0">
            <a:spAutoFit/>
          </a:bodyPr>
          <a:lstStyle/>
          <a:p>
            <a:pPr algn="ctr"/>
            <a:r>
              <a:rPr lang="en-US" sz="1100" dirty="0"/>
              <a:t>May lag benchmarks due to restricted universe</a:t>
            </a:r>
          </a:p>
        </p:txBody>
      </p:sp>
      <p:sp>
        <p:nvSpPr>
          <p:cNvPr id="17" name="TextBox 16"/>
          <p:cNvSpPr txBox="1"/>
          <p:nvPr/>
        </p:nvSpPr>
        <p:spPr>
          <a:xfrm>
            <a:off x="1431295" y="5943570"/>
            <a:ext cx="1631579" cy="261610"/>
          </a:xfrm>
          <a:prstGeom prst="rect">
            <a:avLst/>
          </a:prstGeom>
          <a:noFill/>
        </p:spPr>
        <p:txBody>
          <a:bodyPr wrap="square" rtlCol="0">
            <a:spAutoFit/>
          </a:bodyPr>
          <a:lstStyle/>
          <a:p>
            <a:pPr algn="ctr"/>
            <a:r>
              <a:rPr lang="en-US" sz="1100" dirty="0"/>
              <a:t>Low</a:t>
            </a:r>
          </a:p>
        </p:txBody>
      </p:sp>
      <p:sp>
        <p:nvSpPr>
          <p:cNvPr id="18" name="TextBox 17"/>
          <p:cNvSpPr txBox="1"/>
          <p:nvPr/>
        </p:nvSpPr>
        <p:spPr>
          <a:xfrm>
            <a:off x="3528382" y="4138816"/>
            <a:ext cx="1603640" cy="430887"/>
          </a:xfrm>
          <a:prstGeom prst="rect">
            <a:avLst/>
          </a:prstGeom>
          <a:noFill/>
        </p:spPr>
        <p:txBody>
          <a:bodyPr wrap="square" rtlCol="0">
            <a:spAutoFit/>
          </a:bodyPr>
          <a:lstStyle/>
          <a:p>
            <a:pPr algn="ctr"/>
            <a:r>
              <a:rPr lang="en-US" sz="1100" dirty="0"/>
              <a:t>Sizable and includes mainstream managers</a:t>
            </a:r>
          </a:p>
        </p:txBody>
      </p:sp>
      <p:sp>
        <p:nvSpPr>
          <p:cNvPr id="19" name="TextBox 18"/>
          <p:cNvSpPr txBox="1"/>
          <p:nvPr/>
        </p:nvSpPr>
        <p:spPr>
          <a:xfrm>
            <a:off x="3448571" y="4835448"/>
            <a:ext cx="1651493" cy="600164"/>
          </a:xfrm>
          <a:prstGeom prst="rect">
            <a:avLst/>
          </a:prstGeom>
          <a:noFill/>
        </p:spPr>
        <p:txBody>
          <a:bodyPr wrap="square" rtlCol="0">
            <a:spAutoFit/>
          </a:bodyPr>
          <a:lstStyle/>
          <a:p>
            <a:pPr algn="ctr"/>
            <a:r>
              <a:rPr lang="en-US" sz="1100" dirty="0"/>
              <a:t>Performance studies show neutral to positive impact</a:t>
            </a:r>
          </a:p>
        </p:txBody>
      </p:sp>
      <p:sp>
        <p:nvSpPr>
          <p:cNvPr id="20" name="TextBox 19"/>
          <p:cNvSpPr txBox="1"/>
          <p:nvPr/>
        </p:nvSpPr>
        <p:spPr>
          <a:xfrm>
            <a:off x="3482118" y="5978494"/>
            <a:ext cx="1631579" cy="261610"/>
          </a:xfrm>
          <a:prstGeom prst="rect">
            <a:avLst/>
          </a:prstGeom>
          <a:noFill/>
        </p:spPr>
        <p:txBody>
          <a:bodyPr wrap="square" rtlCol="0">
            <a:spAutoFit/>
          </a:bodyPr>
          <a:lstStyle/>
          <a:p>
            <a:pPr algn="ctr"/>
            <a:r>
              <a:rPr lang="en-US" sz="1100" dirty="0"/>
              <a:t>Low/Medium</a:t>
            </a:r>
          </a:p>
        </p:txBody>
      </p:sp>
      <p:sp>
        <p:nvSpPr>
          <p:cNvPr id="21" name="TextBox 20"/>
          <p:cNvSpPr txBox="1"/>
          <p:nvPr/>
        </p:nvSpPr>
        <p:spPr>
          <a:xfrm>
            <a:off x="5410322" y="4138816"/>
            <a:ext cx="1952032" cy="430887"/>
          </a:xfrm>
          <a:prstGeom prst="rect">
            <a:avLst/>
          </a:prstGeom>
          <a:noFill/>
        </p:spPr>
        <p:txBody>
          <a:bodyPr wrap="square" rtlCol="0">
            <a:spAutoFit/>
          </a:bodyPr>
          <a:lstStyle/>
          <a:p>
            <a:pPr algn="ctr"/>
            <a:r>
              <a:rPr lang="en-US" sz="1100" dirty="0"/>
              <a:t>Growing in size, but most funds are smaller and newer</a:t>
            </a:r>
          </a:p>
        </p:txBody>
      </p:sp>
      <p:sp>
        <p:nvSpPr>
          <p:cNvPr id="22" name="TextBox 21"/>
          <p:cNvSpPr txBox="1"/>
          <p:nvPr/>
        </p:nvSpPr>
        <p:spPr>
          <a:xfrm>
            <a:off x="5410322" y="4894611"/>
            <a:ext cx="1952032" cy="600164"/>
          </a:xfrm>
          <a:prstGeom prst="rect">
            <a:avLst/>
          </a:prstGeom>
          <a:noFill/>
        </p:spPr>
        <p:txBody>
          <a:bodyPr wrap="square" rtlCol="0">
            <a:spAutoFit/>
          </a:bodyPr>
          <a:lstStyle/>
          <a:p>
            <a:pPr algn="ctr"/>
            <a:r>
              <a:rPr lang="en-US" sz="1100" dirty="0"/>
              <a:t>Varied and will have sizable tracking error due to sector focus</a:t>
            </a:r>
          </a:p>
        </p:txBody>
      </p:sp>
      <p:sp>
        <p:nvSpPr>
          <p:cNvPr id="23" name="TextBox 22"/>
          <p:cNvSpPr txBox="1"/>
          <p:nvPr/>
        </p:nvSpPr>
        <p:spPr>
          <a:xfrm>
            <a:off x="5599684" y="5972144"/>
            <a:ext cx="1573308" cy="261610"/>
          </a:xfrm>
          <a:prstGeom prst="rect">
            <a:avLst/>
          </a:prstGeom>
          <a:noFill/>
        </p:spPr>
        <p:txBody>
          <a:bodyPr wrap="square" rtlCol="0">
            <a:spAutoFit/>
          </a:bodyPr>
          <a:lstStyle/>
          <a:p>
            <a:pPr algn="ctr"/>
            <a:r>
              <a:rPr lang="en-US" sz="1100" dirty="0"/>
              <a:t>High</a:t>
            </a:r>
          </a:p>
        </p:txBody>
      </p:sp>
      <p:cxnSp>
        <p:nvCxnSpPr>
          <p:cNvPr id="24" name="Straight Connector 23"/>
          <p:cNvCxnSpPr/>
          <p:nvPr/>
        </p:nvCxnSpPr>
        <p:spPr>
          <a:xfrm flipH="1">
            <a:off x="3237129" y="3128342"/>
            <a:ext cx="1" cy="3404221"/>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 name="Straight Connector 24"/>
          <p:cNvCxnSpPr/>
          <p:nvPr/>
        </p:nvCxnSpPr>
        <p:spPr>
          <a:xfrm>
            <a:off x="5345052" y="3147463"/>
            <a:ext cx="0" cy="338510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26" name="Picture 2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8621" y="1470636"/>
            <a:ext cx="713216" cy="873808"/>
          </a:xfrm>
          <a:prstGeom prst="rect">
            <a:avLst/>
          </a:prstGeom>
        </p:spPr>
      </p:pic>
      <p:sp>
        <p:nvSpPr>
          <p:cNvPr id="27" name="Rectangle 26"/>
          <p:cNvSpPr/>
          <p:nvPr/>
        </p:nvSpPr>
        <p:spPr>
          <a:xfrm>
            <a:off x="5535917" y="3187653"/>
            <a:ext cx="1883912" cy="769441"/>
          </a:xfrm>
          <a:prstGeom prst="rect">
            <a:avLst/>
          </a:prstGeom>
        </p:spPr>
        <p:txBody>
          <a:bodyPr wrap="square">
            <a:spAutoFit/>
          </a:bodyPr>
          <a:lstStyle/>
          <a:p>
            <a:pPr algn="ctr"/>
            <a:r>
              <a:rPr lang="en-US" sz="1100" dirty="0"/>
              <a:t>Pro-actively seeking opportunities in targeted areas (e.g. Renewable Energy) </a:t>
            </a:r>
          </a:p>
        </p:txBody>
      </p:sp>
      <p:cxnSp>
        <p:nvCxnSpPr>
          <p:cNvPr id="28" name="Straight Connector 27"/>
          <p:cNvCxnSpPr/>
          <p:nvPr/>
        </p:nvCxnSpPr>
        <p:spPr>
          <a:xfrm>
            <a:off x="1524000" y="3948824"/>
            <a:ext cx="7315200" cy="53767"/>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a:off x="1600200" y="3123904"/>
            <a:ext cx="7162800" cy="23559"/>
          </a:xfrm>
          <a:prstGeom prst="line">
            <a:avLst/>
          </a:prstGeom>
        </p:spPr>
        <p:style>
          <a:lnRef idx="1">
            <a:schemeClr val="dk1"/>
          </a:lnRef>
          <a:fillRef idx="0">
            <a:schemeClr val="dk1"/>
          </a:fillRef>
          <a:effectRef idx="0">
            <a:schemeClr val="dk1"/>
          </a:effectRef>
          <a:fontRef idx="minor">
            <a:schemeClr val="tx1"/>
          </a:fontRef>
        </p:style>
      </p:cxnSp>
      <p:sp>
        <p:nvSpPr>
          <p:cNvPr id="30" name="Rectangle 29"/>
          <p:cNvSpPr/>
          <p:nvPr/>
        </p:nvSpPr>
        <p:spPr>
          <a:xfrm>
            <a:off x="3569685" y="3245607"/>
            <a:ext cx="1563926" cy="600164"/>
          </a:xfrm>
          <a:prstGeom prst="rect">
            <a:avLst/>
          </a:prstGeom>
        </p:spPr>
        <p:txBody>
          <a:bodyPr wrap="square">
            <a:spAutoFit/>
          </a:bodyPr>
          <a:lstStyle/>
          <a:p>
            <a:pPr algn="ctr"/>
            <a:r>
              <a:rPr lang="en-US" sz="1100" dirty="0"/>
              <a:t>ESG Factors built-in as part of the investment process</a:t>
            </a:r>
          </a:p>
        </p:txBody>
      </p:sp>
      <p:sp>
        <p:nvSpPr>
          <p:cNvPr id="31" name="Rectangle 30"/>
          <p:cNvSpPr/>
          <p:nvPr/>
        </p:nvSpPr>
        <p:spPr>
          <a:xfrm>
            <a:off x="1232107" y="3247834"/>
            <a:ext cx="2038169" cy="600164"/>
          </a:xfrm>
          <a:prstGeom prst="rect">
            <a:avLst/>
          </a:prstGeom>
        </p:spPr>
        <p:txBody>
          <a:bodyPr wrap="square">
            <a:spAutoFit/>
          </a:bodyPr>
          <a:lstStyle/>
          <a:p>
            <a:pPr lvl="1" algn="ctr"/>
            <a:r>
              <a:rPr lang="en-US" sz="1100" dirty="0"/>
              <a:t>Screening out certain securities for non-financial reasons</a:t>
            </a:r>
          </a:p>
        </p:txBody>
      </p:sp>
      <p:sp>
        <p:nvSpPr>
          <p:cNvPr id="32" name="Oval 31"/>
          <p:cNvSpPr/>
          <p:nvPr/>
        </p:nvSpPr>
        <p:spPr>
          <a:xfrm>
            <a:off x="7391400" y="1371600"/>
            <a:ext cx="1572342" cy="1485900"/>
          </a:xfrm>
          <a:prstGeom prst="ellipse">
            <a:avLst/>
          </a:prstGeom>
          <a:solidFill>
            <a:schemeClr val="tx1">
              <a:lumMod val="85000"/>
              <a:lumOff val="1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a:p>
            <a:pPr algn="ctr"/>
            <a:endParaRPr lang="en-US" b="1" dirty="0"/>
          </a:p>
          <a:p>
            <a:pPr algn="ctr"/>
            <a:r>
              <a:rPr lang="en-US" sz="2000" b="1" dirty="0"/>
              <a:t>VOTE</a:t>
            </a:r>
          </a:p>
          <a:p>
            <a:pPr algn="ctr"/>
            <a:endParaRPr lang="en-US" sz="1600" b="1" dirty="0"/>
          </a:p>
          <a:p>
            <a:pPr algn="ctr"/>
            <a:endParaRPr lang="en-US" sz="1100" dirty="0"/>
          </a:p>
          <a:p>
            <a:pPr algn="ctr"/>
            <a:endParaRPr lang="en-US" sz="1100" dirty="0"/>
          </a:p>
          <a:p>
            <a:pPr algn="ctr"/>
            <a:endParaRPr lang="en-US" sz="1100" dirty="0"/>
          </a:p>
          <a:p>
            <a:pPr algn="ctr"/>
            <a:endParaRPr lang="en-US" sz="1100" dirty="0"/>
          </a:p>
          <a:p>
            <a:pPr algn="ctr"/>
            <a:endParaRPr lang="en-US" sz="1100" dirty="0"/>
          </a:p>
        </p:txBody>
      </p:sp>
      <p:cxnSp>
        <p:nvCxnSpPr>
          <p:cNvPr id="33" name="Straight Connector 32"/>
          <p:cNvCxnSpPr/>
          <p:nvPr/>
        </p:nvCxnSpPr>
        <p:spPr>
          <a:xfrm flipH="1">
            <a:off x="7431544" y="3172098"/>
            <a:ext cx="1" cy="3208065"/>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785468" y="5978494"/>
            <a:ext cx="874060" cy="261610"/>
          </a:xfrm>
          <a:prstGeom prst="rect">
            <a:avLst/>
          </a:prstGeom>
          <a:noFill/>
        </p:spPr>
        <p:txBody>
          <a:bodyPr wrap="square" rtlCol="0">
            <a:spAutoFit/>
          </a:bodyPr>
          <a:lstStyle/>
          <a:p>
            <a:pPr algn="ctr"/>
            <a:r>
              <a:rPr lang="en-US" sz="1100" dirty="0"/>
              <a:t>TBD</a:t>
            </a:r>
          </a:p>
        </p:txBody>
      </p:sp>
      <p:sp>
        <p:nvSpPr>
          <p:cNvPr id="35" name="Rectangle 34"/>
          <p:cNvSpPr/>
          <p:nvPr/>
        </p:nvSpPr>
        <p:spPr>
          <a:xfrm>
            <a:off x="7431543" y="3184883"/>
            <a:ext cx="1581911" cy="769441"/>
          </a:xfrm>
          <a:prstGeom prst="rect">
            <a:avLst/>
          </a:prstGeom>
        </p:spPr>
        <p:txBody>
          <a:bodyPr wrap="square">
            <a:spAutoFit/>
          </a:bodyPr>
          <a:lstStyle/>
          <a:p>
            <a:pPr algn="ctr"/>
            <a:r>
              <a:rPr lang="en-US" sz="1100" dirty="0"/>
              <a:t>Actively engage in corporate voting process to push key agenda </a:t>
            </a:r>
          </a:p>
        </p:txBody>
      </p:sp>
      <p:sp>
        <p:nvSpPr>
          <p:cNvPr id="36" name="Rectangle 35"/>
          <p:cNvSpPr/>
          <p:nvPr/>
        </p:nvSpPr>
        <p:spPr>
          <a:xfrm>
            <a:off x="7551219" y="4113526"/>
            <a:ext cx="1252704" cy="430887"/>
          </a:xfrm>
          <a:prstGeom prst="rect">
            <a:avLst/>
          </a:prstGeom>
        </p:spPr>
        <p:txBody>
          <a:bodyPr wrap="square">
            <a:spAutoFit/>
          </a:bodyPr>
          <a:lstStyle/>
          <a:p>
            <a:pPr algn="ctr"/>
            <a:r>
              <a:rPr lang="en-US" sz="1100" dirty="0"/>
              <a:t>Small but growing</a:t>
            </a:r>
          </a:p>
        </p:txBody>
      </p:sp>
      <p:sp>
        <p:nvSpPr>
          <p:cNvPr id="37" name="TextBox 36"/>
          <p:cNvSpPr txBox="1"/>
          <p:nvPr/>
        </p:nvSpPr>
        <p:spPr>
          <a:xfrm>
            <a:off x="7785469" y="5050828"/>
            <a:ext cx="874060" cy="261610"/>
          </a:xfrm>
          <a:prstGeom prst="rect">
            <a:avLst/>
          </a:prstGeom>
          <a:noFill/>
        </p:spPr>
        <p:txBody>
          <a:bodyPr wrap="square" rtlCol="0">
            <a:spAutoFit/>
          </a:bodyPr>
          <a:lstStyle/>
          <a:p>
            <a:pPr algn="ctr"/>
            <a:r>
              <a:rPr lang="en-US" sz="1100" dirty="0"/>
              <a:t>TBD</a:t>
            </a:r>
          </a:p>
        </p:txBody>
      </p:sp>
      <p:sp>
        <p:nvSpPr>
          <p:cNvPr id="55" name="TextBox 54"/>
          <p:cNvSpPr txBox="1"/>
          <p:nvPr/>
        </p:nvSpPr>
        <p:spPr>
          <a:xfrm>
            <a:off x="3743909" y="2239061"/>
            <a:ext cx="1107996" cy="523220"/>
          </a:xfrm>
          <a:prstGeom prst="rect">
            <a:avLst/>
          </a:prstGeom>
          <a:noFill/>
        </p:spPr>
        <p:txBody>
          <a:bodyPr wrap="none" rtlCol="0">
            <a:spAutoFit/>
          </a:bodyPr>
          <a:lstStyle/>
          <a:p>
            <a:pPr algn="ctr"/>
            <a:r>
              <a:rPr lang="en-US" sz="1400" b="1" dirty="0">
                <a:solidFill>
                  <a:schemeClr val="bg1"/>
                </a:solidFill>
              </a:rPr>
              <a:t>ESG</a:t>
            </a:r>
          </a:p>
          <a:p>
            <a:pPr algn="ctr"/>
            <a:r>
              <a:rPr lang="en-US" sz="1400" b="1" dirty="0">
                <a:solidFill>
                  <a:schemeClr val="bg1"/>
                </a:solidFill>
              </a:rPr>
              <a:t>Integration</a:t>
            </a:r>
          </a:p>
        </p:txBody>
      </p:sp>
      <p:sp>
        <p:nvSpPr>
          <p:cNvPr id="56" name="TextBox 55"/>
          <p:cNvSpPr txBox="1"/>
          <p:nvPr/>
        </p:nvSpPr>
        <p:spPr>
          <a:xfrm>
            <a:off x="1744728" y="2237602"/>
            <a:ext cx="1050289" cy="523220"/>
          </a:xfrm>
          <a:prstGeom prst="rect">
            <a:avLst/>
          </a:prstGeom>
          <a:noFill/>
        </p:spPr>
        <p:txBody>
          <a:bodyPr wrap="none" rtlCol="0">
            <a:spAutoFit/>
          </a:bodyPr>
          <a:lstStyle/>
          <a:p>
            <a:pPr algn="ctr"/>
            <a:r>
              <a:rPr lang="en-US" sz="1400" b="1" dirty="0">
                <a:solidFill>
                  <a:schemeClr val="bg1"/>
                </a:solidFill>
              </a:rPr>
              <a:t>Negative</a:t>
            </a:r>
          </a:p>
          <a:p>
            <a:pPr algn="ctr"/>
            <a:r>
              <a:rPr lang="en-US" sz="1400" b="1" dirty="0">
                <a:solidFill>
                  <a:schemeClr val="bg1"/>
                </a:solidFill>
              </a:rPr>
              <a:t>Screening</a:t>
            </a:r>
          </a:p>
        </p:txBody>
      </p:sp>
      <p:sp>
        <p:nvSpPr>
          <p:cNvPr id="57" name="TextBox 56"/>
          <p:cNvSpPr txBox="1"/>
          <p:nvPr/>
        </p:nvSpPr>
        <p:spPr>
          <a:xfrm>
            <a:off x="7579663" y="2168760"/>
            <a:ext cx="1258679" cy="523220"/>
          </a:xfrm>
          <a:prstGeom prst="rect">
            <a:avLst/>
          </a:prstGeom>
          <a:noFill/>
        </p:spPr>
        <p:txBody>
          <a:bodyPr wrap="none" rtlCol="0">
            <a:spAutoFit/>
          </a:bodyPr>
          <a:lstStyle/>
          <a:p>
            <a:pPr algn="ctr"/>
            <a:r>
              <a:rPr lang="en-US" sz="1400" b="1" dirty="0">
                <a:solidFill>
                  <a:schemeClr val="bg1"/>
                </a:solidFill>
              </a:rPr>
              <a:t>Active</a:t>
            </a:r>
          </a:p>
          <a:p>
            <a:pPr algn="ctr"/>
            <a:r>
              <a:rPr lang="en-US" sz="1400" b="1" dirty="0">
                <a:solidFill>
                  <a:schemeClr val="bg1"/>
                </a:solidFill>
              </a:rPr>
              <a:t>Engagement</a:t>
            </a:r>
          </a:p>
        </p:txBody>
      </p:sp>
    </p:spTree>
    <p:extLst>
      <p:ext uri="{BB962C8B-B14F-4D97-AF65-F5344CB8AC3E}">
        <p14:creationId xmlns:p14="http://schemas.microsoft.com/office/powerpoint/2010/main" val="1836020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Disclaimer</a:t>
            </a:r>
            <a:endParaRPr lang="en-US" dirty="0"/>
          </a:p>
        </p:txBody>
      </p:sp>
      <p:sp>
        <p:nvSpPr>
          <p:cNvPr id="3" name="Content Placeholder 2"/>
          <p:cNvSpPr>
            <a:spLocks noGrp="1"/>
          </p:cNvSpPr>
          <p:nvPr>
            <p:ph idx="1"/>
          </p:nvPr>
        </p:nvSpPr>
        <p:spPr>
          <a:xfrm>
            <a:off x="304800" y="1370013"/>
            <a:ext cx="8380413" cy="4387850"/>
          </a:xfrm>
        </p:spPr>
        <p:txBody>
          <a:bodyPr/>
          <a:lstStyle/>
          <a:p>
            <a:pPr lvl="0"/>
            <a:r>
              <a:rPr lang="en-US" sz="1800" dirty="0"/>
              <a:t>Past performance is no guarantee of future results.</a:t>
            </a:r>
          </a:p>
          <a:p>
            <a:pPr lvl="0"/>
            <a:endParaRPr lang="en-US" sz="1800" dirty="0"/>
          </a:p>
          <a:p>
            <a:pPr lvl="0"/>
            <a:r>
              <a:rPr lang="en-US" sz="1800" dirty="0"/>
              <a:t>Information on market indices was provided by sources external to NEPC.  While NEPC has exercised reasonable professional care in preparing this report, we cannot guarantee the accuracy of all source information contained within.</a:t>
            </a:r>
          </a:p>
          <a:p>
            <a:endParaRPr lang="en-US" sz="1800" dirty="0"/>
          </a:p>
          <a:p>
            <a:r>
              <a:rPr lang="en-US" sz="1800" dirty="0"/>
              <a:t>The goal of this report is to provide a basis for substantiating asset allocation recommendations.  </a:t>
            </a:r>
          </a:p>
          <a:p>
            <a:endParaRPr lang="en-US" sz="1800" dirty="0"/>
          </a:p>
          <a:p>
            <a:r>
              <a:rPr lang="en-US" sz="1800" dirty="0"/>
              <a:t>All investments carry some level of risk.  Diversification and other asset allocation techniques do not ensure profit or protect against losses.</a:t>
            </a:r>
          </a:p>
          <a:p>
            <a:endParaRPr lang="en-US" sz="1800" dirty="0"/>
          </a:p>
          <a:p>
            <a:r>
              <a:rPr lang="en-US" sz="1800" dirty="0"/>
              <a:t>This report is provided as a management aid for the client’s internal use only.  This report may contain confidential or proprietary information and may not be copied or redistributed to any party not legally entitled to receive it.</a:t>
            </a:r>
          </a:p>
          <a:p>
            <a:endParaRPr lang="en-US" sz="1200" dirty="0"/>
          </a:p>
        </p:txBody>
      </p:sp>
      <p:sp>
        <p:nvSpPr>
          <p:cNvPr id="4" name="Slide Number Placeholder 3"/>
          <p:cNvSpPr>
            <a:spLocks noGrp="1"/>
          </p:cNvSpPr>
          <p:nvPr>
            <p:ph type="sldNum" sz="quarter" idx="10"/>
          </p:nvPr>
        </p:nvSpPr>
        <p:spPr/>
        <p:txBody>
          <a:bodyPr/>
          <a:lstStyle/>
          <a:p>
            <a:fld id="{B7FC5AD4-6EC1-459D-961E-65631855902F}" type="slidenum">
              <a:rPr lang="en-US" smtClean="0"/>
              <a:pPr/>
              <a:t>7</a:t>
            </a:fld>
            <a:endParaRPr lang="en-US" sz="1400"/>
          </a:p>
        </p:txBody>
      </p:sp>
    </p:spTree>
    <p:extLst>
      <p:ext uri="{BB962C8B-B14F-4D97-AF65-F5344CB8AC3E}">
        <p14:creationId xmlns:p14="http://schemas.microsoft.com/office/powerpoint/2010/main" val="1894670184"/>
      </p:ext>
    </p:extLst>
  </p:cSld>
  <p:clrMapOvr>
    <a:masterClrMapping/>
  </p:clrMapOvr>
</p:sld>
</file>

<file path=ppt/theme/theme1.xml><?xml version="1.0" encoding="utf-8"?>
<a:theme xmlns:a="http://schemas.openxmlformats.org/drawingml/2006/main" name="2012 FundFire Exchang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683E4E0A10954AAD06809D849DCEA7" ma:contentTypeVersion="9" ma:contentTypeDescription="Create a new document." ma:contentTypeScope="" ma:versionID="dea825321cee768b0dd88e60f193255d">
  <xsd:schema xmlns:xsd="http://www.w3.org/2001/XMLSchema" xmlns:xs="http://www.w3.org/2001/XMLSchema" xmlns:p="http://schemas.microsoft.com/office/2006/metadata/properties" xmlns:ns2="28ab1b4f-f3ad-4d2e-9136-d6ccbdc6c4da" xmlns:ns3="f43397ac-6282-4010-b097-98eb108355d8" targetNamespace="http://schemas.microsoft.com/office/2006/metadata/properties" ma:root="true" ma:fieldsID="6ecfa2ffcd80c334ee7a8a57a898e50d" ns2:_="" ns3:_="">
    <xsd:import namespace="28ab1b4f-f3ad-4d2e-9136-d6ccbdc6c4da"/>
    <xsd:import namespace="f43397ac-6282-4010-b097-98eb108355d8"/>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ab1b4f-f3ad-4d2e-9136-d6ccbdc6c4d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43397ac-6282-4010-b097-98eb108355d8"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EC1422-6E06-4BC8-8E0A-956F65EAA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ab1b4f-f3ad-4d2e-9136-d6ccbdc6c4da"/>
    <ds:schemaRef ds:uri="f43397ac-6282-4010-b097-98eb108355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264DFA-2181-4E46-A7C1-B753656600DC}">
  <ds:schemaRefs>
    <ds:schemaRef ds:uri="http://schemas.microsoft.com/sharepoint/v3/contenttype/forms"/>
  </ds:schemaRefs>
</ds:datastoreItem>
</file>

<file path=customXml/itemProps3.xml><?xml version="1.0" encoding="utf-8"?>
<ds:datastoreItem xmlns:ds="http://schemas.openxmlformats.org/officeDocument/2006/customXml" ds:itemID="{DBD584E7-5E8A-4031-ACFA-3755F4C2CF70}">
  <ds:schemaRefs>
    <ds:schemaRef ds:uri="http://schemas.microsoft.com/office/infopath/2007/PartnerControls"/>
    <ds:schemaRef ds:uri="http://www.w3.org/XML/1998/namespace"/>
    <ds:schemaRef ds:uri="http://schemas.microsoft.com/office/2006/documentManagement/types"/>
    <ds:schemaRef ds:uri="http://purl.org/dc/terms/"/>
    <ds:schemaRef ds:uri="http://schemas.microsoft.com/office/2006/metadata/properties"/>
    <ds:schemaRef ds:uri="28ab1b4f-f3ad-4d2e-9136-d6ccbdc6c4da"/>
    <ds:schemaRef ds:uri="http://schemas.openxmlformats.org/package/2006/metadata/core-properties"/>
    <ds:schemaRef ds:uri="http://purl.org/dc/elements/1.1/"/>
    <ds:schemaRef ds:uri="http://purl.org/dc/dcmitype/"/>
    <ds:schemaRef ds:uri="f43397ac-6282-4010-b097-98eb108355d8"/>
  </ds:schemaRefs>
</ds:datastoreItem>
</file>

<file path=docProps/app.xml><?xml version="1.0" encoding="utf-8"?>
<Properties xmlns="http://schemas.openxmlformats.org/officeDocument/2006/extended-properties" xmlns:vt="http://schemas.openxmlformats.org/officeDocument/2006/docPropsVTypes">
  <TotalTime>388</TotalTime>
  <Words>605</Words>
  <Application>Microsoft Office PowerPoint</Application>
  <PresentationFormat>On-screen Show (4:3)</PresentationFormat>
  <Paragraphs>194</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Osaka</vt:lpstr>
      <vt:lpstr>Verdana</vt:lpstr>
      <vt:lpstr>2012 FundFire Exchange</vt:lpstr>
      <vt:lpstr>Dulari Pancholi </vt:lpstr>
      <vt:lpstr>2017 Current Opportunities</vt:lpstr>
      <vt:lpstr>Summary: Credit Beta Group Trends</vt:lpstr>
      <vt:lpstr>Summary: Equity Beta Group Trends</vt:lpstr>
      <vt:lpstr>Summary: Multi-Asset Beta Group Trends</vt:lpstr>
      <vt:lpstr>Three Different way to Implement an Impact Strategy </vt:lpstr>
      <vt:lpstr>Information Disclaimer</vt:lpstr>
    </vt:vector>
  </TitlesOfParts>
  <Company>Aon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FundFire Webinar slides</dc:title>
  <dc:creator>Meredith Jones</dc:creator>
  <cp:lastModifiedBy>Brooke Fox</cp:lastModifiedBy>
  <cp:revision>10</cp:revision>
  <dcterms:created xsi:type="dcterms:W3CDTF">2017-06-16T18:52:24Z</dcterms:created>
  <dcterms:modified xsi:type="dcterms:W3CDTF">2017-08-21T20:20:45Z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0x01010075683E4E0A10954AAD06809D849DCEA7</vt:lpwstr>
  </property>
</Properties>
</file>