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8" r:id="rId3"/>
    <p:sldId id="299" r:id="rId4"/>
    <p:sldId id="289" r:id="rId5"/>
    <p:sldId id="300" r:id="rId6"/>
    <p:sldId id="292" r:id="rId7"/>
    <p:sldId id="298" r:id="rId8"/>
    <p:sldId id="294" r:id="rId9"/>
    <p:sldId id="263" r:id="rId10"/>
    <p:sldId id="301" r:id="rId11"/>
    <p:sldId id="311"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Difeterici"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5602" autoAdjust="0"/>
  </p:normalViewPr>
  <p:slideViewPr>
    <p:cSldViewPr snapToGrid="0" snapToObjects="1">
      <p:cViewPr varScale="1">
        <p:scale>
          <a:sx n="98" d="100"/>
          <a:sy n="98" d="100"/>
        </p:scale>
        <p:origin x="20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657115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095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77581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en-US" sz="11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4030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0"/>
              </a:spcAft>
              <a:buNone/>
            </a:pPr>
            <a:endParaRPr lang="en" dirty="0">
              <a:solidFill>
                <a:srgbClr val="333333"/>
              </a:solidFill>
              <a:latin typeface="Calibri"/>
              <a:ea typeface="Calibri"/>
              <a:cs typeface="Calibri"/>
              <a:sym typeface="Calibri"/>
            </a:endParaRPr>
          </a:p>
        </p:txBody>
      </p:sp>
    </p:spTree>
    <p:extLst>
      <p:ext uri="{BB962C8B-B14F-4D97-AF65-F5344CB8AC3E}">
        <p14:creationId xmlns:p14="http://schemas.microsoft.com/office/powerpoint/2010/main" val="169412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0"/>
              </a:spcAft>
              <a:buNone/>
            </a:pPr>
            <a:endParaRPr lang="en" dirty="0">
              <a:solidFill>
                <a:srgbClr val="333333"/>
              </a:solidFill>
              <a:latin typeface="Calibri"/>
              <a:ea typeface="Calibri"/>
              <a:cs typeface="Calibri"/>
              <a:sym typeface="Calibri"/>
            </a:endParaRPr>
          </a:p>
        </p:txBody>
      </p:sp>
    </p:spTree>
    <p:extLst>
      <p:ext uri="{BB962C8B-B14F-4D97-AF65-F5344CB8AC3E}">
        <p14:creationId xmlns:p14="http://schemas.microsoft.com/office/powerpoint/2010/main" val="63088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1666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0"/>
              </a:spcAft>
              <a:buNone/>
            </a:pPr>
            <a:endParaRPr lang="en" dirty="0">
              <a:solidFill>
                <a:srgbClr val="333333"/>
              </a:solidFill>
              <a:latin typeface="Calibri"/>
              <a:ea typeface="Calibri"/>
              <a:cs typeface="Calibri"/>
              <a:sym typeface="Calibri"/>
            </a:endParaRPr>
          </a:p>
        </p:txBody>
      </p:sp>
    </p:spTree>
    <p:extLst>
      <p:ext uri="{BB962C8B-B14F-4D97-AF65-F5344CB8AC3E}">
        <p14:creationId xmlns:p14="http://schemas.microsoft.com/office/powerpoint/2010/main" val="16641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1589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6641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dirty="0"/>
          </a:p>
        </p:txBody>
      </p:sp>
    </p:spTree>
    <p:extLst>
      <p:ext uri="{BB962C8B-B14F-4D97-AF65-F5344CB8AC3E}">
        <p14:creationId xmlns:p14="http://schemas.microsoft.com/office/powerpoint/2010/main" val="283355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br>
              <a:rPr lang="en-US" dirty="0"/>
            </a:br>
            <a:endParaRPr lang="en-US" baseline="0" dirty="0"/>
          </a:p>
          <a:p>
            <a:pPr lvl="0">
              <a:spcBef>
                <a:spcPts val="0"/>
              </a:spcBef>
              <a:buNone/>
            </a:pPr>
            <a:endParaRPr dirty="0"/>
          </a:p>
        </p:txBody>
      </p:sp>
    </p:spTree>
    <p:extLst>
      <p:ext uri="{BB962C8B-B14F-4D97-AF65-F5344CB8AC3E}">
        <p14:creationId xmlns:p14="http://schemas.microsoft.com/office/powerpoint/2010/main" val="119457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0966"/>
            <a:ext cx="8520600" cy="763500"/>
          </a:xfrm>
          <a:prstGeom prst="rect">
            <a:avLst/>
          </a:prstGeom>
        </p:spPr>
        <p:txBody>
          <a:bodyPr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8" name="Shape 18"/>
          <p:cNvSpPr txBox="1">
            <a:spLocks noGrp="1"/>
          </p:cNvSpPr>
          <p:nvPr>
            <p:ph type="body" idx="1"/>
          </p:nvPr>
        </p:nvSpPr>
        <p:spPr>
          <a:xfrm>
            <a:off x="311700" y="13842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rgbClr val="666699"/>
              </a:buClr>
              <a:buSzPct val="100000"/>
              <a:buFont typeface="Helvetica Neue"/>
              <a:buNone/>
              <a:defRPr sz="2800" b="1">
                <a:solidFill>
                  <a:srgbClr val="666699"/>
                </a:solidFill>
                <a:latin typeface="Helvetica Neue"/>
                <a:ea typeface="Helvetica Neue"/>
                <a:cs typeface="Helvetica Neue"/>
                <a:sym typeface="Helvetica Neue"/>
              </a:defRPr>
            </a:lvl1pPr>
            <a:lvl2pPr lvl="1">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2pPr>
            <a:lvl3pPr lvl="2">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3pPr>
            <a:lvl4pPr lvl="3">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4pPr>
            <a:lvl5pPr lvl="4">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5pPr>
            <a:lvl6pPr lvl="5">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6pPr>
            <a:lvl7pPr lvl="6">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7pPr>
            <a:lvl8pPr lvl="7">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8pPr>
            <a:lvl9pPr lvl="8">
              <a:spcBef>
                <a:spcPts val="0"/>
              </a:spcBef>
              <a:buClr>
                <a:srgbClr val="595959"/>
              </a:buClr>
              <a:buSzPct val="100000"/>
              <a:buFont typeface="Helvetica Neue"/>
              <a:buNone/>
              <a:defRPr sz="2800" b="1">
                <a:solidFill>
                  <a:srgbClr val="595959"/>
                </a:solidFill>
                <a:latin typeface="Helvetica Neue"/>
                <a:ea typeface="Helvetica Neue"/>
                <a:cs typeface="Helvetica Neue"/>
                <a:sym typeface="Helvetica Neue"/>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Helvetica Neue"/>
              <a:defRPr sz="1800">
                <a:solidFill>
                  <a:schemeClr val="dk2"/>
                </a:solidFill>
                <a:latin typeface="Helvetica Neue"/>
                <a:ea typeface="Helvetica Neue"/>
                <a:cs typeface="Helvetica Neue"/>
                <a:sym typeface="Helvetica Neue"/>
              </a:defRPr>
            </a:lvl1pPr>
            <a:lvl2pPr lvl="1">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2pPr>
            <a:lvl3pPr lvl="2">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3pPr>
            <a:lvl4pPr lvl="3">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4pPr>
            <a:lvl5pPr lvl="4">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5pPr>
            <a:lvl6pPr lvl="5">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6pPr>
            <a:lvl7pPr lvl="6">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7pPr>
            <a:lvl8pPr lvl="7">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8pPr>
            <a:lvl9pPr lvl="8">
              <a:lnSpc>
                <a:spcPct val="115000"/>
              </a:lnSpc>
              <a:spcBef>
                <a:spcPts val="0"/>
              </a:spcBef>
              <a:spcAft>
                <a:spcPts val="1600"/>
              </a:spcAft>
              <a:buClr>
                <a:schemeClr val="dk2"/>
              </a:buClr>
              <a:buFont typeface="Helvetica Neue"/>
              <a:defRPr>
                <a:solidFill>
                  <a:schemeClr val="dk2"/>
                </a:solidFill>
                <a:latin typeface="Helvetica Neue"/>
                <a:ea typeface="Helvetica Neue"/>
                <a:cs typeface="Helvetica Neue"/>
                <a:sym typeface="Helvetica Neue"/>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odules.zendesk.com/hc/en-us/categories/115001115026-Implementa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mailto:support@credoreferenc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rl.org/storage/documents/publications/The_Impact_of_Information_Literacy_Instruction_on_Student_Success_October_2017.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ookman.idm.oclc.org/login?url=https://frame.credocourseware.com/courses/course-v1:Bethune-Cookman-University+INFOLIT-01+2017/xblock/block-v1:Bethune-Cookman-University+INFOLIT-01+2017+type@sequential+block@41c8cfa12c094681b7c9af623e127807/"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ktg.credoreference.com/hubfs/Collateral/Reference/Instruct%20Multimedia%20Aligned%20with%20Research%20Assignment.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mktg.credoreference.com/hubfs/Collateral/Reference/Curriculum%20Mapping%20of%20Instruct%20Multimedia.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CredoReference_Title_slide.jpg"/>
          <p:cNvPicPr preferRelativeResize="0"/>
          <p:nvPr/>
        </p:nvPicPr>
        <p:blipFill>
          <a:blip r:embed="rId3">
            <a:alphaModFix/>
          </a:blip>
          <a:stretch>
            <a:fillRect/>
          </a:stretch>
        </p:blipFill>
        <p:spPr>
          <a:xfrm>
            <a:off x="-3752" y="-1650"/>
            <a:ext cx="9144003" cy="6858001"/>
          </a:xfrm>
          <a:prstGeom prst="rect">
            <a:avLst/>
          </a:prstGeom>
          <a:noFill/>
          <a:ln>
            <a:noFill/>
          </a:ln>
        </p:spPr>
      </p:pic>
      <p:cxnSp>
        <p:nvCxnSpPr>
          <p:cNvPr id="55" name="Shape 55"/>
          <p:cNvCxnSpPr/>
          <p:nvPr/>
        </p:nvCxnSpPr>
        <p:spPr>
          <a:xfrm>
            <a:off x="306750" y="5653601"/>
            <a:ext cx="8523000" cy="0"/>
          </a:xfrm>
          <a:prstGeom prst="straightConnector1">
            <a:avLst/>
          </a:prstGeom>
          <a:noFill/>
          <a:ln w="9525" cap="flat" cmpd="sng">
            <a:solidFill>
              <a:srgbClr val="666699"/>
            </a:solidFill>
            <a:prstDash val="solid"/>
            <a:round/>
            <a:headEnd type="none" w="lg" len="lg"/>
            <a:tailEnd type="none" w="lg" len="lg"/>
          </a:ln>
        </p:spPr>
      </p:cxnSp>
      <p:pic>
        <p:nvPicPr>
          <p:cNvPr id="56" name="Shape 56" descr="CredoReference-logo.png"/>
          <p:cNvPicPr preferRelativeResize="0"/>
          <p:nvPr/>
        </p:nvPicPr>
        <p:blipFill>
          <a:blip r:embed="rId4">
            <a:alphaModFix/>
          </a:blip>
          <a:stretch>
            <a:fillRect/>
          </a:stretch>
        </p:blipFill>
        <p:spPr>
          <a:xfrm>
            <a:off x="230550" y="157925"/>
            <a:ext cx="1715251" cy="515774"/>
          </a:xfrm>
          <a:prstGeom prst="rect">
            <a:avLst/>
          </a:prstGeom>
          <a:noFill/>
          <a:ln>
            <a:noFill/>
          </a:ln>
        </p:spPr>
      </p:pic>
      <p:sp>
        <p:nvSpPr>
          <p:cNvPr id="57" name="Shape 57"/>
          <p:cNvSpPr txBox="1"/>
          <p:nvPr/>
        </p:nvSpPr>
        <p:spPr>
          <a:xfrm>
            <a:off x="719848" y="5924145"/>
            <a:ext cx="8186028" cy="775929"/>
          </a:xfrm>
          <a:prstGeom prst="rect">
            <a:avLst/>
          </a:prstGeom>
          <a:noFill/>
          <a:ln>
            <a:noFill/>
          </a:ln>
        </p:spPr>
        <p:txBody>
          <a:bodyPr lIns="91425" tIns="91425" rIns="91425" bIns="91425" anchor="t" anchorCtr="0">
            <a:noAutofit/>
          </a:bodyPr>
          <a:lstStyle/>
          <a:p>
            <a:pPr lvl="0" algn="r">
              <a:spcBef>
                <a:spcPts val="0"/>
              </a:spcBef>
              <a:buNone/>
            </a:pPr>
            <a:r>
              <a:rPr lang="en-US" sz="2000" b="1" dirty="0">
                <a:solidFill>
                  <a:srgbClr val="666699"/>
                </a:solidFill>
                <a:latin typeface="Helvetica Neue"/>
                <a:ea typeface="Helvetica Neue"/>
                <a:cs typeface="Helvetica Neue"/>
                <a:sym typeface="Helvetica Neue"/>
              </a:rPr>
              <a:t>Increasing Information Literacy in Online and On-Campus Classes</a:t>
            </a:r>
          </a:p>
          <a:p>
            <a:pPr lvl="0" algn="r"/>
            <a:br>
              <a:rPr lang="en-US" sz="1200" i="1" dirty="0"/>
            </a:br>
            <a:r>
              <a:rPr lang="en-US" sz="1200" dirty="0"/>
              <a:t>© 2018 Credo Reference Limited. All Rights Reserved</a:t>
            </a:r>
            <a:endParaRPr lang="en-US" sz="1200" b="1" dirty="0">
              <a:solidFill>
                <a:srgbClr val="666699"/>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108275"/>
            <a:ext cx="8520600" cy="774729"/>
          </a:xfrm>
          <a:prstGeom prst="rect">
            <a:avLst/>
          </a:prstGeom>
        </p:spPr>
        <p:txBody>
          <a:bodyPr lIns="91425" tIns="91425" rIns="91425" bIns="91425" anchor="t" anchorCtr="0">
            <a:noAutofit/>
          </a:bodyPr>
          <a:lstStyle/>
          <a:p>
            <a:pPr lvl="0" algn="ctr">
              <a:spcBef>
                <a:spcPts val="0"/>
              </a:spcBef>
              <a:buNone/>
            </a:pPr>
            <a:r>
              <a:rPr lang="en-US" sz="2400" dirty="0"/>
              <a:t>Adding Credo Links to Online Classes</a:t>
            </a:r>
            <a:br>
              <a:rPr lang="en-US" sz="2400" dirty="0"/>
            </a:br>
            <a:endParaRPr lang="en" sz="2400" dirty="0"/>
          </a:p>
        </p:txBody>
      </p:sp>
      <p:sp>
        <p:nvSpPr>
          <p:cNvPr id="71" name="Shape 71"/>
          <p:cNvSpPr txBox="1">
            <a:spLocks noGrp="1"/>
          </p:cNvSpPr>
          <p:nvPr>
            <p:ph type="body" idx="1"/>
          </p:nvPr>
        </p:nvSpPr>
        <p:spPr>
          <a:xfrm>
            <a:off x="311700" y="662016"/>
            <a:ext cx="8520600" cy="5422208"/>
          </a:xfrm>
          <a:prstGeom prst="rect">
            <a:avLst/>
          </a:prstGeom>
        </p:spPr>
        <p:txBody>
          <a:bodyPr lIns="91425" tIns="91425" rIns="91425" bIns="91425" anchor="t" anchorCtr="0">
            <a:noAutofit/>
          </a:bodyPr>
          <a:lstStyle/>
          <a:p>
            <a:pPr lvl="0"/>
            <a:r>
              <a:rPr lang="en-US" dirty="0">
                <a:highlight>
                  <a:srgbClr val="FFFF00"/>
                </a:highlight>
              </a:rPr>
              <a:t>Librarian and faculty options for using Credo Instruct in common learning management systems are found at </a:t>
            </a:r>
            <a:r>
              <a:rPr lang="en-US" dirty="0">
                <a:highlight>
                  <a:srgbClr val="FFFF00"/>
                </a:highlight>
                <a:hlinkClick r:id="rId3"/>
              </a:rPr>
              <a:t>https://modules.zendesk.com/hc/en-us/categories/115001115026-Implementation</a:t>
            </a:r>
            <a:r>
              <a:rPr lang="en-US" dirty="0">
                <a:highlight>
                  <a:srgbClr val="FFFF00"/>
                </a:highlight>
              </a:rPr>
              <a:t>; please see the sections on Blackboard, Canvas, D2L, and Moodle for instructions and screenshots related to those systems and add them as appropriate to this presentation.</a:t>
            </a:r>
          </a:p>
          <a:p>
            <a:pPr lvl="0"/>
            <a:r>
              <a:rPr lang="en-US" dirty="0">
                <a:highlight>
                  <a:srgbClr val="FFFF00"/>
                </a:highlight>
              </a:rPr>
              <a:t>For assistance with another LMS, please contact </a:t>
            </a:r>
            <a:r>
              <a:rPr lang="en-US" dirty="0">
                <a:highlight>
                  <a:srgbClr val="FFFF00"/>
                </a:highlight>
                <a:hlinkClick r:id="rId4"/>
              </a:rPr>
              <a:t>support@credoreference.com</a:t>
            </a:r>
            <a:endParaRPr lang="en-US" dirty="0">
              <a:highlight>
                <a:srgbClr val="FFFF00"/>
              </a:highlight>
            </a:endParaRPr>
          </a:p>
          <a:p>
            <a:pPr lvl="0"/>
            <a:endParaRPr lang="en-US" dirty="0">
              <a:highlight>
                <a:srgbClr val="FFFF00"/>
              </a:highlight>
            </a:endParaRPr>
          </a:p>
          <a:p>
            <a:pPr lvl="0"/>
            <a:endParaRPr lang="en-US" dirty="0">
              <a:highlight>
                <a:srgbClr val="FFFF00"/>
              </a:highlight>
            </a:endParaRPr>
          </a:p>
          <a:p>
            <a:pPr lvl="0"/>
            <a:endParaRPr lang="en-US" dirty="0">
              <a:highlight>
                <a:srgbClr val="FFFF00"/>
              </a:highlight>
            </a:endParaRPr>
          </a:p>
          <a:p>
            <a:pPr lvl="0"/>
            <a:endParaRPr lang="en-US" dirty="0">
              <a:highlight>
                <a:srgbClr val="FFFF00"/>
              </a:highlight>
            </a:endParaRPr>
          </a:p>
          <a:p>
            <a:pPr lvl="0"/>
            <a:endParaRPr lang="en-US" dirty="0">
              <a:highlight>
                <a:srgbClr val="FFFF00"/>
              </a:highlight>
            </a:endParaRPr>
          </a:p>
          <a:p>
            <a:pPr algn="r"/>
            <a:r>
              <a:rPr lang="en-US" sz="1200" dirty="0"/>
              <a:t>© 2018 Credo Reference Limited. All Rights Reserved</a:t>
            </a:r>
          </a:p>
          <a:p>
            <a:pPr lvl="0"/>
            <a:endParaRPr lang="en-US" dirty="0">
              <a:highlight>
                <a:srgbClr val="FFFF00"/>
              </a:highlight>
            </a:endParaRPr>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5">
            <a:alphaModFix/>
          </a:blip>
          <a:stretch>
            <a:fillRect/>
          </a:stretch>
        </p:blipFill>
        <p:spPr>
          <a:xfrm>
            <a:off x="4204662" y="6084224"/>
            <a:ext cx="734674" cy="716649"/>
          </a:xfrm>
          <a:prstGeom prst="rect">
            <a:avLst/>
          </a:prstGeom>
          <a:noFill/>
          <a:ln>
            <a:noFill/>
          </a:ln>
        </p:spPr>
      </p:pic>
    </p:spTree>
    <p:extLst>
      <p:ext uri="{BB962C8B-B14F-4D97-AF65-F5344CB8AC3E}">
        <p14:creationId xmlns:p14="http://schemas.microsoft.com/office/powerpoint/2010/main" val="284481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xfrm>
            <a:off x="311700" y="1546698"/>
            <a:ext cx="8520600" cy="2267919"/>
          </a:xfrm>
          <a:prstGeom prst="rect">
            <a:avLst/>
          </a:prstGeom>
        </p:spPr>
        <p:txBody>
          <a:bodyPr lIns="91425" tIns="91425" rIns="91425" bIns="91425" anchor="t" anchorCtr="0">
            <a:noAutofit/>
          </a:bodyPr>
          <a:lstStyle/>
          <a:p>
            <a:pPr algn="ctr"/>
            <a:r>
              <a:rPr lang="en-US" sz="3800" dirty="0">
                <a:solidFill>
                  <a:srgbClr val="0080C5"/>
                </a:solidFill>
              </a:rPr>
              <a:t>Questions?</a:t>
            </a:r>
            <a:br>
              <a:rPr lang="en-US" sz="3800" dirty="0">
                <a:solidFill>
                  <a:srgbClr val="0080C5"/>
                </a:solidFill>
              </a:rPr>
            </a:br>
            <a:br>
              <a:rPr lang="en-US" sz="3800" dirty="0">
                <a:solidFill>
                  <a:srgbClr val="0080C5"/>
                </a:solidFill>
              </a:rPr>
            </a:br>
            <a:r>
              <a:rPr lang="en-US" sz="3800" dirty="0">
                <a:solidFill>
                  <a:srgbClr val="0080C5"/>
                </a:solidFill>
              </a:rPr>
              <a:t>Please contact [library contact name, email, etc.]</a:t>
            </a:r>
            <a:br>
              <a:rPr lang="en-US" sz="3800" dirty="0">
                <a:solidFill>
                  <a:srgbClr val="0080C5"/>
                </a:solidFill>
              </a:rPr>
            </a:br>
            <a:br>
              <a:rPr lang="en-US" sz="3800" dirty="0">
                <a:solidFill>
                  <a:srgbClr val="0080C5"/>
                </a:solidFill>
              </a:rPr>
            </a:br>
            <a:br>
              <a:rPr lang="en-US" sz="3800" dirty="0">
                <a:solidFill>
                  <a:srgbClr val="0080C5"/>
                </a:solidFill>
              </a:rPr>
            </a:br>
            <a:br>
              <a:rPr lang="en-US" sz="3800" dirty="0">
                <a:solidFill>
                  <a:srgbClr val="0080C5"/>
                </a:solidFill>
              </a:rPr>
            </a:br>
            <a:r>
              <a:rPr lang="en-US" sz="1200" b="0" dirty="0">
                <a:solidFill>
                  <a:schemeClr val="tx1"/>
                </a:solidFill>
              </a:rPr>
              <a:t>© 2018 Credo Reference Limited. All Rights Reserved</a:t>
            </a:r>
            <a:br>
              <a:rPr lang="en-US" sz="4000" b="0" dirty="0">
                <a:solidFill>
                  <a:schemeClr val="tx1"/>
                </a:solidFill>
              </a:rPr>
            </a:br>
            <a:endParaRPr lang="en" sz="3800" b="0" dirty="0">
              <a:solidFill>
                <a:schemeClr val="tx1"/>
              </a:solidFill>
            </a:endParaRPr>
          </a:p>
        </p:txBody>
      </p:sp>
      <p:sp>
        <p:nvSpPr>
          <p:cNvPr id="112" name="Shape 112"/>
          <p:cNvSpPr/>
          <p:nvPr/>
        </p:nvSpPr>
        <p:spPr>
          <a:xfrm>
            <a:off x="0" y="6218400"/>
            <a:ext cx="9144000" cy="639600"/>
          </a:xfrm>
          <a:prstGeom prst="rect">
            <a:avLst/>
          </a:prstGeom>
          <a:solidFill>
            <a:srgbClr val="0080C5"/>
          </a:solidFill>
          <a:ln>
            <a:noFill/>
          </a:ln>
        </p:spPr>
        <p:txBody>
          <a:bodyPr lIns="91425" tIns="91425" rIns="91425" bIns="91425" anchor="ctr" anchorCtr="0">
            <a:noAutofit/>
          </a:bodyPr>
          <a:lstStyle/>
          <a:p>
            <a:pPr lvl="0">
              <a:spcBef>
                <a:spcPts val="0"/>
              </a:spcBef>
              <a:buNone/>
            </a:pPr>
            <a:endParaRPr/>
          </a:p>
        </p:txBody>
      </p:sp>
      <p:pic>
        <p:nvPicPr>
          <p:cNvPr id="113" name="Shape 113" descr="CredoReference-logo-White.png"/>
          <p:cNvPicPr preferRelativeResize="0"/>
          <p:nvPr/>
        </p:nvPicPr>
        <p:blipFill>
          <a:blip r:embed="rId3">
            <a:alphaModFix/>
          </a:blip>
          <a:stretch>
            <a:fillRect/>
          </a:stretch>
        </p:blipFill>
        <p:spPr>
          <a:xfrm>
            <a:off x="3877346" y="6329310"/>
            <a:ext cx="1389300" cy="417775"/>
          </a:xfrm>
          <a:prstGeom prst="rect">
            <a:avLst/>
          </a:prstGeom>
          <a:noFill/>
          <a:ln>
            <a:noFill/>
          </a:ln>
        </p:spPr>
      </p:pic>
    </p:spTree>
    <p:extLst>
      <p:ext uri="{BB962C8B-B14F-4D97-AF65-F5344CB8AC3E}">
        <p14:creationId xmlns:p14="http://schemas.microsoft.com/office/powerpoint/2010/main" val="209276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4929" y="593366"/>
            <a:ext cx="8794141" cy="1126946"/>
          </a:xfrm>
          <a:prstGeom prst="rect">
            <a:avLst/>
          </a:prstGeom>
        </p:spPr>
        <p:txBody>
          <a:bodyPr lIns="91425" tIns="91425" rIns="91425" bIns="91425" anchor="t" anchorCtr="0">
            <a:noAutofit/>
          </a:bodyPr>
          <a:lstStyle/>
          <a:p>
            <a:pPr lvl="0">
              <a:spcBef>
                <a:spcPts val="0"/>
              </a:spcBef>
              <a:buNone/>
            </a:pPr>
            <a:r>
              <a:rPr lang="en-US" dirty="0"/>
              <a:t>What is Information Literacy? Why is it Important?</a:t>
            </a:r>
            <a:endParaRPr lang="en" dirty="0"/>
          </a:p>
        </p:txBody>
      </p:sp>
      <p:sp>
        <p:nvSpPr>
          <p:cNvPr id="71" name="Shape 71"/>
          <p:cNvSpPr txBox="1">
            <a:spLocks noGrp="1"/>
          </p:cNvSpPr>
          <p:nvPr>
            <p:ph type="body" idx="1"/>
          </p:nvPr>
        </p:nvSpPr>
        <p:spPr>
          <a:xfrm>
            <a:off x="159162" y="1425844"/>
            <a:ext cx="8794141" cy="4653356"/>
          </a:xfrm>
          <a:prstGeom prst="rect">
            <a:avLst/>
          </a:prstGeom>
        </p:spPr>
        <p:txBody>
          <a:bodyPr lIns="91425" tIns="91425" rIns="91425" bIns="91425" anchor="t" anchorCtr="0">
            <a:noAutofit/>
          </a:bodyPr>
          <a:lstStyle/>
          <a:p>
            <a:r>
              <a:rPr lang="en-US" sz="1700" dirty="0"/>
              <a:t>Information Literacy (IL) refers to the ability to recognize a need for information and to find, analyze, and synthesize related material from books, articles, websites and more. </a:t>
            </a:r>
          </a:p>
          <a:p>
            <a:r>
              <a:rPr lang="en-US" sz="1700" dirty="0"/>
              <a:t>A 2017 survey* of 42,000 students in more than 1,700 courses at 12 major research universities showed that:</a:t>
            </a:r>
          </a:p>
          <a:p>
            <a:pPr marL="285750" indent="-285750" fontAlgn="base">
              <a:buFont typeface="Arial" panose="020B0604020202020204" pitchFamily="34" charset="0"/>
              <a:buChar char="•"/>
            </a:pPr>
            <a:r>
              <a:rPr lang="en-US" sz="1700" dirty="0"/>
              <a:t>Retention rates were higher for students whose courses include IL instruction.</a:t>
            </a:r>
          </a:p>
          <a:p>
            <a:pPr marL="285750" indent="-285750" fontAlgn="base">
              <a:buFont typeface="Arial" panose="020B0604020202020204" pitchFamily="34" charset="0"/>
              <a:buChar char="•"/>
            </a:pPr>
            <a:r>
              <a:rPr lang="en-US" sz="1700" dirty="0"/>
              <a:t>The average first-year GPA for students whose courses included IL instruction was higher than for other students.</a:t>
            </a:r>
          </a:p>
          <a:p>
            <a:pPr marL="285750" indent="-285750" fontAlgn="base">
              <a:buFont typeface="Arial" panose="020B0604020202020204" pitchFamily="34" charset="0"/>
              <a:buChar char="•"/>
            </a:pPr>
            <a:r>
              <a:rPr lang="en-US" sz="1700" dirty="0"/>
              <a:t>Students who took IL instruction successfully completed 1.8 more credit hours per year than students who did not.</a:t>
            </a:r>
          </a:p>
          <a:p>
            <a:pPr fontAlgn="base"/>
            <a:r>
              <a:rPr lang="en-US" sz="1200" dirty="0"/>
              <a:t>*From: </a:t>
            </a:r>
            <a:r>
              <a:rPr lang="en-US" sz="1200" u="sng" dirty="0">
                <a:hlinkClick r:id="rId3"/>
              </a:rPr>
              <a:t>http://www.arl.org/storage/documents/publications/The_Impact_of_Information_Literacy_Instruction_on_Student_Success_October_2017.pdf</a:t>
            </a:r>
            <a:endParaRPr lang="en-US" sz="1200" u="sng" dirty="0"/>
          </a:p>
          <a:p>
            <a:pPr algn="r" fontAlgn="base"/>
            <a:r>
              <a:rPr lang="en-US" sz="1200" i="1" dirty="0"/>
              <a:t>© 2018 Credo Reference Limited. All Rights Reserved</a:t>
            </a:r>
            <a:endParaRPr lang="en-US" sz="1200" dirty="0"/>
          </a:p>
          <a:p>
            <a:pPr algn="ctr"/>
            <a:br>
              <a:rPr lang="en-US" dirty="0"/>
            </a:br>
            <a:endParaRPr lang="en-US" sz="1800" b="1" dirty="0"/>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endParaRPr lang="en-US" sz="1800" b="1" dirty="0"/>
          </a:p>
          <a:p>
            <a:endParaRPr lang="en-US" sz="1800" b="1" dirty="0"/>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4">
            <a:alphaModFix/>
          </a:blip>
          <a:stretch>
            <a:fillRect/>
          </a:stretch>
        </p:blipFill>
        <p:spPr>
          <a:xfrm>
            <a:off x="4204662" y="6084224"/>
            <a:ext cx="734674" cy="716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4929" y="593366"/>
            <a:ext cx="8794141" cy="1126946"/>
          </a:xfrm>
          <a:prstGeom prst="rect">
            <a:avLst/>
          </a:prstGeom>
        </p:spPr>
        <p:txBody>
          <a:bodyPr lIns="91425" tIns="91425" rIns="91425" bIns="91425" anchor="t" anchorCtr="0">
            <a:noAutofit/>
          </a:bodyPr>
          <a:lstStyle/>
          <a:p>
            <a:pPr lvl="0" algn="ctr">
              <a:spcBef>
                <a:spcPts val="0"/>
              </a:spcBef>
              <a:buNone/>
            </a:pPr>
            <a:r>
              <a:rPr lang="en-US" dirty="0"/>
              <a:t>How Can Information Literacy be Taught in my Online Class? </a:t>
            </a:r>
            <a:endParaRPr lang="en" dirty="0"/>
          </a:p>
        </p:txBody>
      </p:sp>
      <p:sp>
        <p:nvSpPr>
          <p:cNvPr id="71" name="Shape 71"/>
          <p:cNvSpPr txBox="1">
            <a:spLocks noGrp="1"/>
          </p:cNvSpPr>
          <p:nvPr>
            <p:ph type="body" idx="1"/>
          </p:nvPr>
        </p:nvSpPr>
        <p:spPr>
          <a:xfrm>
            <a:off x="174928" y="1576552"/>
            <a:ext cx="8794141" cy="4502648"/>
          </a:xfrm>
          <a:prstGeom prst="rect">
            <a:avLst/>
          </a:prstGeom>
        </p:spPr>
        <p:txBody>
          <a:bodyPr lIns="91425" tIns="91425" rIns="91425" bIns="91425" anchor="t" anchorCtr="0">
            <a:noAutofit/>
          </a:bodyPr>
          <a:lstStyle/>
          <a:p>
            <a:r>
              <a:rPr lang="en-US" sz="1800" dirty="0"/>
              <a:t>Online students need the same IL skills as on-campus students do, and all students need reinforcement of IL concepts over time. Professors of both sets of students lack the time to present these concepts in depth, however.</a:t>
            </a:r>
          </a:p>
          <a:p>
            <a:r>
              <a:rPr lang="en-US" sz="1800" dirty="0"/>
              <a:t>With these issues and the needs of our entire population in mind, </a:t>
            </a:r>
            <a:r>
              <a:rPr lang="en-US" sz="1800" dirty="0">
                <a:highlight>
                  <a:srgbClr val="FFFF00"/>
                </a:highlight>
              </a:rPr>
              <a:t>[library name]</a:t>
            </a:r>
            <a:r>
              <a:rPr lang="en-US" sz="1800" dirty="0"/>
              <a:t> has subscribed to </a:t>
            </a:r>
            <a:r>
              <a:rPr lang="en-US" sz="1800" b="1" dirty="0"/>
              <a:t>Credo Instruct</a:t>
            </a:r>
            <a:r>
              <a:rPr lang="en-US" sz="1800" dirty="0"/>
              <a:t>, a set of online resources that aims to:</a:t>
            </a:r>
          </a:p>
          <a:p>
            <a:pPr marL="285750" indent="-285750">
              <a:buFont typeface="Arial" panose="020B0604020202020204" pitchFamily="34" charset="0"/>
              <a:buChar char="•"/>
            </a:pPr>
            <a:r>
              <a:rPr lang="en-US" sz="1800" dirty="0"/>
              <a:t>Help students learn how to find relevant and reliable library and other research materials</a:t>
            </a:r>
          </a:p>
          <a:p>
            <a:pPr marL="285750" indent="-285750">
              <a:buFont typeface="Arial" panose="020B0604020202020204" pitchFamily="34" charset="0"/>
              <a:buChar char="•"/>
            </a:pPr>
            <a:r>
              <a:rPr lang="en-US" sz="1800" dirty="0"/>
              <a:t>Formulate appropriate, workable research questions</a:t>
            </a:r>
          </a:p>
          <a:p>
            <a:pPr marL="285750" indent="-285750">
              <a:buFont typeface="Arial" panose="020B0604020202020204" pitchFamily="34" charset="0"/>
              <a:buChar char="•"/>
            </a:pPr>
            <a:r>
              <a:rPr lang="en-US" sz="1800" dirty="0"/>
              <a:t>Synthesize what they learn into a final product such as a research paper, including citations that are apt for their field</a:t>
            </a:r>
          </a:p>
          <a:p>
            <a:pPr algn="r"/>
            <a:r>
              <a:rPr lang="en-US" sz="1200" i="1" dirty="0"/>
              <a:t>© 2018 Credo Reference Limited. All Rights Reserved</a:t>
            </a:r>
            <a:endParaRPr lang="en-US" sz="1200" dirty="0"/>
          </a:p>
          <a:p>
            <a:pPr marL="285750" indent="-285750">
              <a:buFont typeface="Arial" panose="020B0604020202020204" pitchFamily="34" charset="0"/>
              <a:buChar char="•"/>
            </a:pPr>
            <a:endParaRPr lang="en-US" sz="1800" dirty="0"/>
          </a:p>
          <a:p>
            <a:br>
              <a:rPr lang="en-US" dirty="0"/>
            </a:br>
            <a:endParaRPr lang="en-US" sz="1800" b="1" dirty="0"/>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endParaRPr lang="en-US" sz="1800" b="1" dirty="0"/>
          </a:p>
          <a:p>
            <a:endParaRPr lang="en-US" sz="1800" b="1" dirty="0"/>
          </a:p>
          <a:p>
            <a:endParaRPr lang="en-US" dirty="0"/>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3">
            <a:alphaModFix/>
          </a:blip>
          <a:stretch>
            <a:fillRect/>
          </a:stretch>
        </p:blipFill>
        <p:spPr>
          <a:xfrm>
            <a:off x="4204662" y="6084224"/>
            <a:ext cx="734674" cy="7166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
        <p:nvSpPr>
          <p:cNvPr id="7" name="Slide Number Placeholder 1">
            <a:extLst>
              <a:ext uri="{FF2B5EF4-FFF2-40B4-BE49-F238E27FC236}">
                <a16:creationId xmlns:a16="http://schemas.microsoft.com/office/drawing/2014/main" id="{CB2E33CF-BCC8-4DBB-88DA-32FA057DBE97}"/>
              </a:ext>
            </a:extLst>
          </p:cNvPr>
          <p:cNvSpPr txBox="1">
            <a:spLocks/>
          </p:cNvSpPr>
          <p:nvPr/>
        </p:nvSpPr>
        <p:spPr>
          <a:xfrm>
            <a:off x="8624857" y="6370022"/>
            <a:ext cx="548700" cy="5247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3</a:t>
            </a:fld>
            <a:endParaRPr lang="en" dirty="0"/>
          </a:p>
        </p:txBody>
      </p:sp>
      <p:sp>
        <p:nvSpPr>
          <p:cNvPr id="8" name="Slide Number Placeholder 1">
            <a:extLst>
              <a:ext uri="{FF2B5EF4-FFF2-40B4-BE49-F238E27FC236}">
                <a16:creationId xmlns:a16="http://schemas.microsoft.com/office/drawing/2014/main" id="{CF3A6273-AA37-43FC-B935-3806ECC581CA}"/>
              </a:ext>
            </a:extLst>
          </p:cNvPr>
          <p:cNvSpPr txBox="1">
            <a:spLocks/>
          </p:cNvSpPr>
          <p:nvPr/>
        </p:nvSpPr>
        <p:spPr>
          <a:xfrm>
            <a:off x="8777257" y="6522422"/>
            <a:ext cx="548700" cy="5247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3</a:t>
            </a:fld>
            <a:endParaRPr lang="en" dirty="0"/>
          </a:p>
        </p:txBody>
      </p:sp>
    </p:spTree>
    <p:extLst>
      <p:ext uri="{BB962C8B-B14F-4D97-AF65-F5344CB8AC3E}">
        <p14:creationId xmlns:p14="http://schemas.microsoft.com/office/powerpoint/2010/main" val="20000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0966"/>
            <a:ext cx="8520600" cy="1201854"/>
          </a:xfrm>
          <a:prstGeom prst="rect">
            <a:avLst/>
          </a:prstGeom>
        </p:spPr>
        <p:txBody>
          <a:bodyPr lIns="91425" tIns="91425" rIns="91425" bIns="91425" anchor="t" anchorCtr="0">
            <a:noAutofit/>
          </a:bodyPr>
          <a:lstStyle/>
          <a:p>
            <a:pPr lvl="0" algn="ctr">
              <a:spcBef>
                <a:spcPts val="0"/>
              </a:spcBef>
              <a:buNone/>
            </a:pPr>
            <a:r>
              <a:rPr lang="en-US" dirty="0"/>
              <a:t>Credo Instruct E</a:t>
            </a:r>
            <a:r>
              <a:rPr lang="en-US" sz="3000" dirty="0"/>
              <a:t>nhances What </a:t>
            </a:r>
            <a:br>
              <a:rPr lang="en-US" sz="3000" dirty="0"/>
            </a:br>
            <a:r>
              <a:rPr lang="en-US" sz="3000" dirty="0"/>
              <a:t>You’re Already Doing</a:t>
            </a:r>
            <a:endParaRPr lang="en" sz="3000" dirty="0"/>
          </a:p>
        </p:txBody>
      </p:sp>
      <p:sp>
        <p:nvSpPr>
          <p:cNvPr id="71" name="Shape 71"/>
          <p:cNvSpPr txBox="1">
            <a:spLocks noGrp="1"/>
          </p:cNvSpPr>
          <p:nvPr>
            <p:ph type="body" idx="1"/>
          </p:nvPr>
        </p:nvSpPr>
        <p:spPr>
          <a:xfrm>
            <a:off x="311700" y="1642819"/>
            <a:ext cx="8520600" cy="4220413"/>
          </a:xfrm>
          <a:prstGeom prst="rect">
            <a:avLst/>
          </a:prstGeom>
        </p:spPr>
        <p:txBody>
          <a:bodyPr lIns="91425" tIns="91425" rIns="91425" bIns="91425" anchor="t" anchorCtr="0">
            <a:noAutofit/>
          </a:bodyPr>
          <a:lstStyle/>
          <a:p>
            <a:pPr marL="285750" indent="-285750" fontAlgn="base">
              <a:buFont typeface="Arial" panose="020B0604020202020204" pitchFamily="34" charset="0"/>
              <a:buChar char="•"/>
            </a:pPr>
            <a:r>
              <a:rPr lang="en-US" sz="1600" dirty="0"/>
              <a:t>If your class focuses on IL already, the Modules can complement that work</a:t>
            </a:r>
          </a:p>
          <a:p>
            <a:pPr marL="285750" indent="-285750" fontAlgn="base">
              <a:buFont typeface="Arial" panose="020B0604020202020204" pitchFamily="34" charset="0"/>
              <a:buChar char="•"/>
            </a:pPr>
            <a:r>
              <a:rPr lang="en-US" sz="1600" dirty="0"/>
              <a:t>If not, Modules give you an option to start incorporating IL instruction in a “low lift” way  </a:t>
            </a:r>
          </a:p>
          <a:p>
            <a:pPr marL="285750" indent="-285750" fontAlgn="base">
              <a:buFont typeface="Arial" panose="020B0604020202020204" pitchFamily="34" charset="0"/>
              <a:buChar char="•"/>
            </a:pPr>
            <a:r>
              <a:rPr lang="en-US" sz="1600" dirty="0"/>
              <a:t>Instruct is not meant to, and cannot, replace your librarian</a:t>
            </a:r>
          </a:p>
          <a:p>
            <a:pPr marL="285750" indent="-285750" fontAlgn="base">
              <a:buFont typeface="Arial" panose="020B0604020202020204" pitchFamily="34" charset="0"/>
              <a:buChar char="•"/>
            </a:pPr>
            <a:r>
              <a:rPr lang="en-US" sz="1600" dirty="0"/>
              <a:t>What is included:</a:t>
            </a:r>
          </a:p>
          <a:p>
            <a:pPr algn="ctr" fontAlgn="base"/>
            <a:r>
              <a:rPr lang="en-US" sz="1600" dirty="0"/>
              <a:t>Videos</a:t>
            </a:r>
          </a:p>
          <a:p>
            <a:pPr algn="ctr" fontAlgn="base"/>
            <a:r>
              <a:rPr lang="en-US" sz="1600" dirty="0"/>
              <a:t>Tutorials</a:t>
            </a:r>
          </a:p>
          <a:p>
            <a:pPr algn="ctr" fontAlgn="base"/>
            <a:r>
              <a:rPr lang="en-US" sz="1600" dirty="0"/>
              <a:t>Quizzes</a:t>
            </a:r>
          </a:p>
          <a:p>
            <a:pPr algn="ctr" fontAlgn="base"/>
            <a:r>
              <a:rPr lang="en-US" sz="1600" dirty="0"/>
              <a:t>Assessments</a:t>
            </a:r>
          </a:p>
          <a:p>
            <a:pPr algn="r" fontAlgn="base"/>
            <a:br>
              <a:rPr lang="en-US" sz="1200" i="1" dirty="0"/>
            </a:br>
            <a:r>
              <a:rPr lang="en-US" sz="1200" i="1" dirty="0"/>
              <a:t>© 2018 Credo Reference Limited. All Rights Reserved</a:t>
            </a:r>
            <a:endParaRPr lang="en-US" sz="1200" dirty="0"/>
          </a:p>
          <a:p>
            <a:pPr algn="ctr" fontAlgn="base"/>
            <a:endParaRPr lang="en-US" sz="1600" dirty="0"/>
          </a:p>
          <a:p>
            <a:pPr marL="285750" indent="-285750" fontAlgn="base">
              <a:buFont typeface="Arial" panose="020B0604020202020204" pitchFamily="34" charset="0"/>
              <a:buChar char="•"/>
            </a:pPr>
            <a:endParaRPr lang="en-US" sz="1200" dirty="0">
              <a:latin typeface="Calibri"/>
              <a:ea typeface="Calibri"/>
              <a:cs typeface="Times New Roman"/>
            </a:endParaRPr>
          </a:p>
          <a:p>
            <a:pPr lvl="0">
              <a:spcBef>
                <a:spcPts val="0"/>
              </a:spcBef>
              <a:buNone/>
            </a:pPr>
            <a:endParaRPr lang="en-US" dirty="0"/>
          </a:p>
          <a:p>
            <a:pPr lvl="0">
              <a:spcBef>
                <a:spcPts val="0"/>
              </a:spcBef>
              <a:buNone/>
            </a:pPr>
            <a:endParaRPr lang="en-US" dirty="0"/>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3">
            <a:alphaModFix/>
          </a:blip>
          <a:stretch>
            <a:fillRect/>
          </a:stretch>
        </p:blipFill>
        <p:spPr>
          <a:xfrm>
            <a:off x="4204662" y="6084224"/>
            <a:ext cx="734674" cy="7166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Tree>
    <p:extLst>
      <p:ext uri="{BB962C8B-B14F-4D97-AF65-F5344CB8AC3E}">
        <p14:creationId xmlns:p14="http://schemas.microsoft.com/office/powerpoint/2010/main" val="281611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4929" y="223736"/>
            <a:ext cx="8794141" cy="1157592"/>
          </a:xfrm>
          <a:prstGeom prst="rect">
            <a:avLst/>
          </a:prstGeom>
        </p:spPr>
        <p:txBody>
          <a:bodyPr lIns="91425" tIns="91425" rIns="91425" bIns="91425" anchor="t" anchorCtr="0">
            <a:noAutofit/>
          </a:bodyPr>
          <a:lstStyle/>
          <a:p>
            <a:pPr lvl="0" algn="ctr">
              <a:spcBef>
                <a:spcPts val="0"/>
              </a:spcBef>
              <a:buNone/>
            </a:pPr>
            <a:r>
              <a:rPr lang="en-US" dirty="0"/>
              <a:t>For Example…</a:t>
            </a:r>
            <a:endParaRPr lang="en" dirty="0"/>
          </a:p>
        </p:txBody>
      </p:sp>
      <p:sp>
        <p:nvSpPr>
          <p:cNvPr id="71" name="Shape 71"/>
          <p:cNvSpPr txBox="1">
            <a:spLocks noGrp="1"/>
          </p:cNvSpPr>
          <p:nvPr>
            <p:ph type="body" idx="1"/>
          </p:nvPr>
        </p:nvSpPr>
        <p:spPr>
          <a:xfrm>
            <a:off x="174928" y="904673"/>
            <a:ext cx="8794141" cy="5174528"/>
          </a:xfrm>
          <a:prstGeom prst="rect">
            <a:avLst/>
          </a:prstGeom>
        </p:spPr>
        <p:txBody>
          <a:bodyPr lIns="91425" tIns="91425" rIns="91425" bIns="91425" anchor="t" anchorCtr="0">
            <a:noAutofit/>
          </a:bodyPr>
          <a:lstStyle/>
          <a:p>
            <a:r>
              <a:rPr lang="en-US" sz="1800" dirty="0"/>
              <a:t>The Instruct section “Evaluating Information” includes the video “</a:t>
            </a:r>
            <a:r>
              <a:rPr lang="en-US" sz="1800" dirty="0">
                <a:hlinkClick r:id="rId3"/>
              </a:rPr>
              <a:t>How to Identify and Debunk Fake News</a:t>
            </a:r>
            <a:r>
              <a:rPr lang="en-US" sz="1800" dirty="0"/>
              <a:t>”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algn="r"/>
            <a:r>
              <a:rPr lang="en-US" sz="1200" i="1" dirty="0"/>
              <a:t>© 2018 Credo Reference Limited. All Rights Reserved</a:t>
            </a:r>
            <a:endParaRPr lang="en-US" sz="1200" dirty="0"/>
          </a:p>
          <a:p>
            <a:endParaRPr lang="en-US" sz="1800" dirty="0"/>
          </a:p>
          <a:p>
            <a:br>
              <a:rPr lang="en-US" dirty="0"/>
            </a:br>
            <a:endParaRPr lang="en-US" sz="1800" b="1" dirty="0"/>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endParaRPr lang="en-US" sz="1800" b="1" dirty="0"/>
          </a:p>
          <a:p>
            <a:endParaRPr lang="en-US" sz="1800" b="1" dirty="0"/>
          </a:p>
          <a:p>
            <a:endParaRPr lang="en-US" dirty="0"/>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4">
            <a:alphaModFix/>
          </a:blip>
          <a:stretch>
            <a:fillRect/>
          </a:stretch>
        </p:blipFill>
        <p:spPr>
          <a:xfrm>
            <a:off x="4204662" y="6084224"/>
            <a:ext cx="734674" cy="716649"/>
          </a:xfrm>
          <a:prstGeom prst="rect">
            <a:avLst/>
          </a:prstGeom>
          <a:noFill/>
          <a:ln>
            <a:noFill/>
          </a:ln>
        </p:spPr>
      </p:pic>
      <p:pic>
        <p:nvPicPr>
          <p:cNvPr id="3" name="Picture 2" descr="A screenshot of a cell phone&#10;&#10;Description automatically generated">
            <a:hlinkClick r:id="rId3"/>
            <a:extLst>
              <a:ext uri="{FF2B5EF4-FFF2-40B4-BE49-F238E27FC236}">
                <a16:creationId xmlns:a16="http://schemas.microsoft.com/office/drawing/2014/main" id="{5B837214-26CC-4832-9251-830480193D38}"/>
              </a:ext>
            </a:extLst>
          </p:cNvPr>
          <p:cNvPicPr>
            <a:picLocks noChangeAspect="1"/>
          </p:cNvPicPr>
          <p:nvPr/>
        </p:nvPicPr>
        <p:blipFill>
          <a:blip r:embed="rId5"/>
          <a:stretch>
            <a:fillRect/>
          </a:stretch>
        </p:blipFill>
        <p:spPr>
          <a:xfrm>
            <a:off x="945931" y="1792591"/>
            <a:ext cx="7267903" cy="3875346"/>
          </a:xfrm>
          <a:prstGeom prst="rect">
            <a:avLst/>
          </a:prstGeom>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Tree>
    <p:extLst>
      <p:ext uri="{BB962C8B-B14F-4D97-AF65-F5344CB8AC3E}">
        <p14:creationId xmlns:p14="http://schemas.microsoft.com/office/powerpoint/2010/main" val="280656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0966"/>
            <a:ext cx="8520600" cy="867067"/>
          </a:xfrm>
          <a:prstGeom prst="rect">
            <a:avLst/>
          </a:prstGeom>
        </p:spPr>
        <p:txBody>
          <a:bodyPr lIns="91425" tIns="91425" rIns="91425" bIns="91425" anchor="t" anchorCtr="0">
            <a:noAutofit/>
          </a:bodyPr>
          <a:lstStyle/>
          <a:p>
            <a:pPr lvl="0" algn="ctr">
              <a:spcBef>
                <a:spcPts val="0"/>
              </a:spcBef>
              <a:buNone/>
            </a:pPr>
            <a:r>
              <a:rPr lang="en-US" dirty="0"/>
              <a:t>How Can Instruct be Used?</a:t>
            </a:r>
            <a:endParaRPr lang="en" sz="3000" dirty="0"/>
          </a:p>
        </p:txBody>
      </p:sp>
      <p:sp>
        <p:nvSpPr>
          <p:cNvPr id="71" name="Shape 71"/>
          <p:cNvSpPr txBox="1">
            <a:spLocks noGrp="1"/>
          </p:cNvSpPr>
          <p:nvPr>
            <p:ph type="body" idx="1"/>
          </p:nvPr>
        </p:nvSpPr>
        <p:spPr>
          <a:xfrm>
            <a:off x="311700" y="1308033"/>
            <a:ext cx="8520600" cy="4555200"/>
          </a:xfrm>
          <a:prstGeom prst="rect">
            <a:avLst/>
          </a:prstGeom>
        </p:spPr>
        <p:txBody>
          <a:bodyPr lIns="91425" tIns="91425" rIns="91425" bIns="91425" anchor="t" anchorCtr="0">
            <a:noAutofit/>
          </a:bodyPr>
          <a:lstStyle/>
          <a:p>
            <a:pPr marL="285750" indent="-285750" fontAlgn="base">
              <a:buFont typeface="Wingdings" panose="05000000000000000000" pitchFamily="2" charset="2"/>
              <a:buChar char="v"/>
            </a:pPr>
            <a:r>
              <a:rPr lang="en-US" dirty="0"/>
              <a:t>Professors can use the videos and tutorials in class as part of a lecture or hands-on instruction</a:t>
            </a:r>
          </a:p>
          <a:p>
            <a:pPr marL="285750" indent="-285750" fontAlgn="base">
              <a:buFont typeface="Wingdings" panose="05000000000000000000" pitchFamily="2" charset="2"/>
              <a:buChar char="v"/>
            </a:pPr>
            <a:r>
              <a:rPr lang="en-US" dirty="0"/>
              <a:t>The material can be used to “flip” instruction—in this scenario, students get the lecture portion of the class as homework and benefit from more active learning during class time</a:t>
            </a:r>
          </a:p>
          <a:p>
            <a:pPr marL="285750" indent="-285750" fontAlgn="base">
              <a:buFont typeface="Wingdings" panose="05000000000000000000" pitchFamily="2" charset="2"/>
              <a:buChar char="v"/>
            </a:pPr>
            <a:r>
              <a:rPr lang="en-US" dirty="0"/>
              <a:t>The material can be integrated in </a:t>
            </a:r>
            <a:r>
              <a:rPr lang="en-US" dirty="0">
                <a:highlight>
                  <a:srgbClr val="FFFF00"/>
                </a:highlight>
              </a:rPr>
              <a:t>[LMS name]</a:t>
            </a:r>
            <a:r>
              <a:rPr lang="en-US" dirty="0"/>
              <a:t> and the students’ grades on the Instruct pre- and post-test and quizzes will sync to your LMS gradebook</a:t>
            </a:r>
          </a:p>
          <a:p>
            <a:pPr marL="285750" indent="-285750" fontAlgn="base">
              <a:buFont typeface="Wingdings" panose="05000000000000000000" pitchFamily="2" charset="2"/>
              <a:buChar char="v"/>
            </a:pPr>
            <a:r>
              <a:rPr lang="en-US" dirty="0"/>
              <a:t>Students can use Instruct independently outside of class</a:t>
            </a:r>
          </a:p>
          <a:p>
            <a:pPr marL="285750" indent="-285750" fontAlgn="base">
              <a:buFont typeface="Wingdings" panose="05000000000000000000" pitchFamily="2" charset="2"/>
              <a:buChar char="v"/>
            </a:pPr>
            <a:r>
              <a:rPr lang="en-US" dirty="0"/>
              <a:t>The material can be embedded or linked to from any website</a:t>
            </a:r>
          </a:p>
          <a:p>
            <a:pPr marL="285750" indent="-285750" fontAlgn="base">
              <a:buFont typeface="Wingdings" panose="05000000000000000000" pitchFamily="2" charset="2"/>
              <a:buChar char="v"/>
            </a:pPr>
            <a:endParaRPr lang="en-US" dirty="0"/>
          </a:p>
          <a:p>
            <a:pPr algn="r" fontAlgn="base"/>
            <a:r>
              <a:rPr lang="en-US" sz="1200" dirty="0"/>
              <a:t>© 2018 Credo Reference Limited. All Rights Reserved</a:t>
            </a:r>
          </a:p>
          <a:p>
            <a:pPr marL="285750" indent="-285750" fontAlgn="base">
              <a:buFont typeface="Wingdings" panose="05000000000000000000" pitchFamily="2" charset="2"/>
              <a:buChar char="v"/>
            </a:pPr>
            <a:endParaRPr lang="en-US" dirty="0"/>
          </a:p>
          <a:p>
            <a:pPr marL="285750" indent="-285750" fontAlgn="base">
              <a:buFont typeface="Arial" panose="020B0604020202020204" pitchFamily="34" charset="0"/>
              <a:buChar char="•"/>
            </a:pPr>
            <a:endParaRPr lang="en-US" sz="1200" dirty="0">
              <a:latin typeface="Calibri"/>
              <a:ea typeface="Calibri"/>
              <a:cs typeface="Times New Roman"/>
            </a:endParaRPr>
          </a:p>
          <a:p>
            <a:pPr lvl="0">
              <a:spcBef>
                <a:spcPts val="0"/>
              </a:spcBef>
              <a:buNone/>
            </a:pPr>
            <a:endParaRPr lang="en-US" dirty="0"/>
          </a:p>
          <a:p>
            <a:pPr lvl="0">
              <a:spcBef>
                <a:spcPts val="0"/>
              </a:spcBef>
              <a:buNone/>
            </a:pPr>
            <a:endParaRPr lang="en-US" dirty="0"/>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3">
            <a:alphaModFix/>
          </a:blip>
          <a:stretch>
            <a:fillRect/>
          </a:stretch>
        </p:blipFill>
        <p:spPr>
          <a:xfrm>
            <a:off x="4204662" y="6084224"/>
            <a:ext cx="734674" cy="7166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Tree>
    <p:extLst>
      <p:ext uri="{BB962C8B-B14F-4D97-AF65-F5344CB8AC3E}">
        <p14:creationId xmlns:p14="http://schemas.microsoft.com/office/powerpoint/2010/main" val="309363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00056"/>
            <a:ext cx="8520600" cy="753588"/>
          </a:xfrm>
          <a:prstGeom prst="rect">
            <a:avLst/>
          </a:prstGeom>
        </p:spPr>
        <p:txBody>
          <a:bodyPr lIns="91425" tIns="91425" rIns="91425" bIns="91425" anchor="t" anchorCtr="0">
            <a:noAutofit/>
          </a:bodyPr>
          <a:lstStyle/>
          <a:p>
            <a:pPr lvl="0" algn="ctr">
              <a:spcBef>
                <a:spcPts val="0"/>
              </a:spcBef>
              <a:buNone/>
            </a:pPr>
            <a:r>
              <a:rPr lang="en-US" dirty="0"/>
              <a:t>This Frees Time To…</a:t>
            </a:r>
            <a:br>
              <a:rPr lang="en-US" dirty="0"/>
            </a:br>
            <a:endParaRPr lang="en" sz="3000" dirty="0"/>
          </a:p>
        </p:txBody>
      </p:sp>
      <p:sp>
        <p:nvSpPr>
          <p:cNvPr id="71" name="Shape 71"/>
          <p:cNvSpPr txBox="1">
            <a:spLocks noGrp="1"/>
          </p:cNvSpPr>
          <p:nvPr>
            <p:ph type="body" idx="1"/>
          </p:nvPr>
        </p:nvSpPr>
        <p:spPr>
          <a:xfrm>
            <a:off x="311700" y="953644"/>
            <a:ext cx="8520600" cy="4909589"/>
          </a:xfrm>
          <a:prstGeom prst="rect">
            <a:avLst/>
          </a:prstGeom>
        </p:spPr>
        <p:txBody>
          <a:bodyPr lIns="91425" tIns="91425" rIns="91425" bIns="91425" anchor="t" anchorCtr="0">
            <a:noAutofit/>
          </a:bodyPr>
          <a:lstStyle/>
          <a:p>
            <a:pPr marL="285750" indent="-285750" fontAlgn="base">
              <a:buFont typeface="Arial" panose="020B0604020202020204" pitchFamily="34" charset="0"/>
              <a:buChar char="•"/>
            </a:pPr>
            <a:r>
              <a:rPr lang="en-US" b="1" dirty="0">
                <a:ea typeface="Calibri"/>
                <a:cs typeface="Times New Roman"/>
              </a:rPr>
              <a:t>Reinforce the basics</a:t>
            </a:r>
            <a:br>
              <a:rPr lang="en-US" dirty="0">
                <a:ea typeface="Calibri"/>
                <a:cs typeface="Times New Roman"/>
              </a:rPr>
            </a:br>
            <a:r>
              <a:rPr lang="en-US" dirty="0">
                <a:ea typeface="Calibri"/>
                <a:cs typeface="Times New Roman"/>
              </a:rPr>
              <a:t>Students need constant reinforcement (as you know!), especially over semesters.</a:t>
            </a:r>
          </a:p>
          <a:p>
            <a:pPr marL="285750" indent="-285750" fontAlgn="base">
              <a:buFont typeface="Arial" panose="020B0604020202020204" pitchFamily="34" charset="0"/>
              <a:buChar char="•"/>
            </a:pPr>
            <a:r>
              <a:rPr lang="en-US" b="1" dirty="0">
                <a:ea typeface="Calibri"/>
                <a:cs typeface="Times New Roman"/>
              </a:rPr>
              <a:t>Engage in active learning</a:t>
            </a:r>
            <a:br>
              <a:rPr lang="en-US" dirty="0">
                <a:ea typeface="Calibri"/>
                <a:cs typeface="Times New Roman"/>
              </a:rPr>
            </a:br>
            <a:r>
              <a:rPr lang="en-US" dirty="0">
                <a:ea typeface="Calibri"/>
                <a:cs typeface="Times New Roman"/>
              </a:rPr>
              <a:t>Go deeper into information literacy content, tackling the more complex and nuanced aspects of information literacy. Lead class discussions or conduct activities such as case studies, peer review, etc. around specific aspects of information literacy. Active learning engages students with material in a way that lecture cannot. </a:t>
            </a:r>
          </a:p>
          <a:p>
            <a:pPr marL="285750" indent="-285750" fontAlgn="base">
              <a:buFont typeface="Arial" panose="020B0604020202020204" pitchFamily="34" charset="0"/>
              <a:buChar char="•"/>
            </a:pPr>
            <a:r>
              <a:rPr lang="en-US" b="1" dirty="0">
                <a:ea typeface="Calibri"/>
                <a:cs typeface="Times New Roman"/>
              </a:rPr>
              <a:t>Build relationships</a:t>
            </a:r>
            <a:br>
              <a:rPr lang="en-US" dirty="0">
                <a:ea typeface="Calibri"/>
                <a:cs typeface="Times New Roman"/>
              </a:rPr>
            </a:br>
            <a:r>
              <a:rPr lang="en-US" dirty="0">
                <a:ea typeface="Calibri"/>
                <a:cs typeface="Times New Roman"/>
              </a:rPr>
              <a:t>By focusing on hands-on learning during your face-time with students, you will be more able to build relationships by supporting students through meaningful instruction and activities that are relevant to their class. </a:t>
            </a:r>
          </a:p>
          <a:p>
            <a:pPr algn="r" fontAlgn="base"/>
            <a:r>
              <a:rPr lang="en-US" sz="1200" dirty="0"/>
              <a:t>© 2018 Credo Reference Limited. All Rights Reserved</a:t>
            </a:r>
          </a:p>
          <a:p>
            <a:pPr marL="285750" indent="-285750" fontAlgn="base">
              <a:buFont typeface="Arial" panose="020B0604020202020204" pitchFamily="34" charset="0"/>
              <a:buChar char="•"/>
            </a:pPr>
            <a:endParaRPr lang="en-US" dirty="0">
              <a:ea typeface="Calibri"/>
              <a:cs typeface="Times New Roman"/>
            </a:endParaRPr>
          </a:p>
          <a:p>
            <a:pPr marL="285750" indent="-285750" fontAlgn="base">
              <a:buFont typeface="Arial" panose="020B0604020202020204" pitchFamily="34" charset="0"/>
              <a:buChar char="•"/>
            </a:pPr>
            <a:endParaRPr lang="en-US" dirty="0">
              <a:latin typeface="Calibri"/>
              <a:ea typeface="Calibri"/>
              <a:cs typeface="Times New Roman"/>
            </a:endParaRPr>
          </a:p>
          <a:p>
            <a:pPr marL="285750" indent="-285750" fontAlgn="base">
              <a:buFont typeface="Arial" panose="020B0604020202020204" pitchFamily="34" charset="0"/>
              <a:buChar char="•"/>
            </a:pPr>
            <a:endParaRPr lang="en-US" dirty="0">
              <a:latin typeface="Calibri"/>
              <a:ea typeface="Calibri"/>
              <a:cs typeface="Times New Roman"/>
            </a:endParaRPr>
          </a:p>
          <a:p>
            <a:pPr marL="285750" indent="-285750" fontAlgn="base">
              <a:buFont typeface="Arial" panose="020B0604020202020204" pitchFamily="34" charset="0"/>
              <a:buChar char="•"/>
            </a:pPr>
            <a:endParaRPr lang="en-US" sz="1200" dirty="0">
              <a:latin typeface="Calibri"/>
              <a:ea typeface="Calibri"/>
              <a:cs typeface="Times New Roman"/>
            </a:endParaRPr>
          </a:p>
          <a:p>
            <a:pPr lvl="0">
              <a:spcBef>
                <a:spcPts val="0"/>
              </a:spcBef>
              <a:buNone/>
            </a:pPr>
            <a:endParaRPr lang="en-US" dirty="0"/>
          </a:p>
          <a:p>
            <a:pPr lvl="0">
              <a:spcBef>
                <a:spcPts val="0"/>
              </a:spcBef>
              <a:buNone/>
            </a:pPr>
            <a:endParaRPr lang="en-US" dirty="0"/>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3">
            <a:alphaModFix/>
          </a:blip>
          <a:stretch>
            <a:fillRect/>
          </a:stretch>
        </p:blipFill>
        <p:spPr>
          <a:xfrm>
            <a:off x="4204662" y="6084224"/>
            <a:ext cx="734674" cy="716649"/>
          </a:xfrm>
          <a:prstGeom prst="rect">
            <a:avLst/>
          </a:prstGeom>
          <a:noFill/>
          <a:ln>
            <a:noFill/>
          </a:ln>
        </p:spPr>
      </p:pic>
      <p:sp>
        <p:nvSpPr>
          <p:cNvPr id="7" name="Rectangle 6">
            <a:extLst>
              <a:ext uri="{FF2B5EF4-FFF2-40B4-BE49-F238E27FC236}">
                <a16:creationId xmlns:a16="http://schemas.microsoft.com/office/drawing/2014/main" id="{CB903867-4B0D-447D-A279-5CAE358A66E1}"/>
              </a:ext>
            </a:extLst>
          </p:cNvPr>
          <p:cNvSpPr>
            <a:spLocks noChangeArrowheads="1"/>
          </p:cNvSpPr>
          <p:nvPr/>
        </p:nvSpPr>
        <p:spPr bwMode="auto">
          <a:xfrm>
            <a:off x="0"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Tree>
    <p:extLst>
      <p:ext uri="{BB962C8B-B14F-4D97-AF65-F5344CB8AC3E}">
        <p14:creationId xmlns:p14="http://schemas.microsoft.com/office/powerpoint/2010/main" val="347056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108276"/>
            <a:ext cx="8520600" cy="756124"/>
          </a:xfrm>
          <a:prstGeom prst="rect">
            <a:avLst/>
          </a:prstGeom>
        </p:spPr>
        <p:txBody>
          <a:bodyPr lIns="91425" tIns="91425" rIns="91425" bIns="91425" anchor="t" anchorCtr="0">
            <a:noAutofit/>
          </a:bodyPr>
          <a:lstStyle/>
          <a:p>
            <a:pPr lvl="0" algn="ctr">
              <a:spcBef>
                <a:spcPts val="0"/>
              </a:spcBef>
              <a:buNone/>
            </a:pPr>
            <a:r>
              <a:rPr lang="en-US" dirty="0"/>
              <a:t>Faculty Assistance Materials</a:t>
            </a:r>
            <a:endParaRPr lang="en" sz="3000" dirty="0"/>
          </a:p>
        </p:txBody>
      </p:sp>
      <p:sp>
        <p:nvSpPr>
          <p:cNvPr id="71" name="Shape 71"/>
          <p:cNvSpPr txBox="1">
            <a:spLocks noGrp="1"/>
          </p:cNvSpPr>
          <p:nvPr>
            <p:ph type="body" idx="1"/>
          </p:nvPr>
        </p:nvSpPr>
        <p:spPr>
          <a:xfrm>
            <a:off x="311700" y="662016"/>
            <a:ext cx="8520600" cy="5306255"/>
          </a:xfrm>
          <a:prstGeom prst="rect">
            <a:avLst/>
          </a:prstGeom>
        </p:spPr>
        <p:txBody>
          <a:bodyPr lIns="91425" tIns="91425" rIns="91425" bIns="91425" anchor="t" anchorCtr="0">
            <a:noAutofit/>
          </a:bodyPr>
          <a:lstStyle/>
          <a:p>
            <a:pPr marL="285750" indent="-285750">
              <a:lnSpc>
                <a:spcPct val="100000"/>
              </a:lnSpc>
              <a:spcAft>
                <a:spcPts val="0"/>
              </a:spcAft>
              <a:buFont typeface="Arial" panose="020B0604020202020204" pitchFamily="34" charset="0"/>
              <a:buChar char="•"/>
            </a:pPr>
            <a:r>
              <a:rPr lang="en-US" sz="1500" dirty="0">
                <a:hlinkClick r:id="rId3"/>
              </a:rPr>
              <a:t>Example Assignment: Annotated Bibliography</a:t>
            </a:r>
            <a:r>
              <a:rPr lang="en-US" sz="1500" dirty="0"/>
              <a:t> </a:t>
            </a:r>
          </a:p>
          <a:p>
            <a:pPr marL="280988">
              <a:lnSpc>
                <a:spcPct val="100000"/>
              </a:lnSpc>
              <a:spcAft>
                <a:spcPts val="0"/>
              </a:spcAft>
            </a:pPr>
            <a:r>
              <a:rPr lang="en-US" sz="1500" dirty="0"/>
              <a:t>A sample annotated bibliography assignment that uses the material in Credo Instruct. It lists Instruct videos and tutorials that can be used at each</a:t>
            </a:r>
          </a:p>
          <a:p>
            <a:pPr marL="280988">
              <a:lnSpc>
                <a:spcPct val="100000"/>
              </a:lnSpc>
              <a:spcAft>
                <a:spcPts val="0"/>
              </a:spcAft>
            </a:pPr>
            <a:r>
              <a:rPr lang="en-US" sz="1500" dirty="0"/>
              <a:t> </a:t>
            </a:r>
          </a:p>
          <a:p>
            <a:pPr marL="285750" indent="-285750">
              <a:lnSpc>
                <a:spcPct val="100000"/>
              </a:lnSpc>
              <a:buFont typeface="Arial" panose="020B0604020202020204" pitchFamily="34" charset="0"/>
              <a:buChar char="•"/>
            </a:pPr>
            <a:r>
              <a:rPr lang="en-US" sz="1500" dirty="0">
                <a:hlinkClick r:id="rId4"/>
              </a:rPr>
              <a:t>Example Curriculum Mapping of </a:t>
            </a:r>
            <a:r>
              <a:rPr lang="en-US" sz="1500" dirty="0" err="1">
                <a:hlinkClick r:id="rId4"/>
              </a:rPr>
              <a:t>InfoLit</a:t>
            </a:r>
            <a:r>
              <a:rPr lang="en-US" sz="1500" dirty="0">
                <a:hlinkClick r:id="rId4"/>
              </a:rPr>
              <a:t> Modules Multimedia</a:t>
            </a:r>
            <a:br>
              <a:rPr lang="en-US" sz="1500" dirty="0"/>
            </a:br>
            <a:r>
              <a:rPr lang="en-US" sz="1500" dirty="0"/>
              <a:t>A curriculum map that shows how the items in Credo Instruct correlate with common gen-</a:t>
            </a:r>
            <a:r>
              <a:rPr lang="en-US" sz="1500" dirty="0" err="1"/>
              <a:t>ed</a:t>
            </a:r>
            <a:r>
              <a:rPr lang="en-US" sz="1500" dirty="0"/>
              <a:t> learning outcomes. </a:t>
            </a:r>
          </a:p>
          <a:p>
            <a:pPr marL="285750" indent="-285750">
              <a:lnSpc>
                <a:spcPct val="100000"/>
              </a:lnSpc>
              <a:buFont typeface="Arial" panose="020B0604020202020204" pitchFamily="34" charset="0"/>
              <a:buChar char="•"/>
            </a:pPr>
            <a:r>
              <a:rPr lang="en-US" sz="1500" dirty="0"/>
              <a:t>Credo Instruct also has a faculty module built into it. There you will find:</a:t>
            </a:r>
          </a:p>
          <a:p>
            <a:pPr>
              <a:lnSpc>
                <a:spcPct val="100000"/>
              </a:lnSpc>
            </a:pPr>
            <a:r>
              <a:rPr lang="en-US" sz="1500" dirty="0"/>
              <a:t>	</a:t>
            </a:r>
            <a:r>
              <a:rPr lang="en-US" sz="1500" dirty="0">
                <a:highlight>
                  <a:srgbClr val="FFFF00"/>
                </a:highlight>
              </a:rPr>
              <a:t>[Add links to your Credo content to each listing below:]</a:t>
            </a:r>
          </a:p>
          <a:p>
            <a:pPr>
              <a:lnSpc>
                <a:spcPct val="100000"/>
              </a:lnSpc>
            </a:pPr>
            <a:r>
              <a:rPr lang="en-US" sz="1500" dirty="0"/>
              <a:t>	How to Use the Modules 	</a:t>
            </a:r>
          </a:p>
          <a:p>
            <a:pPr>
              <a:lnSpc>
                <a:spcPct val="100000"/>
              </a:lnSpc>
            </a:pPr>
            <a:r>
              <a:rPr lang="en-US" sz="1500" dirty="0"/>
              <a:t>	Teaching With Modules Guides  </a:t>
            </a:r>
          </a:p>
          <a:p>
            <a:pPr>
              <a:lnSpc>
                <a:spcPct val="100000"/>
              </a:lnSpc>
            </a:pPr>
            <a:r>
              <a:rPr lang="en-US" sz="1500" dirty="0"/>
              <a:t>	Video: Why IL Matters to Faculty </a:t>
            </a:r>
          </a:p>
          <a:p>
            <a:pPr>
              <a:lnSpc>
                <a:spcPct val="100000"/>
              </a:lnSpc>
            </a:pPr>
            <a:r>
              <a:rPr lang="en-US" sz="1500" dirty="0"/>
              <a:t>	Tutorial: Designing Effective Research Assignments</a:t>
            </a:r>
          </a:p>
          <a:p>
            <a:r>
              <a:rPr lang="en-US" sz="1500" dirty="0"/>
              <a:t> 	Promoting the Modules </a:t>
            </a:r>
          </a:p>
          <a:p>
            <a:r>
              <a:rPr lang="en-US" sz="1500" dirty="0"/>
              <a:t> 	Standards Mapping</a:t>
            </a:r>
          </a:p>
          <a:p>
            <a:pPr algn="r"/>
            <a:r>
              <a:rPr lang="en-US" sz="1200" dirty="0"/>
              <a:t>© 2018 Credo Reference Limited. All Rights Reserved</a:t>
            </a:r>
          </a:p>
          <a:p>
            <a:endParaRPr lang="en-US" sz="1500" dirty="0"/>
          </a:p>
          <a:p>
            <a:pPr marL="285750" indent="-285750">
              <a:lnSpc>
                <a:spcPct val="100000"/>
              </a:lnSpc>
              <a:buFont typeface="Arial" panose="020B0604020202020204" pitchFamily="34" charset="0"/>
              <a:buChar char="•"/>
            </a:pPr>
            <a:endParaRPr lang="en-US" dirty="0"/>
          </a:p>
          <a:p>
            <a:pPr lvl="0">
              <a:spcBef>
                <a:spcPts val="0"/>
              </a:spcBef>
            </a:pPr>
            <a:endParaRPr lang="en-US" dirty="0"/>
          </a:p>
          <a:p>
            <a:pPr lvl="0">
              <a:spcBef>
                <a:spcPts val="0"/>
              </a:spcBef>
            </a:pPr>
            <a:endParaRPr lang="en-US" dirty="0"/>
          </a:p>
          <a:p>
            <a:pPr lvl="0">
              <a:spcBef>
                <a:spcPts val="0"/>
              </a:spcBef>
            </a:pPr>
            <a:endParaRPr lang="en-US" dirty="0"/>
          </a:p>
        </p:txBody>
      </p:sp>
      <p:sp>
        <p:nvSpPr>
          <p:cNvPr id="72" name="Shape 72"/>
          <p:cNvSpPr/>
          <p:nvPr/>
        </p:nvSpPr>
        <p:spPr>
          <a:xfrm>
            <a:off x="0" y="6416975"/>
            <a:ext cx="9144000" cy="441300"/>
          </a:xfrm>
          <a:prstGeom prst="rect">
            <a:avLst/>
          </a:prstGeom>
          <a:solidFill>
            <a:srgbClr val="666699"/>
          </a:solidFill>
          <a:ln>
            <a:noFill/>
          </a:ln>
        </p:spPr>
        <p:txBody>
          <a:bodyPr lIns="91425" tIns="91425" rIns="91425" bIns="91425" anchor="ctr" anchorCtr="0">
            <a:noAutofit/>
          </a:bodyPr>
          <a:lstStyle/>
          <a:p>
            <a:pPr lvl="0">
              <a:spcBef>
                <a:spcPts val="0"/>
              </a:spcBef>
              <a:buNone/>
            </a:pPr>
            <a:endParaRPr/>
          </a:p>
        </p:txBody>
      </p:sp>
      <p:pic>
        <p:nvPicPr>
          <p:cNvPr id="73" name="Shape 73" descr="CredoReference_icon-FirstYear.png"/>
          <p:cNvPicPr preferRelativeResize="0"/>
          <p:nvPr/>
        </p:nvPicPr>
        <p:blipFill>
          <a:blip r:embed="rId5">
            <a:alphaModFix/>
          </a:blip>
          <a:stretch>
            <a:fillRect/>
          </a:stretch>
        </p:blipFill>
        <p:spPr>
          <a:xfrm>
            <a:off x="4204662" y="6084224"/>
            <a:ext cx="734674" cy="71664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Tree>
    <p:extLst>
      <p:ext uri="{BB962C8B-B14F-4D97-AF65-F5344CB8AC3E}">
        <p14:creationId xmlns:p14="http://schemas.microsoft.com/office/powerpoint/2010/main" val="107479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descr="CredoReference_icon-Content.png"/>
          <p:cNvPicPr preferRelativeResize="0"/>
          <p:nvPr/>
        </p:nvPicPr>
        <p:blipFill>
          <a:blip r:embed="rId3">
            <a:alphaModFix/>
          </a:blip>
          <a:stretch>
            <a:fillRect/>
          </a:stretch>
        </p:blipFill>
        <p:spPr>
          <a:xfrm>
            <a:off x="3877350" y="1079838"/>
            <a:ext cx="1389299" cy="1355137"/>
          </a:xfrm>
          <a:prstGeom prst="rect">
            <a:avLst/>
          </a:prstGeom>
          <a:noFill/>
          <a:ln>
            <a:noFill/>
          </a:ln>
        </p:spPr>
      </p:pic>
      <p:sp>
        <p:nvSpPr>
          <p:cNvPr id="111" name="Shape 111"/>
          <p:cNvSpPr txBox="1">
            <a:spLocks noGrp="1"/>
          </p:cNvSpPr>
          <p:nvPr>
            <p:ph type="title"/>
          </p:nvPr>
        </p:nvSpPr>
        <p:spPr>
          <a:xfrm>
            <a:off x="311700" y="2821021"/>
            <a:ext cx="8520600" cy="1449528"/>
          </a:xfrm>
          <a:prstGeom prst="rect">
            <a:avLst/>
          </a:prstGeom>
        </p:spPr>
        <p:txBody>
          <a:bodyPr lIns="91425" tIns="91425" rIns="91425" bIns="91425" anchor="t" anchorCtr="0">
            <a:noAutofit/>
          </a:bodyPr>
          <a:lstStyle/>
          <a:p>
            <a:pPr algn="ctr"/>
            <a:r>
              <a:rPr lang="en-US" sz="3800" dirty="0">
                <a:solidFill>
                  <a:srgbClr val="0080C5"/>
                </a:solidFill>
              </a:rPr>
              <a:t>How to Add Credo Instruct to Your Online Class</a:t>
            </a:r>
            <a:br>
              <a:rPr lang="en-US" sz="3800" dirty="0">
                <a:solidFill>
                  <a:srgbClr val="0080C5"/>
                </a:solidFill>
              </a:rPr>
            </a:br>
            <a:br>
              <a:rPr lang="en-US" sz="3800" dirty="0">
                <a:solidFill>
                  <a:srgbClr val="0080C5"/>
                </a:solidFill>
              </a:rPr>
            </a:br>
            <a:br>
              <a:rPr lang="en-US" sz="3800" dirty="0">
                <a:solidFill>
                  <a:srgbClr val="0080C5"/>
                </a:solidFill>
              </a:rPr>
            </a:br>
            <a:br>
              <a:rPr lang="en-US" sz="3800" dirty="0">
                <a:solidFill>
                  <a:srgbClr val="0080C5"/>
                </a:solidFill>
              </a:rPr>
            </a:br>
            <a:r>
              <a:rPr lang="en-US" sz="1200" b="0" dirty="0">
                <a:solidFill>
                  <a:schemeClr val="tx1"/>
                </a:solidFill>
              </a:rPr>
              <a:t>© 2018 Credo Reference Limited. All Rights Reserved</a:t>
            </a:r>
            <a:br>
              <a:rPr lang="en-US" sz="4000" dirty="0"/>
            </a:br>
            <a:endParaRPr lang="en" sz="3800" dirty="0">
              <a:solidFill>
                <a:srgbClr val="0080C5"/>
              </a:solidFill>
            </a:endParaRPr>
          </a:p>
        </p:txBody>
      </p:sp>
      <p:sp>
        <p:nvSpPr>
          <p:cNvPr id="112" name="Shape 112"/>
          <p:cNvSpPr/>
          <p:nvPr/>
        </p:nvSpPr>
        <p:spPr>
          <a:xfrm>
            <a:off x="0" y="6218400"/>
            <a:ext cx="9144000" cy="639600"/>
          </a:xfrm>
          <a:prstGeom prst="rect">
            <a:avLst/>
          </a:prstGeom>
          <a:solidFill>
            <a:srgbClr val="0080C5"/>
          </a:solidFill>
          <a:ln>
            <a:noFill/>
          </a:ln>
        </p:spPr>
        <p:txBody>
          <a:bodyPr lIns="91425" tIns="91425" rIns="91425" bIns="91425" anchor="ctr" anchorCtr="0">
            <a:noAutofit/>
          </a:bodyPr>
          <a:lstStyle/>
          <a:p>
            <a:pPr lvl="0">
              <a:spcBef>
                <a:spcPts val="0"/>
              </a:spcBef>
              <a:buNone/>
            </a:pPr>
            <a:endParaRPr dirty="0"/>
          </a:p>
        </p:txBody>
      </p:sp>
      <p:pic>
        <p:nvPicPr>
          <p:cNvPr id="113" name="Shape 113" descr="CredoReference-logo-White.png"/>
          <p:cNvPicPr preferRelativeResize="0"/>
          <p:nvPr/>
        </p:nvPicPr>
        <p:blipFill>
          <a:blip r:embed="rId4">
            <a:alphaModFix/>
          </a:blip>
          <a:stretch>
            <a:fillRect/>
          </a:stretch>
        </p:blipFill>
        <p:spPr>
          <a:xfrm>
            <a:off x="3877346" y="6329310"/>
            <a:ext cx="1389300" cy="417775"/>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7746</TotalTime>
  <Words>646</Words>
  <Application>Microsoft Office PowerPoint</Application>
  <PresentationFormat>On-screen Show (4:3)</PresentationFormat>
  <Paragraphs>107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Helvetica Neue</vt:lpstr>
      <vt:lpstr>Times New Roman</vt:lpstr>
      <vt:lpstr>Wingdings</vt:lpstr>
      <vt:lpstr>Arial</vt:lpstr>
      <vt:lpstr>simple-light-2</vt:lpstr>
      <vt:lpstr>PowerPoint Presentation</vt:lpstr>
      <vt:lpstr>What is Information Literacy? Why is it Important?</vt:lpstr>
      <vt:lpstr>How Can Information Literacy be Taught in my Online Class? </vt:lpstr>
      <vt:lpstr>Credo Instruct Enhances What  You’re Already Doing</vt:lpstr>
      <vt:lpstr>For Example…</vt:lpstr>
      <vt:lpstr>How Can Instruct be Used?</vt:lpstr>
      <vt:lpstr>This Frees Time To… </vt:lpstr>
      <vt:lpstr>Faculty Assistance Materials</vt:lpstr>
      <vt:lpstr>How to Add Credo Instruct to Your Online Class    © 2018 Credo Reference Limited. All Rights Reserved </vt:lpstr>
      <vt:lpstr>Adding Credo Links to Online Classes </vt:lpstr>
      <vt:lpstr>Questions?  Please contact [library contact name, email, etc.]    © 2018 Credo Reference Limited. All Rights Reserved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Henrietta Verma</cp:lastModifiedBy>
  <cp:revision>139</cp:revision>
  <dcterms:modified xsi:type="dcterms:W3CDTF">2018-12-12T19:15:39Z</dcterms:modified>
</cp:coreProperties>
</file>