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9" r:id="rId3"/>
    <p:sldId id="299" r:id="rId4"/>
    <p:sldId id="289" r:id="rId5"/>
    <p:sldId id="300" r:id="rId6"/>
    <p:sldId id="292" r:id="rId7"/>
    <p:sldId id="298" r:id="rId8"/>
    <p:sldId id="294" r:id="rId9"/>
    <p:sldId id="31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2" d="100"/>
          <a:sy n="72" d="100"/>
        </p:scale>
        <p:origin x="13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90A18-741C-49AA-8C63-DA6BEA9188E1}" type="datetimeFigureOut">
              <a:rPr lang="en-US" smtClean="0"/>
              <a:t>2/13/2019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91ED-5195-4171-AA7D-6F83F7161806}" type="slidenum">
              <a:rPr lang="en-US" smtClean="0"/>
              <a:t>‹#›</a:t>
            </a:fld>
            <a:endParaRPr lang="en-US"/>
          </a:p>
        </p:txBody>
      </p:sp>
    </p:spTree>
    <p:extLst>
      <p:ext uri="{BB962C8B-B14F-4D97-AF65-F5344CB8AC3E}">
        <p14:creationId xmlns:p14="http://schemas.microsoft.com/office/powerpoint/2010/main" val="369299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2095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1694129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63088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51666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0"/>
              </a:spcAft>
              <a:buNone/>
            </a:pPr>
            <a:endParaRPr lang="en" dirty="0">
              <a:solidFill>
                <a:srgbClr val="333333"/>
              </a:solidFill>
              <a:latin typeface="Calibri"/>
              <a:ea typeface="Calibri"/>
              <a:cs typeface="Calibri"/>
              <a:sym typeface="Calibri"/>
            </a:endParaRPr>
          </a:p>
        </p:txBody>
      </p:sp>
    </p:spTree>
    <p:extLst>
      <p:ext uri="{BB962C8B-B14F-4D97-AF65-F5344CB8AC3E}">
        <p14:creationId xmlns:p14="http://schemas.microsoft.com/office/powerpoint/2010/main" val="1664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15893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86641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283355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721477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70947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251940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159955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158321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0966"/>
            <a:ext cx="8520600" cy="763500"/>
          </a:xfrm>
          <a:prstGeom prst="rect">
            <a:avLst/>
          </a:prstGeom>
        </p:spPr>
        <p:txBody>
          <a:bodyPr lIns="91425" tIns="91425" rIns="91425" bIns="91425" anchor="t"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18" name="Shape 18"/>
          <p:cNvSpPr txBox="1">
            <a:spLocks noGrp="1"/>
          </p:cNvSpPr>
          <p:nvPr>
            <p:ph type="body" idx="1"/>
          </p:nvPr>
        </p:nvSpPr>
        <p:spPr>
          <a:xfrm>
            <a:off x="311700" y="13842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984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0E5F4-0FD8-48FF-AD80-1CFDB69FB02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58237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0E5F4-0FD8-48FF-AD80-1CFDB69FB02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95159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0E5F4-0FD8-48FF-AD80-1CFDB69FB022}"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24897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0E5F4-0FD8-48FF-AD80-1CFDB69FB022}"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67361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0E5F4-0FD8-48FF-AD80-1CFDB69FB022}"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402220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0E5F4-0FD8-48FF-AD80-1CFDB69FB022}"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29287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D0E5F4-0FD8-48FF-AD80-1CFDB69FB022}"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318646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D0E5F4-0FD8-48FF-AD80-1CFDB69FB022}"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4B9AC-CFE1-49E6-8B3E-209DF823FDD6}" type="slidenum">
              <a:rPr lang="en-US" smtClean="0"/>
              <a:t>‹#›</a:t>
            </a:fld>
            <a:endParaRPr lang="en-US"/>
          </a:p>
        </p:txBody>
      </p:sp>
    </p:spTree>
    <p:extLst>
      <p:ext uri="{BB962C8B-B14F-4D97-AF65-F5344CB8AC3E}">
        <p14:creationId xmlns:p14="http://schemas.microsoft.com/office/powerpoint/2010/main" val="133990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0E5F4-0FD8-48FF-AD80-1CFDB69FB022}" type="datetimeFigureOut">
              <a:rPr lang="en-US" smtClean="0"/>
              <a:t>2/13/2019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4B9AC-CFE1-49E6-8B3E-209DF823FDD6}" type="slidenum">
              <a:rPr lang="en-US" smtClean="0"/>
              <a:t>‹#›</a:t>
            </a:fld>
            <a:endParaRPr lang="en-US"/>
          </a:p>
        </p:txBody>
      </p:sp>
    </p:spTree>
    <p:extLst>
      <p:ext uri="{BB962C8B-B14F-4D97-AF65-F5344CB8AC3E}">
        <p14:creationId xmlns:p14="http://schemas.microsoft.com/office/powerpoint/2010/main" val="2516266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www.arl.org/storage/documents/publications/The_Impact_of_Information_Literacy_Instruction_on_Student_Success_October_2017.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cookman.idm.oclc.org/login?url=https://frame.credocourseware.com/courses/course-v1:Bethune-Cookman-University+INFOLIT-01+2017/xblock/block-v1:Bethune-Cookman-University+INFOLIT-01+2017+type@sequential+block@41c8cfa12c094681b7c9af623e127807/"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modules.zendesk.com/hc/en-us/articles/360004829691-Teaching-Guides-Credo-View"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s://cdn2.hubspot.net/hubfs/2569500/Getting%20Started%20with%20View.pdf" TargetMode="External"/><Relationship Id="rId5" Type="http://schemas.openxmlformats.org/officeDocument/2006/relationships/hyperlink" Target="https://cdn.credoreference.com/client-7446/edx/learning-tools-help-site/standards-mapping/View_Standards_Mapping_Winter_2019.xlsx" TargetMode="External"/><Relationship Id="rId4" Type="http://schemas.openxmlformats.org/officeDocument/2006/relationships/hyperlink" Target="https://modules.zendesk.com/hc/en-us/articles/360004829691-Teaching-Guides-Credo-Vie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descr="CredoReference_Title_slide.jpg"/>
          <p:cNvPicPr preferRelativeResize="0"/>
          <p:nvPr/>
        </p:nvPicPr>
        <p:blipFill>
          <a:blip r:embed="rId3">
            <a:alphaModFix/>
          </a:blip>
          <a:stretch>
            <a:fillRect/>
          </a:stretch>
        </p:blipFill>
        <p:spPr>
          <a:xfrm>
            <a:off x="-3752" y="-1650"/>
            <a:ext cx="9144003" cy="6858001"/>
          </a:xfrm>
          <a:prstGeom prst="rect">
            <a:avLst/>
          </a:prstGeom>
          <a:noFill/>
          <a:ln>
            <a:noFill/>
          </a:ln>
        </p:spPr>
      </p:pic>
      <p:cxnSp>
        <p:nvCxnSpPr>
          <p:cNvPr id="55" name="Shape 55"/>
          <p:cNvCxnSpPr/>
          <p:nvPr/>
        </p:nvCxnSpPr>
        <p:spPr>
          <a:xfrm>
            <a:off x="306750" y="5653601"/>
            <a:ext cx="8523000" cy="0"/>
          </a:xfrm>
          <a:prstGeom prst="straightConnector1">
            <a:avLst/>
          </a:prstGeom>
          <a:noFill/>
          <a:ln w="9525" cap="flat" cmpd="sng">
            <a:solidFill>
              <a:srgbClr val="666699"/>
            </a:solidFill>
            <a:prstDash val="solid"/>
            <a:round/>
            <a:headEnd type="none" w="lg" len="lg"/>
            <a:tailEnd type="none" w="lg" len="lg"/>
          </a:ln>
        </p:spPr>
      </p:cxnSp>
      <p:pic>
        <p:nvPicPr>
          <p:cNvPr id="56" name="Shape 56" descr="CredoReference-logo.png"/>
          <p:cNvPicPr preferRelativeResize="0"/>
          <p:nvPr/>
        </p:nvPicPr>
        <p:blipFill>
          <a:blip r:embed="rId4">
            <a:alphaModFix/>
          </a:blip>
          <a:stretch>
            <a:fillRect/>
          </a:stretch>
        </p:blipFill>
        <p:spPr>
          <a:xfrm>
            <a:off x="230550" y="157925"/>
            <a:ext cx="1715251" cy="515774"/>
          </a:xfrm>
          <a:prstGeom prst="rect">
            <a:avLst/>
          </a:prstGeom>
          <a:noFill/>
          <a:ln>
            <a:noFill/>
          </a:ln>
        </p:spPr>
      </p:pic>
      <p:sp>
        <p:nvSpPr>
          <p:cNvPr id="57" name="Shape 57"/>
          <p:cNvSpPr txBox="1"/>
          <p:nvPr/>
        </p:nvSpPr>
        <p:spPr>
          <a:xfrm>
            <a:off x="719848" y="5924145"/>
            <a:ext cx="8186028" cy="775929"/>
          </a:xfrm>
          <a:prstGeom prst="rect">
            <a:avLst/>
          </a:prstGeom>
          <a:noFill/>
          <a:ln>
            <a:noFill/>
          </a:ln>
        </p:spPr>
        <p:txBody>
          <a:bodyPr lIns="91425" tIns="91425" rIns="91425" bIns="91425" anchor="t" anchorCtr="0">
            <a:noAutofit/>
          </a:bodyPr>
          <a:lstStyle/>
          <a:p>
            <a:pPr lvl="0" algn="r">
              <a:spcBef>
                <a:spcPts val="0"/>
              </a:spcBef>
              <a:buNone/>
            </a:pPr>
            <a:r>
              <a:rPr lang="en-US" sz="2000" b="1" dirty="0">
                <a:solidFill>
                  <a:srgbClr val="666699"/>
                </a:solidFill>
                <a:latin typeface="Arial" panose="020B0604020202020204" pitchFamily="34" charset="0"/>
                <a:ea typeface="Helvetica Neue"/>
                <a:cs typeface="Arial" panose="020B0604020202020204" pitchFamily="34" charset="0"/>
                <a:sym typeface="Helvetica Neue"/>
              </a:rPr>
              <a:t>Increasing Information Literacy in Online and On-Campus Classes</a:t>
            </a:r>
          </a:p>
          <a:p>
            <a:pPr lvl="0" algn="r"/>
            <a:br>
              <a:rPr lang="en-US" sz="1200" i="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2018 Credo Reference Limited. All Rights Reserved</a:t>
            </a:r>
            <a:endParaRPr lang="en-US" sz="1200" b="1" dirty="0">
              <a:solidFill>
                <a:srgbClr val="666699"/>
              </a:solidFill>
              <a:latin typeface="Arial" panose="020B0604020202020204" pitchFamily="34" charset="0"/>
              <a:ea typeface="Helvetica Neue"/>
              <a:cs typeface="Arial" panose="020B0604020202020204" pitchFamily="34" charset="0"/>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Shape 72">
            <a:extLst>
              <a:ext uri="{FF2B5EF4-FFF2-40B4-BE49-F238E27FC236}">
                <a16:creationId xmlns:a16="http://schemas.microsoft.com/office/drawing/2014/main" id="{F7480D97-4351-456B-8E44-0A08B1AF8987}"/>
              </a:ext>
            </a:extLst>
          </p:cNvPr>
          <p:cNvSpPr/>
          <p:nvPr/>
        </p:nvSpPr>
        <p:spPr>
          <a:xfrm>
            <a:off x="-15768" y="1188674"/>
            <a:ext cx="9159768" cy="1126945"/>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sp>
        <p:nvSpPr>
          <p:cNvPr id="71" name="Shape 71"/>
          <p:cNvSpPr txBox="1">
            <a:spLocks noGrp="1"/>
          </p:cNvSpPr>
          <p:nvPr>
            <p:ph type="body" idx="1"/>
          </p:nvPr>
        </p:nvSpPr>
        <p:spPr>
          <a:xfrm>
            <a:off x="159162" y="2712185"/>
            <a:ext cx="8794141" cy="2896120"/>
          </a:xfrm>
          <a:prstGeom prst="rect">
            <a:avLst/>
          </a:prstGeom>
        </p:spPr>
        <p:txBody>
          <a:bodyPr lIns="91425" tIns="91425" rIns="91425" bIns="91425" anchor="t" anchorCtr="0">
            <a:noAutofit/>
          </a:bodyPr>
          <a:lstStyle/>
          <a:p>
            <a:pPr marL="0" indent="0">
              <a:buNone/>
            </a:pPr>
            <a:r>
              <a:rPr lang="en-US" sz="1700" dirty="0">
                <a:solidFill>
                  <a:schemeClr val="tx1">
                    <a:lumMod val="75000"/>
                    <a:lumOff val="25000"/>
                  </a:schemeClr>
                </a:solidFill>
                <a:latin typeface="Arial" panose="020B0604020202020204" pitchFamily="34" charset="0"/>
                <a:cs typeface="Arial" panose="020B0604020202020204" pitchFamily="34" charset="0"/>
              </a:rPr>
              <a:t>A 2017 survey* of 42,000 students in more than 1,700 courses at 12 major research universities showed that:</a:t>
            </a:r>
          </a:p>
          <a:p>
            <a:pPr marL="0" indent="0">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b="1" dirty="0">
                <a:solidFill>
                  <a:schemeClr val="tx1">
                    <a:lumMod val="75000"/>
                    <a:lumOff val="25000"/>
                  </a:schemeClr>
                </a:solidFill>
                <a:latin typeface="Arial" panose="020B0604020202020204" pitchFamily="34" charset="0"/>
                <a:cs typeface="Arial" panose="020B0604020202020204" pitchFamily="34" charset="0"/>
              </a:rPr>
              <a:t>Retention rates were higher </a:t>
            </a:r>
            <a:r>
              <a:rPr lang="en-US" sz="1700" dirty="0">
                <a:solidFill>
                  <a:schemeClr val="tx1">
                    <a:lumMod val="75000"/>
                    <a:lumOff val="25000"/>
                  </a:schemeClr>
                </a:solidFill>
                <a:latin typeface="Arial" panose="020B0604020202020204" pitchFamily="34" charset="0"/>
                <a:cs typeface="Arial" panose="020B0604020202020204" pitchFamily="34" charset="0"/>
              </a:rPr>
              <a:t>for students whose courses included IL instruction.</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Students whose courses included IL instruction reported </a:t>
            </a:r>
            <a:r>
              <a:rPr lang="en-US" sz="1700" b="1" dirty="0">
                <a:solidFill>
                  <a:schemeClr val="tx1">
                    <a:lumMod val="75000"/>
                    <a:lumOff val="25000"/>
                  </a:schemeClr>
                </a:solidFill>
                <a:latin typeface="Arial" panose="020B0604020202020204" pitchFamily="34" charset="0"/>
                <a:cs typeface="Arial" panose="020B0604020202020204" pitchFamily="34" charset="0"/>
              </a:rPr>
              <a:t>higher average first-year GPAs</a:t>
            </a:r>
            <a:r>
              <a:rPr lang="en-US" sz="1700" dirty="0">
                <a:solidFill>
                  <a:schemeClr val="tx1">
                    <a:lumMod val="75000"/>
                    <a:lumOff val="25000"/>
                  </a:schemeClr>
                </a:solidFill>
                <a:latin typeface="Arial" panose="020B0604020202020204" pitchFamily="34" charset="0"/>
                <a:cs typeface="Arial" panose="020B0604020202020204" pitchFamily="34" charset="0"/>
              </a:rPr>
              <a:t> than those whose courses did not.</a:t>
            </a:r>
          </a:p>
          <a:p>
            <a:pPr marL="0" indent="0" fontAlgn="base">
              <a:buNone/>
            </a:pPr>
            <a:endParaRPr lang="en-US" sz="17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solidFill>
                  <a:schemeClr val="tx1">
                    <a:lumMod val="75000"/>
                    <a:lumOff val="25000"/>
                  </a:schemeClr>
                </a:solidFill>
                <a:latin typeface="Arial" panose="020B0604020202020204" pitchFamily="34" charset="0"/>
                <a:cs typeface="Arial" panose="020B0604020202020204" pitchFamily="34" charset="0"/>
              </a:rPr>
              <a:t>Students who took IL instruction </a:t>
            </a:r>
            <a:r>
              <a:rPr lang="en-US" sz="1700" b="1" dirty="0">
                <a:solidFill>
                  <a:schemeClr val="tx1">
                    <a:lumMod val="75000"/>
                    <a:lumOff val="25000"/>
                  </a:schemeClr>
                </a:solidFill>
                <a:latin typeface="Arial" panose="020B0604020202020204" pitchFamily="34" charset="0"/>
                <a:cs typeface="Arial" panose="020B0604020202020204" pitchFamily="34" charset="0"/>
              </a:rPr>
              <a:t>successfully completed 1.8 more credit hours per year </a:t>
            </a:r>
            <a:r>
              <a:rPr lang="en-US" sz="1700" dirty="0">
                <a:solidFill>
                  <a:schemeClr val="tx1">
                    <a:lumMod val="75000"/>
                    <a:lumOff val="25000"/>
                  </a:schemeClr>
                </a:solidFill>
                <a:latin typeface="Arial" panose="020B0604020202020204" pitchFamily="34" charset="0"/>
                <a:cs typeface="Arial" panose="020B0604020202020204" pitchFamily="34" charset="0"/>
              </a:rPr>
              <a:t>than students who did not.</a:t>
            </a:r>
            <a:endParaRPr lang="en-US" sz="1800" b="1" dirty="0">
              <a:solidFill>
                <a:schemeClr val="tx1">
                  <a:lumMod val="75000"/>
                  <a:lumOff val="25000"/>
                </a:schemeClr>
              </a:solidFill>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2" name="TextBox 1">
            <a:extLst>
              <a:ext uri="{FF2B5EF4-FFF2-40B4-BE49-F238E27FC236}">
                <a16:creationId xmlns:a16="http://schemas.microsoft.com/office/drawing/2014/main" id="{8DEBBA9C-D805-4322-86E2-B7EC38BE547C}"/>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9" name="Shape 71">
            <a:extLst>
              <a:ext uri="{FF2B5EF4-FFF2-40B4-BE49-F238E27FC236}">
                <a16:creationId xmlns:a16="http://schemas.microsoft.com/office/drawing/2014/main" id="{AAE7A2BE-656C-429C-A9DB-5ABFAE1F497E}"/>
              </a:ext>
            </a:extLst>
          </p:cNvPr>
          <p:cNvSpPr txBox="1">
            <a:spLocks/>
          </p:cNvSpPr>
          <p:nvPr/>
        </p:nvSpPr>
        <p:spPr>
          <a:xfrm>
            <a:off x="292247" y="1377512"/>
            <a:ext cx="8939218" cy="81806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r>
              <a:rPr lang="en-US" sz="1600" b="1" dirty="0">
                <a:solidFill>
                  <a:schemeClr val="bg1"/>
                </a:solidFill>
                <a:latin typeface="Arial" panose="020B0604020202020204" pitchFamily="34" charset="0"/>
                <a:cs typeface="Arial" panose="020B0604020202020204" pitchFamily="34" charset="0"/>
              </a:rPr>
              <a:t>Information Literacy (IL) refers to the ability to recognize a need for information and to find, analyze, and synthesize related material from books, articles, websites and more. </a:t>
            </a:r>
          </a:p>
          <a:p>
            <a:endParaRPr lang="en-US" sz="1800" b="1" dirty="0">
              <a:solidFill>
                <a:schemeClr val="bg1"/>
              </a:solidFill>
              <a:latin typeface="Arial" panose="020B0604020202020204" pitchFamily="34" charset="0"/>
              <a:cs typeface="Arial" panose="020B0604020202020204" pitchFamily="34" charset="0"/>
            </a:endParaRPr>
          </a:p>
        </p:txBody>
      </p:sp>
      <p:sp>
        <p:nvSpPr>
          <p:cNvPr id="10" name="Shape 71">
            <a:extLst>
              <a:ext uri="{FF2B5EF4-FFF2-40B4-BE49-F238E27FC236}">
                <a16:creationId xmlns:a16="http://schemas.microsoft.com/office/drawing/2014/main" id="{4430DEA9-5991-4456-AAE5-8EFD2F9F9CB0}"/>
              </a:ext>
            </a:extLst>
          </p:cNvPr>
          <p:cNvSpPr txBox="1">
            <a:spLocks/>
          </p:cNvSpPr>
          <p:nvPr/>
        </p:nvSpPr>
        <p:spPr>
          <a:xfrm>
            <a:off x="189013" y="5816422"/>
            <a:ext cx="8794141" cy="745164"/>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pPr fontAlgn="base"/>
            <a:r>
              <a:rPr lang="en-US" sz="1200" dirty="0">
                <a:latin typeface="Arial" panose="020B0604020202020204" pitchFamily="34" charset="0"/>
                <a:cs typeface="Arial" panose="020B0604020202020204" pitchFamily="34" charset="0"/>
              </a:rPr>
              <a:t>*</a:t>
            </a:r>
            <a:r>
              <a:rPr lang="en-US" sz="1200" u="sng" dirty="0">
                <a:latin typeface="Arial" panose="020B0604020202020204" pitchFamily="34" charset="0"/>
                <a:cs typeface="Arial" panose="020B0604020202020204" pitchFamily="34" charset="0"/>
                <a:hlinkClick r:id="rId4"/>
              </a:rPr>
              <a:t>http://www.arl.org/storage/documents/publications/The_Impact_of_Information_Literacy_Instruction_on_Student_Success_October_2017.pdf</a:t>
            </a:r>
            <a:endParaRPr lang="en-US" sz="1200" u="sng" dirty="0">
              <a:latin typeface="Arial" panose="020B0604020202020204" pitchFamily="34" charset="0"/>
              <a:cs typeface="Arial" panose="020B0604020202020204" pitchFamily="34" charset="0"/>
            </a:endParaRPr>
          </a:p>
          <a:p>
            <a:pPr algn="ctr"/>
            <a:br>
              <a:rPr lang="en-US" dirty="0"/>
            </a:br>
            <a:endParaRPr lang="en-US" sz="1800" b="1" dirty="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a:p>
          <a:p>
            <a:endParaRPr lang="en-US" sz="1800" b="1" dirty="0"/>
          </a:p>
        </p:txBody>
      </p:sp>
      <p:sp>
        <p:nvSpPr>
          <p:cNvPr id="11" name="Title 10">
            <a:extLst>
              <a:ext uri="{FF2B5EF4-FFF2-40B4-BE49-F238E27FC236}">
                <a16:creationId xmlns:a16="http://schemas.microsoft.com/office/drawing/2014/main" id="{B99905B1-6381-460C-B9F5-65CE6673D9D2}"/>
              </a:ext>
            </a:extLst>
          </p:cNvPr>
          <p:cNvSpPr>
            <a:spLocks noGrp="1"/>
          </p:cNvSpPr>
          <p:nvPr>
            <p:ph type="title"/>
          </p:nvPr>
        </p:nvSpPr>
        <p:spPr>
          <a:xfrm>
            <a:off x="204782" y="467636"/>
            <a:ext cx="8939218" cy="763500"/>
          </a:xfrm>
        </p:spPr>
        <p:txBody>
          <a:bodyPr>
            <a:noAutofit/>
          </a:bodyPr>
          <a:lstStyle/>
          <a:p>
            <a:r>
              <a:rPr lang="en-US" sz="2800" b="1" dirty="0">
                <a:solidFill>
                  <a:srgbClr val="666699"/>
                </a:solidFill>
                <a:latin typeface="Arial" panose="020B0604020202020204" pitchFamily="34" charset="0"/>
                <a:cs typeface="Arial" panose="020B0604020202020204" pitchFamily="34" charset="0"/>
              </a:rPr>
              <a:t>What is Information Literacy? Why is it Important?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11" name="Shape 72">
            <a:extLst>
              <a:ext uri="{FF2B5EF4-FFF2-40B4-BE49-F238E27FC236}">
                <a16:creationId xmlns:a16="http://schemas.microsoft.com/office/drawing/2014/main" id="{0BED0699-DD14-477B-A787-BE8B7CD7F754}"/>
              </a:ext>
            </a:extLst>
          </p:cNvPr>
          <p:cNvSpPr/>
          <p:nvPr/>
        </p:nvSpPr>
        <p:spPr>
          <a:xfrm>
            <a:off x="52812" y="1473830"/>
            <a:ext cx="9159768" cy="1126945"/>
          </a:xfrm>
          <a:prstGeom prst="rect">
            <a:avLst/>
          </a:prstGeom>
          <a:solidFill>
            <a:srgbClr val="666699"/>
          </a:solidFill>
          <a:ln>
            <a:noFill/>
          </a:ln>
        </p:spPr>
        <p:txBody>
          <a:bodyPr lIns="91425" tIns="91425" rIns="91425" bIns="91425" anchor="ctr" anchorCtr="0">
            <a:noAutofit/>
          </a:bodyPr>
          <a:lstStyle/>
          <a:p>
            <a:pPr lvl="0">
              <a:spcBef>
                <a:spcPts val="0"/>
              </a:spcBef>
              <a:buNone/>
            </a:pPr>
            <a:endParaRPr dirty="0"/>
          </a:p>
        </p:txBody>
      </p:sp>
      <p:sp>
        <p:nvSpPr>
          <p:cNvPr id="71" name="Shape 71"/>
          <p:cNvSpPr txBox="1">
            <a:spLocks noGrp="1"/>
          </p:cNvSpPr>
          <p:nvPr>
            <p:ph type="body" idx="1"/>
          </p:nvPr>
        </p:nvSpPr>
        <p:spPr>
          <a:xfrm>
            <a:off x="174928" y="1576552"/>
            <a:ext cx="8794141" cy="4502648"/>
          </a:xfrm>
          <a:prstGeom prst="rect">
            <a:avLst/>
          </a:prstGeom>
        </p:spPr>
        <p:txBody>
          <a:bodyPr lIns="91425" tIns="91425" rIns="91425" bIns="91425" anchor="t" anchorCtr="0">
            <a:noAutofit/>
          </a:bodyPr>
          <a:lstStyle/>
          <a:p>
            <a:pPr marL="0" indent="0" algn="ctr">
              <a:buNone/>
            </a:pPr>
            <a:r>
              <a:rPr lang="en-US" sz="1800" dirty="0">
                <a:solidFill>
                  <a:schemeClr val="bg1"/>
                </a:solidFill>
                <a:latin typeface="Arial" panose="020B0604020202020204" pitchFamily="34" charset="0"/>
                <a:cs typeface="Arial" panose="020B0604020202020204" pitchFamily="34" charset="0"/>
              </a:rPr>
              <a:t>Online students need the same IL skills as on-campus students do, and all students need reinforcement of IL concepts over time. Professors of both sets of students lack the time to present these concepts in depth, however.</a:t>
            </a:r>
            <a:br>
              <a:rPr lang="en-US"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10" name="TextBox 9">
            <a:extLst>
              <a:ext uri="{FF2B5EF4-FFF2-40B4-BE49-F238E27FC236}">
                <a16:creationId xmlns:a16="http://schemas.microsoft.com/office/drawing/2014/main" id="{80F46DBD-EB92-4528-9A59-98D5708AE7E1}"/>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12" name="Shape 71">
            <a:extLst>
              <a:ext uri="{FF2B5EF4-FFF2-40B4-BE49-F238E27FC236}">
                <a16:creationId xmlns:a16="http://schemas.microsoft.com/office/drawing/2014/main" id="{DF3F3506-BA6C-44AE-9D61-FFE01426A869}"/>
              </a:ext>
            </a:extLst>
          </p:cNvPr>
          <p:cNvSpPr txBox="1">
            <a:spLocks/>
          </p:cNvSpPr>
          <p:nvPr/>
        </p:nvSpPr>
        <p:spPr>
          <a:xfrm>
            <a:off x="182813" y="2882316"/>
            <a:ext cx="8794141" cy="4502648"/>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Font typeface="Helvetica Neue"/>
              <a:buNone/>
              <a:defRPr sz="1400" b="0" i="0" u="none" strike="noStrike" cap="none">
                <a:solidFill>
                  <a:schemeClr val="dk2"/>
                </a:solidFill>
                <a:latin typeface="Helvetica Neue"/>
                <a:ea typeface="Helvetica Neue"/>
                <a:cs typeface="Helvetica Neue"/>
                <a:sym typeface="Helvetica Neue"/>
              </a:defRPr>
            </a:lvl1pPr>
            <a:lvl2pPr marR="0" lvl="1"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2pPr>
            <a:lvl3pPr marR="0" lvl="2"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3pPr>
            <a:lvl4pPr marR="0" lvl="3"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4pPr>
            <a:lvl5pPr marR="0" lvl="4"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5pPr>
            <a:lvl6pPr marR="0" lvl="5"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6pPr>
            <a:lvl7pPr marR="0" lvl="6"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7pPr>
            <a:lvl8pPr marR="0" lvl="7"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8pPr>
            <a:lvl9pPr marR="0" lvl="8" algn="l" rtl="0">
              <a:lnSpc>
                <a:spcPct val="115000"/>
              </a:lnSpc>
              <a:spcBef>
                <a:spcPts val="0"/>
              </a:spcBef>
              <a:spcAft>
                <a:spcPts val="1600"/>
              </a:spcAft>
              <a:buClr>
                <a:schemeClr val="dk2"/>
              </a:buClr>
              <a:buSzPct val="100000"/>
              <a:buFont typeface="Helvetica Neue"/>
              <a:buNone/>
              <a:defRPr sz="1200" b="0" i="0" u="none" strike="noStrike" cap="none">
                <a:solidFill>
                  <a:schemeClr val="dk2"/>
                </a:solidFill>
                <a:latin typeface="Helvetica Neue"/>
                <a:ea typeface="Helvetica Neue"/>
                <a:cs typeface="Helvetica Neue"/>
                <a:sym typeface="Helvetica Neue"/>
              </a:defRPr>
            </a:lvl9pPr>
          </a:lstStyle>
          <a:p>
            <a:r>
              <a:rPr lang="en-US" sz="1800" dirty="0">
                <a:solidFill>
                  <a:schemeClr val="tx1">
                    <a:lumMod val="75000"/>
                    <a:lumOff val="25000"/>
                  </a:schemeClr>
                </a:solidFill>
                <a:latin typeface="Arial" panose="020B0604020202020204" pitchFamily="34" charset="0"/>
                <a:cs typeface="Arial" panose="020B0604020202020204" pitchFamily="34" charset="0"/>
              </a:rPr>
              <a:t>With these issues and the needs of our entire population in mind, </a:t>
            </a:r>
            <a:r>
              <a:rPr lang="en-US" sz="1800" dirty="0">
                <a:solidFill>
                  <a:schemeClr val="tx1">
                    <a:lumMod val="75000"/>
                    <a:lumOff val="25000"/>
                  </a:schemeClr>
                </a:solidFill>
                <a:highlight>
                  <a:srgbClr val="FFFF00"/>
                </a:highlight>
                <a:latin typeface="Arial" panose="020B0604020202020204" pitchFamily="34" charset="0"/>
                <a:cs typeface="Arial" panose="020B0604020202020204" pitchFamily="34" charset="0"/>
              </a:rPr>
              <a:t>[library name]</a:t>
            </a:r>
            <a:r>
              <a:rPr lang="en-US" sz="1800" dirty="0">
                <a:solidFill>
                  <a:schemeClr val="tx1">
                    <a:lumMod val="75000"/>
                    <a:lumOff val="25000"/>
                  </a:schemeClr>
                </a:solidFill>
                <a:latin typeface="Arial" panose="020B0604020202020204" pitchFamily="34" charset="0"/>
                <a:cs typeface="Arial" panose="020B0604020202020204" pitchFamily="34" charset="0"/>
              </a:rPr>
              <a:t> has subscribed to </a:t>
            </a:r>
            <a:r>
              <a:rPr lang="en-US" sz="1800" b="1" dirty="0">
                <a:solidFill>
                  <a:schemeClr val="tx1">
                    <a:lumMod val="75000"/>
                    <a:lumOff val="25000"/>
                  </a:schemeClr>
                </a:solidFill>
                <a:latin typeface="Arial" panose="020B0604020202020204" pitchFamily="34" charset="0"/>
                <a:cs typeface="Arial" panose="020B0604020202020204" pitchFamily="34" charset="0"/>
              </a:rPr>
              <a:t>Credo View</a:t>
            </a:r>
            <a:r>
              <a:rPr lang="en-US" sz="1800" dirty="0">
                <a:solidFill>
                  <a:schemeClr val="tx1">
                    <a:lumMod val="75000"/>
                    <a:lumOff val="25000"/>
                  </a:schemeClr>
                </a:solidFill>
                <a:latin typeface="Arial" panose="020B0604020202020204" pitchFamily="34" charset="0"/>
                <a:cs typeface="Arial" panose="020B0604020202020204" pitchFamily="34" charset="0"/>
              </a:rPr>
              <a:t>, a set of online videos that aims to:</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Help students learn how to find relevant and reliable library and other research materials</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Formulate appropriate, workable research questions</a:t>
            </a:r>
          </a:p>
          <a:p>
            <a:pPr marL="285750" indent="-285750">
              <a:buFont typeface="Arial" panose="020B0604020202020204" pitchFamily="34" charset="0"/>
              <a:buChar char="•"/>
            </a:pPr>
            <a:r>
              <a:rPr lang="en-US" sz="1800" dirty="0">
                <a:solidFill>
                  <a:schemeClr val="tx1">
                    <a:lumMod val="75000"/>
                    <a:lumOff val="25000"/>
                  </a:schemeClr>
                </a:solidFill>
                <a:latin typeface="Arial" panose="020B0604020202020204" pitchFamily="34" charset="0"/>
                <a:cs typeface="Arial" panose="020B0604020202020204" pitchFamily="34" charset="0"/>
              </a:rPr>
              <a:t>Synthesize what they learn into a final product such as a research paper, including citations that are apt for their field</a:t>
            </a:r>
          </a:p>
          <a:p>
            <a:endParaRPr lang="en-US" sz="1800" dirty="0">
              <a:latin typeface="Arial" panose="020B0604020202020204" pitchFamily="34" charset="0"/>
              <a:cs typeface="Arial" panose="020B0604020202020204" pitchFamily="34" charset="0"/>
            </a:endParaRPr>
          </a:p>
          <a:p>
            <a:br>
              <a:rPr lang="en-US"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9" name="Title 10">
            <a:extLst>
              <a:ext uri="{FF2B5EF4-FFF2-40B4-BE49-F238E27FC236}">
                <a16:creationId xmlns:a16="http://schemas.microsoft.com/office/drawing/2014/main" id="{A2810D89-D87C-4736-B9A4-C9C4EFF1DCFA}"/>
              </a:ext>
            </a:extLst>
          </p:cNvPr>
          <p:cNvSpPr txBox="1">
            <a:spLocks/>
          </p:cNvSpPr>
          <p:nvPr/>
        </p:nvSpPr>
        <p:spPr>
          <a:xfrm>
            <a:off x="204782" y="428790"/>
            <a:ext cx="8939218" cy="763500"/>
          </a:xfrm>
          <a:prstGeom prst="rect">
            <a:avLst/>
          </a:prstGeom>
        </p:spPr>
        <p:txBody>
          <a:bodyPr vert="horz" lIns="91425" tIns="91425" rIns="91425" bIns="91425" rtlCol="0" anchor="t" anchorCtr="0">
            <a:noAutofit/>
          </a:bodyPr>
          <a:lstStyle>
            <a:lvl1pPr lvl="0" algn="l" defTabSz="914400" rtl="0" eaLnBrk="1" latinLnBrk="0" hangingPunct="1">
              <a:lnSpc>
                <a:spcPct val="90000"/>
              </a:lnSpc>
              <a:spcBef>
                <a:spcPts val="0"/>
              </a:spcBef>
              <a:buNone/>
              <a:defRPr sz="4400" kern="1200">
                <a:solidFill>
                  <a:schemeClr val="tx1"/>
                </a:solidFill>
                <a:latin typeface="+mj-lt"/>
                <a:ea typeface="+mj-ea"/>
                <a:cs typeface="+mj-cs"/>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algn="ctr"/>
            <a:r>
              <a:rPr lang="en-US" sz="2800" b="1" dirty="0">
                <a:solidFill>
                  <a:srgbClr val="666699"/>
                </a:solidFill>
                <a:latin typeface="Arial" panose="020B0604020202020204" pitchFamily="34" charset="0"/>
                <a:cs typeface="Arial" panose="020B0604020202020204" pitchFamily="34" charset="0"/>
              </a:rPr>
              <a:t>How Can Information Literacy be Taught in my Online Class? </a:t>
            </a:r>
          </a:p>
        </p:txBody>
      </p:sp>
    </p:spTree>
    <p:extLst>
      <p:ext uri="{BB962C8B-B14F-4D97-AF65-F5344CB8AC3E}">
        <p14:creationId xmlns:p14="http://schemas.microsoft.com/office/powerpoint/2010/main" val="20000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0966"/>
            <a:ext cx="8520600" cy="1201854"/>
          </a:xfrm>
          <a:prstGeom prst="rect">
            <a:avLst/>
          </a:prstGeom>
        </p:spPr>
        <p:txBody>
          <a:bodyPr lIns="91425" tIns="91425" rIns="91425" bIns="91425" anchor="t" anchorCtr="0">
            <a:noAutofit/>
          </a:bodyPr>
          <a:lstStyle/>
          <a:p>
            <a:pPr lvl="0" algn="ctr">
              <a:spcBef>
                <a:spcPts val="0"/>
              </a:spcBef>
              <a:buNone/>
            </a:pPr>
            <a:r>
              <a:rPr lang="en-US" dirty="0">
                <a:solidFill>
                  <a:srgbClr val="666699"/>
                </a:solidFill>
                <a:latin typeface="Arial" panose="020B0604020202020204" pitchFamily="34" charset="0"/>
                <a:cs typeface="Arial" panose="020B0604020202020204" pitchFamily="34" charset="0"/>
              </a:rPr>
              <a:t>Credo View E</a:t>
            </a:r>
            <a:r>
              <a:rPr lang="en-US" sz="3000" dirty="0">
                <a:solidFill>
                  <a:srgbClr val="666699"/>
                </a:solidFill>
                <a:latin typeface="Arial" panose="020B0604020202020204" pitchFamily="34" charset="0"/>
                <a:cs typeface="Arial" panose="020B0604020202020204" pitchFamily="34" charset="0"/>
              </a:rPr>
              <a:t>nhances What </a:t>
            </a:r>
            <a:br>
              <a:rPr lang="en-US" sz="3000" dirty="0">
                <a:solidFill>
                  <a:srgbClr val="666699"/>
                </a:solidFill>
                <a:latin typeface="Arial" panose="020B0604020202020204" pitchFamily="34" charset="0"/>
                <a:cs typeface="Arial" panose="020B0604020202020204" pitchFamily="34" charset="0"/>
              </a:rPr>
            </a:br>
            <a:r>
              <a:rPr lang="en-US" sz="3000" dirty="0">
                <a:solidFill>
                  <a:srgbClr val="666699"/>
                </a:solidFill>
                <a:latin typeface="Arial" panose="020B0604020202020204" pitchFamily="34" charset="0"/>
                <a:cs typeface="Arial" panose="020B0604020202020204" pitchFamily="34" charset="0"/>
              </a:rPr>
              <a:t>You’re Already Doing</a:t>
            </a:r>
            <a:endParaRPr lang="en" sz="30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48590" y="1837129"/>
            <a:ext cx="8835390" cy="4220413"/>
          </a:xfrm>
          <a:prstGeom prst="rect">
            <a:avLst/>
          </a:prstGeom>
        </p:spPr>
        <p:txBody>
          <a:bodyPr lIns="91425" tIns="91425" rIns="91425" bIns="91425" anchor="t" anchorCtr="0">
            <a:noAutofit/>
          </a:bodyPr>
          <a:lstStyle/>
          <a:p>
            <a:pPr marL="285750" indent="-285750" fontAlgn="base">
              <a:buFont typeface="Arial" panose="020B0604020202020204" pitchFamily="34" charset="0"/>
              <a:buChar char="•"/>
            </a:pPr>
            <a:r>
              <a:rPr lang="en-US" sz="1700" dirty="0">
                <a:latin typeface="Arial" panose="020B0604020202020204" pitchFamily="34" charset="0"/>
                <a:cs typeface="Arial" panose="020B0604020202020204" pitchFamily="34" charset="0"/>
              </a:rPr>
              <a:t>If your class focuses on IL already, the videos in View can complement that work</a:t>
            </a:r>
          </a:p>
          <a:p>
            <a:pPr marL="0" indent="0" fontAlgn="base">
              <a:buNone/>
            </a:pPr>
            <a:endParaRPr lang="en-US" sz="17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latin typeface="Arial" panose="020B0604020202020204" pitchFamily="34" charset="0"/>
                <a:cs typeface="Arial" panose="020B0604020202020204" pitchFamily="34" charset="0"/>
              </a:rPr>
              <a:t>If not, View gives you an option to start incorporating IL instruction in a “low lift” way  </a:t>
            </a:r>
          </a:p>
          <a:p>
            <a:pPr marL="0" indent="0" fontAlgn="base">
              <a:buNone/>
            </a:pPr>
            <a:endParaRPr lang="en-US" sz="17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700" dirty="0">
                <a:latin typeface="Arial" panose="020B0604020202020204" pitchFamily="34" charset="0"/>
                <a:cs typeface="Arial" panose="020B0604020202020204" pitchFamily="34" charset="0"/>
              </a:rPr>
              <a:t>View is not meant to, and cannot, replace your librarian</a:t>
            </a:r>
          </a:p>
          <a:p>
            <a:pPr marL="0" indent="0" fontAlgn="base">
              <a:buNone/>
            </a:pPr>
            <a:endParaRPr lang="en-US" sz="17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sz="1800" dirty="0">
                <a:latin typeface="Arial" panose="020B0604020202020204" pitchFamily="34" charset="0"/>
                <a:ea typeface="Calibri"/>
                <a:cs typeface="Arial" panose="020B0604020202020204" pitchFamily="34" charset="0"/>
              </a:rPr>
              <a:t>Created by librarians and curriculum experts, the View videos are polished looks at various information literacy themes</a:t>
            </a:r>
          </a:p>
          <a:p>
            <a:pPr marL="285750" indent="-285750" fontAlgn="base">
              <a:buFont typeface="Arial" panose="020B0604020202020204" pitchFamily="34" charset="0"/>
              <a:buChar char="•"/>
            </a:pPr>
            <a:endParaRPr lang="en-US" sz="1800" dirty="0">
              <a:latin typeface="Arial" panose="020B0604020202020204" pitchFamily="34" charset="0"/>
              <a:ea typeface="Calibri"/>
              <a:cs typeface="Arial" panose="020B0604020202020204" pitchFamily="34" charset="0"/>
            </a:endParaRPr>
          </a:p>
          <a:p>
            <a:pPr marL="285750" indent="-285750" fontAlgn="base">
              <a:buFont typeface="Arial" panose="020B0604020202020204" pitchFamily="34" charset="0"/>
              <a:buChar char="•"/>
            </a:pPr>
            <a:r>
              <a:rPr lang="en-US" sz="1800" dirty="0">
                <a:latin typeface="Arial" panose="020B0604020202020204" pitchFamily="34" charset="0"/>
                <a:ea typeface="Calibri"/>
                <a:cs typeface="Arial" panose="020B0604020202020204" pitchFamily="34" charset="0"/>
              </a:rPr>
              <a:t>The videos are short enough to show in class and not lose students’ attention</a:t>
            </a:r>
            <a:br>
              <a:rPr lang="en-US" sz="1800" dirty="0">
                <a:latin typeface="Arial" panose="020B0604020202020204" pitchFamily="34" charset="0"/>
                <a:ea typeface="Calibri"/>
                <a:cs typeface="Arial" panose="020B0604020202020204" pitchFamily="34" charset="0"/>
              </a:rPr>
            </a:br>
            <a:endParaRPr lang="en-US" sz="1800" dirty="0">
              <a:latin typeface="Arial" panose="020B0604020202020204" pitchFamily="34" charset="0"/>
              <a:ea typeface="Calibri"/>
              <a:cs typeface="Arial" panose="020B0604020202020204" pitchFamily="34" charset="0"/>
            </a:endParaRPr>
          </a:p>
          <a:p>
            <a:pPr marL="285750" indent="-285750" fontAlgn="base">
              <a:buFont typeface="Arial" panose="020B0604020202020204" pitchFamily="34" charset="0"/>
              <a:buChar char="•"/>
            </a:pPr>
            <a:r>
              <a:rPr lang="en-US" sz="1800" dirty="0">
                <a:latin typeface="Arial" panose="020B0604020202020204" pitchFamily="34" charset="0"/>
                <a:ea typeface="Calibri"/>
                <a:cs typeface="Arial" panose="020B0604020202020204" pitchFamily="34" charset="0"/>
              </a:rPr>
              <a:t>All of the videos are ADA compliant. They feature closed captioning and dynamic transcripts. The videos can be played at different speeds to match students needs and preferences.</a:t>
            </a:r>
          </a:p>
          <a:p>
            <a:pPr lvl="0">
              <a:spcBef>
                <a:spcPts val="0"/>
              </a:spcBef>
              <a:buNone/>
            </a:pPr>
            <a:endParaRPr lang="en-US" sz="1800" dirty="0">
              <a:latin typeface="Arial" panose="020B0604020202020204" pitchFamily="34" charset="0"/>
              <a:cs typeface="Arial" panose="020B0604020202020204" pitchFamily="34" charset="0"/>
            </a:endParaRPr>
          </a:p>
          <a:p>
            <a:pPr lvl="0">
              <a:spcBef>
                <a:spcPts val="0"/>
              </a:spcBef>
              <a:buNone/>
            </a:pPr>
            <a:endParaRPr lang="en-US" sz="1800"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FD6935B3-6775-4673-A8E9-1C56693AD55E}"/>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281611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174929" y="223736"/>
            <a:ext cx="8794141" cy="1157592"/>
          </a:xfrm>
          <a:prstGeom prst="rect">
            <a:avLst/>
          </a:prstGeom>
        </p:spPr>
        <p:txBody>
          <a:bodyPr lIns="91425" tIns="91425" rIns="91425" bIns="91425" anchor="t" anchorCtr="0">
            <a:noAutofit/>
          </a:bodyPr>
          <a:lstStyle/>
          <a:p>
            <a:pPr lvl="0" algn="ctr">
              <a:spcBef>
                <a:spcPts val="0"/>
              </a:spcBef>
              <a:buNone/>
            </a:pPr>
            <a:r>
              <a:rPr lang="en-US" sz="2800" dirty="0">
                <a:solidFill>
                  <a:srgbClr val="666699"/>
                </a:solidFill>
                <a:latin typeface="Arial" panose="020B0604020202020204" pitchFamily="34" charset="0"/>
                <a:cs typeface="Arial" panose="020B0604020202020204" pitchFamily="34" charset="0"/>
              </a:rPr>
              <a:t>For Example…</a:t>
            </a:r>
            <a:endParaRPr lang="en" sz="2800"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174928" y="904673"/>
            <a:ext cx="8794141" cy="5174528"/>
          </a:xfrm>
          <a:prstGeom prst="rect">
            <a:avLst/>
          </a:prstGeom>
        </p:spPr>
        <p:txBody>
          <a:bodyPr lIns="91425" tIns="91425" rIns="91425" bIns="91425" anchor="t" anchorCtr="0">
            <a:noAutofit/>
          </a:bodyPr>
          <a:lstStyle/>
          <a:p>
            <a:pPr marL="0" indent="0">
              <a:buNone/>
            </a:pPr>
            <a:r>
              <a:rPr lang="en-US" sz="1800" dirty="0">
                <a:solidFill>
                  <a:schemeClr val="tx1">
                    <a:lumMod val="75000"/>
                    <a:lumOff val="25000"/>
                  </a:schemeClr>
                </a:solidFill>
                <a:latin typeface="Arial" panose="020B0604020202020204" pitchFamily="34" charset="0"/>
                <a:cs typeface="Arial" panose="020B0604020202020204" pitchFamily="34" charset="0"/>
              </a:rPr>
              <a:t>Because of the recent prominence of disinformation, Credo View offers a video called “</a:t>
            </a:r>
            <a:r>
              <a:rPr lang="en-US" sz="1800" dirty="0">
                <a:solidFill>
                  <a:schemeClr val="tx1">
                    <a:lumMod val="75000"/>
                    <a:lumOff val="2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How to Identify and Debunk Fake News</a:t>
            </a:r>
            <a:r>
              <a:rPr lang="en-US" sz="1800" dirty="0">
                <a:solidFill>
                  <a:schemeClr val="tx1">
                    <a:lumMod val="75000"/>
                    <a:lumOff val="25000"/>
                  </a:schemeClr>
                </a:solidFill>
                <a:latin typeface="Arial" panose="020B0604020202020204" pitchFamily="34" charset="0"/>
                <a:cs typeface="Arial" panose="020B0604020202020204" pitchFamily="34" charset="0"/>
              </a:rPr>
              <a:t>” </a:t>
            </a:r>
            <a:r>
              <a:rPr lang="en-US" dirty="0">
                <a:highlight>
                  <a:srgbClr val="FFFF00"/>
                </a:highlight>
              </a:rPr>
              <a:t>[add a link to your copy of this video]</a:t>
            </a:r>
            <a:endParaRPr lang="en-US" sz="1800" b="1" dirty="0">
              <a:solidFill>
                <a:schemeClr val="tx1">
                  <a:lumMod val="75000"/>
                  <a:lumOff val="25000"/>
                </a:schemeClr>
              </a:solidFill>
              <a:highlight>
                <a:srgbClr val="FFFF00"/>
              </a:highlight>
            </a:endParaRPr>
          </a:p>
          <a:p>
            <a:pPr marL="285750" indent="-285750">
              <a:buFont typeface="Arial" panose="020B0604020202020204" pitchFamily="34" charset="0"/>
              <a:buChar char="•"/>
            </a:pPr>
            <a:endParaRPr lang="en-US" sz="1800" b="1" dirty="0"/>
          </a:p>
          <a:p>
            <a:endParaRPr lang="en-US" sz="1800" b="1" dirty="0"/>
          </a:p>
          <a:p>
            <a:endParaRPr lang="en-US" dirty="0"/>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4">
            <a:alphaModFix/>
          </a:blip>
          <a:stretch>
            <a:fillRect/>
          </a:stretch>
        </p:blipFill>
        <p:spPr>
          <a:xfrm>
            <a:off x="4204662" y="6084224"/>
            <a:ext cx="734674" cy="716649"/>
          </a:xfrm>
          <a:prstGeom prst="rect">
            <a:avLst/>
          </a:prstGeom>
          <a:noFill/>
          <a:ln>
            <a:noFill/>
          </a:ln>
        </p:spPr>
      </p:pic>
      <p:pic>
        <p:nvPicPr>
          <p:cNvPr id="3" name="Picture 2" descr="A screenshot of a cell phone&#10;&#10;Description automatically generated">
            <a:hlinkClick r:id="rId3"/>
            <a:extLst>
              <a:ext uri="{FF2B5EF4-FFF2-40B4-BE49-F238E27FC236}">
                <a16:creationId xmlns:a16="http://schemas.microsoft.com/office/drawing/2014/main" id="{5B837214-26CC-4832-9251-830480193D38}"/>
              </a:ext>
            </a:extLst>
          </p:cNvPr>
          <p:cNvPicPr>
            <a:picLocks noChangeAspect="1"/>
          </p:cNvPicPr>
          <p:nvPr/>
        </p:nvPicPr>
        <p:blipFill>
          <a:blip r:embed="rId5"/>
          <a:stretch>
            <a:fillRect/>
          </a:stretch>
        </p:blipFill>
        <p:spPr>
          <a:xfrm>
            <a:off x="945931" y="1792591"/>
            <a:ext cx="7267903" cy="3875346"/>
          </a:xfrm>
          <a:prstGeom prst="rect">
            <a:avLst/>
          </a:prstGeom>
        </p:spPr>
      </p:pic>
      <p:sp>
        <p:nvSpPr>
          <p:cNvPr id="8" name="TextBox 7">
            <a:extLst>
              <a:ext uri="{FF2B5EF4-FFF2-40B4-BE49-F238E27FC236}">
                <a16:creationId xmlns:a16="http://schemas.microsoft.com/office/drawing/2014/main" id="{2F637115-D09F-46A2-ABD2-A23B2B532A34}"/>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280656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0966"/>
            <a:ext cx="8520600" cy="867067"/>
          </a:xfrm>
          <a:prstGeom prst="rect">
            <a:avLst/>
          </a:prstGeom>
        </p:spPr>
        <p:txBody>
          <a:bodyPr lIns="91425" tIns="91425" rIns="91425" bIns="91425" anchor="t" anchorCtr="0">
            <a:noAutofit/>
          </a:bodyPr>
          <a:lstStyle/>
          <a:p>
            <a:pPr lvl="0" algn="ctr">
              <a:spcBef>
                <a:spcPts val="0"/>
              </a:spcBef>
              <a:buNone/>
            </a:pPr>
            <a:r>
              <a:rPr lang="en-US" sz="2800" b="1" dirty="0">
                <a:solidFill>
                  <a:srgbClr val="666699"/>
                </a:solidFill>
                <a:latin typeface="Arial" panose="020B0604020202020204" pitchFamily="34" charset="0"/>
                <a:cs typeface="Arial" panose="020B0604020202020204" pitchFamily="34" charset="0"/>
              </a:rPr>
              <a:t>How Can View be Used?</a:t>
            </a:r>
            <a:endParaRPr lang="en" sz="2800" b="1" dirty="0">
              <a:solidFill>
                <a:srgbClr val="666699"/>
              </a:solidFill>
              <a:latin typeface="Arial" panose="020B0604020202020204" pitchFamily="34" charset="0"/>
              <a:cs typeface="Arial" panose="020B0604020202020204" pitchFamily="34" charset="0"/>
            </a:endParaRPr>
          </a:p>
        </p:txBody>
      </p:sp>
      <p:sp>
        <p:nvSpPr>
          <p:cNvPr id="71" name="Shape 71"/>
          <p:cNvSpPr txBox="1">
            <a:spLocks noGrp="1"/>
          </p:cNvSpPr>
          <p:nvPr>
            <p:ph type="body" idx="1"/>
          </p:nvPr>
        </p:nvSpPr>
        <p:spPr>
          <a:xfrm>
            <a:off x="311700" y="1433762"/>
            <a:ext cx="8520600" cy="4650461"/>
          </a:xfrm>
          <a:prstGeom prst="rect">
            <a:avLst/>
          </a:prstGeom>
        </p:spPr>
        <p:txBody>
          <a:bodyPr lIns="91425" tIns="91425" rIns="91425" bIns="91425" anchor="t" anchorCtr="0">
            <a:noAutofit/>
          </a:bodyPr>
          <a:lstStyle/>
          <a:p>
            <a:pPr marL="285750" indent="-285750" fontAlgn="base">
              <a:buFont typeface="Wingdings" panose="05000000000000000000" pitchFamily="2" charset="2"/>
              <a:buChar char="v"/>
            </a:pPr>
            <a:r>
              <a:rPr lang="en-US" sz="1900" dirty="0">
                <a:solidFill>
                  <a:schemeClr val="tx1">
                    <a:lumMod val="75000"/>
                    <a:lumOff val="25000"/>
                  </a:schemeClr>
                </a:solidFill>
                <a:latin typeface="Arial" panose="020B0604020202020204" pitchFamily="34" charset="0"/>
                <a:cs typeface="Arial" panose="020B0604020202020204" pitchFamily="34" charset="0"/>
              </a:rPr>
              <a:t>Professors can use the videos in class as part of a lecture or hands-on instruction</a:t>
            </a:r>
            <a:br>
              <a:rPr lang="en-US" sz="1900" dirty="0">
                <a:solidFill>
                  <a:schemeClr val="tx1">
                    <a:lumMod val="75000"/>
                    <a:lumOff val="25000"/>
                  </a:schemeClr>
                </a:solidFill>
                <a:latin typeface="Arial" panose="020B0604020202020204" pitchFamily="34" charset="0"/>
                <a:cs typeface="Arial" panose="020B0604020202020204" pitchFamily="34" charset="0"/>
              </a:rPr>
            </a:br>
            <a:r>
              <a:rPr lang="en-US" sz="19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1900" dirty="0">
                <a:solidFill>
                  <a:schemeClr val="tx1">
                    <a:lumMod val="75000"/>
                    <a:lumOff val="25000"/>
                  </a:schemeClr>
                </a:solidFill>
                <a:latin typeface="Arial" panose="020B0604020202020204" pitchFamily="34" charset="0"/>
                <a:cs typeface="Arial" panose="020B0604020202020204" pitchFamily="34" charset="0"/>
              </a:rPr>
              <a:t>The material can be used to “flip” instruction—in this scenario, students get the lecture portion of the class as homework and benefit from more active learning during class time</a:t>
            </a:r>
            <a:br>
              <a:rPr lang="en-US" sz="1900" dirty="0">
                <a:solidFill>
                  <a:schemeClr val="tx1">
                    <a:lumMod val="75000"/>
                    <a:lumOff val="25000"/>
                  </a:schemeClr>
                </a:solidFill>
                <a:latin typeface="Arial" panose="020B0604020202020204" pitchFamily="34" charset="0"/>
                <a:cs typeface="Arial" panose="020B0604020202020204" pitchFamily="34" charset="0"/>
              </a:rPr>
            </a:br>
            <a:r>
              <a:rPr lang="en-US" sz="1900" dirty="0">
                <a:solidFill>
                  <a:schemeClr val="tx1">
                    <a:lumMod val="75000"/>
                    <a:lumOff val="25000"/>
                  </a:schemeClr>
                </a:solidFill>
                <a:latin typeface="Arial" panose="020B0604020202020204" pitchFamily="34" charset="0"/>
                <a:cs typeface="Arial" panose="020B0604020202020204" pitchFamily="34" charset="0"/>
              </a:rPr>
              <a:t> </a:t>
            </a:r>
          </a:p>
          <a:p>
            <a:pPr marL="285750" indent="-285750" fontAlgn="base">
              <a:buFont typeface="Wingdings" panose="05000000000000000000" pitchFamily="2" charset="2"/>
              <a:buChar char="v"/>
            </a:pPr>
            <a:r>
              <a:rPr lang="en-US" sz="1900" dirty="0">
                <a:solidFill>
                  <a:schemeClr val="tx1">
                    <a:lumMod val="75000"/>
                    <a:lumOff val="25000"/>
                  </a:schemeClr>
                </a:solidFill>
                <a:latin typeface="Arial" panose="020B0604020202020204" pitchFamily="34" charset="0"/>
                <a:cs typeface="Arial" panose="020B0604020202020204" pitchFamily="34" charset="0"/>
              </a:rPr>
              <a:t>The material can be offered through the library’s website, </a:t>
            </a:r>
            <a:r>
              <a:rPr lang="en-US" sz="1900" dirty="0" err="1">
                <a:solidFill>
                  <a:schemeClr val="tx1">
                    <a:lumMod val="75000"/>
                    <a:lumOff val="25000"/>
                  </a:schemeClr>
                </a:solidFill>
                <a:latin typeface="Arial" panose="020B0604020202020204" pitchFamily="34" charset="0"/>
                <a:cs typeface="Arial" panose="020B0604020202020204" pitchFamily="34" charset="0"/>
              </a:rPr>
              <a:t>LibGuides</a:t>
            </a:r>
            <a:r>
              <a:rPr lang="en-US" sz="1900" dirty="0">
                <a:solidFill>
                  <a:schemeClr val="tx1">
                    <a:lumMod val="75000"/>
                    <a:lumOff val="25000"/>
                  </a:schemeClr>
                </a:solidFill>
                <a:latin typeface="Arial" panose="020B0604020202020204" pitchFamily="34" charset="0"/>
                <a:cs typeface="Arial" panose="020B0604020202020204" pitchFamily="34" charset="0"/>
              </a:rPr>
              <a:t>, and in your school’s LMS </a:t>
            </a:r>
            <a:r>
              <a:rPr lang="en-US" sz="1900" dirty="0">
                <a:solidFill>
                  <a:schemeClr val="tx1">
                    <a:lumMod val="75000"/>
                    <a:lumOff val="25000"/>
                  </a:schemeClr>
                </a:solidFill>
                <a:highlight>
                  <a:srgbClr val="FFFF00"/>
                </a:highlight>
                <a:latin typeface="Arial" panose="020B0604020202020204" pitchFamily="34" charset="0"/>
                <a:cs typeface="Arial" panose="020B0604020202020204" pitchFamily="34" charset="0"/>
              </a:rPr>
              <a:t>[LMS name]</a:t>
            </a:r>
            <a:r>
              <a:rPr lang="en-US" sz="1900" dirty="0">
                <a:solidFill>
                  <a:schemeClr val="tx1">
                    <a:lumMod val="75000"/>
                    <a:lumOff val="25000"/>
                  </a:schemeClr>
                </a:solidFill>
                <a:latin typeface="Arial" panose="020B0604020202020204" pitchFamily="34" charset="0"/>
                <a:cs typeface="Arial" panose="020B0604020202020204" pitchFamily="34" charset="0"/>
              </a:rPr>
              <a:t> </a:t>
            </a:r>
            <a:br>
              <a:rPr lang="en-US" sz="1900" dirty="0">
                <a:solidFill>
                  <a:schemeClr val="tx1">
                    <a:lumMod val="75000"/>
                    <a:lumOff val="25000"/>
                  </a:schemeClr>
                </a:solidFill>
                <a:latin typeface="Arial" panose="020B0604020202020204" pitchFamily="34" charset="0"/>
                <a:cs typeface="Arial" panose="020B0604020202020204" pitchFamily="34" charset="0"/>
              </a:rPr>
            </a:br>
            <a:endParaRPr lang="en-US" sz="19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v"/>
            </a:pPr>
            <a:r>
              <a:rPr lang="en-US" sz="1900" dirty="0">
                <a:solidFill>
                  <a:schemeClr val="tx1">
                    <a:lumMod val="75000"/>
                    <a:lumOff val="25000"/>
                  </a:schemeClr>
                </a:solidFill>
                <a:latin typeface="Arial" panose="020B0604020202020204" pitchFamily="34" charset="0"/>
                <a:cs typeface="Arial" panose="020B0604020202020204" pitchFamily="34" charset="0"/>
              </a:rPr>
              <a:t>Interested students can use View even when it is not assigned as part of a class</a:t>
            </a:r>
            <a:br>
              <a:rPr lang="en-US" sz="1900" dirty="0">
                <a:solidFill>
                  <a:schemeClr val="tx1">
                    <a:lumMod val="75000"/>
                    <a:lumOff val="25000"/>
                  </a:schemeClr>
                </a:solidFill>
                <a:latin typeface="Arial" panose="020B0604020202020204" pitchFamily="34" charset="0"/>
                <a:cs typeface="Arial" panose="020B0604020202020204" pitchFamily="34" charset="0"/>
              </a:rPr>
            </a:br>
            <a:endParaRPr lang="en-US" sz="19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fontAlgn="base">
              <a:buFont typeface="Wingdings" panose="05000000000000000000" pitchFamily="2" charset="2"/>
              <a:buChar char="v"/>
            </a:pPr>
            <a:r>
              <a:rPr lang="en-US" sz="1900" dirty="0">
                <a:solidFill>
                  <a:schemeClr val="tx1">
                    <a:lumMod val="75000"/>
                    <a:lumOff val="25000"/>
                  </a:schemeClr>
                </a:solidFill>
                <a:latin typeface="Arial" panose="020B0604020202020204" pitchFamily="34" charset="0"/>
                <a:cs typeface="Arial" panose="020B0604020202020204" pitchFamily="34" charset="0"/>
              </a:rPr>
              <a:t>See Credo’s </a:t>
            </a:r>
            <a:r>
              <a:rPr lang="en-US" sz="1900" dirty="0">
                <a:solidFill>
                  <a:schemeClr val="tx1">
                    <a:lumMod val="75000"/>
                    <a:lumOff val="25000"/>
                  </a:schemeClr>
                </a:solidFill>
                <a:latin typeface="Arial" panose="020B0604020202020204" pitchFamily="34" charset="0"/>
                <a:cs typeface="Arial" panose="020B0604020202020204" pitchFamily="34" charset="0"/>
                <a:hlinkClick r:id="rId3"/>
              </a:rPr>
              <a:t>Teaching Guides</a:t>
            </a:r>
            <a:r>
              <a:rPr lang="en-US" sz="1900" dirty="0">
                <a:solidFill>
                  <a:schemeClr val="tx1">
                    <a:lumMod val="75000"/>
                    <a:lumOff val="25000"/>
                  </a:schemeClr>
                </a:solidFill>
                <a:latin typeface="Arial" panose="020B0604020202020204" pitchFamily="34" charset="0"/>
                <a:cs typeface="Arial" panose="020B0604020202020204" pitchFamily="34" charset="0"/>
              </a:rPr>
              <a:t>, which recommend multimedia to match common course needs</a:t>
            </a:r>
            <a:endParaRPr lang="en-US"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US" sz="2000" dirty="0">
              <a:latin typeface="Arial" panose="020B0604020202020204" pitchFamily="34" charset="0"/>
              <a:ea typeface="Calibri"/>
              <a:cs typeface="Arial" panose="020B0604020202020204" pitchFamily="34" charset="0"/>
            </a:endParaRPr>
          </a:p>
          <a:p>
            <a:pPr lvl="0">
              <a:spcBef>
                <a:spcPts val="0"/>
              </a:spcBef>
              <a:buNone/>
            </a:pPr>
            <a:endParaRPr lang="en-US" sz="2000" dirty="0">
              <a:latin typeface="Arial" panose="020B0604020202020204" pitchFamily="34" charset="0"/>
              <a:cs typeface="Arial" panose="020B0604020202020204" pitchFamily="34" charset="0"/>
            </a:endParaRPr>
          </a:p>
          <a:p>
            <a:pPr lvl="0">
              <a:spcBef>
                <a:spcPts val="0"/>
              </a:spcBef>
              <a:buNone/>
            </a:pPr>
            <a:endParaRPr lang="en-US" sz="2000" dirty="0">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4">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2370888C-4689-4F97-B05C-50F0B84313FE}"/>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Tree>
    <p:extLst>
      <p:ext uri="{BB962C8B-B14F-4D97-AF65-F5344CB8AC3E}">
        <p14:creationId xmlns:p14="http://schemas.microsoft.com/office/powerpoint/2010/main" val="309363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Rectangle 6">
            <a:extLst>
              <a:ext uri="{FF2B5EF4-FFF2-40B4-BE49-F238E27FC236}">
                <a16:creationId xmlns:a16="http://schemas.microsoft.com/office/drawing/2014/main" id="{CB903867-4B0D-447D-A279-5CAE358A66E1}"/>
              </a:ext>
            </a:extLst>
          </p:cNvPr>
          <p:cNvSpPr>
            <a:spLocks noChangeArrowheads="1"/>
          </p:cNvSpPr>
          <p:nvPr/>
        </p:nvSpPr>
        <p:spPr bwMode="auto">
          <a:xfrm>
            <a:off x="0" y="-20005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400A0A47-2C53-470F-8127-9E5E336B2016}"/>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graphicFrame>
        <p:nvGraphicFramePr>
          <p:cNvPr id="2" name="Table 1">
            <a:extLst>
              <a:ext uri="{FF2B5EF4-FFF2-40B4-BE49-F238E27FC236}">
                <a16:creationId xmlns:a16="http://schemas.microsoft.com/office/drawing/2014/main" id="{27949B8E-9D63-48D4-BEC0-A9BDF76BF014}"/>
              </a:ext>
            </a:extLst>
          </p:cNvPr>
          <p:cNvGraphicFramePr>
            <a:graphicFrameLocks noGrp="1"/>
          </p:cNvGraphicFramePr>
          <p:nvPr>
            <p:extLst>
              <p:ext uri="{D42A27DB-BD31-4B8C-83A1-F6EECF244321}">
                <p14:modId xmlns:p14="http://schemas.microsoft.com/office/powerpoint/2010/main" val="3316793708"/>
              </p:ext>
            </p:extLst>
          </p:nvPr>
        </p:nvGraphicFramePr>
        <p:xfrm>
          <a:off x="563526" y="326952"/>
          <a:ext cx="8048846" cy="5562600"/>
        </p:xfrm>
        <a:graphic>
          <a:graphicData uri="http://schemas.openxmlformats.org/drawingml/2006/table">
            <a:tbl>
              <a:tblPr firstRow="1" bandRow="1">
                <a:tableStyleId>{0660B408-B3CF-4A94-85FC-2B1E0A45F4A2}</a:tableStyleId>
              </a:tblPr>
              <a:tblGrid>
                <a:gridCol w="8048846">
                  <a:extLst>
                    <a:ext uri="{9D8B030D-6E8A-4147-A177-3AD203B41FA5}">
                      <a16:colId xmlns:a16="http://schemas.microsoft.com/office/drawing/2014/main" val="343618066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500" dirty="0"/>
                        <a:t>This Frees Time To … </a:t>
                      </a:r>
                      <a:endParaRPr lang="en-US" sz="35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solidFill>
                      <a:srgbClr val="666699"/>
                    </a:solidFill>
                  </a:tcPr>
                </a:tc>
                <a:extLst>
                  <a:ext uri="{0D108BD9-81ED-4DB2-BD59-A6C34878D82A}">
                    <a16:rowId xmlns:a16="http://schemas.microsoft.com/office/drawing/2014/main" val="35152587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ea typeface="Calibri"/>
                          <a:cs typeface="Arial" panose="020B0604020202020204" pitchFamily="34" charset="0"/>
                        </a:rPr>
                        <a:t>Reinforce the Basics</a:t>
                      </a:r>
                      <a:br>
                        <a:rPr lang="en-US" sz="1800" dirty="0">
                          <a:solidFill>
                            <a:schemeClr val="tx1">
                              <a:lumMod val="75000"/>
                              <a:lumOff val="25000"/>
                            </a:schemeClr>
                          </a:solidFill>
                          <a:latin typeface="Arial" panose="020B0604020202020204" pitchFamily="34" charset="0"/>
                          <a:ea typeface="Calibri"/>
                          <a:cs typeface="Arial" panose="020B0604020202020204" pitchFamily="34" charset="0"/>
                        </a:rPr>
                      </a:br>
                      <a:r>
                        <a:rPr lang="en-US" sz="1800" dirty="0">
                          <a:solidFill>
                            <a:schemeClr val="tx1">
                              <a:lumMod val="75000"/>
                              <a:lumOff val="25000"/>
                            </a:schemeClr>
                          </a:solidFill>
                          <a:latin typeface="Arial" panose="020B0604020202020204" pitchFamily="34" charset="0"/>
                          <a:ea typeface="Calibri"/>
                          <a:cs typeface="Arial" panose="020B0604020202020204" pitchFamily="34" charset="0"/>
                        </a:rPr>
                        <a:t>Students need constant reinforcement (as you know!), especially over semesters.</a:t>
                      </a:r>
                    </a:p>
                  </a:txBody>
                  <a:tcPr marL="137160" marR="137160" marT="182880" marB="182880"/>
                </a:tc>
                <a:extLst>
                  <a:ext uri="{0D108BD9-81ED-4DB2-BD59-A6C34878D82A}">
                    <a16:rowId xmlns:a16="http://schemas.microsoft.com/office/drawing/2014/main" val="8491336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cs typeface="Arial" panose="020B0604020202020204" pitchFamily="34" charset="0"/>
                        </a:rPr>
                        <a:t>Engage in Active Learning</a:t>
                      </a:r>
                      <a:br>
                        <a:rPr lang="en-US" sz="1800" dirty="0">
                          <a:solidFill>
                            <a:schemeClr val="tx1">
                              <a:lumMod val="75000"/>
                              <a:lumOff val="25000"/>
                            </a:schemeClr>
                          </a:solidFill>
                          <a:latin typeface="Arial" panose="020B0604020202020204" pitchFamily="34" charset="0"/>
                          <a:cs typeface="Arial" panose="020B0604020202020204" pitchFamily="34" charset="0"/>
                        </a:rPr>
                      </a:br>
                      <a:r>
                        <a:rPr lang="en-US" sz="1800" dirty="0">
                          <a:solidFill>
                            <a:schemeClr val="tx1">
                              <a:lumMod val="75000"/>
                              <a:lumOff val="25000"/>
                            </a:schemeClr>
                          </a:solidFill>
                          <a:latin typeface="Arial" panose="020B0604020202020204" pitchFamily="34" charset="0"/>
                          <a:cs typeface="Arial" panose="020B0604020202020204" pitchFamily="34" charset="0"/>
                        </a:rPr>
                        <a:t>Go deeper into information literacy content, tackling the more complex and nuanced aspects of information literacy. Lead class discussions or conduct activities such as case studies, peer review, etc. around specific aspects of information literacy. Active learning engages students with material in a way that lecture cannot. </a:t>
                      </a:r>
                      <a:endParaRPr lang="en-US" sz="18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tc>
                <a:extLst>
                  <a:ext uri="{0D108BD9-81ED-4DB2-BD59-A6C34878D82A}">
                    <a16:rowId xmlns:a16="http://schemas.microsoft.com/office/drawing/2014/main" val="9409072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75000"/>
                              <a:lumOff val="25000"/>
                            </a:schemeClr>
                          </a:solidFill>
                          <a:latin typeface="Arial" panose="020B0604020202020204" pitchFamily="34" charset="0"/>
                          <a:cs typeface="Arial" panose="020B0604020202020204" pitchFamily="34" charset="0"/>
                        </a:rPr>
                        <a:t>Build Relationships</a:t>
                      </a:r>
                      <a:br>
                        <a:rPr lang="en-US" sz="1800" dirty="0">
                          <a:solidFill>
                            <a:schemeClr val="tx1">
                              <a:lumMod val="75000"/>
                              <a:lumOff val="25000"/>
                            </a:schemeClr>
                          </a:solidFill>
                          <a:latin typeface="Arial" panose="020B0604020202020204" pitchFamily="34" charset="0"/>
                          <a:cs typeface="Arial" panose="020B0604020202020204" pitchFamily="34" charset="0"/>
                        </a:rPr>
                      </a:br>
                      <a:r>
                        <a:rPr lang="en-US" sz="1800" dirty="0">
                          <a:solidFill>
                            <a:schemeClr val="tx1">
                              <a:lumMod val="75000"/>
                              <a:lumOff val="25000"/>
                            </a:schemeClr>
                          </a:solidFill>
                          <a:latin typeface="Arial" panose="020B0604020202020204" pitchFamily="34" charset="0"/>
                          <a:cs typeface="Arial" panose="020B0604020202020204" pitchFamily="34" charset="0"/>
                        </a:rPr>
                        <a:t>By focusing on hands-on learning during your face-time with students, you will be more able to build relationships by supporting students through meaningful instruction and activities that are relevant to their class. </a:t>
                      </a:r>
                      <a:endParaRPr lang="en-US" sz="1800" dirty="0">
                        <a:solidFill>
                          <a:schemeClr val="tx1">
                            <a:lumMod val="75000"/>
                            <a:lumOff val="25000"/>
                          </a:schemeClr>
                        </a:solidFill>
                        <a:latin typeface="Arial" panose="020B0604020202020204" pitchFamily="34" charset="0"/>
                        <a:ea typeface="Calibri"/>
                        <a:cs typeface="Arial" panose="020B0604020202020204" pitchFamily="34" charset="0"/>
                      </a:endParaRPr>
                    </a:p>
                  </a:txBody>
                  <a:tcPr marL="137160" marR="137160" marT="182880" marB="182880"/>
                </a:tc>
                <a:extLst>
                  <a:ext uri="{0D108BD9-81ED-4DB2-BD59-A6C34878D82A}">
                    <a16:rowId xmlns:a16="http://schemas.microsoft.com/office/drawing/2014/main" val="4170470477"/>
                  </a:ext>
                </a:extLst>
              </a:tr>
            </a:tbl>
          </a:graphicData>
        </a:graphic>
      </p:graphicFrame>
    </p:spTree>
    <p:extLst>
      <p:ext uri="{BB962C8B-B14F-4D97-AF65-F5344CB8AC3E}">
        <p14:creationId xmlns:p14="http://schemas.microsoft.com/office/powerpoint/2010/main" val="347056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108276"/>
            <a:ext cx="8520600" cy="756124"/>
          </a:xfrm>
          <a:prstGeom prst="rect">
            <a:avLst/>
          </a:prstGeom>
        </p:spPr>
        <p:txBody>
          <a:bodyPr lIns="91425" tIns="91425" rIns="91425" bIns="91425" anchor="t" anchorCtr="0">
            <a:noAutofit/>
          </a:bodyPr>
          <a:lstStyle/>
          <a:p>
            <a:pPr lvl="0" algn="ctr">
              <a:spcBef>
                <a:spcPts val="0"/>
              </a:spcBef>
              <a:buNone/>
            </a:pPr>
            <a:r>
              <a:rPr lang="en-US" dirty="0">
                <a:solidFill>
                  <a:srgbClr val="666699"/>
                </a:solidFill>
                <a:latin typeface="Arial" panose="020B0604020202020204" pitchFamily="34" charset="0"/>
                <a:cs typeface="Arial" panose="020B0604020202020204" pitchFamily="34" charset="0"/>
              </a:rPr>
              <a:t>Faculty Assistance Materials</a:t>
            </a:r>
            <a:endParaRPr lang="en" sz="3000" dirty="0">
              <a:solidFill>
                <a:srgbClr val="666699"/>
              </a:solidFill>
              <a:latin typeface="Arial" panose="020B0604020202020204" pitchFamily="34" charset="0"/>
              <a:cs typeface="Arial" panose="020B0604020202020204" pitchFamily="34" charset="0"/>
            </a:endParaRPr>
          </a:p>
        </p:txBody>
      </p:sp>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7" name="TextBox 6">
            <a:extLst>
              <a:ext uri="{FF2B5EF4-FFF2-40B4-BE49-F238E27FC236}">
                <a16:creationId xmlns:a16="http://schemas.microsoft.com/office/drawing/2014/main" id="{4A7E3259-88BE-4254-A689-7EFF37126F08}"/>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4" name="Text Placeholder 3">
            <a:extLst>
              <a:ext uri="{FF2B5EF4-FFF2-40B4-BE49-F238E27FC236}">
                <a16:creationId xmlns:a16="http://schemas.microsoft.com/office/drawing/2014/main" id="{2B7FEFD1-3950-4AA0-BC96-F270CA6EB4CD}"/>
              </a:ext>
            </a:extLst>
          </p:cNvPr>
          <p:cNvSpPr>
            <a:spLocks noGrp="1"/>
          </p:cNvSpPr>
          <p:nvPr>
            <p:ph type="body" idx="1"/>
          </p:nvPr>
        </p:nvSpPr>
        <p:spPr/>
        <p:txBody>
          <a:bodyPr>
            <a:normAutofit/>
          </a:bodyPr>
          <a:lstStyle/>
          <a:p>
            <a:r>
              <a:rPr lang="en-US" sz="1900" dirty="0">
                <a:latin typeface="Arial" panose="020B0604020202020204" pitchFamily="34" charset="0"/>
                <a:cs typeface="Arial" panose="020B0604020202020204" pitchFamily="34" charset="0"/>
              </a:rPr>
              <a:t>Teaching guides for faculty who use View </a:t>
            </a:r>
            <a:r>
              <a:rPr lang="en-US" sz="1900" dirty="0">
                <a:latin typeface="Arial" panose="020B0604020202020204" pitchFamily="34" charset="0"/>
                <a:cs typeface="Arial" panose="020B0604020202020204" pitchFamily="34" charset="0"/>
                <a:hlinkClick r:id="rId4"/>
              </a:rPr>
              <a:t>https:// modules.zendesk.com/hc/en-us/articles/360004829691-Teaching-Guides-Credo-View</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  </a:t>
            </a:r>
          </a:p>
          <a:p>
            <a:r>
              <a:rPr lang="en-US" sz="1900" dirty="0">
                <a:latin typeface="Arial" panose="020B0604020202020204" pitchFamily="34" charset="0"/>
                <a:cs typeface="Arial" panose="020B0604020202020204" pitchFamily="34" charset="0"/>
              </a:rPr>
              <a:t>See how the View materials match up with various accreditation standards </a:t>
            </a:r>
            <a:r>
              <a:rPr lang="en-US" sz="1900" dirty="0">
                <a:latin typeface="Arial" panose="020B0604020202020204" pitchFamily="34" charset="0"/>
                <a:cs typeface="Arial" panose="020B0604020202020204" pitchFamily="34" charset="0"/>
                <a:hlinkClick r:id="rId5"/>
              </a:rPr>
              <a:t>https://cdn.credoreference.com/client-7446/edx/learning-tools-help-site/standards-mapping/View_Standards_Mapping_Winter_2019.xlsx</a:t>
            </a:r>
            <a:r>
              <a:rPr lang="en-US" sz="1900" dirty="0">
                <a:latin typeface="Arial" panose="020B0604020202020204" pitchFamily="34" charset="0"/>
                <a:cs typeface="Arial" panose="020B0604020202020204" pitchFamily="34" charset="0"/>
              </a:rPr>
              <a:t> </a:t>
            </a:r>
          </a:p>
          <a:p>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Getting Started with View </a:t>
            </a:r>
            <a:r>
              <a:rPr lang="en-US" sz="1900" dirty="0">
                <a:latin typeface="Arial" panose="020B0604020202020204" pitchFamily="34" charset="0"/>
                <a:cs typeface="Arial" panose="020B0604020202020204" pitchFamily="34" charset="0"/>
                <a:hlinkClick r:id="rId6"/>
              </a:rPr>
              <a:t>https://cdn2.hubspot.net/hubfs/2569500/Getting%20Started%20with%20View.pdf</a:t>
            </a:r>
            <a:r>
              <a:rPr lang="en-US" sz="19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7479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2" name="Shape 72"/>
          <p:cNvSpPr/>
          <p:nvPr/>
        </p:nvSpPr>
        <p:spPr>
          <a:xfrm>
            <a:off x="0" y="6416975"/>
            <a:ext cx="9144000" cy="441300"/>
          </a:xfrm>
          <a:prstGeom prst="rect">
            <a:avLst/>
          </a:prstGeom>
          <a:solidFill>
            <a:srgbClr val="666699"/>
          </a:solidFill>
          <a:ln>
            <a:noFill/>
          </a:ln>
        </p:spPr>
        <p:txBody>
          <a:bodyPr lIns="91425" tIns="91425" rIns="91425" bIns="91425" anchor="ctr" anchorCtr="0">
            <a:noAutofit/>
          </a:bodyPr>
          <a:lstStyle/>
          <a:p>
            <a:pPr lvl="0">
              <a:spcBef>
                <a:spcPts val="0"/>
              </a:spcBef>
              <a:buNone/>
            </a:pPr>
            <a:endParaRPr/>
          </a:p>
        </p:txBody>
      </p:sp>
      <p:pic>
        <p:nvPicPr>
          <p:cNvPr id="73" name="Shape 73" descr="CredoReference_icon-FirstYear.png"/>
          <p:cNvPicPr preferRelativeResize="0"/>
          <p:nvPr/>
        </p:nvPicPr>
        <p:blipFill>
          <a:blip r:embed="rId3">
            <a:alphaModFix/>
          </a:blip>
          <a:stretch>
            <a:fillRect/>
          </a:stretch>
        </p:blipFill>
        <p:spPr>
          <a:xfrm>
            <a:off x="4204662" y="6084224"/>
            <a:ext cx="734674" cy="716649"/>
          </a:xfrm>
          <a:prstGeom prst="rect">
            <a:avLst/>
          </a:prstGeom>
          <a:noFill/>
          <a:ln>
            <a:noFill/>
          </a:ln>
        </p:spPr>
      </p:pic>
      <p:sp>
        <p:nvSpPr>
          <p:cNvPr id="6" name="TextBox 5">
            <a:extLst>
              <a:ext uri="{FF2B5EF4-FFF2-40B4-BE49-F238E27FC236}">
                <a16:creationId xmlns:a16="http://schemas.microsoft.com/office/drawing/2014/main" id="{E1EF76CE-BBA8-4161-97BA-FFD449747A74}"/>
              </a:ext>
            </a:extLst>
          </p:cNvPr>
          <p:cNvSpPr txBox="1"/>
          <p:nvPr/>
        </p:nvSpPr>
        <p:spPr>
          <a:xfrm>
            <a:off x="5805994" y="6450013"/>
            <a:ext cx="4571999" cy="461665"/>
          </a:xfrm>
          <a:prstGeom prst="rect">
            <a:avLst/>
          </a:prstGeom>
          <a:noFill/>
        </p:spPr>
        <p:txBody>
          <a:bodyPr wrap="square" rtlCol="0">
            <a:spAutoFit/>
          </a:bodyPr>
          <a:lstStyle/>
          <a:p>
            <a:r>
              <a:rPr lang="en-US" sz="1000" i="1" dirty="0">
                <a:solidFill>
                  <a:schemeClr val="bg1"/>
                </a:solidFill>
              </a:rPr>
              <a:t>© 2018 Credo Reference Limited. All Rights Reserved</a:t>
            </a:r>
            <a:endParaRPr lang="en-US" sz="1000" dirty="0">
              <a:solidFill>
                <a:schemeClr val="bg1"/>
              </a:solidFill>
            </a:endParaRPr>
          </a:p>
          <a:p>
            <a:endParaRPr lang="en-US" dirty="0"/>
          </a:p>
        </p:txBody>
      </p:sp>
      <p:sp>
        <p:nvSpPr>
          <p:cNvPr id="9" name="Shape 111">
            <a:extLst>
              <a:ext uri="{FF2B5EF4-FFF2-40B4-BE49-F238E27FC236}">
                <a16:creationId xmlns:a16="http://schemas.microsoft.com/office/drawing/2014/main" id="{18214C73-2ED6-4342-9623-AD767F741DAF}"/>
              </a:ext>
            </a:extLst>
          </p:cNvPr>
          <p:cNvSpPr txBox="1">
            <a:spLocks/>
          </p:cNvSpPr>
          <p:nvPr/>
        </p:nvSpPr>
        <p:spPr>
          <a:xfrm>
            <a:off x="311700" y="1546698"/>
            <a:ext cx="8520600" cy="2267919"/>
          </a:xfrm>
          <a:prstGeom prst="rect">
            <a:avLst/>
          </a:prstGeom>
        </p:spPr>
        <p:txBody>
          <a:bodyPr vert="horz" lIns="91425" tIns="91425" rIns="91425" bIns="91425" rtlCol="0" anchor="t" anchorCtr="0">
            <a:noAutofit/>
          </a:bodyPr>
          <a:lstStyle>
            <a:lvl1pPr lvl="0" algn="l" defTabSz="914400" rtl="0" eaLnBrk="1" latinLnBrk="0" hangingPunct="1">
              <a:lnSpc>
                <a:spcPct val="90000"/>
              </a:lnSpc>
              <a:spcBef>
                <a:spcPts val="0"/>
              </a:spcBef>
              <a:buSzPct val="100000"/>
              <a:buNone/>
              <a:defRPr sz="3000" kern="1200">
                <a:solidFill>
                  <a:schemeClr val="tx1"/>
                </a:solidFill>
                <a:latin typeface="+mj-lt"/>
                <a:ea typeface="+mj-ea"/>
                <a:cs typeface="+mj-cs"/>
              </a:defRPr>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pPr algn="ctr"/>
            <a:r>
              <a:rPr lang="en-US" sz="3800" dirty="0">
                <a:solidFill>
                  <a:srgbClr val="666699"/>
                </a:solidFill>
                <a:latin typeface="Arial" panose="020B0604020202020204" pitchFamily="34" charset="0"/>
                <a:cs typeface="Arial" panose="020B0604020202020204" pitchFamily="34" charset="0"/>
              </a:rPr>
              <a:t>Questions?</a:t>
            </a:r>
            <a:br>
              <a:rPr lang="en-US" sz="3800" dirty="0">
                <a:solidFill>
                  <a:srgbClr val="666699"/>
                </a:solidFill>
                <a:latin typeface="Arial" panose="020B0604020202020204" pitchFamily="34" charset="0"/>
                <a:cs typeface="Arial" panose="020B0604020202020204" pitchFamily="34" charset="0"/>
              </a:rPr>
            </a:br>
            <a:br>
              <a:rPr lang="en-US" sz="3800" dirty="0">
                <a:solidFill>
                  <a:srgbClr val="666699"/>
                </a:solidFill>
                <a:latin typeface="Arial" panose="020B0604020202020204" pitchFamily="34" charset="0"/>
                <a:cs typeface="Arial" panose="020B0604020202020204" pitchFamily="34" charset="0"/>
              </a:rPr>
            </a:br>
            <a:r>
              <a:rPr lang="en-US" sz="3800" dirty="0">
                <a:solidFill>
                  <a:srgbClr val="666699"/>
                </a:solidFill>
                <a:latin typeface="Arial" panose="020B0604020202020204" pitchFamily="34" charset="0"/>
                <a:cs typeface="Arial" panose="020B0604020202020204" pitchFamily="34" charset="0"/>
              </a:rPr>
              <a:t>Please contact </a:t>
            </a:r>
            <a:r>
              <a:rPr lang="en-US" sz="4000" dirty="0">
                <a:solidFill>
                  <a:srgbClr val="666699"/>
                </a:solidFill>
                <a:highlight>
                  <a:srgbClr val="FFFF00"/>
                </a:highlight>
                <a:latin typeface="Arial" panose="020B0604020202020204" pitchFamily="34" charset="0"/>
                <a:cs typeface="Arial" panose="020B0604020202020204" pitchFamily="34" charset="0"/>
              </a:rPr>
              <a:t>[library </a:t>
            </a:r>
            <a:r>
              <a:rPr lang="en-US" sz="3800" dirty="0">
                <a:solidFill>
                  <a:srgbClr val="666699"/>
                </a:solidFill>
                <a:highlight>
                  <a:srgbClr val="FFFF00"/>
                </a:highlight>
                <a:latin typeface="Arial" panose="020B0604020202020204" pitchFamily="34" charset="0"/>
                <a:cs typeface="Arial" panose="020B0604020202020204" pitchFamily="34" charset="0"/>
              </a:rPr>
              <a:t>contact name, email, etc.]</a:t>
            </a:r>
            <a:br>
              <a:rPr lang="en-US" sz="3800" dirty="0">
                <a:solidFill>
                  <a:srgbClr val="0080C5"/>
                </a:solidFill>
                <a:latin typeface="Arial" panose="020B0604020202020204" pitchFamily="34" charset="0"/>
                <a:cs typeface="Arial" panose="020B0604020202020204" pitchFamily="34" charset="0"/>
              </a:rPr>
            </a:br>
            <a:br>
              <a:rPr lang="en-US" sz="3800" dirty="0">
                <a:solidFill>
                  <a:srgbClr val="0080C5"/>
                </a:solidFill>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endParaRPr lang="en"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317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560</Words>
  <Application>Microsoft Office PowerPoint</Application>
  <PresentationFormat>On-screen Show (4:3)</PresentationFormat>
  <Paragraphs>67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Helvetica Neue</vt:lpstr>
      <vt:lpstr>Wingdings</vt:lpstr>
      <vt:lpstr>Office Theme</vt:lpstr>
      <vt:lpstr>PowerPoint Presentation</vt:lpstr>
      <vt:lpstr>What is Information Literacy? Why is it Important?</vt:lpstr>
      <vt:lpstr>PowerPoint Presentation</vt:lpstr>
      <vt:lpstr>Credo View Enhances What  You’re Already Doing</vt:lpstr>
      <vt:lpstr>For Example…</vt:lpstr>
      <vt:lpstr>How Can View be Used?</vt:lpstr>
      <vt:lpstr>PowerPoint Presentation</vt:lpstr>
      <vt:lpstr>Faculty Assistance Materials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Olga Karanikos</dc:creator>
  <cp:lastModifiedBy>henrietta.verma@credoreference.com</cp:lastModifiedBy>
  <cp:revision>25</cp:revision>
  <dcterms:created xsi:type="dcterms:W3CDTF">2018-12-14T18:44:41Z</dcterms:created>
  <dcterms:modified xsi:type="dcterms:W3CDTF">2019-02-13T18:00:41Z</dcterms:modified>
</cp:coreProperties>
</file>