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568" y="1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09540218"/>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582930" y="3124624"/>
            <a:ext cx="6606541" cy="2156038"/>
          </a:xfrm>
          <a:prstGeom prst="rect">
            <a:avLst/>
          </a:prstGeom>
        </p:spPr>
        <p:txBody>
          <a:bodyPr/>
          <a:lstStyle/>
          <a:p>
            <a:r>
              <a:t>Click to edit Master title style</a:t>
            </a:r>
          </a:p>
        </p:txBody>
      </p:sp>
      <p:sp>
        <p:nvSpPr>
          <p:cNvPr id="12" name="Shape 12"/>
          <p:cNvSpPr>
            <a:spLocks noGrp="1"/>
          </p:cNvSpPr>
          <p:nvPr>
            <p:ph type="body" sz="quarter" idx="1"/>
          </p:nvPr>
        </p:nvSpPr>
        <p:spPr>
          <a:xfrm>
            <a:off x="1165860" y="5699759"/>
            <a:ext cx="5440680" cy="2570481"/>
          </a:xfrm>
          <a:prstGeom prst="rect">
            <a:avLst/>
          </a:prstGeom>
        </p:spPr>
        <p:txBody>
          <a:bodyPr/>
          <a:lstStyle>
            <a:lvl1pPr marL="0" indent="0" algn="ctr">
              <a:buSzTx/>
              <a:buFontTx/>
              <a:buNone/>
              <a:defRPr>
                <a:solidFill>
                  <a:srgbClr val="888888"/>
                </a:solidFill>
              </a:defRPr>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4790280" y="591396"/>
            <a:ext cx="1485663" cy="12586971"/>
          </a:xfrm>
          <a:prstGeom prst="rect">
            <a:avLst/>
          </a:prstGeom>
        </p:spPr>
        <p:txBody>
          <a:bodyPr/>
          <a:lstStyle/>
          <a:p>
            <a:r>
              <a:t>Click to edit Master title style</a:t>
            </a:r>
          </a:p>
        </p:txBody>
      </p:sp>
      <p:sp>
        <p:nvSpPr>
          <p:cNvPr id="102" name="Shape 102"/>
          <p:cNvSpPr>
            <a:spLocks noGrp="1"/>
          </p:cNvSpPr>
          <p:nvPr>
            <p:ph type="body" idx="1"/>
          </p:nvPr>
        </p:nvSpPr>
        <p:spPr>
          <a:xfrm>
            <a:off x="330597" y="591396"/>
            <a:ext cx="4330145" cy="12586971"/>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613966" y="6463453"/>
            <a:ext cx="6606541" cy="1997711"/>
          </a:xfrm>
          <a:prstGeom prst="rect">
            <a:avLst/>
          </a:prstGeom>
        </p:spPr>
        <p:txBody>
          <a:bodyPr anchor="t"/>
          <a:lstStyle>
            <a:lvl1pPr algn="l">
              <a:defRPr sz="4000" b="1" cap="all"/>
            </a:lvl1pPr>
          </a:lstStyle>
          <a:p>
            <a:r>
              <a:t>Click to edit Master title style</a:t>
            </a:r>
          </a:p>
        </p:txBody>
      </p:sp>
      <p:sp>
        <p:nvSpPr>
          <p:cNvPr id="30" name="Shape 30"/>
          <p:cNvSpPr>
            <a:spLocks noGrp="1"/>
          </p:cNvSpPr>
          <p:nvPr>
            <p:ph type="body" sz="quarter" idx="1"/>
          </p:nvPr>
        </p:nvSpPr>
        <p:spPr>
          <a:xfrm>
            <a:off x="613966" y="4263180"/>
            <a:ext cx="6606541" cy="2200275"/>
          </a:xfrm>
          <a:prstGeom prst="rect">
            <a:avLst/>
          </a:prstGeom>
        </p:spPr>
        <p:txBody>
          <a:bodyPr anchor="b"/>
          <a:lstStyle>
            <a:lvl1pPr marL="0" indent="0">
              <a:spcBef>
                <a:spcPts val="400"/>
              </a:spcBef>
              <a:buSzTx/>
              <a:buFontTx/>
              <a:buNone/>
              <a:defRPr sz="2000">
                <a:solidFill>
                  <a:srgbClr val="888888"/>
                </a:solidFill>
              </a:defRPr>
            </a:lvl1pPr>
          </a:lstStyle>
          <a:p>
            <a:r>
              <a:t>Click to 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330596" y="3441277"/>
            <a:ext cx="2907904" cy="973709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Click to 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Click to edit Master title style</a:t>
            </a:r>
          </a:p>
        </p:txBody>
      </p:sp>
      <p:sp>
        <p:nvSpPr>
          <p:cNvPr id="48" name="Shape 48"/>
          <p:cNvSpPr>
            <a:spLocks noGrp="1"/>
          </p:cNvSpPr>
          <p:nvPr>
            <p:ph type="body" sz="quarter" idx="1"/>
          </p:nvPr>
        </p:nvSpPr>
        <p:spPr>
          <a:xfrm>
            <a:off x="388620" y="2251499"/>
            <a:ext cx="3434161" cy="938319"/>
          </a:xfrm>
          <a:prstGeom prst="rect">
            <a:avLst/>
          </a:prstGeom>
        </p:spPr>
        <p:txBody>
          <a:bodyPr anchor="b"/>
          <a:lstStyle>
            <a:lvl1pPr marL="0" indent="0">
              <a:spcBef>
                <a:spcPts val="500"/>
              </a:spcBef>
              <a:buSzTx/>
              <a:buFontTx/>
              <a:buNone/>
              <a:defRPr sz="2400" b="1"/>
            </a:lvl1pPr>
          </a:lstStyle>
          <a:p>
            <a:r>
              <a:t>Click to edit Master text styles</a:t>
            </a:r>
          </a:p>
        </p:txBody>
      </p:sp>
      <p:sp>
        <p:nvSpPr>
          <p:cNvPr id="49" name="Shape 49"/>
          <p:cNvSpPr>
            <a:spLocks noGrp="1"/>
          </p:cNvSpPr>
          <p:nvPr>
            <p:ph type="body" sz="quarter" idx="13"/>
          </p:nvPr>
        </p:nvSpPr>
        <p:spPr>
          <a:xfrm>
            <a:off x="3948272" y="2251498"/>
            <a:ext cx="3435510" cy="938320"/>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388620" y="400473"/>
            <a:ext cx="2557067" cy="1704340"/>
          </a:xfrm>
          <a:prstGeom prst="rect">
            <a:avLst/>
          </a:prstGeom>
        </p:spPr>
        <p:txBody>
          <a:bodyPr anchor="b"/>
          <a:lstStyle>
            <a:lvl1pPr algn="l">
              <a:defRPr sz="2000" b="1"/>
            </a:lvl1pPr>
          </a:lstStyle>
          <a:p>
            <a:r>
              <a:t>Click to edit Master title style</a:t>
            </a:r>
          </a:p>
        </p:txBody>
      </p:sp>
      <p:sp>
        <p:nvSpPr>
          <p:cNvPr id="73" name="Shape 73"/>
          <p:cNvSpPr>
            <a:spLocks noGrp="1"/>
          </p:cNvSpPr>
          <p:nvPr>
            <p:ph type="body" idx="1"/>
          </p:nvPr>
        </p:nvSpPr>
        <p:spPr>
          <a:xfrm>
            <a:off x="3038792" y="400474"/>
            <a:ext cx="4344988" cy="8584566"/>
          </a:xfrm>
          <a:prstGeom prst="rect">
            <a:avLst/>
          </a:prstGeom>
        </p:spPr>
        <p:txBody>
          <a:bodyPr/>
          <a:lstStyle/>
          <a:p>
            <a:r>
              <a:t>Click to 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half" idx="13"/>
          </p:nvPr>
        </p:nvSpPr>
        <p:spPr>
          <a:xfrm>
            <a:off x="388619" y="2104814"/>
            <a:ext cx="2557068" cy="6880226"/>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523444" y="7040880"/>
            <a:ext cx="4663442" cy="831217"/>
          </a:xfrm>
          <a:prstGeom prst="rect">
            <a:avLst/>
          </a:prstGeom>
        </p:spPr>
        <p:txBody>
          <a:bodyPr anchor="b"/>
          <a:lstStyle>
            <a:lvl1pPr algn="l">
              <a:defRPr sz="2000" b="1"/>
            </a:lvl1pPr>
          </a:lstStyle>
          <a:p>
            <a:r>
              <a:t>Click to edit Master title style</a:t>
            </a:r>
          </a:p>
        </p:txBody>
      </p:sp>
      <p:sp>
        <p:nvSpPr>
          <p:cNvPr id="83" name="Shape 83"/>
          <p:cNvSpPr>
            <a:spLocks noGrp="1"/>
          </p:cNvSpPr>
          <p:nvPr>
            <p:ph type="pic" sz="half" idx="13"/>
          </p:nvPr>
        </p:nvSpPr>
        <p:spPr>
          <a:xfrm>
            <a:off x="1523444" y="898737"/>
            <a:ext cx="4663442" cy="6035041"/>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523444" y="7872096"/>
            <a:ext cx="4663442" cy="1180465"/>
          </a:xfrm>
          <a:prstGeom prst="rect">
            <a:avLst/>
          </a:prstGeom>
        </p:spPr>
        <p:txBody>
          <a:bodyPr/>
          <a:lstStyle>
            <a:lvl1pPr marL="0" indent="0">
              <a:spcBef>
                <a:spcPts val="300"/>
              </a:spcBef>
              <a:buSzTx/>
              <a:buFontTx/>
              <a:buNone/>
              <a:defRPr sz="1400"/>
            </a:lvl1pPr>
          </a:lstStyle>
          <a:p>
            <a:r>
              <a:t>Click to 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88620" y="402801"/>
            <a:ext cx="6995160" cy="16764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388620" y="2346961"/>
            <a:ext cx="6995160" cy="663808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Click to 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7119798" y="9455785"/>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279" y="-1543408"/>
            <a:ext cx="8432800" cy="3721100"/>
          </a:xfrm>
          <a:prstGeom prst="rect">
            <a:avLst/>
          </a:prstGeom>
        </p:spPr>
      </p:pic>
      <p:sp>
        <p:nvSpPr>
          <p:cNvPr id="114" name="Shape 114"/>
          <p:cNvSpPr/>
          <p:nvPr/>
        </p:nvSpPr>
        <p:spPr>
          <a:xfrm>
            <a:off x="275400" y="212187"/>
            <a:ext cx="3231153" cy="124649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baseline="30000">
                <a:solidFill>
                  <a:srgbClr val="FFFFFF"/>
                </a:solidFill>
                <a:latin typeface="Arial"/>
                <a:ea typeface="Arial"/>
                <a:cs typeface="Arial"/>
                <a:sym typeface="Arial"/>
              </a:defRPr>
            </a:lvl1pPr>
          </a:lstStyle>
          <a:p>
            <a:r>
              <a:rPr lang="en-US" dirty="0" smtClean="0"/>
              <a:t>Instruct™</a:t>
            </a:r>
            <a:r>
              <a:rPr lang="en-US" baseline="0" dirty="0" smtClean="0"/>
              <a:t> </a:t>
            </a:r>
            <a:r>
              <a:rPr dirty="0" smtClean="0"/>
              <a:t>for Faculty Use</a:t>
            </a:r>
            <a:endParaRPr dirty="0"/>
          </a:p>
        </p:txBody>
      </p:sp>
      <p:sp>
        <p:nvSpPr>
          <p:cNvPr id="116" name="Shape 116"/>
          <p:cNvSpPr/>
          <p:nvPr/>
        </p:nvSpPr>
        <p:spPr>
          <a:xfrm>
            <a:off x="275400" y="2412407"/>
            <a:ext cx="7146997" cy="138499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r>
              <a:rPr lang="en-US" sz="1200" dirty="0">
                <a:latin typeface="Arial"/>
                <a:cs typeface="Arial"/>
              </a:rPr>
              <a:t>Many college students on campus </a:t>
            </a:r>
            <a:r>
              <a:rPr lang="en-US" sz="1200" dirty="0" smtClean="0">
                <a:latin typeface="Arial"/>
                <a:cs typeface="Arial"/>
              </a:rPr>
              <a:t>lack well</a:t>
            </a:r>
            <a:r>
              <a:rPr lang="en-US" sz="1200" dirty="0">
                <a:latin typeface="Arial"/>
                <a:cs typeface="Arial"/>
              </a:rPr>
              <a:t>-honed foundational skills like information literacy and critical thinking. While you know your students need support in these areas, it is often challenging to find class time to address </a:t>
            </a:r>
            <a:r>
              <a:rPr lang="en-US" sz="1200" dirty="0" smtClean="0">
                <a:latin typeface="Arial"/>
                <a:cs typeface="Arial"/>
              </a:rPr>
              <a:t>them. </a:t>
            </a:r>
            <a:endParaRPr lang="en-US" sz="1200" dirty="0" smtClean="0">
              <a:latin typeface="Arial"/>
              <a:cs typeface="Arial"/>
            </a:endParaRPr>
          </a:p>
          <a:p>
            <a:endParaRPr lang="en-US" sz="1200" dirty="0">
              <a:latin typeface="Arial"/>
              <a:cs typeface="Arial"/>
            </a:endParaRPr>
          </a:p>
          <a:p>
            <a:r>
              <a:rPr lang="en-US" sz="1200" dirty="0">
                <a:latin typeface="Arial"/>
                <a:cs typeface="Arial"/>
              </a:rPr>
              <a:t>Instruct addresses the growing needs of librarians, faculty, and students, providing high-quality, standards-aligned instructional materials on information literacy and critical thinking skills. Instruct is ideal for supplementing your classroom instruction, online teaching, </a:t>
            </a:r>
            <a:r>
              <a:rPr lang="en-US" sz="1200" dirty="0" smtClean="0">
                <a:latin typeface="Arial"/>
                <a:cs typeface="Arial"/>
              </a:rPr>
              <a:t>and student </a:t>
            </a:r>
            <a:r>
              <a:rPr lang="en-US" sz="1200" dirty="0">
                <a:latin typeface="Arial"/>
                <a:cs typeface="Arial"/>
              </a:rPr>
              <a:t>remediation needs.</a:t>
            </a:r>
            <a:endParaRPr sz="1200" dirty="0">
              <a:latin typeface="Arial"/>
              <a:cs typeface="Arial"/>
            </a:endParaRPr>
          </a:p>
        </p:txBody>
      </p:sp>
      <p:sp>
        <p:nvSpPr>
          <p:cNvPr id="117" name="Shape 117"/>
          <p:cNvSpPr/>
          <p:nvPr/>
        </p:nvSpPr>
        <p:spPr>
          <a:xfrm>
            <a:off x="311476" y="4029882"/>
            <a:ext cx="6991402" cy="297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b="1" baseline="30000">
                <a:solidFill>
                  <a:srgbClr val="48457A"/>
                </a:solidFill>
                <a:latin typeface="Arial"/>
                <a:ea typeface="Arial"/>
                <a:cs typeface="Arial"/>
                <a:sym typeface="Arial"/>
              </a:defRPr>
            </a:lvl1pPr>
          </a:lstStyle>
          <a:p>
            <a:r>
              <a:rPr lang="en-US" dirty="0"/>
              <a:t>HOW CAN INSTRUCT HELP YOU &amp; YOUR STUDENTS?</a:t>
            </a:r>
            <a:endParaRPr dirty="0"/>
          </a:p>
        </p:txBody>
      </p:sp>
      <p:sp>
        <p:nvSpPr>
          <p:cNvPr id="118" name="Shape 118"/>
          <p:cNvSpPr/>
          <p:nvPr/>
        </p:nvSpPr>
        <p:spPr>
          <a:xfrm>
            <a:off x="328953" y="4191857"/>
            <a:ext cx="6576315" cy="23021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20000"/>
              </a:lnSpc>
              <a:buClr>
                <a:srgbClr val="C5493D"/>
              </a:buClr>
              <a:buSzPct val="100000"/>
              <a:buFont typeface="Wingdings"/>
              <a:buChar char="✓"/>
              <a:defRPr sz="1200">
                <a:latin typeface="Arial"/>
                <a:ea typeface="Arial"/>
                <a:cs typeface="Arial"/>
                <a:sym typeface="Arial"/>
              </a:defRPr>
            </a:pPr>
            <a:r>
              <a:rPr lang="en-US" b="1" dirty="0" smtClean="0"/>
              <a:t>Teach students essential foundational skills</a:t>
            </a:r>
            <a:r>
              <a:rPr lang="en-US" dirty="0" smtClean="0"/>
              <a:t> that will help them throughout their academic and professional careers</a:t>
            </a:r>
            <a:endParaRPr dirty="0"/>
          </a:p>
          <a:p>
            <a:pPr marL="171450" indent="-171450">
              <a:lnSpc>
                <a:spcPct val="120000"/>
              </a:lnSpc>
              <a:buClr>
                <a:srgbClr val="C5493D"/>
              </a:buClr>
              <a:buSzPct val="100000"/>
              <a:buFont typeface="Wingdings"/>
              <a:buChar char="✓"/>
              <a:defRPr sz="1200">
                <a:latin typeface="Arial"/>
                <a:ea typeface="Arial"/>
                <a:cs typeface="Arial"/>
                <a:sym typeface="Arial"/>
              </a:defRPr>
            </a:pPr>
            <a:r>
              <a:rPr lang="en-US" b="1" dirty="0"/>
              <a:t>Enhance instruction</a:t>
            </a:r>
            <a:r>
              <a:rPr lang="en-US" dirty="0"/>
              <a:t> of with engaging multimedia</a:t>
            </a:r>
            <a:r>
              <a:rPr dirty="0" smtClean="0"/>
              <a:t> </a:t>
            </a:r>
            <a:endParaRPr lang="en-US" dirty="0" smtClean="0"/>
          </a:p>
          <a:p>
            <a:pPr marL="171450" indent="-171450">
              <a:lnSpc>
                <a:spcPct val="120000"/>
              </a:lnSpc>
              <a:buClr>
                <a:srgbClr val="C5493D"/>
              </a:buClr>
              <a:buSzPct val="100000"/>
              <a:buFont typeface="Wingdings"/>
              <a:buChar char="✓"/>
              <a:defRPr sz="1200">
                <a:latin typeface="Arial"/>
                <a:ea typeface="Arial"/>
                <a:cs typeface="Arial"/>
                <a:sym typeface="Arial"/>
              </a:defRPr>
            </a:pPr>
            <a:r>
              <a:rPr lang="en-US" b="1" dirty="0"/>
              <a:t>Customize content</a:t>
            </a:r>
            <a:r>
              <a:rPr lang="en-US" dirty="0"/>
              <a:t> to your classroom and configure delivery through your Learning Management System </a:t>
            </a:r>
            <a:r>
              <a:rPr dirty="0" smtClean="0"/>
              <a:t> </a:t>
            </a:r>
            <a:endParaRPr lang="en-US" dirty="0" smtClean="0"/>
          </a:p>
          <a:p>
            <a:pPr marL="171450" indent="-171450">
              <a:lnSpc>
                <a:spcPct val="120000"/>
              </a:lnSpc>
              <a:buClr>
                <a:srgbClr val="C5493D"/>
              </a:buClr>
              <a:buSzPct val="100000"/>
              <a:buFont typeface="Wingdings"/>
              <a:buChar char="✓"/>
              <a:defRPr sz="1200">
                <a:latin typeface="Arial"/>
                <a:ea typeface="Arial"/>
                <a:cs typeface="Arial"/>
                <a:sym typeface="Arial"/>
              </a:defRPr>
            </a:pPr>
            <a:r>
              <a:rPr lang="en-US" b="1" dirty="0"/>
              <a:t>Provide integrated assessments </a:t>
            </a:r>
            <a:endParaRPr lang="en-US" b="1" dirty="0" smtClean="0"/>
          </a:p>
          <a:p>
            <a:pPr marL="171450" indent="-171450">
              <a:lnSpc>
                <a:spcPct val="120000"/>
              </a:lnSpc>
              <a:buClr>
                <a:srgbClr val="C5493D"/>
              </a:buClr>
              <a:buSzPct val="100000"/>
              <a:buFont typeface="Wingdings"/>
              <a:buChar char="✓"/>
              <a:defRPr sz="1200">
                <a:latin typeface="Arial"/>
                <a:ea typeface="Arial"/>
                <a:cs typeface="Arial"/>
                <a:sym typeface="Arial"/>
              </a:defRPr>
            </a:pPr>
            <a:r>
              <a:rPr lang="en-US" b="1" dirty="0"/>
              <a:t>Maintain accreditation requirements </a:t>
            </a:r>
            <a:r>
              <a:rPr lang="en-US" dirty="0"/>
              <a:t>with standards-aligned content (AAC&amp;U, ACRL) </a:t>
            </a:r>
            <a:endParaRPr lang="en-US" dirty="0" smtClean="0"/>
          </a:p>
          <a:p>
            <a:pPr marL="171450" indent="-171450">
              <a:lnSpc>
                <a:spcPct val="120000"/>
              </a:lnSpc>
              <a:buClr>
                <a:srgbClr val="C5493D"/>
              </a:buClr>
              <a:buSzPct val="100000"/>
              <a:buFont typeface="Wingdings"/>
              <a:buChar char="✓"/>
              <a:defRPr sz="1200">
                <a:latin typeface="Arial"/>
                <a:ea typeface="Arial"/>
                <a:cs typeface="Arial"/>
                <a:sym typeface="Arial"/>
              </a:defRPr>
            </a:pPr>
            <a:r>
              <a:rPr lang="en-US" b="1" dirty="0"/>
              <a:t>Free up classroom time</a:t>
            </a:r>
            <a:r>
              <a:rPr lang="en-US" dirty="0"/>
              <a:t> to focus on more discipline-specific content</a:t>
            </a:r>
          </a:p>
          <a:p>
            <a:pPr marL="171450" indent="-171450">
              <a:lnSpc>
                <a:spcPct val="120000"/>
              </a:lnSpc>
              <a:buClr>
                <a:srgbClr val="C5493D"/>
              </a:buClr>
              <a:buSzPct val="100000"/>
              <a:buFont typeface="Wingdings"/>
              <a:buChar char="✓"/>
              <a:defRPr sz="1200">
                <a:latin typeface="Arial"/>
                <a:ea typeface="Arial"/>
                <a:cs typeface="Arial"/>
                <a:sym typeface="Arial"/>
              </a:defRPr>
            </a:pPr>
            <a:endParaRPr lang="en-US" dirty="0" smtClean="0"/>
          </a:p>
          <a:p>
            <a:pPr marL="171450" indent="-171450">
              <a:lnSpc>
                <a:spcPct val="120000"/>
              </a:lnSpc>
              <a:buClr>
                <a:srgbClr val="C5493D"/>
              </a:buClr>
              <a:buSzPct val="100000"/>
              <a:buFont typeface="Wingdings"/>
              <a:buChar char="✓"/>
              <a:defRPr sz="1200">
                <a:latin typeface="Arial"/>
                <a:ea typeface="Arial"/>
                <a:cs typeface="Arial"/>
                <a:sym typeface="Arial"/>
              </a:defRPr>
            </a:pPr>
            <a:endParaRPr dirty="0"/>
          </a:p>
        </p:txBody>
      </p:sp>
      <p:sp>
        <p:nvSpPr>
          <p:cNvPr id="119" name="Shape 119"/>
          <p:cNvSpPr/>
          <p:nvPr/>
        </p:nvSpPr>
        <p:spPr>
          <a:xfrm>
            <a:off x="350099" y="6226240"/>
            <a:ext cx="6991402" cy="297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b="1" baseline="30000">
                <a:solidFill>
                  <a:srgbClr val="48457A"/>
                </a:solidFill>
                <a:latin typeface="Arial"/>
                <a:ea typeface="Arial"/>
                <a:cs typeface="Arial"/>
                <a:sym typeface="Arial"/>
              </a:defRPr>
            </a:lvl1pPr>
          </a:lstStyle>
          <a:p>
            <a:r>
              <a:rPr lang="en-US" dirty="0"/>
              <a:t>WHICH TOPICS DOES INSTRUCT COVER?</a:t>
            </a:r>
            <a:endParaRPr dirty="0"/>
          </a:p>
        </p:txBody>
      </p:sp>
      <p:sp>
        <p:nvSpPr>
          <p:cNvPr id="120" name="Shape 120"/>
          <p:cNvSpPr/>
          <p:nvPr/>
        </p:nvSpPr>
        <p:spPr>
          <a:xfrm>
            <a:off x="1504404" y="9642654"/>
            <a:ext cx="2208594" cy="2462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b="1" baseline="30000">
                <a:latin typeface="Arial"/>
                <a:ea typeface="Arial"/>
                <a:cs typeface="Arial"/>
                <a:sym typeface="Arial"/>
              </a:defRPr>
            </a:lvl1pPr>
          </a:lstStyle>
          <a:p>
            <a:r>
              <a:rPr lang="en-US" dirty="0"/>
              <a:t> corp.credoreference.com</a:t>
            </a:r>
          </a:p>
        </p:txBody>
      </p:sp>
      <p:sp>
        <p:nvSpPr>
          <p:cNvPr id="121" name="Shape 121"/>
          <p:cNvSpPr/>
          <p:nvPr/>
        </p:nvSpPr>
        <p:spPr>
          <a:xfrm>
            <a:off x="4272767" y="9642654"/>
            <a:ext cx="3149630" cy="2462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1500" b="1" baseline="30000">
                <a:latin typeface="Arial"/>
                <a:ea typeface="Arial"/>
                <a:cs typeface="Arial"/>
                <a:sym typeface="Arial"/>
              </a:defRPr>
            </a:pPr>
            <a:r>
              <a:rPr dirty="0" smtClean="0"/>
              <a:t>855.292.6100  </a:t>
            </a:r>
            <a:r>
              <a:rPr dirty="0"/>
              <a:t>-  learnmore@credoreference.com</a:t>
            </a:r>
          </a:p>
        </p:txBody>
      </p:sp>
      <p:pic>
        <p:nvPicPr>
          <p:cNvPr id="122" name="image3.png" descr="CredoReference-logo.png"/>
          <p:cNvPicPr>
            <a:picLocks noChangeAspect="1"/>
          </p:cNvPicPr>
          <p:nvPr/>
        </p:nvPicPr>
        <p:blipFill>
          <a:blip r:embed="rId3">
            <a:extLst/>
          </a:blip>
          <a:stretch>
            <a:fillRect/>
          </a:stretch>
        </p:blipFill>
        <p:spPr>
          <a:xfrm>
            <a:off x="358551" y="9535552"/>
            <a:ext cx="1144516" cy="344156"/>
          </a:xfrm>
          <a:prstGeom prst="rect">
            <a:avLst/>
          </a:prstGeom>
          <a:ln w="12700">
            <a:miter lim="400000"/>
          </a:ln>
        </p:spPr>
      </p:pic>
      <p:sp>
        <p:nvSpPr>
          <p:cNvPr id="14" name="Shape 114"/>
          <p:cNvSpPr/>
          <p:nvPr/>
        </p:nvSpPr>
        <p:spPr>
          <a:xfrm>
            <a:off x="275400" y="1447800"/>
            <a:ext cx="3231153" cy="56271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500" b="1" baseline="30000">
                <a:solidFill>
                  <a:srgbClr val="FFFFFF"/>
                </a:solidFill>
                <a:latin typeface="Arial"/>
                <a:ea typeface="Arial"/>
                <a:cs typeface="Arial"/>
                <a:sym typeface="Arial"/>
              </a:defRPr>
            </a:lvl1pPr>
          </a:lstStyle>
          <a:p>
            <a:pPr>
              <a:lnSpc>
                <a:spcPct val="110000"/>
              </a:lnSpc>
            </a:pPr>
            <a:r>
              <a:rPr lang="en-US" sz="1400" b="0" baseline="0" dirty="0"/>
              <a:t>Extend the Reach of Your </a:t>
            </a:r>
            <a:br>
              <a:rPr lang="en-US" sz="1400" b="0" baseline="0" dirty="0"/>
            </a:br>
            <a:r>
              <a:rPr lang="en-US" sz="1400" b="0" baseline="0" dirty="0"/>
              <a:t>Classroom Instruction</a:t>
            </a:r>
          </a:p>
        </p:txBody>
      </p:sp>
      <p:pic>
        <p:nvPicPr>
          <p:cNvPr id="3" name="Picture 2"/>
          <p:cNvPicPr>
            <a:picLocks noChangeAspect="1"/>
          </p:cNvPicPr>
          <p:nvPr/>
        </p:nvPicPr>
        <p:blipFill>
          <a:blip r:embed="rId4"/>
          <a:stretch>
            <a:fillRect/>
          </a:stretch>
        </p:blipFill>
        <p:spPr>
          <a:xfrm>
            <a:off x="406400" y="6494026"/>
            <a:ext cx="6946900" cy="2921000"/>
          </a:xfrm>
          <a:prstGeom prst="rect">
            <a:avLst/>
          </a:prstGeom>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2600" y="255727"/>
            <a:ext cx="6794500" cy="3302000"/>
          </a:xfrm>
          <a:prstGeom prst="rect">
            <a:avLst/>
          </a:prstGeom>
        </p:spPr>
      </p:pic>
      <p:sp>
        <p:nvSpPr>
          <p:cNvPr id="124" name="Shape 124"/>
          <p:cNvSpPr/>
          <p:nvPr/>
        </p:nvSpPr>
        <p:spPr>
          <a:xfrm>
            <a:off x="311476" y="3750255"/>
            <a:ext cx="6991402"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b="1" baseline="30000">
                <a:solidFill>
                  <a:srgbClr val="48457A"/>
                </a:solidFill>
                <a:latin typeface="Arial"/>
                <a:ea typeface="Arial"/>
                <a:cs typeface="Arial"/>
                <a:sym typeface="Arial"/>
              </a:defRPr>
            </a:lvl1pPr>
          </a:lstStyle>
          <a:p>
            <a:r>
              <a:rPr dirty="0"/>
              <a:t>WHAT IS INCLUDED?</a:t>
            </a:r>
          </a:p>
        </p:txBody>
      </p:sp>
      <p:sp>
        <p:nvSpPr>
          <p:cNvPr id="125" name="Shape 125"/>
          <p:cNvSpPr/>
          <p:nvPr/>
        </p:nvSpPr>
        <p:spPr>
          <a:xfrm>
            <a:off x="328952" y="3891308"/>
            <a:ext cx="6918267" cy="16312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40000"/>
              </a:lnSpc>
              <a:buClr>
                <a:srgbClr val="C5493D"/>
              </a:buClr>
              <a:buSzPct val="100000"/>
              <a:buFont typeface="Wingdings"/>
              <a:buChar char="✓"/>
              <a:defRPr sz="1200">
                <a:latin typeface="Arial"/>
                <a:ea typeface="Arial"/>
                <a:cs typeface="Arial"/>
                <a:sym typeface="Arial"/>
              </a:defRPr>
            </a:pPr>
            <a:r>
              <a:rPr lang="en-US" b="1" cap="all" dirty="0"/>
              <a:t>Multimedia: </a:t>
            </a:r>
            <a:r>
              <a:rPr lang="en-US" dirty="0"/>
              <a:t>60+ instructional videos, tutorials, and assessments </a:t>
            </a:r>
          </a:p>
          <a:p>
            <a:pPr marL="171450" indent="-171450">
              <a:lnSpc>
                <a:spcPct val="140000"/>
              </a:lnSpc>
              <a:buClr>
                <a:srgbClr val="C5493D"/>
              </a:buClr>
              <a:buSzPct val="100000"/>
              <a:buFont typeface="Wingdings"/>
              <a:buChar char="✓"/>
              <a:defRPr sz="1200">
                <a:latin typeface="Arial"/>
                <a:ea typeface="Arial"/>
                <a:cs typeface="Arial"/>
                <a:sym typeface="Arial"/>
              </a:defRPr>
            </a:pPr>
            <a:r>
              <a:rPr lang="en-US" b="1" cap="all" dirty="0" smtClean="0"/>
              <a:t>Formative </a:t>
            </a:r>
            <a:r>
              <a:rPr lang="en-US" b="1" cap="all" dirty="0"/>
              <a:t>and summative assessment: </a:t>
            </a:r>
            <a:r>
              <a:rPr lang="en-US" dirty="0"/>
              <a:t>Demonstrate impact of foundational skills instruction through tutorials, quizzes, and pre-post tests</a:t>
            </a:r>
          </a:p>
          <a:p>
            <a:pPr marL="171450" indent="-171450">
              <a:lnSpc>
                <a:spcPct val="140000"/>
              </a:lnSpc>
              <a:buClr>
                <a:srgbClr val="C5493D"/>
              </a:buClr>
              <a:buSzPct val="100000"/>
              <a:buFont typeface="Wingdings"/>
              <a:buChar char="✓"/>
              <a:defRPr sz="1200">
                <a:latin typeface="Arial"/>
                <a:ea typeface="Arial"/>
                <a:cs typeface="Arial"/>
                <a:sym typeface="Arial"/>
              </a:defRPr>
            </a:pPr>
            <a:r>
              <a:rPr lang="en-US" b="1" cap="all" dirty="0" smtClean="0"/>
              <a:t>Teaching </a:t>
            </a:r>
            <a:r>
              <a:rPr lang="en-US" b="1" cap="all" dirty="0"/>
              <a:t>guides</a:t>
            </a:r>
            <a:r>
              <a:rPr lang="en-US" dirty="0"/>
              <a:t>: Recommended multimedia by topic, related standards, discussion topics, and activity ideas </a:t>
            </a:r>
          </a:p>
          <a:p>
            <a:pPr marL="171450" indent="-171450">
              <a:lnSpc>
                <a:spcPct val="140000"/>
              </a:lnSpc>
              <a:buClr>
                <a:srgbClr val="C5493D"/>
              </a:buClr>
              <a:buSzPct val="100000"/>
              <a:buFont typeface="Wingdings"/>
              <a:buChar char="✓"/>
              <a:defRPr sz="1200">
                <a:latin typeface="Arial"/>
                <a:ea typeface="Arial"/>
                <a:cs typeface="Arial"/>
                <a:sym typeface="Arial"/>
              </a:defRPr>
            </a:pPr>
            <a:r>
              <a:rPr lang="en-US" b="1" cap="all" dirty="0" smtClean="0"/>
              <a:t>Customization</a:t>
            </a:r>
            <a:r>
              <a:rPr lang="en-US" b="1" cap="all" dirty="0"/>
              <a:t>: </a:t>
            </a:r>
            <a:r>
              <a:rPr lang="en-US" dirty="0"/>
              <a:t>On-demand tailoring of tutorials, quizzes, and student platform</a:t>
            </a:r>
          </a:p>
        </p:txBody>
      </p:sp>
      <p:sp>
        <p:nvSpPr>
          <p:cNvPr id="126" name="Shape 126"/>
          <p:cNvSpPr/>
          <p:nvPr/>
        </p:nvSpPr>
        <p:spPr>
          <a:xfrm>
            <a:off x="350099" y="5730952"/>
            <a:ext cx="6991402" cy="297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b="1" baseline="30000">
                <a:solidFill>
                  <a:srgbClr val="48457A"/>
                </a:solidFill>
                <a:latin typeface="Arial"/>
                <a:ea typeface="Arial"/>
                <a:cs typeface="Arial"/>
                <a:sym typeface="Arial"/>
              </a:defRPr>
            </a:lvl1pPr>
          </a:lstStyle>
          <a:p>
            <a:r>
              <a:rPr lang="en-US" dirty="0"/>
              <a:t>HOW CAN YOU USE INSTRUCT? </a:t>
            </a:r>
            <a:endParaRPr dirty="0"/>
          </a:p>
        </p:txBody>
      </p:sp>
      <p:pic>
        <p:nvPicPr>
          <p:cNvPr id="129" name="image3.png" descr="CredoReference-logo.png"/>
          <p:cNvPicPr>
            <a:picLocks noChangeAspect="1"/>
          </p:cNvPicPr>
          <p:nvPr/>
        </p:nvPicPr>
        <p:blipFill>
          <a:blip r:embed="rId3">
            <a:extLst/>
          </a:blip>
          <a:stretch>
            <a:fillRect/>
          </a:stretch>
        </p:blipFill>
        <p:spPr>
          <a:xfrm>
            <a:off x="358551" y="9535552"/>
            <a:ext cx="1144516" cy="344156"/>
          </a:xfrm>
          <a:prstGeom prst="rect">
            <a:avLst/>
          </a:prstGeom>
          <a:ln w="12700">
            <a:miter lim="400000"/>
          </a:ln>
        </p:spPr>
      </p:pic>
      <p:sp>
        <p:nvSpPr>
          <p:cNvPr id="131" name="Shape 131"/>
          <p:cNvSpPr/>
          <p:nvPr/>
        </p:nvSpPr>
        <p:spPr>
          <a:xfrm>
            <a:off x="328952" y="5887108"/>
            <a:ext cx="7202148" cy="118494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171450" indent="-171450">
              <a:lnSpc>
                <a:spcPct val="150000"/>
              </a:lnSpc>
              <a:buClr>
                <a:srgbClr val="C5493D"/>
              </a:buClr>
              <a:buSzPct val="100000"/>
              <a:buFont typeface="Wingdings"/>
              <a:buChar char="✓"/>
              <a:defRPr sz="1200">
                <a:latin typeface="Arial"/>
                <a:ea typeface="Arial"/>
                <a:cs typeface="Arial"/>
                <a:sym typeface="Arial"/>
              </a:defRPr>
            </a:pPr>
            <a:r>
              <a:rPr lang="en-US" b="1" dirty="0" smtClean="0"/>
              <a:t>Devote </a:t>
            </a:r>
            <a:r>
              <a:rPr lang="en-US" b="1" dirty="0"/>
              <a:t>more time to hands-on and high-value instruction </a:t>
            </a:r>
            <a:r>
              <a:rPr lang="en-US" dirty="0"/>
              <a:t>by using multimedia to “flip the class” </a:t>
            </a:r>
          </a:p>
          <a:p>
            <a:pPr marL="171450" indent="-171450">
              <a:lnSpc>
                <a:spcPct val="150000"/>
              </a:lnSpc>
              <a:buClr>
                <a:srgbClr val="C5493D"/>
              </a:buClr>
              <a:buSzPct val="100000"/>
              <a:buFont typeface="Wingdings"/>
              <a:buChar char="✓"/>
              <a:defRPr sz="1200">
                <a:latin typeface="Arial"/>
                <a:ea typeface="Arial"/>
                <a:cs typeface="Arial"/>
                <a:sym typeface="Arial"/>
              </a:defRPr>
            </a:pPr>
            <a:r>
              <a:rPr lang="en-US" b="1" dirty="0" smtClean="0"/>
              <a:t>Supplement </a:t>
            </a:r>
            <a:r>
              <a:rPr lang="en-US" b="1" dirty="0"/>
              <a:t>your syllabus and research assignments </a:t>
            </a:r>
            <a:r>
              <a:rPr lang="en-US" dirty="0"/>
              <a:t>with instructional content and quizzes </a:t>
            </a:r>
          </a:p>
          <a:p>
            <a:pPr marL="171450" indent="-171450">
              <a:lnSpc>
                <a:spcPct val="150000"/>
              </a:lnSpc>
              <a:buClr>
                <a:srgbClr val="C5493D"/>
              </a:buClr>
              <a:buSzPct val="100000"/>
              <a:buFont typeface="Wingdings"/>
              <a:buChar char="✓"/>
              <a:defRPr sz="1200">
                <a:latin typeface="Arial"/>
                <a:ea typeface="Arial"/>
                <a:cs typeface="Arial"/>
                <a:sym typeface="Arial"/>
              </a:defRPr>
            </a:pPr>
            <a:r>
              <a:rPr lang="en-US" b="1" dirty="0" smtClean="0"/>
              <a:t>Remediate </a:t>
            </a:r>
            <a:r>
              <a:rPr lang="en-US" b="1" dirty="0"/>
              <a:t>students with point-of-need instruction </a:t>
            </a:r>
            <a:r>
              <a:rPr lang="en-US" dirty="0"/>
              <a:t>and on-demand viewing of embedded materials</a:t>
            </a:r>
          </a:p>
          <a:p>
            <a:pPr marL="171450" indent="-171450">
              <a:lnSpc>
                <a:spcPct val="150000"/>
              </a:lnSpc>
              <a:buClr>
                <a:srgbClr val="C5493D"/>
              </a:buClr>
              <a:buSzPct val="100000"/>
              <a:buFont typeface="Wingdings"/>
              <a:buChar char="✓"/>
              <a:defRPr sz="1200">
                <a:latin typeface="Arial"/>
                <a:ea typeface="Arial"/>
                <a:cs typeface="Arial"/>
                <a:sym typeface="Arial"/>
              </a:defRPr>
            </a:pPr>
            <a:r>
              <a:rPr lang="en-US" b="1" dirty="0" smtClean="0"/>
              <a:t>Partner </a:t>
            </a:r>
            <a:r>
              <a:rPr lang="en-US" b="1" dirty="0"/>
              <a:t>with your librarian </a:t>
            </a:r>
            <a:r>
              <a:rPr lang="en-US" dirty="0"/>
              <a:t>to enhance foundational skill development</a:t>
            </a:r>
            <a:endParaRPr dirty="0"/>
          </a:p>
        </p:txBody>
      </p:sp>
      <p:sp>
        <p:nvSpPr>
          <p:cNvPr id="132" name="Shape 132"/>
          <p:cNvSpPr/>
          <p:nvPr/>
        </p:nvSpPr>
        <p:spPr>
          <a:xfrm>
            <a:off x="350099" y="7298943"/>
            <a:ext cx="6991402" cy="297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b="1" baseline="30000">
                <a:solidFill>
                  <a:srgbClr val="48457A"/>
                </a:solidFill>
                <a:latin typeface="Arial"/>
                <a:ea typeface="Arial"/>
                <a:cs typeface="Arial"/>
                <a:sym typeface="Arial"/>
              </a:defRPr>
            </a:lvl1pPr>
          </a:lstStyle>
          <a:p>
            <a:r>
              <a:rPr lang="en-US" dirty="0"/>
              <a:t>IS INSTRUCT EASY </a:t>
            </a:r>
            <a:r>
              <a:rPr lang="en-US"/>
              <a:t>TO </a:t>
            </a:r>
            <a:r>
              <a:rPr lang="en-US" smtClean="0"/>
              <a:t>SET UP </a:t>
            </a:r>
            <a:r>
              <a:rPr lang="en-US" dirty="0"/>
              <a:t>AND CUSTOMIZE? </a:t>
            </a:r>
            <a:endParaRPr dirty="0"/>
          </a:p>
        </p:txBody>
      </p:sp>
      <p:sp>
        <p:nvSpPr>
          <p:cNvPr id="133" name="Shape 133"/>
          <p:cNvSpPr/>
          <p:nvPr/>
        </p:nvSpPr>
        <p:spPr>
          <a:xfrm>
            <a:off x="358833" y="7437919"/>
            <a:ext cx="6918267" cy="8556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40000"/>
              </a:lnSpc>
              <a:buClr>
                <a:srgbClr val="C5493D"/>
              </a:buClr>
              <a:buSzPct val="100000"/>
              <a:defRPr sz="1200">
                <a:latin typeface="Arial"/>
                <a:ea typeface="Arial"/>
                <a:cs typeface="Arial"/>
                <a:sym typeface="Arial"/>
              </a:defRPr>
            </a:pPr>
            <a:r>
              <a:rPr lang="en-US" dirty="0"/>
              <a:t>Yes! Credo supports LTI integrations and IP authentication. We provide you with the URLs and embed codes that make it easy to integrate instructional materials into your LMS and LibGuides. Students can also access Instruct through a platform hosted by Credo.</a:t>
            </a:r>
            <a:endParaRPr dirty="0"/>
          </a:p>
        </p:txBody>
      </p:sp>
      <p:sp>
        <p:nvSpPr>
          <p:cNvPr id="12" name="Shape 120"/>
          <p:cNvSpPr/>
          <p:nvPr/>
        </p:nvSpPr>
        <p:spPr>
          <a:xfrm>
            <a:off x="1504404" y="9642654"/>
            <a:ext cx="2208594" cy="2462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500" b="1" baseline="30000">
                <a:latin typeface="Arial"/>
                <a:ea typeface="Arial"/>
                <a:cs typeface="Arial"/>
                <a:sym typeface="Arial"/>
              </a:defRPr>
            </a:lvl1pPr>
          </a:lstStyle>
          <a:p>
            <a:r>
              <a:rPr lang="en-US" dirty="0"/>
              <a:t> corp.credoreference.com</a:t>
            </a:r>
          </a:p>
        </p:txBody>
      </p:sp>
      <p:sp>
        <p:nvSpPr>
          <p:cNvPr id="13" name="Shape 121"/>
          <p:cNvSpPr/>
          <p:nvPr/>
        </p:nvSpPr>
        <p:spPr>
          <a:xfrm>
            <a:off x="4272767" y="9642654"/>
            <a:ext cx="3149630" cy="2462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1500" b="1" baseline="30000">
                <a:latin typeface="Arial"/>
                <a:ea typeface="Arial"/>
                <a:cs typeface="Arial"/>
                <a:sym typeface="Arial"/>
              </a:defRPr>
            </a:pPr>
            <a:r>
              <a:rPr dirty="0" smtClean="0"/>
              <a:t>855.292.6100  </a:t>
            </a:r>
            <a:r>
              <a:rPr dirty="0"/>
              <a:t>-  learnmore@credoreference.com</a:t>
            </a:r>
          </a:p>
        </p:txBody>
      </p:sp>
      <p:sp>
        <p:nvSpPr>
          <p:cNvPr id="2" name="Rectangle 1"/>
          <p:cNvSpPr/>
          <p:nvPr/>
        </p:nvSpPr>
        <p:spPr>
          <a:xfrm>
            <a:off x="350003" y="8542647"/>
            <a:ext cx="7072394" cy="831585"/>
          </a:xfrm>
          <a:prstGeom prst="rect">
            <a:avLst/>
          </a:prstGeom>
          <a:solidFill>
            <a:srgbClr val="D2604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6" name="Shape 124"/>
          <p:cNvSpPr/>
          <p:nvPr/>
        </p:nvSpPr>
        <p:spPr>
          <a:xfrm>
            <a:off x="4756088" y="832574"/>
            <a:ext cx="2027098" cy="1477327"/>
          </a:xfrm>
          <a:prstGeom prst="rect">
            <a:avLst/>
          </a:prstGeom>
          <a:ln w="12700">
            <a:miter lim="400000"/>
          </a:ln>
          <a:extLst>
            <a:ext uri="{C572A759-6A51-4108-AA02-DFA0A04FC94B}">
              <ma14:wrappingTextBoxFlag xmlns:ma14="http://schemas.microsoft.com/office/mac/drawingml/2011/main" val="1"/>
            </a:ext>
          </a:extLst>
        </p:spPr>
        <p:txBody>
          <a:bodyPr wrap="square" lIns="0" tIns="45720" rIns="45719">
            <a:spAutoFit/>
          </a:bodyPr>
          <a:lstStyle>
            <a:lvl1pPr>
              <a:defRPr sz="2000" b="1" baseline="30000">
                <a:solidFill>
                  <a:srgbClr val="48457A"/>
                </a:solidFill>
                <a:latin typeface="Arial"/>
                <a:ea typeface="Arial"/>
                <a:cs typeface="Arial"/>
                <a:sym typeface="Arial"/>
              </a:defRPr>
            </a:lvl1pPr>
          </a:lstStyle>
          <a:p>
            <a:pPr marL="91440"/>
            <a:r>
              <a:rPr lang="en-US" sz="1500" baseline="0" dirty="0" smtClean="0">
                <a:solidFill>
                  <a:srgbClr val="000000"/>
                </a:solidFill>
              </a:rPr>
              <a:t>“I </a:t>
            </a:r>
            <a:r>
              <a:rPr lang="en-US" sz="1500" baseline="0" dirty="0">
                <a:solidFill>
                  <a:srgbClr val="000000"/>
                </a:solidFill>
              </a:rPr>
              <a:t>refuse to go back </a:t>
            </a:r>
            <a:r>
              <a:rPr lang="en-US" sz="1500" baseline="0" dirty="0" smtClean="0">
                <a:solidFill>
                  <a:srgbClr val="000000"/>
                </a:solidFill>
              </a:rPr>
              <a:t>to </a:t>
            </a:r>
            <a:r>
              <a:rPr lang="en-US" sz="1500" baseline="0" dirty="0">
                <a:solidFill>
                  <a:srgbClr val="000000"/>
                </a:solidFill>
              </a:rPr>
              <a:t>the way I used to teach this class!</a:t>
            </a:r>
            <a:r>
              <a:rPr lang="en-US" sz="1500" baseline="0" dirty="0" smtClean="0">
                <a:solidFill>
                  <a:srgbClr val="000000"/>
                </a:solidFill>
              </a:rPr>
              <a:t>”</a:t>
            </a:r>
          </a:p>
          <a:p>
            <a:endParaRPr lang="en-US" sz="1200" b="0" baseline="0" dirty="0">
              <a:solidFill>
                <a:srgbClr val="000000"/>
              </a:solidFill>
            </a:endParaRPr>
          </a:p>
          <a:p>
            <a:pPr marL="182880" indent="-457200"/>
            <a:r>
              <a:rPr lang="en-US" sz="1100" b="0" baseline="0" dirty="0" smtClean="0">
                <a:solidFill>
                  <a:srgbClr val="000000"/>
                </a:solidFill>
              </a:rPr>
              <a:t>—	Teri </a:t>
            </a:r>
            <a:r>
              <a:rPr lang="en-US" sz="1100" b="0" baseline="0" dirty="0">
                <a:solidFill>
                  <a:srgbClr val="000000"/>
                </a:solidFill>
              </a:rPr>
              <a:t>Catanio, Professor and </a:t>
            </a:r>
            <a:r>
              <a:rPr lang="en-US" sz="1100" b="0" baseline="0" dirty="0" smtClean="0">
                <a:solidFill>
                  <a:srgbClr val="000000"/>
                </a:solidFill>
              </a:rPr>
              <a:t>Director </a:t>
            </a:r>
            <a:r>
              <a:rPr lang="en-US" sz="1100" b="0" baseline="0" dirty="0">
                <a:solidFill>
                  <a:srgbClr val="000000"/>
                </a:solidFill>
              </a:rPr>
              <a:t>of the Career Center, Cairn University</a:t>
            </a:r>
            <a:endParaRPr sz="1100" b="0" baseline="0" dirty="0">
              <a:solidFill>
                <a:srgbClr val="000000"/>
              </a:solidFill>
            </a:endParaRPr>
          </a:p>
        </p:txBody>
      </p:sp>
      <p:sp>
        <p:nvSpPr>
          <p:cNvPr id="18" name="Shape 133"/>
          <p:cNvSpPr/>
          <p:nvPr/>
        </p:nvSpPr>
        <p:spPr>
          <a:xfrm>
            <a:off x="358833" y="8597900"/>
            <a:ext cx="7063564" cy="68121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lnSpc>
                <a:spcPct val="140000"/>
              </a:lnSpc>
              <a:buClr>
                <a:srgbClr val="C5493D"/>
              </a:buClr>
              <a:buSzPct val="100000"/>
              <a:defRPr sz="1200">
                <a:latin typeface="Arial"/>
                <a:ea typeface="Arial"/>
                <a:cs typeface="Arial"/>
                <a:sym typeface="Arial"/>
              </a:defRPr>
            </a:pPr>
            <a:r>
              <a:rPr lang="en-US" sz="1400" b="1" dirty="0">
                <a:solidFill>
                  <a:schemeClr val="accent6">
                    <a:lumMod val="60000"/>
                    <a:lumOff val="40000"/>
                  </a:schemeClr>
                </a:solidFill>
              </a:rPr>
              <a:t>Start enhancing your students foundational skills instruction today!</a:t>
            </a:r>
          </a:p>
          <a:p>
            <a:pPr algn="ctr">
              <a:lnSpc>
                <a:spcPct val="140000"/>
              </a:lnSpc>
              <a:buClr>
                <a:srgbClr val="C5493D"/>
              </a:buClr>
              <a:buSzPct val="100000"/>
              <a:defRPr sz="1200">
                <a:latin typeface="Arial"/>
                <a:ea typeface="Arial"/>
                <a:cs typeface="Arial"/>
                <a:sym typeface="Arial"/>
              </a:defRPr>
            </a:pPr>
            <a:r>
              <a:rPr lang="en-US" sz="1400" b="1" dirty="0">
                <a:solidFill>
                  <a:schemeClr val="accent6">
                    <a:lumMod val="60000"/>
                    <a:lumOff val="40000"/>
                  </a:schemeClr>
                </a:solidFill>
              </a:rPr>
              <a:t>Visit </a:t>
            </a:r>
            <a:r>
              <a:rPr lang="en-US" sz="1400" b="1" dirty="0">
                <a:solidFill>
                  <a:schemeClr val="bg1"/>
                </a:solidFill>
              </a:rPr>
              <a:t>credo.link/instruct</a:t>
            </a:r>
            <a:endParaRPr sz="1400" b="1" dirty="0">
              <a:solidFill>
                <a:schemeClr val="bg1"/>
              </a:solidFill>
            </a:endParaRP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TotalTime>
  <Words>408</Words>
  <Application>Microsoft Macintosh PowerPoint</Application>
  <PresentationFormat>Custom</PresentationFormat>
  <Paragraphs>34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Meggan Kehrli</cp:lastModifiedBy>
  <cp:revision>10</cp:revision>
  <dcterms:modified xsi:type="dcterms:W3CDTF">2018-11-05T16:54:08Z</dcterms:modified>
</cp:coreProperties>
</file>