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0" r:id="rId1"/>
  </p:sldMasterIdLst>
  <p:notesMasterIdLst>
    <p:notesMasterId r:id="rId3"/>
  </p:notesMasterIdLst>
  <p:sldIdLst>
    <p:sldId id="259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6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6" autoAdjust="0"/>
    <p:restoredTop sz="94660"/>
  </p:normalViewPr>
  <p:slideViewPr>
    <p:cSldViewPr snapToGrid="0">
      <p:cViewPr>
        <p:scale>
          <a:sx n="33" d="100"/>
          <a:sy n="33" d="100"/>
        </p:scale>
        <p:origin x="262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18E5C1-A628-49D5-8713-84D4AAA6A96D}" type="datetimeFigureOut">
              <a:rPr lang="fi-FI" smtClean="0"/>
              <a:t>10.10.2017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1143000"/>
            <a:ext cx="21336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62539-2810-4833-82D3-50193513AA2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0609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14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45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33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s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67917" y="1357489"/>
            <a:ext cx="5915025" cy="6714067"/>
          </a:xfrm>
        </p:spPr>
        <p:txBody>
          <a:bodyPr anchor="ctr"/>
          <a:lstStyle>
            <a:lvl1pPr algn="ctr">
              <a:defRPr sz="10667" b="0" i="0">
                <a:solidFill>
                  <a:schemeClr val="tx1">
                    <a:lumMod val="95000"/>
                    <a:lumOff val="5000"/>
                  </a:schemeClr>
                </a:solidFill>
                <a:latin typeface="Campton Book" panose="000005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054062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st text orange">
    <p:bg>
      <p:bgPr>
        <a:solidFill>
          <a:srgbClr val="FF86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1357489"/>
            <a:ext cx="5915025" cy="6714067"/>
          </a:xfrm>
        </p:spPr>
        <p:txBody>
          <a:bodyPr anchor="ctr"/>
          <a:lstStyle>
            <a:lvl1pPr algn="ctr">
              <a:defRPr sz="10667" b="0" i="0">
                <a:solidFill>
                  <a:schemeClr val="bg1"/>
                </a:solidFill>
                <a:latin typeface="Campton Book" panose="000005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32490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63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53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903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650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586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077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50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778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386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676" r:id="rId12"/>
    <p:sldLayoutId id="2147483677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595B456-D4A5-43FA-8EFC-77E824230808}"/>
              </a:ext>
            </a:extLst>
          </p:cNvPr>
          <p:cNvSpPr/>
          <p:nvPr/>
        </p:nvSpPr>
        <p:spPr>
          <a:xfrm>
            <a:off x="0" y="0"/>
            <a:ext cx="6858000" cy="1976846"/>
          </a:xfrm>
          <a:prstGeom prst="rect">
            <a:avLst/>
          </a:prstGeom>
          <a:solidFill>
            <a:srgbClr val="FF86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i-FI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i-FI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1100" dirty="0">
                <a:latin typeface="Arial" panose="020B0604020202020204" pitchFamily="34" charset="0"/>
                <a:cs typeface="Arial" panose="020B0604020202020204" pitchFamily="34" charset="0"/>
              </a:rPr>
              <a:t>Verkossa vaikuttaminen ja sosiaalisessa mediassa ammatillisessa mielessä toimiminen ovat moottoreita, joista pitkällä tähtäimellä odotetaan sekä liiketoiminnan että henkilökohtaista kasvua. Siksi omaa verkossa vaikuttamistaan kannattaa suunnitella ja johtaa. </a:t>
            </a:r>
          </a:p>
          <a:p>
            <a:pPr algn="ctr"/>
            <a:endParaRPr lang="fi-FI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1100" dirty="0">
                <a:latin typeface="Arial" panose="020B0604020202020204" pitchFamily="34" charset="0"/>
                <a:cs typeface="Arial" panose="020B0604020202020204" pitchFamily="34" charset="0"/>
              </a:rPr>
              <a:t>Täytä oheinen pohja suunnitellaksesi sosiaalisessa mediassa ja verkossa vaikuttamistasi.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760D9F2-4CA6-4123-8D6F-0EAA4DCBBB6A}"/>
              </a:ext>
            </a:extLst>
          </p:cNvPr>
          <p:cNvSpPr/>
          <p:nvPr/>
        </p:nvSpPr>
        <p:spPr>
          <a:xfrm>
            <a:off x="193766" y="306256"/>
            <a:ext cx="6470468" cy="400110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fi-FI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Tavoitteet omalle some-läsnäololle</a:t>
            </a:r>
            <a:endParaRPr lang="en-GB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6" name="Table 1">
            <a:extLst>
              <a:ext uri="{FF2B5EF4-FFF2-40B4-BE49-F238E27FC236}">
                <a16:creationId xmlns:a16="http://schemas.microsoft.com/office/drawing/2014/main" id="{04FF95A1-3932-4BB0-8B1D-3CC70466A1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946376"/>
              </p:ext>
            </p:extLst>
          </p:nvPr>
        </p:nvGraphicFramePr>
        <p:xfrm>
          <a:off x="193766" y="2204724"/>
          <a:ext cx="6470468" cy="78526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09808">
                  <a:extLst>
                    <a:ext uri="{9D8B030D-6E8A-4147-A177-3AD203B41FA5}">
                      <a16:colId xmlns:a16="http://schemas.microsoft.com/office/drawing/2014/main" val="647562598"/>
                    </a:ext>
                  </a:extLst>
                </a:gridCol>
                <a:gridCol w="2030330">
                  <a:extLst>
                    <a:ext uri="{9D8B030D-6E8A-4147-A177-3AD203B41FA5}">
                      <a16:colId xmlns:a16="http://schemas.microsoft.com/office/drawing/2014/main" val="1315848730"/>
                    </a:ext>
                  </a:extLst>
                </a:gridCol>
                <a:gridCol w="2030330">
                  <a:extLst>
                    <a:ext uri="{9D8B030D-6E8A-4147-A177-3AD203B41FA5}">
                      <a16:colId xmlns:a16="http://schemas.microsoft.com/office/drawing/2014/main" val="471577568"/>
                    </a:ext>
                  </a:extLst>
                </a:gridCol>
              </a:tblGrid>
              <a:tr h="2452015">
                <a:tc rowSpan="2">
                  <a:txBody>
                    <a:bodyPr/>
                    <a:lstStyle/>
                    <a:p>
                      <a:r>
                        <a:rPr lang="fi-FI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Tavoitteet:</a:t>
                      </a:r>
                    </a:p>
                    <a:p>
                      <a:endParaRPr lang="fi-FI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Dialogi asiakkaiden kanssa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Työnantajamielikuvan luominen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Myynnin edistäminen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Kommunikointi oman yrityksen väen kanssa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Uran edistäminen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Uuden oppiminen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Yhteiskunnallinen vaikuttaminen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Työllistyminen uuteen työpaikkaan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546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i-FI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Puheen teemat – näistä aiheista haluan tulla tunnetuksi:</a:t>
                      </a:r>
                    </a:p>
                    <a:p>
                      <a:pPr marL="0" marR="0" lvl="0" indent="0" algn="l" defTabSz="3546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i-FI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3546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i-FI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 </a:t>
                      </a:r>
                      <a:r>
                        <a:rPr lang="fi-FI" sz="11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Palkkahallinnon ulkoistuksen hyödyt liiketoiminnalle</a:t>
                      </a:r>
                    </a:p>
                    <a:p>
                      <a:pPr marL="0" marR="0" lvl="0" indent="0" algn="l" defTabSz="3546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i-FI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3546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i-FI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 </a:t>
                      </a:r>
                      <a:r>
                        <a:rPr lang="fi-FI" sz="1100" b="0" i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Robotisaatio</a:t>
                      </a:r>
                      <a:r>
                        <a:rPr lang="fi-FI" sz="11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ja tekoäly taloushallinnossa</a:t>
                      </a:r>
                    </a:p>
                    <a:p>
                      <a:pPr marL="0" marR="0" lvl="0" indent="0" algn="l" defTabSz="3546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i-FI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3546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i-FI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3546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i-FI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</a:t>
                      </a:r>
                    </a:p>
                    <a:p>
                      <a:pPr marL="0" marR="0" lvl="0" indent="0" algn="l" defTabSz="3546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i-FI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lvl="0" indent="-228600" algn="l" defTabSz="3546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fi-FI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i-FI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Ajankäyttömahdollisuus / viikko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min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min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h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h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endParaRPr lang="fi-FI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i-FI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Mitä konkreettisesti teen käytössä olevalla ajalla?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fi-FI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i-FI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 </a:t>
                      </a:r>
                      <a:r>
                        <a:rPr lang="fi-FI" sz="11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Kirjoitan yhden näkemyksellisen LinkedIn-päivityksen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fi-FI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i-FI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 </a:t>
                      </a:r>
                      <a:r>
                        <a:rPr lang="fi-FI" sz="11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Pyydän LinkedIn-verkostooni viikon aikana tapaamani asiakkaat, jotka eivät vielä ole verkostossani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fi-FI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i-FI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 …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fi-FI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fi-FI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fi-FI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87387"/>
                  </a:ext>
                </a:extLst>
              </a:tr>
              <a:tr h="315464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i-FI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Näitä aiheita seuraan: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fi-FI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i-FI" sz="110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#palkkahallinto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i-FI" sz="110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#tekoäly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2974109"/>
                  </a:ext>
                </a:extLst>
              </a:tr>
              <a:tr h="630928">
                <a:tc rowSpan="5">
                  <a:txBody>
                    <a:bodyPr/>
                    <a:lstStyle/>
                    <a:p>
                      <a:pPr marL="0" marR="0" lvl="0" indent="0" algn="l" defTabSz="3546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i-FI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Käytössä olevat kanavat</a:t>
                      </a:r>
                    </a:p>
                    <a:p>
                      <a:pPr marL="0" marR="0" lvl="0" indent="0" algn="l" defTabSz="3546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i-FI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LinkedIn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Twitter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Facebook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YouTube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Blogi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fi-FI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i-FI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Luontevin kanava itselleni on…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i-FI" sz="11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LinkedIn, koska se on ammattilaisverkosto ja haluan pitää työminän erillään yksityiselämästä</a:t>
                      </a:r>
                      <a:endParaRPr lang="fi-FI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fi-FI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i-FI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Haluan ottaa paremmin haltuun…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i-FI" sz="11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Videot, koska niillä viesti erottuu paremmin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endParaRPr lang="fi-FI" sz="1100" dirty="0">
                        <a:solidFill>
                          <a:schemeClr val="tx1"/>
                        </a:solidFill>
                        <a:latin typeface="Campton Book" panose="00000500000000000000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724169"/>
                  </a:ext>
                </a:extLst>
              </a:tr>
              <a:tr h="862153">
                <a:tc vMerge="1">
                  <a:txBody>
                    <a:bodyPr/>
                    <a:lstStyle/>
                    <a:p>
                      <a:pPr marL="0" marR="0" lvl="0" indent="0" algn="l" defTabSz="3546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i-FI" sz="1100" b="1" dirty="0">
                          <a:solidFill>
                            <a:schemeClr val="tx1"/>
                          </a:solidFill>
                          <a:latin typeface="Campton Book" panose="00000500000000000000" pitchFamily="50" charset="0"/>
                        </a:rPr>
                        <a:t>Käytössä olevat kanavat</a:t>
                      </a:r>
                    </a:p>
                    <a:p>
                      <a:pPr marL="0" marR="0" lvl="0" indent="0" algn="l" defTabSz="3546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i-FI" sz="1100" dirty="0">
                        <a:solidFill>
                          <a:schemeClr val="tx1"/>
                        </a:solidFill>
                        <a:latin typeface="Campton Book" panose="00000500000000000000" pitchFamily="50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Campton Book" panose="00000500000000000000" pitchFamily="50" charset="0"/>
                        </a:rPr>
                        <a:t>LinkedIn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Campton Book" panose="00000500000000000000" pitchFamily="50" charset="0"/>
                        </a:rPr>
                        <a:t>Twitter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Campton Book" panose="00000500000000000000" pitchFamily="50" charset="0"/>
                        </a:rPr>
                        <a:t>Facebook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Campton Book" panose="00000500000000000000" pitchFamily="50" charset="0"/>
                        </a:rPr>
                        <a:t>YouTube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Campton Book" panose="00000500000000000000" pitchFamily="50" charset="0"/>
                        </a:rPr>
                        <a:t>Blogi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Campton Book" panose="00000500000000000000" pitchFamily="50" charset="0"/>
                        </a:rPr>
                        <a:t>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Campton Book" panose="00000500000000000000" pitchFamily="50" charset="0"/>
                        </a:rPr>
                        <a:t>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Campton Book" panose="00000500000000000000" pitchFamily="50" charset="0"/>
                        </a:rPr>
                        <a:t>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Campton Book" panose="00000500000000000000" pitchFamily="50" charset="0"/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i-FI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Tarpeet valmennukselle: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LinkedIn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Twitter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Facebook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Bloggaus</a:t>
                      </a:r>
                      <a:endParaRPr lang="fi-FI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Some-kanavien tehokas hallinta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fi-FI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fi-FI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185781"/>
                  </a:ext>
                </a:extLst>
              </a:tr>
              <a:tr h="111666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3546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Näitä henkilöitä ja yrityksiä seuraan: </a:t>
                      </a:r>
                      <a:endParaRPr lang="fi-FI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3546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i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Basware</a:t>
                      </a:r>
                      <a:endParaRPr lang="fi-FI" sz="1100" b="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3546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i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Aditro</a:t>
                      </a:r>
                      <a:endParaRPr lang="fi-FI" sz="1100" b="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3546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i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Integrata</a:t>
                      </a:r>
                      <a:endParaRPr lang="fi-FI" sz="1100" b="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fi-FI" sz="1100" dirty="0">
                        <a:solidFill>
                          <a:schemeClr val="tx1"/>
                        </a:solidFill>
                        <a:latin typeface="Campton Book" panose="00000500000000000000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377375"/>
                  </a:ext>
                </a:extLst>
              </a:tr>
              <a:tr h="123415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i-FI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Käyttämäni kieli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Suomi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Englanti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endParaRPr lang="fi-FI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391097"/>
                  </a:ext>
                </a:extLst>
              </a:tr>
              <a:tr h="692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mpd="sng">
                      <a:noFill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fi-FI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35106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BE0984B7-A4AD-48EB-A7C9-37587EE40573}"/>
              </a:ext>
            </a:extLst>
          </p:cNvPr>
          <p:cNvSpPr/>
          <p:nvPr/>
        </p:nvSpPr>
        <p:spPr>
          <a:xfrm>
            <a:off x="0" y="8794713"/>
            <a:ext cx="6858000" cy="1111288"/>
          </a:xfrm>
          <a:prstGeom prst="rect">
            <a:avLst/>
          </a:prstGeom>
          <a:solidFill>
            <a:srgbClr val="FF86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Sosiaalisessa mediassa ei tarvitse olla 24/7. </a:t>
            </a:r>
          </a:p>
          <a:p>
            <a:pPr algn="ctr"/>
            <a:r>
              <a:rPr lang="fi-FI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Löydä pala kerrallaan itsellesi sopiva tapa ja rooli toimia ja viestiä verkossa.</a:t>
            </a: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Opettele</a:t>
            </a: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käyttämään</a:t>
            </a: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</a:t>
            </a: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kanavia</a:t>
            </a: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</a:t>
            </a: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löydä</a:t>
            </a: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itsellesi</a:t>
            </a: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mieluisin</a:t>
            </a: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GB" sz="1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Sinun</a:t>
            </a:r>
            <a:r>
              <a:rPr lang="en-GB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n-GB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ole </a:t>
            </a:r>
            <a:r>
              <a:rPr lang="en-GB" sz="1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pakko</a:t>
            </a:r>
            <a:r>
              <a:rPr lang="en-GB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olla </a:t>
            </a:r>
            <a:r>
              <a:rPr lang="en-GB" sz="1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kaikkialla</a:t>
            </a:r>
            <a:r>
              <a:rPr lang="en-GB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B327839A-126E-455F-8EC5-6145255CD8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8767" y="9306709"/>
            <a:ext cx="542259" cy="10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7145A25-7648-4A0D-BCEB-CFA30F8904CE}"/>
              </a:ext>
            </a:extLst>
          </p:cNvPr>
          <p:cNvSpPr txBox="1"/>
          <p:nvPr/>
        </p:nvSpPr>
        <p:spPr>
          <a:xfrm>
            <a:off x="205340" y="300941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7B85CB-F240-46CC-B642-8925CDACC917}"/>
              </a:ext>
            </a:extLst>
          </p:cNvPr>
          <p:cNvSpPr txBox="1"/>
          <p:nvPr/>
        </p:nvSpPr>
        <p:spPr>
          <a:xfrm>
            <a:off x="204427" y="251945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10CF6A-1C42-49DB-9866-3C1C64D6DCD0}"/>
              </a:ext>
            </a:extLst>
          </p:cNvPr>
          <p:cNvSpPr txBox="1"/>
          <p:nvPr/>
        </p:nvSpPr>
        <p:spPr>
          <a:xfrm>
            <a:off x="201871" y="5450242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4E46C4-0CF8-4DF5-B457-C92F94832C00}"/>
              </a:ext>
            </a:extLst>
          </p:cNvPr>
          <p:cNvSpPr txBox="1"/>
          <p:nvPr/>
        </p:nvSpPr>
        <p:spPr>
          <a:xfrm>
            <a:off x="201871" y="612177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6DED67A-D809-4B70-A62C-1184035CEC86}"/>
              </a:ext>
            </a:extLst>
          </p:cNvPr>
          <p:cNvSpPr txBox="1"/>
          <p:nvPr/>
        </p:nvSpPr>
        <p:spPr>
          <a:xfrm>
            <a:off x="4639460" y="285548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D5B818-DB49-455D-ABEA-7EB85303213F}"/>
              </a:ext>
            </a:extLst>
          </p:cNvPr>
          <p:cNvSpPr txBox="1"/>
          <p:nvPr/>
        </p:nvSpPr>
        <p:spPr>
          <a:xfrm>
            <a:off x="4639460" y="841294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464B75-3DEC-4A01-8B46-420ACDEBAB28}"/>
              </a:ext>
            </a:extLst>
          </p:cNvPr>
          <p:cNvSpPr txBox="1"/>
          <p:nvPr/>
        </p:nvSpPr>
        <p:spPr>
          <a:xfrm>
            <a:off x="4640452" y="696858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4024747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5947</TotalTime>
  <Words>230</Words>
  <Application>Microsoft Office PowerPoint</Application>
  <PresentationFormat>A4 Paper (210x297 mm)</PresentationFormat>
  <Paragraphs>88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Campton Book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Henna Niiranen</dc:creator>
  <cp:lastModifiedBy>Henna Niiranen</cp:lastModifiedBy>
  <cp:revision>115</cp:revision>
  <dcterms:created xsi:type="dcterms:W3CDTF">2017-03-20T08:46:44Z</dcterms:created>
  <dcterms:modified xsi:type="dcterms:W3CDTF">2017-10-10T05:12:22Z</dcterms:modified>
</cp:coreProperties>
</file>