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29"/>
  </p:notesMasterIdLst>
  <p:sldIdLst>
    <p:sldId id="1151" r:id="rId3"/>
    <p:sldId id="1209" r:id="rId4"/>
    <p:sldId id="1214" r:id="rId5"/>
    <p:sldId id="1196" r:id="rId6"/>
    <p:sldId id="1197" r:id="rId7"/>
    <p:sldId id="1198" r:id="rId8"/>
    <p:sldId id="1156" r:id="rId9"/>
    <p:sldId id="1157" r:id="rId10"/>
    <p:sldId id="1174" r:id="rId11"/>
    <p:sldId id="1199" r:id="rId12"/>
    <p:sldId id="1200" r:id="rId13"/>
    <p:sldId id="1201" r:id="rId14"/>
    <p:sldId id="1195" r:id="rId15"/>
    <p:sldId id="1202" r:id="rId16"/>
    <p:sldId id="1203" r:id="rId17"/>
    <p:sldId id="1204" r:id="rId18"/>
    <p:sldId id="1206" r:id="rId19"/>
    <p:sldId id="1205" r:id="rId20"/>
    <p:sldId id="1207" r:id="rId21"/>
    <p:sldId id="1208" r:id="rId22"/>
    <p:sldId id="1210" r:id="rId23"/>
    <p:sldId id="1217" r:id="rId24"/>
    <p:sldId id="1216" r:id="rId25"/>
    <p:sldId id="1212" r:id="rId26"/>
    <p:sldId id="1213" r:id="rId27"/>
    <p:sldId id="12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16E99"/>
    <a:srgbClr val="FF0066"/>
    <a:srgbClr val="00AEEF"/>
    <a:srgbClr val="0189C1"/>
    <a:srgbClr val="D5E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ECC56-69DE-46AA-80D3-4A8D4A511F92}" v="585" dt="2019-06-19T18:53:29.810"/>
    <p1510:client id="{F2D194EA-7F05-4792-9A11-1A29028F740B}" v="6" dt="2019-06-19T15:47:24.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1640" autoAdjust="0"/>
  </p:normalViewPr>
  <p:slideViewPr>
    <p:cSldViewPr snapToGrid="0">
      <p:cViewPr varScale="1">
        <p:scale>
          <a:sx n="78" d="100"/>
          <a:sy n="78" d="100"/>
        </p:scale>
        <p:origin x="150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B490B-DCBF-48CE-8989-793158718698}"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32FCA-8C7B-429B-ACA8-0734FEAA2ACA}" type="slidenum">
              <a:rPr lang="en-US" smtClean="0"/>
              <a:t>‹#›</a:t>
            </a:fld>
            <a:endParaRPr lang="en-US"/>
          </a:p>
        </p:txBody>
      </p:sp>
    </p:spTree>
    <p:extLst>
      <p:ext uri="{BB962C8B-B14F-4D97-AF65-F5344CB8AC3E}">
        <p14:creationId xmlns:p14="http://schemas.microsoft.com/office/powerpoint/2010/main" val="23025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Over the last 6 weeks, NAIFA Trustee Dennis Cuccinelli and NAIFA staff have been meeting one-on-one with state chapter leaders and staff</a:t>
            </a:r>
          </a:p>
          <a:p>
            <a:pPr marL="228600" indent="-228600">
              <a:buFont typeface="+mj-lt"/>
              <a:buAutoNum type="arabicPeriod"/>
            </a:pPr>
            <a:r>
              <a:rPr lang="en-US" dirty="0"/>
              <a:t>The plan is in place…we need chapters to EXECUTE the plan!</a:t>
            </a:r>
          </a:p>
        </p:txBody>
      </p:sp>
      <p:sp>
        <p:nvSpPr>
          <p:cNvPr id="4" name="Slide Number Placeholder 3"/>
          <p:cNvSpPr>
            <a:spLocks noGrp="1"/>
          </p:cNvSpPr>
          <p:nvPr>
            <p:ph type="sldNum" sz="quarter" idx="5"/>
          </p:nvPr>
        </p:nvSpPr>
        <p:spPr/>
        <p:txBody>
          <a:bodyPr/>
          <a:lstStyle/>
          <a:p>
            <a:fld id="{FAF32FCA-8C7B-429B-ACA8-0734FEAA2ACA}" type="slidenum">
              <a:rPr lang="en-US" smtClean="0"/>
              <a:t>4</a:t>
            </a:fld>
            <a:endParaRPr lang="en-US"/>
          </a:p>
        </p:txBody>
      </p:sp>
    </p:spTree>
    <p:extLst>
      <p:ext uri="{BB962C8B-B14F-4D97-AF65-F5344CB8AC3E}">
        <p14:creationId xmlns:p14="http://schemas.microsoft.com/office/powerpoint/2010/main" val="37036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NAIFA is developing an Advance Practice Center. </a:t>
            </a:r>
          </a:p>
          <a:p>
            <a:pPr marL="171450" indent="-171450">
              <a:buFont typeface="Arial" panose="020B0604020202020204" pitchFamily="34" charset="0"/>
              <a:buChar char="•"/>
            </a:pPr>
            <a:r>
              <a:rPr lang="en-US" dirty="0"/>
              <a:t>The Level Up Roadshow is the first program of the center, planned in conjunction with FSP</a:t>
            </a:r>
          </a:p>
          <a:p>
            <a:pPr marL="171450" indent="-171450">
              <a:buFont typeface="Arial" panose="020B0604020202020204" pitchFamily="34" charset="0"/>
              <a:buChar char="•"/>
            </a:pPr>
            <a:r>
              <a:rPr lang="en-US" dirty="0"/>
              <a:t>Registration is Open for the first event in Dallas on August 22. </a:t>
            </a:r>
          </a:p>
          <a:p>
            <a:pPr marL="171450" indent="-171450">
              <a:buFont typeface="Arial" panose="020B0604020202020204" pitchFamily="34" charset="0"/>
              <a:buChar char="•"/>
            </a:pPr>
            <a:r>
              <a:rPr lang="en-US" dirty="0"/>
              <a:t>Members can attend virtually or in-person. The fee is $99 for NAIFA/FSP members and $150 for non members. </a:t>
            </a:r>
          </a:p>
          <a:p>
            <a:pPr marL="171450" indent="-171450">
              <a:buFont typeface="Arial" panose="020B0604020202020204" pitchFamily="34" charset="0"/>
              <a:buChar char="•"/>
            </a:pPr>
            <a:r>
              <a:rPr lang="en-US" dirty="0"/>
              <a:t>Next event is in October in Charlotte.</a:t>
            </a:r>
          </a:p>
        </p:txBody>
      </p:sp>
      <p:sp>
        <p:nvSpPr>
          <p:cNvPr id="4" name="Slide Number Placeholder 3"/>
          <p:cNvSpPr>
            <a:spLocks noGrp="1"/>
          </p:cNvSpPr>
          <p:nvPr>
            <p:ph type="sldNum" sz="quarter" idx="5"/>
          </p:nvPr>
        </p:nvSpPr>
        <p:spPr/>
        <p:txBody>
          <a:bodyPr/>
          <a:lstStyle/>
          <a:p>
            <a:fld id="{FAF32FCA-8C7B-429B-ACA8-0734FEAA2ACA}" type="slidenum">
              <a:rPr lang="en-US" smtClean="0"/>
              <a:t>13</a:t>
            </a:fld>
            <a:endParaRPr lang="en-US"/>
          </a:p>
        </p:txBody>
      </p:sp>
    </p:spTree>
    <p:extLst>
      <p:ext uri="{BB962C8B-B14F-4D97-AF65-F5344CB8AC3E}">
        <p14:creationId xmlns:p14="http://schemas.microsoft.com/office/powerpoint/2010/main" val="286966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NAIFA has a new partnership with Zoom where members can save 15% on subscription fees. </a:t>
            </a:r>
          </a:p>
          <a:p>
            <a:r>
              <a:rPr lang="en-US" dirty="0"/>
              <a:t>Promote the program on your website, in your newsletter and on social media.</a:t>
            </a:r>
          </a:p>
          <a:p>
            <a:r>
              <a:rPr lang="en-US" dirty="0"/>
              <a:t>Members can call the NAIFA Member Service Team to get the discount code.</a:t>
            </a:r>
          </a:p>
          <a:p>
            <a:r>
              <a:rPr lang="en-US" dirty="0"/>
              <a:t>This program is available for chapters, too!</a:t>
            </a:r>
          </a:p>
        </p:txBody>
      </p:sp>
      <p:sp>
        <p:nvSpPr>
          <p:cNvPr id="4" name="Slide Number Placeholder 3"/>
          <p:cNvSpPr>
            <a:spLocks noGrp="1"/>
          </p:cNvSpPr>
          <p:nvPr>
            <p:ph type="sldNum" sz="quarter" idx="5"/>
          </p:nvPr>
        </p:nvSpPr>
        <p:spPr/>
        <p:txBody>
          <a:bodyPr/>
          <a:lstStyle/>
          <a:p>
            <a:fld id="{FAF32FCA-8C7B-429B-ACA8-0734FEAA2ACA}" type="slidenum">
              <a:rPr lang="en-US" smtClean="0"/>
              <a:t>14</a:t>
            </a:fld>
            <a:endParaRPr lang="en-US"/>
          </a:p>
        </p:txBody>
      </p:sp>
    </p:spTree>
    <p:extLst>
      <p:ext uri="{BB962C8B-B14F-4D97-AF65-F5344CB8AC3E}">
        <p14:creationId xmlns:p14="http://schemas.microsoft.com/office/powerpoint/2010/main" val="118551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Every state needs to host a day on the hill or state-wide advocacy program each year </a:t>
            </a:r>
          </a:p>
          <a:p>
            <a:pPr marL="228600" indent="-228600">
              <a:buFont typeface="+mj-lt"/>
              <a:buAutoNum type="arabicPeriod"/>
            </a:pPr>
            <a:r>
              <a:rPr lang="en-US" dirty="0"/>
              <a:t>IMPORTANT: States need to actively monitor legislation and regulation and activate our grassroots on issues impacting our industry…state advocacy is a KEY differentiator for NAIFA!</a:t>
            </a:r>
          </a:p>
          <a:p>
            <a:pPr marL="228600" indent="-228600">
              <a:buFont typeface="+mj-lt"/>
              <a:buAutoNum type="arabicPeriod"/>
            </a:pPr>
            <a:r>
              <a:rPr lang="en-US" dirty="0"/>
              <a:t>Maintaining relationships with federal legislators through in-district meetings, delivering PAC checks, hosting legislators at chapter meetings, etc. should be part of your annual plan</a:t>
            </a:r>
          </a:p>
          <a:p>
            <a:pPr marL="228600" indent="-228600">
              <a:buFont typeface="+mj-lt"/>
              <a:buAutoNum type="arabicPeriod"/>
            </a:pPr>
            <a:r>
              <a:rPr lang="en-US" dirty="0"/>
              <a:t>Including fundraising programs in your annual plan is critical to increasing PAC contributions to support this important part of our advocacy program</a:t>
            </a:r>
          </a:p>
          <a:p>
            <a:pPr marL="228600" indent="-228600">
              <a:buFont typeface="+mj-lt"/>
              <a:buAutoNum type="arabicPeriod"/>
            </a:pPr>
            <a:r>
              <a:rPr lang="en-US" dirty="0"/>
              <a:t>Promoting participation at Congressional Conference, actively recruiting attendees and providing subsidies for rank and file members to attend should be part of your plan.</a:t>
            </a:r>
          </a:p>
        </p:txBody>
      </p:sp>
      <p:sp>
        <p:nvSpPr>
          <p:cNvPr id="4" name="Slide Number Placeholder 3"/>
          <p:cNvSpPr>
            <a:spLocks noGrp="1"/>
          </p:cNvSpPr>
          <p:nvPr>
            <p:ph type="sldNum" sz="quarter" idx="5"/>
          </p:nvPr>
        </p:nvSpPr>
        <p:spPr/>
        <p:txBody>
          <a:bodyPr/>
          <a:lstStyle/>
          <a:p>
            <a:fld id="{FAF32FCA-8C7B-429B-ACA8-0734FEAA2ACA}" type="slidenum">
              <a:rPr lang="en-US" smtClean="0"/>
              <a:t>16</a:t>
            </a:fld>
            <a:endParaRPr lang="en-US"/>
          </a:p>
        </p:txBody>
      </p:sp>
    </p:spTree>
    <p:extLst>
      <p:ext uri="{BB962C8B-B14F-4D97-AF65-F5344CB8AC3E}">
        <p14:creationId xmlns:p14="http://schemas.microsoft.com/office/powerpoint/2010/main" val="421403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Hosting NAIFA Live Watch Parties each month to bring programming to remote areas and multiple locations within larger metropolitan areas should be part of your plan starting in September</a:t>
            </a:r>
          </a:p>
          <a:p>
            <a:pPr marL="228600" indent="-228600">
              <a:buFont typeface="+mj-lt"/>
              <a:buAutoNum type="arabicPeriod"/>
            </a:pPr>
            <a:r>
              <a:rPr lang="en-US" dirty="0"/>
              <a:t>Include at least 1 LECP, 1 Advanced Practice Center, 1 Diversity &amp; Inclusion session in conjunction with your annual meeting or as a local program each year</a:t>
            </a:r>
          </a:p>
          <a:p>
            <a:pPr marL="228600" indent="-228600">
              <a:buFont typeface="+mj-lt"/>
              <a:buAutoNum type="arabicPeriod"/>
            </a:pPr>
            <a:r>
              <a:rPr lang="en-US" dirty="0"/>
              <a:t>Offer programs covering each of the practice specialty areas our members work in: Property &amp; Casualty, Disability, Medicare, Health &amp; Employee Benefits, Life &amp; Annuities, College Financial Planning, Retirement Planning</a:t>
            </a:r>
          </a:p>
          <a:p>
            <a:pPr marL="228600" indent="-228600">
              <a:buFont typeface="+mj-lt"/>
              <a:buAutoNum type="arabicPeriod"/>
            </a:pPr>
            <a:r>
              <a:rPr lang="en-US" dirty="0"/>
              <a:t>Host a LILI Class</a:t>
            </a:r>
          </a:p>
          <a:p>
            <a:pPr marL="228600" indent="-228600">
              <a:buFont typeface="+mj-lt"/>
              <a:buAutoNum type="arabicPeriod"/>
            </a:pPr>
            <a:r>
              <a:rPr lang="en-US" dirty="0"/>
              <a:t>Promote LACP &amp; LUTCF</a:t>
            </a:r>
          </a:p>
          <a:p>
            <a:pPr marL="228600" indent="-228600">
              <a:buFont typeface="+mj-lt"/>
              <a:buAutoNum type="arabicPeriod"/>
            </a:pPr>
            <a:r>
              <a:rPr lang="en-US" dirty="0"/>
              <a:t>Promote the Advisor Ambassador Program to introduce new advisors to NAIFA and help us identify members to serve as Ambassadors for the program.</a:t>
            </a:r>
          </a:p>
        </p:txBody>
      </p:sp>
      <p:sp>
        <p:nvSpPr>
          <p:cNvPr id="4" name="Slide Number Placeholder 3"/>
          <p:cNvSpPr>
            <a:spLocks noGrp="1"/>
          </p:cNvSpPr>
          <p:nvPr>
            <p:ph type="sldNum" sz="quarter" idx="5"/>
          </p:nvPr>
        </p:nvSpPr>
        <p:spPr/>
        <p:txBody>
          <a:bodyPr/>
          <a:lstStyle/>
          <a:p>
            <a:fld id="{FAF32FCA-8C7B-429B-ACA8-0734FEAA2ACA}" type="slidenum">
              <a:rPr lang="en-US" smtClean="0"/>
              <a:t>17</a:t>
            </a:fld>
            <a:endParaRPr lang="en-US"/>
          </a:p>
        </p:txBody>
      </p:sp>
    </p:spTree>
    <p:extLst>
      <p:ext uri="{BB962C8B-B14F-4D97-AF65-F5344CB8AC3E}">
        <p14:creationId xmlns:p14="http://schemas.microsoft.com/office/powerpoint/2010/main" val="401343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Your membership plan is already written if you host 2 agency presentations a month and make the presentation at every chapter event</a:t>
            </a:r>
          </a:p>
          <a:p>
            <a:pPr marL="228600" indent="-228600">
              <a:buFont typeface="+mj-lt"/>
              <a:buAutoNum type="arabicPeriod"/>
            </a:pPr>
            <a:r>
              <a:rPr lang="en-US" dirty="0"/>
              <a:t>Promote the NAIFA 20/20 Retention Program to new and current members.</a:t>
            </a:r>
          </a:p>
          <a:p>
            <a:pPr marL="685800" lvl="1" indent="-228600">
              <a:buFont typeface="+mj-lt"/>
              <a:buAutoNum type="alphaLcPeriod"/>
            </a:pPr>
            <a:r>
              <a:rPr lang="en-US" dirty="0"/>
              <a:t>Build on the program by welcoming new members, “pinning” new members at chapter meetings, letting new members know about chapter-specific programs like Day on the Hill, your annual meeting, regular programs, etc. </a:t>
            </a:r>
          </a:p>
          <a:p>
            <a:pPr marL="228600" lvl="0" indent="-228600">
              <a:buFont typeface="+mj-lt"/>
              <a:buAutoNum type="arabicPeriod"/>
            </a:pPr>
            <a:r>
              <a:rPr lang="en-US" dirty="0"/>
              <a:t>Present a 4 Under 40 Award in your chapter and look for ways to recognize continuous years of membership</a:t>
            </a:r>
          </a:p>
          <a:p>
            <a:pPr marL="228600" lvl="0" indent="-228600">
              <a:buFont typeface="+mj-lt"/>
              <a:buAutoNum type="arabicPeriod"/>
            </a:pPr>
            <a:r>
              <a:rPr lang="en-US" dirty="0"/>
              <a:t>Recognize your Volunteers for the work they do in your chapter</a:t>
            </a:r>
          </a:p>
        </p:txBody>
      </p:sp>
      <p:sp>
        <p:nvSpPr>
          <p:cNvPr id="4" name="Slide Number Placeholder 3"/>
          <p:cNvSpPr>
            <a:spLocks noGrp="1"/>
          </p:cNvSpPr>
          <p:nvPr>
            <p:ph type="sldNum" sz="quarter" idx="5"/>
          </p:nvPr>
        </p:nvSpPr>
        <p:spPr/>
        <p:txBody>
          <a:bodyPr/>
          <a:lstStyle/>
          <a:p>
            <a:fld id="{FAF32FCA-8C7B-429B-ACA8-0734FEAA2ACA}" type="slidenum">
              <a:rPr lang="en-US" smtClean="0"/>
              <a:t>18</a:t>
            </a:fld>
            <a:endParaRPr lang="en-US"/>
          </a:p>
        </p:txBody>
      </p:sp>
    </p:spTree>
    <p:extLst>
      <p:ext uri="{BB962C8B-B14F-4D97-AF65-F5344CB8AC3E}">
        <p14:creationId xmlns:p14="http://schemas.microsoft.com/office/powerpoint/2010/main" val="151923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NAIFA will be rolling out a new Brand in 2020, so make sure you are ready to implement it in your chapter</a:t>
            </a:r>
          </a:p>
          <a:p>
            <a:pPr marL="171450" indent="-171450">
              <a:buFont typeface="Arial" panose="020B0604020202020204" pitchFamily="34" charset="0"/>
              <a:buChar char="•"/>
            </a:pPr>
            <a:r>
              <a:rPr lang="en-US" dirty="0"/>
              <a:t>If you aren’t active on social media, THE TIME IS NOW as this is how we are going to reach our target audience of the next generation of NAIFA members</a:t>
            </a:r>
          </a:p>
          <a:p>
            <a:pPr marL="171450" indent="-171450">
              <a:buFont typeface="Arial" panose="020B0604020202020204" pitchFamily="34" charset="0"/>
              <a:buChar char="•"/>
            </a:pPr>
            <a:r>
              <a:rPr lang="en-US" dirty="0"/>
              <a:t>NAIFA will be launching an Online Community this fall and your chapter should be active on the community by posting articles and announcements in your chapter group, adding your events to the group calendar and doing shout outs of members on the community.</a:t>
            </a:r>
          </a:p>
          <a:p>
            <a:pPr marL="171450" indent="-171450">
              <a:buFont typeface="Arial" panose="020B0604020202020204" pitchFamily="34" charset="0"/>
              <a:buChar char="•"/>
            </a:pPr>
            <a:r>
              <a:rPr lang="en-US" dirty="0"/>
              <a:t>Make sure you are promoting NAIFA programs using NAIFA provided materials</a:t>
            </a:r>
          </a:p>
          <a:p>
            <a:pPr marL="171450" indent="-171450">
              <a:buFont typeface="Arial" panose="020B0604020202020204" pitchFamily="34" charset="0"/>
              <a:buChar char="•"/>
            </a:pPr>
            <a:r>
              <a:rPr lang="en-US" dirty="0"/>
              <a:t>Make sure you are budgeting for digital and even direct mail marketing to promote chapter programs to bring more non-members to events</a:t>
            </a:r>
          </a:p>
          <a:p>
            <a:pPr marL="171450" indent="-171450">
              <a:buFont typeface="Arial" panose="020B0604020202020204" pitchFamily="34" charset="0"/>
              <a:buChar char="•"/>
            </a:pPr>
            <a:r>
              <a:rPr lang="en-US" dirty="0"/>
              <a:t>Develop a plan to leverage things like Life Insurance Awareness Month, Disability Insurance Awareness Month and Long Term Care Insurance Awareness month to get earned media…and don’t forget to promote your volunteers who attend Day on the Hill and Congressional Conference in their community media outlets.</a:t>
            </a:r>
          </a:p>
        </p:txBody>
      </p:sp>
      <p:sp>
        <p:nvSpPr>
          <p:cNvPr id="4" name="Slide Number Placeholder 3"/>
          <p:cNvSpPr>
            <a:spLocks noGrp="1"/>
          </p:cNvSpPr>
          <p:nvPr>
            <p:ph type="sldNum" sz="quarter" idx="5"/>
          </p:nvPr>
        </p:nvSpPr>
        <p:spPr/>
        <p:txBody>
          <a:bodyPr/>
          <a:lstStyle/>
          <a:p>
            <a:fld id="{FAF32FCA-8C7B-429B-ACA8-0734FEAA2ACA}" type="slidenum">
              <a:rPr lang="en-US" smtClean="0"/>
              <a:t>19</a:t>
            </a:fld>
            <a:endParaRPr lang="en-US"/>
          </a:p>
        </p:txBody>
      </p:sp>
    </p:spTree>
    <p:extLst>
      <p:ext uri="{BB962C8B-B14F-4D97-AF65-F5344CB8AC3E}">
        <p14:creationId xmlns:p14="http://schemas.microsoft.com/office/powerpoint/2010/main" val="165556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you budget for your leaders and chapter staff to participate in Leadership Meetings</a:t>
            </a:r>
          </a:p>
          <a:p>
            <a:pPr marL="171450" indent="-171450">
              <a:buFont typeface="Arial" panose="020B0604020202020204" pitchFamily="34" charset="0"/>
              <a:buChar char="•"/>
            </a:pPr>
            <a:r>
              <a:rPr lang="en-US" dirty="0"/>
              <a:t>Make sure you and your leaders are participating in Leadership Briefings and reading leader communications</a:t>
            </a:r>
          </a:p>
          <a:p>
            <a:pPr marL="171450" indent="-171450">
              <a:buFont typeface="Arial" panose="020B0604020202020204" pitchFamily="34" charset="0"/>
              <a:buChar char="•"/>
            </a:pPr>
            <a:r>
              <a:rPr lang="en-US" dirty="0"/>
              <a:t>Maintain regular (monthly) communication with your SET Rep</a:t>
            </a:r>
          </a:p>
          <a:p>
            <a:pPr marL="171450" indent="-171450">
              <a:buFont typeface="Arial" panose="020B0604020202020204" pitchFamily="34" charset="0"/>
              <a:buChar char="•"/>
            </a:pPr>
            <a:r>
              <a:rPr lang="en-US" dirty="0"/>
              <a:t>States need to regularly (monthly) communicate with their local chapters and affiliates</a:t>
            </a:r>
          </a:p>
          <a:p>
            <a:pPr marL="171450" indent="-171450">
              <a:buFont typeface="Arial" panose="020B0604020202020204" pitchFamily="34" charset="0"/>
              <a:buChar char="•"/>
            </a:pPr>
            <a:r>
              <a:rPr lang="en-US" dirty="0"/>
              <a:t>Make sure you are moving to the calendar year (almost 80% of chapters have done so and it will be mandatory soon)</a:t>
            </a:r>
          </a:p>
          <a:p>
            <a:pPr marL="171450" indent="-171450">
              <a:buFont typeface="Arial" panose="020B0604020202020204" pitchFamily="34" charset="0"/>
              <a:buChar char="•"/>
            </a:pPr>
            <a:r>
              <a:rPr lang="en-US" dirty="0"/>
              <a:t>Make sure you are appointing a governance committee to vet board candidates</a:t>
            </a:r>
          </a:p>
          <a:p>
            <a:pPr marL="171450" indent="-171450">
              <a:buFont typeface="Arial" panose="020B0604020202020204" pitchFamily="34" charset="0"/>
              <a:buChar char="•"/>
            </a:pPr>
            <a:r>
              <a:rPr lang="en-US" dirty="0"/>
              <a:t>Make sure you are following the budgeting guidelines and allocating resources at the appropriate levels for Marketing, Lobbying, Programming, Staffing and administration.</a:t>
            </a:r>
          </a:p>
        </p:txBody>
      </p:sp>
      <p:sp>
        <p:nvSpPr>
          <p:cNvPr id="4" name="Slide Number Placeholder 3"/>
          <p:cNvSpPr>
            <a:spLocks noGrp="1"/>
          </p:cNvSpPr>
          <p:nvPr>
            <p:ph type="sldNum" sz="quarter" idx="5"/>
          </p:nvPr>
        </p:nvSpPr>
        <p:spPr/>
        <p:txBody>
          <a:bodyPr/>
          <a:lstStyle/>
          <a:p>
            <a:fld id="{FAF32FCA-8C7B-429B-ACA8-0734FEAA2ACA}" type="slidenum">
              <a:rPr lang="en-US" smtClean="0"/>
              <a:t>20</a:t>
            </a:fld>
            <a:endParaRPr lang="en-US"/>
          </a:p>
        </p:txBody>
      </p:sp>
    </p:spTree>
    <p:extLst>
      <p:ext uri="{BB962C8B-B14F-4D97-AF65-F5344CB8AC3E}">
        <p14:creationId xmlns:p14="http://schemas.microsoft.com/office/powerpoint/2010/main" val="223955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Unified Message. We need to be communicating with one voice consistently at all levels</a:t>
            </a:r>
          </a:p>
          <a:p>
            <a:pPr marL="685800" lvl="1" indent="-228600">
              <a:buFont typeface="+mj-lt"/>
              <a:buAutoNum type="alphaLcPeriod"/>
            </a:pPr>
            <a:r>
              <a:rPr lang="en-US" dirty="0"/>
              <a:t>Check your website, newsletter, email signatures, email templates, etc. and make sure you have removed OLD messages like “It Pays to be a Member” and “NAIFA helps grow your business, protect your business”</a:t>
            </a:r>
          </a:p>
          <a:p>
            <a:pPr marL="685800" lvl="1" indent="-228600">
              <a:buFont typeface="+mj-lt"/>
              <a:buAutoNum type="alphaLcPeriod"/>
            </a:pPr>
            <a:r>
              <a:rPr lang="en-US" dirty="0"/>
              <a:t>Throw away old membership brochures, paper applications and member benefit guides</a:t>
            </a:r>
          </a:p>
          <a:p>
            <a:pPr marL="685800" lvl="1" indent="-228600">
              <a:buFont typeface="+mj-lt"/>
              <a:buAutoNum type="alphaLcPeriod"/>
            </a:pPr>
            <a:r>
              <a:rPr lang="en-US" dirty="0"/>
              <a:t>Chapters should ONLY be using the new messaging</a:t>
            </a:r>
          </a:p>
          <a:p>
            <a:pPr marL="228600" lvl="0" indent="-228600">
              <a:buFont typeface="+mj-lt"/>
              <a:buAutoNum type="arabicPeriod"/>
            </a:pPr>
            <a:r>
              <a:rPr lang="en-US" dirty="0"/>
              <a:t>We all should be pushing the same programs that demonstrate our value proposition…NAIFA Live, LECP, Advisor Ambassador Program, etc.</a:t>
            </a:r>
          </a:p>
          <a:p>
            <a:pPr marL="228600" lvl="0" indent="-228600">
              <a:buFont typeface="+mj-lt"/>
              <a:buAutoNum type="arabicPeriod"/>
            </a:pPr>
            <a:r>
              <a:rPr lang="en-US" dirty="0"/>
              <a:t>We should all be using the same materials like banner stands, swag, etc. with the updated messaging, which you can order from the NAIFA store.</a:t>
            </a:r>
          </a:p>
        </p:txBody>
      </p:sp>
      <p:sp>
        <p:nvSpPr>
          <p:cNvPr id="4" name="Slide Number Placeholder 3"/>
          <p:cNvSpPr>
            <a:spLocks noGrp="1"/>
          </p:cNvSpPr>
          <p:nvPr>
            <p:ph type="sldNum" sz="quarter" idx="5"/>
          </p:nvPr>
        </p:nvSpPr>
        <p:spPr/>
        <p:txBody>
          <a:bodyPr/>
          <a:lstStyle/>
          <a:p>
            <a:fld id="{FAF32FCA-8C7B-429B-ACA8-0734FEAA2ACA}" type="slidenum">
              <a:rPr lang="en-US" smtClean="0"/>
              <a:t>5</a:t>
            </a:fld>
            <a:endParaRPr lang="en-US"/>
          </a:p>
        </p:txBody>
      </p:sp>
    </p:spTree>
    <p:extLst>
      <p:ext uri="{BB962C8B-B14F-4D97-AF65-F5344CB8AC3E}">
        <p14:creationId xmlns:p14="http://schemas.microsoft.com/office/powerpoint/2010/main" val="318436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NAIFA’s Membership Promise is to Advocate. Educate. Differentiate.</a:t>
            </a:r>
          </a:p>
          <a:p>
            <a:pPr marL="228600" indent="-228600">
              <a:buFont typeface="+mj-lt"/>
              <a:buAutoNum type="arabicPeriod"/>
            </a:pPr>
            <a:r>
              <a:rPr lang="en-US" dirty="0"/>
              <a:t>We are asking state chapters to deliver 2 agency presentations a month and local chapters to deliver 1 agency presentation a month during !3</a:t>
            </a:r>
          </a:p>
          <a:p>
            <a:pPr marL="228600" indent="-228600">
              <a:buFont typeface="+mj-lt"/>
              <a:buAutoNum type="arabicPeriod"/>
            </a:pPr>
            <a:r>
              <a:rPr lang="en-US" dirty="0"/>
              <a:t>Actively market chapter programs to non-members and encourage members to bring guests to programs</a:t>
            </a:r>
          </a:p>
          <a:p>
            <a:pPr marL="228600" indent="-228600">
              <a:buFont typeface="+mj-lt"/>
              <a:buAutoNum type="arabicPeriod"/>
            </a:pPr>
            <a:r>
              <a:rPr lang="en-US" dirty="0"/>
              <a:t>Make sure you schedule time at EVERY chapter meeting and event to deliver the Membership Promise Presentation so both members and non-members hear it!</a:t>
            </a:r>
          </a:p>
          <a:p>
            <a:pPr marL="685800" lvl="1" indent="-228600">
              <a:buFont typeface="+mj-lt"/>
              <a:buAutoNum type="alphaLcPeriod"/>
            </a:pPr>
            <a:r>
              <a:rPr lang="en-US" dirty="0"/>
              <a:t>If nonmembers are in the audience, “make the ask” at the meeting to get them to join…</a:t>
            </a:r>
          </a:p>
          <a:p>
            <a:pPr marL="228600" lvl="0" indent="-228600">
              <a:buFont typeface="+mj-lt"/>
              <a:buAutoNum type="arabicPeriod"/>
            </a:pPr>
            <a:r>
              <a:rPr lang="en-US" dirty="0"/>
              <a:t>Invite new members to meetings so they can be recognized by presenting them with their NAIFA Pin</a:t>
            </a:r>
          </a:p>
        </p:txBody>
      </p:sp>
      <p:sp>
        <p:nvSpPr>
          <p:cNvPr id="4" name="Slide Number Placeholder 3"/>
          <p:cNvSpPr>
            <a:spLocks noGrp="1"/>
          </p:cNvSpPr>
          <p:nvPr>
            <p:ph type="sldNum" sz="quarter" idx="5"/>
          </p:nvPr>
        </p:nvSpPr>
        <p:spPr/>
        <p:txBody>
          <a:bodyPr/>
          <a:lstStyle/>
          <a:p>
            <a:fld id="{FAF32FCA-8C7B-429B-ACA8-0734FEAA2ACA}" type="slidenum">
              <a:rPr lang="en-US" smtClean="0"/>
              <a:t>6</a:t>
            </a:fld>
            <a:endParaRPr lang="en-US"/>
          </a:p>
        </p:txBody>
      </p:sp>
    </p:spTree>
    <p:extLst>
      <p:ext uri="{BB962C8B-B14F-4D97-AF65-F5344CB8AC3E}">
        <p14:creationId xmlns:p14="http://schemas.microsoft.com/office/powerpoint/2010/main" val="350555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marketing team has put together a comprehensive membership growth kit to help you deliver the NAIFA Membership Promise message to members and prospective members</a:t>
            </a:r>
          </a:p>
          <a:p>
            <a:r>
              <a:rPr lang="en-US" dirty="0"/>
              <a:t>Kit includes</a:t>
            </a:r>
          </a:p>
          <a:p>
            <a:pPr marL="171450" indent="-171450">
              <a:buFont typeface="Arial" panose="020B0604020202020204" pitchFamily="34" charset="0"/>
              <a:buChar char="•"/>
            </a:pPr>
            <a:r>
              <a:rPr lang="en-US" dirty="0"/>
              <a:t>Take 3 Video</a:t>
            </a:r>
          </a:p>
          <a:p>
            <a:pPr marL="171450" indent="-171450">
              <a:buFont typeface="Arial" panose="020B0604020202020204" pitchFamily="34" charset="0"/>
              <a:buChar char="•"/>
            </a:pPr>
            <a:r>
              <a:rPr lang="en-US" dirty="0"/>
              <a:t>Promotional Brochure for Prospects</a:t>
            </a:r>
          </a:p>
          <a:p>
            <a:pPr marL="171450" indent="-171450">
              <a:buFont typeface="Arial" panose="020B0604020202020204" pitchFamily="34" charset="0"/>
              <a:buChar char="•"/>
            </a:pPr>
            <a:r>
              <a:rPr lang="en-US" dirty="0"/>
              <a:t>Benefit Brochure for Current Members</a:t>
            </a:r>
          </a:p>
          <a:p>
            <a:pPr marL="171450" indent="-171450">
              <a:buFont typeface="Arial" panose="020B0604020202020204" pitchFamily="34" charset="0"/>
              <a:buChar char="•"/>
            </a:pPr>
            <a:r>
              <a:rPr lang="en-US" dirty="0"/>
              <a:t>Images for digital marketing (emails, social media, website)</a:t>
            </a:r>
          </a:p>
          <a:p>
            <a:pPr marL="171450" indent="-171450">
              <a:buFont typeface="Arial" panose="020B0604020202020204" pitchFamily="34" charset="0"/>
              <a:buChar char="•"/>
            </a:pPr>
            <a:r>
              <a:rPr lang="en-US" dirty="0"/>
              <a:t>Blank Power Point Template</a:t>
            </a:r>
          </a:p>
          <a:p>
            <a:pPr marL="171450" indent="-171450">
              <a:buFont typeface="Arial" panose="020B0604020202020204" pitchFamily="34" charset="0"/>
              <a:buChar char="•"/>
            </a:pPr>
            <a:r>
              <a:rPr lang="en-US" dirty="0"/>
              <a:t>Membership Promise </a:t>
            </a:r>
            <a:r>
              <a:rPr lang="en-US" dirty="0" err="1"/>
              <a:t>Presenation</a:t>
            </a:r>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7</a:t>
            </a:fld>
            <a:endParaRPr lang="en-US"/>
          </a:p>
        </p:txBody>
      </p:sp>
    </p:spTree>
    <p:extLst>
      <p:ext uri="{BB962C8B-B14F-4D97-AF65-F5344CB8AC3E}">
        <p14:creationId xmlns:p14="http://schemas.microsoft.com/office/powerpoint/2010/main" val="154469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Start scheduling agency presentations NOW. States should be hosting 2 presentations a month and locals should be hosting 1 presentation per month. The states should make sure their local chapters are participating in this program!</a:t>
            </a:r>
          </a:p>
          <a:p>
            <a:pPr marL="228600" indent="-228600">
              <a:buFont typeface="+mj-lt"/>
              <a:buAutoNum type="arabicPeriod"/>
            </a:pPr>
            <a:r>
              <a:rPr lang="en-US" dirty="0"/>
              <a:t>We have reporting forms set up for you to report presentations you have scheduled for a future date AND a feedback report you should complete after every presentation. This will help us track activity in the field and support your chapter.</a:t>
            </a:r>
          </a:p>
          <a:p>
            <a:pPr marL="228600" indent="-228600">
              <a:buFont typeface="+mj-lt"/>
              <a:buAutoNum type="arabicPeriod"/>
            </a:pPr>
            <a:r>
              <a:rPr lang="en-US" dirty="0"/>
              <a:t>The links to these reporting forms are on the leadership landing page at solutions.naifa.org/leadership AND will be included in today’s leadership newsletter.</a:t>
            </a:r>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8</a:t>
            </a:fld>
            <a:endParaRPr lang="en-US"/>
          </a:p>
        </p:txBody>
      </p:sp>
    </p:spTree>
    <p:extLst>
      <p:ext uri="{BB962C8B-B14F-4D97-AF65-F5344CB8AC3E}">
        <p14:creationId xmlns:p14="http://schemas.microsoft.com/office/powerpoint/2010/main" val="235255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Promo Kit Available and is posted on the Leadership Page (solutions.naifa.org/leadership)</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Non-Members are Welcome!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Invest in your members. Consider scholarships…if you send people, try to spread your budget among more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Sponsors—If you have relationships with potential sponsors not listed, contact our Business Development Dept.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Volunteer!!!!!  We are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love up on our volunteers at P+P with special stuff</a:t>
            </a:r>
          </a:p>
          <a:p>
            <a:endParaRPr lang="en-US" dirty="0"/>
          </a:p>
        </p:txBody>
      </p:sp>
    </p:spTree>
    <p:extLst>
      <p:ext uri="{BB962C8B-B14F-4D97-AF65-F5344CB8AC3E}">
        <p14:creationId xmlns:p14="http://schemas.microsoft.com/office/powerpoint/2010/main" val="284484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NAIFA Live is NAIFA’s new monthly meeting format for chapters.</a:t>
            </a:r>
          </a:p>
          <a:p>
            <a:pPr marL="171450" indent="-171450">
              <a:buFont typeface="Arial" panose="020B0604020202020204" pitchFamily="34" charset="0"/>
              <a:buChar char="•"/>
            </a:pPr>
            <a:r>
              <a:rPr lang="en-US" dirty="0"/>
              <a:t>June’s event is tomorrow, so if you haven’t participated yet, plan to watch tomorrow so you understand how this program can be implemented in your state.</a:t>
            </a:r>
          </a:p>
          <a:p>
            <a:pPr marL="171450" indent="-171450">
              <a:buFont typeface="Arial" panose="020B0604020202020204" pitchFamily="34" charset="0"/>
              <a:buChar char="•"/>
            </a:pPr>
            <a:r>
              <a:rPr lang="en-US" dirty="0"/>
              <a:t>The outline for July’s program is available for you to obtain CE credits. We need all states providing this service for their members.</a:t>
            </a:r>
          </a:p>
          <a:p>
            <a:pPr marL="171450" indent="-171450">
              <a:buFont typeface="Arial" panose="020B0604020202020204" pitchFamily="34" charset="0"/>
              <a:buChar char="•"/>
            </a:pPr>
            <a:r>
              <a:rPr lang="en-US" dirty="0"/>
              <a:t>September’s Program will be streamed Live from P+P. Setting up watch parties for the September program is a GREAT way to expose members who have not attended a P+P to the great programming offered at the NAIFA Conference.</a:t>
            </a:r>
          </a:p>
          <a:p>
            <a:pPr marL="171450" indent="-171450">
              <a:buFont typeface="Arial" panose="020B0604020202020204" pitchFamily="34" charset="0"/>
              <a:buChar char="•"/>
            </a:pPr>
            <a:r>
              <a:rPr lang="en-US" dirty="0"/>
              <a:t>In November, the NAIFA Live program will be presented by NAIFA’s Limited and Extended Care Planning Center</a:t>
            </a:r>
          </a:p>
          <a:p>
            <a:pPr marL="171450" indent="-171450">
              <a:buFont typeface="Arial" panose="020B0604020202020204" pitchFamily="34" charset="0"/>
              <a:buChar char="•"/>
            </a:pPr>
            <a:r>
              <a:rPr lang="en-US" dirty="0"/>
              <a:t>Every state should be hosting watch parties by September, so if you haven’t started planning for your implementation, connect with your SET Representative to learn more about how to implement this program in your state.</a:t>
            </a:r>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10</a:t>
            </a:fld>
            <a:endParaRPr lang="en-US"/>
          </a:p>
        </p:txBody>
      </p:sp>
    </p:spTree>
    <p:extLst>
      <p:ext uri="{BB962C8B-B14F-4D97-AF65-F5344CB8AC3E}">
        <p14:creationId xmlns:p14="http://schemas.microsoft.com/office/powerpoint/2010/main" val="115080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NAIFA’s Limited &amp; Extended Care Planning Center is open.</a:t>
            </a:r>
          </a:p>
          <a:p>
            <a:pPr marL="228600" indent="-228600">
              <a:buFont typeface="+mj-lt"/>
              <a:buAutoNum type="arabicPeriod"/>
            </a:pPr>
            <a:r>
              <a:rPr lang="en-US" dirty="0"/>
              <a:t>A Promotional Kit is available with digital assets you should use to promote the Center on your website, in your newsletter and on social media (solutions.naifa.org/</a:t>
            </a:r>
            <a:r>
              <a:rPr lang="en-US" dirty="0" err="1"/>
              <a:t>growthkit</a:t>
            </a:r>
            <a:r>
              <a:rPr lang="en-US" dirty="0"/>
              <a:t>)</a:t>
            </a:r>
          </a:p>
          <a:p>
            <a:pPr marL="228600" indent="-228600">
              <a:buFont typeface="+mj-lt"/>
              <a:buAutoNum type="arabicPeriod"/>
            </a:pPr>
            <a:r>
              <a:rPr lang="en-US" dirty="0"/>
              <a:t>One of the Center sponsors is the provider of the CLTC designation and they will provide presenters for live study courses for your chapter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Chapters should plan to host one LECP program in conjunction with their annual meeting or as a local program. Long Term Care SMEs are available to speak at chapter events.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Add prestige to your LECP program by including the logos of the Center’s founding sponsors on event promotional materials</a:t>
            </a:r>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11</a:t>
            </a:fld>
            <a:endParaRPr lang="en-US"/>
          </a:p>
        </p:txBody>
      </p:sp>
    </p:spTree>
    <p:extLst>
      <p:ext uri="{BB962C8B-B14F-4D97-AF65-F5344CB8AC3E}">
        <p14:creationId xmlns:p14="http://schemas.microsoft.com/office/powerpoint/2010/main" val="386755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 know the talking points of this program. Remember to mention that with the new SEC standards of care regs that this will be a key differentiator for our members</a:t>
            </a:r>
          </a:p>
          <a:p>
            <a:pPr marL="228600" indent="-228600">
              <a:buAutoNum type="arabicPeriod"/>
            </a:pPr>
            <a:r>
              <a:rPr lang="en-US" dirty="0"/>
              <a:t>We need states to reach out to their regulatory bodies to get the state to approve the use of the LACP certification!</a:t>
            </a:r>
          </a:p>
        </p:txBody>
      </p:sp>
      <p:sp>
        <p:nvSpPr>
          <p:cNvPr id="4" name="Slide Number Placeholder 3"/>
          <p:cNvSpPr>
            <a:spLocks noGrp="1"/>
          </p:cNvSpPr>
          <p:nvPr>
            <p:ph type="sldNum" sz="quarter" idx="5"/>
          </p:nvPr>
        </p:nvSpPr>
        <p:spPr/>
        <p:txBody>
          <a:bodyPr/>
          <a:lstStyle/>
          <a:p>
            <a:fld id="{FAF32FCA-8C7B-429B-ACA8-0734FEAA2ACA}" type="slidenum">
              <a:rPr lang="en-US" smtClean="0"/>
              <a:t>12</a:t>
            </a:fld>
            <a:endParaRPr lang="en-US"/>
          </a:p>
        </p:txBody>
      </p:sp>
    </p:spTree>
    <p:extLst>
      <p:ext uri="{BB962C8B-B14F-4D97-AF65-F5344CB8AC3E}">
        <p14:creationId xmlns:p14="http://schemas.microsoft.com/office/powerpoint/2010/main" val="155563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2710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BAD6238-3432-4558-B409-39DAE139872A}"/>
              </a:ext>
            </a:extLst>
          </p:cNvPr>
          <p:cNvSpPr>
            <a:spLocks noGrp="1"/>
          </p:cNvSpPr>
          <p:nvPr>
            <p:ph type="dt" sz="half" idx="10"/>
          </p:nvPr>
        </p:nvSpPr>
        <p:spPr>
          <a:xfrm>
            <a:off x="838200" y="6193514"/>
            <a:ext cx="2743200" cy="365125"/>
          </a:xfrm>
          <a:prstGeom prst="rect">
            <a:avLst/>
          </a:prstGeom>
        </p:spPr>
        <p:txBody>
          <a:bodyPr/>
          <a:lstStyle/>
          <a:p>
            <a:fld id="{5A03A90D-2BC4-4C66-9F2A-D725CE3197E1}" type="datetime1">
              <a:rPr lang="en-US" smtClean="0"/>
              <a:t>7/2/2019</a:t>
            </a:fld>
            <a:endParaRPr lang="en-US"/>
          </a:p>
        </p:txBody>
      </p:sp>
      <p:sp>
        <p:nvSpPr>
          <p:cNvPr id="5" name="Footer Placeholder 4">
            <a:extLst>
              <a:ext uri="{FF2B5EF4-FFF2-40B4-BE49-F238E27FC236}">
                <a16:creationId xmlns:a16="http://schemas.microsoft.com/office/drawing/2014/main" id="{D0933C43-C7B5-489F-A01C-0F3BBD514067}"/>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822A1-8273-4BA7-8C55-C7FCE6BB364C}"/>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2192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59DF51B5-731F-4EB1-90B5-C7979AA20C50}"/>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8" name="Footer Placeholder 5">
            <a:extLst>
              <a:ext uri="{FF2B5EF4-FFF2-40B4-BE49-F238E27FC236}">
                <a16:creationId xmlns:a16="http://schemas.microsoft.com/office/drawing/2014/main" id="{2E8854C5-2D45-450F-A06D-97C25709DB7C}"/>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CF1BEC89-2789-477C-A9C3-B2C937A22E42}"/>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67211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576263"/>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6228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7" name="Date Placeholder 4">
            <a:extLst>
              <a:ext uri="{FF2B5EF4-FFF2-40B4-BE49-F238E27FC236}">
                <a16:creationId xmlns:a16="http://schemas.microsoft.com/office/drawing/2014/main" id="{4407A687-5440-42E7-AAE6-4F0C05D3C2F0}"/>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8" name="Footer Placeholder 5">
            <a:extLst>
              <a:ext uri="{FF2B5EF4-FFF2-40B4-BE49-F238E27FC236}">
                <a16:creationId xmlns:a16="http://schemas.microsoft.com/office/drawing/2014/main" id="{F85CF940-C280-49EC-ADE5-1D59D0BDA019}"/>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88A84046-3D9F-43E4-AE2D-EC6D544116D7}"/>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2804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95F336BE-79D9-403C-8776-0EEA4EE21034}"/>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9" name="Footer Placeholder 5">
            <a:extLst>
              <a:ext uri="{FF2B5EF4-FFF2-40B4-BE49-F238E27FC236}">
                <a16:creationId xmlns:a16="http://schemas.microsoft.com/office/drawing/2014/main" id="{77E7522A-E014-4A15-BA3E-99EFA81205E1}"/>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0" name="Slide Number Placeholder 6">
            <a:extLst>
              <a:ext uri="{FF2B5EF4-FFF2-40B4-BE49-F238E27FC236}">
                <a16:creationId xmlns:a16="http://schemas.microsoft.com/office/drawing/2014/main" id="{4B222248-17D8-43F7-998D-C0651BC21062}"/>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72426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9788" y="15078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839789" y="3161211"/>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B63FFD1E-4F95-4F22-A8E1-392E010F9386}"/>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11" name="Footer Placeholder 5">
            <a:extLst>
              <a:ext uri="{FF2B5EF4-FFF2-40B4-BE49-F238E27FC236}">
                <a16:creationId xmlns:a16="http://schemas.microsoft.com/office/drawing/2014/main" id="{5006667A-134E-4558-B16E-A2C1573DA50A}"/>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2" name="Slide Number Placeholder 6">
            <a:extLst>
              <a:ext uri="{FF2B5EF4-FFF2-40B4-BE49-F238E27FC236}">
                <a16:creationId xmlns:a16="http://schemas.microsoft.com/office/drawing/2014/main" id="{07DFEE82-010E-435E-A128-A23394E5698D}"/>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55697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p:txBody>
          <a:bodyPr/>
          <a:lstStyle/>
          <a:p>
            <a:r>
              <a:rPr lang="en-US"/>
              <a:t>Click to edit Master title style</a:t>
            </a:r>
          </a:p>
        </p:txBody>
      </p:sp>
      <p:sp>
        <p:nvSpPr>
          <p:cNvPr id="6" name="Date Placeholder 4">
            <a:extLst>
              <a:ext uri="{FF2B5EF4-FFF2-40B4-BE49-F238E27FC236}">
                <a16:creationId xmlns:a16="http://schemas.microsoft.com/office/drawing/2014/main" id="{C7F4FDA9-5513-423D-A77E-3FFF88E3379C}"/>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7" name="Footer Placeholder 5">
            <a:extLst>
              <a:ext uri="{FF2B5EF4-FFF2-40B4-BE49-F238E27FC236}">
                <a16:creationId xmlns:a16="http://schemas.microsoft.com/office/drawing/2014/main" id="{C9DCF298-FE0F-4BD5-A83E-27823529EF18}"/>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11F5B993-5F9D-4D88-8256-93E9761C12A7}"/>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166539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45DC084-2E5A-4C62-99D9-79EDC9B353E3}"/>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6" name="Footer Placeholder 5">
            <a:extLst>
              <a:ext uri="{FF2B5EF4-FFF2-40B4-BE49-F238E27FC236}">
                <a16:creationId xmlns:a16="http://schemas.microsoft.com/office/drawing/2014/main" id="{7088EE0B-F285-4AE0-B1ED-BE522AAC2309}"/>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7CBFB8-4C00-4978-92F8-6BE24B4A8C54}"/>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1690154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Date Placeholder 4">
            <a:extLst>
              <a:ext uri="{FF2B5EF4-FFF2-40B4-BE49-F238E27FC236}">
                <a16:creationId xmlns:a16="http://schemas.microsoft.com/office/drawing/2014/main" id="{06CBD844-3699-469E-AF78-1DECC8FB34D2}"/>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11" name="Footer Placeholder 5">
            <a:extLst>
              <a:ext uri="{FF2B5EF4-FFF2-40B4-BE49-F238E27FC236}">
                <a16:creationId xmlns:a16="http://schemas.microsoft.com/office/drawing/2014/main" id="{637C56D2-17C3-41C4-97F3-F82502B04A8B}"/>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2" name="Slide Number Placeholder 6">
            <a:extLst>
              <a:ext uri="{FF2B5EF4-FFF2-40B4-BE49-F238E27FC236}">
                <a16:creationId xmlns:a16="http://schemas.microsoft.com/office/drawing/2014/main" id="{650A126B-2AB0-417C-8F4E-3A998B2C5FA5}"/>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308513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CA0-5651-4829-8A93-6E70A173757A}"/>
              </a:ext>
            </a:extLst>
          </p:cNvPr>
          <p:cNvSpPr>
            <a:spLocks noGrp="1"/>
          </p:cNvSpPr>
          <p:nvPr>
            <p:ph type="title"/>
          </p:nvPr>
        </p:nvSpPr>
        <p:spPr>
          <a:xfrm>
            <a:off x="839788" y="1182188"/>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5183188" y="1463040"/>
            <a:ext cx="6172200" cy="439801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0847B6-E020-4C80-87BA-23B6E660AAD9}"/>
              </a:ext>
            </a:extLst>
          </p:cNvPr>
          <p:cNvSpPr>
            <a:spLocks noGrp="1"/>
          </p:cNvSpPr>
          <p:nvPr>
            <p:ph type="body" sz="half" idx="2"/>
          </p:nvPr>
        </p:nvSpPr>
        <p:spPr>
          <a:xfrm>
            <a:off x="839788" y="2782388"/>
            <a:ext cx="3932237" cy="30865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3111AAAA-EEB0-46BF-A868-967F963AC2CF}"/>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7/2/2019</a:t>
            </a:fld>
            <a:endParaRPr lang="en-US"/>
          </a:p>
        </p:txBody>
      </p:sp>
      <p:sp>
        <p:nvSpPr>
          <p:cNvPr id="6" name="Footer Placeholder 5">
            <a:extLst>
              <a:ext uri="{FF2B5EF4-FFF2-40B4-BE49-F238E27FC236}">
                <a16:creationId xmlns:a16="http://schemas.microsoft.com/office/drawing/2014/main" id="{0CECDD67-9A4A-43AF-9C43-67A98F3E429A}"/>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C72B30-D6DC-4AE8-BCB4-EAB42C8627CF}"/>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05062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a:xfrm>
            <a:off x="838200" y="1329267"/>
            <a:ext cx="10515600" cy="103293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a:xfrm>
            <a:off x="838200" y="2548466"/>
            <a:ext cx="10515600" cy="37761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1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576263"/>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6228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3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2785533"/>
            <a:ext cx="5181600" cy="3391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2785533"/>
            <a:ext cx="5181600" cy="33914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9788" y="1507830"/>
            <a:ext cx="10515600" cy="101330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839789" y="3161211"/>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6612" y="1303866"/>
            <a:ext cx="3932237" cy="922867"/>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183188" y="1303866"/>
            <a:ext cx="6172200" cy="5003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2226733"/>
            <a:ext cx="3932237" cy="408093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259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CA0-5651-4829-8A93-6E70A173757A}"/>
              </a:ext>
            </a:extLst>
          </p:cNvPr>
          <p:cNvSpPr>
            <a:spLocks noGrp="1"/>
          </p:cNvSpPr>
          <p:nvPr>
            <p:ph type="title"/>
          </p:nvPr>
        </p:nvSpPr>
        <p:spPr>
          <a:xfrm>
            <a:off x="839788" y="1463040"/>
            <a:ext cx="3932237" cy="131934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5183188" y="1463040"/>
            <a:ext cx="6172200" cy="439801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0847B6-E020-4C80-87BA-23B6E660AAD9}"/>
              </a:ext>
            </a:extLst>
          </p:cNvPr>
          <p:cNvSpPr>
            <a:spLocks noGrp="1"/>
          </p:cNvSpPr>
          <p:nvPr>
            <p:ph type="body" sz="half" idx="2"/>
          </p:nvPr>
        </p:nvSpPr>
        <p:spPr>
          <a:xfrm>
            <a:off x="839788" y="2782388"/>
            <a:ext cx="3932237" cy="30865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15023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463993"/>
            <a:ext cx="10515600" cy="111078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2743200"/>
            <a:ext cx="10515600" cy="3625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F338E14-09A9-417F-81D1-EFEFD7FDC86F}"/>
              </a:ext>
            </a:extLst>
          </p:cNvPr>
          <p:cNvSpPr/>
          <p:nvPr userDrawn="1"/>
        </p:nvSpPr>
        <p:spPr>
          <a:xfrm>
            <a:off x="-1" y="-1"/>
            <a:ext cx="12192001" cy="111078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3" name="Picture 12">
            <a:extLst>
              <a:ext uri="{FF2B5EF4-FFF2-40B4-BE49-F238E27FC236}">
                <a16:creationId xmlns:a16="http://schemas.microsoft.com/office/drawing/2014/main" id="{5BA34F29-8975-42B3-8F1E-7061AAEA138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53196" y="489141"/>
            <a:ext cx="4215992" cy="264058"/>
          </a:xfrm>
          <a:prstGeom prst="rect">
            <a:avLst/>
          </a:prstGeom>
        </p:spPr>
      </p:pic>
      <p:pic>
        <p:nvPicPr>
          <p:cNvPr id="15" name="Picture 14">
            <a:extLst>
              <a:ext uri="{FF2B5EF4-FFF2-40B4-BE49-F238E27FC236}">
                <a16:creationId xmlns:a16="http://schemas.microsoft.com/office/drawing/2014/main" id="{D65E7469-0CFB-4118-9ED4-588F045DAA8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2813" y="25049"/>
            <a:ext cx="1421806" cy="1110786"/>
          </a:xfrm>
          <a:prstGeom prst="rect">
            <a:avLst/>
          </a:prstGeom>
        </p:spPr>
      </p:pic>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377" rtl="0" eaLnBrk="1" latinLnBrk="0" hangingPunct="1">
        <a:lnSpc>
          <a:spcPct val="90000"/>
        </a:lnSpc>
        <a:spcBef>
          <a:spcPct val="0"/>
        </a:spcBef>
        <a:buNone/>
        <a:defRPr sz="47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6261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304903"/>
            <a:ext cx="10515600" cy="28720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BECAED-8ABA-405E-BAF6-E9EC0BFFFB76}"/>
              </a:ext>
            </a:extLst>
          </p:cNvPr>
          <p:cNvSpPr>
            <a:spLocks noGrp="1"/>
          </p:cNvSpPr>
          <p:nvPr>
            <p:ph type="dt" sz="half" idx="2"/>
          </p:nvPr>
        </p:nvSpPr>
        <p:spPr>
          <a:xfrm>
            <a:off x="838200" y="619009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09AAC-628A-46D8-AFE1-CB4342BBB42D}" type="datetime1">
              <a:rPr lang="en-US" smtClean="0"/>
              <a:t>7/2/2019</a:t>
            </a:fld>
            <a:endParaRPr lang="en-US" dirty="0"/>
          </a:p>
        </p:txBody>
      </p:sp>
      <p:sp>
        <p:nvSpPr>
          <p:cNvPr id="5" name="Footer Placeholder 4">
            <a:extLst>
              <a:ext uri="{FF2B5EF4-FFF2-40B4-BE49-F238E27FC236}">
                <a16:creationId xmlns:a16="http://schemas.microsoft.com/office/drawing/2014/main" id="{8416E4D0-19CB-4FC7-AA9C-EB6F78C8DB46}"/>
              </a:ext>
            </a:extLst>
          </p:cNvPr>
          <p:cNvSpPr>
            <a:spLocks noGrp="1"/>
          </p:cNvSpPr>
          <p:nvPr>
            <p:ph type="ftr" sz="quarter" idx="3"/>
          </p:nvPr>
        </p:nvSpPr>
        <p:spPr>
          <a:xfrm>
            <a:off x="4038600" y="619009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19A14E-5BB7-452F-AA97-00B5BDAB5C90}"/>
              </a:ext>
            </a:extLst>
          </p:cNvPr>
          <p:cNvSpPr>
            <a:spLocks noGrp="1"/>
          </p:cNvSpPr>
          <p:nvPr>
            <p:ph type="sldNum" sz="quarter" idx="4"/>
          </p:nvPr>
        </p:nvSpPr>
        <p:spPr>
          <a:xfrm>
            <a:off x="8610600" y="61900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58D52-E7ED-4CB1-A330-040CBAEC79DB}" type="slidenum">
              <a:rPr lang="en-US" smtClean="0"/>
              <a:t>‹#›</a:t>
            </a:fld>
            <a:endParaRPr lang="en-US"/>
          </a:p>
        </p:txBody>
      </p:sp>
      <p:sp>
        <p:nvSpPr>
          <p:cNvPr id="7" name="Rectangle 6">
            <a:extLst>
              <a:ext uri="{FF2B5EF4-FFF2-40B4-BE49-F238E27FC236}">
                <a16:creationId xmlns:a16="http://schemas.microsoft.com/office/drawing/2014/main" id="{0F338E14-09A9-417F-81D1-EFEFD7FDC86F}"/>
              </a:ext>
            </a:extLst>
          </p:cNvPr>
          <p:cNvSpPr/>
          <p:nvPr userDrawn="1"/>
        </p:nvSpPr>
        <p:spPr>
          <a:xfrm>
            <a:off x="-1" y="-1"/>
            <a:ext cx="12192001" cy="111078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3" name="Picture 12">
            <a:extLst>
              <a:ext uri="{FF2B5EF4-FFF2-40B4-BE49-F238E27FC236}">
                <a16:creationId xmlns:a16="http://schemas.microsoft.com/office/drawing/2014/main" id="{5BA34F29-8975-42B3-8F1E-7061AAEA138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53196" y="489141"/>
            <a:ext cx="4215992" cy="264058"/>
          </a:xfrm>
          <a:prstGeom prst="rect">
            <a:avLst/>
          </a:prstGeom>
        </p:spPr>
      </p:pic>
      <p:pic>
        <p:nvPicPr>
          <p:cNvPr id="15" name="Picture 14">
            <a:extLst>
              <a:ext uri="{FF2B5EF4-FFF2-40B4-BE49-F238E27FC236}">
                <a16:creationId xmlns:a16="http://schemas.microsoft.com/office/drawing/2014/main" id="{D65E7469-0CFB-4118-9ED4-588F045DAA8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2813" y="25049"/>
            <a:ext cx="1421806" cy="1110786"/>
          </a:xfrm>
          <a:prstGeom prst="rect">
            <a:avLst/>
          </a:prstGeom>
        </p:spPr>
      </p:pic>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6842792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377" rtl="0" eaLnBrk="1" latinLnBrk="0" hangingPunct="1">
        <a:lnSpc>
          <a:spcPct val="90000"/>
        </a:lnSpc>
        <a:spcBef>
          <a:spcPct val="0"/>
        </a:spcBef>
        <a:buNone/>
        <a:defRPr sz="47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aifa.org/lac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aifa.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6C750C-ADD7-42AE-940E-F6A6BBE5091F}"/>
              </a:ext>
            </a:extLst>
          </p:cNvPr>
          <p:cNvSpPr>
            <a:spLocks noGrp="1"/>
          </p:cNvSpPr>
          <p:nvPr>
            <p:ph type="ctrTitle"/>
          </p:nvPr>
        </p:nvSpPr>
        <p:spPr/>
        <p:txBody>
          <a:bodyPr/>
          <a:lstStyle/>
          <a:p>
            <a:r>
              <a:rPr lang="en-US" dirty="0"/>
              <a:t>Field Staff Meeting</a:t>
            </a:r>
          </a:p>
        </p:txBody>
      </p:sp>
      <p:sp>
        <p:nvSpPr>
          <p:cNvPr id="6" name="Subtitle 5">
            <a:extLst>
              <a:ext uri="{FF2B5EF4-FFF2-40B4-BE49-F238E27FC236}">
                <a16:creationId xmlns:a16="http://schemas.microsoft.com/office/drawing/2014/main" id="{F907DF34-2DA4-4811-AD4A-732337348102}"/>
              </a:ext>
            </a:extLst>
          </p:cNvPr>
          <p:cNvSpPr>
            <a:spLocks noGrp="1"/>
          </p:cNvSpPr>
          <p:nvPr>
            <p:ph type="subTitle" idx="1"/>
          </p:nvPr>
        </p:nvSpPr>
        <p:spPr/>
        <p:txBody>
          <a:bodyPr/>
          <a:lstStyle/>
          <a:p>
            <a:r>
              <a:rPr lang="en-US" dirty="0"/>
              <a:t>Wednesday, June 19, 2019 @ Noon EDT</a:t>
            </a:r>
          </a:p>
        </p:txBody>
      </p:sp>
    </p:spTree>
    <p:extLst>
      <p:ext uri="{BB962C8B-B14F-4D97-AF65-F5344CB8AC3E}">
        <p14:creationId xmlns:p14="http://schemas.microsoft.com/office/powerpoint/2010/main" val="292594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842E-902A-4EDD-A228-9C5CCB9931D9}"/>
              </a:ext>
            </a:extLst>
          </p:cNvPr>
          <p:cNvSpPr>
            <a:spLocks noGrp="1"/>
          </p:cNvSpPr>
          <p:nvPr>
            <p:ph type="title"/>
          </p:nvPr>
        </p:nvSpPr>
        <p:spPr/>
        <p:txBody>
          <a:bodyPr>
            <a:normAutofit/>
          </a:bodyPr>
          <a:lstStyle/>
          <a:p>
            <a:r>
              <a:rPr lang="en-US" dirty="0"/>
              <a:t>NAIFA Live</a:t>
            </a:r>
          </a:p>
        </p:txBody>
      </p:sp>
      <p:pic>
        <p:nvPicPr>
          <p:cNvPr id="6" name="Content Placeholder 5">
            <a:extLst>
              <a:ext uri="{FF2B5EF4-FFF2-40B4-BE49-F238E27FC236}">
                <a16:creationId xmlns:a16="http://schemas.microsoft.com/office/drawing/2014/main" id="{6253ECFD-0FA7-4F74-B993-1C205B7957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547" y="2727251"/>
            <a:ext cx="4554354" cy="2871788"/>
          </a:xfrm>
        </p:spPr>
      </p:pic>
      <p:sp>
        <p:nvSpPr>
          <p:cNvPr id="7" name="TextBox 6">
            <a:extLst>
              <a:ext uri="{FF2B5EF4-FFF2-40B4-BE49-F238E27FC236}">
                <a16:creationId xmlns:a16="http://schemas.microsoft.com/office/drawing/2014/main" id="{C4B936CA-30A5-48B1-B057-B1B052FA6DA1}"/>
              </a:ext>
            </a:extLst>
          </p:cNvPr>
          <p:cNvSpPr txBox="1"/>
          <p:nvPr/>
        </p:nvSpPr>
        <p:spPr>
          <a:xfrm>
            <a:off x="5146158" y="2727251"/>
            <a:ext cx="6358270" cy="3539430"/>
          </a:xfrm>
          <a:prstGeom prst="rect">
            <a:avLst/>
          </a:prstGeom>
          <a:noFill/>
        </p:spPr>
        <p:txBody>
          <a:bodyPr wrap="square" rtlCol="0">
            <a:spAutoFit/>
          </a:bodyPr>
          <a:lstStyle/>
          <a:p>
            <a:r>
              <a:rPr lang="en-US" sz="2800" dirty="0"/>
              <a:t>Visit: live.naifa.org</a:t>
            </a:r>
          </a:p>
          <a:p>
            <a:r>
              <a:rPr lang="en-US" sz="2800" dirty="0"/>
              <a:t>-Upcoming NAIFA Live events</a:t>
            </a:r>
          </a:p>
          <a:p>
            <a:r>
              <a:rPr lang="en-US" sz="2800" dirty="0"/>
              <a:t>-On-Demand NAIFA Live events</a:t>
            </a:r>
          </a:p>
          <a:p>
            <a:r>
              <a:rPr lang="en-US" sz="2800" dirty="0"/>
              <a:t>-Info on Watch Parties</a:t>
            </a:r>
          </a:p>
          <a:p>
            <a:endParaRPr lang="en-US" sz="2800" dirty="0"/>
          </a:p>
          <a:p>
            <a:endParaRPr lang="en-US" sz="2800" dirty="0"/>
          </a:p>
          <a:p>
            <a:r>
              <a:rPr lang="en-US" sz="2800" dirty="0"/>
              <a:t>**We need every state to offer watch parties! </a:t>
            </a:r>
          </a:p>
        </p:txBody>
      </p:sp>
    </p:spTree>
    <p:extLst>
      <p:ext uri="{BB962C8B-B14F-4D97-AF65-F5344CB8AC3E}">
        <p14:creationId xmlns:p14="http://schemas.microsoft.com/office/powerpoint/2010/main" val="288975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FB51-77E1-4B38-987F-902276164F91}"/>
              </a:ext>
            </a:extLst>
          </p:cNvPr>
          <p:cNvSpPr>
            <a:spLocks noGrp="1"/>
          </p:cNvSpPr>
          <p:nvPr>
            <p:ph type="title"/>
          </p:nvPr>
        </p:nvSpPr>
        <p:spPr/>
        <p:txBody>
          <a:bodyPr>
            <a:normAutofit fontScale="90000"/>
          </a:bodyPr>
          <a:lstStyle/>
          <a:p>
            <a:r>
              <a:rPr lang="en-US" dirty="0"/>
              <a:t>Limited &amp; Extended Care Planning Center</a:t>
            </a:r>
          </a:p>
        </p:txBody>
      </p:sp>
      <p:pic>
        <p:nvPicPr>
          <p:cNvPr id="6" name="Content Placeholder 5">
            <a:extLst>
              <a:ext uri="{FF2B5EF4-FFF2-40B4-BE49-F238E27FC236}">
                <a16:creationId xmlns:a16="http://schemas.microsoft.com/office/drawing/2014/main" id="{782CA014-04FF-4713-BCB4-2E31FE6EAE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951695"/>
            <a:ext cx="4537523" cy="2871788"/>
          </a:xfrm>
        </p:spPr>
      </p:pic>
      <p:sp>
        <p:nvSpPr>
          <p:cNvPr id="7" name="TextBox 6">
            <a:extLst>
              <a:ext uri="{FF2B5EF4-FFF2-40B4-BE49-F238E27FC236}">
                <a16:creationId xmlns:a16="http://schemas.microsoft.com/office/drawing/2014/main" id="{820EAE3E-4AE5-408B-913F-4F8B6D6211B6}"/>
              </a:ext>
            </a:extLst>
          </p:cNvPr>
          <p:cNvSpPr txBox="1"/>
          <p:nvPr/>
        </p:nvSpPr>
        <p:spPr>
          <a:xfrm>
            <a:off x="5833730" y="2654084"/>
            <a:ext cx="6358270" cy="3108543"/>
          </a:xfrm>
          <a:prstGeom prst="rect">
            <a:avLst/>
          </a:prstGeom>
          <a:noFill/>
        </p:spPr>
        <p:txBody>
          <a:bodyPr wrap="square" rtlCol="0">
            <a:spAutoFit/>
          </a:bodyPr>
          <a:lstStyle/>
          <a:p>
            <a:r>
              <a:rPr lang="en-US" sz="2800" dirty="0"/>
              <a:t>Visit: lecp.naifa.org</a:t>
            </a:r>
          </a:p>
          <a:p>
            <a:endParaRPr lang="en-US" sz="2800" dirty="0"/>
          </a:p>
          <a:p>
            <a:r>
              <a:rPr lang="en-US" sz="2800" dirty="0"/>
              <a:t>-Free to subscribe</a:t>
            </a:r>
          </a:p>
          <a:p>
            <a:r>
              <a:rPr lang="en-US" sz="2800" dirty="0"/>
              <a:t>-Experts available for your events</a:t>
            </a:r>
          </a:p>
          <a:p>
            <a:r>
              <a:rPr lang="en-US" sz="2800" dirty="0"/>
              <a:t>-All States inherit founding sponsors</a:t>
            </a:r>
            <a:br>
              <a:rPr lang="en-US" sz="2800" dirty="0"/>
            </a:br>
            <a:r>
              <a:rPr lang="en-US" sz="2800" dirty="0"/>
              <a:t>of the LECP in terms of carrying logo</a:t>
            </a:r>
            <a:br>
              <a:rPr lang="en-US" sz="2800" dirty="0"/>
            </a:br>
            <a:r>
              <a:rPr lang="en-US" sz="2800" dirty="0"/>
              <a:t>and promoting the Center</a:t>
            </a:r>
          </a:p>
        </p:txBody>
      </p:sp>
    </p:spTree>
    <p:extLst>
      <p:ext uri="{BB962C8B-B14F-4D97-AF65-F5344CB8AC3E}">
        <p14:creationId xmlns:p14="http://schemas.microsoft.com/office/powerpoint/2010/main" val="246306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CCEE-66DB-4D0E-84E4-F786981D788E}"/>
              </a:ext>
            </a:extLst>
          </p:cNvPr>
          <p:cNvSpPr>
            <a:spLocks noGrp="1"/>
          </p:cNvSpPr>
          <p:nvPr>
            <p:ph type="title"/>
          </p:nvPr>
        </p:nvSpPr>
        <p:spPr/>
        <p:txBody>
          <a:bodyPr>
            <a:normAutofit fontScale="90000"/>
          </a:bodyPr>
          <a:lstStyle/>
          <a:p>
            <a:r>
              <a:rPr lang="en-US" dirty="0"/>
              <a:t>Life and Annuities Certified Professional</a:t>
            </a:r>
          </a:p>
        </p:txBody>
      </p:sp>
      <p:pic>
        <p:nvPicPr>
          <p:cNvPr id="6" name="Content Placeholder 5">
            <a:extLst>
              <a:ext uri="{FF2B5EF4-FFF2-40B4-BE49-F238E27FC236}">
                <a16:creationId xmlns:a16="http://schemas.microsoft.com/office/drawing/2014/main" id="{4BF370AD-7350-4C2E-B52C-84BB8571C6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3477680"/>
            <a:ext cx="6276091" cy="1754187"/>
          </a:xfrm>
        </p:spPr>
      </p:pic>
      <p:sp>
        <p:nvSpPr>
          <p:cNvPr id="7" name="TextBox 6">
            <a:extLst>
              <a:ext uri="{FF2B5EF4-FFF2-40B4-BE49-F238E27FC236}">
                <a16:creationId xmlns:a16="http://schemas.microsoft.com/office/drawing/2014/main" id="{26677176-0D7B-4EFB-93E6-4EDD05BC26EB}"/>
              </a:ext>
            </a:extLst>
          </p:cNvPr>
          <p:cNvSpPr txBox="1"/>
          <p:nvPr/>
        </p:nvSpPr>
        <p:spPr>
          <a:xfrm>
            <a:off x="7114290" y="2108718"/>
            <a:ext cx="4390138" cy="5262979"/>
          </a:xfrm>
          <a:prstGeom prst="rect">
            <a:avLst/>
          </a:prstGeom>
          <a:noFill/>
        </p:spPr>
        <p:txBody>
          <a:bodyPr wrap="square" rtlCol="0">
            <a:spAutoFit/>
          </a:bodyPr>
          <a:lstStyle/>
          <a:p>
            <a:r>
              <a:rPr lang="en-US" sz="2800" dirty="0"/>
              <a:t>Visit: </a:t>
            </a:r>
            <a:r>
              <a:rPr lang="en-US" sz="2800" dirty="0">
                <a:hlinkClick r:id="rId4"/>
              </a:rPr>
              <a:t>www.naifa.org/lacp</a:t>
            </a:r>
            <a:br>
              <a:rPr lang="en-US" sz="2800" dirty="0"/>
            </a:br>
            <a:endParaRPr lang="en-US" sz="2800" dirty="0"/>
          </a:p>
          <a:p>
            <a:r>
              <a:rPr lang="en-US" sz="2800" dirty="0"/>
              <a:t>-Now accredited!</a:t>
            </a:r>
          </a:p>
          <a:p>
            <a:r>
              <a:rPr lang="en-US" sz="2800" dirty="0"/>
              <a:t>-Promote on your website, newsletters &amp; more</a:t>
            </a:r>
          </a:p>
          <a:p>
            <a:r>
              <a:rPr lang="en-US" sz="2800" dirty="0"/>
              <a:t>-Encourage new candidates for October testing window</a:t>
            </a:r>
          </a:p>
          <a:p>
            <a:r>
              <a:rPr lang="en-US" sz="2800" dirty="0"/>
              <a:t>-Get your state to approve the use of LACP</a:t>
            </a:r>
          </a:p>
          <a:p>
            <a:endParaRPr lang="en-US" sz="2800" dirty="0"/>
          </a:p>
          <a:p>
            <a:endParaRPr lang="en-US" sz="2800" dirty="0"/>
          </a:p>
        </p:txBody>
      </p:sp>
    </p:spTree>
    <p:extLst>
      <p:ext uri="{BB962C8B-B14F-4D97-AF65-F5344CB8AC3E}">
        <p14:creationId xmlns:p14="http://schemas.microsoft.com/office/powerpoint/2010/main" val="22045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FF0A-93A5-4005-B40A-D484934B0FC4}"/>
              </a:ext>
            </a:extLst>
          </p:cNvPr>
          <p:cNvSpPr>
            <a:spLocks noGrp="1"/>
          </p:cNvSpPr>
          <p:nvPr>
            <p:ph type="title"/>
          </p:nvPr>
        </p:nvSpPr>
        <p:spPr/>
        <p:txBody>
          <a:bodyPr>
            <a:normAutofit/>
          </a:bodyPr>
          <a:lstStyle/>
          <a:p>
            <a:r>
              <a:rPr lang="en-US" dirty="0"/>
              <a:t>Level Up</a:t>
            </a:r>
          </a:p>
        </p:txBody>
      </p:sp>
      <p:pic>
        <p:nvPicPr>
          <p:cNvPr id="6" name="Content Placeholder 5">
            <a:extLst>
              <a:ext uri="{FF2B5EF4-FFF2-40B4-BE49-F238E27FC236}">
                <a16:creationId xmlns:a16="http://schemas.microsoft.com/office/drawing/2014/main" id="{8660FB40-84AE-467D-BF88-4A38B5343C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672" y="2951695"/>
            <a:ext cx="5373328" cy="2871788"/>
          </a:xfrm>
        </p:spPr>
      </p:pic>
      <p:sp>
        <p:nvSpPr>
          <p:cNvPr id="7" name="TextBox 6">
            <a:extLst>
              <a:ext uri="{FF2B5EF4-FFF2-40B4-BE49-F238E27FC236}">
                <a16:creationId xmlns:a16="http://schemas.microsoft.com/office/drawing/2014/main" id="{649D9FC3-DE92-4856-987E-84482BB5DE58}"/>
              </a:ext>
            </a:extLst>
          </p:cNvPr>
          <p:cNvSpPr txBox="1"/>
          <p:nvPr/>
        </p:nvSpPr>
        <p:spPr>
          <a:xfrm>
            <a:off x="7450192" y="2186986"/>
            <a:ext cx="4390138" cy="3970318"/>
          </a:xfrm>
          <a:prstGeom prst="rect">
            <a:avLst/>
          </a:prstGeom>
          <a:noFill/>
        </p:spPr>
        <p:txBody>
          <a:bodyPr wrap="square" rtlCol="0">
            <a:spAutoFit/>
          </a:bodyPr>
          <a:lstStyle/>
          <a:p>
            <a:r>
              <a:rPr lang="en-US" sz="2800" dirty="0"/>
              <a:t>Visit: apc.naifa.org</a:t>
            </a:r>
            <a:br>
              <a:rPr lang="en-US" sz="2800" dirty="0"/>
            </a:br>
            <a:endParaRPr lang="en-US" sz="2800" dirty="0"/>
          </a:p>
          <a:p>
            <a:r>
              <a:rPr lang="en-US" sz="2800" dirty="0"/>
              <a:t>-In conjunction with FSP</a:t>
            </a:r>
          </a:p>
          <a:p>
            <a:r>
              <a:rPr lang="en-US" sz="2800" dirty="0"/>
              <a:t>-August 22</a:t>
            </a:r>
            <a:r>
              <a:rPr lang="en-US" sz="2800" baseline="30000" dirty="0"/>
              <a:t>nd</a:t>
            </a:r>
            <a:r>
              <a:rPr lang="en-US" sz="2800" dirty="0"/>
              <a:t>: Face-to-Face or Virtual</a:t>
            </a:r>
          </a:p>
          <a:p>
            <a:r>
              <a:rPr lang="en-US" sz="2800" dirty="0"/>
              <a:t>-Fee-based</a:t>
            </a:r>
          </a:p>
          <a:p>
            <a:r>
              <a:rPr lang="en-US" sz="2800" dirty="0"/>
              <a:t>-Promote</a:t>
            </a:r>
          </a:p>
          <a:p>
            <a:endParaRPr lang="en-US" sz="2800" dirty="0"/>
          </a:p>
          <a:p>
            <a:endParaRPr lang="en-US" sz="2800" dirty="0"/>
          </a:p>
        </p:txBody>
      </p:sp>
    </p:spTree>
    <p:extLst>
      <p:ext uri="{BB962C8B-B14F-4D97-AF65-F5344CB8AC3E}">
        <p14:creationId xmlns:p14="http://schemas.microsoft.com/office/powerpoint/2010/main" val="197477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A0E9-1ABC-4D69-B630-0EAD83059F9D}"/>
              </a:ext>
            </a:extLst>
          </p:cNvPr>
          <p:cNvSpPr>
            <a:spLocks noGrp="1"/>
          </p:cNvSpPr>
          <p:nvPr>
            <p:ph type="title"/>
          </p:nvPr>
        </p:nvSpPr>
        <p:spPr/>
        <p:txBody>
          <a:bodyPr>
            <a:normAutofit/>
          </a:bodyPr>
          <a:lstStyle/>
          <a:p>
            <a:r>
              <a:rPr lang="en-US" dirty="0"/>
              <a:t>Zoom Partnership</a:t>
            </a:r>
          </a:p>
        </p:txBody>
      </p:sp>
      <p:pic>
        <p:nvPicPr>
          <p:cNvPr id="6" name="Content Placeholder 5">
            <a:extLst>
              <a:ext uri="{FF2B5EF4-FFF2-40B4-BE49-F238E27FC236}">
                <a16:creationId xmlns:a16="http://schemas.microsoft.com/office/drawing/2014/main" id="{FA0FF675-EBF7-4D27-BECA-48EA725CF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5024" y="3677705"/>
            <a:ext cx="3451987" cy="1325563"/>
          </a:xfrm>
        </p:spPr>
      </p:pic>
      <p:sp>
        <p:nvSpPr>
          <p:cNvPr id="7" name="TextBox 6">
            <a:extLst>
              <a:ext uri="{FF2B5EF4-FFF2-40B4-BE49-F238E27FC236}">
                <a16:creationId xmlns:a16="http://schemas.microsoft.com/office/drawing/2014/main" id="{57D691DE-DB82-49F3-B9ED-2BF52ABCC08E}"/>
              </a:ext>
            </a:extLst>
          </p:cNvPr>
          <p:cNvSpPr txBox="1"/>
          <p:nvPr/>
        </p:nvSpPr>
        <p:spPr>
          <a:xfrm>
            <a:off x="5808004" y="2887682"/>
            <a:ext cx="6383996" cy="3539430"/>
          </a:xfrm>
          <a:prstGeom prst="rect">
            <a:avLst/>
          </a:prstGeom>
          <a:noFill/>
        </p:spPr>
        <p:txBody>
          <a:bodyPr wrap="square" rtlCol="0">
            <a:spAutoFit/>
          </a:bodyPr>
          <a:lstStyle/>
          <a:p>
            <a:r>
              <a:rPr lang="en-US" sz="2800" dirty="0"/>
              <a:t>-15% Discount to Members</a:t>
            </a:r>
          </a:p>
          <a:p>
            <a:r>
              <a:rPr lang="en-US" sz="2800" dirty="0"/>
              <a:t>-Call NAIFA Member Services Team for code</a:t>
            </a:r>
          </a:p>
          <a:p>
            <a:r>
              <a:rPr lang="en-US" sz="2800" dirty="0"/>
              <a:t>-Zoom powers all of NAIFA’s new programs</a:t>
            </a:r>
          </a:p>
          <a:p>
            <a:r>
              <a:rPr lang="en-US" sz="2800" dirty="0"/>
              <a:t>-Get for your Chapter &amp; encourage members to get for their practice</a:t>
            </a:r>
          </a:p>
          <a:p>
            <a:endParaRPr lang="en-US" sz="2800" dirty="0"/>
          </a:p>
        </p:txBody>
      </p:sp>
    </p:spTree>
    <p:extLst>
      <p:ext uri="{BB962C8B-B14F-4D97-AF65-F5344CB8AC3E}">
        <p14:creationId xmlns:p14="http://schemas.microsoft.com/office/powerpoint/2010/main" val="113371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935C-33AB-4C5D-A4A9-1999D2BB79EA}"/>
              </a:ext>
            </a:extLst>
          </p:cNvPr>
          <p:cNvSpPr>
            <a:spLocks noGrp="1"/>
          </p:cNvSpPr>
          <p:nvPr>
            <p:ph type="title"/>
          </p:nvPr>
        </p:nvSpPr>
        <p:spPr/>
        <p:txBody>
          <a:bodyPr/>
          <a:lstStyle/>
          <a:p>
            <a:r>
              <a:rPr lang="en-US"/>
              <a:t>Chapter Success Framework</a:t>
            </a:r>
            <a:endParaRPr lang="en-US" dirty="0"/>
          </a:p>
        </p:txBody>
      </p:sp>
      <p:sp>
        <p:nvSpPr>
          <p:cNvPr id="10" name="Text Placeholder 9">
            <a:extLst>
              <a:ext uri="{FF2B5EF4-FFF2-40B4-BE49-F238E27FC236}">
                <a16:creationId xmlns:a16="http://schemas.microsoft.com/office/drawing/2014/main" id="{AC2964A1-0129-4AFF-BAEE-0331A7722236}"/>
              </a:ext>
            </a:extLst>
          </p:cNvPr>
          <p:cNvSpPr>
            <a:spLocks noGrp="1"/>
          </p:cNvSpPr>
          <p:nvPr>
            <p:ph type="body" idx="1"/>
          </p:nvPr>
        </p:nvSpPr>
        <p:spPr/>
        <p:txBody>
          <a:bodyPr/>
          <a:lstStyle/>
          <a:p>
            <a:r>
              <a:rPr lang="en-US" dirty="0"/>
              <a:t>A Plan that Writes Itself!</a:t>
            </a:r>
          </a:p>
        </p:txBody>
      </p:sp>
    </p:spTree>
    <p:extLst>
      <p:ext uri="{BB962C8B-B14F-4D97-AF65-F5344CB8AC3E}">
        <p14:creationId xmlns:p14="http://schemas.microsoft.com/office/powerpoint/2010/main" val="145512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74F4-D491-4329-B302-CEA182B61AB5}"/>
              </a:ext>
            </a:extLst>
          </p:cNvPr>
          <p:cNvSpPr>
            <a:spLocks noGrp="1"/>
          </p:cNvSpPr>
          <p:nvPr>
            <p:ph type="title"/>
          </p:nvPr>
        </p:nvSpPr>
        <p:spPr/>
        <p:txBody>
          <a:bodyPr/>
          <a:lstStyle/>
          <a:p>
            <a:r>
              <a:rPr lang="en-US"/>
              <a:t>Advocacy</a:t>
            </a:r>
            <a:endParaRPr lang="en-US" dirty="0"/>
          </a:p>
        </p:txBody>
      </p:sp>
      <p:sp>
        <p:nvSpPr>
          <p:cNvPr id="3" name="Content Placeholder 2">
            <a:extLst>
              <a:ext uri="{FF2B5EF4-FFF2-40B4-BE49-F238E27FC236}">
                <a16:creationId xmlns:a16="http://schemas.microsoft.com/office/drawing/2014/main" id="{9317A69A-D02A-4E87-9D6A-A09DFDDC22FB}"/>
              </a:ext>
            </a:extLst>
          </p:cNvPr>
          <p:cNvSpPr>
            <a:spLocks noGrp="1"/>
          </p:cNvSpPr>
          <p:nvPr>
            <p:ph idx="1"/>
          </p:nvPr>
        </p:nvSpPr>
        <p:spPr/>
        <p:txBody>
          <a:bodyPr/>
          <a:lstStyle/>
          <a:p>
            <a:r>
              <a:rPr lang="en-US" dirty="0"/>
              <a:t>State Day on the Hill </a:t>
            </a:r>
          </a:p>
          <a:p>
            <a:r>
              <a:rPr lang="en-US" dirty="0"/>
              <a:t>Legislative/Regulatory Activism &amp; Communications</a:t>
            </a:r>
          </a:p>
          <a:p>
            <a:r>
              <a:rPr lang="en-US" dirty="0"/>
              <a:t>Relationships with Federal &amp; State Legislators/Regulators</a:t>
            </a:r>
          </a:p>
          <a:p>
            <a:r>
              <a:rPr lang="en-US" dirty="0"/>
              <a:t>PAC Fundraising</a:t>
            </a:r>
          </a:p>
          <a:p>
            <a:r>
              <a:rPr lang="en-US" dirty="0"/>
              <a:t>Congressional Conference Participation</a:t>
            </a:r>
          </a:p>
          <a:p>
            <a:endParaRPr lang="en-US" dirty="0"/>
          </a:p>
          <a:p>
            <a:endParaRPr lang="en-US" dirty="0"/>
          </a:p>
        </p:txBody>
      </p:sp>
    </p:spTree>
    <p:extLst>
      <p:ext uri="{BB962C8B-B14F-4D97-AF65-F5344CB8AC3E}">
        <p14:creationId xmlns:p14="http://schemas.microsoft.com/office/powerpoint/2010/main" val="78323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7864-2D6B-467E-AE68-3E41BE3A8D4A}"/>
              </a:ext>
            </a:extLst>
          </p:cNvPr>
          <p:cNvSpPr>
            <a:spLocks noGrp="1"/>
          </p:cNvSpPr>
          <p:nvPr>
            <p:ph type="title"/>
          </p:nvPr>
        </p:nvSpPr>
        <p:spPr/>
        <p:txBody>
          <a:bodyPr/>
          <a:lstStyle/>
          <a:p>
            <a:r>
              <a:rPr lang="en-US"/>
              <a:t>Programs</a:t>
            </a:r>
            <a:endParaRPr lang="en-US" dirty="0"/>
          </a:p>
        </p:txBody>
      </p:sp>
      <p:sp>
        <p:nvSpPr>
          <p:cNvPr id="3" name="Content Placeholder 2">
            <a:extLst>
              <a:ext uri="{FF2B5EF4-FFF2-40B4-BE49-F238E27FC236}">
                <a16:creationId xmlns:a16="http://schemas.microsoft.com/office/drawing/2014/main" id="{9E759BA8-A263-408E-9C79-49890079384E}"/>
              </a:ext>
            </a:extLst>
          </p:cNvPr>
          <p:cNvSpPr>
            <a:spLocks noGrp="1"/>
          </p:cNvSpPr>
          <p:nvPr>
            <p:ph idx="1"/>
          </p:nvPr>
        </p:nvSpPr>
        <p:spPr/>
        <p:txBody>
          <a:bodyPr>
            <a:normAutofit lnSpcReduction="10000"/>
          </a:bodyPr>
          <a:lstStyle/>
          <a:p>
            <a:r>
              <a:rPr lang="en-US" dirty="0"/>
              <a:t>Monthly NAIFA Live Watch Parties &amp; CEs for Eligible Programs</a:t>
            </a:r>
          </a:p>
          <a:p>
            <a:r>
              <a:rPr lang="en-US" dirty="0"/>
              <a:t>LECP Center Program and CLTC Course Offering</a:t>
            </a:r>
          </a:p>
          <a:p>
            <a:r>
              <a:rPr lang="en-US" dirty="0"/>
              <a:t>Advanced Practice Center Program</a:t>
            </a:r>
          </a:p>
          <a:p>
            <a:r>
              <a:rPr lang="en-US" dirty="0"/>
              <a:t>Diversity &amp; Inclusion Program</a:t>
            </a:r>
          </a:p>
          <a:p>
            <a:r>
              <a:rPr lang="en-US" dirty="0"/>
              <a:t>Practice Specialty Programs</a:t>
            </a:r>
          </a:p>
          <a:p>
            <a:r>
              <a:rPr lang="en-US" dirty="0"/>
              <a:t>LILI Class</a:t>
            </a:r>
          </a:p>
          <a:p>
            <a:r>
              <a:rPr lang="en-US" dirty="0"/>
              <a:t>LACP &amp; LUTCF Promotion</a:t>
            </a:r>
          </a:p>
          <a:p>
            <a:r>
              <a:rPr lang="en-US" dirty="0"/>
              <a:t>Promote Advisor Ambassador Program</a:t>
            </a:r>
          </a:p>
          <a:p>
            <a:endParaRPr lang="en-US" dirty="0"/>
          </a:p>
          <a:p>
            <a:endParaRPr lang="en-US" dirty="0"/>
          </a:p>
        </p:txBody>
      </p:sp>
    </p:spTree>
    <p:extLst>
      <p:ext uri="{BB962C8B-B14F-4D97-AF65-F5344CB8AC3E}">
        <p14:creationId xmlns:p14="http://schemas.microsoft.com/office/powerpoint/2010/main" val="71339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2252-82E6-4D69-BF3B-9C0B97659DC6}"/>
              </a:ext>
            </a:extLst>
          </p:cNvPr>
          <p:cNvSpPr>
            <a:spLocks noGrp="1"/>
          </p:cNvSpPr>
          <p:nvPr>
            <p:ph type="title"/>
          </p:nvPr>
        </p:nvSpPr>
        <p:spPr/>
        <p:txBody>
          <a:bodyPr/>
          <a:lstStyle/>
          <a:p>
            <a:r>
              <a:rPr lang="en-US"/>
              <a:t>Membership</a:t>
            </a:r>
            <a:endParaRPr lang="en-US" dirty="0"/>
          </a:p>
        </p:txBody>
      </p:sp>
      <p:sp>
        <p:nvSpPr>
          <p:cNvPr id="3" name="Content Placeholder 2">
            <a:extLst>
              <a:ext uri="{FF2B5EF4-FFF2-40B4-BE49-F238E27FC236}">
                <a16:creationId xmlns:a16="http://schemas.microsoft.com/office/drawing/2014/main" id="{7A174DE4-9ADB-401E-9803-707ABF6F274D}"/>
              </a:ext>
            </a:extLst>
          </p:cNvPr>
          <p:cNvSpPr>
            <a:spLocks noGrp="1"/>
          </p:cNvSpPr>
          <p:nvPr>
            <p:ph idx="1"/>
          </p:nvPr>
        </p:nvSpPr>
        <p:spPr/>
        <p:txBody>
          <a:bodyPr>
            <a:normAutofit/>
          </a:bodyPr>
          <a:lstStyle/>
          <a:p>
            <a:r>
              <a:rPr lang="en-US" dirty="0"/>
              <a:t>Membership Promise Presentation</a:t>
            </a:r>
          </a:p>
          <a:p>
            <a:pPr lvl="1"/>
            <a:r>
              <a:rPr lang="en-US" dirty="0"/>
              <a:t>Monthly Agency Presentations: 2 per state/1 per local</a:t>
            </a:r>
          </a:p>
          <a:p>
            <a:pPr lvl="1"/>
            <a:r>
              <a:rPr lang="en-US" dirty="0"/>
              <a:t>Presented at Every Chapter Meeting/Event</a:t>
            </a:r>
          </a:p>
          <a:p>
            <a:r>
              <a:rPr lang="en-US" dirty="0"/>
              <a:t>Promote &amp; Build On NAIFA 20/20 Member Retention Program</a:t>
            </a:r>
          </a:p>
          <a:p>
            <a:r>
              <a:rPr lang="en-US" dirty="0"/>
              <a:t>Chapter Member Recognition Programs</a:t>
            </a:r>
          </a:p>
          <a:p>
            <a:pPr lvl="1"/>
            <a:r>
              <a:rPr lang="en-US" dirty="0"/>
              <a:t>4 Under 40 Award, Lifetime Achievement/DS Award, Recognition for Continuous Years of Members</a:t>
            </a:r>
          </a:p>
          <a:p>
            <a:pPr lvl="1"/>
            <a:r>
              <a:rPr lang="en-US" dirty="0"/>
              <a:t>Volunteer Recognition (YAT Leader of the Year, Unsung Hero)</a:t>
            </a:r>
          </a:p>
          <a:p>
            <a:endParaRPr lang="en-US" dirty="0"/>
          </a:p>
        </p:txBody>
      </p:sp>
    </p:spTree>
    <p:extLst>
      <p:ext uri="{BB962C8B-B14F-4D97-AF65-F5344CB8AC3E}">
        <p14:creationId xmlns:p14="http://schemas.microsoft.com/office/powerpoint/2010/main" val="341947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A339-B833-4DAE-B7DF-5896EB519F6E}"/>
              </a:ext>
            </a:extLst>
          </p:cNvPr>
          <p:cNvSpPr>
            <a:spLocks noGrp="1"/>
          </p:cNvSpPr>
          <p:nvPr>
            <p:ph type="title"/>
          </p:nvPr>
        </p:nvSpPr>
        <p:spPr/>
        <p:txBody>
          <a:bodyPr/>
          <a:lstStyle/>
          <a:p>
            <a:r>
              <a:rPr lang="en-US" dirty="0"/>
              <a:t>Marketing &amp; Communications</a:t>
            </a:r>
          </a:p>
        </p:txBody>
      </p:sp>
      <p:sp>
        <p:nvSpPr>
          <p:cNvPr id="3" name="Content Placeholder 2">
            <a:extLst>
              <a:ext uri="{FF2B5EF4-FFF2-40B4-BE49-F238E27FC236}">
                <a16:creationId xmlns:a16="http://schemas.microsoft.com/office/drawing/2014/main" id="{4FF7C406-18A2-4AFA-97A5-4BB71C5BF3B4}"/>
              </a:ext>
            </a:extLst>
          </p:cNvPr>
          <p:cNvSpPr>
            <a:spLocks noGrp="1"/>
          </p:cNvSpPr>
          <p:nvPr>
            <p:ph idx="1"/>
          </p:nvPr>
        </p:nvSpPr>
        <p:spPr/>
        <p:txBody>
          <a:bodyPr/>
          <a:lstStyle/>
          <a:p>
            <a:r>
              <a:rPr lang="en-US" dirty="0"/>
              <a:t>Brand Consistency</a:t>
            </a:r>
          </a:p>
          <a:p>
            <a:r>
              <a:rPr lang="en-US" dirty="0"/>
              <a:t>Active Social Media Presence</a:t>
            </a:r>
          </a:p>
          <a:p>
            <a:r>
              <a:rPr lang="en-US" dirty="0"/>
              <a:t>Active on NAIFA Online Community</a:t>
            </a:r>
          </a:p>
          <a:p>
            <a:r>
              <a:rPr lang="en-US" dirty="0"/>
              <a:t>Promotion of NAIFA Programs</a:t>
            </a:r>
          </a:p>
          <a:p>
            <a:r>
              <a:rPr lang="en-US" dirty="0"/>
              <a:t>Marketing/Lead Gen for Chapter Programs</a:t>
            </a:r>
          </a:p>
          <a:p>
            <a:r>
              <a:rPr lang="en-US" dirty="0"/>
              <a:t>Earned Media</a:t>
            </a:r>
          </a:p>
        </p:txBody>
      </p:sp>
    </p:spTree>
    <p:extLst>
      <p:ext uri="{BB962C8B-B14F-4D97-AF65-F5344CB8AC3E}">
        <p14:creationId xmlns:p14="http://schemas.microsoft.com/office/powerpoint/2010/main" val="28782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2378-984A-4FC1-89CB-34F00D5D938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7E5E724-0AF7-4574-86E4-EF8DEE9A7D06}"/>
              </a:ext>
            </a:extLst>
          </p:cNvPr>
          <p:cNvSpPr>
            <a:spLocks noGrp="1"/>
          </p:cNvSpPr>
          <p:nvPr>
            <p:ph idx="1"/>
          </p:nvPr>
        </p:nvSpPr>
        <p:spPr/>
        <p:txBody>
          <a:bodyPr/>
          <a:lstStyle/>
          <a:p>
            <a:r>
              <a:rPr lang="en-US" dirty="0"/>
              <a:t>CEO Update</a:t>
            </a:r>
          </a:p>
          <a:p>
            <a:r>
              <a:rPr lang="en-US" dirty="0"/>
              <a:t>Membership Growth Plan</a:t>
            </a:r>
          </a:p>
          <a:p>
            <a:r>
              <a:rPr lang="en-US" dirty="0"/>
              <a:t>Chapter Success Framework</a:t>
            </a:r>
          </a:p>
          <a:p>
            <a:r>
              <a:rPr lang="en-US" dirty="0"/>
              <a:t>YourMembership Implementation Update</a:t>
            </a:r>
          </a:p>
          <a:p>
            <a:r>
              <a:rPr lang="en-US" dirty="0"/>
              <a:t>Reminders &amp; Idea Sharing</a:t>
            </a:r>
          </a:p>
        </p:txBody>
      </p:sp>
    </p:spTree>
    <p:extLst>
      <p:ext uri="{BB962C8B-B14F-4D97-AF65-F5344CB8AC3E}">
        <p14:creationId xmlns:p14="http://schemas.microsoft.com/office/powerpoint/2010/main" val="75233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887E-8E5F-4087-BCA5-98E8AED63C7F}"/>
              </a:ext>
            </a:extLst>
          </p:cNvPr>
          <p:cNvSpPr>
            <a:spLocks noGrp="1"/>
          </p:cNvSpPr>
          <p:nvPr>
            <p:ph type="title"/>
          </p:nvPr>
        </p:nvSpPr>
        <p:spPr/>
        <p:txBody>
          <a:bodyPr/>
          <a:lstStyle/>
          <a:p>
            <a:r>
              <a:rPr lang="en-US" dirty="0"/>
              <a:t>Chapter Leadership &amp; Governance</a:t>
            </a:r>
          </a:p>
        </p:txBody>
      </p:sp>
      <p:sp>
        <p:nvSpPr>
          <p:cNvPr id="3" name="Content Placeholder 2">
            <a:extLst>
              <a:ext uri="{FF2B5EF4-FFF2-40B4-BE49-F238E27FC236}">
                <a16:creationId xmlns:a16="http://schemas.microsoft.com/office/drawing/2014/main" id="{BCBA81DD-48F4-47F8-87AB-3FAFF9C53965}"/>
              </a:ext>
            </a:extLst>
          </p:cNvPr>
          <p:cNvSpPr>
            <a:spLocks noGrp="1"/>
          </p:cNvSpPr>
          <p:nvPr>
            <p:ph idx="1"/>
          </p:nvPr>
        </p:nvSpPr>
        <p:spPr/>
        <p:txBody>
          <a:bodyPr>
            <a:normAutofit fontScale="85000" lnSpcReduction="10000"/>
          </a:bodyPr>
          <a:lstStyle/>
          <a:p>
            <a:r>
              <a:rPr lang="en-US" dirty="0"/>
              <a:t>Attend Chapter Leadership Meetings</a:t>
            </a:r>
          </a:p>
          <a:p>
            <a:pPr lvl="1">
              <a:buFont typeface="Arial" panose="020B0604020202020204" pitchFamily="34" charset="0"/>
              <a:buChar char="‒"/>
            </a:pPr>
            <a:r>
              <a:rPr lang="en-US" dirty="0"/>
              <a:t>Chapter Leadership Meeting @ </a:t>
            </a:r>
            <a:r>
              <a:rPr lang="en-US" dirty="0" err="1"/>
              <a:t>ConCon</a:t>
            </a:r>
            <a:endParaRPr lang="en-US" dirty="0"/>
          </a:p>
          <a:p>
            <a:pPr lvl="1">
              <a:buFont typeface="Arial" panose="020B0604020202020204" pitchFamily="34" charset="0"/>
              <a:buChar char="‒"/>
            </a:pPr>
            <a:r>
              <a:rPr lang="en-US" dirty="0"/>
              <a:t>Chapter Staff and Chapter Leadership Meetings @ P+P (2019)</a:t>
            </a:r>
          </a:p>
          <a:p>
            <a:pPr lvl="1">
              <a:buFont typeface="Arial" panose="020B0604020202020204" pitchFamily="34" charset="0"/>
              <a:buChar char="‒"/>
            </a:pPr>
            <a:r>
              <a:rPr lang="en-US" dirty="0"/>
              <a:t>Chapter Leaders @ NAM (2019)</a:t>
            </a:r>
          </a:p>
          <a:p>
            <a:pPr lvl="1">
              <a:buFont typeface="Arial" panose="020B0604020202020204" pitchFamily="34" charset="0"/>
              <a:buChar char="‒"/>
            </a:pPr>
            <a:r>
              <a:rPr lang="en-US" dirty="0"/>
              <a:t>Chapter Leaders @ Leadership &amp; Advocacy Meeting (2020)</a:t>
            </a:r>
          </a:p>
          <a:p>
            <a:r>
              <a:rPr lang="en-US" dirty="0"/>
              <a:t>Attend Leader Briefings/Staff Meetings &amp; Read Leader Communications</a:t>
            </a:r>
          </a:p>
          <a:p>
            <a:r>
              <a:rPr lang="en-US" dirty="0"/>
              <a:t>Communicate Regularly with Your SET Rep &amp; Local Chapters/Affiliates</a:t>
            </a:r>
          </a:p>
          <a:p>
            <a:r>
              <a:rPr lang="en-US" dirty="0"/>
              <a:t>Align Finance &amp; Officer Terms to Calendar Year</a:t>
            </a:r>
          </a:p>
          <a:p>
            <a:r>
              <a:rPr lang="en-US" dirty="0"/>
              <a:t>Implement NAIFA Governance Model for Board Selection</a:t>
            </a:r>
          </a:p>
          <a:p>
            <a:r>
              <a:rPr lang="en-US" dirty="0"/>
              <a:t>Follow Budgeting Guidelines</a:t>
            </a:r>
          </a:p>
        </p:txBody>
      </p:sp>
    </p:spTree>
    <p:extLst>
      <p:ext uri="{BB962C8B-B14F-4D97-AF65-F5344CB8AC3E}">
        <p14:creationId xmlns:p14="http://schemas.microsoft.com/office/powerpoint/2010/main" val="278404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84E3A-6F6C-4735-8E57-09D7041D75E9}"/>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BE1C0BE1-5B4D-49A9-B46A-ACAA23680920}"/>
              </a:ext>
            </a:extLst>
          </p:cNvPr>
          <p:cNvSpPr>
            <a:spLocks noGrp="1"/>
          </p:cNvSpPr>
          <p:nvPr>
            <p:ph type="body" idx="1"/>
          </p:nvPr>
        </p:nvSpPr>
        <p:spPr/>
        <p:txBody>
          <a:bodyPr/>
          <a:lstStyle/>
          <a:p>
            <a:r>
              <a:rPr lang="en-US" dirty="0"/>
              <a:t>Implementation Update</a:t>
            </a:r>
          </a:p>
        </p:txBody>
      </p:sp>
      <p:pic>
        <p:nvPicPr>
          <p:cNvPr id="6" name="Picture 8" descr="Image result for yourmembership images">
            <a:extLst>
              <a:ext uri="{FF2B5EF4-FFF2-40B4-BE49-F238E27FC236}">
                <a16:creationId xmlns:a16="http://schemas.microsoft.com/office/drawing/2014/main" id="{D7E5BECB-E8D7-4F08-A1D1-6FA7FF76C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59" y="1750319"/>
            <a:ext cx="8057705" cy="150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7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5F02-62AE-4DC2-A617-FA25B7175E9C}"/>
              </a:ext>
            </a:extLst>
          </p:cNvPr>
          <p:cNvSpPr>
            <a:spLocks noGrp="1"/>
          </p:cNvSpPr>
          <p:nvPr>
            <p:ph type="title"/>
          </p:nvPr>
        </p:nvSpPr>
        <p:spPr/>
        <p:txBody>
          <a:bodyPr/>
          <a:lstStyle/>
          <a:p>
            <a:r>
              <a:rPr lang="en-US" dirty="0"/>
              <a:t>June Deliverables</a:t>
            </a:r>
          </a:p>
        </p:txBody>
      </p:sp>
      <p:sp>
        <p:nvSpPr>
          <p:cNvPr id="3" name="Content Placeholder 2">
            <a:extLst>
              <a:ext uri="{FF2B5EF4-FFF2-40B4-BE49-F238E27FC236}">
                <a16:creationId xmlns:a16="http://schemas.microsoft.com/office/drawing/2014/main" id="{C780ED97-A0C6-4625-9EC2-4744C00EBF05}"/>
              </a:ext>
            </a:extLst>
          </p:cNvPr>
          <p:cNvSpPr>
            <a:spLocks noGrp="1"/>
          </p:cNvSpPr>
          <p:nvPr>
            <p:ph idx="1"/>
          </p:nvPr>
        </p:nvSpPr>
        <p:spPr>
          <a:xfrm>
            <a:off x="838200" y="2951695"/>
            <a:ext cx="10515600" cy="3225268"/>
          </a:xfrm>
        </p:spPr>
        <p:txBody>
          <a:bodyPr>
            <a:normAutofit/>
          </a:bodyPr>
          <a:lstStyle/>
          <a:p>
            <a:r>
              <a:rPr lang="en-US" dirty="0"/>
              <a:t>Chapter Dues Disbursements &amp; Reports</a:t>
            </a:r>
          </a:p>
          <a:p>
            <a:r>
              <a:rPr lang="en-US" dirty="0"/>
              <a:t>Chapter Member &amp; PAC Reports</a:t>
            </a:r>
          </a:p>
          <a:p>
            <a:r>
              <a:rPr lang="en-US" dirty="0"/>
              <a:t>Leaders Center (Chapter Playbook, Newsletter, Discussion Forums)</a:t>
            </a:r>
          </a:p>
          <a:p>
            <a:r>
              <a:rPr lang="en-US" dirty="0"/>
              <a:t>Chapter Group Admin Training</a:t>
            </a:r>
          </a:p>
          <a:p>
            <a:r>
              <a:rPr lang="en-US" dirty="0"/>
              <a:t>Chapter Group Admin Access</a:t>
            </a:r>
          </a:p>
        </p:txBody>
      </p:sp>
    </p:spTree>
    <p:extLst>
      <p:ext uri="{BB962C8B-B14F-4D97-AF65-F5344CB8AC3E}">
        <p14:creationId xmlns:p14="http://schemas.microsoft.com/office/powerpoint/2010/main" val="324593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C932-84B4-44B2-8AF9-FAA1670A2427}"/>
              </a:ext>
            </a:extLst>
          </p:cNvPr>
          <p:cNvSpPr>
            <a:spLocks noGrp="1"/>
          </p:cNvSpPr>
          <p:nvPr>
            <p:ph type="title"/>
          </p:nvPr>
        </p:nvSpPr>
        <p:spPr/>
        <p:txBody>
          <a:bodyPr/>
          <a:lstStyle/>
          <a:p>
            <a:r>
              <a:rPr lang="en-US" dirty="0"/>
              <a:t>Q3 Deliverables</a:t>
            </a:r>
          </a:p>
        </p:txBody>
      </p:sp>
      <p:sp>
        <p:nvSpPr>
          <p:cNvPr id="3" name="Content Placeholder 2">
            <a:extLst>
              <a:ext uri="{FF2B5EF4-FFF2-40B4-BE49-F238E27FC236}">
                <a16:creationId xmlns:a16="http://schemas.microsoft.com/office/drawing/2014/main" id="{2CA598F8-7A70-4C05-8B1F-4A997CD6E7A0}"/>
              </a:ext>
            </a:extLst>
          </p:cNvPr>
          <p:cNvSpPr>
            <a:spLocks noGrp="1"/>
          </p:cNvSpPr>
          <p:nvPr>
            <p:ph idx="1"/>
          </p:nvPr>
        </p:nvSpPr>
        <p:spPr>
          <a:xfrm>
            <a:off x="838200" y="2951695"/>
            <a:ext cx="10515600" cy="3225268"/>
          </a:xfrm>
        </p:spPr>
        <p:txBody>
          <a:bodyPr/>
          <a:lstStyle/>
          <a:p>
            <a:r>
              <a:rPr lang="en-US" dirty="0"/>
              <a:t>Append Data from </a:t>
            </a:r>
            <a:r>
              <a:rPr lang="en-US" dirty="0" err="1"/>
              <a:t>Accupoint</a:t>
            </a:r>
            <a:endParaRPr lang="en-US" dirty="0"/>
          </a:p>
          <a:p>
            <a:r>
              <a:rPr lang="en-US" dirty="0"/>
              <a:t>Migrate Members Only Content from </a:t>
            </a:r>
            <a:r>
              <a:rPr lang="en-US" dirty="0">
                <a:hlinkClick r:id="rId2"/>
              </a:rPr>
              <a:t>www.naifa.org</a:t>
            </a:r>
            <a:endParaRPr lang="en-US" dirty="0"/>
          </a:p>
          <a:p>
            <a:r>
              <a:rPr lang="en-US" dirty="0"/>
              <a:t>Community Discussion Forums/Moderators</a:t>
            </a:r>
          </a:p>
          <a:p>
            <a:r>
              <a:rPr lang="en-US" dirty="0"/>
              <a:t>Community Ambassadors</a:t>
            </a:r>
          </a:p>
          <a:p>
            <a:r>
              <a:rPr lang="en-US" dirty="0"/>
              <a:t>Community Blogs/Feeds</a:t>
            </a:r>
          </a:p>
          <a:p>
            <a:endParaRPr lang="en-US" dirty="0"/>
          </a:p>
        </p:txBody>
      </p:sp>
    </p:spTree>
    <p:extLst>
      <p:ext uri="{BB962C8B-B14F-4D97-AF65-F5344CB8AC3E}">
        <p14:creationId xmlns:p14="http://schemas.microsoft.com/office/powerpoint/2010/main" val="331865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CB152-F52A-4747-A915-96522D951A12}"/>
              </a:ext>
            </a:extLst>
          </p:cNvPr>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BF18294F-3924-4781-B02F-9A4B88015F8F}"/>
              </a:ext>
            </a:extLst>
          </p:cNvPr>
          <p:cNvSpPr>
            <a:spLocks noGrp="1"/>
          </p:cNvSpPr>
          <p:nvPr>
            <p:ph idx="1"/>
          </p:nvPr>
        </p:nvSpPr>
        <p:spPr/>
        <p:txBody>
          <a:bodyPr/>
          <a:lstStyle/>
          <a:p>
            <a:r>
              <a:rPr lang="en-US" dirty="0"/>
              <a:t>New 60/40 PAC Revenue Share Effective 7/1/19</a:t>
            </a:r>
          </a:p>
          <a:p>
            <a:r>
              <a:rPr lang="en-US" dirty="0"/>
              <a:t>State Advocacy Survey Due</a:t>
            </a:r>
          </a:p>
          <a:p>
            <a:r>
              <a:rPr lang="en-US" dirty="0"/>
              <a:t>Officer Reports for Chapters on 7/1 Fiscal Year Past Due</a:t>
            </a:r>
          </a:p>
          <a:p>
            <a:r>
              <a:rPr lang="en-US" dirty="0"/>
              <a:t>Report Agency Presentations &amp; Scheduled Appointments</a:t>
            </a:r>
          </a:p>
          <a:p>
            <a:r>
              <a:rPr lang="en-US" dirty="0"/>
              <a:t>Check Your Bank Account for a $1 Deposit</a:t>
            </a:r>
          </a:p>
          <a:p>
            <a:r>
              <a:rPr lang="en-US" dirty="0"/>
              <a:t>Chapter Staff Meeting and Chapter Leadership Meeting @ P+P</a:t>
            </a:r>
          </a:p>
        </p:txBody>
      </p:sp>
    </p:spTree>
    <p:extLst>
      <p:ext uri="{BB962C8B-B14F-4D97-AF65-F5344CB8AC3E}">
        <p14:creationId xmlns:p14="http://schemas.microsoft.com/office/powerpoint/2010/main" val="404138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AA100-800D-4854-8798-44DAC1BE81D0}"/>
              </a:ext>
            </a:extLst>
          </p:cNvPr>
          <p:cNvSpPr>
            <a:spLocks noGrp="1"/>
          </p:cNvSpPr>
          <p:nvPr>
            <p:ph type="title"/>
          </p:nvPr>
        </p:nvSpPr>
        <p:spPr/>
        <p:txBody>
          <a:bodyPr/>
          <a:lstStyle/>
          <a:p>
            <a:r>
              <a:rPr lang="en-US" dirty="0"/>
              <a:t>Idea Sharing</a:t>
            </a:r>
          </a:p>
        </p:txBody>
      </p:sp>
      <p:sp>
        <p:nvSpPr>
          <p:cNvPr id="5" name="Text Placeholder 4">
            <a:extLst>
              <a:ext uri="{FF2B5EF4-FFF2-40B4-BE49-F238E27FC236}">
                <a16:creationId xmlns:a16="http://schemas.microsoft.com/office/drawing/2014/main" id="{FEB0FBFA-5F70-4676-9A93-1A44D6D63A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42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9D5D9-234C-4FF1-9B7D-F0A414BEA3F2}"/>
              </a:ext>
            </a:extLst>
          </p:cNvPr>
          <p:cNvSpPr>
            <a:spLocks noGrp="1"/>
          </p:cNvSpPr>
          <p:nvPr>
            <p:ph type="title"/>
          </p:nvPr>
        </p:nvSpPr>
        <p:spPr/>
        <p:txBody>
          <a:bodyPr/>
          <a:lstStyle/>
          <a:p>
            <a:r>
              <a:rPr lang="en-US" dirty="0"/>
              <a:t>North Carolina Regions &amp; Hot Spots</a:t>
            </a:r>
          </a:p>
        </p:txBody>
      </p:sp>
      <p:pic>
        <p:nvPicPr>
          <p:cNvPr id="6" name="Content Placeholder 5">
            <a:extLst>
              <a:ext uri="{FF2B5EF4-FFF2-40B4-BE49-F238E27FC236}">
                <a16:creationId xmlns:a16="http://schemas.microsoft.com/office/drawing/2014/main" id="{6AB65D5B-E4FF-41E5-923F-64ABA4ED6204}"/>
              </a:ext>
            </a:extLst>
          </p:cNvPr>
          <p:cNvPicPr>
            <a:picLocks noGrp="1" noChangeAspect="1"/>
          </p:cNvPicPr>
          <p:nvPr>
            <p:ph idx="1"/>
          </p:nvPr>
        </p:nvPicPr>
        <p:blipFill>
          <a:blip r:embed="rId2"/>
          <a:stretch>
            <a:fillRect/>
          </a:stretch>
        </p:blipFill>
        <p:spPr>
          <a:xfrm>
            <a:off x="2833607" y="2547938"/>
            <a:ext cx="6524786" cy="3776662"/>
          </a:xfrm>
          <a:prstGeom prst="rect">
            <a:avLst/>
          </a:prstGeom>
        </p:spPr>
      </p:pic>
    </p:spTree>
    <p:extLst>
      <p:ext uri="{BB962C8B-B14F-4D97-AF65-F5344CB8AC3E}">
        <p14:creationId xmlns:p14="http://schemas.microsoft.com/office/powerpoint/2010/main" val="195567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979095-89C5-4EFD-AAEA-72FE90AD3FEF}"/>
              </a:ext>
            </a:extLst>
          </p:cNvPr>
          <p:cNvSpPr>
            <a:spLocks noGrp="1"/>
          </p:cNvSpPr>
          <p:nvPr>
            <p:ph type="title"/>
          </p:nvPr>
        </p:nvSpPr>
        <p:spPr/>
        <p:txBody>
          <a:bodyPr/>
          <a:lstStyle/>
          <a:p>
            <a:r>
              <a:rPr lang="en-US" dirty="0"/>
              <a:t>CEO Update</a:t>
            </a:r>
          </a:p>
        </p:txBody>
      </p:sp>
      <p:sp>
        <p:nvSpPr>
          <p:cNvPr id="5" name="Text Placeholder 4">
            <a:extLst>
              <a:ext uri="{FF2B5EF4-FFF2-40B4-BE49-F238E27FC236}">
                <a16:creationId xmlns:a16="http://schemas.microsoft.com/office/drawing/2014/main" id="{5836016B-67F7-404E-AF72-7D3E5595A089}"/>
              </a:ext>
            </a:extLst>
          </p:cNvPr>
          <p:cNvSpPr>
            <a:spLocks noGrp="1"/>
          </p:cNvSpPr>
          <p:nvPr>
            <p:ph type="body" idx="1"/>
          </p:nvPr>
        </p:nvSpPr>
        <p:spPr/>
        <p:txBody>
          <a:bodyPr/>
          <a:lstStyle/>
          <a:p>
            <a:r>
              <a:rPr lang="en-US" dirty="0"/>
              <a:t>Solidifying Industry Partnerships</a:t>
            </a:r>
          </a:p>
        </p:txBody>
      </p:sp>
    </p:spTree>
    <p:extLst>
      <p:ext uri="{BB962C8B-B14F-4D97-AF65-F5344CB8AC3E}">
        <p14:creationId xmlns:p14="http://schemas.microsoft.com/office/powerpoint/2010/main" val="56364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A71D7E-BF47-40B6-8F20-08D1347E3AC2}"/>
              </a:ext>
            </a:extLst>
          </p:cNvPr>
          <p:cNvSpPr>
            <a:spLocks noGrp="1"/>
          </p:cNvSpPr>
          <p:nvPr>
            <p:ph type="title"/>
          </p:nvPr>
        </p:nvSpPr>
        <p:spPr/>
        <p:txBody>
          <a:bodyPr/>
          <a:lstStyle/>
          <a:p>
            <a:r>
              <a:rPr lang="en-US"/>
              <a:t>Membership Growth Plan</a:t>
            </a:r>
            <a:endParaRPr lang="en-US" dirty="0"/>
          </a:p>
        </p:txBody>
      </p:sp>
      <p:sp>
        <p:nvSpPr>
          <p:cNvPr id="6" name="Text Placeholder 5">
            <a:extLst>
              <a:ext uri="{FF2B5EF4-FFF2-40B4-BE49-F238E27FC236}">
                <a16:creationId xmlns:a16="http://schemas.microsoft.com/office/drawing/2014/main" id="{7B8DA55A-CB00-40B6-AA4F-42FB5BE3C8CC}"/>
              </a:ext>
            </a:extLst>
          </p:cNvPr>
          <p:cNvSpPr>
            <a:spLocks noGrp="1"/>
          </p:cNvSpPr>
          <p:nvPr>
            <p:ph type="body" idx="1"/>
          </p:nvPr>
        </p:nvSpPr>
        <p:spPr/>
        <p:txBody>
          <a:bodyPr/>
          <a:lstStyle/>
          <a:p>
            <a:r>
              <a:rPr lang="en-US"/>
              <a:t>Executing on the Program</a:t>
            </a:r>
            <a:endParaRPr lang="en-US" dirty="0"/>
          </a:p>
        </p:txBody>
      </p:sp>
    </p:spTree>
    <p:extLst>
      <p:ext uri="{BB962C8B-B14F-4D97-AF65-F5344CB8AC3E}">
        <p14:creationId xmlns:p14="http://schemas.microsoft.com/office/powerpoint/2010/main" val="11179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C0555F-9A8E-47A9-8CC4-EB0E05FCBD88}"/>
              </a:ext>
            </a:extLst>
          </p:cNvPr>
          <p:cNvSpPr>
            <a:spLocks noGrp="1"/>
          </p:cNvSpPr>
          <p:nvPr>
            <p:ph type="title"/>
          </p:nvPr>
        </p:nvSpPr>
        <p:spPr/>
        <p:txBody>
          <a:bodyPr/>
          <a:lstStyle/>
          <a:p>
            <a:r>
              <a:rPr lang="en-US"/>
              <a:t>Membership Growth Plan</a:t>
            </a:r>
            <a:endParaRPr lang="en-US" dirty="0"/>
          </a:p>
        </p:txBody>
      </p:sp>
      <p:sp>
        <p:nvSpPr>
          <p:cNvPr id="6" name="Content Placeholder 5">
            <a:extLst>
              <a:ext uri="{FF2B5EF4-FFF2-40B4-BE49-F238E27FC236}">
                <a16:creationId xmlns:a16="http://schemas.microsoft.com/office/drawing/2014/main" id="{20E93701-0900-46FE-B473-E6D6BFDDA059}"/>
              </a:ext>
            </a:extLst>
          </p:cNvPr>
          <p:cNvSpPr>
            <a:spLocks noGrp="1"/>
          </p:cNvSpPr>
          <p:nvPr>
            <p:ph idx="1"/>
          </p:nvPr>
        </p:nvSpPr>
        <p:spPr/>
        <p:txBody>
          <a:bodyPr/>
          <a:lstStyle/>
          <a:p>
            <a:r>
              <a:rPr lang="en-US" dirty="0"/>
              <a:t>Unified message</a:t>
            </a:r>
          </a:p>
          <a:p>
            <a:r>
              <a:rPr lang="en-US" dirty="0"/>
              <a:t>Same programs offered and promoted by NAIFA and NAIFA Chapters </a:t>
            </a:r>
          </a:p>
          <a:p>
            <a:r>
              <a:rPr lang="en-US" dirty="0"/>
              <a:t>Same materials, look &amp; feel and messaging used by NAIFA and NAIFA Chapters</a:t>
            </a:r>
          </a:p>
        </p:txBody>
      </p:sp>
    </p:spTree>
    <p:extLst>
      <p:ext uri="{BB962C8B-B14F-4D97-AF65-F5344CB8AC3E}">
        <p14:creationId xmlns:p14="http://schemas.microsoft.com/office/powerpoint/2010/main" val="29428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842E-902A-4EDD-A228-9C5CCB9931D9}"/>
              </a:ext>
            </a:extLst>
          </p:cNvPr>
          <p:cNvSpPr>
            <a:spLocks noGrp="1"/>
          </p:cNvSpPr>
          <p:nvPr>
            <p:ph type="title"/>
          </p:nvPr>
        </p:nvSpPr>
        <p:spPr/>
        <p:txBody>
          <a:bodyPr>
            <a:normAutofit/>
          </a:bodyPr>
          <a:lstStyle/>
          <a:p>
            <a:r>
              <a:rPr lang="en-US" dirty="0"/>
              <a:t>NAIFA’s Membership Promise</a:t>
            </a:r>
          </a:p>
        </p:txBody>
      </p:sp>
      <p:sp>
        <p:nvSpPr>
          <p:cNvPr id="3" name="Content Placeholder 2">
            <a:extLst>
              <a:ext uri="{FF2B5EF4-FFF2-40B4-BE49-F238E27FC236}">
                <a16:creationId xmlns:a16="http://schemas.microsoft.com/office/drawing/2014/main" id="{93F91CD2-389C-48BF-AC2C-26E727B8B656}"/>
              </a:ext>
            </a:extLst>
          </p:cNvPr>
          <p:cNvSpPr>
            <a:spLocks noGrp="1"/>
          </p:cNvSpPr>
          <p:nvPr>
            <p:ph idx="1"/>
          </p:nvPr>
        </p:nvSpPr>
        <p:spPr/>
        <p:txBody>
          <a:bodyPr/>
          <a:lstStyle/>
          <a:p>
            <a:r>
              <a:rPr lang="en-US" dirty="0"/>
              <a:t>Advocate. Educate. Differentiate.</a:t>
            </a:r>
          </a:p>
          <a:p>
            <a:r>
              <a:rPr lang="en-US" dirty="0"/>
              <a:t>Q3 Ask: 2 Agency Presentations per State, 1 per Local</a:t>
            </a:r>
          </a:p>
          <a:p>
            <a:r>
              <a:rPr lang="en-US" dirty="0"/>
              <a:t>Deliver the Membership Promise Presentation at All Events</a:t>
            </a:r>
          </a:p>
          <a:p>
            <a:r>
              <a:rPr lang="en-US" dirty="0"/>
              <a:t>Invite Non-Members and New Members to Events</a:t>
            </a:r>
          </a:p>
        </p:txBody>
      </p:sp>
    </p:spTree>
    <p:extLst>
      <p:ext uri="{BB962C8B-B14F-4D97-AF65-F5344CB8AC3E}">
        <p14:creationId xmlns:p14="http://schemas.microsoft.com/office/powerpoint/2010/main" val="372261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itle 9">
            <a:extLst>
              <a:ext uri="{FF2B5EF4-FFF2-40B4-BE49-F238E27FC236}">
                <a16:creationId xmlns:a16="http://schemas.microsoft.com/office/drawing/2014/main" id="{96431422-D21F-4BE1-80E0-309F6585E9EF}"/>
              </a:ext>
            </a:extLst>
          </p:cNvPr>
          <p:cNvSpPr>
            <a:spLocks noGrp="1"/>
          </p:cNvSpPr>
          <p:nvPr>
            <p:ph type="title"/>
          </p:nvPr>
        </p:nvSpPr>
        <p:spPr>
          <a:xfrm>
            <a:off x="5021821" y="3812954"/>
            <a:ext cx="6465287" cy="1516014"/>
          </a:xfrm>
        </p:spPr>
        <p:txBody>
          <a:bodyPr vert="horz" lIns="91440" tIns="45720" rIns="91440" bIns="45720" rtlCol="0" anchor="b">
            <a:normAutofit/>
          </a:bodyPr>
          <a:lstStyle/>
          <a:p>
            <a:pPr defTabSz="914400"/>
            <a:r>
              <a:rPr lang="en-US" sz="4800" kern="1200" dirty="0">
                <a:solidFill>
                  <a:srgbClr val="FFFFFF"/>
                </a:solidFill>
                <a:latin typeface="+mj-lt"/>
                <a:ea typeface="+mj-ea"/>
                <a:cs typeface="+mj-cs"/>
              </a:rPr>
              <a:t>Grow Kit Now Available</a:t>
            </a:r>
          </a:p>
        </p:txBody>
      </p:sp>
      <p:cxnSp>
        <p:nvCxnSpPr>
          <p:cNvPr id="17" name="Straight Connector 16">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1F8694-2226-4D39-A1E8-9886698FE033}"/>
              </a:ext>
            </a:extLst>
          </p:cNvPr>
          <p:cNvPicPr>
            <a:picLocks noChangeAspect="1"/>
          </p:cNvPicPr>
          <p:nvPr/>
        </p:nvPicPr>
        <p:blipFill rotWithShape="1">
          <a:blip r:embed="rId3">
            <a:extLst>
              <a:ext uri="{28A0092B-C50C-407E-A947-70E740481C1C}">
                <a14:useLocalDpi xmlns:a14="http://schemas.microsoft.com/office/drawing/2010/main" val="0"/>
              </a:ext>
            </a:extLst>
          </a:blip>
          <a:srcRect r="1" b="4404"/>
          <a:stretch/>
        </p:blipFill>
        <p:spPr>
          <a:xfrm>
            <a:off x="102244" y="0"/>
            <a:ext cx="4375843" cy="6536267"/>
          </a:xfrm>
          <a:prstGeom prst="rect">
            <a:avLst/>
          </a:prstGeom>
        </p:spPr>
      </p:pic>
      <p:pic>
        <p:nvPicPr>
          <p:cNvPr id="6" name="Content Placeholder 5">
            <a:extLst>
              <a:ext uri="{FF2B5EF4-FFF2-40B4-BE49-F238E27FC236}">
                <a16:creationId xmlns:a16="http://schemas.microsoft.com/office/drawing/2014/main" id="{6202F7BD-1ACE-44DC-8E01-1AF1C7246A7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2" b="28137"/>
          <a:stretch/>
        </p:blipFill>
        <p:spPr>
          <a:xfrm>
            <a:off x="4654296" y="208341"/>
            <a:ext cx="7435460" cy="3099210"/>
          </a:xfrm>
          <a:prstGeom prst="rect">
            <a:avLst/>
          </a:prstGeom>
        </p:spPr>
      </p:pic>
      <p:sp>
        <p:nvSpPr>
          <p:cNvPr id="2" name="TextBox 1">
            <a:extLst>
              <a:ext uri="{FF2B5EF4-FFF2-40B4-BE49-F238E27FC236}">
                <a16:creationId xmlns:a16="http://schemas.microsoft.com/office/drawing/2014/main" id="{E1B10C62-6E5D-4710-B317-C72FEB8A0B2F}"/>
              </a:ext>
            </a:extLst>
          </p:cNvPr>
          <p:cNvSpPr txBox="1"/>
          <p:nvPr/>
        </p:nvSpPr>
        <p:spPr>
          <a:xfrm>
            <a:off x="5138287" y="5638800"/>
            <a:ext cx="6348821" cy="523220"/>
          </a:xfrm>
          <a:prstGeom prst="rect">
            <a:avLst/>
          </a:prstGeom>
          <a:noFill/>
        </p:spPr>
        <p:txBody>
          <a:bodyPr wrap="square" rtlCol="0">
            <a:spAutoFit/>
          </a:bodyPr>
          <a:lstStyle/>
          <a:p>
            <a:r>
              <a:rPr lang="en-US" sz="2800" dirty="0">
                <a:solidFill>
                  <a:schemeClr val="bg1"/>
                </a:solidFill>
              </a:rPr>
              <a:t>http://solutions.naifa.org/growthkit</a:t>
            </a:r>
          </a:p>
        </p:txBody>
      </p:sp>
    </p:spTree>
    <p:extLst>
      <p:ext uri="{BB962C8B-B14F-4D97-AF65-F5344CB8AC3E}">
        <p14:creationId xmlns:p14="http://schemas.microsoft.com/office/powerpoint/2010/main" val="36713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EB46-AEAD-428B-B7BA-3264DD8DA7AD}"/>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defTabSz="914400"/>
            <a:r>
              <a:rPr lang="en-US" sz="5100" kern="1200" dirty="0">
                <a:solidFill>
                  <a:schemeClr val="tx1"/>
                </a:solidFill>
                <a:latin typeface="+mj-lt"/>
                <a:ea typeface="+mj-ea"/>
                <a:cs typeface="+mj-cs"/>
              </a:rPr>
              <a:t>Membership Promise Presentation</a:t>
            </a:r>
          </a:p>
        </p:txBody>
      </p:sp>
      <p:sp>
        <p:nvSpPr>
          <p:cNvPr id="3" name="Content Placeholder 2">
            <a:extLst>
              <a:ext uri="{FF2B5EF4-FFF2-40B4-BE49-F238E27FC236}">
                <a16:creationId xmlns:a16="http://schemas.microsoft.com/office/drawing/2014/main" id="{667869AE-C460-4375-99FF-1D9E683A0798}"/>
              </a:ext>
            </a:extLst>
          </p:cNvPr>
          <p:cNvSpPr>
            <a:spLocks noGrp="1"/>
          </p:cNvSpPr>
          <p:nvPr>
            <p:ph idx="1"/>
          </p:nvPr>
        </p:nvSpPr>
        <p:spPr>
          <a:xfrm>
            <a:off x="609600" y="5702709"/>
            <a:ext cx="10923638" cy="521109"/>
          </a:xfrm>
        </p:spPr>
        <p:txBody>
          <a:bodyPr vert="horz" lIns="91440" tIns="45720" rIns="91440" bIns="45720" rtlCol="0">
            <a:normAutofit/>
          </a:bodyPr>
          <a:lstStyle/>
          <a:p>
            <a:pPr marL="0" indent="0" defTabSz="914400">
              <a:buNone/>
            </a:pPr>
            <a:r>
              <a:rPr lang="en-US" sz="1500" kern="1200" dirty="0">
                <a:solidFill>
                  <a:schemeClr val="tx1"/>
                </a:solidFill>
                <a:latin typeface="+mn-lt"/>
                <a:ea typeface="+mn-ea"/>
                <a:cs typeface="+mn-cs"/>
              </a:rPr>
              <a:t>Report Presentations Scheduled and Given to Date</a:t>
            </a:r>
          </a:p>
        </p:txBody>
      </p:sp>
      <p:pic>
        <p:nvPicPr>
          <p:cNvPr id="6" name="Picture 5">
            <a:extLst>
              <a:ext uri="{FF2B5EF4-FFF2-40B4-BE49-F238E27FC236}">
                <a16:creationId xmlns:a16="http://schemas.microsoft.com/office/drawing/2014/main" id="{1C98B77C-5C41-481C-B0D0-32C8355D0778}"/>
              </a:ext>
            </a:extLst>
          </p:cNvPr>
          <p:cNvPicPr>
            <a:picLocks noChangeAspect="1"/>
          </p:cNvPicPr>
          <p:nvPr/>
        </p:nvPicPr>
        <p:blipFill rotWithShape="1">
          <a:blip r:embed="rId3">
            <a:extLst>
              <a:ext uri="{28A0092B-C50C-407E-A947-70E740481C1C}">
                <a14:useLocalDpi xmlns:a14="http://schemas.microsoft.com/office/drawing/2010/main" val="0"/>
              </a:ext>
            </a:extLst>
          </a:blip>
          <a:srcRect b="3112"/>
          <a:stretch/>
        </p:blipFill>
        <p:spPr>
          <a:xfrm>
            <a:off x="20" y="10"/>
            <a:ext cx="6095974" cy="4252522"/>
          </a:xfrm>
          <a:prstGeom prst="rect">
            <a:avLst/>
          </a:prstGeom>
        </p:spPr>
      </p:pic>
      <p:pic>
        <p:nvPicPr>
          <p:cNvPr id="7" name="Picture 6">
            <a:extLst>
              <a:ext uri="{FF2B5EF4-FFF2-40B4-BE49-F238E27FC236}">
                <a16:creationId xmlns:a16="http://schemas.microsoft.com/office/drawing/2014/main" id="{538CE554-71F9-4ABC-BFAE-DC9B35F45F7F}"/>
              </a:ext>
            </a:extLst>
          </p:cNvPr>
          <p:cNvPicPr>
            <a:picLocks noChangeAspect="1"/>
          </p:cNvPicPr>
          <p:nvPr/>
        </p:nvPicPr>
        <p:blipFill rotWithShape="1">
          <a:blip r:embed="rId4"/>
          <a:srcRect r="19378" b="-1"/>
          <a:stretch/>
        </p:blipFill>
        <p:spPr>
          <a:xfrm>
            <a:off x="6095999" y="-681"/>
            <a:ext cx="6096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4160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D67E114-B6BE-451D-90D7-FA21426FC0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Content Placeholder 5">
            <a:extLst>
              <a:ext uri="{FF2B5EF4-FFF2-40B4-BE49-F238E27FC236}">
                <a16:creationId xmlns:a16="http://schemas.microsoft.com/office/drawing/2014/main" id="{553A50D0-ED9A-40B6-8403-FA3BE17F1CB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46304"/>
            <a:ext cx="12192000" cy="5752565"/>
          </a:xfrm>
        </p:spPr>
      </p:pic>
    </p:spTree>
    <p:extLst>
      <p:ext uri="{BB962C8B-B14F-4D97-AF65-F5344CB8AC3E}">
        <p14:creationId xmlns:p14="http://schemas.microsoft.com/office/powerpoint/2010/main" val="3659357777"/>
      </p:ext>
    </p:extLst>
  </p:cSld>
  <p:clrMapOvr>
    <a:masterClrMapping/>
  </p:clrMapOvr>
</p:sld>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2274</Words>
  <Application>Microsoft Office PowerPoint</Application>
  <PresentationFormat>Widescreen</PresentationFormat>
  <Paragraphs>217</Paragraphs>
  <Slides>26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Office Theme</vt:lpstr>
      <vt:lpstr>1_Office Theme</vt:lpstr>
      <vt:lpstr>Field Staff Meeting</vt:lpstr>
      <vt:lpstr>Agenda</vt:lpstr>
      <vt:lpstr>CEO Update</vt:lpstr>
      <vt:lpstr>Membership Growth Plan</vt:lpstr>
      <vt:lpstr>Membership Growth Plan</vt:lpstr>
      <vt:lpstr>NAIFA’s Membership Promise</vt:lpstr>
      <vt:lpstr>Grow Kit Now Available</vt:lpstr>
      <vt:lpstr>Membership Promise Presentation</vt:lpstr>
      <vt:lpstr>PowerPoint Presentation</vt:lpstr>
      <vt:lpstr>NAIFA Live</vt:lpstr>
      <vt:lpstr>Limited &amp; Extended Care Planning Center</vt:lpstr>
      <vt:lpstr>Life and Annuities Certified Professional</vt:lpstr>
      <vt:lpstr>Level Up</vt:lpstr>
      <vt:lpstr>Zoom Partnership</vt:lpstr>
      <vt:lpstr>Chapter Success Framework</vt:lpstr>
      <vt:lpstr>Advocacy</vt:lpstr>
      <vt:lpstr>Programs</vt:lpstr>
      <vt:lpstr>Membership</vt:lpstr>
      <vt:lpstr>Marketing &amp; Communications</vt:lpstr>
      <vt:lpstr>Chapter Leadership &amp; Governance</vt:lpstr>
      <vt:lpstr>PowerPoint Presentation</vt:lpstr>
      <vt:lpstr>June Deliverables</vt:lpstr>
      <vt:lpstr>Q3 Deliverables</vt:lpstr>
      <vt:lpstr>Announcements</vt:lpstr>
      <vt:lpstr>Idea Sharing</vt:lpstr>
      <vt:lpstr>North Carolina Regions &amp; Hot Spots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 Growth Summit</dc:title>
  <dc:creator>Suzanne Carawan</dc:creator>
  <cp:lastModifiedBy>Lizzie Dobson</cp:lastModifiedBy>
  <cp:revision>51</cp:revision>
  <dcterms:created xsi:type="dcterms:W3CDTF">2019-06-12T12:22:10Z</dcterms:created>
  <dcterms:modified xsi:type="dcterms:W3CDTF">2019-07-02T15:28:07Z</dcterms:modified>
</cp:coreProperties>
</file>