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59" r:id="rId4"/>
    <p:sldId id="277" r:id="rId5"/>
    <p:sldId id="275" r:id="rId6"/>
    <p:sldId id="256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89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lacial Indifference" panose="020B0604020202020204" charset="0"/>
      <p:regular r:id="rId24"/>
    </p:embeddedFont>
    <p:embeddedFont>
      <p:font typeface="Glacial Indifference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4" d="100"/>
          <a:sy n="64" d="100"/>
        </p:scale>
        <p:origin x="1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99917-68DC-4E5A-8824-3953BBA5CED1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8CAE-906C-430F-94EF-F77D8419D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98CAE-906C-430F-94EF-F77D8419D2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2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-3261929">
            <a:off x="9601860" y="-4603138"/>
            <a:ext cx="12406564" cy="12856543"/>
          </a:xfrm>
          <a:prstGeom prst="rect">
            <a:avLst/>
          </a:prstGeom>
        </p:spPr>
      </p:pic>
      <p:pic>
        <p:nvPicPr>
          <p:cNvPr id="3" name="Picture 3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503445">
            <a:off x="16271422" y="-688600"/>
            <a:ext cx="2293248" cy="2376423"/>
          </a:xfrm>
          <a:prstGeom prst="rect">
            <a:avLst/>
          </a:prstGeom>
        </p:spPr>
      </p:pic>
      <p:pic>
        <p:nvPicPr>
          <p:cNvPr id="4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07459">
            <a:off x="-469322" y="7673063"/>
            <a:ext cx="2393626" cy="2480441"/>
          </a:xfrm>
          <a:prstGeom prst="rect">
            <a:avLst/>
          </a:prstGeom>
        </p:spPr>
      </p:pic>
      <p:grpSp>
        <p:nvGrpSpPr>
          <p:cNvPr id="6" name="Group 6" descr="" title=""/>
          <p:cNvGrpSpPr/>
          <p:nvPr/>
        </p:nvGrpSpPr>
        <p:grpSpPr>
          <a:xfrm>
            <a:off x="2032962" y="9258300"/>
            <a:ext cx="1181100" cy="1181100"/>
            <a:chOff x="0" y="0"/>
            <a:chExt cx="6350000" cy="6350000"/>
          </a:xfrm>
        </p:grpSpPr>
        <p:sp>
          <p:nvSpPr>
            <p:cNvPr id="7" name="Freeform 7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grpSp>
        <p:nvGrpSpPr>
          <p:cNvPr id="8" name="Group 8" descr="" title=""/>
          <p:cNvGrpSpPr/>
          <p:nvPr/>
        </p:nvGrpSpPr>
        <p:grpSpPr>
          <a:xfrm>
            <a:off x="17259300" y="2331504"/>
            <a:ext cx="571500" cy="571500"/>
            <a:chOff x="0" y="0"/>
            <a:chExt cx="6350000" cy="6350000"/>
          </a:xfrm>
        </p:grpSpPr>
        <p:sp>
          <p:nvSpPr>
            <p:cNvPr id="9" name="Freeform 9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grpSp>
        <p:nvGrpSpPr>
          <p:cNvPr id="10" name="Group 10" descr="" title=""/>
          <p:cNvGrpSpPr/>
          <p:nvPr/>
        </p:nvGrpSpPr>
        <p:grpSpPr>
          <a:xfrm>
            <a:off x="1285675" y="2857500"/>
            <a:ext cx="15716650" cy="2945341"/>
            <a:chOff x="0" y="-2161664"/>
            <a:chExt cx="20955533" cy="3927120"/>
          </a:xfrm>
        </p:grpSpPr>
        <p:sp>
          <p:nvSpPr>
            <p:cNvPr id="11" name="TextBox 11" descr="" title=""/>
            <p:cNvSpPr txBox="1"/>
            <p:nvPr/>
          </p:nvSpPr>
          <p:spPr>
            <a:xfrm>
              <a:off x="0" y="-147217"/>
              <a:ext cx="20955533" cy="1912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</a:pPr>
              <a:r>
                <a:rPr lang="en-US" sz="5500" spc="550" dirty="0">
                  <a:solidFill>
                    <a:srgbClr val="9B1515"/>
                  </a:solidFill>
                  <a:latin typeface="Glacial Indifference Bold"/>
                </a:rPr>
                <a:t>SMALL BUSINESS ADMINISTRATION’S</a:t>
              </a:r>
            </a:p>
            <a:p>
              <a:pPr algn="ctr">
                <a:lnSpc>
                  <a:spcPts val="5500"/>
                </a:lnSpc>
              </a:pPr>
              <a:r>
                <a:rPr lang="en-US" sz="5500" spc="550" dirty="0">
                  <a:solidFill>
                    <a:srgbClr val="9B1515"/>
                  </a:solidFill>
                  <a:latin typeface="Glacial Indifference Bold"/>
                </a:rPr>
                <a:t>PAYCHECK PROTECTION LOAN PROGRAM</a:t>
              </a:r>
            </a:p>
          </p:txBody>
        </p:sp>
        <p:sp>
          <p:nvSpPr>
            <p:cNvPr id="12" name="TextBox 12" descr="" title=""/>
            <p:cNvSpPr txBox="1"/>
            <p:nvPr/>
          </p:nvSpPr>
          <p:spPr>
            <a:xfrm>
              <a:off x="0" y="-2161664"/>
              <a:ext cx="20955533" cy="71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endParaRPr lang="en-US" sz="3199" spc="319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18" name="TextBox 12" descr="" title="">
            <a:extLst>
              <a:ext uri="{FF2B5EF4-FFF2-40B4-BE49-F238E27FC236}">
                <a16:creationId xmlns:a16="http://schemas.microsoft.com/office/drawing/2014/main" id="{DE39BB10-E4DA-C04F-B0F1-2D0BAA34FC00}"/>
              </a:ext>
            </a:extLst>
          </p:cNvPr>
          <p:cNvSpPr txBox="1"/>
          <p:nvPr/>
        </p:nvSpPr>
        <p:spPr>
          <a:xfrm>
            <a:off x="1285675" y="6132976"/>
            <a:ext cx="15716650" cy="111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319" dirty="0">
                <a:solidFill>
                  <a:srgbClr val="000000"/>
                </a:solidFill>
                <a:latin typeface="Glacial Indifference"/>
              </a:rPr>
              <a:t>SCOTT SINDER | KATE JENSEN</a:t>
            </a:r>
          </a:p>
          <a:p>
            <a:pPr algn="ctr">
              <a:lnSpc>
                <a:spcPts val="4479"/>
              </a:lnSpc>
            </a:pPr>
            <a:r>
              <a:rPr lang="en-US" sz="3199" spc="319" dirty="0">
                <a:solidFill>
                  <a:srgbClr val="000000"/>
                </a:solidFill>
                <a:latin typeface="Glacial Indifference"/>
              </a:rPr>
              <a:t>STEPTOE &amp; JOHNSON LLP</a:t>
            </a:r>
          </a:p>
        </p:txBody>
      </p:sp>
      <p:pic>
        <p:nvPicPr>
          <p:cNvPr id="17" name="Picture 16" descr="" title="">
            <a:extLst>
              <a:ext uri="{FF2B5EF4-FFF2-40B4-BE49-F238E27FC236}">
                <a16:creationId xmlns:a16="http://schemas.microsoft.com/office/drawing/2014/main" id="{45433696-E449-461A-ADF6-97300D41F3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-2700000">
            <a:off x="15243511" y="-1356315"/>
            <a:ext cx="4603079" cy="4770030"/>
          </a:xfrm>
          <a:prstGeom prst="rect">
            <a:avLst/>
          </a:prstGeom>
        </p:spPr>
      </p:pic>
      <p:grpSp>
        <p:nvGrpSpPr>
          <p:cNvPr id="3" name="Group 3" descr="" title=""/>
          <p:cNvGrpSpPr/>
          <p:nvPr/>
        </p:nvGrpSpPr>
        <p:grpSpPr>
          <a:xfrm>
            <a:off x="16973550" y="742950"/>
            <a:ext cx="571500" cy="571500"/>
            <a:chOff x="0" y="0"/>
            <a:chExt cx="6350000" cy="6350000"/>
          </a:xfrm>
        </p:grpSpPr>
        <p:sp>
          <p:nvSpPr>
            <p:cNvPr id="4" name="Freeform 4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5" name="Group 5" descr="" title=""/>
          <p:cNvGrpSpPr/>
          <p:nvPr/>
        </p:nvGrpSpPr>
        <p:grpSpPr>
          <a:xfrm>
            <a:off x="1447800" y="1714500"/>
            <a:ext cx="14374542" cy="5971305"/>
            <a:chOff x="0" y="-9525"/>
            <a:chExt cx="17482865" cy="7961741"/>
          </a:xfrm>
        </p:grpSpPr>
        <p:sp>
          <p:nvSpPr>
            <p:cNvPr id="6" name="TextBox 6" descr="" title=""/>
            <p:cNvSpPr txBox="1"/>
            <p:nvPr/>
          </p:nvSpPr>
          <p:spPr>
            <a:xfrm>
              <a:off x="0" y="-9525"/>
              <a:ext cx="1748286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cap="all" spc="300" dirty="0">
                  <a:solidFill>
                    <a:srgbClr val="000000"/>
                  </a:solidFill>
                  <a:latin typeface="Glacial Indifference Bold"/>
                </a:rPr>
                <a:t>the maximum available forgiveness amount (up to principal amount of the loan) is the sum of the following </a:t>
              </a:r>
              <a:r>
                <a:rPr lang="en-US" sz="3000" u="sng" cap="all" spc="300" dirty="0">
                  <a:solidFill>
                    <a:srgbClr val="000000"/>
                  </a:solidFill>
                  <a:latin typeface="Glacial Indifference Bold"/>
                </a:rPr>
                <a:t>incurred and paid within 8 weeks of your loan origination</a:t>
              </a:r>
              <a:r>
                <a:rPr lang="en-US" sz="3000" cap="all" spc="300" dirty="0">
                  <a:solidFill>
                    <a:srgbClr val="000000"/>
                  </a:solidFill>
                  <a:latin typeface="Glacial Indifference Bold"/>
                </a:rPr>
                <a:t> —</a:t>
              </a:r>
            </a:p>
          </p:txBody>
        </p:sp>
        <p:sp>
          <p:nvSpPr>
            <p:cNvPr id="7" name="TextBox 7" descr="" title=""/>
            <p:cNvSpPr txBox="1"/>
            <p:nvPr/>
          </p:nvSpPr>
          <p:spPr>
            <a:xfrm>
              <a:off x="0" y="1933474"/>
              <a:ext cx="17482865" cy="601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Glacial Indifference" panose="020B0604020202020204" charset="0"/>
                </a:rPr>
                <a:t>Payroll costs;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Glacial Indifference" panose="020B0604020202020204" charset="0"/>
                </a:rPr>
                <a:t>Interest on mortgage obligations in place before February 15, 2020;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Glacial Indifference" panose="020B0604020202020204" charset="0"/>
                </a:rPr>
                <a:t>Rent obligations under leases in place before February 15, 2020; and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Glacial Indifference" panose="020B0604020202020204" charset="0"/>
                </a:rPr>
                <a:t>Utility payments for certain services that began before February 15, 2020.**</a:t>
              </a:r>
            </a:p>
            <a:p>
              <a:pPr marL="198120" lvl="1">
                <a:lnSpc>
                  <a:spcPts val="3600"/>
                </a:lnSpc>
              </a:pPr>
              <a:endParaRPr lang="en-US" sz="24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600"/>
                </a:lnSpc>
              </a:pPr>
              <a:endParaRPr lang="en-US" sz="24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600"/>
                </a:lnSpc>
              </a:pPr>
              <a:r>
                <a:rPr lang="en-US" sz="3000" cap="all" spc="300" dirty="0">
                  <a:solidFill>
                    <a:srgbClr val="000000"/>
                  </a:solidFill>
                  <a:latin typeface="Glacial Indifference Bold" panose="020B0604020202020204" charset="0"/>
                </a:rPr>
                <a:t>The forgiveness provisions incentivize quick deployment of loan dollars to these priority buckets of expenses, particularly payroll. </a:t>
              </a:r>
            </a:p>
            <a:p>
              <a:pPr>
                <a:lnSpc>
                  <a:spcPts val="3600"/>
                </a:lnSpc>
              </a:pPr>
              <a:endParaRPr lang="en-US" sz="400" cap="all" dirty="0">
                <a:solidFill>
                  <a:srgbClr val="000000"/>
                </a:solidFill>
                <a:latin typeface="Glacial Indifference Bold" panose="020B0604020202020204" charset="0"/>
              </a:endParaRPr>
            </a:p>
          </p:txBody>
        </p:sp>
      </p:grpSp>
      <p:pic>
        <p:nvPicPr>
          <p:cNvPr id="8" name="Picture 8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780817">
            <a:off x="15156397" y="-969796"/>
            <a:ext cx="1697903" cy="1759485"/>
          </a:xfrm>
          <a:prstGeom prst="rect">
            <a:avLst/>
          </a:prstGeom>
        </p:spPr>
      </p:pic>
      <p:sp>
        <p:nvSpPr>
          <p:cNvPr id="9" name="TextBox 9" descr="" title=""/>
          <p:cNvSpPr txBox="1"/>
          <p:nvPr/>
        </p:nvSpPr>
        <p:spPr>
          <a:xfrm>
            <a:off x="2465658" y="666750"/>
            <a:ext cx="13356684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MAXIMUM LOAN FORGIVENESS AMOUNT</a:t>
            </a:r>
          </a:p>
        </p:txBody>
      </p:sp>
      <p:sp>
        <p:nvSpPr>
          <p:cNvPr id="10" name="TextBox 9" descr="" title="">
            <a:extLst>
              <a:ext uri="{FF2B5EF4-FFF2-40B4-BE49-F238E27FC236}">
                <a16:creationId xmlns:a16="http://schemas.microsoft.com/office/drawing/2014/main" id="{CE961F92-2310-4DCA-976C-4AA657E2091D}"/>
              </a:ext>
            </a:extLst>
          </p:cNvPr>
          <p:cNvSpPr txBox="1"/>
          <p:nvPr/>
        </p:nvSpPr>
        <p:spPr>
          <a:xfrm>
            <a:off x="1371600" y="7200900"/>
            <a:ext cx="1447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240" lvl="1" indent="-198120">
              <a:lnSpc>
                <a:spcPts val="3600"/>
              </a:lnSpc>
              <a:buFont typeface="Arial"/>
              <a:buChar char="•"/>
            </a:pPr>
            <a:r>
              <a:rPr lang="en-US" sz="2400" b="1" u="sng" dirty="0">
                <a:solidFill>
                  <a:srgbClr val="000000"/>
                </a:solidFill>
                <a:latin typeface="Glacial Indifference" panose="020B0604020202020204" charset="0"/>
              </a:rPr>
              <a:t>Not more than 25% of the loan forgiveness amount may be attributable to non-payroll costs</a:t>
            </a:r>
            <a:r>
              <a:rPr lang="en-US" sz="2400" dirty="0">
                <a:solidFill>
                  <a:srgbClr val="000000"/>
                </a:solidFill>
                <a:latin typeface="Glacial Indifference" panose="020B0604020202020204" charset="0"/>
              </a:rPr>
              <a:t>; and</a:t>
            </a:r>
          </a:p>
          <a:p>
            <a:pPr marL="396240" lvl="1" indent="-198120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lacial Indifference" panose="020B0604020202020204" charset="0"/>
              </a:rPr>
              <a:t>Any dollars spent more than 8 weeks after your loan is originated, even for these forgiveness-eligible expenses, will not be included in your forgiveness amount.</a:t>
            </a:r>
          </a:p>
          <a:p>
            <a:pPr marL="396240" lvl="1" indent="-198120">
              <a:lnSpc>
                <a:spcPts val="36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marL="198120" lvl="1">
              <a:lnSpc>
                <a:spcPts val="360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 panose="020B0604020202020204" charset="0"/>
              </a:rPr>
              <a:t>**Special restrictions apply for individual borrowers with self-employment income.</a:t>
            </a:r>
          </a:p>
          <a:p>
            <a:endParaRPr lang="en-US" dirty="0"/>
          </a:p>
        </p:txBody>
      </p:sp>
      <p:pic>
        <p:nvPicPr>
          <p:cNvPr id="16" name="Picture 15" descr="" title="">
            <a:extLst>
              <a:ext uri="{FF2B5EF4-FFF2-40B4-BE49-F238E27FC236}">
                <a16:creationId xmlns:a16="http://schemas.microsoft.com/office/drawing/2014/main" id="{398AB526-F522-4B0F-B3A9-5229F7B368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" title=""/>
          <p:cNvSpPr txBox="1"/>
          <p:nvPr/>
        </p:nvSpPr>
        <p:spPr>
          <a:xfrm>
            <a:off x="3259721" y="666750"/>
            <a:ext cx="11768559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MORE ON LOAN FORGIVENESS</a:t>
            </a:r>
          </a:p>
        </p:txBody>
      </p:sp>
      <p:grpSp>
        <p:nvGrpSpPr>
          <p:cNvPr id="3" name="Group 3" descr="" title=""/>
          <p:cNvGrpSpPr/>
          <p:nvPr/>
        </p:nvGrpSpPr>
        <p:grpSpPr>
          <a:xfrm>
            <a:off x="1629054" y="2176173"/>
            <a:ext cx="15896946" cy="7416233"/>
            <a:chOff x="-2" y="-9525"/>
            <a:chExt cx="21195929" cy="8436935"/>
          </a:xfrm>
        </p:grpSpPr>
        <p:sp>
          <p:nvSpPr>
            <p:cNvPr id="4" name="TextBox 4" descr="" title=""/>
            <p:cNvSpPr txBox="1"/>
            <p:nvPr/>
          </p:nvSpPr>
          <p:spPr>
            <a:xfrm>
              <a:off x="0" y="-9525"/>
              <a:ext cx="20039855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REDUCTIONS IN FORGIVENESS AMOUNTS</a:t>
              </a:r>
            </a:p>
          </p:txBody>
        </p:sp>
        <p:sp>
          <p:nvSpPr>
            <p:cNvPr id="5" name="TextBox 5" descr="" title=""/>
            <p:cNvSpPr txBox="1"/>
            <p:nvPr/>
          </p:nvSpPr>
          <p:spPr>
            <a:xfrm>
              <a:off x="-2" y="3923022"/>
              <a:ext cx="20039855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RELIEF FROM REDUCTIONS FOR PAYROLL ADJUSTMENTS MADE BY JUNE 30</a:t>
              </a:r>
            </a:p>
          </p:txBody>
        </p:sp>
        <p:sp>
          <p:nvSpPr>
            <p:cNvPr id="6" name="TextBox 6" descr="" title=""/>
            <p:cNvSpPr txBox="1"/>
            <p:nvPr/>
          </p:nvSpPr>
          <p:spPr>
            <a:xfrm>
              <a:off x="-1" y="6920384"/>
              <a:ext cx="20039856" cy="525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LONGER-TERM PAYROLL OBLIGATIONS FOR PPL FORGIVENESS?</a:t>
              </a:r>
            </a:p>
          </p:txBody>
        </p:sp>
        <p:sp>
          <p:nvSpPr>
            <p:cNvPr id="7" name="TextBox 7" descr="" title=""/>
            <p:cNvSpPr txBox="1"/>
            <p:nvPr/>
          </p:nvSpPr>
          <p:spPr>
            <a:xfrm>
              <a:off x="-1" y="767159"/>
              <a:ext cx="21195928" cy="346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Maximum forgiveness amounts will be reduced: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Proportionately for reductions in average full-time equivalent employees (FTEEs) between pre-crisis levels (Feb 15, 2019 – June 30, 2019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or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Jan. 1, 2020 – Feb. 29, 2020) and the 8-week forgiveness period;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By amounts of any reductions in total salary or wages over 25% (compared to the prior completed quarter of employment) for any employee making less than $100,000 annually; and</a:t>
              </a:r>
            </a:p>
            <a:p>
              <a:pPr marL="330200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For any advances taken on SBA economic injury disaster loans (EIDLs).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id="8" name="TextBox 8" descr="" title=""/>
            <p:cNvSpPr txBox="1"/>
            <p:nvPr/>
          </p:nvSpPr>
          <p:spPr>
            <a:xfrm>
              <a:off x="-2" y="4699706"/>
              <a:ext cx="20039856" cy="1714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The above reduction rules will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not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apply if the employer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eliminates by June 30, 2020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: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Reductions (compared to February 15, 2020) in the number of FTEES made between February 15, 2020 and April 26, 2020; and/or, as applicable,</a:t>
              </a:r>
            </a:p>
            <a:p>
              <a:pPr marL="330200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Salary reductions (compared to February 15, 2020) made between February 15, 2020 and April 26, 2020 for 1 or more employees.</a:t>
              </a:r>
            </a:p>
          </p:txBody>
        </p:sp>
        <p:sp>
          <p:nvSpPr>
            <p:cNvPr id="9" name="TextBox 9" descr="" title=""/>
            <p:cNvSpPr txBox="1"/>
            <p:nvPr/>
          </p:nvSpPr>
          <p:spPr>
            <a:xfrm>
              <a:off x="-1" y="7588543"/>
              <a:ext cx="20039856" cy="838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There are no longer-term payroll maintenance requirements in the CARES Act to receive forgiveness amounts, but we are awaiting further guidance from SBA.</a:t>
              </a:r>
            </a:p>
          </p:txBody>
        </p:sp>
      </p:grpSp>
      <p:pic>
        <p:nvPicPr>
          <p:cNvPr id="10" name="Picture 10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-2887577">
            <a:off x="14437713" y="2805235"/>
            <a:ext cx="5766719" cy="5975875"/>
          </a:xfrm>
          <a:prstGeom prst="rect">
            <a:avLst/>
          </a:prstGeom>
        </p:spPr>
      </p:pic>
      <p:grpSp>
        <p:nvGrpSpPr>
          <p:cNvPr id="11" name="Group 11" descr="" title=""/>
          <p:cNvGrpSpPr/>
          <p:nvPr/>
        </p:nvGrpSpPr>
        <p:grpSpPr>
          <a:xfrm>
            <a:off x="-504274" y="-379183"/>
            <a:ext cx="2201975" cy="2201975"/>
            <a:chOff x="0" y="0"/>
            <a:chExt cx="6350000" cy="6350000"/>
          </a:xfrm>
        </p:grpSpPr>
        <p:sp>
          <p:nvSpPr>
            <p:cNvPr id="12" name="Freeform 12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pic>
        <p:nvPicPr>
          <p:cNvPr id="19" name="Picture 18" descr="" title="">
            <a:extLst>
              <a:ext uri="{FF2B5EF4-FFF2-40B4-BE49-F238E27FC236}">
                <a16:creationId xmlns:a16="http://schemas.microsoft.com/office/drawing/2014/main" id="{7DB6B059-DFEE-4AB7-BBEB-FDBF9DAE3F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28700" y="2247900"/>
            <a:ext cx="14869193" cy="1684784"/>
            <a:chOff x="0" y="0"/>
            <a:chExt cx="9541430" cy="1434637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9541430" cy="1434637"/>
            </a:xfrm>
            <a:custGeom>
              <a:avLst/>
              <a:gdLst/>
              <a:ahLst/>
              <a:cxnLst/>
              <a:rect l="l" t="t" r="r" b="b"/>
              <a:pathLst>
                <a:path w="9541430" h="1434637">
                  <a:moveTo>
                    <a:pt x="9416969" y="1434636"/>
                  </a:moveTo>
                  <a:lnTo>
                    <a:pt x="124460" y="1434636"/>
                  </a:lnTo>
                  <a:cubicBezTo>
                    <a:pt x="55880" y="1434636"/>
                    <a:pt x="0" y="1378757"/>
                    <a:pt x="0" y="1310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1310177"/>
                  </a:lnTo>
                  <a:cubicBezTo>
                    <a:pt x="9541430" y="1378757"/>
                    <a:pt x="9485550" y="1434637"/>
                    <a:pt x="9416969" y="14346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 descr="" title=""/>
          <p:cNvSpPr txBox="1"/>
          <p:nvPr/>
        </p:nvSpPr>
        <p:spPr>
          <a:xfrm>
            <a:off x="1737370" y="2028040"/>
            <a:ext cx="1327403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Glacial Indifference Bold"/>
              </a:rPr>
              <a:t>TO RECEIVE LOAN FORGIVENESS, BORROWERS MUST APPLY WITH DOCUMENTATION —</a:t>
            </a:r>
          </a:p>
        </p:txBody>
      </p:sp>
      <p:grpSp>
        <p:nvGrpSpPr>
          <p:cNvPr id="5" name="Group 5" descr="" title=""/>
          <p:cNvGrpSpPr/>
          <p:nvPr/>
        </p:nvGrpSpPr>
        <p:grpSpPr>
          <a:xfrm>
            <a:off x="1028700" y="2544316"/>
            <a:ext cx="14869193" cy="1388368"/>
            <a:chOff x="0" y="0"/>
            <a:chExt cx="9541430" cy="1081111"/>
          </a:xfrm>
        </p:grpSpPr>
        <p:sp>
          <p:nvSpPr>
            <p:cNvPr id="6" name="Freeform 6" descr="" title=""/>
            <p:cNvSpPr/>
            <p:nvPr/>
          </p:nvSpPr>
          <p:spPr>
            <a:xfrm>
              <a:off x="0" y="0"/>
              <a:ext cx="9541430" cy="1081111"/>
            </a:xfrm>
            <a:custGeom>
              <a:avLst/>
              <a:gdLst/>
              <a:ahLst/>
              <a:cxnLst/>
              <a:rect l="l" t="t" r="r" b="b"/>
              <a:pathLst>
                <a:path w="9541430" h="1081111">
                  <a:moveTo>
                    <a:pt x="9416969" y="1081111"/>
                  </a:moveTo>
                  <a:lnTo>
                    <a:pt x="124460" y="1081111"/>
                  </a:lnTo>
                  <a:cubicBezTo>
                    <a:pt x="55880" y="1081111"/>
                    <a:pt x="0" y="1025231"/>
                    <a:pt x="0" y="9566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956651"/>
                  </a:lnTo>
                  <a:cubicBezTo>
                    <a:pt x="9541430" y="1025231"/>
                    <a:pt x="9485550" y="1081111"/>
                    <a:pt x="9416969" y="1081111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sp>
        <p:nvSpPr>
          <p:cNvPr id="7" name="TextBox 7" descr="" title=""/>
          <p:cNvSpPr txBox="1"/>
          <p:nvPr/>
        </p:nvSpPr>
        <p:spPr>
          <a:xfrm>
            <a:off x="1737370" y="2781300"/>
            <a:ext cx="12967422" cy="8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08"/>
              </a:lnSpc>
            </a:pPr>
            <a:r>
              <a:rPr lang="en-US" sz="2400" dirty="0">
                <a:solidFill>
                  <a:srgbClr val="FFFFFF"/>
                </a:solidFill>
                <a:latin typeface="Glacial Indifference"/>
              </a:rPr>
              <a:t>Ver</a:t>
            </a:r>
            <a:r>
              <a:rPr lang="en-US" sz="2400" u="none" dirty="0">
                <a:solidFill>
                  <a:srgbClr val="FFFFFF"/>
                </a:solidFill>
                <a:latin typeface="Glacial Indifference"/>
              </a:rPr>
              <a:t>ifying full-time equivalent employees on payroll and their pay rates (via IRS payroll tax filings and state income, payroll, and unemployment filings);</a:t>
            </a:r>
          </a:p>
        </p:txBody>
      </p:sp>
      <p:grpSp>
        <p:nvGrpSpPr>
          <p:cNvPr id="8" name="Group 8" descr="" title=""/>
          <p:cNvGrpSpPr/>
          <p:nvPr/>
        </p:nvGrpSpPr>
        <p:grpSpPr>
          <a:xfrm>
            <a:off x="1028700" y="4305300"/>
            <a:ext cx="14869193" cy="1388368"/>
            <a:chOff x="0" y="0"/>
            <a:chExt cx="9541430" cy="1081111"/>
          </a:xfrm>
        </p:grpSpPr>
        <p:sp>
          <p:nvSpPr>
            <p:cNvPr id="9" name="Freeform 9" descr="" title=""/>
            <p:cNvSpPr/>
            <p:nvPr/>
          </p:nvSpPr>
          <p:spPr>
            <a:xfrm>
              <a:off x="0" y="0"/>
              <a:ext cx="9541430" cy="1081111"/>
            </a:xfrm>
            <a:custGeom>
              <a:avLst/>
              <a:gdLst/>
              <a:ahLst/>
              <a:cxnLst/>
              <a:rect l="l" t="t" r="r" b="b"/>
              <a:pathLst>
                <a:path w="9541430" h="1081111">
                  <a:moveTo>
                    <a:pt x="9416969" y="1081111"/>
                  </a:moveTo>
                  <a:lnTo>
                    <a:pt x="124460" y="1081111"/>
                  </a:lnTo>
                  <a:cubicBezTo>
                    <a:pt x="55880" y="1081111"/>
                    <a:pt x="0" y="1025231"/>
                    <a:pt x="0" y="9566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956651"/>
                  </a:lnTo>
                  <a:cubicBezTo>
                    <a:pt x="9541430" y="1025231"/>
                    <a:pt x="9485550" y="1081111"/>
                    <a:pt x="9416969" y="1081111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sp>
        <p:nvSpPr>
          <p:cNvPr id="10" name="TextBox 10" descr="" title=""/>
          <p:cNvSpPr txBox="1"/>
          <p:nvPr/>
        </p:nvSpPr>
        <p:spPr>
          <a:xfrm>
            <a:off x="1737370" y="4533900"/>
            <a:ext cx="12967422" cy="8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8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lacial Indifference"/>
              </a:rPr>
              <a:t>O</a:t>
            </a:r>
            <a:r>
              <a:rPr lang="en-US" sz="2400" u="none" dirty="0">
                <a:solidFill>
                  <a:srgbClr val="FFFFFF"/>
                </a:solidFill>
                <a:latin typeface="Glacial Indifference"/>
              </a:rPr>
              <a:t>n covered costs/payments (e.g., canceled checks, receipts, or other documents verifying mortgage, rent, and utility payments); and</a:t>
            </a:r>
          </a:p>
        </p:txBody>
      </p:sp>
      <p:grpSp>
        <p:nvGrpSpPr>
          <p:cNvPr id="11" name="Group 11" descr="" title=""/>
          <p:cNvGrpSpPr/>
          <p:nvPr/>
        </p:nvGrpSpPr>
        <p:grpSpPr>
          <a:xfrm>
            <a:off x="1028700" y="6057900"/>
            <a:ext cx="14869193" cy="1684784"/>
            <a:chOff x="0" y="0"/>
            <a:chExt cx="9541430" cy="1081111"/>
          </a:xfrm>
        </p:grpSpPr>
        <p:sp>
          <p:nvSpPr>
            <p:cNvPr id="12" name="Freeform 12" descr="" title=""/>
            <p:cNvSpPr/>
            <p:nvPr/>
          </p:nvSpPr>
          <p:spPr>
            <a:xfrm>
              <a:off x="0" y="0"/>
              <a:ext cx="9541430" cy="1081111"/>
            </a:xfrm>
            <a:custGeom>
              <a:avLst/>
              <a:gdLst/>
              <a:ahLst/>
              <a:cxnLst/>
              <a:rect l="l" t="t" r="r" b="b"/>
              <a:pathLst>
                <a:path w="9541430" h="1081111">
                  <a:moveTo>
                    <a:pt x="9416969" y="1081111"/>
                  </a:moveTo>
                  <a:lnTo>
                    <a:pt x="124460" y="1081111"/>
                  </a:lnTo>
                  <a:cubicBezTo>
                    <a:pt x="55880" y="1081111"/>
                    <a:pt x="0" y="1025231"/>
                    <a:pt x="0" y="9566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956651"/>
                  </a:lnTo>
                  <a:cubicBezTo>
                    <a:pt x="9541430" y="1025231"/>
                    <a:pt x="9485550" y="1081111"/>
                    <a:pt x="9416969" y="1081111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sp>
        <p:nvSpPr>
          <p:cNvPr id="13" name="TextBox 13" descr="" title=""/>
          <p:cNvSpPr txBox="1"/>
          <p:nvPr/>
        </p:nvSpPr>
        <p:spPr>
          <a:xfrm>
            <a:off x="1737370" y="6210300"/>
            <a:ext cx="12967422" cy="127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8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lacial Indifference"/>
              </a:rPr>
              <a:t>C</a:t>
            </a:r>
            <a:r>
              <a:rPr lang="en-US" sz="2400" u="none" dirty="0">
                <a:solidFill>
                  <a:srgbClr val="FFFFFF"/>
                </a:solidFill>
                <a:latin typeface="Glacial Indifference"/>
              </a:rPr>
              <a:t>ertifying (by an authorized business representative) that the documentation is true and correct and that forgiveness amounts requested were used to retain employees and make other forgiveness-eligible payments.</a:t>
            </a:r>
          </a:p>
        </p:txBody>
      </p:sp>
      <p:sp>
        <p:nvSpPr>
          <p:cNvPr id="14" name="TextBox 14" descr="" title=""/>
          <p:cNvSpPr txBox="1"/>
          <p:nvPr/>
        </p:nvSpPr>
        <p:spPr>
          <a:xfrm>
            <a:off x="2819401" y="666750"/>
            <a:ext cx="11658662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APPLYING FOR LOAN FORGIVENESS</a:t>
            </a:r>
          </a:p>
        </p:txBody>
      </p:sp>
      <p:grpSp>
        <p:nvGrpSpPr>
          <p:cNvPr id="15" name="Group 15" descr="" title=""/>
          <p:cNvGrpSpPr/>
          <p:nvPr/>
        </p:nvGrpSpPr>
        <p:grpSpPr>
          <a:xfrm>
            <a:off x="16973550" y="-430226"/>
            <a:ext cx="1744676" cy="1744676"/>
            <a:chOff x="0" y="0"/>
            <a:chExt cx="6350000" cy="6350000"/>
          </a:xfrm>
        </p:grpSpPr>
        <p:sp>
          <p:nvSpPr>
            <p:cNvPr id="16" name="Freeform 16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17" name="Group 17" descr="" title=""/>
          <p:cNvGrpSpPr/>
          <p:nvPr/>
        </p:nvGrpSpPr>
        <p:grpSpPr>
          <a:xfrm>
            <a:off x="16847506" y="1028700"/>
            <a:ext cx="2336112" cy="2336112"/>
            <a:chOff x="0" y="0"/>
            <a:chExt cx="6350000" cy="6350000"/>
          </a:xfrm>
        </p:grpSpPr>
        <p:sp>
          <p:nvSpPr>
            <p:cNvPr id="18" name="Freeform 18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sp>
        <p:nvSpPr>
          <p:cNvPr id="19" name="TextBox 19" descr="" title=""/>
          <p:cNvSpPr txBox="1"/>
          <p:nvPr/>
        </p:nvSpPr>
        <p:spPr>
          <a:xfrm>
            <a:off x="1737370" y="8115300"/>
            <a:ext cx="1403603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Glacial Indifference Bold"/>
              </a:rPr>
              <a:t>FOR LOAN BALANCES REMAINING AFTER FORGIVENESS, THE CARES ACT CALLS FOR THE SAME LOAN TERMS TO APPLY.  WE EXPECT SBA RULES ON THE FORGIVENESS PROCESS, WHICH COULD INCLUDE POST-FORGIVENESS PENALTIES FOR NON-COMPLIANCE WITH PROGRAM PARAMETERS.</a:t>
            </a:r>
          </a:p>
        </p:txBody>
      </p:sp>
      <p:pic>
        <p:nvPicPr>
          <p:cNvPr id="26" name="Picture 25" descr="" title="">
            <a:extLst>
              <a:ext uri="{FF2B5EF4-FFF2-40B4-BE49-F238E27FC236}">
                <a16:creationId xmlns:a16="http://schemas.microsoft.com/office/drawing/2014/main" id="{A5186BCC-D872-478B-A3E2-A8D2BED49C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" title=""/>
          <p:cNvSpPr txBox="1"/>
          <p:nvPr/>
        </p:nvSpPr>
        <p:spPr>
          <a:xfrm>
            <a:off x="1371600" y="666750"/>
            <a:ext cx="15544800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INTERACTION WITH CARES ACT TAX BENEFITS</a:t>
            </a:r>
          </a:p>
        </p:txBody>
      </p:sp>
      <p:grpSp>
        <p:nvGrpSpPr>
          <p:cNvPr id="3" name="Group 3" descr="" title=""/>
          <p:cNvGrpSpPr/>
          <p:nvPr/>
        </p:nvGrpSpPr>
        <p:grpSpPr>
          <a:xfrm>
            <a:off x="1905000" y="2073309"/>
            <a:ext cx="15029891" cy="5203791"/>
            <a:chOff x="0" y="-9525"/>
            <a:chExt cx="20039855" cy="5836306"/>
          </a:xfrm>
        </p:grpSpPr>
        <p:sp>
          <p:nvSpPr>
            <p:cNvPr id="4" name="TextBox 4" descr="" title=""/>
            <p:cNvSpPr txBox="1"/>
            <p:nvPr/>
          </p:nvSpPr>
          <p:spPr>
            <a:xfrm>
              <a:off x="0" y="-9525"/>
              <a:ext cx="20039855" cy="51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NO EMPLOYEE RETENTION CREDIT FOR PPL RECIPIENTS</a:t>
              </a:r>
            </a:p>
          </p:txBody>
        </p:sp>
        <p:sp>
          <p:nvSpPr>
            <p:cNvPr id="5" name="TextBox 5" descr="" title=""/>
            <p:cNvSpPr txBox="1"/>
            <p:nvPr/>
          </p:nvSpPr>
          <p:spPr>
            <a:xfrm>
              <a:off x="0" y="4271146"/>
              <a:ext cx="2003985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NO EMPLOYMENT TAX DEFERRAL FOR RECIPIENTS OF PPL FORGIVENESS</a:t>
              </a:r>
            </a:p>
          </p:txBody>
        </p:sp>
        <p:sp>
          <p:nvSpPr>
            <p:cNvPr id="6" name="TextBox 6" descr="" title=""/>
            <p:cNvSpPr txBox="1"/>
            <p:nvPr/>
          </p:nvSpPr>
          <p:spPr>
            <a:xfrm>
              <a:off x="0" y="767159"/>
              <a:ext cx="20039855" cy="3847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 panose="020B0604020202020204" charset="0"/>
                </a:rPr>
                <a:t>Credit provides eligible employers a refundable credit against payroll tax (Social Security and Railroad Retirement) liability equal to 50% of the first $10,000 in wages per employee (including value of health plan benefits).  Eligible employers must have done business in 2020 and be experiencing either:</a:t>
              </a:r>
            </a:p>
            <a:p>
              <a:pPr marL="660401" lvl="2" indent="-220134">
                <a:lnSpc>
                  <a:spcPts val="3000"/>
                </a:lnSpc>
                <a:buFont typeface="Arial"/>
                <a:buChar char="⚬"/>
              </a:pPr>
              <a:r>
                <a:rPr lang="en-US" sz="2000" dirty="0">
                  <a:solidFill>
                    <a:srgbClr val="000000"/>
                  </a:solidFill>
                  <a:latin typeface="Glacial Indifference" panose="020B0604020202020204" charset="0"/>
                </a:rPr>
                <a:t>At least a partial suspension of operations due to government orders (e.g., limiting commerce, travel, group meetings, etc.); or</a:t>
              </a:r>
            </a:p>
            <a:p>
              <a:pPr marL="660401" lvl="2" indent="-220134">
                <a:lnSpc>
                  <a:spcPts val="3000"/>
                </a:lnSpc>
                <a:buFont typeface="Arial"/>
                <a:buChar char="⚬"/>
              </a:pPr>
              <a:r>
                <a:rPr lang="en-US" sz="2000" dirty="0">
                  <a:solidFill>
                    <a:srgbClr val="000000"/>
                  </a:solidFill>
                  <a:latin typeface="Glacial Indifference" panose="020B0604020202020204" charset="0"/>
                </a:rPr>
                <a:t>A year-over-year reduction in gross receipts of at least 50%.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latin typeface="Glacial Indifference" panose="020B0604020202020204" charset="0"/>
                </a:rPr>
                <a:t>For employers with more than 100 full-time employees, only employees who are currently not providing services for the employer due to COVID-19 causes are eligible for the credit.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endParaRPr lang="en-US" sz="20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endParaRPr lang="en-US" sz="20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7" name="TextBox 7" descr="" title=""/>
            <p:cNvSpPr txBox="1"/>
            <p:nvPr/>
          </p:nvSpPr>
          <p:spPr>
            <a:xfrm>
              <a:off x="0" y="4999772"/>
              <a:ext cx="20039855" cy="827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Postpones the due date for depositing employer payroll taxes and certain self-employment taxes attributable to wages paid during 2020. The deferred taxes are payable over the next two years—half due December 31, 2021 and half due December 31, 2022. </a:t>
              </a:r>
            </a:p>
          </p:txBody>
        </p:sp>
      </p:grpSp>
      <p:pic>
        <p:nvPicPr>
          <p:cNvPr id="8" name="Picture 8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352402">
            <a:off x="-1363004" y="4173148"/>
            <a:ext cx="7344276" cy="7610648"/>
          </a:xfrm>
          <a:prstGeom prst="rect">
            <a:avLst/>
          </a:prstGeom>
        </p:spPr>
      </p:pic>
      <p:pic>
        <p:nvPicPr>
          <p:cNvPr id="9" name="Picture 9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49868">
            <a:off x="-2704395" y="4227098"/>
            <a:ext cx="4216151" cy="4369068"/>
          </a:xfrm>
          <a:prstGeom prst="rect">
            <a:avLst/>
          </a:prstGeom>
        </p:spPr>
      </p:pic>
      <p:sp>
        <p:nvSpPr>
          <p:cNvPr id="11" name="TextBox 5" descr="" title="">
            <a:extLst>
              <a:ext uri="{FF2B5EF4-FFF2-40B4-BE49-F238E27FC236}">
                <a16:creationId xmlns:a16="http://schemas.microsoft.com/office/drawing/2014/main" id="{79AD72E9-3AEF-4E4B-899E-7E92F7351A38}"/>
              </a:ext>
            </a:extLst>
          </p:cNvPr>
          <p:cNvSpPr txBox="1"/>
          <p:nvPr/>
        </p:nvSpPr>
        <p:spPr>
          <a:xfrm>
            <a:off x="1886509" y="7810500"/>
            <a:ext cx="1502989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" dirty="0">
                <a:solidFill>
                  <a:srgbClr val="000000"/>
                </a:solidFill>
                <a:latin typeface="Glacial Indifference Bold"/>
              </a:rPr>
              <a:t>BUSINESSES WILL HAVE TO COMPARE THE BENEFITS OF PPLs AND THESE TAX CREDITS/DEFERRALS TO DETERMINE WHICH PATH PROVIDES THE GREATER FINANCIAL BENEFIT (E.G., COMPARE IMMEDIATE LIQUIDITY NEEDS WITH LONGER-TERM TIME VALUE OF MONEY CALCULATIONS).</a:t>
            </a:r>
            <a:endParaRPr lang="en-US" sz="3000" b="1" spc="30" dirty="0">
              <a:solidFill>
                <a:srgbClr val="000000"/>
              </a:solidFill>
              <a:latin typeface="Glacial Indifference Bold"/>
            </a:endParaRPr>
          </a:p>
        </p:txBody>
      </p:sp>
      <p:pic>
        <p:nvPicPr>
          <p:cNvPr id="17" name="Picture 16" descr="" title="">
            <a:extLst>
              <a:ext uri="{FF2B5EF4-FFF2-40B4-BE49-F238E27FC236}">
                <a16:creationId xmlns:a16="http://schemas.microsoft.com/office/drawing/2014/main" id="{2F235CEF-6766-4156-A828-666361D2D5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8545213">
            <a:off x="-4423669" y="-745140"/>
            <a:ext cx="7217199" cy="7478962"/>
          </a:xfrm>
          <a:prstGeom prst="rect">
            <a:avLst/>
          </a:prstGeom>
        </p:spPr>
      </p:pic>
      <p:pic>
        <p:nvPicPr>
          <p:cNvPr id="3" name="Picture 3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4711483">
            <a:off x="13630809" y="-3342624"/>
            <a:ext cx="6165516" cy="6389136"/>
          </a:xfrm>
          <a:prstGeom prst="rect">
            <a:avLst/>
          </a:prstGeom>
        </p:spPr>
      </p:pic>
      <p:pic>
        <p:nvPicPr>
          <p:cNvPr id="4" name="Picture 4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26995" y="4234100"/>
            <a:ext cx="847483" cy="343231"/>
          </a:xfrm>
          <a:prstGeom prst="rect">
            <a:avLst/>
          </a:prstGeom>
        </p:spPr>
      </p:pic>
      <p:pic>
        <p:nvPicPr>
          <p:cNvPr id="5" name="Picture 5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58866" y="4100750"/>
            <a:ext cx="847483" cy="343231"/>
          </a:xfrm>
          <a:prstGeom prst="rect">
            <a:avLst/>
          </a:prstGeom>
        </p:spPr>
      </p:pic>
      <p:grpSp>
        <p:nvGrpSpPr>
          <p:cNvPr id="6" name="Group 6" descr="" title=""/>
          <p:cNvGrpSpPr/>
          <p:nvPr/>
        </p:nvGrpSpPr>
        <p:grpSpPr>
          <a:xfrm>
            <a:off x="9666472" y="3651587"/>
            <a:ext cx="3200401" cy="1704615"/>
            <a:chOff x="11565228" y="-12704"/>
            <a:chExt cx="4267201" cy="2272820"/>
          </a:xfrm>
        </p:grpSpPr>
        <p:sp>
          <p:nvSpPr>
            <p:cNvPr id="7" name="TextBox 7" descr="" title=""/>
            <p:cNvSpPr txBox="1"/>
            <p:nvPr/>
          </p:nvSpPr>
          <p:spPr>
            <a:xfrm>
              <a:off x="11565229" y="-12704"/>
              <a:ext cx="4267200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APRIL 10, 2020</a:t>
              </a:r>
            </a:p>
          </p:txBody>
        </p:sp>
        <p:sp>
          <p:nvSpPr>
            <p:cNvPr id="8" name="TextBox 8" descr="" title=""/>
            <p:cNvSpPr txBox="1"/>
            <p:nvPr/>
          </p:nvSpPr>
          <p:spPr>
            <a:xfrm>
              <a:off x="11565228" y="763980"/>
              <a:ext cx="4267200" cy="1496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Loans available for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independent contractors and self-employed individuals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. </a:t>
              </a:r>
            </a:p>
          </p:txBody>
        </p:sp>
      </p:grpSp>
      <p:grpSp>
        <p:nvGrpSpPr>
          <p:cNvPr id="9" name="Group 9" descr="" title=""/>
          <p:cNvGrpSpPr/>
          <p:nvPr/>
        </p:nvGrpSpPr>
        <p:grpSpPr>
          <a:xfrm>
            <a:off x="5216759" y="3651588"/>
            <a:ext cx="3200400" cy="3657600"/>
            <a:chOff x="-8230999" y="-22228"/>
            <a:chExt cx="4267200" cy="4876799"/>
          </a:xfrm>
        </p:grpSpPr>
        <p:sp>
          <p:nvSpPr>
            <p:cNvPr id="10" name="TextBox 10" descr="" title=""/>
            <p:cNvSpPr txBox="1"/>
            <p:nvPr/>
          </p:nvSpPr>
          <p:spPr>
            <a:xfrm>
              <a:off x="-8230999" y="-22228"/>
              <a:ext cx="4267200" cy="487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APRIL 3, 2020</a:t>
              </a:r>
            </a:p>
          </p:txBody>
        </p:sp>
        <p:sp>
          <p:nvSpPr>
            <p:cNvPr id="11" name="TextBox 11" descr="" title=""/>
            <p:cNvSpPr txBox="1"/>
            <p:nvPr/>
          </p:nvSpPr>
          <p:spPr>
            <a:xfrm>
              <a:off x="-8230999" y="754457"/>
              <a:ext cx="4267200" cy="1496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Loans available for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small businesses and sole proprietorships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. </a:t>
              </a:r>
            </a:p>
          </p:txBody>
        </p:sp>
      </p:grpSp>
      <p:grpSp>
        <p:nvGrpSpPr>
          <p:cNvPr id="12" name="Group 12" descr="" title=""/>
          <p:cNvGrpSpPr/>
          <p:nvPr/>
        </p:nvGrpSpPr>
        <p:grpSpPr>
          <a:xfrm>
            <a:off x="14098342" y="3651587"/>
            <a:ext cx="3200400" cy="2474056"/>
            <a:chOff x="1187388" y="459973"/>
            <a:chExt cx="4267200" cy="3298741"/>
          </a:xfrm>
        </p:grpSpPr>
        <p:sp>
          <p:nvSpPr>
            <p:cNvPr id="13" name="TextBox 13" descr="" title=""/>
            <p:cNvSpPr txBox="1"/>
            <p:nvPr/>
          </p:nvSpPr>
          <p:spPr>
            <a:xfrm>
              <a:off x="1187388" y="459973"/>
              <a:ext cx="4267200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APRIL 26, 2020</a:t>
              </a:r>
            </a:p>
          </p:txBody>
        </p:sp>
        <p:sp>
          <p:nvSpPr>
            <p:cNvPr id="14" name="TextBox 14" descr="" title=""/>
            <p:cNvSpPr txBox="1"/>
            <p:nvPr/>
          </p:nvSpPr>
          <p:spPr>
            <a:xfrm>
              <a:off x="1187388" y="1236657"/>
              <a:ext cx="4267200" cy="2522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SBA has until April 26, 2020 to issue specific guidance on loan payment deferment relief and loan forgiveness provisions.</a:t>
              </a:r>
            </a:p>
          </p:txBody>
        </p:sp>
      </p:grpSp>
      <p:grpSp>
        <p:nvGrpSpPr>
          <p:cNvPr id="15" name="Group 15" descr="" title=""/>
          <p:cNvGrpSpPr/>
          <p:nvPr/>
        </p:nvGrpSpPr>
        <p:grpSpPr>
          <a:xfrm>
            <a:off x="16230600" y="6630440"/>
            <a:ext cx="2649994" cy="2649994"/>
            <a:chOff x="0" y="0"/>
            <a:chExt cx="6350000" cy="6350000"/>
          </a:xfrm>
        </p:grpSpPr>
        <p:sp>
          <p:nvSpPr>
            <p:cNvPr id="16" name="Freeform 16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sp>
        <p:nvSpPr>
          <p:cNvPr id="17" name="TextBox 17" descr="" title=""/>
          <p:cNvSpPr txBox="1"/>
          <p:nvPr/>
        </p:nvSpPr>
        <p:spPr>
          <a:xfrm>
            <a:off x="4003587" y="575767"/>
            <a:ext cx="10280827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WHERE WE ARE &amp; WHAT’S NEXT</a:t>
            </a:r>
          </a:p>
        </p:txBody>
      </p:sp>
      <p:grpSp>
        <p:nvGrpSpPr>
          <p:cNvPr id="19" name="Group 9" descr="" title="">
            <a:extLst>
              <a:ext uri="{FF2B5EF4-FFF2-40B4-BE49-F238E27FC236}">
                <a16:creationId xmlns:a16="http://schemas.microsoft.com/office/drawing/2014/main" id="{2BFDF4D1-7113-41BA-9015-5AE70D10170C}"/>
              </a:ext>
            </a:extLst>
          </p:cNvPr>
          <p:cNvGrpSpPr/>
          <p:nvPr/>
        </p:nvGrpSpPr>
        <p:grpSpPr>
          <a:xfrm>
            <a:off x="760953" y="3651588"/>
            <a:ext cx="3200400" cy="5623022"/>
            <a:chOff x="-8230999" y="-22228"/>
            <a:chExt cx="4267200" cy="3448959"/>
          </a:xfrm>
        </p:grpSpPr>
        <p:sp>
          <p:nvSpPr>
            <p:cNvPr id="20" name="TextBox 10" descr="" title="">
              <a:extLst>
                <a:ext uri="{FF2B5EF4-FFF2-40B4-BE49-F238E27FC236}">
                  <a16:creationId xmlns:a16="http://schemas.microsoft.com/office/drawing/2014/main" id="{A52B8729-B192-433B-8269-5C15B3195B3A}"/>
                </a:ext>
              </a:extLst>
            </p:cNvPr>
            <p:cNvSpPr txBox="1"/>
            <p:nvPr/>
          </p:nvSpPr>
          <p:spPr>
            <a:xfrm>
              <a:off x="-8230999" y="-22228"/>
              <a:ext cx="42672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APRIL 2, 2020</a:t>
              </a:r>
            </a:p>
          </p:txBody>
        </p:sp>
        <p:sp>
          <p:nvSpPr>
            <p:cNvPr id="22" name="TextBox 11" descr="" title="">
              <a:extLst>
                <a:ext uri="{FF2B5EF4-FFF2-40B4-BE49-F238E27FC236}">
                  <a16:creationId xmlns:a16="http://schemas.microsoft.com/office/drawing/2014/main" id="{1839A63C-AAF8-4B1B-AB33-838EA66DD335}"/>
                </a:ext>
              </a:extLst>
            </p:cNvPr>
            <p:cNvSpPr txBox="1"/>
            <p:nvPr/>
          </p:nvSpPr>
          <p:spPr>
            <a:xfrm>
              <a:off x="-8230999" y="378735"/>
              <a:ext cx="4267200" cy="304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SBA began issuing rules to implement the Paycheck Protection Loan Program.  We expect continuous updates to FAQ guidance.</a:t>
              </a:r>
            </a:p>
            <a:p>
              <a:pPr algn="ctr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Glacial Indifference"/>
              </a:endParaRPr>
            </a:p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Applicants may rely on rules/guidance in place at the time of application and need not act on subsequent SBA announcements (but you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may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update applications that are not yet processed).</a:t>
              </a:r>
            </a:p>
          </p:txBody>
        </p:sp>
      </p:grpSp>
      <p:pic>
        <p:nvPicPr>
          <p:cNvPr id="23" name="Picture 4" descr="" title="">
            <a:extLst>
              <a:ext uri="{FF2B5EF4-FFF2-40B4-BE49-F238E27FC236}">
                <a16:creationId xmlns:a16="http://schemas.microsoft.com/office/drawing/2014/main" id="{263CF173-D331-44E4-9033-6726A72F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9440" y="4348126"/>
            <a:ext cx="847483" cy="343231"/>
          </a:xfrm>
          <a:prstGeom prst="rect">
            <a:avLst/>
          </a:prstGeom>
        </p:spPr>
      </p:pic>
      <p:pic>
        <p:nvPicPr>
          <p:cNvPr id="28" name="Picture 27" descr="" title="">
            <a:extLst>
              <a:ext uri="{FF2B5EF4-FFF2-40B4-BE49-F238E27FC236}">
                <a16:creationId xmlns:a16="http://schemas.microsoft.com/office/drawing/2014/main" id="{E298C9A9-AEFA-4C1E-AE3B-9FF306AA7F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634090" y="1866900"/>
            <a:ext cx="873115" cy="873115"/>
          </a:xfrm>
          <a:prstGeom prst="rect">
            <a:avLst/>
          </a:prstGeom>
        </p:spPr>
      </p:pic>
      <p:grpSp>
        <p:nvGrpSpPr>
          <p:cNvPr id="3" name="Group 3" descr="" title=""/>
          <p:cNvGrpSpPr/>
          <p:nvPr/>
        </p:nvGrpSpPr>
        <p:grpSpPr>
          <a:xfrm>
            <a:off x="1070648" y="2095500"/>
            <a:ext cx="3668054" cy="4688572"/>
            <a:chOff x="0" y="-57150"/>
            <a:chExt cx="4890739" cy="6251431"/>
          </a:xfrm>
        </p:grpSpPr>
        <p:sp>
          <p:nvSpPr>
            <p:cNvPr id="4" name="TextBox 4" descr="" title=""/>
            <p:cNvSpPr txBox="1"/>
            <p:nvPr/>
          </p:nvSpPr>
          <p:spPr>
            <a:xfrm>
              <a:off x="0" y="-57150"/>
              <a:ext cx="4890739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Glacial Indifference Bold"/>
                </a:rPr>
                <a:t>BORROWER ELIGIBILITY</a:t>
              </a:r>
            </a:p>
          </p:txBody>
        </p:sp>
        <p:sp>
          <p:nvSpPr>
            <p:cNvPr id="5" name="TextBox 5" descr="" title=""/>
            <p:cNvSpPr txBox="1"/>
            <p:nvPr/>
          </p:nvSpPr>
          <p:spPr>
            <a:xfrm>
              <a:off x="0" y="667125"/>
              <a:ext cx="4890739" cy="5527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dirty="0"/>
                <a:t>Borrower must be a business that is created or organized in the U.S. or under the laws of the U.S. with significant operations in and a majority of its employees based in the U.S. and:</a:t>
              </a:r>
            </a:p>
            <a:p>
              <a:pPr>
                <a:lnSpc>
                  <a:spcPts val="2520"/>
                </a:lnSpc>
              </a:pPr>
              <a:endParaRPr lang="en-US" sz="1800" spc="18" dirty="0">
                <a:solidFill>
                  <a:srgbClr val="000000"/>
                </a:solidFill>
                <a:latin typeface="Glacial Indifference"/>
              </a:endParaRP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Have 10,000 or fewer employees; </a:t>
              </a:r>
              <a:r>
                <a:rPr lang="en-US" b="1" u="sng" spc="18" dirty="0">
                  <a:solidFill>
                    <a:srgbClr val="000000"/>
                  </a:solidFill>
                  <a:latin typeface="Glacial Indifference"/>
                </a:rPr>
                <a:t>or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2019 annual revenue of $2.5 billion or less</a:t>
              </a:r>
            </a:p>
            <a:p>
              <a:pPr>
                <a:lnSpc>
                  <a:spcPts val="2520"/>
                </a:lnSpc>
              </a:pPr>
              <a:endParaRPr lang="en-US" spc="18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Expect further guidance on counting rules</a:t>
              </a:r>
            </a:p>
          </p:txBody>
        </p:sp>
      </p:grpSp>
      <p:pic>
        <p:nvPicPr>
          <p:cNvPr id="6" name="Picture 6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4948020" y="1866901"/>
            <a:ext cx="873115" cy="873115"/>
          </a:xfrm>
          <a:prstGeom prst="rect">
            <a:avLst/>
          </a:prstGeom>
        </p:spPr>
      </p:pic>
      <p:grpSp>
        <p:nvGrpSpPr>
          <p:cNvPr id="7" name="Group 7" descr="" title=""/>
          <p:cNvGrpSpPr/>
          <p:nvPr/>
        </p:nvGrpSpPr>
        <p:grpSpPr>
          <a:xfrm>
            <a:off x="5384578" y="2095500"/>
            <a:ext cx="3668054" cy="5319969"/>
            <a:chOff x="0" y="-57150"/>
            <a:chExt cx="4890739" cy="1664237"/>
          </a:xfrm>
        </p:grpSpPr>
        <p:sp>
          <p:nvSpPr>
            <p:cNvPr id="8" name="TextBox 8" descr="" title=""/>
            <p:cNvSpPr txBox="1"/>
            <p:nvPr/>
          </p:nvSpPr>
          <p:spPr>
            <a:xfrm>
              <a:off x="0" y="-57150"/>
              <a:ext cx="4890739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Glacial Indifference Bold"/>
                </a:rPr>
                <a:t>BASIC LOAN TERMS</a:t>
              </a:r>
            </a:p>
          </p:txBody>
        </p:sp>
        <p:sp>
          <p:nvSpPr>
            <p:cNvPr id="9" name="TextBox 9" descr="" title=""/>
            <p:cNvSpPr txBox="1"/>
            <p:nvPr/>
          </p:nvSpPr>
          <p:spPr>
            <a:xfrm>
              <a:off x="0" y="109713"/>
              <a:ext cx="4890739" cy="1497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Available for new loans or to expand existing loans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4-year loan maturity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No penalty for prepayment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Adjustable rate of SOFR + 250-400 basis points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Amortization of principal and interest deferred for one year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b="1" u="sng" spc="18" dirty="0">
                  <a:solidFill>
                    <a:srgbClr val="000000"/>
                  </a:solidFill>
                  <a:latin typeface="Glacial Indifference"/>
                </a:rPr>
                <a:t>MAY</a:t>
              </a:r>
              <a:r>
                <a:rPr lang="en-US" b="1" spc="18" dirty="0">
                  <a:solidFill>
                    <a:srgbClr val="000000"/>
                  </a:solidFill>
                  <a:latin typeface="Glacial Indifference"/>
                </a:rPr>
                <a:t> have a PPL and a Main Street Loan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May not get a new loan and expand an existing loan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Borrowers may not participate in Primary Market Corporate Credit Facility</a:t>
              </a:r>
            </a:p>
          </p:txBody>
        </p:sp>
      </p:grpSp>
      <p:pic>
        <p:nvPicPr>
          <p:cNvPr id="10" name="Picture 10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9261951" y="1866900"/>
            <a:ext cx="873115" cy="873115"/>
          </a:xfrm>
          <a:prstGeom prst="rect">
            <a:avLst/>
          </a:prstGeom>
        </p:spPr>
      </p:pic>
      <p:grpSp>
        <p:nvGrpSpPr>
          <p:cNvPr id="11" name="Group 11" descr="" title=""/>
          <p:cNvGrpSpPr/>
          <p:nvPr/>
        </p:nvGrpSpPr>
        <p:grpSpPr>
          <a:xfrm>
            <a:off x="9698509" y="2095500"/>
            <a:ext cx="3668054" cy="8231118"/>
            <a:chOff x="0" y="-57150"/>
            <a:chExt cx="4890739" cy="10974825"/>
          </a:xfrm>
        </p:grpSpPr>
        <p:sp>
          <p:nvSpPr>
            <p:cNvPr id="12" name="TextBox 12" descr="" title=""/>
            <p:cNvSpPr txBox="1"/>
            <p:nvPr/>
          </p:nvSpPr>
          <p:spPr>
            <a:xfrm>
              <a:off x="0" y="-57150"/>
              <a:ext cx="4890739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Glacial Indifference Bold"/>
                </a:rPr>
                <a:t>LOAN AMOUNTS</a:t>
              </a:r>
            </a:p>
          </p:txBody>
        </p:sp>
        <p:sp>
          <p:nvSpPr>
            <p:cNvPr id="13" name="TextBox 13" descr="" title=""/>
            <p:cNvSpPr txBox="1"/>
            <p:nvPr/>
          </p:nvSpPr>
          <p:spPr>
            <a:xfrm>
              <a:off x="0" y="688378"/>
              <a:ext cx="4890739" cy="10229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Minimum loan size = $1 million</a:t>
              </a:r>
            </a:p>
            <a:p>
              <a:pPr>
                <a:lnSpc>
                  <a:spcPts val="2520"/>
                </a:lnSpc>
              </a:pPr>
              <a:endParaRPr lang="en-US" sz="1800" spc="18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Maximum loan size for </a:t>
              </a:r>
              <a:r>
                <a:rPr lang="en-US" u="sng" spc="18" dirty="0">
                  <a:solidFill>
                    <a:srgbClr val="000000"/>
                  </a:solidFill>
                  <a:latin typeface="Glacial Indifference"/>
                </a:rPr>
                <a:t>new</a:t>
              </a: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 loans = lesser of: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$25 million, or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amount that, when added to the borrower’s existing outstanding and committed undrawn debt, does not exceed four times the borrower’s 2019 EBITDA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endParaRPr lang="en-US" spc="18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Maximum loan size for </a:t>
              </a:r>
              <a:r>
                <a:rPr lang="en-US" u="sng" spc="18" dirty="0">
                  <a:solidFill>
                    <a:srgbClr val="000000"/>
                  </a:solidFill>
                  <a:latin typeface="Glacial Indifference"/>
                </a:rPr>
                <a:t>expanded</a:t>
              </a: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 loans = lesser of: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$150 million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30% of the borrower’s existing outstanding and committed but undrawn bank debt, or 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amount that, when added to the borrower’s existing outstanding and committed undrawn debt, does not exceed six times the borrower’s 2019 EBITDA.</a:t>
              </a:r>
              <a:endParaRPr lang="en-US" spc="18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endParaRPr lang="en-US" sz="1800" spc="18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endParaRPr lang="en-US" sz="1800" spc="18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14" name="TextBox 14" descr="" title=""/>
          <p:cNvSpPr txBox="1"/>
          <p:nvPr/>
        </p:nvSpPr>
        <p:spPr>
          <a:xfrm>
            <a:off x="2684017" y="575767"/>
            <a:ext cx="12919967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MAIN STREET LENDING FACILITY</a:t>
            </a:r>
          </a:p>
        </p:txBody>
      </p:sp>
      <p:pic>
        <p:nvPicPr>
          <p:cNvPr id="15" name="Picture 15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49868">
            <a:off x="2016579" y="7720214"/>
            <a:ext cx="4216151" cy="4369068"/>
          </a:xfrm>
          <a:prstGeom prst="rect">
            <a:avLst/>
          </a:prstGeom>
        </p:spPr>
      </p:pic>
      <p:grpSp>
        <p:nvGrpSpPr>
          <p:cNvPr id="16" name="Group 16" descr="" title=""/>
          <p:cNvGrpSpPr/>
          <p:nvPr/>
        </p:nvGrpSpPr>
        <p:grpSpPr>
          <a:xfrm>
            <a:off x="990600" y="7581900"/>
            <a:ext cx="2649994" cy="2649994"/>
            <a:chOff x="0" y="0"/>
            <a:chExt cx="6350000" cy="6350000"/>
          </a:xfrm>
        </p:grpSpPr>
        <p:sp>
          <p:nvSpPr>
            <p:cNvPr id="17" name="Freeform 17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pic>
        <p:nvPicPr>
          <p:cNvPr id="19" name="Picture 6" descr="" title="">
            <a:extLst>
              <a:ext uri="{FF2B5EF4-FFF2-40B4-BE49-F238E27FC236}">
                <a16:creationId xmlns:a16="http://schemas.microsoft.com/office/drawing/2014/main" id="{68484A18-1B08-4BD6-B73D-196F1D27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3559238" y="1790700"/>
            <a:ext cx="873115" cy="873115"/>
          </a:xfrm>
          <a:prstGeom prst="rect">
            <a:avLst/>
          </a:prstGeom>
        </p:spPr>
      </p:pic>
      <p:grpSp>
        <p:nvGrpSpPr>
          <p:cNvPr id="20" name="Group 7" descr="" title="">
            <a:extLst>
              <a:ext uri="{FF2B5EF4-FFF2-40B4-BE49-F238E27FC236}">
                <a16:creationId xmlns:a16="http://schemas.microsoft.com/office/drawing/2014/main" id="{8294BBA4-BE67-4F27-8DC3-D5992B3E2881}"/>
              </a:ext>
            </a:extLst>
          </p:cNvPr>
          <p:cNvGrpSpPr/>
          <p:nvPr/>
        </p:nvGrpSpPr>
        <p:grpSpPr>
          <a:xfrm>
            <a:off x="13995796" y="2019300"/>
            <a:ext cx="3668054" cy="6602369"/>
            <a:chOff x="0" y="-158749"/>
            <a:chExt cx="4890739" cy="8803161"/>
          </a:xfrm>
        </p:grpSpPr>
        <p:sp>
          <p:nvSpPr>
            <p:cNvPr id="21" name="TextBox 8" descr="" title="">
              <a:extLst>
                <a:ext uri="{FF2B5EF4-FFF2-40B4-BE49-F238E27FC236}">
                  <a16:creationId xmlns:a16="http://schemas.microsoft.com/office/drawing/2014/main" id="{C9F3EAA1-E7FF-49A8-A9EF-C37AF8919C02}"/>
                </a:ext>
              </a:extLst>
            </p:cNvPr>
            <p:cNvSpPr txBox="1"/>
            <p:nvPr/>
          </p:nvSpPr>
          <p:spPr>
            <a:xfrm>
              <a:off x="0" y="-158749"/>
              <a:ext cx="4890739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Glacial Indifference Bold"/>
                </a:rPr>
                <a:t>BORROWER ATTESTATIONS</a:t>
              </a:r>
            </a:p>
          </p:txBody>
        </p:sp>
        <p:sp>
          <p:nvSpPr>
            <p:cNvPr id="22" name="TextBox 9" descr="" title="">
              <a:extLst>
                <a:ext uri="{FF2B5EF4-FFF2-40B4-BE49-F238E27FC236}">
                  <a16:creationId xmlns:a16="http://schemas.microsoft.com/office/drawing/2014/main" id="{EA8E4D24-088B-4837-9C55-DBCB35B8DD98}"/>
                </a:ext>
              </a:extLst>
            </p:cNvPr>
            <p:cNvSpPr txBox="1"/>
            <p:nvPr/>
          </p:nvSpPr>
          <p:spPr>
            <a:xfrm>
              <a:off x="0" y="552451"/>
              <a:ext cx="4890739" cy="809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May not repay other debts (except mandatory principal payments) until this loan is repaid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Will not seek to cancel or reduce lines of credit with any lender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Loan is </a:t>
              </a: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needed</a:t>
              </a: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 due to COVID-19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Will make reasonable efforts to maintain payroll/employees during term of the loan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Restrictions on executive compensation for 1 year beyond loan term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pc="18" dirty="0">
                  <a:solidFill>
                    <a:srgbClr val="000000"/>
                  </a:solidFill>
                  <a:latin typeface="Glacial Indifference"/>
                </a:rPr>
                <a:t>No stock buy-backs or dividend payments for 1 year beyond loan term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r>
                <a:rPr lang="en-US" sz="1800" spc="18" dirty="0">
                  <a:solidFill>
                    <a:srgbClr val="000000"/>
                  </a:solidFill>
                  <a:latin typeface="Glacial Indifference"/>
                </a:rPr>
                <a:t>Entity is not held or controlled by POTUS, VP, Agency Head, or Member of Congress</a:t>
              </a:r>
            </a:p>
            <a:p>
              <a:pPr marL="285750" indent="-285750">
                <a:lnSpc>
                  <a:spcPts val="2520"/>
                </a:lnSpc>
                <a:buFont typeface="Arial" panose="020B0604020202020204" pitchFamily="34" charset="0"/>
                <a:buChar char="•"/>
              </a:pPr>
              <a:endParaRPr lang="en-US" sz="1800" spc="18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8" name="Picture 27" descr="" title="">
            <a:extLst>
              <a:ext uri="{FF2B5EF4-FFF2-40B4-BE49-F238E27FC236}">
                <a16:creationId xmlns:a16="http://schemas.microsoft.com/office/drawing/2014/main" id="{71CCF07E-2804-4F31-90D5-E12A94FED0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" title=""/>
          <p:cNvSpPr txBox="1"/>
          <p:nvPr/>
        </p:nvSpPr>
        <p:spPr>
          <a:xfrm>
            <a:off x="591232" y="559157"/>
            <a:ext cx="17105535" cy="1830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EVEN MORE FUNDING OPTIONS TO CONSIDER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3600" b="1" spc="18" dirty="0">
                <a:solidFill>
                  <a:srgbClr val="000000"/>
                </a:solidFill>
                <a:latin typeface="Glacial Indifference Bold" panose="020B0604020202020204" charset="0"/>
              </a:rPr>
              <a:t>Treasury Department Direct Loan Programs</a:t>
            </a:r>
          </a:p>
        </p:txBody>
      </p:sp>
      <p:grpSp>
        <p:nvGrpSpPr>
          <p:cNvPr id="11" name="Group 11" descr="" title=""/>
          <p:cNvGrpSpPr/>
          <p:nvPr/>
        </p:nvGrpSpPr>
        <p:grpSpPr>
          <a:xfrm>
            <a:off x="10064775" y="3655857"/>
            <a:ext cx="6242025" cy="5144186"/>
            <a:chOff x="0" y="-9525"/>
            <a:chExt cx="6641100" cy="6379499"/>
          </a:xfrm>
        </p:grpSpPr>
        <p:sp>
          <p:nvSpPr>
            <p:cNvPr id="12" name="TextBox 12" descr="" title=""/>
            <p:cNvSpPr txBox="1"/>
            <p:nvPr/>
          </p:nvSpPr>
          <p:spPr>
            <a:xfrm>
              <a:off x="0" y="-9525"/>
              <a:ext cx="6641100" cy="1013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000" spc="26" dirty="0">
                  <a:solidFill>
                    <a:srgbClr val="000000"/>
                  </a:solidFill>
                  <a:latin typeface="Glacial Indifference Bold"/>
                </a:rPr>
                <a:t>COMMON DIRECT LOAN PROGRAM RESTRICTIONS</a:t>
              </a:r>
            </a:p>
          </p:txBody>
        </p:sp>
        <p:sp>
          <p:nvSpPr>
            <p:cNvPr id="13" name="TextBox 13" descr="" title=""/>
            <p:cNvSpPr txBox="1"/>
            <p:nvPr/>
          </p:nvSpPr>
          <p:spPr>
            <a:xfrm>
              <a:off x="0" y="873705"/>
              <a:ext cx="6641100" cy="549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4792" lvl="0" indent="-304792" defTabSz="609585"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lacial Indifference" panose="020B0604020202020204" charset="0"/>
                </a:rPr>
                <a:t>No stock buybacks or dividend payments.</a:t>
              </a:r>
            </a:p>
            <a:p>
              <a:pPr marL="304792" lvl="0" indent="-304792" defTabSz="609585"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lacial Indifference" panose="020B0604020202020204" charset="0"/>
                </a:rPr>
                <a:t>Retention of 90% of workforce (at full compensation and benefits) until September 30, 2020.</a:t>
              </a:r>
            </a:p>
            <a:p>
              <a:pPr marL="304792" lvl="0" indent="-304792" defTabSz="609585">
                <a:buFont typeface="Arial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lacial Indifference" panose="020B0604020202020204" charset="0"/>
                </a:rPr>
                <a:t>Executive compensation restrictions for the term of the loan plus one year:</a:t>
              </a:r>
            </a:p>
            <a:p>
              <a:pPr marL="574675" lvl="1" indent="-303213" defTabSz="609585">
                <a:buClr>
                  <a:srgbClr val="971B2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lacial Indifference" panose="020B0604020202020204" charset="0"/>
                </a:rPr>
                <a:t>Employees &gt; $425,000 in 2019 cannot receive a raise, nor can severance be more than double maximum compensation.</a:t>
              </a:r>
            </a:p>
            <a:p>
              <a:pPr marL="574675" lvl="1" indent="-303213" defTabSz="609585">
                <a:buClr>
                  <a:srgbClr val="971B2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lacial Indifference" panose="020B0604020202020204" charset="0"/>
                </a:rPr>
                <a:t>Executives &gt; $3 million in 2019 cannot make more than $3 million + ½ of the amount over $3 million in 2020.</a:t>
              </a:r>
            </a:p>
          </p:txBody>
        </p:sp>
      </p:grpSp>
      <p:grpSp>
        <p:nvGrpSpPr>
          <p:cNvPr id="16" name="Group 16" descr="" title=""/>
          <p:cNvGrpSpPr/>
          <p:nvPr/>
        </p:nvGrpSpPr>
        <p:grpSpPr>
          <a:xfrm>
            <a:off x="9692451" y="3358197"/>
            <a:ext cx="7488022" cy="5978516"/>
            <a:chOff x="0" y="0"/>
            <a:chExt cx="3956775" cy="5427661"/>
          </a:xfrm>
        </p:grpSpPr>
        <p:sp>
          <p:nvSpPr>
            <p:cNvPr id="17" name="Freeform 17" descr="" title=""/>
            <p:cNvSpPr/>
            <p:nvPr/>
          </p:nvSpPr>
          <p:spPr>
            <a:xfrm>
              <a:off x="0" y="0"/>
              <a:ext cx="3956775" cy="5427661"/>
            </a:xfrm>
            <a:custGeom>
              <a:avLst/>
              <a:gdLst/>
              <a:ahLst/>
              <a:cxnLst/>
              <a:rect l="l" t="t" r="r" b="b"/>
              <a:pathLst>
                <a:path w="3956775" h="5427661">
                  <a:moveTo>
                    <a:pt x="0" y="0"/>
                  </a:moveTo>
                  <a:lnTo>
                    <a:pt x="0" y="5427661"/>
                  </a:lnTo>
                  <a:lnTo>
                    <a:pt x="3956775" y="5427661"/>
                  </a:lnTo>
                  <a:lnTo>
                    <a:pt x="3956775" y="0"/>
                  </a:lnTo>
                  <a:lnTo>
                    <a:pt x="0" y="0"/>
                  </a:lnTo>
                  <a:close/>
                  <a:moveTo>
                    <a:pt x="3895815" y="5366701"/>
                  </a:moveTo>
                  <a:lnTo>
                    <a:pt x="59690" y="5366701"/>
                  </a:lnTo>
                  <a:lnTo>
                    <a:pt x="59690" y="59690"/>
                  </a:lnTo>
                  <a:lnTo>
                    <a:pt x="3895815" y="59690"/>
                  </a:lnTo>
                  <a:lnTo>
                    <a:pt x="3895815" y="5366701"/>
                  </a:lnTo>
                  <a:close/>
                </a:path>
              </a:pathLst>
            </a:custGeom>
            <a:solidFill>
              <a:srgbClr val="9B1515"/>
            </a:solidFill>
          </p:spPr>
        </p:sp>
      </p:grpSp>
      <p:pic>
        <p:nvPicPr>
          <p:cNvPr id="18" name="Picture 3" descr="" title="">
            <a:extLst>
              <a:ext uri="{FF2B5EF4-FFF2-40B4-BE49-F238E27FC236}">
                <a16:creationId xmlns:a16="http://schemas.microsoft.com/office/drawing/2014/main" id="{998D21BA-5127-4933-AE0B-5E762DA647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4711483">
            <a:off x="14748304" y="-1861988"/>
            <a:ext cx="6165516" cy="6389136"/>
          </a:xfrm>
          <a:prstGeom prst="rect">
            <a:avLst/>
          </a:prstGeom>
        </p:spPr>
      </p:pic>
      <p:pic>
        <p:nvPicPr>
          <p:cNvPr id="20" name="Picture 3" descr="" title="">
            <a:extLst>
              <a:ext uri="{FF2B5EF4-FFF2-40B4-BE49-F238E27FC236}">
                <a16:creationId xmlns:a16="http://schemas.microsoft.com/office/drawing/2014/main" id="{4BFA4BFA-2480-4C3B-914F-FAED151A26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4711483">
            <a:off x="-1639449" y="6289500"/>
            <a:ext cx="6165516" cy="6389136"/>
          </a:xfrm>
          <a:prstGeom prst="rect">
            <a:avLst/>
          </a:prstGeom>
        </p:spPr>
      </p:pic>
      <p:grpSp>
        <p:nvGrpSpPr>
          <p:cNvPr id="30" name="Group 14" descr="" title="">
            <a:extLst>
              <a:ext uri="{FF2B5EF4-FFF2-40B4-BE49-F238E27FC236}">
                <a16:creationId xmlns:a16="http://schemas.microsoft.com/office/drawing/2014/main" id="{3BFEAA5D-73A6-4C82-AFDA-20C9601C5E59}"/>
              </a:ext>
            </a:extLst>
          </p:cNvPr>
          <p:cNvGrpSpPr/>
          <p:nvPr/>
        </p:nvGrpSpPr>
        <p:grpSpPr>
          <a:xfrm>
            <a:off x="1107527" y="3358197"/>
            <a:ext cx="7640021" cy="5978516"/>
            <a:chOff x="0" y="0"/>
            <a:chExt cx="3956775" cy="5427661"/>
          </a:xfrm>
        </p:grpSpPr>
        <p:sp>
          <p:nvSpPr>
            <p:cNvPr id="31" name="Freeform 15" descr="" title="">
              <a:extLst>
                <a:ext uri="{FF2B5EF4-FFF2-40B4-BE49-F238E27FC236}">
                  <a16:creationId xmlns:a16="http://schemas.microsoft.com/office/drawing/2014/main" id="{2276A239-E12A-4BFD-B527-7FD72E23C3BC}"/>
                </a:ext>
              </a:extLst>
            </p:cNvPr>
            <p:cNvSpPr/>
            <p:nvPr/>
          </p:nvSpPr>
          <p:spPr>
            <a:xfrm>
              <a:off x="0" y="0"/>
              <a:ext cx="3956775" cy="5427661"/>
            </a:xfrm>
            <a:custGeom>
              <a:avLst/>
              <a:gdLst/>
              <a:ahLst/>
              <a:cxnLst/>
              <a:rect l="l" t="t" r="r" b="b"/>
              <a:pathLst>
                <a:path w="3956775" h="5427661">
                  <a:moveTo>
                    <a:pt x="0" y="0"/>
                  </a:moveTo>
                  <a:lnTo>
                    <a:pt x="0" y="5427661"/>
                  </a:lnTo>
                  <a:lnTo>
                    <a:pt x="3956775" y="5427661"/>
                  </a:lnTo>
                  <a:lnTo>
                    <a:pt x="3956775" y="0"/>
                  </a:lnTo>
                  <a:lnTo>
                    <a:pt x="0" y="0"/>
                  </a:lnTo>
                  <a:close/>
                  <a:moveTo>
                    <a:pt x="3895815" y="5366701"/>
                  </a:moveTo>
                  <a:lnTo>
                    <a:pt x="59690" y="5366701"/>
                  </a:lnTo>
                  <a:lnTo>
                    <a:pt x="59690" y="59690"/>
                  </a:lnTo>
                  <a:lnTo>
                    <a:pt x="3895815" y="59690"/>
                  </a:lnTo>
                  <a:lnTo>
                    <a:pt x="3895815" y="5366701"/>
                  </a:ln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37" name="TextBox 12" descr="" title="">
            <a:extLst>
              <a:ext uri="{FF2B5EF4-FFF2-40B4-BE49-F238E27FC236}">
                <a16:creationId xmlns:a16="http://schemas.microsoft.com/office/drawing/2014/main" id="{79BA5AA0-809F-4BAF-9DEA-77221A2E688F}"/>
              </a:ext>
            </a:extLst>
          </p:cNvPr>
          <p:cNvSpPr txBox="1"/>
          <p:nvPr/>
        </p:nvSpPr>
        <p:spPr>
          <a:xfrm>
            <a:off x="1382994" y="3597551"/>
            <a:ext cx="6995350" cy="3145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000" spc="26" dirty="0">
                <a:solidFill>
                  <a:srgbClr val="000000"/>
                </a:solidFill>
                <a:latin typeface="Glacial Indifference Bold"/>
              </a:rPr>
              <a:t>TREASURY DIRECT LOAN PROGRAMS FOR MID-SIZED BUSINESSES (500-10,000 EMPLOYEES), AIR CARRIERS, BUSINESSES CRITICAL TO NATIONAL SECURITY, ET AL.</a:t>
            </a:r>
          </a:p>
          <a:p>
            <a:pPr algn="ctr">
              <a:lnSpc>
                <a:spcPts val="3120"/>
              </a:lnSpc>
            </a:pPr>
            <a:endParaRPr lang="en-US" sz="2600" spc="26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120"/>
              </a:lnSpc>
            </a:pPr>
            <a:r>
              <a:rPr lang="en-US" sz="2400" spc="18" dirty="0">
                <a:solidFill>
                  <a:srgbClr val="000000"/>
                </a:solidFill>
                <a:latin typeface="Glacial Indifference"/>
              </a:rPr>
              <a:t>Generally for businesses created or organized in the U.S. that have significant operations and a majority of employees based in the U.S.</a:t>
            </a:r>
            <a:endParaRPr lang="en-US" sz="2400" dirty="0">
              <a:latin typeface="Glacial Indifference Bold"/>
            </a:endParaRPr>
          </a:p>
          <a:p>
            <a:pPr>
              <a:lnSpc>
                <a:spcPts val="3120"/>
              </a:lnSpc>
            </a:pPr>
            <a:endParaRPr lang="en-US" sz="2000" spc="26" dirty="0">
              <a:solidFill>
                <a:srgbClr val="000000"/>
              </a:solidFill>
              <a:latin typeface="Glacial Indifference Bold"/>
            </a:endParaRPr>
          </a:p>
        </p:txBody>
      </p:sp>
      <p:pic>
        <p:nvPicPr>
          <p:cNvPr id="19" name="Picture 18" descr="" title="">
            <a:extLst>
              <a:ext uri="{FF2B5EF4-FFF2-40B4-BE49-F238E27FC236}">
                <a16:creationId xmlns:a16="http://schemas.microsoft.com/office/drawing/2014/main" id="{BD4AB687-22CD-4192-B1D3-A86D2D037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14778750" y="3553502"/>
            <a:ext cx="5630153" cy="5834356"/>
          </a:xfrm>
          <a:prstGeom prst="rect">
            <a:avLst/>
          </a:prstGeom>
        </p:spPr>
      </p:pic>
      <p:pic>
        <p:nvPicPr>
          <p:cNvPr id="3" name="Picture 3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9653010">
            <a:off x="-2653501" y="-3517467"/>
            <a:ext cx="8774102" cy="9092333"/>
          </a:xfrm>
          <a:prstGeom prst="rect">
            <a:avLst/>
          </a:prstGeom>
        </p:spPr>
      </p:pic>
      <p:grpSp>
        <p:nvGrpSpPr>
          <p:cNvPr id="4" name="Group 4" descr="" title=""/>
          <p:cNvGrpSpPr/>
          <p:nvPr/>
        </p:nvGrpSpPr>
        <p:grpSpPr>
          <a:xfrm>
            <a:off x="3741223" y="6064813"/>
            <a:ext cx="5143900" cy="1165616"/>
            <a:chOff x="0" y="0"/>
            <a:chExt cx="6858533" cy="1554156"/>
          </a:xfrm>
        </p:grpSpPr>
        <p:sp>
          <p:nvSpPr>
            <p:cNvPr id="5" name="TextBox 5" descr="" title=""/>
            <p:cNvSpPr txBox="1"/>
            <p:nvPr/>
          </p:nvSpPr>
          <p:spPr>
            <a:xfrm>
              <a:off x="0" y="0"/>
              <a:ext cx="6858533" cy="723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359" dirty="0">
                  <a:solidFill>
                    <a:srgbClr val="000000"/>
                  </a:solidFill>
                  <a:latin typeface="Glacial Indifference Bold"/>
                </a:rPr>
                <a:t>SCOTT SINDER</a:t>
              </a:r>
            </a:p>
          </p:txBody>
        </p:sp>
        <p:sp>
          <p:nvSpPr>
            <p:cNvPr id="6" name="TextBox 6" descr="" title=""/>
            <p:cNvSpPr txBox="1"/>
            <p:nvPr/>
          </p:nvSpPr>
          <p:spPr>
            <a:xfrm>
              <a:off x="0" y="891581"/>
              <a:ext cx="6858533" cy="662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endParaRPr lang="en-US" sz="20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</p:txBody>
        </p:sp>
      </p:grpSp>
      <p:grpSp>
        <p:nvGrpSpPr>
          <p:cNvPr id="7" name="Group 7" descr="" title=""/>
          <p:cNvGrpSpPr/>
          <p:nvPr/>
        </p:nvGrpSpPr>
        <p:grpSpPr>
          <a:xfrm>
            <a:off x="10067350" y="6064813"/>
            <a:ext cx="5143900" cy="1165616"/>
            <a:chOff x="0" y="0"/>
            <a:chExt cx="6858533" cy="1554155"/>
          </a:xfrm>
        </p:grpSpPr>
        <p:sp>
          <p:nvSpPr>
            <p:cNvPr id="8" name="TextBox 8" descr="" title=""/>
            <p:cNvSpPr txBox="1"/>
            <p:nvPr/>
          </p:nvSpPr>
          <p:spPr>
            <a:xfrm>
              <a:off x="0" y="0"/>
              <a:ext cx="6858533" cy="723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359" dirty="0">
                  <a:solidFill>
                    <a:srgbClr val="000000"/>
                  </a:solidFill>
                  <a:latin typeface="Glacial Indifference Bold"/>
                </a:rPr>
                <a:t>KATE JENSEN</a:t>
              </a:r>
            </a:p>
          </p:txBody>
        </p:sp>
        <p:sp>
          <p:nvSpPr>
            <p:cNvPr id="9" name="TextBox 9" descr="" title=""/>
            <p:cNvSpPr txBox="1"/>
            <p:nvPr/>
          </p:nvSpPr>
          <p:spPr>
            <a:xfrm>
              <a:off x="0" y="891580"/>
              <a:ext cx="6858533" cy="662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endParaRPr lang="en-US" sz="2000" dirty="0">
                <a:solidFill>
                  <a:srgbClr val="000000"/>
                </a:solidFill>
                <a:latin typeface="Glacial Indifference" panose="020B0604020202020204" charset="0"/>
              </a:endParaRPr>
            </a:p>
          </p:txBody>
        </p:sp>
      </p:grpSp>
      <p:grpSp>
        <p:nvGrpSpPr>
          <p:cNvPr id="10" name="Group 10" descr="" title=""/>
          <p:cNvGrpSpPr/>
          <p:nvPr/>
        </p:nvGrpSpPr>
        <p:grpSpPr>
          <a:xfrm>
            <a:off x="17308075" y="8039100"/>
            <a:ext cx="571500" cy="571500"/>
            <a:chOff x="0" y="0"/>
            <a:chExt cx="6350000" cy="6350000"/>
          </a:xfrm>
        </p:grpSpPr>
        <p:sp>
          <p:nvSpPr>
            <p:cNvPr id="11" name="Freeform 11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pic>
        <p:nvPicPr>
          <p:cNvPr id="14" name="Picture 1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50832">
            <a:off x="17658406" y="5552450"/>
            <a:ext cx="1772183" cy="1836459"/>
          </a:xfrm>
          <a:prstGeom prst="rect">
            <a:avLst/>
          </a:prstGeom>
        </p:spPr>
      </p:pic>
      <p:sp>
        <p:nvSpPr>
          <p:cNvPr id="15" name="TextBox 15" descr="" title=""/>
          <p:cNvSpPr txBox="1"/>
          <p:nvPr/>
        </p:nvSpPr>
        <p:spPr>
          <a:xfrm>
            <a:off x="7004441" y="575767"/>
            <a:ext cx="4279118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QUESTIONS?</a:t>
            </a:r>
          </a:p>
        </p:txBody>
      </p:sp>
      <p:pic>
        <p:nvPicPr>
          <p:cNvPr id="16" name="Picture 2" descr="" title="">
            <a:extLst>
              <a:ext uri="{FF2B5EF4-FFF2-40B4-BE49-F238E27FC236}">
                <a16:creationId xmlns:a16="http://schemas.microsoft.com/office/drawing/2014/main" id="{46E37AD1-EA98-4421-AE51-A2B8DE96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73" y="31429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" title="">
            <a:extLst>
              <a:ext uri="{FF2B5EF4-FFF2-40B4-BE49-F238E27FC236}">
                <a16:creationId xmlns:a16="http://schemas.microsoft.com/office/drawing/2014/main" id="{FF54E9DE-60D7-4F27-85D0-FD3936AD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700" y="31424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" title="">
            <a:extLst>
              <a:ext uri="{FF2B5EF4-FFF2-40B4-BE49-F238E27FC236}">
                <a16:creationId xmlns:a16="http://schemas.microsoft.com/office/drawing/2014/main" id="{560D0CC4-3EA0-43B5-92AF-81FF3BF8A0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-7751019">
            <a:off x="14453298" y="-771880"/>
            <a:ext cx="5900057" cy="6114049"/>
          </a:xfrm>
          <a:prstGeom prst="rect">
            <a:avLst/>
          </a:prstGeom>
        </p:spPr>
      </p:pic>
      <p:pic>
        <p:nvPicPr>
          <p:cNvPr id="3" name="Picture 3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24410">
            <a:off x="16846964" y="-524858"/>
            <a:ext cx="2753452" cy="2853318"/>
          </a:xfrm>
          <a:prstGeom prst="rect">
            <a:avLst/>
          </a:prstGeom>
        </p:spPr>
      </p:pic>
      <p:pic>
        <p:nvPicPr>
          <p:cNvPr id="4" name="Picture 4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741028">
            <a:off x="-910198" y="4980232"/>
            <a:ext cx="2531207" cy="2623012"/>
          </a:xfrm>
          <a:prstGeom prst="rect">
            <a:avLst/>
          </a:prstGeom>
        </p:spPr>
      </p:pic>
      <p:grpSp>
        <p:nvGrpSpPr>
          <p:cNvPr id="5" name="Group 5" descr="" title=""/>
          <p:cNvGrpSpPr/>
          <p:nvPr/>
        </p:nvGrpSpPr>
        <p:grpSpPr>
          <a:xfrm>
            <a:off x="-216094" y="4042990"/>
            <a:ext cx="1608937" cy="1608937"/>
            <a:chOff x="0" y="0"/>
            <a:chExt cx="6350000" cy="6350000"/>
          </a:xfrm>
        </p:grpSpPr>
        <p:sp>
          <p:nvSpPr>
            <p:cNvPr id="6" name="Freeform 6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grpSp>
        <p:nvGrpSpPr>
          <p:cNvPr id="7" name="Group 7" descr="" title=""/>
          <p:cNvGrpSpPr/>
          <p:nvPr/>
        </p:nvGrpSpPr>
        <p:grpSpPr>
          <a:xfrm>
            <a:off x="1922633" y="4817926"/>
            <a:ext cx="5715400" cy="935174"/>
            <a:chOff x="-138118" y="-833419"/>
            <a:chExt cx="7620533" cy="1246899"/>
          </a:xfrm>
        </p:grpSpPr>
        <p:sp>
          <p:nvSpPr>
            <p:cNvPr id="8" name="TextBox 8" descr="" title=""/>
            <p:cNvSpPr txBox="1"/>
            <p:nvPr/>
          </p:nvSpPr>
          <p:spPr>
            <a:xfrm>
              <a:off x="-138118" y="-833419"/>
              <a:ext cx="7620533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$10 MILLION LOAN CAP</a:t>
              </a:r>
            </a:p>
          </p:txBody>
        </p:sp>
        <p:sp>
          <p:nvSpPr>
            <p:cNvPr id="9" name="TextBox 9" descr="" title=""/>
            <p:cNvSpPr txBox="1"/>
            <p:nvPr/>
          </p:nvSpPr>
          <p:spPr>
            <a:xfrm>
              <a:off x="-138118" y="-56735"/>
              <a:ext cx="7620533" cy="470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Loan amounts up to $10 million per eligible entity.  </a:t>
              </a:r>
            </a:p>
          </p:txBody>
        </p:sp>
      </p:grpSp>
      <p:grpSp>
        <p:nvGrpSpPr>
          <p:cNvPr id="10" name="Group 10" descr="" title=""/>
          <p:cNvGrpSpPr/>
          <p:nvPr/>
        </p:nvGrpSpPr>
        <p:grpSpPr>
          <a:xfrm>
            <a:off x="9949880" y="3057885"/>
            <a:ext cx="5715400" cy="1704615"/>
            <a:chOff x="-116356" y="-9525"/>
            <a:chExt cx="7620533" cy="2272820"/>
          </a:xfrm>
        </p:grpSpPr>
        <p:sp>
          <p:nvSpPr>
            <p:cNvPr id="11" name="TextBox 11" descr="" title=""/>
            <p:cNvSpPr txBox="1"/>
            <p:nvPr/>
          </p:nvSpPr>
          <p:spPr>
            <a:xfrm>
              <a:off x="-116356" y="-9525"/>
              <a:ext cx="7620533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DEFERMENT RELIEF</a:t>
              </a:r>
            </a:p>
          </p:txBody>
        </p:sp>
        <p:sp>
          <p:nvSpPr>
            <p:cNvPr id="12" name="TextBox 12" descr="" title=""/>
            <p:cNvSpPr txBox="1"/>
            <p:nvPr/>
          </p:nvSpPr>
          <p:spPr>
            <a:xfrm>
              <a:off x="-116356" y="767159"/>
              <a:ext cx="7620533" cy="1496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Loan payments are automatically deferred for 6 months, but interest will accrue during the deferral period. </a:t>
              </a:r>
            </a:p>
          </p:txBody>
        </p:sp>
      </p:grpSp>
      <p:grpSp>
        <p:nvGrpSpPr>
          <p:cNvPr id="13" name="Group 13" descr="" title=""/>
          <p:cNvGrpSpPr/>
          <p:nvPr/>
        </p:nvGrpSpPr>
        <p:grpSpPr>
          <a:xfrm>
            <a:off x="9949880" y="6711764"/>
            <a:ext cx="5715400" cy="2089336"/>
            <a:chOff x="0" y="-502150"/>
            <a:chExt cx="7620533" cy="2785781"/>
          </a:xfrm>
        </p:grpSpPr>
        <p:sp>
          <p:nvSpPr>
            <p:cNvPr id="14" name="TextBox 14" descr="" title=""/>
            <p:cNvSpPr txBox="1"/>
            <p:nvPr/>
          </p:nvSpPr>
          <p:spPr>
            <a:xfrm>
              <a:off x="0" y="-502150"/>
              <a:ext cx="7620533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NO RECOURSE</a:t>
              </a:r>
            </a:p>
          </p:txBody>
        </p:sp>
        <p:sp>
          <p:nvSpPr>
            <p:cNvPr id="15" name="TextBox 15" descr="" title=""/>
            <p:cNvSpPr txBox="1"/>
            <p:nvPr/>
          </p:nvSpPr>
          <p:spPr>
            <a:xfrm>
              <a:off x="0" y="274534"/>
              <a:ext cx="7620533" cy="2009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No recourse against individuals, shareholders, members, or partners of loan recipients for non-payment,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unless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loan dollars are used for impermissible purposes.</a:t>
              </a:r>
            </a:p>
          </p:txBody>
        </p:sp>
      </p:grpSp>
      <p:grpSp>
        <p:nvGrpSpPr>
          <p:cNvPr id="16" name="Group 16" descr="" title=""/>
          <p:cNvGrpSpPr/>
          <p:nvPr/>
        </p:nvGrpSpPr>
        <p:grpSpPr>
          <a:xfrm>
            <a:off x="1922633" y="7810500"/>
            <a:ext cx="5715400" cy="1319894"/>
            <a:chOff x="0" y="10135"/>
            <a:chExt cx="7620533" cy="1759859"/>
          </a:xfrm>
        </p:grpSpPr>
        <p:sp>
          <p:nvSpPr>
            <p:cNvPr id="17" name="TextBox 17" descr="" title=""/>
            <p:cNvSpPr txBox="1"/>
            <p:nvPr/>
          </p:nvSpPr>
          <p:spPr>
            <a:xfrm>
              <a:off x="0" y="10135"/>
              <a:ext cx="7620533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LOAN FORGIVENESS</a:t>
              </a:r>
            </a:p>
          </p:txBody>
        </p:sp>
        <p:sp>
          <p:nvSpPr>
            <p:cNvPr id="18" name="TextBox 18" descr="" title=""/>
            <p:cNvSpPr txBox="1"/>
            <p:nvPr/>
          </p:nvSpPr>
          <p:spPr>
            <a:xfrm>
              <a:off x="0" y="786819"/>
              <a:ext cx="7620533" cy="98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Full loan forgiveness for employers that maintain or restore pre-crisis payroll.</a:t>
              </a:r>
            </a:p>
          </p:txBody>
        </p:sp>
      </p:grpSp>
      <p:sp>
        <p:nvSpPr>
          <p:cNvPr id="19" name="TextBox 19" descr="" title=""/>
          <p:cNvSpPr txBox="1"/>
          <p:nvPr/>
        </p:nvSpPr>
        <p:spPr>
          <a:xfrm>
            <a:off x="228600" y="628650"/>
            <a:ext cx="17373600" cy="1792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BENEFITS OF PAYCHECK PROTECTION LOANS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9B1515"/>
                </a:solidFill>
                <a:latin typeface="Glacial Indifference Bold"/>
              </a:rPr>
              <a:t>AVAILABLE </a:t>
            </a:r>
            <a:r>
              <a:rPr lang="en-US" sz="1900" b="1" u="sng" dirty="0">
                <a:solidFill>
                  <a:srgbClr val="9B1515"/>
                </a:solidFill>
                <a:latin typeface="Glacial Indifference Bold"/>
              </a:rPr>
              <a:t>APRIL 3</a:t>
            </a:r>
            <a:r>
              <a:rPr lang="en-US" sz="1900" b="1" dirty="0">
                <a:solidFill>
                  <a:srgbClr val="9B1515"/>
                </a:solidFill>
                <a:latin typeface="Glacial Indifference Bold"/>
              </a:rPr>
              <a:t> FOR SMALL BUSINESSES AND SOLE PROPRIETORS &amp; </a:t>
            </a:r>
            <a:r>
              <a:rPr lang="en-US" sz="1900" b="1" u="sng" dirty="0">
                <a:solidFill>
                  <a:srgbClr val="9B1515"/>
                </a:solidFill>
                <a:latin typeface="Glacial Indifference Bold"/>
              </a:rPr>
              <a:t>APRIL 10</a:t>
            </a:r>
            <a:r>
              <a:rPr lang="en-US" sz="1900" b="1" dirty="0">
                <a:solidFill>
                  <a:srgbClr val="9B1515"/>
                </a:solidFill>
                <a:latin typeface="Glacial Indifference Bold"/>
              </a:rPr>
              <a:t> FOR INDEPENDENT CONTRACTORS AND SELF-EMPLOYED INDIVIDUALS</a:t>
            </a:r>
            <a:endParaRPr lang="en-US" sz="1900" b="1" dirty="0">
              <a:latin typeface="Glacial Indifference Bold"/>
            </a:endParaRPr>
          </a:p>
        </p:txBody>
      </p:sp>
      <p:grpSp>
        <p:nvGrpSpPr>
          <p:cNvPr id="20" name="Group 20" descr="" title=""/>
          <p:cNvGrpSpPr/>
          <p:nvPr/>
        </p:nvGrpSpPr>
        <p:grpSpPr>
          <a:xfrm>
            <a:off x="1959076" y="2909206"/>
            <a:ext cx="5715400" cy="1319894"/>
            <a:chOff x="0" y="-9525"/>
            <a:chExt cx="7620533" cy="1759859"/>
          </a:xfrm>
        </p:grpSpPr>
        <p:sp>
          <p:nvSpPr>
            <p:cNvPr id="21" name="TextBox 21" descr="" title=""/>
            <p:cNvSpPr txBox="1"/>
            <p:nvPr/>
          </p:nvSpPr>
          <p:spPr>
            <a:xfrm>
              <a:off x="0" y="-9525"/>
              <a:ext cx="7620533" cy="59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100% GUARANTEED</a:t>
              </a:r>
            </a:p>
          </p:txBody>
        </p:sp>
        <p:sp>
          <p:nvSpPr>
            <p:cNvPr id="22" name="TextBox 22" descr="" title=""/>
            <p:cNvSpPr txBox="1"/>
            <p:nvPr/>
          </p:nvSpPr>
          <p:spPr>
            <a:xfrm>
              <a:off x="0" y="767159"/>
              <a:ext cx="7620533" cy="98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The loans are 100% federally guaranteed. No collateral, personal guarantees, or fees.</a:t>
              </a:r>
            </a:p>
          </p:txBody>
        </p:sp>
      </p:grpSp>
      <p:grpSp>
        <p:nvGrpSpPr>
          <p:cNvPr id="23" name="Group 23" descr="" title=""/>
          <p:cNvGrpSpPr/>
          <p:nvPr/>
        </p:nvGrpSpPr>
        <p:grpSpPr>
          <a:xfrm>
            <a:off x="9949880" y="5275126"/>
            <a:ext cx="5715400" cy="935174"/>
            <a:chOff x="0" y="-176587"/>
            <a:chExt cx="7620533" cy="1246897"/>
          </a:xfrm>
        </p:grpSpPr>
        <p:sp>
          <p:nvSpPr>
            <p:cNvPr id="24" name="TextBox 24" descr="" title=""/>
            <p:cNvSpPr txBox="1"/>
            <p:nvPr/>
          </p:nvSpPr>
          <p:spPr>
            <a:xfrm>
              <a:off x="0" y="-176587"/>
              <a:ext cx="7620533" cy="61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1% INTEREST RATE</a:t>
              </a:r>
            </a:p>
          </p:txBody>
        </p:sp>
        <p:sp>
          <p:nvSpPr>
            <p:cNvPr id="25" name="TextBox 25" descr="" title=""/>
            <p:cNvSpPr txBox="1"/>
            <p:nvPr/>
          </p:nvSpPr>
          <p:spPr>
            <a:xfrm>
              <a:off x="0" y="600096"/>
              <a:ext cx="7620533" cy="47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The interest rate will be fixed at 1%.</a:t>
              </a:r>
            </a:p>
          </p:txBody>
        </p:sp>
      </p:grpSp>
      <p:sp>
        <p:nvSpPr>
          <p:cNvPr id="28" name="TextBox 8" descr="" title="">
            <a:extLst>
              <a:ext uri="{FF2B5EF4-FFF2-40B4-BE49-F238E27FC236}">
                <a16:creationId xmlns:a16="http://schemas.microsoft.com/office/drawing/2014/main" id="{BA2FF633-8E56-46AC-90D3-FF6E3D34776D}"/>
              </a:ext>
            </a:extLst>
          </p:cNvPr>
          <p:cNvSpPr txBox="1"/>
          <p:nvPr/>
        </p:nvSpPr>
        <p:spPr>
          <a:xfrm>
            <a:off x="1959076" y="6358235"/>
            <a:ext cx="57154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300" dirty="0">
                <a:solidFill>
                  <a:srgbClr val="000000"/>
                </a:solidFill>
                <a:latin typeface="Glacial Indifference Bold"/>
              </a:rPr>
              <a:t>2-YEAR MATURITY</a:t>
            </a:r>
          </a:p>
        </p:txBody>
      </p:sp>
      <p:sp>
        <p:nvSpPr>
          <p:cNvPr id="29" name="TextBox 9" descr="" title="">
            <a:extLst>
              <a:ext uri="{FF2B5EF4-FFF2-40B4-BE49-F238E27FC236}">
                <a16:creationId xmlns:a16="http://schemas.microsoft.com/office/drawing/2014/main" id="{F2926C0E-0A3B-4140-A1ED-4FC6D1802634}"/>
              </a:ext>
            </a:extLst>
          </p:cNvPr>
          <p:cNvSpPr txBox="1"/>
          <p:nvPr/>
        </p:nvSpPr>
        <p:spPr>
          <a:xfrm>
            <a:off x="1959076" y="6844519"/>
            <a:ext cx="5715400" cy="35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No penalty for prepayment.</a:t>
            </a:r>
          </a:p>
        </p:txBody>
      </p:sp>
      <p:pic>
        <p:nvPicPr>
          <p:cNvPr id="34" name="Picture 33" descr="" title="">
            <a:extLst>
              <a:ext uri="{FF2B5EF4-FFF2-40B4-BE49-F238E27FC236}">
                <a16:creationId xmlns:a16="http://schemas.microsoft.com/office/drawing/2014/main" id="{3419985B-E745-411A-B877-C9FF960016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895350" y="2781300"/>
            <a:ext cx="7482952" cy="5083339"/>
            <a:chOff x="0" y="0"/>
            <a:chExt cx="3956775" cy="2853362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3956775" cy="2853362"/>
            </a:xfrm>
            <a:custGeom>
              <a:avLst/>
              <a:gdLst/>
              <a:ahLst/>
              <a:cxnLst/>
              <a:rect l="l" t="t" r="r" b="b"/>
              <a:pathLst>
                <a:path w="3956775" h="2853362">
                  <a:moveTo>
                    <a:pt x="0" y="0"/>
                  </a:moveTo>
                  <a:lnTo>
                    <a:pt x="0" y="2853362"/>
                  </a:lnTo>
                  <a:lnTo>
                    <a:pt x="3956775" y="2853362"/>
                  </a:lnTo>
                  <a:lnTo>
                    <a:pt x="3956775" y="0"/>
                  </a:lnTo>
                  <a:lnTo>
                    <a:pt x="0" y="0"/>
                  </a:lnTo>
                  <a:close/>
                  <a:moveTo>
                    <a:pt x="3895815" y="2792402"/>
                  </a:moveTo>
                  <a:lnTo>
                    <a:pt x="59690" y="2792402"/>
                  </a:lnTo>
                  <a:lnTo>
                    <a:pt x="59690" y="59690"/>
                  </a:lnTo>
                  <a:lnTo>
                    <a:pt x="3895815" y="59690"/>
                  </a:lnTo>
                  <a:lnTo>
                    <a:pt x="3895815" y="2792402"/>
                  </a:ln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4" name="Group 4" descr="" title=""/>
          <p:cNvGrpSpPr/>
          <p:nvPr/>
        </p:nvGrpSpPr>
        <p:grpSpPr>
          <a:xfrm>
            <a:off x="1190596" y="3162300"/>
            <a:ext cx="6892460" cy="4297483"/>
            <a:chOff x="0" y="-1828104"/>
            <a:chExt cx="9189947" cy="5426355"/>
          </a:xfrm>
        </p:grpSpPr>
        <p:sp>
          <p:nvSpPr>
            <p:cNvPr id="5" name="TextBox 5" descr="" title=""/>
            <p:cNvSpPr txBox="1"/>
            <p:nvPr/>
          </p:nvSpPr>
          <p:spPr>
            <a:xfrm>
              <a:off x="0" y="-1828104"/>
              <a:ext cx="9189947" cy="696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36" dirty="0">
                  <a:solidFill>
                    <a:srgbClr val="000000"/>
                  </a:solidFill>
                  <a:latin typeface="Glacial Indifference Bold"/>
                </a:rPr>
                <a:t>SMALL BUSINESS CONCERNS</a:t>
              </a:r>
            </a:p>
          </p:txBody>
        </p:sp>
        <p:sp>
          <p:nvSpPr>
            <p:cNvPr id="6" name="TextBox 6" descr="" title=""/>
            <p:cNvSpPr txBox="1"/>
            <p:nvPr/>
          </p:nvSpPr>
          <p:spPr>
            <a:xfrm>
              <a:off x="0" y="-769724"/>
              <a:ext cx="9189947" cy="436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“Small business concerns” as defined in existing SBA laws and rules (based on employee count OR revenue for the industry); </a:t>
              </a:r>
              <a:r>
                <a:rPr lang="en-US" sz="2600" b="1" u="sng" dirty="0">
                  <a:solidFill>
                    <a:srgbClr val="000000"/>
                  </a:solidFill>
                  <a:latin typeface="Glacial Indifference"/>
                </a:rPr>
                <a:t>or</a:t>
              </a:r>
            </a:p>
            <a:p>
              <a:pPr algn="ctr">
                <a:lnSpc>
                  <a:spcPts val="3900"/>
                </a:lnSpc>
              </a:pPr>
              <a:endParaRPr lang="en-US" sz="2600" b="1" dirty="0">
                <a:solidFill>
                  <a:srgbClr val="000000"/>
                </a:solidFill>
                <a:latin typeface="Glacial Indifference"/>
              </a:endParaRPr>
            </a:p>
            <a:p>
              <a:pPr algn="ctr">
                <a:lnSpc>
                  <a:spcPts val="39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Tangible net worth of the business $15M or less </a:t>
              </a:r>
              <a:r>
                <a:rPr lang="en-US" sz="2600" u="sng" dirty="0">
                  <a:solidFill>
                    <a:srgbClr val="000000"/>
                  </a:solidFill>
                  <a:latin typeface="Glacial Indifference"/>
                </a:rPr>
                <a:t>and</a:t>
              </a: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 average net income after federal income taxes for last two fiscal years is $5M or less</a:t>
              </a:r>
              <a:endParaRPr lang="en-US" sz="2600" b="1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7" name="TextBox 7" descr="" title=""/>
          <p:cNvSpPr txBox="1"/>
          <p:nvPr/>
        </p:nvSpPr>
        <p:spPr>
          <a:xfrm>
            <a:off x="1333586" y="628650"/>
            <a:ext cx="15620828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ELIGIBILITY FOR PAYCHECK PROTECTION LOANS</a:t>
            </a:r>
          </a:p>
        </p:txBody>
      </p:sp>
      <p:grpSp>
        <p:nvGrpSpPr>
          <p:cNvPr id="8" name="Group 8" descr="" title=""/>
          <p:cNvGrpSpPr/>
          <p:nvPr/>
        </p:nvGrpSpPr>
        <p:grpSpPr>
          <a:xfrm>
            <a:off x="9950870" y="2781300"/>
            <a:ext cx="7482952" cy="5083339"/>
            <a:chOff x="0" y="0"/>
            <a:chExt cx="3956775" cy="2853362"/>
          </a:xfrm>
        </p:grpSpPr>
        <p:sp>
          <p:nvSpPr>
            <p:cNvPr id="9" name="Freeform 9" descr="" title=""/>
            <p:cNvSpPr/>
            <p:nvPr/>
          </p:nvSpPr>
          <p:spPr>
            <a:xfrm>
              <a:off x="0" y="0"/>
              <a:ext cx="3956775" cy="2853362"/>
            </a:xfrm>
            <a:custGeom>
              <a:avLst/>
              <a:gdLst/>
              <a:ahLst/>
              <a:cxnLst/>
              <a:rect l="l" t="t" r="r" b="b"/>
              <a:pathLst>
                <a:path w="3956775" h="2853362">
                  <a:moveTo>
                    <a:pt x="0" y="0"/>
                  </a:moveTo>
                  <a:lnTo>
                    <a:pt x="0" y="2853362"/>
                  </a:lnTo>
                  <a:lnTo>
                    <a:pt x="3956775" y="2853362"/>
                  </a:lnTo>
                  <a:lnTo>
                    <a:pt x="3956775" y="0"/>
                  </a:lnTo>
                  <a:lnTo>
                    <a:pt x="0" y="0"/>
                  </a:lnTo>
                  <a:close/>
                  <a:moveTo>
                    <a:pt x="3895815" y="2792402"/>
                  </a:moveTo>
                  <a:lnTo>
                    <a:pt x="59690" y="2792402"/>
                  </a:lnTo>
                  <a:lnTo>
                    <a:pt x="59690" y="59690"/>
                  </a:lnTo>
                  <a:lnTo>
                    <a:pt x="3895815" y="59690"/>
                  </a:lnTo>
                  <a:lnTo>
                    <a:pt x="3895815" y="2792402"/>
                  </a:ln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10" name="TextBox 10" descr="" title=""/>
          <p:cNvSpPr txBox="1"/>
          <p:nvPr/>
        </p:nvSpPr>
        <p:spPr>
          <a:xfrm>
            <a:off x="1213524" y="1790276"/>
            <a:ext cx="158609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cap="all" dirty="0">
                <a:solidFill>
                  <a:srgbClr val="000000"/>
                </a:solidFill>
                <a:latin typeface="Glacial Indifference Bold" panose="020B0604020202020204" charset="0"/>
              </a:rPr>
              <a:t>Entities—including sole proprietors, independent contractors, and self-employed individuals*—that were operating and paying workers on </a:t>
            </a:r>
            <a:r>
              <a:rPr lang="en-US" sz="2400" u="sng" cap="all" dirty="0">
                <a:solidFill>
                  <a:srgbClr val="000000"/>
                </a:solidFill>
                <a:latin typeface="Glacial Indifference Bold" panose="020B0604020202020204" charset="0"/>
              </a:rPr>
              <a:t>February 15, 2020</a:t>
            </a:r>
            <a:r>
              <a:rPr lang="en-US" sz="2400" cap="all" dirty="0">
                <a:solidFill>
                  <a:srgbClr val="000000"/>
                </a:solidFill>
                <a:latin typeface="Glacial Indifference Bold" panose="020B0604020202020204" charset="0"/>
              </a:rPr>
              <a:t> are eligible, provided they are </a:t>
            </a:r>
            <a:r>
              <a:rPr lang="en-US" sz="2400" u="sng" cap="all" dirty="0">
                <a:solidFill>
                  <a:srgbClr val="000000"/>
                </a:solidFill>
                <a:latin typeface="Glacial Indifference Bold" panose="020B0604020202020204" charset="0"/>
              </a:rPr>
              <a:t>either</a:t>
            </a:r>
            <a:r>
              <a:rPr lang="en-US" sz="2400" cap="all" dirty="0">
                <a:solidFill>
                  <a:srgbClr val="000000"/>
                </a:solidFill>
                <a:latin typeface="Glacial Indifference Bold" panose="020B0604020202020204" charset="0"/>
              </a:rPr>
              <a:t>—</a:t>
            </a:r>
          </a:p>
        </p:txBody>
      </p:sp>
      <p:grpSp>
        <p:nvGrpSpPr>
          <p:cNvPr id="11" name="Group 11" descr="" title=""/>
          <p:cNvGrpSpPr/>
          <p:nvPr/>
        </p:nvGrpSpPr>
        <p:grpSpPr>
          <a:xfrm>
            <a:off x="10246116" y="3086100"/>
            <a:ext cx="6892460" cy="4717447"/>
            <a:chOff x="0" y="101450"/>
            <a:chExt cx="9189947" cy="5755404"/>
          </a:xfrm>
        </p:grpSpPr>
        <p:sp>
          <p:nvSpPr>
            <p:cNvPr id="12" name="TextBox 12" descr="" title=""/>
            <p:cNvSpPr txBox="1"/>
            <p:nvPr/>
          </p:nvSpPr>
          <p:spPr>
            <a:xfrm>
              <a:off x="0" y="101450"/>
              <a:ext cx="9189947" cy="73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36" dirty="0">
                  <a:solidFill>
                    <a:srgbClr val="000000"/>
                  </a:solidFill>
                  <a:latin typeface="Glacial Indifference Bold"/>
                </a:rPr>
                <a:t>OTHER ELIGIBLE RECIPIENTS</a:t>
              </a:r>
            </a:p>
          </p:txBody>
        </p:sp>
        <p:sp>
          <p:nvSpPr>
            <p:cNvPr id="13" name="TextBox 13" descr="" title=""/>
            <p:cNvSpPr txBox="1"/>
            <p:nvPr/>
          </p:nvSpPr>
          <p:spPr>
            <a:xfrm>
              <a:off x="0" y="1065380"/>
              <a:ext cx="9189947" cy="479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For-profit "business concerns," 501(c)(3) non-profits, 501(c)(19) veterans organizations, and Tribal businesses with not more than the </a:t>
              </a:r>
              <a:r>
                <a:rPr lang="en-US" sz="2600" u="sng" dirty="0">
                  <a:solidFill>
                    <a:srgbClr val="000000"/>
                  </a:solidFill>
                  <a:latin typeface="Glacial Indifference"/>
                </a:rPr>
                <a:t>greater</a:t>
              </a: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 of—</a:t>
              </a:r>
            </a:p>
            <a:p>
              <a:pPr marL="429261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500 employees; </a:t>
              </a:r>
              <a:r>
                <a:rPr lang="en-US" sz="2600" u="sng" dirty="0">
                  <a:solidFill>
                    <a:srgbClr val="000000"/>
                  </a:solidFill>
                  <a:latin typeface="Glacial Indifference Bold"/>
                </a:rPr>
                <a:t>or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dirty="0">
                  <a:solidFill>
                    <a:srgbClr val="000000"/>
                  </a:solidFill>
                  <a:latin typeface="Glacial Indifference"/>
                </a:rPr>
                <a:t>The SBA’s “small” size standard in number of employees for the entity’s industry.</a:t>
              </a:r>
            </a:p>
            <a:p>
              <a:pPr marL="214630" lvl="1">
                <a:lnSpc>
                  <a:spcPts val="3900"/>
                </a:lnSpc>
              </a:pPr>
              <a:endParaRPr lang="en-US" sz="16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14" name="TextBox 14" descr="" title=""/>
          <p:cNvSpPr txBox="1"/>
          <p:nvPr/>
        </p:nvSpPr>
        <p:spPr>
          <a:xfrm>
            <a:off x="838200" y="8115300"/>
            <a:ext cx="16535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400" cap="all" dirty="0">
                <a:solidFill>
                  <a:srgbClr val="000000"/>
                </a:solidFill>
                <a:latin typeface="Glacial Indifference Bold"/>
              </a:rPr>
              <a:t>Depending on your industry, your business may STILL qualify if you have </a:t>
            </a:r>
            <a:r>
              <a:rPr lang="en-US" sz="2400" u="sng" cap="all" dirty="0">
                <a:solidFill>
                  <a:srgbClr val="000000"/>
                </a:solidFill>
                <a:latin typeface="Glacial Indifference Bold"/>
              </a:rPr>
              <a:t>more</a:t>
            </a:r>
            <a:r>
              <a:rPr lang="en-US" sz="2400" cap="all" dirty="0">
                <a:solidFill>
                  <a:srgbClr val="000000"/>
                </a:solidFill>
                <a:latin typeface="Glacial Indifference Bold"/>
              </a:rPr>
              <a:t> than 500 employees.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400" cap="all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400" cap="all" dirty="0">
                <a:solidFill>
                  <a:srgbClr val="000000"/>
                </a:solidFill>
                <a:latin typeface="Glacial Indifference Bold"/>
              </a:rPr>
              <a:t>*Individual Applicants with Self-Employment Income (not partners) must file 2019 Form 1040 Schedule c</a:t>
            </a:r>
          </a:p>
        </p:txBody>
      </p:sp>
      <p:pic>
        <p:nvPicPr>
          <p:cNvPr id="15" name="Picture 15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352402">
            <a:off x="-2768010" y="5735013"/>
            <a:ext cx="7344276" cy="7610648"/>
          </a:xfrm>
          <a:prstGeom prst="rect">
            <a:avLst/>
          </a:prstGeom>
        </p:spPr>
      </p:pic>
      <p:pic>
        <p:nvPicPr>
          <p:cNvPr id="16" name="Picture 16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24410">
            <a:off x="17351011" y="-301464"/>
            <a:ext cx="2753452" cy="2853318"/>
          </a:xfrm>
          <a:prstGeom prst="rect">
            <a:avLst/>
          </a:prstGeom>
        </p:spPr>
      </p:pic>
      <p:sp>
        <p:nvSpPr>
          <p:cNvPr id="19" name="TextBox 18" descr="" title="">
            <a:extLst>
              <a:ext uri="{FF2B5EF4-FFF2-40B4-BE49-F238E27FC236}">
                <a16:creationId xmlns:a16="http://schemas.microsoft.com/office/drawing/2014/main" id="{10A3DD19-5A23-4454-9C52-413C2BA1E736}"/>
              </a:ext>
            </a:extLst>
          </p:cNvPr>
          <p:cNvSpPr txBox="1"/>
          <p:nvPr/>
        </p:nvSpPr>
        <p:spPr>
          <a:xfrm>
            <a:off x="8369523" y="5044006"/>
            <a:ext cx="1472582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u="sng" dirty="0">
                <a:solidFill>
                  <a:srgbClr val="000000"/>
                </a:solidFill>
                <a:latin typeface="Glacial Indifference Bold"/>
              </a:rPr>
              <a:t>OR</a:t>
            </a:r>
          </a:p>
        </p:txBody>
      </p:sp>
      <p:pic>
        <p:nvPicPr>
          <p:cNvPr id="24" name="Picture 23" descr="" title="">
            <a:extLst>
              <a:ext uri="{FF2B5EF4-FFF2-40B4-BE49-F238E27FC236}">
                <a16:creationId xmlns:a16="http://schemas.microsoft.com/office/drawing/2014/main" id="{7A44426A-8D57-476D-B82D-28C07E8B33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62376" y="1829411"/>
            <a:ext cx="14869193" cy="1519430"/>
            <a:chOff x="0" y="0"/>
            <a:chExt cx="9541430" cy="687142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9541430" cy="687142"/>
            </a:xfrm>
            <a:custGeom>
              <a:avLst/>
              <a:gdLst/>
              <a:ahLst/>
              <a:cxnLst/>
              <a:rect l="l" t="t" r="r" b="b"/>
              <a:pathLst>
                <a:path w="9541430" h="687142">
                  <a:moveTo>
                    <a:pt x="9416969" y="687142"/>
                  </a:moveTo>
                  <a:lnTo>
                    <a:pt x="124460" y="687142"/>
                  </a:lnTo>
                  <a:cubicBezTo>
                    <a:pt x="55880" y="687142"/>
                    <a:pt x="0" y="631262"/>
                    <a:pt x="0" y="562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562682"/>
                  </a:lnTo>
                  <a:cubicBezTo>
                    <a:pt x="9541430" y="631262"/>
                    <a:pt x="9485550" y="687142"/>
                    <a:pt x="9416969" y="687142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4" name="TextBox 4" descr="" title=""/>
          <p:cNvSpPr txBox="1"/>
          <p:nvPr/>
        </p:nvSpPr>
        <p:spPr>
          <a:xfrm>
            <a:off x="1295400" y="2019300"/>
            <a:ext cx="14466329" cy="101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lacial Indifference Bold"/>
              </a:rPr>
              <a:t>EXCEPT 501(C)(3) NON-PROFITS &amp; FAITH-BASED ORGANIZATIONS, BUSINESSES THAT NORMALLY ARE EXCLUDED FROM SBA BUSINESS LOANS ARE INELIGIBLE FOR PPLs.  EXAMPLES INCLUDE —</a:t>
            </a:r>
          </a:p>
        </p:txBody>
      </p:sp>
      <p:sp>
        <p:nvSpPr>
          <p:cNvPr id="7" name="TextBox 7" descr="" title=""/>
          <p:cNvSpPr txBox="1"/>
          <p:nvPr/>
        </p:nvSpPr>
        <p:spPr>
          <a:xfrm>
            <a:off x="2141925" y="3553605"/>
            <a:ext cx="13789644" cy="564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Household employers of nannies, housekeepers, etc. (not a normal SBA exclusion, but excluded under PPL rules).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Financial businesses primarily engaged in the business of lending. 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Passive businesses owned by developers/landlords that do not actively use or occupy the assets acquired or improved by the loan proceeds.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Life insurance companies. 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Businesses located in a foreign country. 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Private membership clubs and businesses. 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Businesses deriving more than 1/3 of gross annual revenue from legal gambling activities (with limited exception under SBA PPL rules for smaller gaming businesses).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Businesses primarily engaged in political or lobbying activities (now subject to a lawsuit). </a:t>
            </a:r>
          </a:p>
        </p:txBody>
      </p:sp>
      <p:pic>
        <p:nvPicPr>
          <p:cNvPr id="9" name="Picture 9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9512" y="3541381"/>
            <a:ext cx="498670" cy="516756"/>
          </a:xfrm>
          <a:prstGeom prst="rect">
            <a:avLst/>
          </a:prstGeom>
        </p:spPr>
      </p:pic>
      <p:sp>
        <p:nvSpPr>
          <p:cNvPr id="17" name="TextBox 17" descr="" title=""/>
          <p:cNvSpPr txBox="1"/>
          <p:nvPr/>
        </p:nvSpPr>
        <p:spPr>
          <a:xfrm>
            <a:off x="995103" y="957414"/>
            <a:ext cx="16297793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INELIGIBLE ENTITIES</a:t>
            </a:r>
          </a:p>
        </p:txBody>
      </p:sp>
      <p:pic>
        <p:nvPicPr>
          <p:cNvPr id="19" name="Picture 19" descr="" title=""/>
          <p:cNvPicPr>
            <a:picLocks noChangeAspect="1"/>
          </p:cNvPicPr>
          <p:nvPr/>
        </p:nvPicPr>
        <p:blipFill>
          <a:blip r:embed="rId3">
            <a:alphaModFix amt="9999"/>
          </a:blip>
          <a:srcRect/>
          <a:stretch>
            <a:fillRect/>
          </a:stretch>
        </p:blipFill>
        <p:spPr>
          <a:xfrm rot="1314425">
            <a:off x="12810940" y="-2862003"/>
            <a:ext cx="9403949" cy="9745025"/>
          </a:xfrm>
          <a:prstGeom prst="rect">
            <a:avLst/>
          </a:prstGeom>
        </p:spPr>
      </p:pic>
      <p:pic>
        <p:nvPicPr>
          <p:cNvPr id="20" name="Picture 20" descr="" title="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064611">
            <a:off x="-253101" y="-190349"/>
            <a:ext cx="1287179" cy="1333864"/>
          </a:xfrm>
          <a:prstGeom prst="rect">
            <a:avLst/>
          </a:prstGeom>
        </p:spPr>
      </p:pic>
      <p:grpSp>
        <p:nvGrpSpPr>
          <p:cNvPr id="21" name="Group 21" descr="" title=""/>
          <p:cNvGrpSpPr/>
          <p:nvPr/>
        </p:nvGrpSpPr>
        <p:grpSpPr>
          <a:xfrm>
            <a:off x="-544268" y="937043"/>
            <a:ext cx="1085192" cy="1073466"/>
            <a:chOff x="0" y="0"/>
            <a:chExt cx="6350000" cy="6350000"/>
          </a:xfrm>
        </p:grpSpPr>
        <p:sp>
          <p:nvSpPr>
            <p:cNvPr id="22" name="Freeform 22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5" name="Multiplication Sign 4" descr="" title="">
            <a:extLst>
              <a:ext uri="{FF2B5EF4-FFF2-40B4-BE49-F238E27FC236}">
                <a16:creationId xmlns:a16="http://schemas.microsoft.com/office/drawing/2014/main" id="{6D23DAE1-1810-4193-80AE-630C21DCBD6F}"/>
              </a:ext>
            </a:extLst>
          </p:cNvPr>
          <p:cNvSpPr/>
          <p:nvPr/>
        </p:nvSpPr>
        <p:spPr>
          <a:xfrm>
            <a:off x="1565967" y="3639306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9" descr="" title="">
            <a:extLst>
              <a:ext uri="{FF2B5EF4-FFF2-40B4-BE49-F238E27FC236}">
                <a16:creationId xmlns:a16="http://schemas.microsoft.com/office/drawing/2014/main" id="{EA75D67D-CC17-4B60-B6F4-A790EB8E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8000" y="4205283"/>
            <a:ext cx="498670" cy="516756"/>
          </a:xfrm>
          <a:prstGeom prst="rect">
            <a:avLst/>
          </a:prstGeom>
        </p:spPr>
      </p:pic>
      <p:sp>
        <p:nvSpPr>
          <p:cNvPr id="39" name="Multiplication Sign 38" descr="" title="">
            <a:extLst>
              <a:ext uri="{FF2B5EF4-FFF2-40B4-BE49-F238E27FC236}">
                <a16:creationId xmlns:a16="http://schemas.microsoft.com/office/drawing/2014/main" id="{090D573F-8DC5-497E-98F4-B0620522F9E4}"/>
              </a:ext>
            </a:extLst>
          </p:cNvPr>
          <p:cNvSpPr/>
          <p:nvPr/>
        </p:nvSpPr>
        <p:spPr>
          <a:xfrm>
            <a:off x="1584455" y="4303208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9" descr="" title="">
            <a:extLst>
              <a:ext uri="{FF2B5EF4-FFF2-40B4-BE49-F238E27FC236}">
                <a16:creationId xmlns:a16="http://schemas.microsoft.com/office/drawing/2014/main" id="{2CEA330A-DD41-49D9-B5D8-19DFE827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5282" y="4915954"/>
            <a:ext cx="498670" cy="516756"/>
          </a:xfrm>
          <a:prstGeom prst="rect">
            <a:avLst/>
          </a:prstGeom>
        </p:spPr>
      </p:pic>
      <p:sp>
        <p:nvSpPr>
          <p:cNvPr id="42" name="Multiplication Sign 41" descr="" title="">
            <a:extLst>
              <a:ext uri="{FF2B5EF4-FFF2-40B4-BE49-F238E27FC236}">
                <a16:creationId xmlns:a16="http://schemas.microsoft.com/office/drawing/2014/main" id="{708CE50A-B25F-4373-8F36-7A732C4D5874}"/>
              </a:ext>
            </a:extLst>
          </p:cNvPr>
          <p:cNvSpPr/>
          <p:nvPr/>
        </p:nvSpPr>
        <p:spPr>
          <a:xfrm>
            <a:off x="1571737" y="5013879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9" descr="" title="">
            <a:extLst>
              <a:ext uri="{FF2B5EF4-FFF2-40B4-BE49-F238E27FC236}">
                <a16:creationId xmlns:a16="http://schemas.microsoft.com/office/drawing/2014/main" id="{27EF9929-17B5-4157-B84A-569EB452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9512" y="5770107"/>
            <a:ext cx="498670" cy="516756"/>
          </a:xfrm>
          <a:prstGeom prst="rect">
            <a:avLst/>
          </a:prstGeom>
        </p:spPr>
      </p:pic>
      <p:sp>
        <p:nvSpPr>
          <p:cNvPr id="46" name="Multiplication Sign 45" descr="" title="">
            <a:extLst>
              <a:ext uri="{FF2B5EF4-FFF2-40B4-BE49-F238E27FC236}">
                <a16:creationId xmlns:a16="http://schemas.microsoft.com/office/drawing/2014/main" id="{2DA23EA3-B781-4482-8ED9-1ADDBEBC985A}"/>
              </a:ext>
            </a:extLst>
          </p:cNvPr>
          <p:cNvSpPr/>
          <p:nvPr/>
        </p:nvSpPr>
        <p:spPr>
          <a:xfrm>
            <a:off x="1565967" y="5868032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9" descr="" title="">
            <a:extLst>
              <a:ext uri="{FF2B5EF4-FFF2-40B4-BE49-F238E27FC236}">
                <a16:creationId xmlns:a16="http://schemas.microsoft.com/office/drawing/2014/main" id="{46A6A8FB-D0CA-4060-A903-A97D122A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9512" y="6466821"/>
            <a:ext cx="498670" cy="516756"/>
          </a:xfrm>
          <a:prstGeom prst="rect">
            <a:avLst/>
          </a:prstGeom>
        </p:spPr>
      </p:pic>
      <p:sp>
        <p:nvSpPr>
          <p:cNvPr id="48" name="Multiplication Sign 47" descr="" title="">
            <a:extLst>
              <a:ext uri="{FF2B5EF4-FFF2-40B4-BE49-F238E27FC236}">
                <a16:creationId xmlns:a16="http://schemas.microsoft.com/office/drawing/2014/main" id="{43A147DA-FF2D-4454-8218-EFE1A4BC4B37}"/>
              </a:ext>
            </a:extLst>
          </p:cNvPr>
          <p:cNvSpPr/>
          <p:nvPr/>
        </p:nvSpPr>
        <p:spPr>
          <a:xfrm>
            <a:off x="1565967" y="6564746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9" descr="" title="">
            <a:extLst>
              <a:ext uri="{FF2B5EF4-FFF2-40B4-BE49-F238E27FC236}">
                <a16:creationId xmlns:a16="http://schemas.microsoft.com/office/drawing/2014/main" id="{EB428B96-8D64-4624-8372-DC893BB2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3646" y="7143609"/>
            <a:ext cx="498670" cy="516756"/>
          </a:xfrm>
          <a:prstGeom prst="rect">
            <a:avLst/>
          </a:prstGeom>
        </p:spPr>
      </p:pic>
      <p:sp>
        <p:nvSpPr>
          <p:cNvPr id="50" name="Multiplication Sign 49" descr="" title="">
            <a:extLst>
              <a:ext uri="{FF2B5EF4-FFF2-40B4-BE49-F238E27FC236}">
                <a16:creationId xmlns:a16="http://schemas.microsoft.com/office/drawing/2014/main" id="{248B5AFB-13AE-4366-9069-45B36826C6EF}"/>
              </a:ext>
            </a:extLst>
          </p:cNvPr>
          <p:cNvSpPr/>
          <p:nvPr/>
        </p:nvSpPr>
        <p:spPr>
          <a:xfrm>
            <a:off x="1590101" y="7241534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9" descr="" title="">
            <a:extLst>
              <a:ext uri="{FF2B5EF4-FFF2-40B4-BE49-F238E27FC236}">
                <a16:creationId xmlns:a16="http://schemas.microsoft.com/office/drawing/2014/main" id="{2ED1064A-0932-41C1-B040-9EEC06C8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9512" y="7903344"/>
            <a:ext cx="498670" cy="516756"/>
          </a:xfrm>
          <a:prstGeom prst="rect">
            <a:avLst/>
          </a:prstGeom>
        </p:spPr>
      </p:pic>
      <p:sp>
        <p:nvSpPr>
          <p:cNvPr id="52" name="Multiplication Sign 51" descr="" title="">
            <a:extLst>
              <a:ext uri="{FF2B5EF4-FFF2-40B4-BE49-F238E27FC236}">
                <a16:creationId xmlns:a16="http://schemas.microsoft.com/office/drawing/2014/main" id="{C71A57A2-B5D3-453E-A655-3ED7969D7223}"/>
              </a:ext>
            </a:extLst>
          </p:cNvPr>
          <p:cNvSpPr/>
          <p:nvPr/>
        </p:nvSpPr>
        <p:spPr>
          <a:xfrm>
            <a:off x="1565967" y="7919738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9" descr="" title="">
            <a:extLst>
              <a:ext uri="{FF2B5EF4-FFF2-40B4-BE49-F238E27FC236}">
                <a16:creationId xmlns:a16="http://schemas.microsoft.com/office/drawing/2014/main" id="{3DCA017D-5035-418E-A940-307D6023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8000" y="8665344"/>
            <a:ext cx="498670" cy="516756"/>
          </a:xfrm>
          <a:prstGeom prst="rect">
            <a:avLst/>
          </a:prstGeom>
        </p:spPr>
      </p:pic>
      <p:sp>
        <p:nvSpPr>
          <p:cNvPr id="54" name="Multiplication Sign 53" descr="" title="">
            <a:extLst>
              <a:ext uri="{FF2B5EF4-FFF2-40B4-BE49-F238E27FC236}">
                <a16:creationId xmlns:a16="http://schemas.microsoft.com/office/drawing/2014/main" id="{4C5C5D0D-6A0D-43FD-80D2-C391EDEDB423}"/>
              </a:ext>
            </a:extLst>
          </p:cNvPr>
          <p:cNvSpPr/>
          <p:nvPr/>
        </p:nvSpPr>
        <p:spPr>
          <a:xfrm>
            <a:off x="1584455" y="8663940"/>
            <a:ext cx="365760" cy="36576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" title="">
            <a:extLst>
              <a:ext uri="{FF2B5EF4-FFF2-40B4-BE49-F238E27FC236}">
                <a16:creationId xmlns:a16="http://schemas.microsoft.com/office/drawing/2014/main" id="{2CD48595-0CB0-44A4-AE96-63173817D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9144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23675" y="1770342"/>
            <a:ext cx="15029891" cy="8097558"/>
            <a:chOff x="-6700" y="-340331"/>
            <a:chExt cx="20039855" cy="7964848"/>
          </a:xfrm>
        </p:grpSpPr>
        <p:sp>
          <p:nvSpPr>
            <p:cNvPr id="3" name="TextBox 3" descr="" title=""/>
            <p:cNvSpPr txBox="1"/>
            <p:nvPr/>
          </p:nvSpPr>
          <p:spPr>
            <a:xfrm>
              <a:off x="-6700" y="-340331"/>
              <a:ext cx="20039855" cy="54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GENERAL RULES</a:t>
              </a:r>
            </a:p>
          </p:txBody>
        </p:sp>
        <p:sp>
          <p:nvSpPr>
            <p:cNvPr id="4" name="TextBox 4" descr="" title=""/>
            <p:cNvSpPr txBox="1"/>
            <p:nvPr/>
          </p:nvSpPr>
          <p:spPr>
            <a:xfrm>
              <a:off x="-6700" y="3797616"/>
              <a:ext cx="20039855" cy="454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Glacial Indifference Bold"/>
                </a:rPr>
                <a:t>SPECIAL COUNTING RULES &amp; AFFILIATION WAIVERS FOR SOME BUSINESSES</a:t>
              </a:r>
            </a:p>
          </p:txBody>
        </p:sp>
        <p:sp>
          <p:nvSpPr>
            <p:cNvPr id="5" name="TextBox 5" descr="" title=""/>
            <p:cNvSpPr txBox="1"/>
            <p:nvPr/>
          </p:nvSpPr>
          <p:spPr>
            <a:xfrm>
              <a:off x="-6700" y="6344152"/>
              <a:ext cx="20039855" cy="54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endParaRPr lang="en-US" sz="3000" spc="30" dirty="0">
                <a:solidFill>
                  <a:srgbClr val="000000"/>
                </a:solidFill>
                <a:latin typeface="Glacial Indifference Bold"/>
              </a:endParaRPr>
            </a:p>
          </p:txBody>
        </p:sp>
        <p:sp>
          <p:nvSpPr>
            <p:cNvPr id="6" name="TextBox 6" descr="" title=""/>
            <p:cNvSpPr txBox="1"/>
            <p:nvPr/>
          </p:nvSpPr>
          <p:spPr>
            <a:xfrm>
              <a:off x="-6700" y="45727"/>
              <a:ext cx="20039855" cy="413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Employee count is based on </a:t>
              </a:r>
              <a:r>
                <a:rPr lang="en-US" sz="2000" b="1" u="sng" dirty="0">
                  <a:solidFill>
                    <a:srgbClr val="000000"/>
                  </a:solidFill>
                  <a:latin typeface="Glacial Indifference"/>
                </a:rPr>
                <a:t>average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 per pay period in the last 12 months </a:t>
              </a:r>
              <a:r>
                <a:rPr lang="en-US" sz="2000" b="1" u="sng" dirty="0">
                  <a:solidFill>
                    <a:srgbClr val="000000"/>
                  </a:solidFill>
                  <a:latin typeface="Glacial Indifference"/>
                </a:rPr>
                <a:t>or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 over the period you use to calculate your average payroll costs.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Count </a:t>
              </a:r>
              <a:r>
                <a:rPr lang="en-US" sz="2000" b="1" u="sng" dirty="0">
                  <a:solidFill>
                    <a:srgbClr val="000000"/>
                  </a:solidFill>
                  <a:latin typeface="Glacial Indifference"/>
                </a:rPr>
                <a:t>full-time, part-time, and “other basis” employees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 of the applicant </a:t>
              </a:r>
              <a:r>
                <a:rPr lang="en-US" sz="2000" b="1" u="sng" dirty="0">
                  <a:solidFill>
                    <a:srgbClr val="000000"/>
                  </a:solidFill>
                  <a:latin typeface="Glacial Indifference"/>
                </a:rPr>
                <a:t>and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 of all U.S. and foreign affiliates of the applicant, unless an affiliation rule waiver applies (then count employees of the applicant only).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  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4 affiliation tests apply for PPLs (to show “control or power to control”):</a:t>
              </a:r>
            </a:p>
            <a:p>
              <a:pPr marL="787401" lvl="2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Over 50% equity ownership</a:t>
              </a:r>
            </a:p>
            <a:p>
              <a:pPr marL="787401" lvl="2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Common management by CEO, Board, or similar</a:t>
              </a:r>
            </a:p>
            <a:p>
              <a:pPr marL="787401" lvl="2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Identity of interest between close relatives</a:t>
              </a:r>
            </a:p>
            <a:p>
              <a:pPr marL="787401" lvl="2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Stock options, convertible securities, and agreements to merge (given present effect as if rights exercised)</a:t>
              </a:r>
            </a:p>
            <a:p>
              <a:pPr marL="165101" lvl="1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Glacial Indifference"/>
              </a:endParaRPr>
            </a:p>
            <a:p>
              <a:pPr marL="622301" lvl="2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7" name="TextBox 7" descr="" title=""/>
            <p:cNvSpPr txBox="1"/>
            <p:nvPr/>
          </p:nvSpPr>
          <p:spPr>
            <a:xfrm>
              <a:off x="-6700" y="4250312"/>
              <a:ext cx="20039855" cy="337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Business concerns with 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NAICS codes starting with 72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(accommodations or food service - use “primary industry” code) are eligible if they have 500 or fewer employees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per location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.</a:t>
              </a:r>
            </a:p>
            <a:p>
              <a:pPr>
                <a:lnSpc>
                  <a:spcPts val="3000"/>
                </a:lnSpc>
              </a:pPr>
              <a:endParaRPr lang="en-US" sz="800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SBA affiliation rules </a:t>
              </a:r>
              <a:r>
                <a:rPr lang="en-US" sz="2000" u="sng" dirty="0">
                  <a:solidFill>
                    <a:srgbClr val="000000"/>
                  </a:solidFill>
                  <a:latin typeface="Glacial Indifference"/>
                </a:rPr>
                <a:t>waived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 for any “business concern” (i.e., separately organized for-profit entity):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With a 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72 NAICS code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;</a:t>
              </a:r>
            </a:p>
            <a:p>
              <a:pPr marL="330201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Operating as a franchise under an </a:t>
              </a:r>
              <a:r>
                <a:rPr lang="en-US" sz="2000" b="1" dirty="0">
                  <a:solidFill>
                    <a:srgbClr val="000000"/>
                  </a:solidFill>
                  <a:latin typeface="Glacial Indifference"/>
                </a:rPr>
                <a:t>SBA franchise identifier code</a:t>
              </a: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; or </a:t>
              </a:r>
            </a:p>
            <a:p>
              <a:pPr marL="330200" lvl="1" indent="-165100">
                <a:lnSpc>
                  <a:spcPts val="300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Receiving financial assistance from Small Business Investment Act licensees.</a:t>
              </a:r>
            </a:p>
            <a:p>
              <a:pPr marL="165100" lvl="1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Glacial Indifference"/>
              </a:endParaRPr>
            </a:p>
            <a:p>
              <a:pPr marL="165100" lvl="1">
                <a:lnSpc>
                  <a:spcPts val="3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Glacial Indifference"/>
                </a:rPr>
                <a:t>Affiliation rules also waived for faith-based organizations.</a:t>
              </a:r>
            </a:p>
          </p:txBody>
        </p:sp>
      </p:grpSp>
      <p:sp>
        <p:nvSpPr>
          <p:cNvPr id="9" name="TextBox 9" descr="" title=""/>
          <p:cNvSpPr txBox="1"/>
          <p:nvPr/>
        </p:nvSpPr>
        <p:spPr>
          <a:xfrm>
            <a:off x="4336060" y="666750"/>
            <a:ext cx="9615881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DETERMINING EMPLOYER SIZE</a:t>
            </a:r>
          </a:p>
        </p:txBody>
      </p:sp>
      <p:pic>
        <p:nvPicPr>
          <p:cNvPr id="10" name="Picture 10" descr="" title=""/>
          <p:cNvPicPr>
            <a:picLocks noChangeAspect="1"/>
          </p:cNvPicPr>
          <p:nvPr/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 rot="352402">
            <a:off x="16292048" y="1426041"/>
            <a:ext cx="7344276" cy="7610648"/>
          </a:xfrm>
          <a:prstGeom prst="rect">
            <a:avLst/>
          </a:prstGeom>
        </p:spPr>
      </p:pic>
      <p:pic>
        <p:nvPicPr>
          <p:cNvPr id="11" name="Picture 11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714294">
            <a:off x="16588691" y="2038458"/>
            <a:ext cx="2229048" cy="2309894"/>
          </a:xfrm>
          <a:prstGeom prst="rect">
            <a:avLst/>
          </a:prstGeom>
        </p:spPr>
      </p:pic>
      <p:pic>
        <p:nvPicPr>
          <p:cNvPr id="12" name="Picture 12" descr="" title="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24410">
            <a:off x="16911274" y="238960"/>
            <a:ext cx="2753452" cy="2853318"/>
          </a:xfrm>
          <a:prstGeom prst="rect">
            <a:avLst/>
          </a:prstGeom>
        </p:spPr>
      </p:pic>
      <p:pic>
        <p:nvPicPr>
          <p:cNvPr id="18" name="Picture 17" descr="" title="">
            <a:extLst>
              <a:ext uri="{FF2B5EF4-FFF2-40B4-BE49-F238E27FC236}">
                <a16:creationId xmlns:a16="http://schemas.microsoft.com/office/drawing/2014/main" id="{C4431449-734C-4F71-A783-56AE47AE603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5516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28700" y="1925549"/>
            <a:ext cx="14869193" cy="1574827"/>
            <a:chOff x="0" y="0"/>
            <a:chExt cx="9541430" cy="1434637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9541430" cy="1434637"/>
            </a:xfrm>
            <a:custGeom>
              <a:avLst/>
              <a:gdLst/>
              <a:ahLst/>
              <a:cxnLst/>
              <a:rect l="l" t="t" r="r" b="b"/>
              <a:pathLst>
                <a:path w="9541430" h="1434637">
                  <a:moveTo>
                    <a:pt x="9416969" y="1434636"/>
                  </a:moveTo>
                  <a:lnTo>
                    <a:pt x="124460" y="1434636"/>
                  </a:lnTo>
                  <a:cubicBezTo>
                    <a:pt x="55880" y="1434636"/>
                    <a:pt x="0" y="1378757"/>
                    <a:pt x="0" y="1310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1310177"/>
                  </a:lnTo>
                  <a:cubicBezTo>
                    <a:pt x="9541430" y="1378757"/>
                    <a:pt x="9485550" y="1434637"/>
                    <a:pt x="9416969" y="1434637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4" name="TextBox 4" descr="" title=""/>
          <p:cNvSpPr txBox="1"/>
          <p:nvPr/>
        </p:nvSpPr>
        <p:spPr>
          <a:xfrm>
            <a:off x="1477110" y="2157546"/>
            <a:ext cx="1397237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Glacial Indifference Bold"/>
              </a:rPr>
              <a:t>MUST FILE THE STANDARD, STREAMLINED PAYCHECK PROTECTION LOAN APPLICATION (SBA FORM 2483). IT GENERALLY REQUIRES—</a:t>
            </a:r>
          </a:p>
        </p:txBody>
      </p:sp>
      <p:sp>
        <p:nvSpPr>
          <p:cNvPr id="7" name="TextBox 7" descr="" title=""/>
          <p:cNvSpPr txBox="1"/>
          <p:nvPr/>
        </p:nvSpPr>
        <p:spPr>
          <a:xfrm>
            <a:off x="2660289" y="3809844"/>
            <a:ext cx="12967422" cy="392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Basic business identification information; </a:t>
            </a:r>
          </a:p>
          <a:p>
            <a:pPr>
              <a:lnSpc>
                <a:spcPts val="284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A list of all owners of the applicant with 20% or greater ownership stake; </a:t>
            </a:r>
          </a:p>
          <a:p>
            <a:pPr>
              <a:lnSpc>
                <a:spcPts val="284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A list of any businesses under common ownership or management with the applicant; </a:t>
            </a:r>
          </a:p>
          <a:p>
            <a:pPr>
              <a:lnSpc>
                <a:spcPts val="284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Details on any EIDLs received by the business between January 1, 2020 and April 3, 2020; </a:t>
            </a:r>
          </a:p>
          <a:p>
            <a:pPr>
              <a:lnSpc>
                <a:spcPts val="2840"/>
              </a:lnSpc>
            </a:pPr>
            <a:endParaRPr lang="en-US" sz="2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Information about individual applicants' and 20%-plus owners' criminal history; </a:t>
            </a:r>
            <a:r>
              <a:rPr lang="en-US" sz="2000" b="1" dirty="0">
                <a:solidFill>
                  <a:srgbClr val="000000"/>
                </a:solidFill>
                <a:latin typeface="Glacial Indifference Bold"/>
              </a:rPr>
              <a:t>and</a:t>
            </a:r>
          </a:p>
          <a:p>
            <a:pPr>
              <a:lnSpc>
                <a:spcPts val="2840"/>
              </a:lnSpc>
            </a:pPr>
            <a:endParaRPr lang="en-US" sz="2000" u="sng" dirty="0">
              <a:solidFill>
                <a:srgbClr val="000000"/>
              </a:solidFill>
              <a:latin typeface="Glacial Indifference Bold"/>
            </a:endParaRPr>
          </a:p>
          <a:p>
            <a:pPr marL="0" lvl="0" indent="0"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Good faith certifications by a business representative. </a:t>
            </a:r>
          </a:p>
        </p:txBody>
      </p:sp>
      <p:grpSp>
        <p:nvGrpSpPr>
          <p:cNvPr id="8" name="Group 8" descr="" title=""/>
          <p:cNvGrpSpPr/>
          <p:nvPr/>
        </p:nvGrpSpPr>
        <p:grpSpPr>
          <a:xfrm>
            <a:off x="1950675" y="3712344"/>
            <a:ext cx="498670" cy="516756"/>
            <a:chOff x="0" y="0"/>
            <a:chExt cx="664893" cy="689008"/>
          </a:xfrm>
        </p:grpSpPr>
        <p:pic>
          <p:nvPicPr>
            <p:cNvPr id="9" name="Picture 9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0" name="Picture 10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11" name="Group 11" descr="" title=""/>
          <p:cNvGrpSpPr/>
          <p:nvPr/>
        </p:nvGrpSpPr>
        <p:grpSpPr>
          <a:xfrm>
            <a:off x="1950675" y="4398144"/>
            <a:ext cx="498670" cy="516756"/>
            <a:chOff x="0" y="0"/>
            <a:chExt cx="664893" cy="689008"/>
          </a:xfrm>
        </p:grpSpPr>
        <p:pic>
          <p:nvPicPr>
            <p:cNvPr id="12" name="Picture 12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3" name="Picture 13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14" name="Group 14" descr="" title=""/>
          <p:cNvGrpSpPr/>
          <p:nvPr/>
        </p:nvGrpSpPr>
        <p:grpSpPr>
          <a:xfrm>
            <a:off x="1950675" y="5083944"/>
            <a:ext cx="498670" cy="516756"/>
            <a:chOff x="0" y="0"/>
            <a:chExt cx="664893" cy="689008"/>
          </a:xfrm>
        </p:grpSpPr>
        <p:pic>
          <p:nvPicPr>
            <p:cNvPr id="15" name="Picture 15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6" name="Picture 16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sp>
        <p:nvSpPr>
          <p:cNvPr id="17" name="TextBox 17" descr="" title=""/>
          <p:cNvSpPr txBox="1"/>
          <p:nvPr/>
        </p:nvSpPr>
        <p:spPr>
          <a:xfrm>
            <a:off x="4585123" y="618272"/>
            <a:ext cx="9117755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THE APPLICATION PROCESS</a:t>
            </a:r>
          </a:p>
        </p:txBody>
      </p:sp>
      <p:pic>
        <p:nvPicPr>
          <p:cNvPr id="18" name="Picture 18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1314425">
            <a:off x="12237802" y="-225793"/>
            <a:ext cx="8883344" cy="9205538"/>
          </a:xfrm>
          <a:prstGeom prst="rect">
            <a:avLst/>
          </a:prstGeom>
        </p:spPr>
      </p:pic>
      <p:pic>
        <p:nvPicPr>
          <p:cNvPr id="19" name="Picture 19" descr="" title="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064611">
            <a:off x="17239097" y="6579265"/>
            <a:ext cx="1287179" cy="1333864"/>
          </a:xfrm>
          <a:prstGeom prst="rect">
            <a:avLst/>
          </a:prstGeom>
        </p:spPr>
      </p:pic>
      <p:grpSp>
        <p:nvGrpSpPr>
          <p:cNvPr id="20" name="Group 20" descr="" title=""/>
          <p:cNvGrpSpPr/>
          <p:nvPr/>
        </p:nvGrpSpPr>
        <p:grpSpPr>
          <a:xfrm>
            <a:off x="16974824" y="7874376"/>
            <a:ext cx="571500" cy="571500"/>
            <a:chOff x="0" y="0"/>
            <a:chExt cx="6350000" cy="6350000"/>
          </a:xfrm>
        </p:grpSpPr>
        <p:sp>
          <p:nvSpPr>
            <p:cNvPr id="21" name="Freeform 21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22" name="Group 22" descr="" title=""/>
          <p:cNvGrpSpPr/>
          <p:nvPr/>
        </p:nvGrpSpPr>
        <p:grpSpPr>
          <a:xfrm>
            <a:off x="1950675" y="5845944"/>
            <a:ext cx="498670" cy="516756"/>
            <a:chOff x="0" y="0"/>
            <a:chExt cx="664893" cy="689008"/>
          </a:xfrm>
        </p:grpSpPr>
        <p:pic>
          <p:nvPicPr>
            <p:cNvPr id="23" name="Picture 23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24" name="Picture 24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25" name="Group 25" descr="" title=""/>
          <p:cNvGrpSpPr/>
          <p:nvPr/>
        </p:nvGrpSpPr>
        <p:grpSpPr>
          <a:xfrm>
            <a:off x="1950675" y="6531744"/>
            <a:ext cx="498670" cy="516756"/>
            <a:chOff x="0" y="0"/>
            <a:chExt cx="664893" cy="689008"/>
          </a:xfrm>
        </p:grpSpPr>
        <p:pic>
          <p:nvPicPr>
            <p:cNvPr id="26" name="Picture 26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27" name="Picture 27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28" name="Group 28" descr="" title=""/>
          <p:cNvGrpSpPr/>
          <p:nvPr/>
        </p:nvGrpSpPr>
        <p:grpSpPr>
          <a:xfrm>
            <a:off x="1950675" y="7293744"/>
            <a:ext cx="498670" cy="516756"/>
            <a:chOff x="0" y="0"/>
            <a:chExt cx="664893" cy="689008"/>
          </a:xfrm>
        </p:grpSpPr>
        <p:pic>
          <p:nvPicPr>
            <p:cNvPr id="29" name="Picture 29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30" name="Picture 30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sp>
        <p:nvSpPr>
          <p:cNvPr id="5" name="Rectangle 4" descr="" title="">
            <a:extLst>
              <a:ext uri="{FF2B5EF4-FFF2-40B4-BE49-F238E27FC236}">
                <a16:creationId xmlns:a16="http://schemas.microsoft.com/office/drawing/2014/main" id="{52B95A18-695C-4474-92C3-3134EC16B61F}"/>
              </a:ext>
            </a:extLst>
          </p:cNvPr>
          <p:cNvSpPr/>
          <p:nvPr/>
        </p:nvSpPr>
        <p:spPr>
          <a:xfrm>
            <a:off x="1028700" y="8143022"/>
            <a:ext cx="1512570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lacial Indifference Bold"/>
              </a:rPr>
              <a:t>APPLICANTS MUST ALSO SUBMIT PAYROLL DOCUMENTATION TO ESTABLISH THEIR LOAN AMOUNT.  CHECK WITH YOUR LENDER ABOUT ACCEPTABLE DOCUMENTATION.</a:t>
            </a:r>
          </a:p>
        </p:txBody>
      </p:sp>
      <p:pic>
        <p:nvPicPr>
          <p:cNvPr id="36" name="Picture 35" descr="" title="">
            <a:extLst>
              <a:ext uri="{FF2B5EF4-FFF2-40B4-BE49-F238E27FC236}">
                <a16:creationId xmlns:a16="http://schemas.microsoft.com/office/drawing/2014/main" id="{388C9848-CE2A-4CD1-A15E-2D5D587E18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65275" y="1714501"/>
            <a:ext cx="14869193" cy="1023714"/>
            <a:chOff x="0" y="0"/>
            <a:chExt cx="9541430" cy="687142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9541430" cy="687142"/>
            </a:xfrm>
            <a:custGeom>
              <a:avLst/>
              <a:gdLst/>
              <a:ahLst/>
              <a:cxnLst/>
              <a:rect l="l" t="t" r="r" b="b"/>
              <a:pathLst>
                <a:path w="9541430" h="687142">
                  <a:moveTo>
                    <a:pt x="9416969" y="687142"/>
                  </a:moveTo>
                  <a:lnTo>
                    <a:pt x="124460" y="687142"/>
                  </a:lnTo>
                  <a:cubicBezTo>
                    <a:pt x="55880" y="687142"/>
                    <a:pt x="0" y="631262"/>
                    <a:pt x="0" y="562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16969" y="0"/>
                  </a:lnTo>
                  <a:cubicBezTo>
                    <a:pt x="9485550" y="0"/>
                    <a:pt x="9541430" y="55880"/>
                    <a:pt x="9541430" y="124460"/>
                  </a:cubicBezTo>
                  <a:lnTo>
                    <a:pt x="9541430" y="562682"/>
                  </a:lnTo>
                  <a:cubicBezTo>
                    <a:pt x="9541430" y="631262"/>
                    <a:pt x="9485550" y="687142"/>
                    <a:pt x="9416969" y="687142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sp>
        <p:nvSpPr>
          <p:cNvPr id="4" name="TextBox 4" descr="" title=""/>
          <p:cNvSpPr txBox="1"/>
          <p:nvPr/>
        </p:nvSpPr>
        <p:spPr>
          <a:xfrm>
            <a:off x="1377398" y="1943100"/>
            <a:ext cx="1446632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Glacial Indifference Bold"/>
              </a:rPr>
              <a:t>GOOD-FAITH CERTIFICATIONS INCLUDE, AMONG OTHER THINGS —</a:t>
            </a:r>
          </a:p>
        </p:txBody>
      </p:sp>
      <p:sp>
        <p:nvSpPr>
          <p:cNvPr id="7" name="TextBox 7" descr="" title=""/>
          <p:cNvSpPr txBox="1"/>
          <p:nvPr/>
        </p:nvSpPr>
        <p:spPr>
          <a:xfrm>
            <a:off x="2148504" y="3009900"/>
            <a:ext cx="14869193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4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The applicant was in operation on February 15, 2020 and paid workers at that time, and is otherwise </a:t>
            </a:r>
            <a:r>
              <a:rPr lang="en-US" sz="2000" b="1" u="sng" dirty="0">
                <a:solidFill>
                  <a:srgbClr val="000000"/>
                </a:solidFill>
                <a:latin typeface="Glacial Indifference"/>
              </a:rPr>
              <a:t>eligible for a PPL</a:t>
            </a: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>
              <a:lnSpc>
                <a:spcPts val="284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The loan is needed to "support ongoing operations" during the COVID-19 emergency.</a:t>
            </a:r>
          </a:p>
          <a:p>
            <a:pPr>
              <a:lnSpc>
                <a:spcPts val="284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Funds will be used to retain workers and maintain payroll or make mortgage, lease, and utility payments.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The borrower will provide documentation necessary to show full-time equivalent employees and how loan dollars were spent during the 8 weeks following loan origination to establish the forgiveness amount.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Loan forgiveness will be for the sum of documented payroll costs, covered rent and mortgage payments, and covered utilities, but “not more than 25% of the forgiven amount may be for non-payroll costs.”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The applicant has not and will not receive another PPL from now until December 31, 2020. 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All the information provided by the borrower is true and accurate (intentional misrepresentations trigger civil and criminal liability).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000" dirty="0">
                <a:solidFill>
                  <a:srgbClr val="000000"/>
                </a:solidFill>
                <a:latin typeface="Glacial Indifference"/>
              </a:rPr>
              <a:t>The lender will calculate the eligible loan amount using the tax documents submitted.</a:t>
            </a:r>
          </a:p>
        </p:txBody>
      </p:sp>
      <p:grpSp>
        <p:nvGrpSpPr>
          <p:cNvPr id="8" name="Group 8" descr="" title=""/>
          <p:cNvGrpSpPr/>
          <p:nvPr/>
        </p:nvGrpSpPr>
        <p:grpSpPr>
          <a:xfrm>
            <a:off x="1469207" y="2933700"/>
            <a:ext cx="498670" cy="516756"/>
            <a:chOff x="0" y="0"/>
            <a:chExt cx="664893" cy="689008"/>
          </a:xfrm>
        </p:grpSpPr>
        <p:pic>
          <p:nvPicPr>
            <p:cNvPr id="9" name="Picture 9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0" name="Picture 10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11" name="Group 11" descr="" title=""/>
          <p:cNvGrpSpPr/>
          <p:nvPr/>
        </p:nvGrpSpPr>
        <p:grpSpPr>
          <a:xfrm>
            <a:off x="1469207" y="4914900"/>
            <a:ext cx="498670" cy="516756"/>
            <a:chOff x="0" y="0"/>
            <a:chExt cx="664893" cy="689008"/>
          </a:xfrm>
        </p:grpSpPr>
        <p:pic>
          <p:nvPicPr>
            <p:cNvPr id="12" name="Picture 12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3" name="Picture 13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14" name="Group 14" descr="" title=""/>
          <p:cNvGrpSpPr/>
          <p:nvPr/>
        </p:nvGrpSpPr>
        <p:grpSpPr>
          <a:xfrm>
            <a:off x="1482015" y="3543300"/>
            <a:ext cx="498670" cy="516756"/>
            <a:chOff x="0" y="0"/>
            <a:chExt cx="664893" cy="689008"/>
          </a:xfrm>
        </p:grpSpPr>
        <p:pic>
          <p:nvPicPr>
            <p:cNvPr id="15" name="Picture 15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16" name="Picture 16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sp>
        <p:nvSpPr>
          <p:cNvPr id="17" name="TextBox 17" descr="" title=""/>
          <p:cNvSpPr txBox="1"/>
          <p:nvPr/>
        </p:nvSpPr>
        <p:spPr>
          <a:xfrm>
            <a:off x="1065275" y="618272"/>
            <a:ext cx="15090575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MORE ON THE APPLICATION PROCESS</a:t>
            </a:r>
          </a:p>
        </p:txBody>
      </p:sp>
      <p:pic>
        <p:nvPicPr>
          <p:cNvPr id="19" name="Picture 19" descr="" title="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 rot="1314425">
            <a:off x="-4588816" y="-2757604"/>
            <a:ext cx="6269841" cy="9745025"/>
          </a:xfrm>
          <a:prstGeom prst="rect">
            <a:avLst/>
          </a:prstGeom>
        </p:spPr>
      </p:pic>
      <p:pic>
        <p:nvPicPr>
          <p:cNvPr id="20" name="Picture 20" descr="" title="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064611">
            <a:off x="-253101" y="-190349"/>
            <a:ext cx="1287179" cy="1333864"/>
          </a:xfrm>
          <a:prstGeom prst="rect">
            <a:avLst/>
          </a:prstGeom>
        </p:spPr>
      </p:pic>
      <p:grpSp>
        <p:nvGrpSpPr>
          <p:cNvPr id="21" name="Group 21" descr="" title=""/>
          <p:cNvGrpSpPr/>
          <p:nvPr/>
        </p:nvGrpSpPr>
        <p:grpSpPr>
          <a:xfrm>
            <a:off x="1298351" y="296018"/>
            <a:ext cx="571500" cy="571500"/>
            <a:chOff x="0" y="0"/>
            <a:chExt cx="6350000" cy="6350000"/>
          </a:xfrm>
        </p:grpSpPr>
        <p:sp>
          <p:nvSpPr>
            <p:cNvPr id="22" name="Freeform 22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26" name="Group 26" descr="" title=""/>
          <p:cNvGrpSpPr/>
          <p:nvPr/>
        </p:nvGrpSpPr>
        <p:grpSpPr>
          <a:xfrm>
            <a:off x="1469207" y="4169544"/>
            <a:ext cx="498670" cy="516756"/>
            <a:chOff x="0" y="0"/>
            <a:chExt cx="664893" cy="689008"/>
          </a:xfrm>
        </p:grpSpPr>
        <p:pic>
          <p:nvPicPr>
            <p:cNvPr id="27" name="Picture 27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28" name="Picture 28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29" name="Group 29" descr="" title=""/>
          <p:cNvGrpSpPr/>
          <p:nvPr/>
        </p:nvGrpSpPr>
        <p:grpSpPr>
          <a:xfrm>
            <a:off x="1469207" y="5829300"/>
            <a:ext cx="498670" cy="516756"/>
            <a:chOff x="0" y="0"/>
            <a:chExt cx="664893" cy="689008"/>
          </a:xfrm>
        </p:grpSpPr>
        <p:pic>
          <p:nvPicPr>
            <p:cNvPr id="30" name="Picture 30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31" name="Picture 31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32" name="Group 32" descr="" title=""/>
          <p:cNvGrpSpPr/>
          <p:nvPr/>
        </p:nvGrpSpPr>
        <p:grpSpPr>
          <a:xfrm>
            <a:off x="1469207" y="6591300"/>
            <a:ext cx="498670" cy="516756"/>
            <a:chOff x="0" y="0"/>
            <a:chExt cx="664893" cy="689008"/>
          </a:xfrm>
        </p:grpSpPr>
        <p:pic>
          <p:nvPicPr>
            <p:cNvPr id="33" name="Picture 33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34" name="Picture 34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grpSp>
        <p:nvGrpSpPr>
          <p:cNvPr id="35" name="Group 35" descr="" title=""/>
          <p:cNvGrpSpPr/>
          <p:nvPr/>
        </p:nvGrpSpPr>
        <p:grpSpPr>
          <a:xfrm>
            <a:off x="1469207" y="7810500"/>
            <a:ext cx="498670" cy="516756"/>
            <a:chOff x="0" y="0"/>
            <a:chExt cx="664893" cy="689008"/>
          </a:xfrm>
        </p:grpSpPr>
        <p:pic>
          <p:nvPicPr>
            <p:cNvPr id="36" name="Picture 36" descr="" title="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37" name="Picture 37" descr="" title="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sp>
        <p:nvSpPr>
          <p:cNvPr id="38" name="Rectangle 37" descr="" title="">
            <a:extLst>
              <a:ext uri="{FF2B5EF4-FFF2-40B4-BE49-F238E27FC236}">
                <a16:creationId xmlns:a16="http://schemas.microsoft.com/office/drawing/2014/main" id="{70416850-76A9-4A3F-94DA-A40A42D83E3F}"/>
              </a:ext>
            </a:extLst>
          </p:cNvPr>
          <p:cNvSpPr/>
          <p:nvPr/>
        </p:nvSpPr>
        <p:spPr>
          <a:xfrm>
            <a:off x="1065275" y="8648700"/>
            <a:ext cx="154701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lacial Indifference Bold"/>
              </a:rPr>
              <a:t>VERIFYING CERTIFICATIONS AND DOCUMENTATION GENERALLY SATISFIES BANKS’ UNDERWRITING OBLIGATIONS FOR PPLs.  LENDERS MAY RELY ON BORROWER CLAIMS FOR ELIGIBILITY AND LOAN AMOUNTS.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lacial Indifference Bold"/>
              </a:rPr>
              <a:t>E-SIGNATURES AND E-CONSENTS ARE PERMITTED.  </a:t>
            </a:r>
          </a:p>
        </p:txBody>
      </p:sp>
      <p:grpSp>
        <p:nvGrpSpPr>
          <p:cNvPr id="39" name="Group 32" descr="" title="">
            <a:extLst>
              <a:ext uri="{FF2B5EF4-FFF2-40B4-BE49-F238E27FC236}">
                <a16:creationId xmlns:a16="http://schemas.microsoft.com/office/drawing/2014/main" id="{43C2EF74-CB44-4BFC-B469-753D96E79DAA}"/>
              </a:ext>
            </a:extLst>
          </p:cNvPr>
          <p:cNvGrpSpPr/>
          <p:nvPr/>
        </p:nvGrpSpPr>
        <p:grpSpPr>
          <a:xfrm>
            <a:off x="1469207" y="7200900"/>
            <a:ext cx="498670" cy="516756"/>
            <a:chOff x="0" y="0"/>
            <a:chExt cx="664893" cy="689008"/>
          </a:xfrm>
        </p:grpSpPr>
        <p:pic>
          <p:nvPicPr>
            <p:cNvPr id="41" name="Picture 33" descr="" title="">
              <a:extLst>
                <a:ext uri="{FF2B5EF4-FFF2-40B4-BE49-F238E27FC236}">
                  <a16:creationId xmlns:a16="http://schemas.microsoft.com/office/drawing/2014/main" id="{4F8A6FB6-0304-4484-AB83-CCAACB4FF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64893" cy="689008"/>
            </a:xfrm>
            <a:prstGeom prst="rect">
              <a:avLst/>
            </a:prstGeom>
          </p:spPr>
        </p:pic>
        <p:pic>
          <p:nvPicPr>
            <p:cNvPr id="42" name="Picture 34" descr="" title="">
              <a:extLst>
                <a:ext uri="{FF2B5EF4-FFF2-40B4-BE49-F238E27FC236}">
                  <a16:creationId xmlns:a16="http://schemas.microsoft.com/office/drawing/2014/main" id="{5D518327-0205-4890-B31C-1C0A0753B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1734" y="198163"/>
              <a:ext cx="281424" cy="292681"/>
            </a:xfrm>
            <a:prstGeom prst="rect">
              <a:avLst/>
            </a:prstGeom>
          </p:spPr>
        </p:pic>
      </p:grpSp>
      <p:pic>
        <p:nvPicPr>
          <p:cNvPr id="40" name="Picture 39" descr="" title="">
            <a:extLst>
              <a:ext uri="{FF2B5EF4-FFF2-40B4-BE49-F238E27FC236}">
                <a16:creationId xmlns:a16="http://schemas.microsoft.com/office/drawing/2014/main" id="{CA44826A-D4B6-4586-9ADA-4880A08D16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479131">
            <a:off x="-3805039" y="2764921"/>
            <a:ext cx="11828430" cy="12257441"/>
          </a:xfrm>
          <a:prstGeom prst="rect">
            <a:avLst/>
          </a:prstGeom>
        </p:spPr>
      </p:pic>
      <p:pic>
        <p:nvPicPr>
          <p:cNvPr id="3" name="Picture 3" descr="" title=""/>
          <p:cNvPicPr>
            <a:picLocks noChangeAspect="1"/>
          </p:cNvPicPr>
          <p:nvPr/>
        </p:nvPicPr>
        <p:blipFill>
          <a:blip r:embed="rId3">
            <a:alphaModFix amt="9999"/>
          </a:blip>
          <a:srcRect/>
          <a:stretch>
            <a:fillRect/>
          </a:stretch>
        </p:blipFill>
        <p:spPr>
          <a:xfrm rot="162892">
            <a:off x="13750538" y="1706427"/>
            <a:ext cx="6837941" cy="7085949"/>
          </a:xfrm>
          <a:prstGeom prst="rect">
            <a:avLst/>
          </a:prstGeom>
        </p:spPr>
      </p:pic>
      <p:pic>
        <p:nvPicPr>
          <p:cNvPr id="4" name="Picture 4" descr="" title="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4280451">
            <a:off x="15442780" y="-1044451"/>
            <a:ext cx="4001180" cy="4146301"/>
          </a:xfrm>
          <a:prstGeom prst="rect">
            <a:avLst/>
          </a:prstGeom>
        </p:spPr>
      </p:pic>
      <p:pic>
        <p:nvPicPr>
          <p:cNvPr id="5" name="Picture 5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714294">
            <a:off x="13724600" y="-373897"/>
            <a:ext cx="2229048" cy="2309894"/>
          </a:xfrm>
          <a:prstGeom prst="rect">
            <a:avLst/>
          </a:prstGeom>
        </p:spPr>
      </p:pic>
      <p:grpSp>
        <p:nvGrpSpPr>
          <p:cNvPr id="6" name="Group 6" descr="" title=""/>
          <p:cNvGrpSpPr/>
          <p:nvPr/>
        </p:nvGrpSpPr>
        <p:grpSpPr>
          <a:xfrm>
            <a:off x="10707748" y="3238500"/>
            <a:ext cx="6667900" cy="5078314"/>
            <a:chOff x="0" y="-111375"/>
            <a:chExt cx="8890533" cy="2262591"/>
          </a:xfrm>
        </p:grpSpPr>
        <p:sp>
          <p:nvSpPr>
            <p:cNvPr id="7" name="TextBox 7" descr="" title=""/>
            <p:cNvSpPr txBox="1"/>
            <p:nvPr/>
          </p:nvSpPr>
          <p:spPr>
            <a:xfrm>
              <a:off x="0" y="-111375"/>
              <a:ext cx="8890533" cy="2262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250% OF AVERAGE MONTHLY "PAYROLL COSTS" DURING THE LAST 12 MONTHS </a:t>
              </a:r>
              <a:r>
                <a:rPr lang="en-US" sz="3000" u="sng" spc="300" dirty="0">
                  <a:solidFill>
                    <a:srgbClr val="000000"/>
                  </a:solidFill>
                  <a:latin typeface="Glacial Indifference Bold"/>
                </a:rPr>
                <a:t>OR</a:t>
              </a: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 2019</a:t>
              </a:r>
            </a:p>
            <a:p>
              <a:pPr algn="ctr">
                <a:lnSpc>
                  <a:spcPts val="3600"/>
                </a:lnSpc>
              </a:pPr>
              <a:endParaRPr lang="en-US" sz="3000" spc="300" dirty="0">
                <a:solidFill>
                  <a:srgbClr val="000000"/>
                </a:solidFill>
                <a:latin typeface="Glacial Indifference Bold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3000" spc="300" dirty="0">
                  <a:solidFill>
                    <a:srgbClr val="000000"/>
                  </a:solidFill>
                  <a:latin typeface="Glacial Indifference Bold"/>
                </a:rPr>
                <a:t>(OR ALTERNATIVE LOOK-BACK PERIODS FOR NEW AND SEASONAL BUSINESSES)</a:t>
              </a:r>
            </a:p>
            <a:p>
              <a:pPr algn="ctr">
                <a:lnSpc>
                  <a:spcPts val="3600"/>
                </a:lnSpc>
              </a:pPr>
              <a:endParaRPr lang="en-US" sz="3000" spc="300" dirty="0">
                <a:solidFill>
                  <a:srgbClr val="000000"/>
                </a:solidFill>
                <a:latin typeface="Glacial Indifference Bold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Glacial Indifference"/>
                </a:rPr>
                <a:t>Plus any outstanding EIDL amounts to be refinanced, less any advances taken on such EIDLs.</a:t>
              </a:r>
            </a:p>
            <a:p>
              <a:pPr algn="ctr">
                <a:lnSpc>
                  <a:spcPts val="3600"/>
                </a:lnSpc>
              </a:pPr>
              <a:endParaRPr lang="en-US" sz="3000" spc="300" dirty="0">
                <a:solidFill>
                  <a:srgbClr val="000000"/>
                </a:solidFill>
                <a:latin typeface="Glacial Indifference Bold"/>
              </a:endParaRPr>
            </a:p>
          </p:txBody>
        </p:sp>
        <p:sp>
          <p:nvSpPr>
            <p:cNvPr id="8" name="TextBox 8" descr="" title=""/>
            <p:cNvSpPr txBox="1"/>
            <p:nvPr/>
          </p:nvSpPr>
          <p:spPr>
            <a:xfrm>
              <a:off x="0" y="1945878"/>
              <a:ext cx="8890533" cy="15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9" name="Group 9" descr="" title=""/>
          <p:cNvGrpSpPr/>
          <p:nvPr/>
        </p:nvGrpSpPr>
        <p:grpSpPr>
          <a:xfrm>
            <a:off x="16687800" y="1028700"/>
            <a:ext cx="571500" cy="571500"/>
            <a:chOff x="0" y="0"/>
            <a:chExt cx="6350000" cy="6350000"/>
          </a:xfrm>
        </p:grpSpPr>
        <p:sp>
          <p:nvSpPr>
            <p:cNvPr id="10" name="Freeform 10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grpSp>
        <p:nvGrpSpPr>
          <p:cNvPr id="11" name="Group 11" descr="" title=""/>
          <p:cNvGrpSpPr/>
          <p:nvPr/>
        </p:nvGrpSpPr>
        <p:grpSpPr>
          <a:xfrm>
            <a:off x="-152400" y="8077200"/>
            <a:ext cx="1181100" cy="1181100"/>
            <a:chOff x="0" y="0"/>
            <a:chExt cx="6350000" cy="6350000"/>
          </a:xfrm>
        </p:grpSpPr>
        <p:sp>
          <p:nvSpPr>
            <p:cNvPr id="12" name="Freeform 12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13" name="Group 13" descr="" title=""/>
          <p:cNvGrpSpPr/>
          <p:nvPr/>
        </p:nvGrpSpPr>
        <p:grpSpPr>
          <a:xfrm>
            <a:off x="2476100" y="4626556"/>
            <a:ext cx="4399114" cy="1261616"/>
            <a:chOff x="0" y="0"/>
            <a:chExt cx="5865485" cy="1682155"/>
          </a:xfrm>
        </p:grpSpPr>
        <p:sp>
          <p:nvSpPr>
            <p:cNvPr id="14" name="TextBox 14" descr="" title=""/>
            <p:cNvSpPr txBox="1"/>
            <p:nvPr/>
          </p:nvSpPr>
          <p:spPr>
            <a:xfrm>
              <a:off x="0" y="-9525"/>
              <a:ext cx="5865485" cy="839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200" spc="420" dirty="0">
                  <a:solidFill>
                    <a:srgbClr val="FFFFFF"/>
                  </a:solidFill>
                  <a:latin typeface="Glacial Indifference Bold"/>
                </a:rPr>
                <a:t>$10 MILLION</a:t>
              </a:r>
            </a:p>
          </p:txBody>
        </p:sp>
        <p:sp>
          <p:nvSpPr>
            <p:cNvPr id="15" name="TextBox 15" descr="" title=""/>
            <p:cNvSpPr txBox="1"/>
            <p:nvPr/>
          </p:nvSpPr>
          <p:spPr>
            <a:xfrm>
              <a:off x="0" y="989211"/>
              <a:ext cx="5865485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dirty="0"/>
            </a:p>
          </p:txBody>
        </p:sp>
      </p:grpSp>
      <p:sp>
        <p:nvSpPr>
          <p:cNvPr id="16" name="TextBox 16" descr="" title=""/>
          <p:cNvSpPr txBox="1"/>
          <p:nvPr/>
        </p:nvSpPr>
        <p:spPr>
          <a:xfrm>
            <a:off x="4714925" y="666750"/>
            <a:ext cx="8858151" cy="94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MAXIMUM LOAN AMOUNT</a:t>
            </a:r>
          </a:p>
        </p:txBody>
      </p:sp>
      <p:sp>
        <p:nvSpPr>
          <p:cNvPr id="17" name="TextBox 17" descr="" title=""/>
          <p:cNvSpPr txBox="1"/>
          <p:nvPr/>
        </p:nvSpPr>
        <p:spPr>
          <a:xfrm>
            <a:off x="1752944" y="1790276"/>
            <a:ext cx="15298605" cy="51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Glacial Indifference Bold"/>
              </a:rPr>
              <a:t>LOANS ARE CAPPED AT THE </a:t>
            </a:r>
            <a:r>
              <a:rPr lang="en-US" sz="3000" u="sng" dirty="0">
                <a:solidFill>
                  <a:srgbClr val="000000"/>
                </a:solidFill>
                <a:latin typeface="Glacial Indifference Bold"/>
              </a:rPr>
              <a:t>LESSER</a:t>
            </a:r>
            <a:r>
              <a:rPr lang="en-US" sz="3000" dirty="0">
                <a:solidFill>
                  <a:srgbClr val="000000"/>
                </a:solidFill>
                <a:latin typeface="Glacial Indifference Bold"/>
              </a:rPr>
              <a:t> OF—</a:t>
            </a:r>
          </a:p>
        </p:txBody>
      </p:sp>
      <p:sp>
        <p:nvSpPr>
          <p:cNvPr id="18" name="TextBox 18" descr="" title=""/>
          <p:cNvSpPr txBox="1"/>
          <p:nvPr/>
        </p:nvSpPr>
        <p:spPr>
          <a:xfrm>
            <a:off x="8313499" y="4539615"/>
            <a:ext cx="1472582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u="sng" dirty="0">
                <a:solidFill>
                  <a:srgbClr val="000000"/>
                </a:solidFill>
                <a:latin typeface="Glacial Indifference Bold"/>
              </a:rPr>
              <a:t>OR</a:t>
            </a:r>
          </a:p>
        </p:txBody>
      </p:sp>
      <p:pic>
        <p:nvPicPr>
          <p:cNvPr id="25" name="Picture 24" descr="" title="">
            <a:extLst>
              <a:ext uri="{FF2B5EF4-FFF2-40B4-BE49-F238E27FC236}">
                <a16:creationId xmlns:a16="http://schemas.microsoft.com/office/drawing/2014/main" id="{EF218CB4-F618-439E-ACA8-379DE9276A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" title=""/>
          <p:cNvGrpSpPr/>
          <p:nvPr/>
        </p:nvGrpSpPr>
        <p:grpSpPr>
          <a:xfrm>
            <a:off x="1046726" y="2580369"/>
            <a:ext cx="3412586" cy="2649978"/>
            <a:chOff x="0" y="0"/>
            <a:chExt cx="2721283" cy="2902876"/>
          </a:xfrm>
        </p:grpSpPr>
        <p:sp>
          <p:nvSpPr>
            <p:cNvPr id="3" name="Freeform 3" descr="" title=""/>
            <p:cNvSpPr/>
            <p:nvPr/>
          </p:nvSpPr>
          <p:spPr>
            <a:xfrm>
              <a:off x="0" y="0"/>
              <a:ext cx="2721283" cy="2902876"/>
            </a:xfrm>
            <a:custGeom>
              <a:avLst/>
              <a:gdLst/>
              <a:ahLst/>
              <a:cxnLst/>
              <a:rect l="l" t="t" r="r" b="b"/>
              <a:pathLst>
                <a:path w="2721283" h="2902876">
                  <a:moveTo>
                    <a:pt x="2596823" y="2902876"/>
                  </a:moveTo>
                  <a:lnTo>
                    <a:pt x="124460" y="2902876"/>
                  </a:lnTo>
                  <a:cubicBezTo>
                    <a:pt x="55880" y="2902876"/>
                    <a:pt x="0" y="2846996"/>
                    <a:pt x="0" y="27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2778416"/>
                  </a:lnTo>
                  <a:cubicBezTo>
                    <a:pt x="2721283" y="2846996"/>
                    <a:pt x="2665403" y="2902876"/>
                    <a:pt x="2596823" y="2902876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4" name="Group 4" descr="" title=""/>
          <p:cNvGrpSpPr/>
          <p:nvPr/>
        </p:nvGrpSpPr>
        <p:grpSpPr>
          <a:xfrm>
            <a:off x="4629553" y="2580369"/>
            <a:ext cx="6271805" cy="7551603"/>
            <a:chOff x="0" y="0"/>
            <a:chExt cx="2721283" cy="5983869"/>
          </a:xfrm>
        </p:grpSpPr>
        <p:sp>
          <p:nvSpPr>
            <p:cNvPr id="5" name="Freeform 5" descr="" title=""/>
            <p:cNvSpPr/>
            <p:nvPr/>
          </p:nvSpPr>
          <p:spPr>
            <a:xfrm>
              <a:off x="0" y="0"/>
              <a:ext cx="2721283" cy="5983870"/>
            </a:xfrm>
            <a:custGeom>
              <a:avLst/>
              <a:gdLst/>
              <a:ahLst/>
              <a:cxnLst/>
              <a:rect l="l" t="t" r="r" b="b"/>
              <a:pathLst>
                <a:path w="2721283" h="5983870">
                  <a:moveTo>
                    <a:pt x="2596823" y="5983869"/>
                  </a:moveTo>
                  <a:lnTo>
                    <a:pt x="124460" y="5983869"/>
                  </a:lnTo>
                  <a:cubicBezTo>
                    <a:pt x="55880" y="5983869"/>
                    <a:pt x="0" y="5927989"/>
                    <a:pt x="0" y="58594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5859409"/>
                  </a:lnTo>
                  <a:cubicBezTo>
                    <a:pt x="2721283" y="5927989"/>
                    <a:pt x="2665403" y="5983870"/>
                    <a:pt x="2596823" y="598387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6" name="Group 6" descr="" title=""/>
          <p:cNvGrpSpPr/>
          <p:nvPr/>
        </p:nvGrpSpPr>
        <p:grpSpPr>
          <a:xfrm>
            <a:off x="1042244" y="5372100"/>
            <a:ext cx="3412586" cy="2144247"/>
            <a:chOff x="0" y="0"/>
            <a:chExt cx="2721283" cy="2902876"/>
          </a:xfrm>
        </p:grpSpPr>
        <p:sp>
          <p:nvSpPr>
            <p:cNvPr id="7" name="Freeform 7" descr="" title=""/>
            <p:cNvSpPr/>
            <p:nvPr/>
          </p:nvSpPr>
          <p:spPr>
            <a:xfrm>
              <a:off x="0" y="0"/>
              <a:ext cx="2721283" cy="2902876"/>
            </a:xfrm>
            <a:custGeom>
              <a:avLst/>
              <a:gdLst/>
              <a:ahLst/>
              <a:cxnLst/>
              <a:rect l="l" t="t" r="r" b="b"/>
              <a:pathLst>
                <a:path w="2721283" h="2902876">
                  <a:moveTo>
                    <a:pt x="2596823" y="2902876"/>
                  </a:moveTo>
                  <a:lnTo>
                    <a:pt x="124460" y="2902876"/>
                  </a:lnTo>
                  <a:cubicBezTo>
                    <a:pt x="55880" y="2902876"/>
                    <a:pt x="0" y="2846996"/>
                    <a:pt x="0" y="27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2778416"/>
                  </a:lnTo>
                  <a:cubicBezTo>
                    <a:pt x="2721283" y="2846996"/>
                    <a:pt x="2665403" y="2902876"/>
                    <a:pt x="2596823" y="2902876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8" name="Group 8" descr="" title=""/>
          <p:cNvGrpSpPr/>
          <p:nvPr/>
        </p:nvGrpSpPr>
        <p:grpSpPr>
          <a:xfrm>
            <a:off x="11048245" y="2580369"/>
            <a:ext cx="3412586" cy="3761680"/>
            <a:chOff x="0" y="0"/>
            <a:chExt cx="2721283" cy="2902876"/>
          </a:xfrm>
        </p:grpSpPr>
        <p:sp>
          <p:nvSpPr>
            <p:cNvPr id="9" name="Freeform 9" descr="" title=""/>
            <p:cNvSpPr/>
            <p:nvPr/>
          </p:nvSpPr>
          <p:spPr>
            <a:xfrm>
              <a:off x="0" y="0"/>
              <a:ext cx="2721283" cy="2902876"/>
            </a:xfrm>
            <a:custGeom>
              <a:avLst/>
              <a:gdLst/>
              <a:ahLst/>
              <a:cxnLst/>
              <a:rect l="l" t="t" r="r" b="b"/>
              <a:pathLst>
                <a:path w="2721283" h="2902876">
                  <a:moveTo>
                    <a:pt x="2596823" y="2902876"/>
                  </a:moveTo>
                  <a:lnTo>
                    <a:pt x="124460" y="2902876"/>
                  </a:lnTo>
                  <a:cubicBezTo>
                    <a:pt x="55880" y="2902876"/>
                    <a:pt x="0" y="2846996"/>
                    <a:pt x="0" y="27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2778416"/>
                  </a:lnTo>
                  <a:cubicBezTo>
                    <a:pt x="2721283" y="2846996"/>
                    <a:pt x="2665403" y="2902876"/>
                    <a:pt x="2596823" y="2902876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10" name="Group 10" descr="" title=""/>
          <p:cNvGrpSpPr/>
          <p:nvPr/>
        </p:nvGrpSpPr>
        <p:grpSpPr>
          <a:xfrm>
            <a:off x="11071599" y="6491662"/>
            <a:ext cx="3401219" cy="3640310"/>
            <a:chOff x="0" y="0"/>
            <a:chExt cx="2721283" cy="2902876"/>
          </a:xfrm>
        </p:grpSpPr>
        <p:sp>
          <p:nvSpPr>
            <p:cNvPr id="11" name="Freeform 11" descr="" title=""/>
            <p:cNvSpPr/>
            <p:nvPr/>
          </p:nvSpPr>
          <p:spPr>
            <a:xfrm>
              <a:off x="0" y="0"/>
              <a:ext cx="2721283" cy="2902876"/>
            </a:xfrm>
            <a:custGeom>
              <a:avLst/>
              <a:gdLst/>
              <a:ahLst/>
              <a:cxnLst/>
              <a:rect l="l" t="t" r="r" b="b"/>
              <a:pathLst>
                <a:path w="2721283" h="2902876">
                  <a:moveTo>
                    <a:pt x="2596823" y="2902876"/>
                  </a:moveTo>
                  <a:lnTo>
                    <a:pt x="124460" y="2902876"/>
                  </a:lnTo>
                  <a:cubicBezTo>
                    <a:pt x="55880" y="2902876"/>
                    <a:pt x="0" y="2846996"/>
                    <a:pt x="0" y="27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2778416"/>
                  </a:lnTo>
                  <a:cubicBezTo>
                    <a:pt x="2721283" y="2846996"/>
                    <a:pt x="2665403" y="2902876"/>
                    <a:pt x="2596823" y="2902876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12" name="Group 12" descr="" title=""/>
          <p:cNvGrpSpPr/>
          <p:nvPr/>
        </p:nvGrpSpPr>
        <p:grpSpPr>
          <a:xfrm>
            <a:off x="11296058" y="2729021"/>
            <a:ext cx="2953034" cy="2055032"/>
            <a:chOff x="0" y="-38100"/>
            <a:chExt cx="3937379" cy="2740043"/>
          </a:xfrm>
        </p:grpSpPr>
        <p:sp>
          <p:nvSpPr>
            <p:cNvPr id="13" name="TextBox 13" descr="" title=""/>
            <p:cNvSpPr txBox="1"/>
            <p:nvPr/>
          </p:nvSpPr>
          <p:spPr>
            <a:xfrm>
              <a:off x="0" y="-38100"/>
              <a:ext cx="3937379" cy="518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EXISTING</a:t>
              </a:r>
              <a:r>
                <a:rPr lang="en-US" sz="2400" u="none" spc="-24" dirty="0">
                  <a:solidFill>
                    <a:srgbClr val="000000"/>
                  </a:solidFill>
                  <a:latin typeface="Glacial Indifference Bold"/>
                </a:rPr>
                <a:t> SBA USES</a:t>
              </a:r>
            </a:p>
          </p:txBody>
        </p:sp>
        <p:sp>
          <p:nvSpPr>
            <p:cNvPr id="14" name="TextBox 14" descr="" title=""/>
            <p:cNvSpPr txBox="1"/>
            <p:nvPr/>
          </p:nvSpPr>
          <p:spPr>
            <a:xfrm>
              <a:off x="0" y="680021"/>
              <a:ext cx="3937379" cy="20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000000"/>
                  </a:solidFill>
                  <a:latin typeface="Glacial Indifference" panose="020B0604020202020204" charset="0"/>
                </a:rPr>
                <a:t>Any uses already permitted for SBA Business Loans (e.g., inventory, supplies, building or land purchases, construction, site improvements, etc.).</a:t>
              </a:r>
            </a:p>
          </p:txBody>
        </p:sp>
      </p:grpSp>
      <p:grpSp>
        <p:nvGrpSpPr>
          <p:cNvPr id="15" name="Group 15" descr="" title=""/>
          <p:cNvGrpSpPr/>
          <p:nvPr/>
        </p:nvGrpSpPr>
        <p:grpSpPr>
          <a:xfrm>
            <a:off x="14615438" y="2580369"/>
            <a:ext cx="3412586" cy="2306565"/>
            <a:chOff x="0" y="0"/>
            <a:chExt cx="2721283" cy="5983869"/>
          </a:xfrm>
        </p:grpSpPr>
        <p:sp>
          <p:nvSpPr>
            <p:cNvPr id="16" name="Freeform 16" descr="" title=""/>
            <p:cNvSpPr/>
            <p:nvPr/>
          </p:nvSpPr>
          <p:spPr>
            <a:xfrm>
              <a:off x="0" y="0"/>
              <a:ext cx="2721283" cy="5983870"/>
            </a:xfrm>
            <a:custGeom>
              <a:avLst/>
              <a:gdLst/>
              <a:ahLst/>
              <a:cxnLst/>
              <a:rect l="l" t="t" r="r" b="b"/>
              <a:pathLst>
                <a:path w="2721283" h="5983870">
                  <a:moveTo>
                    <a:pt x="2596823" y="5983869"/>
                  </a:moveTo>
                  <a:lnTo>
                    <a:pt x="124460" y="5983869"/>
                  </a:lnTo>
                  <a:cubicBezTo>
                    <a:pt x="55880" y="5983869"/>
                    <a:pt x="0" y="5927989"/>
                    <a:pt x="0" y="58594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5859409"/>
                  </a:lnTo>
                  <a:cubicBezTo>
                    <a:pt x="2721283" y="5927989"/>
                    <a:pt x="2665403" y="5983870"/>
                    <a:pt x="2596823" y="598387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sp>
        <p:nvSpPr>
          <p:cNvPr id="17" name="TextBox 17" descr="" title=""/>
          <p:cNvSpPr txBox="1"/>
          <p:nvPr/>
        </p:nvSpPr>
        <p:spPr>
          <a:xfrm>
            <a:off x="1020981" y="666750"/>
            <a:ext cx="17007043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9B1515"/>
                </a:solidFill>
                <a:latin typeface="Glacial Indifference Bold"/>
              </a:rPr>
              <a:t>ALLOWABLE USES FOR LOAN DOLLARS</a:t>
            </a:r>
          </a:p>
        </p:txBody>
      </p:sp>
      <p:sp>
        <p:nvSpPr>
          <p:cNvPr id="18" name="TextBox 18" descr="" title=""/>
          <p:cNvSpPr txBox="1"/>
          <p:nvPr/>
        </p:nvSpPr>
        <p:spPr>
          <a:xfrm>
            <a:off x="1042244" y="1790276"/>
            <a:ext cx="16985780" cy="519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Glacial Indifference Bold"/>
              </a:rPr>
              <a:t>AT LEAST 75% OF PPL PROCEEDS MUST BE SPENT ON “PAYROLL COSTS”  </a:t>
            </a:r>
          </a:p>
        </p:txBody>
      </p:sp>
      <p:grpSp>
        <p:nvGrpSpPr>
          <p:cNvPr id="19" name="Group 19" descr="" title=""/>
          <p:cNvGrpSpPr/>
          <p:nvPr/>
        </p:nvGrpSpPr>
        <p:grpSpPr>
          <a:xfrm>
            <a:off x="4742780" y="2628900"/>
            <a:ext cx="5916365" cy="7474188"/>
            <a:chOff x="0" y="-38100"/>
            <a:chExt cx="3976161" cy="9965574"/>
          </a:xfrm>
        </p:grpSpPr>
        <p:sp>
          <p:nvSpPr>
            <p:cNvPr id="20" name="TextBox 20" descr="" title=""/>
            <p:cNvSpPr txBox="1"/>
            <p:nvPr/>
          </p:nvSpPr>
          <p:spPr>
            <a:xfrm>
              <a:off x="0" y="-38100"/>
              <a:ext cx="3976161" cy="518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“PAYROLL COSTS”</a:t>
              </a:r>
            </a:p>
          </p:txBody>
        </p:sp>
        <p:sp>
          <p:nvSpPr>
            <p:cNvPr id="21" name="TextBox 21" descr="" title=""/>
            <p:cNvSpPr txBox="1"/>
            <p:nvPr/>
          </p:nvSpPr>
          <p:spPr>
            <a:xfrm>
              <a:off x="0" y="553122"/>
              <a:ext cx="3976161" cy="937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b="1" u="sng" dirty="0">
                  <a:solidFill>
                    <a:srgbClr val="000000"/>
                  </a:solidFill>
                  <a:latin typeface="Glacial Indifference"/>
                </a:rPr>
                <a:t>I</a:t>
              </a:r>
              <a:r>
                <a:rPr lang="en-US" sz="1800" b="1" u="sng" dirty="0">
                  <a:solidFill>
                    <a:srgbClr val="000000"/>
                  </a:solidFill>
                  <a:latin typeface="Glacial Indifference"/>
                </a:rPr>
                <a:t>ncludes, for employees</a:t>
              </a:r>
              <a:r>
                <a:rPr lang="en-US" sz="1800" b="1" dirty="0">
                  <a:solidFill>
                    <a:srgbClr val="000000"/>
                  </a:solidFill>
                  <a:latin typeface="Glacial Indifference"/>
                </a:rPr>
                <a:t>: 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compensation (e.g., salary, wages, commissions, cash tips, etc.) </a:t>
              </a:r>
              <a:r>
                <a:rPr lang="en-US" sz="1800" b="1" u="sng" dirty="0">
                  <a:solidFill>
                    <a:srgbClr val="000000"/>
                  </a:solidFill>
                  <a:latin typeface="Glacial Indifference"/>
                </a:rPr>
                <a:t>up to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 annualized compensation of $100,000; paid leave; severance payments; payment for group health benefits, including insurance premiums; retirement benefits; and state and local payroll taxes.</a:t>
              </a:r>
            </a:p>
            <a:p>
              <a:pPr>
                <a:lnSpc>
                  <a:spcPts val="2520"/>
                </a:lnSpc>
              </a:pPr>
              <a:endParaRPr lang="en-US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Glacial Indifference"/>
                </a:rPr>
                <a:t>**Self-employed “owners” (except partners), i</a:t>
              </a:r>
              <a:r>
                <a:rPr lang="en-US" b="1" dirty="0">
                  <a:solidFill>
                    <a:srgbClr val="000000"/>
                  </a:solidFill>
                  <a:latin typeface="Glacial Indifference"/>
                </a:rPr>
                <a:t>ndependent contractors and sole proprietors </a:t>
              </a:r>
              <a:r>
                <a:rPr lang="en-US" b="1" u="sng" dirty="0">
                  <a:solidFill>
                    <a:srgbClr val="000000"/>
                  </a:solidFill>
                  <a:latin typeface="Glacial Indifference"/>
                </a:rPr>
                <a:t>do not</a:t>
              </a:r>
              <a:r>
                <a:rPr lang="en-US" b="1" dirty="0">
                  <a:solidFill>
                    <a:srgbClr val="000000"/>
                  </a:solidFill>
                  <a:latin typeface="Glacial Indifference"/>
                </a:rPr>
                <a:t> count as employees for payroll cost calculations, but those borrowers may include “owner compensation replacement” (based on 2019 net profits) in their “payroll costs”</a:t>
              </a:r>
            </a:p>
            <a:p>
              <a:pPr>
                <a:lnSpc>
                  <a:spcPts val="2520"/>
                </a:lnSpc>
              </a:pPr>
              <a:r>
                <a:rPr lang="en-US" b="1" dirty="0">
                  <a:solidFill>
                    <a:srgbClr val="000000"/>
                  </a:solidFill>
                  <a:latin typeface="Glacial Indifference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b="1" u="sng" dirty="0">
                  <a:solidFill>
                    <a:srgbClr val="000000"/>
                  </a:solidFill>
                  <a:latin typeface="Glacial Indifference"/>
                </a:rPr>
                <a:t>E</a:t>
              </a:r>
              <a:r>
                <a:rPr lang="en-US" sz="1800" b="1" u="sng" dirty="0">
                  <a:solidFill>
                    <a:srgbClr val="000000"/>
                  </a:solidFill>
                  <a:latin typeface="Glacial Indifference"/>
                </a:rPr>
                <a:t>xcludes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 excess employee compensation</a:t>
              </a:r>
              <a:r>
                <a:rPr lang="en-US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above the $100,000 </a:t>
              </a:r>
              <a:r>
                <a:rPr lang="en-US" dirty="0">
                  <a:solidFill>
                    <a:srgbClr val="000000"/>
                  </a:solidFill>
                  <a:latin typeface="Glacial Indifference"/>
                </a:rPr>
                <a:t>threshold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; taxes paid by the employer that are </a:t>
              </a:r>
              <a:r>
                <a:rPr lang="en-US" sz="1800" u="sng" dirty="0">
                  <a:solidFill>
                    <a:srgbClr val="000000"/>
                  </a:solidFill>
                  <a:latin typeface="Glacial Indifference"/>
                </a:rPr>
                <a:t>not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 state/local payroll taxes; compensation to non-U.S. employees; and sick/family leave wages for which credit is allowed under the Families First Coronavirus Relief Act.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2520"/>
                </a:lnSpc>
              </a:pPr>
              <a:r>
                <a:rPr lang="en-US" sz="1800" b="1" cap="all" dirty="0">
                  <a:solidFill>
                    <a:srgbClr val="000000"/>
                  </a:solidFill>
                  <a:latin typeface="Glacial Indifference Bold" panose="020B0604020202020204" charset="0"/>
                </a:rPr>
                <a:t>DEFINITION APPLIES FOR LOAN AMOUNT, ALLOWABLE USES, &amp; FORGIVENESS DETERMINATION. </a:t>
              </a:r>
            </a:p>
          </p:txBody>
        </p:sp>
      </p:grpSp>
      <p:grpSp>
        <p:nvGrpSpPr>
          <p:cNvPr id="22" name="Group 22" descr="" title=""/>
          <p:cNvGrpSpPr/>
          <p:nvPr/>
        </p:nvGrpSpPr>
        <p:grpSpPr>
          <a:xfrm>
            <a:off x="1276502" y="2787825"/>
            <a:ext cx="2953034" cy="2431875"/>
            <a:chOff x="0" y="-38100"/>
            <a:chExt cx="3937379" cy="1768147"/>
          </a:xfrm>
        </p:grpSpPr>
        <p:sp>
          <p:nvSpPr>
            <p:cNvPr id="23" name="TextBox 23" descr="" title=""/>
            <p:cNvSpPr txBox="1"/>
            <p:nvPr/>
          </p:nvSpPr>
          <p:spPr>
            <a:xfrm>
              <a:off x="0" y="-38100"/>
              <a:ext cx="3937379" cy="56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GROUP HEALTH CARE BENEFITS</a:t>
              </a:r>
            </a:p>
          </p:txBody>
        </p:sp>
        <p:sp>
          <p:nvSpPr>
            <p:cNvPr id="24" name="TextBox 24" descr="" title=""/>
            <p:cNvSpPr txBox="1"/>
            <p:nvPr/>
          </p:nvSpPr>
          <p:spPr>
            <a:xfrm>
              <a:off x="0" y="580866"/>
              <a:ext cx="3937379" cy="1149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Group health care benefits during periods of paid sick, medical, or family leave. 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000000"/>
                </a:solidFill>
                <a:latin typeface="Glacial Indifference"/>
              </a:endParaRP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endParaRPr lang="en-US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25" name="Group 25" descr="" title=""/>
          <p:cNvGrpSpPr/>
          <p:nvPr/>
        </p:nvGrpSpPr>
        <p:grpSpPr>
          <a:xfrm>
            <a:off x="1272020" y="5524500"/>
            <a:ext cx="2953034" cy="1527133"/>
            <a:chOff x="0" y="-38100"/>
            <a:chExt cx="3937379" cy="2036178"/>
          </a:xfrm>
        </p:grpSpPr>
        <p:sp>
          <p:nvSpPr>
            <p:cNvPr id="26" name="TextBox 26" descr="" title=""/>
            <p:cNvSpPr txBox="1"/>
            <p:nvPr/>
          </p:nvSpPr>
          <p:spPr>
            <a:xfrm>
              <a:off x="0" y="-38100"/>
              <a:ext cx="3937379" cy="1039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MORTGAGE INTEREST</a:t>
              </a:r>
            </a:p>
          </p:txBody>
        </p:sp>
        <p:sp>
          <p:nvSpPr>
            <p:cNvPr id="27" name="TextBox 27" descr="" title=""/>
            <p:cNvSpPr txBox="1"/>
            <p:nvPr/>
          </p:nvSpPr>
          <p:spPr>
            <a:xfrm>
              <a:off x="0" y="1173066"/>
              <a:ext cx="3937379" cy="825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Payments of interest on mortgage obligations.</a:t>
              </a:r>
            </a:p>
          </p:txBody>
        </p:sp>
      </p:grpSp>
      <p:grpSp>
        <p:nvGrpSpPr>
          <p:cNvPr id="28" name="Group 28" descr="" title=""/>
          <p:cNvGrpSpPr/>
          <p:nvPr/>
        </p:nvGrpSpPr>
        <p:grpSpPr>
          <a:xfrm>
            <a:off x="14845214" y="2776637"/>
            <a:ext cx="2953034" cy="1208062"/>
            <a:chOff x="0" y="-38100"/>
            <a:chExt cx="3937379" cy="1610749"/>
          </a:xfrm>
        </p:grpSpPr>
        <p:sp>
          <p:nvSpPr>
            <p:cNvPr id="29" name="TextBox 29" descr="" title=""/>
            <p:cNvSpPr txBox="1"/>
            <p:nvPr/>
          </p:nvSpPr>
          <p:spPr>
            <a:xfrm>
              <a:off x="0" y="-38100"/>
              <a:ext cx="3937379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RENT &amp; UTILITIES</a:t>
              </a:r>
            </a:p>
          </p:txBody>
        </p:sp>
        <p:sp>
          <p:nvSpPr>
            <p:cNvPr id="30" name="TextBox 30" descr="" title=""/>
            <p:cNvSpPr txBox="1"/>
            <p:nvPr/>
          </p:nvSpPr>
          <p:spPr>
            <a:xfrm>
              <a:off x="0" y="747637"/>
              <a:ext cx="3937379" cy="825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Rent (</a:t>
              </a:r>
              <a:r>
                <a:rPr lang="en-US" dirty="0">
                  <a:solidFill>
                    <a:srgbClr val="000000"/>
                  </a:solidFill>
                  <a:latin typeface="Glacial Indifference"/>
                </a:rPr>
                <a:t>any</a:t>
              </a:r>
              <a:r>
                <a:rPr lang="en-US" sz="1800" dirty="0">
                  <a:solidFill>
                    <a:srgbClr val="000000"/>
                  </a:solidFill>
                  <a:latin typeface="Glacial Indifference"/>
                </a:rPr>
                <a:t> rent under a lease agreement) and utilities.</a:t>
              </a:r>
            </a:p>
          </p:txBody>
        </p:sp>
      </p:grpSp>
      <p:grpSp>
        <p:nvGrpSpPr>
          <p:cNvPr id="31" name="Group 31" descr="" title=""/>
          <p:cNvGrpSpPr/>
          <p:nvPr/>
        </p:nvGrpSpPr>
        <p:grpSpPr>
          <a:xfrm>
            <a:off x="11210571" y="6671894"/>
            <a:ext cx="2953034" cy="1830361"/>
            <a:chOff x="0" y="-38100"/>
            <a:chExt cx="3937379" cy="2440481"/>
          </a:xfrm>
        </p:grpSpPr>
        <p:sp>
          <p:nvSpPr>
            <p:cNvPr id="32" name="TextBox 32" descr="" title=""/>
            <p:cNvSpPr txBox="1"/>
            <p:nvPr/>
          </p:nvSpPr>
          <p:spPr>
            <a:xfrm>
              <a:off x="0" y="-38100"/>
              <a:ext cx="3937379" cy="1039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INTEREST ON OTHER DEBT OBLIGATIONS</a:t>
              </a:r>
            </a:p>
          </p:txBody>
        </p:sp>
        <p:sp>
          <p:nvSpPr>
            <p:cNvPr id="33" name="TextBox 33" descr="" title=""/>
            <p:cNvSpPr txBox="1"/>
            <p:nvPr/>
          </p:nvSpPr>
          <p:spPr>
            <a:xfrm>
              <a:off x="0" y="1201197"/>
              <a:ext cx="3937379" cy="120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000000"/>
                  </a:solidFill>
                  <a:latin typeface="Glacial Indifference" panose="020B0604020202020204" charset="0"/>
                </a:rPr>
                <a:t>Interest on any other debt obligations incurred before February 15, 2020.</a:t>
              </a:r>
            </a:p>
          </p:txBody>
        </p:sp>
      </p:grpSp>
      <p:grpSp>
        <p:nvGrpSpPr>
          <p:cNvPr id="34" name="Group 34" descr="" title=""/>
          <p:cNvGrpSpPr/>
          <p:nvPr/>
        </p:nvGrpSpPr>
        <p:grpSpPr>
          <a:xfrm>
            <a:off x="-310944" y="4606454"/>
            <a:ext cx="1181100" cy="1181100"/>
            <a:chOff x="0" y="0"/>
            <a:chExt cx="6350000" cy="6350000"/>
          </a:xfrm>
        </p:grpSpPr>
        <p:sp>
          <p:nvSpPr>
            <p:cNvPr id="35" name="Freeform 35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1515"/>
            </a:solidFill>
          </p:spPr>
        </p:sp>
      </p:grpSp>
      <p:grpSp>
        <p:nvGrpSpPr>
          <p:cNvPr id="36" name="Group 36" descr="" title=""/>
          <p:cNvGrpSpPr/>
          <p:nvPr/>
        </p:nvGrpSpPr>
        <p:grpSpPr>
          <a:xfrm>
            <a:off x="-310944" y="5519369"/>
            <a:ext cx="1181100" cy="1181100"/>
            <a:chOff x="0" y="0"/>
            <a:chExt cx="6350000" cy="6350000"/>
          </a:xfrm>
        </p:grpSpPr>
        <p:sp>
          <p:nvSpPr>
            <p:cNvPr id="37" name="Freeform 37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46B6B"/>
            </a:solidFill>
          </p:spPr>
        </p:sp>
      </p:grpSp>
      <p:grpSp>
        <p:nvGrpSpPr>
          <p:cNvPr id="38" name="Group 38" descr="" title=""/>
          <p:cNvGrpSpPr/>
          <p:nvPr/>
        </p:nvGrpSpPr>
        <p:grpSpPr>
          <a:xfrm>
            <a:off x="-310944" y="3705833"/>
            <a:ext cx="1181100" cy="1181100"/>
            <a:chOff x="0" y="0"/>
            <a:chExt cx="6350000" cy="6350000"/>
          </a:xfrm>
        </p:grpSpPr>
        <p:sp>
          <p:nvSpPr>
            <p:cNvPr id="39" name="Freeform 39" descr="" title="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42" name="Group 8" descr="" title="">
            <a:extLst>
              <a:ext uri="{FF2B5EF4-FFF2-40B4-BE49-F238E27FC236}">
                <a16:creationId xmlns:a16="http://schemas.microsoft.com/office/drawing/2014/main" id="{F4391124-4E27-4F09-B030-AF70444BDA32}"/>
              </a:ext>
            </a:extLst>
          </p:cNvPr>
          <p:cNvGrpSpPr/>
          <p:nvPr/>
        </p:nvGrpSpPr>
        <p:grpSpPr>
          <a:xfrm>
            <a:off x="14615438" y="5035585"/>
            <a:ext cx="3412586" cy="4375116"/>
            <a:chOff x="0" y="0"/>
            <a:chExt cx="2721283" cy="2902876"/>
          </a:xfrm>
        </p:grpSpPr>
        <p:sp>
          <p:nvSpPr>
            <p:cNvPr id="43" name="Freeform 9" descr="" title="">
              <a:extLst>
                <a:ext uri="{FF2B5EF4-FFF2-40B4-BE49-F238E27FC236}">
                  <a16:creationId xmlns:a16="http://schemas.microsoft.com/office/drawing/2014/main" id="{B0867200-4728-40FD-A63A-209495293D61}"/>
                </a:ext>
              </a:extLst>
            </p:cNvPr>
            <p:cNvSpPr/>
            <p:nvPr/>
          </p:nvSpPr>
          <p:spPr>
            <a:xfrm>
              <a:off x="0" y="0"/>
              <a:ext cx="2721283" cy="2902876"/>
            </a:xfrm>
            <a:custGeom>
              <a:avLst/>
              <a:gdLst/>
              <a:ahLst/>
              <a:cxnLst/>
              <a:rect l="l" t="t" r="r" b="b"/>
              <a:pathLst>
                <a:path w="2721283" h="2902876">
                  <a:moveTo>
                    <a:pt x="2596823" y="2902876"/>
                  </a:moveTo>
                  <a:lnTo>
                    <a:pt x="124460" y="2902876"/>
                  </a:lnTo>
                  <a:cubicBezTo>
                    <a:pt x="55880" y="2902876"/>
                    <a:pt x="0" y="2846996"/>
                    <a:pt x="0" y="27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6823" y="0"/>
                  </a:lnTo>
                  <a:cubicBezTo>
                    <a:pt x="2665403" y="0"/>
                    <a:pt x="2721283" y="55880"/>
                    <a:pt x="2721283" y="124460"/>
                  </a:cubicBezTo>
                  <a:lnTo>
                    <a:pt x="2721283" y="2778416"/>
                  </a:lnTo>
                  <a:cubicBezTo>
                    <a:pt x="2721283" y="2846996"/>
                    <a:pt x="2665403" y="2902876"/>
                    <a:pt x="2596823" y="2902876"/>
                  </a:cubicBezTo>
                  <a:close/>
                </a:path>
              </a:pathLst>
            </a:custGeom>
            <a:solidFill>
              <a:srgbClr val="F1E2E2"/>
            </a:solidFill>
          </p:spPr>
        </p:sp>
      </p:grpSp>
      <p:grpSp>
        <p:nvGrpSpPr>
          <p:cNvPr id="44" name="Group 12" descr="" title="">
            <a:extLst>
              <a:ext uri="{FF2B5EF4-FFF2-40B4-BE49-F238E27FC236}">
                <a16:creationId xmlns:a16="http://schemas.microsoft.com/office/drawing/2014/main" id="{BA1F9849-83AF-4285-9349-8178C0F138D2}"/>
              </a:ext>
            </a:extLst>
          </p:cNvPr>
          <p:cNvGrpSpPr/>
          <p:nvPr/>
        </p:nvGrpSpPr>
        <p:grpSpPr>
          <a:xfrm>
            <a:off x="14845214" y="5372100"/>
            <a:ext cx="2971071" cy="2819400"/>
            <a:chOff x="-24049" y="-38100"/>
            <a:chExt cx="3961428" cy="2774697"/>
          </a:xfrm>
        </p:grpSpPr>
        <p:sp>
          <p:nvSpPr>
            <p:cNvPr id="45" name="TextBox 13" descr="" title="">
              <a:extLst>
                <a:ext uri="{FF2B5EF4-FFF2-40B4-BE49-F238E27FC236}">
                  <a16:creationId xmlns:a16="http://schemas.microsoft.com/office/drawing/2014/main" id="{A619A7B3-B44D-4C93-B660-3D9FA8B814EE}"/>
                </a:ext>
              </a:extLst>
            </p:cNvPr>
            <p:cNvSpPr txBox="1"/>
            <p:nvPr/>
          </p:nvSpPr>
          <p:spPr>
            <a:xfrm>
              <a:off x="0" y="-38100"/>
              <a:ext cx="3937379" cy="1542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24" dirty="0">
                  <a:solidFill>
                    <a:srgbClr val="000000"/>
                  </a:solidFill>
                  <a:latin typeface="Glacial Indifference Bold"/>
                </a:rPr>
                <a:t>ECONOMIC INJURY DISASTER LOAN (EIDL)</a:t>
              </a:r>
            </a:p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pc="-24" dirty="0">
                  <a:solidFill>
                    <a:srgbClr val="000000"/>
                  </a:solidFill>
                  <a:latin typeface="Glacial Indifference Bold"/>
                </a:rPr>
                <a:t>REFINANCING</a:t>
              </a:r>
            </a:p>
          </p:txBody>
        </p:sp>
        <p:sp>
          <p:nvSpPr>
            <p:cNvPr id="46" name="TextBox 14" descr="" title="">
              <a:extLst>
                <a:ext uri="{FF2B5EF4-FFF2-40B4-BE49-F238E27FC236}">
                  <a16:creationId xmlns:a16="http://schemas.microsoft.com/office/drawing/2014/main" id="{73E7C453-1558-4663-B0E1-1A4F822A58CD}"/>
                </a:ext>
              </a:extLst>
            </p:cNvPr>
            <p:cNvSpPr txBox="1"/>
            <p:nvPr/>
          </p:nvSpPr>
          <p:spPr>
            <a:xfrm>
              <a:off x="-24049" y="1547098"/>
              <a:ext cx="3937379" cy="1189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000000"/>
                  </a:solidFill>
                  <a:latin typeface="Glacial Indifference" panose="020B0604020202020204" charset="0"/>
                </a:rPr>
                <a:t>Refinancing of an SBA Economic Injury Disaster Loan (EIDL) made between January 1, 2020 and April 3, 2020. </a:t>
              </a:r>
            </a:p>
          </p:txBody>
        </p:sp>
      </p:grpSp>
      <p:sp>
        <p:nvSpPr>
          <p:cNvPr id="47" name="Freeform 7" descr="" title="">
            <a:extLst>
              <a:ext uri="{FF2B5EF4-FFF2-40B4-BE49-F238E27FC236}">
                <a16:creationId xmlns:a16="http://schemas.microsoft.com/office/drawing/2014/main" id="{5E02A917-C4A8-4C6B-B3C7-D986CC00D087}"/>
              </a:ext>
            </a:extLst>
          </p:cNvPr>
          <p:cNvSpPr/>
          <p:nvPr/>
        </p:nvSpPr>
        <p:spPr>
          <a:xfrm>
            <a:off x="1020981" y="7658100"/>
            <a:ext cx="3412586" cy="2473872"/>
          </a:xfrm>
          <a:custGeom>
            <a:avLst/>
            <a:gdLst/>
            <a:ahLst/>
            <a:cxnLst/>
            <a:rect l="l" t="t" r="r" b="b"/>
            <a:pathLst>
              <a:path w="2721283" h="2902876">
                <a:moveTo>
                  <a:pt x="2596823" y="2902876"/>
                </a:moveTo>
                <a:lnTo>
                  <a:pt x="124460" y="2902876"/>
                </a:lnTo>
                <a:cubicBezTo>
                  <a:pt x="55880" y="2902876"/>
                  <a:pt x="0" y="2846996"/>
                  <a:pt x="0" y="27784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96823" y="0"/>
                </a:lnTo>
                <a:cubicBezTo>
                  <a:pt x="2665403" y="0"/>
                  <a:pt x="2721283" y="55880"/>
                  <a:pt x="2721283" y="124460"/>
                </a:cubicBezTo>
                <a:lnTo>
                  <a:pt x="2721283" y="2778416"/>
                </a:lnTo>
                <a:cubicBezTo>
                  <a:pt x="2721283" y="2846996"/>
                  <a:pt x="2665403" y="2902876"/>
                  <a:pt x="2596823" y="2902876"/>
                </a:cubicBezTo>
                <a:close/>
              </a:path>
            </a:pathLst>
          </a:custGeom>
          <a:solidFill>
            <a:srgbClr val="F1E2E2"/>
          </a:solidFill>
        </p:spPr>
      </p:sp>
      <p:sp>
        <p:nvSpPr>
          <p:cNvPr id="48" name="TextBox 26" descr="" title="">
            <a:extLst>
              <a:ext uri="{FF2B5EF4-FFF2-40B4-BE49-F238E27FC236}">
                <a16:creationId xmlns:a16="http://schemas.microsoft.com/office/drawing/2014/main" id="{53ED70D7-2217-4814-ACEE-E162DDC6A8E2}"/>
              </a:ext>
            </a:extLst>
          </p:cNvPr>
          <p:cNvSpPr txBox="1"/>
          <p:nvPr/>
        </p:nvSpPr>
        <p:spPr>
          <a:xfrm>
            <a:off x="1220005" y="7886700"/>
            <a:ext cx="2953034" cy="77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spc="-24" dirty="0">
                <a:solidFill>
                  <a:srgbClr val="000000"/>
                </a:solidFill>
                <a:latin typeface="Glacial Indifference Bold"/>
              </a:rPr>
              <a:t>INSURANCE PREMIUMS</a:t>
            </a:r>
          </a:p>
        </p:txBody>
      </p:sp>
      <p:sp>
        <p:nvSpPr>
          <p:cNvPr id="49" name="TextBox 27" descr="" title="">
            <a:extLst>
              <a:ext uri="{FF2B5EF4-FFF2-40B4-BE49-F238E27FC236}">
                <a16:creationId xmlns:a16="http://schemas.microsoft.com/office/drawing/2014/main" id="{394469CB-1F35-4A45-A9BE-36377ABD4B27}"/>
              </a:ext>
            </a:extLst>
          </p:cNvPr>
          <p:cNvSpPr txBox="1"/>
          <p:nvPr/>
        </p:nvSpPr>
        <p:spPr>
          <a:xfrm>
            <a:off x="1219200" y="8724900"/>
            <a:ext cx="2953034" cy="61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u="sng" dirty="0">
                <a:solidFill>
                  <a:srgbClr val="000000"/>
                </a:solidFill>
                <a:latin typeface="Glacial Indifference"/>
              </a:rPr>
              <a:t>Any</a:t>
            </a:r>
            <a:r>
              <a:rPr lang="en-US" sz="1800" dirty="0">
                <a:solidFill>
                  <a:srgbClr val="000000"/>
                </a:solidFill>
                <a:latin typeface="Glacial Indifference"/>
              </a:rPr>
              <a:t> insurance premiums.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u="sng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54" name="Picture 53" descr="" title="">
            <a:extLst>
              <a:ext uri="{FF2B5EF4-FFF2-40B4-BE49-F238E27FC236}">
                <a16:creationId xmlns:a16="http://schemas.microsoft.com/office/drawing/2014/main" id="{6682DFE9-3688-4C35-9695-C04AF2C121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620250"/>
            <a:ext cx="1752600" cy="584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2796</Words>
  <Paragraphs>232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109</cp:revision>
  <cp:lastPrinted>1900-01-01T07:00:00Z</cp:lastPrinted>
  <dcterms:created xsi:type="dcterms:W3CDTF">1900-01-01T07:00:00Z</dcterms:created>
  <dcterms:modified xsi:type="dcterms:W3CDTF">1900-01-01T07:00:00Z</dcterms:modified>
  <dc:identifier>DAD4CT2Jz8U</dc:identifier>
</cp:coreProperties>
</file>