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1322" r:id="rId2"/>
    <p:sldId id="407" r:id="rId3"/>
    <p:sldId id="522" r:id="rId4"/>
    <p:sldId id="523" r:id="rId5"/>
    <p:sldId id="1337" r:id="rId6"/>
    <p:sldId id="1336" r:id="rId7"/>
    <p:sldId id="524" r:id="rId8"/>
    <p:sldId id="1328" r:id="rId9"/>
    <p:sldId id="1339" r:id="rId10"/>
    <p:sldId id="1325" r:id="rId11"/>
    <p:sldId id="1326" r:id="rId12"/>
    <p:sldId id="1334" r:id="rId13"/>
    <p:sldId id="1338" r:id="rId14"/>
    <p:sldId id="525" r:id="rId15"/>
    <p:sldId id="1200" r:id="rId16"/>
    <p:sldId id="518" r:id="rId17"/>
    <p:sldId id="1201" r:id="rId18"/>
    <p:sldId id="1202" r:id="rId19"/>
    <p:sldId id="1211" r:id="rId20"/>
    <p:sldId id="133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6E99"/>
    <a:srgbClr val="E6AF00"/>
    <a:srgbClr val="00AEEF"/>
    <a:srgbClr val="0189C1"/>
    <a:srgbClr val="D5E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66548" autoAdjust="0"/>
  </p:normalViewPr>
  <p:slideViewPr>
    <p:cSldViewPr snapToGrid="0">
      <p:cViewPr varScale="1">
        <p:scale>
          <a:sx n="48" d="100"/>
          <a:sy n="48" d="100"/>
        </p:scale>
        <p:origin x="204"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B490B-DCBF-48CE-8989-793158718698}" type="datetimeFigureOut">
              <a:rPr lang="en-US" smtClean="0"/>
              <a:t>3/2/2020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32FCA-8C7B-429B-ACA8-0734FEAA2ACA}" type="slidenum">
              <a:rPr lang="en-US" smtClean="0"/>
              <a:t>‹#›</a:t>
            </a:fld>
            <a:endParaRPr lang="en-US" dirty="0"/>
          </a:p>
        </p:txBody>
      </p:sp>
    </p:spTree>
    <p:extLst>
      <p:ext uri="{BB962C8B-B14F-4D97-AF65-F5344CB8AC3E}">
        <p14:creationId xmlns:p14="http://schemas.microsoft.com/office/powerpoint/2010/main" val="230256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eaders.naifa.org/market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is the National Association of Insurance and Financial Advisors.  We are what the bar association is to attorneys.  My name is _________.  Like others in the audience today, I am a volunteer with NAIFA. </a:t>
            </a:r>
          </a:p>
          <a:p>
            <a:endParaRPr lang="en-US" dirty="0"/>
          </a:p>
          <a:p>
            <a:r>
              <a:rPr lang="en-US" dirty="0"/>
              <a:t>NOTE:  Be sure you bring a “sell sheet” with you as a leave behind piece.  Sheets can be found at </a:t>
            </a:r>
            <a:r>
              <a:rPr lang="en-US" dirty="0">
                <a:hlinkClick r:id="rId3"/>
              </a:rPr>
              <a:t>https://leaders.naifa.org/marketing</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72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Via our Business Performance Center, NAIFA offers an Advanced Practice Symposium. This Symposium is designed for members working in the Advanced Markets or those wanting to expand their practice into these markets.  This program is not lecture.  It’s an educational event built around a case study with lawyers, tax consultants, and products specialists all making a contribution. Again, allowing you to quickly identify experts with whom you can partner to expand your book of business.</a:t>
            </a:r>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12</a:t>
            </a:fld>
            <a:endParaRPr lang="en-US" dirty="0"/>
          </a:p>
        </p:txBody>
      </p:sp>
    </p:spTree>
    <p:extLst>
      <p:ext uri="{BB962C8B-B14F-4D97-AF65-F5344CB8AC3E}">
        <p14:creationId xmlns:p14="http://schemas.microsoft.com/office/powerpoint/2010/main" val="492356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there is the annual Performance + Purpose conference which is the educational event of the year </a:t>
            </a:r>
          </a:p>
        </p:txBody>
      </p:sp>
      <p:sp>
        <p:nvSpPr>
          <p:cNvPr id="4" name="Slide Number Placeholder 3"/>
          <p:cNvSpPr>
            <a:spLocks noGrp="1"/>
          </p:cNvSpPr>
          <p:nvPr>
            <p:ph type="sldNum" sz="quarter" idx="5"/>
          </p:nvPr>
        </p:nvSpPr>
        <p:spPr/>
        <p:txBody>
          <a:bodyPr/>
          <a:lstStyle/>
          <a:p>
            <a:fld id="{FAF32FCA-8C7B-429B-ACA8-0734FEAA2ACA}" type="slidenum">
              <a:rPr lang="en-US" smtClean="0"/>
              <a:t>13</a:t>
            </a:fld>
            <a:endParaRPr lang="en-US" dirty="0"/>
          </a:p>
        </p:txBody>
      </p:sp>
    </p:spTree>
    <p:extLst>
      <p:ext uri="{BB962C8B-B14F-4D97-AF65-F5344CB8AC3E}">
        <p14:creationId xmlns:p14="http://schemas.microsoft.com/office/powerpoint/2010/main" val="4144337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Differentiate.</a:t>
            </a:r>
          </a:p>
          <a:p>
            <a:endParaRPr lang="en-US" dirty="0"/>
          </a:p>
          <a:p>
            <a:r>
              <a:rPr lang="en-US" dirty="0"/>
              <a:t>How are NAIFA members different?</a:t>
            </a:r>
          </a:p>
          <a:p>
            <a:endParaRPr lang="en-US" dirty="0"/>
          </a:p>
          <a:p>
            <a:r>
              <a:rPr lang="en-US" dirty="0"/>
              <a:t>There are various studies that have been done…not by NAIFA, but by others…that show that NAIFA members earn $10,000 to $43,000 more than non members. Why is this?</a:t>
            </a:r>
          </a:p>
          <a:p>
            <a:endParaRPr lang="en-US" dirty="0"/>
          </a:p>
          <a:p>
            <a:r>
              <a:rPr lang="en-US" dirty="0"/>
              <a:t>NAIFA members are the trusted advisor.</a:t>
            </a:r>
          </a:p>
        </p:txBody>
      </p:sp>
      <p:sp>
        <p:nvSpPr>
          <p:cNvPr id="4" name="Slide Number Placeholder 3"/>
          <p:cNvSpPr>
            <a:spLocks noGrp="1"/>
          </p:cNvSpPr>
          <p:nvPr>
            <p:ph type="sldNum" sz="quarter" idx="5"/>
          </p:nvPr>
        </p:nvSpPr>
        <p:spPr/>
        <p:txBody>
          <a:bodyPr/>
          <a:lstStyle/>
          <a:p>
            <a:fld id="{FAF32FCA-8C7B-429B-ACA8-0734FEAA2ACA}" type="slidenum">
              <a:rPr lang="en-US" smtClean="0"/>
              <a:t>14</a:t>
            </a:fld>
            <a:endParaRPr lang="en-US"/>
          </a:p>
        </p:txBody>
      </p:sp>
    </p:spTree>
    <p:extLst>
      <p:ext uri="{BB962C8B-B14F-4D97-AF65-F5344CB8AC3E}">
        <p14:creationId xmlns:p14="http://schemas.microsoft.com/office/powerpoint/2010/main" val="54853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members take a pledge always to put their clients’ best interests ahead of their own.</a:t>
            </a:r>
          </a:p>
          <a:p>
            <a:endParaRPr lang="en-US" dirty="0"/>
          </a:p>
          <a:p>
            <a:r>
              <a:rPr lang="en-US" dirty="0"/>
              <a:t>Our members take this pledge very seriously. </a:t>
            </a:r>
          </a:p>
          <a:p>
            <a:endParaRPr lang="en-US" dirty="0"/>
          </a:p>
          <a:p>
            <a:r>
              <a:rPr lang="en-US" dirty="0"/>
              <a:t>Few associations operate with a code of ethics, almost none include a best interest statement. </a:t>
            </a:r>
          </a:p>
          <a:p>
            <a:endParaRPr lang="en-US" dirty="0"/>
          </a:p>
          <a:p>
            <a:r>
              <a:rPr lang="en-US" dirty="0"/>
              <a:t>Who here would not take that pledge?</a:t>
            </a:r>
          </a:p>
          <a:p>
            <a:endParaRPr lang="en-US" dirty="0"/>
          </a:p>
          <a:p>
            <a:r>
              <a:rPr lang="en-US" dirty="0"/>
              <a:t>Who here would not stand up and say I always put my clients’ best interests ahead of my own?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55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FinancialSecurity.org is NAIFA’s site to promote consumer awareness and how NAIFA members serve Main Street USA.  This site is gaining momentum where it matters the most – with consumers. </a:t>
            </a:r>
          </a:p>
          <a:p>
            <a:endParaRPr lang="en-US" dirty="0"/>
          </a:p>
          <a:p>
            <a:r>
              <a:rPr lang="en-US" dirty="0"/>
              <a:t>Consumers can go find an advisor or agent who is a NAIFA member that subscribes to our code of ethics. </a:t>
            </a:r>
          </a:p>
          <a:p>
            <a:endParaRPr lang="en-US" dirty="0"/>
          </a:p>
          <a:p>
            <a:r>
              <a:rPr lang="en-US" dirty="0"/>
              <a:t>Members can write consumer-focused articles for the site and be profiled on the site.</a:t>
            </a:r>
          </a:p>
          <a:p>
            <a:endParaRPr lang="en-US" dirty="0"/>
          </a:p>
          <a:p>
            <a:r>
              <a:rPr lang="en-US" dirty="0"/>
              <a:t>Soon members will be able to have their photo and additional information about their practice included with their directory listing on the site.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8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members are connected to a community of like-minded individuals. NAIFA members openly share their ideas and best practices with one another.  NAIFA members service their community via NAIFA sponsored events.   </a:t>
            </a:r>
          </a:p>
          <a:p>
            <a:endParaRPr lang="en-US" dirty="0"/>
          </a:p>
          <a:p>
            <a:r>
              <a:rPr lang="en-US" dirty="0"/>
              <a:t>[Add a personal story about your connection to the community. Share a story about how a member gave you an idea that helped you close a case or an experience you’ve had through a community service project working alongside your fellow members]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09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have your NAIFA pin on!  Point to it!]</a:t>
            </a:r>
          </a:p>
          <a:p>
            <a:endParaRPr lang="en-US" dirty="0"/>
          </a:p>
          <a:p>
            <a:r>
              <a:rPr lang="en-US" dirty="0"/>
              <a:t>See this pin? </a:t>
            </a:r>
          </a:p>
          <a:p>
            <a:endParaRPr lang="en-US" dirty="0"/>
          </a:p>
          <a:p>
            <a:r>
              <a:rPr lang="en-US" dirty="0"/>
              <a:t>It is a symbol that </a:t>
            </a:r>
          </a:p>
          <a:p>
            <a:pPr marL="171450" indent="-171450">
              <a:buFont typeface="Arial" panose="020B0604020202020204" pitchFamily="34" charset="0"/>
              <a:buChar char="•"/>
            </a:pPr>
            <a:r>
              <a:rPr lang="en-US" dirty="0"/>
              <a:t>I advocate for my clients. </a:t>
            </a:r>
          </a:p>
          <a:p>
            <a:pPr marL="171450" indent="-171450">
              <a:buFont typeface="Arial" panose="020B0604020202020204" pitchFamily="34" charset="0"/>
              <a:buChar char="•"/>
            </a:pPr>
            <a:r>
              <a:rPr lang="en-US" dirty="0"/>
              <a:t>I am committed to educating myself to better serve my clients</a:t>
            </a:r>
          </a:p>
          <a:p>
            <a:pPr marL="171450" indent="-171450">
              <a:buFont typeface="Arial" panose="020B0604020202020204" pitchFamily="34" charset="0"/>
              <a:buChar char="•"/>
            </a:pPr>
            <a:r>
              <a:rPr lang="en-US" dirty="0"/>
              <a:t>I always put my clients’ interest before my own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On a personal note, I wear this on every client meeting because my clients often ask me about it….when they do, I say: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 am a member of the National Association of Insurance &amp; Financial Advisors, my professional association. As a member, I take a pledge to always act in my clients’ best interest. It’s like the AMA for doctors…you wouldn’t go to a doctor that wasn’t a member of the AMA, would you?”  I also say, “Over the next few weeks, you will decide whether you want to work with me or not as your financial advisor…if you decide not to work with me, I encourage you to go to advisorsyoucantrust.org and find another NAIFA member who has made the same pledge as I have to always put your interests above their own”.</a:t>
            </a:r>
          </a:p>
        </p:txBody>
      </p:sp>
      <p:sp>
        <p:nvSpPr>
          <p:cNvPr id="4" name="Slide Number Placeholder 3"/>
          <p:cNvSpPr>
            <a:spLocks noGrp="1"/>
          </p:cNvSpPr>
          <p:nvPr>
            <p:ph type="sldNum" sz="quarter" idx="5"/>
          </p:nvPr>
        </p:nvSpPr>
        <p:spPr/>
        <p:txBody>
          <a:bodyPr/>
          <a:lstStyle/>
          <a:p>
            <a:fld id="{FAF32FCA-8C7B-429B-ACA8-0734FEAA2ACA}" type="slidenum">
              <a:rPr lang="en-US" smtClean="0"/>
              <a:t>18</a:t>
            </a:fld>
            <a:endParaRPr lang="en-US"/>
          </a:p>
        </p:txBody>
      </p:sp>
    </p:spTree>
    <p:extLst>
      <p:ext uri="{BB962C8B-B14F-4D97-AF65-F5344CB8AC3E}">
        <p14:creationId xmlns:p14="http://schemas.microsoft.com/office/powerpoint/2010/main" val="2273513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ask you all a question.  What value would you place on what I have just described?  Many tell me $100 a month.  We at NAIFA have a career friendly fee structure designed to be affordable regardless of your time in the industry.  </a:t>
            </a:r>
          </a:p>
        </p:txBody>
      </p:sp>
      <p:sp>
        <p:nvSpPr>
          <p:cNvPr id="4" name="Slide Number Placeholder 3"/>
          <p:cNvSpPr>
            <a:spLocks noGrp="1"/>
          </p:cNvSpPr>
          <p:nvPr>
            <p:ph type="sldNum" sz="quarter" idx="5"/>
          </p:nvPr>
        </p:nvSpPr>
        <p:spPr/>
        <p:txBody>
          <a:bodyPr/>
          <a:lstStyle/>
          <a:p>
            <a:fld id="{FAF32FCA-8C7B-429B-ACA8-0734FEAA2ACA}" type="slidenum">
              <a:rPr lang="en-US" smtClean="0"/>
              <a:t>19</a:t>
            </a:fld>
            <a:endParaRPr lang="en-US"/>
          </a:p>
        </p:txBody>
      </p:sp>
    </p:spTree>
    <p:extLst>
      <p:ext uri="{BB962C8B-B14F-4D97-AF65-F5344CB8AC3E}">
        <p14:creationId xmlns:p14="http://schemas.microsoft.com/office/powerpoint/2010/main" val="3403697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take out your phone and go </a:t>
            </a:r>
            <a:r>
              <a:rPr lang="en-US"/>
              <a:t>to www.</a:t>
            </a:r>
            <a:r>
              <a:rPr lang="en-US" b="1"/>
              <a:t>naifa</a:t>
            </a:r>
            <a:r>
              <a:rPr lang="en-US" b="1" dirty="0"/>
              <a:t>.org/join.   </a:t>
            </a:r>
            <a:r>
              <a:rPr lang="en-US" dirty="0"/>
              <a:t>Join today and on Monday, your name will be posted to social media and our website.  Your benefits will begin immediately.   Should you join today, I would be happy to present you with your NAIFA pin. </a:t>
            </a:r>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20</a:t>
            </a:fld>
            <a:endParaRPr lang="en-US" dirty="0"/>
          </a:p>
        </p:txBody>
      </p:sp>
    </p:spTree>
    <p:extLst>
      <p:ext uri="{BB962C8B-B14F-4D97-AF65-F5344CB8AC3E}">
        <p14:creationId xmlns:p14="http://schemas.microsoft.com/office/powerpoint/2010/main" val="243186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makes a Membership Promise to</a:t>
            </a:r>
          </a:p>
          <a:p>
            <a:pPr marL="171450" indent="-171450">
              <a:buFont typeface="Arial" panose="020B0604020202020204" pitchFamily="34" charset="0"/>
              <a:buChar char="•"/>
            </a:pPr>
            <a:r>
              <a:rPr lang="en-US" dirty="0"/>
              <a:t>Advocate for you and your clients</a:t>
            </a:r>
          </a:p>
          <a:p>
            <a:pPr marL="171450" indent="-171450">
              <a:buFont typeface="Arial" panose="020B0604020202020204" pitchFamily="34" charset="0"/>
              <a:buChar char="•"/>
            </a:pPr>
            <a:r>
              <a:rPr lang="en-US" dirty="0"/>
              <a:t>Educate you so you can better serve your clients</a:t>
            </a:r>
          </a:p>
          <a:p>
            <a:pPr marL="171450" indent="-171450">
              <a:buFont typeface="Arial" panose="020B0604020202020204" pitchFamily="34" charset="0"/>
              <a:buChar char="•"/>
            </a:pPr>
            <a:r>
              <a:rPr lang="en-US" dirty="0"/>
              <a:t>Differentiate you from other advisors and agents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Along with NAIFA’s promise, I’m making my personal promise to you that NAIFA will always advocate for you, educate you and differentiate you.</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6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Advocate…NAIFA members are the </a:t>
            </a:r>
            <a:r>
              <a:rPr lang="en-US" dirty="0" err="1"/>
              <a:t>protecTIVE</a:t>
            </a:r>
            <a:r>
              <a:rPr lang="en-US" dirty="0"/>
              <a:t> advisor…NOT the </a:t>
            </a:r>
            <a:r>
              <a:rPr lang="en-US" dirty="0" err="1"/>
              <a:t>protectED</a:t>
            </a:r>
            <a:r>
              <a:rPr lang="en-US" dirty="0"/>
              <a:t> advisor…the </a:t>
            </a:r>
            <a:r>
              <a:rPr lang="en-US" dirty="0" err="1"/>
              <a:t>protectIVE</a:t>
            </a:r>
            <a:r>
              <a:rPr lang="en-US" dirty="0"/>
              <a:t> advisor.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3</a:t>
            </a:fld>
            <a:endParaRPr lang="en-US"/>
          </a:p>
        </p:txBody>
      </p:sp>
    </p:spTree>
    <p:extLst>
      <p:ext uri="{BB962C8B-B14F-4D97-AF65-F5344CB8AC3E}">
        <p14:creationId xmlns:p14="http://schemas.microsoft.com/office/powerpoint/2010/main" val="3904359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NAIFA protects our clients in Washington DC…all 50 state capitals…and NAIFA has a member in every Congressional District.</a:t>
            </a:r>
          </a:p>
          <a:p>
            <a:pPr marL="171450" indent="-171450">
              <a:buFont typeface="Arial" panose="020B0604020202020204" pitchFamily="34" charset="0"/>
              <a:buChar char="•"/>
            </a:pPr>
            <a:r>
              <a:rPr lang="en-US" dirty="0"/>
              <a:t>No other association in the insurance and financial services industry and operating in our space make this claim.   </a:t>
            </a:r>
          </a:p>
          <a:p>
            <a:pPr marL="171450" indent="-171450">
              <a:buFont typeface="Arial" panose="020B0604020202020204" pitchFamily="34" charset="0"/>
              <a:buChar char="•"/>
            </a:pPr>
            <a:r>
              <a:rPr lang="en-US" dirty="0"/>
              <a:t>NAIFA combines and leverages the power of our individual members into the power of us to protect our clients no matter where they may reside.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 2018, NAIFA sued the federal government over the Dept. of Labor Fiduciary Rule and we won.</a:t>
            </a:r>
          </a:p>
          <a:p>
            <a:pPr marL="171450" indent="-171450">
              <a:buFont typeface="Arial" panose="020B0604020202020204" pitchFamily="34" charset="0"/>
              <a:buChar char="•"/>
            </a:pPr>
            <a:r>
              <a:rPr lang="en-US" dirty="0"/>
              <a:t>In May of 2019, 600 NAIFA members went to Washington to lobby for passage of the Secure Act, and the very next week the bill passed the House.  In December, NAIFA members, again, visited Washington.  A few weeks later the Secure Act was attached to the spending bill and signed into law.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[Add an example from your state of a legislative or regulatory victory here]</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4</a:t>
            </a:fld>
            <a:endParaRPr lang="en-US"/>
          </a:p>
        </p:txBody>
      </p:sp>
    </p:spTree>
    <p:extLst>
      <p:ext uri="{BB962C8B-B14F-4D97-AF65-F5344CB8AC3E}">
        <p14:creationId xmlns:p14="http://schemas.microsoft.com/office/powerpoint/2010/main" val="297998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NAIFA members are the Thinking Advisor.</a:t>
            </a:r>
          </a:p>
          <a:p>
            <a:pPr marL="171450" indent="-171450">
              <a:buFont typeface="Arial" panose="020B0604020202020204" pitchFamily="34" charset="0"/>
              <a:buChar char="•"/>
            </a:pPr>
            <a:r>
              <a:rPr lang="en-US" dirty="0"/>
              <a:t>NAIFA Educates you in a way no other association does.  We educate those who are new to the business and those who consider themselves elite advisors or Top of the Table MRDT advisors.  </a:t>
            </a:r>
          </a:p>
          <a:p>
            <a:pPr marL="171450" indent="-171450">
              <a:buFont typeface="Arial" panose="020B0604020202020204" pitchFamily="34" charset="0"/>
              <a:buChar char="•"/>
            </a:pPr>
            <a:r>
              <a:rPr lang="en-US" dirty="0"/>
              <a:t>Our education is broken down into: </a:t>
            </a:r>
          </a:p>
          <a:p>
            <a:pPr marL="628650" lvl="1" indent="-171450">
              <a:buFont typeface="Arial" panose="020B0604020202020204" pitchFamily="34" charset="0"/>
              <a:buChar char="•"/>
            </a:pPr>
            <a:r>
              <a:rPr lang="en-US" dirty="0"/>
              <a:t>Education that develops your individual interpersonal &amp; relationship sales skills</a:t>
            </a:r>
          </a:p>
          <a:p>
            <a:pPr marL="628650" lvl="1" indent="-171450">
              <a:buFont typeface="Arial" panose="020B0604020202020204" pitchFamily="34" charset="0"/>
              <a:buChar char="•"/>
            </a:pPr>
            <a:r>
              <a:rPr lang="en-US" dirty="0"/>
              <a:t>Education that develops your practice management skills so that you can be the best business owner possible</a:t>
            </a:r>
          </a:p>
          <a:p>
            <a:pPr marL="628650" lvl="1" indent="-171450">
              <a:buFont typeface="Arial" panose="020B0604020202020204" pitchFamily="34" charset="0"/>
              <a:buChar char="•"/>
            </a:pPr>
            <a:r>
              <a:rPr lang="en-US" dirty="0"/>
              <a:t>Education that provides insight into niche markets to help you grow your business through partnerships or specialization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7</a:t>
            </a:fld>
            <a:endParaRPr lang="en-US"/>
          </a:p>
        </p:txBody>
      </p:sp>
    </p:spTree>
    <p:extLst>
      <p:ext uri="{BB962C8B-B14F-4D97-AF65-F5344CB8AC3E}">
        <p14:creationId xmlns:p14="http://schemas.microsoft.com/office/powerpoint/2010/main" val="169503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NAIFA has a program called NAIFA Live where you can hear from top speakers around the country as part of your chapter’s monthly meeting. We conduct both NAIFA business and education in a new format that breaks down geographic barriers and allows all local and state chapters to participate as one.</a:t>
            </a:r>
          </a:p>
          <a:p>
            <a:endParaRPr lang="en-US" dirty="0"/>
          </a:p>
          <a:p>
            <a:r>
              <a:rPr lang="en-US" dirty="0"/>
              <a:t>You can dial in to the live event from your desktop or mobile phone or you can participate in a Watch Party in your area where you can watch the presentation and participate in group discussions about the topic.</a:t>
            </a:r>
          </a:p>
          <a:p>
            <a:endParaRPr lang="en-US" dirty="0"/>
          </a:p>
          <a:p>
            <a:r>
              <a:rPr lang="en-US" dirty="0"/>
              <a:t>If you can’t participate in real-time, the programs are all recorded so you can access them on-demand at your convenience.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8</a:t>
            </a:fld>
            <a:endParaRPr lang="en-US"/>
          </a:p>
        </p:txBody>
      </p:sp>
    </p:spTree>
    <p:extLst>
      <p:ext uri="{BB962C8B-B14F-4D97-AF65-F5344CB8AC3E}">
        <p14:creationId xmlns:p14="http://schemas.microsoft.com/office/powerpoint/2010/main" val="388236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also the Big Ideas Webinar series that you can tune into live or on-demand for no extra fees to hear top notch speakers.</a:t>
            </a:r>
          </a:p>
        </p:txBody>
      </p:sp>
      <p:sp>
        <p:nvSpPr>
          <p:cNvPr id="4" name="Slide Number Placeholder 3"/>
          <p:cNvSpPr>
            <a:spLocks noGrp="1"/>
          </p:cNvSpPr>
          <p:nvPr>
            <p:ph type="sldNum" sz="quarter" idx="5"/>
          </p:nvPr>
        </p:nvSpPr>
        <p:spPr/>
        <p:txBody>
          <a:bodyPr/>
          <a:lstStyle/>
          <a:p>
            <a:fld id="{FAF32FCA-8C7B-429B-ACA8-0734FEAA2ACA}" type="slidenum">
              <a:rPr lang="en-US" smtClean="0"/>
              <a:t>9</a:t>
            </a:fld>
            <a:endParaRPr lang="en-US" dirty="0"/>
          </a:p>
        </p:txBody>
      </p:sp>
    </p:spTree>
    <p:extLst>
      <p:ext uri="{BB962C8B-B14F-4D97-AF65-F5344CB8AC3E}">
        <p14:creationId xmlns:p14="http://schemas.microsoft.com/office/powerpoint/2010/main" val="301137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there’s more… The </a:t>
            </a:r>
            <a:r>
              <a:rPr lang="en-US" sz="1200" b="0" i="0" kern="1200" dirty="0">
                <a:solidFill>
                  <a:schemeClr val="tx1"/>
                </a:solidFill>
                <a:effectLst/>
                <a:latin typeface="+mn-lt"/>
                <a:ea typeface="+mn-ea"/>
                <a:cs typeface="+mn-cs"/>
              </a:rPr>
              <a:t>Talent Development Center focuses on providing personal development programs to serve every stage of a financial service professional’s career.</a:t>
            </a:r>
            <a:endParaRPr lang="en-US" dirty="0"/>
          </a:p>
          <a:p>
            <a:endParaRPr lang="en-US" dirty="0"/>
          </a:p>
          <a:p>
            <a:r>
              <a:rPr lang="en-US" dirty="0"/>
              <a:t>LACP. Life and Annuities Certified Professional.  Although FINRA recognizes hundreds of designations only eleven are certified by an outside agency. Many companies have recognized the importance of this designation and allow their producers to use it.  </a:t>
            </a:r>
          </a:p>
          <a:p>
            <a:endParaRPr lang="en-US" dirty="0"/>
          </a:p>
          <a:p>
            <a:r>
              <a:rPr lang="en-US" dirty="0"/>
              <a:t>Professional Pathway. Truly unique to NAIFA, this tool lets members map out an education program whether they are brand new to the business, mid-career or a senior advisor.  No other association in our space is set up to serve members at every stage of their career</a:t>
            </a:r>
          </a:p>
          <a:p>
            <a:endParaRPr lang="en-US" dirty="0"/>
          </a:p>
          <a:p>
            <a:r>
              <a:rPr lang="en-US" dirty="0"/>
              <a:t>---------------</a:t>
            </a:r>
          </a:p>
          <a:p>
            <a:r>
              <a:rPr lang="en-US" dirty="0"/>
              <a:t>[Other programs you can highlight if time allows]</a:t>
            </a:r>
          </a:p>
          <a:p>
            <a:endParaRPr lang="en-US" dirty="0"/>
          </a:p>
          <a:p>
            <a:r>
              <a:rPr lang="en-US" dirty="0"/>
              <a:t>LUTCF. Life Underwriter Training Council Fellow is a designation members can earn after completing in-depth courses on life underwriting.</a:t>
            </a:r>
          </a:p>
          <a:p>
            <a:endParaRPr lang="en-US" dirty="0"/>
          </a:p>
          <a:p>
            <a:r>
              <a:rPr lang="en-US" dirty="0"/>
              <a:t>Our Learning Center is where you can drop in virtually to access programs and materials specific to your practice area.</a:t>
            </a:r>
          </a:p>
          <a:p>
            <a:endParaRPr lang="en-US" dirty="0"/>
          </a:p>
          <a:p>
            <a:r>
              <a:rPr lang="en-US" dirty="0"/>
              <a:t>NAIFA’s Performance plus Purpose Conference features top speakers to inspire and educate members with sales tips and market insights to take their practice to the next level.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8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NAIFA’s Limited and Extended Care Planning Center is changing the way financial advisors think about Long Term Care.</a:t>
            </a:r>
          </a:p>
          <a:p>
            <a:endParaRPr lang="en-US" dirty="0"/>
          </a:p>
          <a:p>
            <a:r>
              <a:rPr lang="en-US" dirty="0"/>
              <a:t>NAIFA came up with this concept a few years ago and reached out to companies in the long term care space with the idea. Many of them wanted to find a way to educate consumers about the long term crisis from a neutral standpoint. NAIFA raised nearly a half million dollars from 15 founding sponsors to do just this</a:t>
            </a:r>
          </a:p>
          <a:p>
            <a:endParaRPr lang="en-US" dirty="0"/>
          </a:p>
          <a:p>
            <a:r>
              <a:rPr lang="en-US" dirty="0"/>
              <a:t>We are trying to raise awareness for financial advisors that long term care needs to be a part of everyone’s financial plan. The site allows financial advisors to learn more about funding options for long term care and build your network with expert partners who will expand your book of business while providing top quality client care.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11</a:t>
            </a:fld>
            <a:endParaRPr lang="en-US" dirty="0"/>
          </a:p>
        </p:txBody>
      </p:sp>
    </p:spTree>
    <p:extLst>
      <p:ext uri="{BB962C8B-B14F-4D97-AF65-F5344CB8AC3E}">
        <p14:creationId xmlns:p14="http://schemas.microsoft.com/office/powerpoint/2010/main" val="60719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4950-6EAD-4462-81AC-72C1D6D843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5363D-8434-4C38-A0CC-1B6C17B325D0}"/>
              </a:ext>
            </a:extLst>
          </p:cNvPr>
          <p:cNvSpPr>
            <a:spLocks noGrp="1"/>
          </p:cNvSpPr>
          <p:nvPr>
            <p:ph type="subTitle" idx="1"/>
          </p:nvPr>
        </p:nvSpPr>
        <p:spPr>
          <a:xfrm>
            <a:off x="1524000" y="3602038"/>
            <a:ext cx="9144000" cy="1655762"/>
          </a:xfrm>
        </p:spPr>
        <p:txBody>
          <a:bodyPr/>
          <a:lstStyle>
            <a:lvl1pPr marL="0" indent="0" algn="ctr">
              <a:buNone/>
              <a:defRPr sz="2400" b="1">
                <a:solidFill>
                  <a:srgbClr val="00AEEF"/>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2710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38" name="Shape 2"/>
          <p:cNvSpPr/>
          <p:nvPr userDrawn="1"/>
        </p:nvSpPr>
        <p:spPr>
          <a:xfrm>
            <a:off x="1" y="1101011"/>
            <a:ext cx="12192000" cy="5767335"/>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Tree>
    <p:extLst>
      <p:ext uri="{BB962C8B-B14F-4D97-AF65-F5344CB8AC3E}">
        <p14:creationId xmlns:p14="http://schemas.microsoft.com/office/powerpoint/2010/main" val="972640668"/>
      </p:ext>
    </p:extLst>
  </p:cSld>
  <p:clrMapOvr>
    <a:masterClrMapping/>
  </p:clrMapOvr>
  <p:transition spd="slow" advTm="2000">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WOT 01">
    <p:spTree>
      <p:nvGrpSpPr>
        <p:cNvPr id="1" name=""/>
        <p:cNvGrpSpPr/>
        <p:nvPr/>
      </p:nvGrpSpPr>
      <p:grpSpPr>
        <a:xfrm>
          <a:off x="0" y="0"/>
          <a:ext cx="0" cy="0"/>
          <a:chOff x="0" y="0"/>
          <a:chExt cx="0" cy="0"/>
        </a:xfrm>
      </p:grpSpPr>
      <p:sp>
        <p:nvSpPr>
          <p:cNvPr id="4" name="Shape 2"/>
          <p:cNvSpPr/>
          <p:nvPr userDrawn="1"/>
        </p:nvSpPr>
        <p:spPr>
          <a:xfrm>
            <a:off x="9427"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12" name="Picture Placeholder 11"/>
          <p:cNvSpPr>
            <a:spLocks noGrp="1"/>
          </p:cNvSpPr>
          <p:nvPr>
            <p:ph type="pic" sz="quarter" idx="11" hasCustomPrompt="1"/>
          </p:nvPr>
        </p:nvSpPr>
        <p:spPr>
          <a:xfrm>
            <a:off x="5577842" y="243841"/>
            <a:ext cx="6614159" cy="661416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772033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creen Mockup 02">
    <p:spTree>
      <p:nvGrpSpPr>
        <p:cNvPr id="1" name=""/>
        <p:cNvGrpSpPr/>
        <p:nvPr/>
      </p:nvGrpSpPr>
      <p:grpSpPr>
        <a:xfrm>
          <a:off x="0" y="0"/>
          <a:ext cx="0" cy="0"/>
          <a:chOff x="0" y="0"/>
          <a:chExt cx="0" cy="0"/>
        </a:xfrm>
      </p:grpSpPr>
      <p:sp>
        <p:nvSpPr>
          <p:cNvPr id="12" name="Shape 2"/>
          <p:cNvSpPr/>
          <p:nvPr userDrawn="1"/>
        </p:nvSpPr>
        <p:spPr>
          <a:xfrm>
            <a:off x="0" y="1100831"/>
            <a:ext cx="12192000" cy="5767516"/>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18" name="Picture Placeholder 10"/>
          <p:cNvSpPr>
            <a:spLocks noGrp="1"/>
          </p:cNvSpPr>
          <p:nvPr>
            <p:ph type="pic" sz="quarter" idx="10"/>
          </p:nvPr>
        </p:nvSpPr>
        <p:spPr>
          <a:xfrm>
            <a:off x="3542643" y="198875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pattFill prst="pct5">
            <a:fgClr>
              <a:schemeClr val="bg1"/>
            </a:fgClr>
            <a:bgClr>
              <a:schemeClr val="tx2">
                <a:lumMod val="20000"/>
                <a:lumOff val="80000"/>
              </a:schemeClr>
            </a:bgClr>
          </a:pattFill>
        </p:spPr>
        <p:txBody>
          <a:bodyPr wrap="square">
            <a:noAutofit/>
          </a:bodyPr>
          <a:lstStyle/>
          <a:p>
            <a:endParaRPr lang="en-US"/>
          </a:p>
        </p:txBody>
      </p:sp>
    </p:spTree>
    <p:extLst>
      <p:ext uri="{BB962C8B-B14F-4D97-AF65-F5344CB8AC3E}">
        <p14:creationId xmlns:p14="http://schemas.microsoft.com/office/powerpoint/2010/main" val="3636805870"/>
      </p:ext>
    </p:extLst>
  </p:cSld>
  <p:clrMapOvr>
    <a:masterClrMapping/>
  </p:clrMapOvr>
  <p:transition spd="slow" advTm="2000">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ortfolio 02">
    <p:spTree>
      <p:nvGrpSpPr>
        <p:cNvPr id="1" name=""/>
        <p:cNvGrpSpPr/>
        <p:nvPr/>
      </p:nvGrpSpPr>
      <p:grpSpPr>
        <a:xfrm>
          <a:off x="0" y="0"/>
          <a:ext cx="0" cy="0"/>
          <a:chOff x="0" y="0"/>
          <a:chExt cx="0" cy="0"/>
        </a:xfrm>
      </p:grpSpPr>
      <p:sp>
        <p:nvSpPr>
          <p:cNvPr id="15" name="Shape 2"/>
          <p:cNvSpPr/>
          <p:nvPr userDrawn="1"/>
        </p:nvSpPr>
        <p:spPr>
          <a:xfrm>
            <a:off x="9427"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17" name="Picture Placeholder 2"/>
          <p:cNvSpPr>
            <a:spLocks noGrp="1"/>
          </p:cNvSpPr>
          <p:nvPr>
            <p:ph type="pic" sz="quarter" idx="11" hasCustomPrompt="1"/>
          </p:nvPr>
        </p:nvSpPr>
        <p:spPr>
          <a:xfrm>
            <a:off x="4269281"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18" name="Picture Placeholder 2"/>
          <p:cNvSpPr>
            <a:spLocks noGrp="1"/>
          </p:cNvSpPr>
          <p:nvPr>
            <p:ph type="pic" sz="quarter" idx="12" hasCustomPrompt="1"/>
          </p:nvPr>
        </p:nvSpPr>
        <p:spPr>
          <a:xfrm>
            <a:off x="6157554"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3" hasCustomPrompt="1"/>
          </p:nvPr>
        </p:nvSpPr>
        <p:spPr>
          <a:xfrm>
            <a:off x="8045827"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4" hasCustomPrompt="1"/>
          </p:nvPr>
        </p:nvSpPr>
        <p:spPr>
          <a:xfrm>
            <a:off x="9934100"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5" hasCustomPrompt="1"/>
          </p:nvPr>
        </p:nvSpPr>
        <p:spPr>
          <a:xfrm>
            <a:off x="6157554"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9934100"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8" hasCustomPrompt="1"/>
          </p:nvPr>
        </p:nvSpPr>
        <p:spPr>
          <a:xfrm>
            <a:off x="8045827"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9" hasCustomPrompt="1"/>
          </p:nvPr>
        </p:nvSpPr>
        <p:spPr>
          <a:xfrm>
            <a:off x="9934100"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8045827" y="3048880"/>
            <a:ext cx="1828799"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l"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20" hasCustomPrompt="1"/>
          </p:nvPr>
        </p:nvSpPr>
        <p:spPr>
          <a:xfrm>
            <a:off x="492735"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13" name="Picture Placeholder 2"/>
          <p:cNvSpPr>
            <a:spLocks noGrp="1"/>
          </p:cNvSpPr>
          <p:nvPr>
            <p:ph type="pic" sz="quarter" idx="21" hasCustomPrompt="1"/>
          </p:nvPr>
        </p:nvSpPr>
        <p:spPr>
          <a:xfrm>
            <a:off x="2381008"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22" hasCustomPrompt="1"/>
          </p:nvPr>
        </p:nvSpPr>
        <p:spPr>
          <a:xfrm>
            <a:off x="4269050"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26" name="Picture Placeholder 2"/>
          <p:cNvSpPr>
            <a:spLocks noGrp="1"/>
          </p:cNvSpPr>
          <p:nvPr>
            <p:ph type="pic" sz="quarter" idx="23" hasCustomPrompt="1"/>
          </p:nvPr>
        </p:nvSpPr>
        <p:spPr>
          <a:xfrm>
            <a:off x="2380777"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7" name="Picture Placeholder 2"/>
          <p:cNvSpPr>
            <a:spLocks noGrp="1"/>
          </p:cNvSpPr>
          <p:nvPr>
            <p:ph type="pic" sz="quarter" idx="24" hasCustomPrompt="1"/>
          </p:nvPr>
        </p:nvSpPr>
        <p:spPr>
          <a:xfrm>
            <a:off x="6157439"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25" hasCustomPrompt="1"/>
          </p:nvPr>
        </p:nvSpPr>
        <p:spPr>
          <a:xfrm>
            <a:off x="4268935"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31" name="Picture Placeholder 2"/>
          <p:cNvSpPr>
            <a:spLocks noGrp="1"/>
          </p:cNvSpPr>
          <p:nvPr>
            <p:ph type="pic" sz="quarter" idx="26" hasCustomPrompt="1"/>
          </p:nvPr>
        </p:nvSpPr>
        <p:spPr>
          <a:xfrm>
            <a:off x="492735"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2" name="Picture Placeholder 2"/>
          <p:cNvSpPr>
            <a:spLocks noGrp="1"/>
          </p:cNvSpPr>
          <p:nvPr>
            <p:ph type="pic" sz="quarter" idx="27" hasCustomPrompt="1"/>
          </p:nvPr>
        </p:nvSpPr>
        <p:spPr>
          <a:xfrm>
            <a:off x="2380777"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3" name="Picture Placeholder 2"/>
          <p:cNvSpPr>
            <a:spLocks noGrp="1"/>
          </p:cNvSpPr>
          <p:nvPr>
            <p:ph type="pic" sz="quarter" idx="28" hasCustomPrompt="1"/>
          </p:nvPr>
        </p:nvSpPr>
        <p:spPr>
          <a:xfrm>
            <a:off x="492735"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127320416"/>
      </p:ext>
    </p:extLst>
  </p:cSld>
  <p:clrMapOvr>
    <a:masterClrMapping/>
  </p:clrMapOvr>
  <p:transition spd="slow" advTm="2000">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189D-A956-4D67-A42E-4E7D826833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80BB51-8256-41CC-BC48-7EB5F6C7A6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4112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8FCF-9ED3-4E0A-ADA9-E14A1AC1C9EA}"/>
              </a:ext>
            </a:extLst>
          </p:cNvPr>
          <p:cNvSpPr>
            <a:spLocks noGrp="1"/>
          </p:cNvSpPr>
          <p:nvPr>
            <p:ph type="title"/>
          </p:nvPr>
        </p:nvSpPr>
        <p:spPr>
          <a:xfrm>
            <a:off x="831851" y="576263"/>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EC71E09-114D-4AC4-9641-0AFB955BE8DA}"/>
              </a:ext>
            </a:extLst>
          </p:cNvPr>
          <p:cNvSpPr>
            <a:spLocks noGrp="1"/>
          </p:cNvSpPr>
          <p:nvPr>
            <p:ph type="body" idx="1"/>
          </p:nvPr>
        </p:nvSpPr>
        <p:spPr>
          <a:xfrm>
            <a:off x="831851" y="362281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7138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18A3-B385-4231-BC84-2C71BB956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B2301-BABB-4F29-86CB-865B0F1C30B8}"/>
              </a:ext>
            </a:extLst>
          </p:cNvPr>
          <p:cNvSpPr>
            <a:spLocks noGrp="1"/>
          </p:cNvSpPr>
          <p:nvPr>
            <p:ph sz="half" idx="1"/>
          </p:nvPr>
        </p:nvSpPr>
        <p:spPr>
          <a:xfrm>
            <a:off x="838200" y="3131083"/>
            <a:ext cx="5181600" cy="30458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CEE24B-D15F-4371-803C-52CC217FAFDD}"/>
              </a:ext>
            </a:extLst>
          </p:cNvPr>
          <p:cNvSpPr>
            <a:spLocks noGrp="1"/>
          </p:cNvSpPr>
          <p:nvPr>
            <p:ph sz="half" idx="2"/>
          </p:nvPr>
        </p:nvSpPr>
        <p:spPr>
          <a:xfrm>
            <a:off x="6172200" y="3131083"/>
            <a:ext cx="5181600" cy="30458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406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B440-5115-4DEE-BB5F-8DAD167E72A1}"/>
              </a:ext>
            </a:extLst>
          </p:cNvPr>
          <p:cNvSpPr>
            <a:spLocks noGrp="1"/>
          </p:cNvSpPr>
          <p:nvPr>
            <p:ph type="title"/>
          </p:nvPr>
        </p:nvSpPr>
        <p:spPr>
          <a:xfrm>
            <a:off x="839788" y="15078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D2F8C8-A243-465C-9EFA-DFED8F55EDDE}"/>
              </a:ext>
            </a:extLst>
          </p:cNvPr>
          <p:cNvSpPr>
            <a:spLocks noGrp="1"/>
          </p:cNvSpPr>
          <p:nvPr>
            <p:ph type="body" idx="1"/>
          </p:nvPr>
        </p:nvSpPr>
        <p:spPr>
          <a:xfrm>
            <a:off x="839789" y="2521131"/>
            <a:ext cx="5157787" cy="55673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9C37329-9E54-4C03-912A-B5DF93BCCB75}"/>
              </a:ext>
            </a:extLst>
          </p:cNvPr>
          <p:cNvSpPr>
            <a:spLocks noGrp="1"/>
          </p:cNvSpPr>
          <p:nvPr>
            <p:ph sz="half" idx="2"/>
          </p:nvPr>
        </p:nvSpPr>
        <p:spPr>
          <a:xfrm>
            <a:off x="839789" y="3161211"/>
            <a:ext cx="5157787" cy="30284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36F8E7-CACE-48BA-9989-2D8A5CD8E9B1}"/>
              </a:ext>
            </a:extLst>
          </p:cNvPr>
          <p:cNvSpPr>
            <a:spLocks noGrp="1"/>
          </p:cNvSpPr>
          <p:nvPr>
            <p:ph type="body" sz="quarter" idx="3"/>
          </p:nvPr>
        </p:nvSpPr>
        <p:spPr>
          <a:xfrm>
            <a:off x="6172201" y="2521131"/>
            <a:ext cx="5183188" cy="55673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890D170-9B5F-4ED5-BC29-CFAA8D0EABFD}"/>
              </a:ext>
            </a:extLst>
          </p:cNvPr>
          <p:cNvSpPr>
            <a:spLocks noGrp="1"/>
          </p:cNvSpPr>
          <p:nvPr>
            <p:ph sz="quarter" idx="4"/>
          </p:nvPr>
        </p:nvSpPr>
        <p:spPr>
          <a:xfrm>
            <a:off x="6172201" y="3161211"/>
            <a:ext cx="5183188" cy="30284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23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8B5B-B976-4BFB-AC55-835ACDC5F84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222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91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5F05-3E94-485D-9A55-6054E765E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8D8BDA-76FC-43FF-B087-D7D8C1E31B2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69178-098C-4BA2-B5B6-5779E67B233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2259952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7CA0-5651-4829-8A93-6E70A173757A}"/>
              </a:ext>
            </a:extLst>
          </p:cNvPr>
          <p:cNvSpPr>
            <a:spLocks noGrp="1"/>
          </p:cNvSpPr>
          <p:nvPr>
            <p:ph type="title"/>
          </p:nvPr>
        </p:nvSpPr>
        <p:spPr>
          <a:xfrm>
            <a:off x="839788" y="1182188"/>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885460DE-02CD-4B13-BD62-01E55DFF7519}"/>
              </a:ext>
            </a:extLst>
          </p:cNvPr>
          <p:cNvSpPr>
            <a:spLocks noGrp="1"/>
          </p:cNvSpPr>
          <p:nvPr>
            <p:ph type="pic" idx="1"/>
          </p:nvPr>
        </p:nvSpPr>
        <p:spPr>
          <a:xfrm>
            <a:off x="5183188" y="1463040"/>
            <a:ext cx="6172200" cy="4398012"/>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D40847B6-E020-4C80-87BA-23B6E660AAD9}"/>
              </a:ext>
            </a:extLst>
          </p:cNvPr>
          <p:cNvSpPr>
            <a:spLocks noGrp="1"/>
          </p:cNvSpPr>
          <p:nvPr>
            <p:ph type="body" sz="half" idx="2"/>
          </p:nvPr>
        </p:nvSpPr>
        <p:spPr>
          <a:xfrm>
            <a:off x="839788" y="2782388"/>
            <a:ext cx="3932237" cy="3086599"/>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Tree>
    <p:extLst>
      <p:ext uri="{BB962C8B-B14F-4D97-AF65-F5344CB8AC3E}">
        <p14:creationId xmlns:p14="http://schemas.microsoft.com/office/powerpoint/2010/main" val="1502333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26E42-E1F5-4F93-802E-EA181878458E}"/>
              </a:ext>
            </a:extLst>
          </p:cNvPr>
          <p:cNvSpPr>
            <a:spLocks noGrp="1"/>
          </p:cNvSpPr>
          <p:nvPr>
            <p:ph type="title"/>
          </p:nvPr>
        </p:nvSpPr>
        <p:spPr>
          <a:xfrm>
            <a:off x="838200" y="16261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DC23E4-8798-4106-B0BB-F13F47318D5C}"/>
              </a:ext>
            </a:extLst>
          </p:cNvPr>
          <p:cNvSpPr>
            <a:spLocks noGrp="1"/>
          </p:cNvSpPr>
          <p:nvPr>
            <p:ph type="body" idx="1"/>
          </p:nvPr>
        </p:nvSpPr>
        <p:spPr>
          <a:xfrm>
            <a:off x="838200" y="3304903"/>
            <a:ext cx="10515600" cy="28720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BECAED-8ABA-405E-BAF6-E9EC0BFFFB76}"/>
              </a:ext>
            </a:extLst>
          </p:cNvPr>
          <p:cNvSpPr>
            <a:spLocks noGrp="1"/>
          </p:cNvSpPr>
          <p:nvPr>
            <p:ph type="dt" sz="half" idx="2"/>
          </p:nvPr>
        </p:nvSpPr>
        <p:spPr>
          <a:xfrm>
            <a:off x="838200" y="619009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09AAC-628A-46D8-AFE1-CB4342BBB42D}" type="datetime1">
              <a:rPr lang="en-US" smtClean="0"/>
              <a:t>3/2/2020</a:t>
            </a:fld>
            <a:endParaRPr lang="en-US" dirty="0"/>
          </a:p>
        </p:txBody>
      </p:sp>
      <p:sp>
        <p:nvSpPr>
          <p:cNvPr id="5" name="Footer Placeholder 4">
            <a:extLst>
              <a:ext uri="{FF2B5EF4-FFF2-40B4-BE49-F238E27FC236}">
                <a16:creationId xmlns:a16="http://schemas.microsoft.com/office/drawing/2014/main" id="{8416E4D0-19CB-4FC7-AA9C-EB6F78C8DB46}"/>
              </a:ext>
            </a:extLst>
          </p:cNvPr>
          <p:cNvSpPr>
            <a:spLocks noGrp="1"/>
          </p:cNvSpPr>
          <p:nvPr>
            <p:ph type="ftr" sz="quarter" idx="3"/>
          </p:nvPr>
        </p:nvSpPr>
        <p:spPr>
          <a:xfrm>
            <a:off x="4038600" y="619009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119A14E-5BB7-452F-AA97-00B5BDAB5C90}"/>
              </a:ext>
            </a:extLst>
          </p:cNvPr>
          <p:cNvSpPr>
            <a:spLocks noGrp="1"/>
          </p:cNvSpPr>
          <p:nvPr>
            <p:ph type="sldNum" sz="quarter" idx="4"/>
          </p:nvPr>
        </p:nvSpPr>
        <p:spPr>
          <a:xfrm>
            <a:off x="8610600" y="619009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58D52-E7ED-4CB1-A330-040CBAEC79DB}" type="slidenum">
              <a:rPr lang="en-US" smtClean="0"/>
              <a:t>‹#›</a:t>
            </a:fld>
            <a:endParaRPr lang="en-US" dirty="0"/>
          </a:p>
        </p:txBody>
      </p:sp>
      <p:sp>
        <p:nvSpPr>
          <p:cNvPr id="7" name="Rectangle 6">
            <a:extLst>
              <a:ext uri="{FF2B5EF4-FFF2-40B4-BE49-F238E27FC236}">
                <a16:creationId xmlns:a16="http://schemas.microsoft.com/office/drawing/2014/main" id="{0F338E14-09A9-417F-81D1-EFEFD7FDC86F}"/>
              </a:ext>
            </a:extLst>
          </p:cNvPr>
          <p:cNvSpPr/>
          <p:nvPr userDrawn="1"/>
        </p:nvSpPr>
        <p:spPr>
          <a:xfrm>
            <a:off x="-1" y="-1"/>
            <a:ext cx="12192001" cy="1110785"/>
          </a:xfrm>
          <a:prstGeom prst="rect">
            <a:avLst/>
          </a:prstGeom>
          <a:gradFill>
            <a:gsLst>
              <a:gs pos="0">
                <a:srgbClr val="002060"/>
              </a:gs>
              <a:gs pos="50000">
                <a:srgbClr val="002060"/>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5" name="Picture 14">
            <a:extLst>
              <a:ext uri="{FF2B5EF4-FFF2-40B4-BE49-F238E27FC236}">
                <a16:creationId xmlns:a16="http://schemas.microsoft.com/office/drawing/2014/main" id="{D65E7469-0CFB-4118-9ED4-588F045DAA8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22813" y="-119034"/>
            <a:ext cx="1758290" cy="1318718"/>
          </a:xfrm>
          <a:prstGeom prst="rect">
            <a:avLst/>
          </a:prstGeom>
        </p:spPr>
      </p:pic>
      <p:sp>
        <p:nvSpPr>
          <p:cNvPr id="18" name="Rectangle 17">
            <a:extLst>
              <a:ext uri="{FF2B5EF4-FFF2-40B4-BE49-F238E27FC236}">
                <a16:creationId xmlns:a16="http://schemas.microsoft.com/office/drawing/2014/main" id="{988B0785-9485-4F03-9280-0424E354ECA4}"/>
              </a:ext>
            </a:extLst>
          </p:cNvPr>
          <p:cNvSpPr/>
          <p:nvPr userDrawn="1"/>
        </p:nvSpPr>
        <p:spPr>
          <a:xfrm>
            <a:off x="0" y="6530171"/>
            <a:ext cx="12192001" cy="356995"/>
          </a:xfrm>
          <a:prstGeom prst="rect">
            <a:avLst/>
          </a:prstGeom>
          <a:gradFill>
            <a:gsLst>
              <a:gs pos="6000">
                <a:srgbClr val="002060"/>
              </a:gs>
              <a:gs pos="67000">
                <a:srgbClr val="002060"/>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0" name="Picture 9">
            <a:extLst>
              <a:ext uri="{FF2B5EF4-FFF2-40B4-BE49-F238E27FC236}">
                <a16:creationId xmlns:a16="http://schemas.microsoft.com/office/drawing/2014/main" id="{5BA34F29-8975-42B3-8F1E-7061AAEA138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7553196" y="489141"/>
            <a:ext cx="4215992" cy="264058"/>
          </a:xfrm>
          <a:prstGeom prst="rect">
            <a:avLst/>
          </a:prstGeom>
        </p:spPr>
      </p:pic>
    </p:spTree>
    <p:extLst>
      <p:ext uri="{BB962C8B-B14F-4D97-AF65-F5344CB8AC3E}">
        <p14:creationId xmlns:p14="http://schemas.microsoft.com/office/powerpoint/2010/main" val="3478733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sldNum="0" hdr="0" dt="0"/>
  <p:txStyles>
    <p:titleStyle>
      <a:lvl1pPr algn="l" defTabSz="914377" rtl="0" eaLnBrk="1" latinLnBrk="0" hangingPunct="1">
        <a:lnSpc>
          <a:spcPct val="90000"/>
        </a:lnSpc>
        <a:spcBef>
          <a:spcPct val="0"/>
        </a:spcBef>
        <a:buNone/>
        <a:defRPr sz="47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www.belong.naifa.org/fe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2"/>
          <p:cNvSpPr/>
          <p:nvPr/>
        </p:nvSpPr>
        <p:spPr>
          <a:xfrm>
            <a:off x="9427"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15" name="Rectangle 14">
            <a:extLst>
              <a:ext uri="{FF2B5EF4-FFF2-40B4-BE49-F238E27FC236}">
                <a16:creationId xmlns:a16="http://schemas.microsoft.com/office/drawing/2014/main" id="{79C45897-10F1-4B8A-AE22-9E2D8C5E4484}"/>
              </a:ext>
            </a:extLst>
          </p:cNvPr>
          <p:cNvSpPr/>
          <p:nvPr/>
        </p:nvSpPr>
        <p:spPr>
          <a:xfrm>
            <a:off x="-1" y="-1"/>
            <a:ext cx="12192001" cy="6868347"/>
          </a:xfrm>
          <a:prstGeom prst="rect">
            <a:avLst/>
          </a:prstGeom>
          <a:solidFill>
            <a:srgbClr val="016E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E2CFBD76-36BE-418A-AB80-665343EBC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9239" y="3592241"/>
            <a:ext cx="3877841" cy="910106"/>
          </a:xfrm>
          <a:prstGeom prst="rect">
            <a:avLst/>
          </a:prstGeom>
        </p:spPr>
      </p:pic>
      <p:pic>
        <p:nvPicPr>
          <p:cNvPr id="17" name="Picture 16" descr="A picture containing ax&#10;&#10;Description generated with very high confidence">
            <a:extLst>
              <a:ext uri="{FF2B5EF4-FFF2-40B4-BE49-F238E27FC236}">
                <a16:creationId xmlns:a16="http://schemas.microsoft.com/office/drawing/2014/main" id="{9FC50ED9-3C81-4DB5-816E-03C1C41D7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852" y="1562958"/>
            <a:ext cx="2545133" cy="1985202"/>
          </a:xfrm>
          <a:prstGeom prst="rect">
            <a:avLst/>
          </a:prstGeom>
        </p:spPr>
      </p:pic>
    </p:spTree>
    <p:extLst>
      <p:ext uri="{BB962C8B-B14F-4D97-AF65-F5344CB8AC3E}">
        <p14:creationId xmlns:p14="http://schemas.microsoft.com/office/powerpoint/2010/main" val="1231882503"/>
      </p:ext>
    </p:extLst>
  </p:cSld>
  <p:clrMapOvr>
    <a:masterClrMapping/>
  </p:clrMapOvr>
  <mc:AlternateContent xmlns:mc="http://schemas.openxmlformats.org/markup-compatibility/2006" xmlns:p14="http://schemas.microsoft.com/office/powerpoint/2010/main">
    <mc:Choice Requires="p14">
      <p:transition p14:dur="150" advClick="0">
        <p:cover dir="d"/>
      </p:transition>
    </mc:Choice>
    <mc:Fallback xmlns="">
      <p:transition advClick="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54"/>
          <p:cNvSpPr/>
          <p:nvPr/>
        </p:nvSpPr>
        <p:spPr>
          <a:xfrm>
            <a:off x="12601220" y="454568"/>
            <a:ext cx="2046432" cy="79252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363B"/>
                </a:solidFill>
                <a:effectLst/>
                <a:uLnTx/>
                <a:uFillTx/>
                <a:latin typeface="Roboto Black" panose="02000000000000000000" pitchFamily="2" charset="0"/>
                <a:ea typeface="Roboto Black" panose="02000000000000000000" pitchFamily="2" charset="0"/>
                <a:cs typeface="Roboto Black" panose="02000000000000000000" pitchFamily="2" charset="0"/>
              </a:rPr>
              <a:t>Analysis 06</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2363B"/>
                </a:solidFill>
                <a:effectLst/>
                <a:uLnTx/>
                <a:uFillTx/>
                <a:latin typeface="Source Sans Pro Light" panose="020B0403030403020204" pitchFamily="34" charset="0"/>
                <a:ea typeface="+mn-ea"/>
                <a:cs typeface="+mn-cs"/>
              </a:rPr>
              <a:t>Synth chartreuse XOXO, tacos </a:t>
            </a:r>
            <a:r>
              <a:rPr kumimoji="0" lang="en-US" sz="1050" b="0" i="0" u="none" strike="noStrike" kern="1200" cap="none" spc="0" normalizeH="0" baseline="0" noProof="0" dirty="0" err="1">
                <a:ln>
                  <a:noFill/>
                </a:ln>
                <a:solidFill>
                  <a:srgbClr val="32363B"/>
                </a:solidFill>
                <a:effectLst/>
                <a:uLnTx/>
                <a:uFillTx/>
                <a:latin typeface="Source Sans Pro Light" panose="020B0403030403020204" pitchFamily="34" charset="0"/>
                <a:ea typeface="+mn-ea"/>
                <a:cs typeface="+mn-cs"/>
              </a:rPr>
              <a:t>brooklyn</a:t>
            </a:r>
            <a:r>
              <a:rPr kumimoji="0" lang="en-US" sz="1050" b="0" i="0" u="none" strike="noStrike" kern="1200" cap="none" spc="0" normalizeH="0" baseline="0" noProof="0" dirty="0">
                <a:ln>
                  <a:noFill/>
                </a:ln>
                <a:solidFill>
                  <a:srgbClr val="32363B"/>
                </a:solidFill>
                <a:effectLst/>
                <a:uLnTx/>
                <a:uFillTx/>
                <a:latin typeface="Source Sans Pro Light" panose="020B0403030403020204" pitchFamily="34" charset="0"/>
                <a:ea typeface="+mn-ea"/>
                <a:cs typeface="+mn-cs"/>
              </a:rPr>
              <a:t> VHS plaid.</a:t>
            </a:r>
          </a:p>
        </p:txBody>
      </p:sp>
      <p:pic>
        <p:nvPicPr>
          <p:cNvPr id="10" name="Picture 9" descr="A close up of a sign&#10;&#10;Description automatically generated">
            <a:extLst>
              <a:ext uri="{FF2B5EF4-FFF2-40B4-BE49-F238E27FC236}">
                <a16:creationId xmlns:a16="http://schemas.microsoft.com/office/drawing/2014/main" id="{BFEFC2D1-903E-4CC4-B7D6-FB4F0A8E0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72" y="2827030"/>
            <a:ext cx="5014752" cy="1583606"/>
          </a:xfrm>
          <a:prstGeom prst="rect">
            <a:avLst/>
          </a:prstGeom>
        </p:spPr>
      </p:pic>
      <p:pic>
        <p:nvPicPr>
          <p:cNvPr id="14" name="Picture 13">
            <a:extLst>
              <a:ext uri="{FF2B5EF4-FFF2-40B4-BE49-F238E27FC236}">
                <a16:creationId xmlns:a16="http://schemas.microsoft.com/office/drawing/2014/main" id="{E1F1F0AC-B7FF-462F-836F-20A7D2FF6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920" y="1100990"/>
            <a:ext cx="6033889" cy="5757009"/>
          </a:xfrm>
          <a:prstGeom prst="rect">
            <a:avLst/>
          </a:prstGeom>
        </p:spPr>
      </p:pic>
    </p:spTree>
    <p:extLst>
      <p:ext uri="{BB962C8B-B14F-4D97-AF65-F5344CB8AC3E}">
        <p14:creationId xmlns:p14="http://schemas.microsoft.com/office/powerpoint/2010/main" val="1048431805"/>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5E48C84F-3E4A-4573-92D7-B5CDA875D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5" y="2003745"/>
            <a:ext cx="9516659" cy="3045333"/>
          </a:xfrm>
          <a:prstGeom prst="rect">
            <a:avLst/>
          </a:prstGeom>
        </p:spPr>
      </p:pic>
    </p:spTree>
    <p:extLst>
      <p:ext uri="{BB962C8B-B14F-4D97-AF65-F5344CB8AC3E}">
        <p14:creationId xmlns:p14="http://schemas.microsoft.com/office/powerpoint/2010/main" val="3559545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DE6CB30-B21C-4BD5-B132-C02008F81BAD}"/>
              </a:ext>
            </a:extLst>
          </p:cNvPr>
          <p:cNvPicPr>
            <a:picLocks noChangeAspect="1"/>
          </p:cNvPicPr>
          <p:nvPr/>
        </p:nvPicPr>
        <p:blipFill rotWithShape="1">
          <a:blip r:embed="rId3">
            <a:extLst>
              <a:ext uri="{28A0092B-C50C-407E-A947-70E740481C1C}">
                <a14:useLocalDpi xmlns:a14="http://schemas.microsoft.com/office/drawing/2010/main" val="0"/>
              </a:ext>
            </a:extLst>
          </a:blip>
          <a:srcRect b="20213"/>
          <a:stretch/>
        </p:blipFill>
        <p:spPr>
          <a:xfrm>
            <a:off x="20" y="10"/>
            <a:ext cx="12191980" cy="6857990"/>
          </a:xfrm>
          <a:prstGeom prst="rect">
            <a:avLst/>
          </a:prstGeom>
        </p:spPr>
      </p:pic>
    </p:spTree>
    <p:extLst>
      <p:ext uri="{BB962C8B-B14F-4D97-AF65-F5344CB8AC3E}">
        <p14:creationId xmlns:p14="http://schemas.microsoft.com/office/powerpoint/2010/main" val="124587971"/>
      </p:ext>
    </p:extLst>
  </p:cSld>
  <p:clrMapOvr>
    <a:masterClrMapping/>
  </p:clrMapOvr>
  <p:transition spd="slow" advTm="2000">
    <p:cover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ug&#10;&#10;Description automatically generated">
            <a:extLst>
              <a:ext uri="{FF2B5EF4-FFF2-40B4-BE49-F238E27FC236}">
                <a16:creationId xmlns:a16="http://schemas.microsoft.com/office/drawing/2014/main" id="{6F8501D7-08E7-4F49-9B8F-6156EEC28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7199"/>
            <a:ext cx="12192000" cy="4723602"/>
          </a:xfrm>
          <a:prstGeom prst="rect">
            <a:avLst/>
          </a:prstGeom>
        </p:spPr>
      </p:pic>
    </p:spTree>
    <p:extLst>
      <p:ext uri="{BB962C8B-B14F-4D97-AF65-F5344CB8AC3E}">
        <p14:creationId xmlns:p14="http://schemas.microsoft.com/office/powerpoint/2010/main" val="1360712374"/>
      </p:ext>
    </p:extLst>
  </p:cSld>
  <p:clrMapOvr>
    <a:masterClrMapping/>
  </p:clrMapOvr>
  <p:transition spd="slow" advTm="2000">
    <p:cover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32363B"/>
                </a:solidFill>
                <a:effectLst/>
                <a:uLnTx/>
                <a:uFillTx/>
                <a:latin typeface="Arial"/>
                <a:ea typeface="+mj-ea"/>
                <a:cs typeface="+mj-cs"/>
              </a:rPr>
              <a:t>Differentiate.</a:t>
            </a: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1524000" y="3806890"/>
            <a:ext cx="9144000"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Arial"/>
                <a:ea typeface="+mn-ea"/>
                <a:cs typeface="+mn-cs"/>
              </a:rPr>
              <a:t>The trusted advisor.</a:t>
            </a:r>
          </a:p>
        </p:txBody>
      </p:sp>
    </p:spTree>
    <p:extLst>
      <p:ext uri="{BB962C8B-B14F-4D97-AF65-F5344CB8AC3E}">
        <p14:creationId xmlns:p14="http://schemas.microsoft.com/office/powerpoint/2010/main" val="2743797910"/>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51101" y="2744067"/>
            <a:ext cx="84491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363B">
                    <a:lumMod val="50000"/>
                  </a:srgbClr>
                </a:solidFill>
                <a:effectLst/>
                <a:uLnTx/>
                <a:uFillTx/>
                <a:latin typeface="Roboto Black" panose="02000000000000000000" pitchFamily="2" charset="0"/>
                <a:ea typeface="Roboto Black" panose="02000000000000000000" pitchFamily="2" charset="0"/>
                <a:cs typeface="Roboto Black" panose="02000000000000000000" pitchFamily="2" charset="0"/>
              </a:rPr>
              <a:t>The NAIFA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Black" panose="02000000000000000000" pitchFamily="2" charset="0"/>
              </a:rPr>
              <a:t>Code of Ethics</a:t>
            </a:r>
          </a:p>
        </p:txBody>
      </p:sp>
      <p:pic>
        <p:nvPicPr>
          <p:cNvPr id="4" name="Picture Placeholder 3">
            <a:extLst>
              <a:ext uri="{FF2B5EF4-FFF2-40B4-BE49-F238E27FC236}">
                <a16:creationId xmlns:a16="http://schemas.microsoft.com/office/drawing/2014/main" id="{433F7BFE-E820-4D00-9C0A-44E6A145F198}"/>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6325" t="1631" r="15629" b="-13197"/>
          <a:stretch/>
        </p:blipFill>
        <p:spPr>
          <a:xfrm>
            <a:off x="5175682" y="1109708"/>
            <a:ext cx="7016318" cy="6685544"/>
          </a:xfrm>
        </p:spPr>
      </p:pic>
    </p:spTree>
    <p:extLst>
      <p:ext uri="{BB962C8B-B14F-4D97-AF65-F5344CB8AC3E}">
        <p14:creationId xmlns:p14="http://schemas.microsoft.com/office/powerpoint/2010/main" val="133459178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ign on the side of a building&#10;&#10;Description automatically generated">
            <a:extLst>
              <a:ext uri="{FF2B5EF4-FFF2-40B4-BE49-F238E27FC236}">
                <a16:creationId xmlns:a16="http://schemas.microsoft.com/office/drawing/2014/main" id="{FD572550-00D7-4335-848E-0720363D7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418369"/>
            <a:ext cx="10905066" cy="4498339"/>
          </a:xfrm>
          <a:prstGeom prst="rect">
            <a:avLst/>
          </a:prstGeom>
        </p:spPr>
      </p:pic>
    </p:spTree>
    <p:extLst>
      <p:ext uri="{BB962C8B-B14F-4D97-AF65-F5344CB8AC3E}">
        <p14:creationId xmlns:p14="http://schemas.microsoft.com/office/powerpoint/2010/main" val="886537676"/>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6" descr="Image result for naifa community">
            <a:extLst>
              <a:ext uri="{FF2B5EF4-FFF2-40B4-BE49-F238E27FC236}">
                <a16:creationId xmlns:a16="http://schemas.microsoft.com/office/drawing/2014/main" id="{76A1689B-1344-4EF9-A2CD-4FC653AA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20" t="436" r="18527" b="1980"/>
          <a:stretch/>
        </p:blipFill>
        <p:spPr bwMode="auto">
          <a:xfrm>
            <a:off x="8045450" y="3049588"/>
            <a:ext cx="4146550" cy="3716364"/>
          </a:xfrm>
          <a:prstGeom prst="rect">
            <a:avLst/>
          </a:prstGeom>
          <a:noFill/>
          <a:effectLst>
            <a:outerShdw blurRad="50800" dist="25400" dir="5400000" algn="tl"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1" name="Picture 2" descr="Image result for naifa community">
            <a:extLst>
              <a:ext uri="{FF2B5EF4-FFF2-40B4-BE49-F238E27FC236}">
                <a16:creationId xmlns:a16="http://schemas.microsoft.com/office/drawing/2014/main" id="{40C75CEF-5A34-4104-8353-423DF03500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6" r="18662"/>
          <a:stretch/>
        </p:blipFill>
        <p:spPr bwMode="auto">
          <a:xfrm>
            <a:off x="0" y="1160463"/>
            <a:ext cx="2320925"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2" name="Picture 12" descr="Image result for naifa community">
            <a:extLst>
              <a:ext uri="{FF2B5EF4-FFF2-40B4-BE49-F238E27FC236}">
                <a16:creationId xmlns:a16="http://schemas.microsoft.com/office/drawing/2014/main" id="{D6D5FF4F-4C6F-4738-B9E2-8F3A0583B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49" r="18149"/>
          <a:stretch>
            <a:fillRect/>
          </a:stretch>
        </p:blipFill>
        <p:spPr bwMode="auto">
          <a:xfrm>
            <a:off x="2381250" y="1160463"/>
            <a:ext cx="1828800"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3" name="Picture 4" descr="Image result for naifa community">
            <a:extLst>
              <a:ext uri="{FF2B5EF4-FFF2-40B4-BE49-F238E27FC236}">
                <a16:creationId xmlns:a16="http://schemas.microsoft.com/office/drawing/2014/main" id="{47818C03-8E9E-4B42-9B63-4B8CA6D5112C}"/>
              </a:ext>
            </a:extLst>
          </p:cNvPr>
          <p:cNvPicPr>
            <a:picLocks noGrp="1" noChangeAspect="1" noChangeArrowheads="1"/>
          </p:cNvPicPr>
          <p:nvPr>
            <p:ph type="pic" sz="quarter" idx="11"/>
          </p:nvPr>
        </p:nvPicPr>
        <p:blipFill rotWithShape="1">
          <a:blip r:embed="rId6">
            <a:extLst>
              <a:ext uri="{28A0092B-C50C-407E-A947-70E740481C1C}">
                <a14:useLocalDpi xmlns:a14="http://schemas.microsoft.com/office/drawing/2010/main" val="0"/>
              </a:ext>
            </a:extLst>
          </a:blip>
          <a:srcRect l="3144" r="1638" b="21623"/>
          <a:stretch/>
        </p:blipFill>
        <p:spPr bwMode="auto">
          <a:xfrm>
            <a:off x="4268788" y="1160463"/>
            <a:ext cx="371316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Image result for naifa community">
            <a:extLst>
              <a:ext uri="{FF2B5EF4-FFF2-40B4-BE49-F238E27FC236}">
                <a16:creationId xmlns:a16="http://schemas.microsoft.com/office/drawing/2014/main" id="{0C612A5B-5D72-4108-AB91-616C42E1BB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 t="6789" r="2" b="27651"/>
          <a:stretch/>
        </p:blipFill>
        <p:spPr bwMode="auto">
          <a:xfrm>
            <a:off x="0" y="4937125"/>
            <a:ext cx="4205287"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8" name="Picture 18" descr="Image result for naifa community">
            <a:extLst>
              <a:ext uri="{FF2B5EF4-FFF2-40B4-BE49-F238E27FC236}">
                <a16:creationId xmlns:a16="http://schemas.microsoft.com/office/drawing/2014/main" id="{FD0B2CC7-6D2F-47DD-851E-1811FB4345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115" t="51952" r="20629" b="4482"/>
          <a:stretch/>
        </p:blipFill>
        <p:spPr bwMode="auto">
          <a:xfrm>
            <a:off x="4268787" y="4937125"/>
            <a:ext cx="3713163"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51" name="Picture Placeholder 22" descr="A picture containing person, wall, indoor, man&#10;&#10;Description automatically generated">
            <a:extLst>
              <a:ext uri="{FF2B5EF4-FFF2-40B4-BE49-F238E27FC236}">
                <a16:creationId xmlns:a16="http://schemas.microsoft.com/office/drawing/2014/main" id="{DBB83696-7799-4C27-B75A-3A7E0EC64B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8045450" y="1160463"/>
            <a:ext cx="1828800" cy="1828800"/>
          </a:xfrm>
          <a:prstGeom prst="rect">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pic>
      <p:pic>
        <p:nvPicPr>
          <p:cNvPr id="52" name="Picture 8" descr="Image result for naifa community">
            <a:extLst>
              <a:ext uri="{FF2B5EF4-FFF2-40B4-BE49-F238E27FC236}">
                <a16:creationId xmlns:a16="http://schemas.microsoft.com/office/drawing/2014/main" id="{594A1288-84AB-4A08-B463-9C399F7304D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029" r="1573"/>
          <a:stretch/>
        </p:blipFill>
        <p:spPr bwMode="auto">
          <a:xfrm>
            <a:off x="9934574" y="1160463"/>
            <a:ext cx="2257425"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13" name="Subtitle 4">
            <a:extLst>
              <a:ext uri="{FF2B5EF4-FFF2-40B4-BE49-F238E27FC236}">
                <a16:creationId xmlns:a16="http://schemas.microsoft.com/office/drawing/2014/main" id="{326E02DE-9FE0-4B89-8A73-A275D7EAD354}"/>
              </a:ext>
            </a:extLst>
          </p:cNvPr>
          <p:cNvSpPr txBox="1">
            <a:spLocks/>
          </p:cNvSpPr>
          <p:nvPr/>
        </p:nvSpPr>
        <p:spPr>
          <a:xfrm>
            <a:off x="2342060" y="2690949"/>
            <a:ext cx="9522822" cy="32781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rPr>
              <a:t>Connected</a:t>
            </a:r>
            <a:br>
              <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rPr>
            </a:br>
            <a:r>
              <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rPr>
              <a:t>Community for Life</a:t>
            </a:r>
          </a:p>
        </p:txBody>
      </p:sp>
      <p:pic>
        <p:nvPicPr>
          <p:cNvPr id="12" name="Picture Placeholder 24" descr="A person smiling for the camera&#10;&#10;Description automatically generated">
            <a:extLst>
              <a:ext uri="{FF2B5EF4-FFF2-40B4-BE49-F238E27FC236}">
                <a16:creationId xmlns:a16="http://schemas.microsoft.com/office/drawing/2014/main" id="{0F1D412E-E733-4386-9A64-42DBD41C92AB}"/>
              </a:ext>
            </a:extLst>
          </p:cNvPr>
          <p:cNvPicPr>
            <a:picLocks noChangeAspect="1"/>
          </p:cNvPicPr>
          <p:nvPr/>
        </p:nvPicPr>
        <p:blipFill rotWithShape="1">
          <a:blip r:embed="rId11">
            <a:extLst>
              <a:ext uri="{28A0092B-C50C-407E-A947-70E740481C1C}">
                <a14:useLocalDpi xmlns:a14="http://schemas.microsoft.com/office/drawing/2010/main" val="0"/>
              </a:ext>
            </a:extLst>
          </a:blip>
          <a:srcRect b="21204"/>
          <a:stretch/>
        </p:blipFill>
        <p:spPr>
          <a:xfrm>
            <a:off x="0" y="3049588"/>
            <a:ext cx="2320925" cy="1828800"/>
          </a:xfrm>
          <a:prstGeom prst="rect">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pic>
    </p:spTree>
    <p:extLst>
      <p:ext uri="{BB962C8B-B14F-4D97-AF65-F5344CB8AC3E}">
        <p14:creationId xmlns:p14="http://schemas.microsoft.com/office/powerpoint/2010/main" val="3525271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2E2B0-0C4B-49ED-B229-0CD1D0BD0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1" y="12"/>
            <a:ext cx="12191980" cy="6857988"/>
          </a:xfrm>
          <a:prstGeom prst="rect">
            <a:avLst/>
          </a:prstGeom>
        </p:spPr>
      </p:pic>
      <p:grpSp>
        <p:nvGrpSpPr>
          <p:cNvPr id="7" name="Group 6">
            <a:extLst>
              <a:ext uri="{FF2B5EF4-FFF2-40B4-BE49-F238E27FC236}">
                <a16:creationId xmlns:a16="http://schemas.microsoft.com/office/drawing/2014/main" id="{69FFB701-971A-496E-A7B9-10EAE8585C60}"/>
              </a:ext>
            </a:extLst>
          </p:cNvPr>
          <p:cNvGrpSpPr/>
          <p:nvPr/>
        </p:nvGrpSpPr>
        <p:grpSpPr>
          <a:xfrm>
            <a:off x="5852139" y="2560320"/>
            <a:ext cx="6339861" cy="1436914"/>
            <a:chOff x="1726172" y="302924"/>
            <a:chExt cx="1828807" cy="1828800"/>
          </a:xfrm>
        </p:grpSpPr>
        <p:sp>
          <p:nvSpPr>
            <p:cNvPr id="8" name="Rounded Rectangle 12">
              <a:extLst>
                <a:ext uri="{FF2B5EF4-FFF2-40B4-BE49-F238E27FC236}">
                  <a16:creationId xmlns:a16="http://schemas.microsoft.com/office/drawing/2014/main" id="{4304B580-F7E5-42C7-99A6-DDA351F96E34}"/>
                </a:ext>
              </a:extLst>
            </p:cNvPr>
            <p:cNvSpPr/>
            <p:nvPr/>
          </p:nvSpPr>
          <p:spPr>
            <a:xfrm>
              <a:off x="1726172" y="302924"/>
              <a:ext cx="1828800" cy="1828800"/>
            </a:xfrm>
            <a:prstGeom prst="roundRect">
              <a:avLst>
                <a:gd name="adj" fmla="val 1231"/>
              </a:avLst>
            </a:prstGeom>
            <a:solidFill>
              <a:schemeClr val="accent6">
                <a:lumMod val="50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9" name="Title 3">
              <a:extLst>
                <a:ext uri="{FF2B5EF4-FFF2-40B4-BE49-F238E27FC236}">
                  <a16:creationId xmlns:a16="http://schemas.microsoft.com/office/drawing/2014/main" id="{AB3833CF-3267-4CFE-B021-29B940627F35}"/>
                </a:ext>
              </a:extLst>
            </p:cNvPr>
            <p:cNvSpPr txBox="1">
              <a:spLocks/>
            </p:cNvSpPr>
            <p:nvPr/>
          </p:nvSpPr>
          <p:spPr>
            <a:xfrm>
              <a:off x="1888208" y="797060"/>
              <a:ext cx="1666771" cy="928661"/>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POWER OF THE PIN</a:t>
              </a:r>
              <a:b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Delivering on NAIFA’s Membership Promise</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grpSp>
    </p:spTree>
    <p:extLst>
      <p:ext uri="{BB962C8B-B14F-4D97-AF65-F5344CB8AC3E}">
        <p14:creationId xmlns:p14="http://schemas.microsoft.com/office/powerpoint/2010/main" val="2755856883"/>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E5686-6EBB-4051-8AD1-21C92AA8779D}"/>
              </a:ext>
            </a:extLst>
          </p:cNvPr>
          <p:cNvPicPr>
            <a:picLocks noChangeAspect="1"/>
          </p:cNvPicPr>
          <p:nvPr/>
        </p:nvPicPr>
        <p:blipFill>
          <a:blip r:embed="rId3"/>
          <a:stretch>
            <a:fillRect/>
          </a:stretch>
        </p:blipFill>
        <p:spPr>
          <a:xfrm>
            <a:off x="0" y="1342327"/>
            <a:ext cx="12192000" cy="4782946"/>
          </a:xfrm>
          <a:prstGeom prst="rect">
            <a:avLst/>
          </a:prstGeom>
        </p:spPr>
      </p:pic>
    </p:spTree>
    <p:extLst>
      <p:ext uri="{BB962C8B-B14F-4D97-AF65-F5344CB8AC3E}">
        <p14:creationId xmlns:p14="http://schemas.microsoft.com/office/powerpoint/2010/main" val="3907425417"/>
      </p:ext>
    </p:extLst>
  </p:cSld>
  <p:clrMapOvr>
    <a:masterClrMapping/>
  </p:clrMapOvr>
  <p:transition spd="slow" advTm="2000">
    <p:cover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169701" y="2531003"/>
            <a:ext cx="844916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363B">
                    <a:lumMod val="50000"/>
                  </a:srgbClr>
                </a:solidFill>
                <a:effectLst/>
                <a:uLnTx/>
                <a:uFillTx/>
                <a:latin typeface="Roboto Black" panose="02000000000000000000" pitchFamily="2" charset="0"/>
                <a:ea typeface="Roboto Black" panose="02000000000000000000" pitchFamily="2" charset="0"/>
                <a:cs typeface="Roboto Black" panose="02000000000000000000" pitchFamily="2" charset="0"/>
              </a:rPr>
              <a:t>NAIFA’s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Black" panose="02000000000000000000" pitchFamily="2" charset="0"/>
              </a:rPr>
              <a:t>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Black" panose="02000000000000000000" pitchFamily="2" charset="0"/>
              </a:rPr>
              <a:t>Promise</a:t>
            </a:r>
          </a:p>
        </p:txBody>
      </p:sp>
      <p:pic>
        <p:nvPicPr>
          <p:cNvPr id="4" name="Picture Placeholder 3" descr="A picture containing person, wall, man, indoor&#10;&#10;Description generated with very high confidence">
            <a:extLst>
              <a:ext uri="{FF2B5EF4-FFF2-40B4-BE49-F238E27FC236}">
                <a16:creationId xmlns:a16="http://schemas.microsoft.com/office/drawing/2014/main" id="{433F7BFE-E820-4D00-9C0A-44E6A145F198}"/>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429" t="12471" r="28099" b="-18064"/>
          <a:stretch/>
        </p:blipFill>
        <p:spPr>
          <a:xfrm>
            <a:off x="5175683" y="1113271"/>
            <a:ext cx="7016318" cy="7016318"/>
          </a:xfrm>
        </p:spPr>
      </p:pic>
    </p:spTree>
    <p:extLst>
      <p:ext uri="{BB962C8B-B14F-4D97-AF65-F5344CB8AC3E}">
        <p14:creationId xmlns:p14="http://schemas.microsoft.com/office/powerpoint/2010/main" val="159369048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3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16E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A13FA-0403-4CDD-843C-B15FF702BC0D}"/>
              </a:ext>
            </a:extLst>
          </p:cNvPr>
          <p:cNvPicPr>
            <a:picLocks noChangeAspect="1"/>
          </p:cNvPicPr>
          <p:nvPr/>
        </p:nvPicPr>
        <p:blipFill>
          <a:blip r:embed="rId3"/>
          <a:stretch>
            <a:fillRect/>
          </a:stretch>
        </p:blipFill>
        <p:spPr>
          <a:xfrm>
            <a:off x="747712" y="1689652"/>
            <a:ext cx="10696575" cy="3260035"/>
          </a:xfrm>
          <a:prstGeom prst="rect">
            <a:avLst/>
          </a:prstGeom>
          <a:effectLst>
            <a:glow rad="228600">
              <a:schemeClr val="accent6">
                <a:lumMod val="75000"/>
                <a:alpha val="40000"/>
              </a:schemeClr>
            </a:glow>
          </a:effectLst>
        </p:spPr>
      </p:pic>
      <p:sp>
        <p:nvSpPr>
          <p:cNvPr id="6" name="Rectangle 5">
            <a:extLst>
              <a:ext uri="{FF2B5EF4-FFF2-40B4-BE49-F238E27FC236}">
                <a16:creationId xmlns:a16="http://schemas.microsoft.com/office/drawing/2014/main" id="{C08E250A-51FA-4F05-8C4C-F1539E62847A}"/>
              </a:ext>
            </a:extLst>
          </p:cNvPr>
          <p:cNvSpPr/>
          <p:nvPr/>
        </p:nvSpPr>
        <p:spPr>
          <a:xfrm>
            <a:off x="747712" y="5237019"/>
            <a:ext cx="10696574" cy="893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hlinkClick r:id="rId4">
                  <a:extLst>
                    <a:ext uri="{A12FA001-AC4F-418D-AE19-62706E023703}">
                      <ahyp:hlinkClr xmlns:ahyp="http://schemas.microsoft.com/office/drawing/2018/hyperlinkcolor" val="tx"/>
                    </a:ext>
                  </a:extLst>
                </a:hlinkClick>
              </a:rPr>
              <a:t>www.naifa.org/join</a:t>
            </a:r>
            <a:r>
              <a:rPr lang="en-US" sz="4000" b="1" dirty="0">
                <a:solidFill>
                  <a:schemeClr val="tx1"/>
                </a:solidFill>
              </a:rPr>
              <a:t> </a:t>
            </a:r>
          </a:p>
        </p:txBody>
      </p:sp>
    </p:spTree>
    <p:extLst>
      <p:ext uri="{BB962C8B-B14F-4D97-AF65-F5344CB8AC3E}">
        <p14:creationId xmlns:p14="http://schemas.microsoft.com/office/powerpoint/2010/main" val="1423991068"/>
      </p:ext>
    </p:extLst>
  </p:cSld>
  <p:clrMapOvr>
    <a:masterClrMapping/>
  </p:clrMapOvr>
  <p:transition spd="slow" advTm="2000">
    <p:cover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32363B"/>
                </a:solidFill>
                <a:effectLst/>
                <a:uLnTx/>
                <a:uFillTx/>
                <a:latin typeface="Arial"/>
                <a:ea typeface="+mj-ea"/>
                <a:cs typeface="+mj-cs"/>
              </a:rPr>
              <a:t>Advocate.</a:t>
            </a: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1524000" y="3806890"/>
            <a:ext cx="9144000"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Arial"/>
                <a:ea typeface="+mn-ea"/>
                <a:cs typeface="+mn-cs"/>
              </a:rPr>
              <a:t>The protective advisor</a:t>
            </a:r>
            <a:r>
              <a:rPr kumimoji="0" lang="en-US" sz="2400" b="1" i="0" u="none" strike="noStrike" kern="1200" cap="none" spc="0" normalizeH="0" baseline="0" noProof="0" dirty="0">
                <a:ln>
                  <a:noFill/>
                </a:ln>
                <a:solidFill>
                  <a:srgbClr val="00AEEF"/>
                </a:solidFill>
                <a:effectLst/>
                <a:uLnTx/>
                <a:uFillTx/>
                <a:latin typeface="Arial"/>
                <a:ea typeface="+mn-ea"/>
                <a:cs typeface="+mn-cs"/>
              </a:rPr>
              <a:t>.</a:t>
            </a:r>
          </a:p>
        </p:txBody>
      </p:sp>
    </p:spTree>
    <p:extLst>
      <p:ext uri="{BB962C8B-B14F-4D97-AF65-F5344CB8AC3E}">
        <p14:creationId xmlns:p14="http://schemas.microsoft.com/office/powerpoint/2010/main" val="2832560695"/>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large crowd of people&#10;&#10;Description generated with very high confidence">
            <a:extLst>
              <a:ext uri="{FF2B5EF4-FFF2-40B4-BE49-F238E27FC236}">
                <a16:creationId xmlns:a16="http://schemas.microsoft.com/office/drawing/2014/main" id="{A852E2B0-0C4B-49ED-B229-0CD1D0BD0597}"/>
              </a:ext>
            </a:extLst>
          </p:cNvPr>
          <p:cNvPicPr>
            <a:picLocks noChangeAspect="1"/>
          </p:cNvPicPr>
          <p:nvPr/>
        </p:nvPicPr>
        <p:blipFill rotWithShape="1">
          <a:blip r:embed="rId3">
            <a:extLst>
              <a:ext uri="{28A0092B-C50C-407E-A947-70E740481C1C}">
                <a14:useLocalDpi xmlns:a14="http://schemas.microsoft.com/office/drawing/2010/main" val="0"/>
              </a:ext>
            </a:extLst>
          </a:blip>
          <a:srcRect t="21329"/>
          <a:stretch/>
        </p:blipFill>
        <p:spPr>
          <a:xfrm>
            <a:off x="-2088309" y="53751"/>
            <a:ext cx="14280309" cy="6972692"/>
          </a:xfrm>
          <a:prstGeom prst="rect">
            <a:avLst/>
          </a:prstGeom>
        </p:spPr>
      </p:pic>
      <p:grpSp>
        <p:nvGrpSpPr>
          <p:cNvPr id="14" name="Group 13">
            <a:extLst>
              <a:ext uri="{FF2B5EF4-FFF2-40B4-BE49-F238E27FC236}">
                <a16:creationId xmlns:a16="http://schemas.microsoft.com/office/drawing/2014/main" id="{2C0F73BE-7035-495E-AA5A-1C5F3DF10907}"/>
              </a:ext>
            </a:extLst>
          </p:cNvPr>
          <p:cNvGrpSpPr/>
          <p:nvPr/>
        </p:nvGrpSpPr>
        <p:grpSpPr>
          <a:xfrm>
            <a:off x="7555832" y="1073425"/>
            <a:ext cx="4456059" cy="1401087"/>
            <a:chOff x="2174580" y="-796428"/>
            <a:chExt cx="1828807" cy="1828800"/>
          </a:xfrm>
          <a:solidFill>
            <a:schemeClr val="accent1">
              <a:lumMod val="75000"/>
            </a:schemeClr>
          </a:solidFill>
        </p:grpSpPr>
        <p:sp>
          <p:nvSpPr>
            <p:cNvPr id="15" name="Rounded Rectangle 12">
              <a:extLst>
                <a:ext uri="{FF2B5EF4-FFF2-40B4-BE49-F238E27FC236}">
                  <a16:creationId xmlns:a16="http://schemas.microsoft.com/office/drawing/2014/main" id="{3B7946A5-E539-48F1-A2C3-DB52B921E492}"/>
                </a:ext>
              </a:extLst>
            </p:cNvPr>
            <p:cNvSpPr/>
            <p:nvPr/>
          </p:nvSpPr>
          <p:spPr>
            <a:xfrm>
              <a:off x="2174580" y="-796428"/>
              <a:ext cx="1828800" cy="1828800"/>
            </a:xfrm>
            <a:prstGeom prst="roundRect">
              <a:avLst>
                <a:gd name="adj" fmla="val 1231"/>
              </a:avLst>
            </a:prstGeom>
            <a:grp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6" name="Title 3">
              <a:extLst>
                <a:ext uri="{FF2B5EF4-FFF2-40B4-BE49-F238E27FC236}">
                  <a16:creationId xmlns:a16="http://schemas.microsoft.com/office/drawing/2014/main" id="{05FAAC58-85C4-471D-AC94-1D240EE2E0CF}"/>
                </a:ext>
              </a:extLst>
            </p:cNvPr>
            <p:cNvSpPr txBox="1">
              <a:spLocks/>
            </p:cNvSpPr>
            <p:nvPr/>
          </p:nvSpPr>
          <p:spPr>
            <a:xfrm>
              <a:off x="2336616" y="-317457"/>
              <a:ext cx="1666771" cy="928661"/>
            </a:xfrm>
            <a:prstGeom prst="rect">
              <a:avLst/>
            </a:prstGeom>
            <a:grp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grpSp>
      <p:sp>
        <p:nvSpPr>
          <p:cNvPr id="5" name="TextBox 4">
            <a:extLst>
              <a:ext uri="{FF2B5EF4-FFF2-40B4-BE49-F238E27FC236}">
                <a16:creationId xmlns:a16="http://schemas.microsoft.com/office/drawing/2014/main" id="{2BF6F21B-A05B-4837-8EEF-79E71D8040CE}"/>
              </a:ext>
            </a:extLst>
          </p:cNvPr>
          <p:cNvSpPr txBox="1"/>
          <p:nvPr/>
        </p:nvSpPr>
        <p:spPr>
          <a:xfrm>
            <a:off x="7549435" y="5727032"/>
            <a:ext cx="4642544" cy="1077218"/>
          </a:xfrm>
          <a:prstGeom prst="rect">
            <a:avLst/>
          </a:prstGeom>
          <a:solidFill>
            <a:schemeClr val="accent6">
              <a:lumMod val="75000"/>
            </a:schemeClr>
          </a:solidFill>
        </p:spPr>
        <p:txBody>
          <a:bodyPr wrap="square" rtlCol="0">
            <a:spAutoFit/>
          </a:bodyPr>
          <a:lstStyle/>
          <a:p>
            <a:pPr algn="ctr"/>
            <a:r>
              <a:rPr lang="en-US" sz="3200" dirty="0">
                <a:solidFill>
                  <a:schemeClr val="bg1"/>
                </a:solidFill>
                <a:latin typeface="Roboto" pitchFamily="2" charset="0"/>
                <a:ea typeface="Roboto" pitchFamily="2" charset="0"/>
              </a:rPr>
              <a:t>The Power of You.</a:t>
            </a:r>
          </a:p>
          <a:p>
            <a:pPr algn="ctr"/>
            <a:r>
              <a:rPr lang="en-US" sz="3200" dirty="0">
                <a:solidFill>
                  <a:schemeClr val="bg1"/>
                </a:solidFill>
                <a:latin typeface="Roboto" pitchFamily="2" charset="0"/>
                <a:ea typeface="Roboto" pitchFamily="2" charset="0"/>
              </a:rPr>
              <a:t>The Power of Us.</a:t>
            </a:r>
          </a:p>
        </p:txBody>
      </p:sp>
      <p:grpSp>
        <p:nvGrpSpPr>
          <p:cNvPr id="11" name="Group 10">
            <a:extLst>
              <a:ext uri="{FF2B5EF4-FFF2-40B4-BE49-F238E27FC236}">
                <a16:creationId xmlns:a16="http://schemas.microsoft.com/office/drawing/2014/main" id="{58708FF1-B6B9-4834-B5CB-2D0AB13EAC22}"/>
              </a:ext>
            </a:extLst>
          </p:cNvPr>
          <p:cNvGrpSpPr/>
          <p:nvPr/>
        </p:nvGrpSpPr>
        <p:grpSpPr>
          <a:xfrm>
            <a:off x="7549417" y="1095567"/>
            <a:ext cx="4642562" cy="1401086"/>
            <a:chOff x="2174580" y="-796428"/>
            <a:chExt cx="1828807" cy="1828800"/>
          </a:xfrm>
          <a:solidFill>
            <a:schemeClr val="accent1">
              <a:lumMod val="75000"/>
            </a:schemeClr>
          </a:solidFill>
        </p:grpSpPr>
        <p:sp>
          <p:nvSpPr>
            <p:cNvPr id="12" name="Rounded Rectangle 12">
              <a:extLst>
                <a:ext uri="{FF2B5EF4-FFF2-40B4-BE49-F238E27FC236}">
                  <a16:creationId xmlns:a16="http://schemas.microsoft.com/office/drawing/2014/main" id="{F3139F9E-6B4A-43D0-B261-B4D716E943E8}"/>
                </a:ext>
              </a:extLst>
            </p:cNvPr>
            <p:cNvSpPr/>
            <p:nvPr/>
          </p:nvSpPr>
          <p:spPr>
            <a:xfrm>
              <a:off x="2174580" y="-796428"/>
              <a:ext cx="1828800" cy="1828800"/>
            </a:xfrm>
            <a:prstGeom prst="roundRect">
              <a:avLst>
                <a:gd name="adj" fmla="val 1231"/>
              </a:avLst>
            </a:prstGeom>
            <a:solidFill>
              <a:schemeClr val="accent6">
                <a:lumMod val="75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3" name="Title 3">
              <a:extLst>
                <a:ext uri="{FF2B5EF4-FFF2-40B4-BE49-F238E27FC236}">
                  <a16:creationId xmlns:a16="http://schemas.microsoft.com/office/drawing/2014/main" id="{31D57E3F-16D1-4397-BC5C-4141E86F11CF}"/>
                </a:ext>
              </a:extLst>
            </p:cNvPr>
            <p:cNvSpPr txBox="1">
              <a:spLocks/>
            </p:cNvSpPr>
            <p:nvPr/>
          </p:nvSpPr>
          <p:spPr>
            <a:xfrm>
              <a:off x="2336616" y="-317457"/>
              <a:ext cx="1666771" cy="928661"/>
            </a:xfrm>
            <a:prstGeom prst="rect">
              <a:avLst/>
            </a:prstGeom>
            <a:solidFill>
              <a:schemeClr val="accent6">
                <a:lumMod val="75000"/>
              </a:schemeClr>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 NAIFA Member</a:t>
              </a:r>
              <a:b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In Every Congressional District</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grpSp>
      <p:sp>
        <p:nvSpPr>
          <p:cNvPr id="10" name="Title 3">
            <a:extLst>
              <a:ext uri="{FF2B5EF4-FFF2-40B4-BE49-F238E27FC236}">
                <a16:creationId xmlns:a16="http://schemas.microsoft.com/office/drawing/2014/main" id="{38C8246B-C2C7-4570-B7E5-499655C9D965}"/>
              </a:ext>
            </a:extLst>
          </p:cNvPr>
          <p:cNvSpPr txBox="1">
            <a:spLocks/>
          </p:cNvSpPr>
          <p:nvPr/>
        </p:nvSpPr>
        <p:spPr>
          <a:xfrm>
            <a:off x="1044171" y="1723532"/>
            <a:ext cx="4333461" cy="725058"/>
          </a:xfrm>
          <a:prstGeom prst="rect">
            <a:avLst/>
          </a:prstGeom>
          <a:solidFill>
            <a:srgbClr val="C00000"/>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Federal Level </a:t>
            </a:r>
            <a:endParaRPr kumimoji="0" lang="en-US" sz="100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Tree>
    <p:extLst>
      <p:ext uri="{BB962C8B-B14F-4D97-AF65-F5344CB8AC3E}">
        <p14:creationId xmlns:p14="http://schemas.microsoft.com/office/powerpoint/2010/main" val="2930590847"/>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629B8E15-D790-4A46-88F0-16F056C2F732}"/>
              </a:ext>
            </a:extLst>
          </p:cNvPr>
          <p:cNvSpPr txBox="1">
            <a:spLocks/>
          </p:cNvSpPr>
          <p:nvPr/>
        </p:nvSpPr>
        <p:spPr>
          <a:xfrm>
            <a:off x="289557" y="546080"/>
            <a:ext cx="3869112" cy="725058"/>
          </a:xfrm>
          <a:prstGeom prst="rect">
            <a:avLst/>
          </a:prstGeom>
          <a:solidFill>
            <a:srgbClr val="C00000"/>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State Advocacy</a:t>
            </a:r>
            <a:endParaRPr kumimoji="0" lang="en-US" sz="100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
        <p:nvSpPr>
          <p:cNvPr id="11" name="Rounded Rectangle 12">
            <a:extLst>
              <a:ext uri="{FF2B5EF4-FFF2-40B4-BE49-F238E27FC236}">
                <a16:creationId xmlns:a16="http://schemas.microsoft.com/office/drawing/2014/main" id="{78996EA5-AAC8-4F0A-B198-BE6F365731BF}"/>
              </a:ext>
            </a:extLst>
          </p:cNvPr>
          <p:cNvSpPr/>
          <p:nvPr/>
        </p:nvSpPr>
        <p:spPr>
          <a:xfrm>
            <a:off x="7549456" y="5110014"/>
            <a:ext cx="4642544" cy="1401086"/>
          </a:xfrm>
          <a:prstGeom prst="roundRect">
            <a:avLst>
              <a:gd name="adj" fmla="val 1231"/>
            </a:avLst>
          </a:prstGeom>
          <a:solidFill>
            <a:schemeClr val="accent1">
              <a:lumMod val="75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3" name="Title 3">
            <a:extLst>
              <a:ext uri="{FF2B5EF4-FFF2-40B4-BE49-F238E27FC236}">
                <a16:creationId xmlns:a16="http://schemas.microsoft.com/office/drawing/2014/main" id="{49446DA2-133A-41DB-B489-2E386FD4D674}"/>
              </a:ext>
            </a:extLst>
          </p:cNvPr>
          <p:cNvSpPr txBox="1">
            <a:spLocks/>
          </p:cNvSpPr>
          <p:nvPr/>
        </p:nvSpPr>
        <p:spPr>
          <a:xfrm>
            <a:off x="7960758" y="5188536"/>
            <a:ext cx="4231222" cy="711469"/>
          </a:xfrm>
          <a:prstGeom prst="rect">
            <a:avLst/>
          </a:prstGeom>
          <a:solidFill>
            <a:schemeClr val="accent1">
              <a:lumMod val="75000"/>
            </a:schemeClr>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200" b="0" dirty="0">
                <a:solidFill>
                  <a:srgbClr val="FFFFFF"/>
                </a:solidFill>
                <a:latin typeface="Roboto" panose="02000000000000000000" pitchFamily="2" charset="0"/>
                <a:ea typeface="Roboto" panose="02000000000000000000" pitchFamily="2" charset="0"/>
                <a:cs typeface="Roboto" panose="02000000000000000000" pitchFamily="2" charset="0"/>
              </a:rPr>
              <a:t>In Every State Capital</a:t>
            </a:r>
          </a:p>
          <a:p>
            <a:pPr marL="0" marR="0" lvl="0" indent="0" algn="l" defTabSz="914400" rtl="0" eaLnBrk="1" fontAlgn="auto" latinLnBrk="0" hangingPunct="1">
              <a:lnSpc>
                <a:spcPct val="80000"/>
              </a:lnSpc>
              <a:spcBef>
                <a:spcPct val="0"/>
              </a:spcBef>
              <a:spcAft>
                <a:spcPts val="0"/>
              </a:spcAft>
              <a:buClrTx/>
              <a:buSzTx/>
              <a:buFontTx/>
              <a:buNone/>
              <a:tabLst/>
              <a:defRPr/>
            </a:pPr>
            <a:r>
              <a:rPr lang="en-US" sz="2000" b="0" dirty="0">
                <a:solidFill>
                  <a:srgbClr val="FFFFFF"/>
                </a:solidFill>
                <a:latin typeface="Roboto Light" charset="0"/>
                <a:ea typeface="Roboto Light" charset="0"/>
                <a:cs typeface="Roboto Light" charset="0"/>
              </a:rPr>
              <a:t>Political &amp; </a:t>
            </a: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 Day on Hill Events</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pic>
        <p:nvPicPr>
          <p:cNvPr id="4" name="Picture 3" descr="A group of people sitting at a table&#10;&#10;Description automatically generated">
            <a:extLst>
              <a:ext uri="{FF2B5EF4-FFF2-40B4-BE49-F238E27FC236}">
                <a16:creationId xmlns:a16="http://schemas.microsoft.com/office/drawing/2014/main" id="{A39B2C52-D5E1-4313-B7ED-A5EB3AE4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687" y="-2958549"/>
            <a:ext cx="12861235" cy="12861235"/>
          </a:xfrm>
          <a:prstGeom prst="rect">
            <a:avLst/>
          </a:prstGeom>
        </p:spPr>
      </p:pic>
      <p:sp>
        <p:nvSpPr>
          <p:cNvPr id="15" name="Title 3">
            <a:extLst>
              <a:ext uri="{FF2B5EF4-FFF2-40B4-BE49-F238E27FC236}">
                <a16:creationId xmlns:a16="http://schemas.microsoft.com/office/drawing/2014/main" id="{F6175507-4BB3-45E0-AF05-DC0CC2DF3BD5}"/>
              </a:ext>
            </a:extLst>
          </p:cNvPr>
          <p:cNvSpPr txBox="1">
            <a:spLocks/>
          </p:cNvSpPr>
          <p:nvPr/>
        </p:nvSpPr>
        <p:spPr>
          <a:xfrm>
            <a:off x="289557" y="908609"/>
            <a:ext cx="4536356" cy="725058"/>
          </a:xfrm>
          <a:prstGeom prst="rect">
            <a:avLst/>
          </a:prstGeom>
          <a:solidFill>
            <a:srgbClr val="C00000"/>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Interstate Level</a:t>
            </a:r>
            <a:endParaRPr kumimoji="0" lang="en-US" sz="100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
        <p:nvSpPr>
          <p:cNvPr id="16" name="Rounded Rectangle 12">
            <a:extLst>
              <a:ext uri="{FF2B5EF4-FFF2-40B4-BE49-F238E27FC236}">
                <a16:creationId xmlns:a16="http://schemas.microsoft.com/office/drawing/2014/main" id="{453C1F66-AE73-4179-B51D-1EB10B8ADCC8}"/>
              </a:ext>
            </a:extLst>
          </p:cNvPr>
          <p:cNvSpPr/>
          <p:nvPr/>
        </p:nvSpPr>
        <p:spPr>
          <a:xfrm>
            <a:off x="7701856" y="5262414"/>
            <a:ext cx="4642544" cy="1401086"/>
          </a:xfrm>
          <a:prstGeom prst="roundRect">
            <a:avLst>
              <a:gd name="adj" fmla="val 1231"/>
            </a:avLst>
          </a:prstGeom>
          <a:solidFill>
            <a:schemeClr val="accent6">
              <a:lumMod val="75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7" name="Title 3">
            <a:extLst>
              <a:ext uri="{FF2B5EF4-FFF2-40B4-BE49-F238E27FC236}">
                <a16:creationId xmlns:a16="http://schemas.microsoft.com/office/drawing/2014/main" id="{5AED25D2-23AC-4E15-BC52-F8E152E292ED}"/>
              </a:ext>
            </a:extLst>
          </p:cNvPr>
          <p:cNvSpPr txBox="1">
            <a:spLocks/>
          </p:cNvSpPr>
          <p:nvPr/>
        </p:nvSpPr>
        <p:spPr>
          <a:xfrm>
            <a:off x="7960738" y="5520097"/>
            <a:ext cx="4231222" cy="711469"/>
          </a:xfrm>
          <a:prstGeom prst="rect">
            <a:avLst/>
          </a:prstGeom>
          <a:solidFill>
            <a:schemeClr val="accent6">
              <a:lumMod val="75000"/>
            </a:schemeClr>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200" b="0" dirty="0">
                <a:solidFill>
                  <a:srgbClr val="FFFFFF"/>
                </a:solidFill>
                <a:latin typeface="Roboto" panose="02000000000000000000" pitchFamily="2" charset="0"/>
                <a:ea typeface="Roboto" panose="02000000000000000000" pitchFamily="2" charset="0"/>
                <a:cs typeface="Roboto" panose="02000000000000000000" pitchFamily="2" charset="0"/>
              </a:rPr>
              <a:t>Division of Securities</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NAIFA-MA &amp; Kevin Mayeux, CEO</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Tree>
    <p:extLst>
      <p:ext uri="{BB962C8B-B14F-4D97-AF65-F5344CB8AC3E}">
        <p14:creationId xmlns:p14="http://schemas.microsoft.com/office/powerpoint/2010/main" val="3695820716"/>
      </p:ext>
    </p:extLst>
  </p:cSld>
  <p:clrMapOvr>
    <a:masterClrMapping/>
  </p:clrMapOvr>
  <p:transition spd="slow" advTm="2000">
    <p:cover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in front of a building&#10;&#10;Description automatically generated">
            <a:extLst>
              <a:ext uri="{FF2B5EF4-FFF2-40B4-BE49-F238E27FC236}">
                <a16:creationId xmlns:a16="http://schemas.microsoft.com/office/drawing/2014/main" id="{2D5DB5EA-A74B-4BBB-AAE2-7ED9EE5477FB}"/>
              </a:ext>
            </a:extLst>
          </p:cNvPr>
          <p:cNvPicPr>
            <a:picLocks noChangeAspect="1"/>
          </p:cNvPicPr>
          <p:nvPr/>
        </p:nvPicPr>
        <p:blipFill rotWithShape="1">
          <a:blip r:embed="rId2">
            <a:extLst>
              <a:ext uri="{28A0092B-C50C-407E-A947-70E740481C1C}">
                <a14:useLocalDpi xmlns:a14="http://schemas.microsoft.com/office/drawing/2010/main" val="0"/>
              </a:ext>
            </a:extLst>
          </a:blip>
          <a:srcRect t="20427" b="4573"/>
          <a:stretch/>
        </p:blipFill>
        <p:spPr>
          <a:xfrm>
            <a:off x="20" y="10"/>
            <a:ext cx="12191980" cy="6857989"/>
          </a:xfrm>
          <a:prstGeom prst="rect">
            <a:avLst/>
          </a:prstGeom>
        </p:spPr>
      </p:pic>
      <p:sp>
        <p:nvSpPr>
          <p:cNvPr id="8" name="Freeform: Shape 7">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629B8E15-D790-4A46-88F0-16F056C2F732}"/>
              </a:ext>
            </a:extLst>
          </p:cNvPr>
          <p:cNvSpPr txBox="1">
            <a:spLocks/>
          </p:cNvSpPr>
          <p:nvPr/>
        </p:nvSpPr>
        <p:spPr>
          <a:xfrm>
            <a:off x="289557" y="546080"/>
            <a:ext cx="3869112" cy="725058"/>
          </a:xfrm>
          <a:prstGeom prst="rect">
            <a:avLst/>
          </a:prstGeom>
          <a:solidFill>
            <a:srgbClr val="C00000"/>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State Level</a:t>
            </a:r>
            <a:endParaRPr kumimoji="0" lang="en-US" sz="100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
        <p:nvSpPr>
          <p:cNvPr id="11" name="Rounded Rectangle 12">
            <a:extLst>
              <a:ext uri="{FF2B5EF4-FFF2-40B4-BE49-F238E27FC236}">
                <a16:creationId xmlns:a16="http://schemas.microsoft.com/office/drawing/2014/main" id="{78996EA5-AAC8-4F0A-B198-BE6F365731BF}"/>
              </a:ext>
            </a:extLst>
          </p:cNvPr>
          <p:cNvSpPr/>
          <p:nvPr/>
        </p:nvSpPr>
        <p:spPr>
          <a:xfrm>
            <a:off x="7549456" y="5110014"/>
            <a:ext cx="4642544" cy="1401086"/>
          </a:xfrm>
          <a:prstGeom prst="roundRect">
            <a:avLst>
              <a:gd name="adj" fmla="val 1231"/>
            </a:avLst>
          </a:prstGeom>
          <a:solidFill>
            <a:schemeClr val="accent6">
              <a:lumMod val="75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3" name="Title 3">
            <a:extLst>
              <a:ext uri="{FF2B5EF4-FFF2-40B4-BE49-F238E27FC236}">
                <a16:creationId xmlns:a16="http://schemas.microsoft.com/office/drawing/2014/main" id="{49446DA2-133A-41DB-B489-2E386FD4D674}"/>
              </a:ext>
            </a:extLst>
          </p:cNvPr>
          <p:cNvSpPr txBox="1">
            <a:spLocks/>
          </p:cNvSpPr>
          <p:nvPr/>
        </p:nvSpPr>
        <p:spPr>
          <a:xfrm>
            <a:off x="7960758" y="5188536"/>
            <a:ext cx="4231222" cy="711469"/>
          </a:xfrm>
          <a:prstGeom prst="rect">
            <a:avLst/>
          </a:prstGeom>
          <a:solidFill>
            <a:schemeClr val="accent6">
              <a:lumMod val="75000"/>
            </a:schemeClr>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200" b="0" dirty="0">
                <a:solidFill>
                  <a:srgbClr val="FFFFFF"/>
                </a:solidFill>
                <a:latin typeface="Roboto" panose="02000000000000000000" pitchFamily="2" charset="0"/>
                <a:ea typeface="Roboto" panose="02000000000000000000" pitchFamily="2" charset="0"/>
                <a:cs typeface="Roboto" panose="02000000000000000000" pitchFamily="2" charset="0"/>
              </a:rPr>
              <a:t>In Every State Capital</a:t>
            </a:r>
          </a:p>
          <a:p>
            <a:pPr marL="0" marR="0" lvl="0" indent="0" algn="l" defTabSz="914400" rtl="0" eaLnBrk="1" fontAlgn="auto" latinLnBrk="0" hangingPunct="1">
              <a:lnSpc>
                <a:spcPct val="80000"/>
              </a:lnSpc>
              <a:spcBef>
                <a:spcPct val="0"/>
              </a:spcBef>
              <a:spcAft>
                <a:spcPts val="0"/>
              </a:spcAft>
              <a:buClrTx/>
              <a:buSzTx/>
              <a:buFontTx/>
              <a:buNone/>
              <a:tabLst/>
              <a:defRPr/>
            </a:pPr>
            <a:r>
              <a:rPr lang="en-US" sz="2000" b="0" dirty="0">
                <a:solidFill>
                  <a:srgbClr val="FFFFFF"/>
                </a:solidFill>
                <a:latin typeface="Roboto Light" charset="0"/>
                <a:ea typeface="Roboto Light" charset="0"/>
                <a:cs typeface="Roboto Light" charset="0"/>
              </a:rPr>
              <a:t>Political &amp; </a:t>
            </a: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 Day on Hill Events</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Tree>
    <p:extLst>
      <p:ext uri="{BB962C8B-B14F-4D97-AF65-F5344CB8AC3E}">
        <p14:creationId xmlns:p14="http://schemas.microsoft.com/office/powerpoint/2010/main" val="3596002643"/>
      </p:ext>
    </p:extLst>
  </p:cSld>
  <p:clrMapOvr>
    <a:masterClrMapping/>
  </p:clrMapOvr>
  <p:transition spd="slow" advTm="2000">
    <p:cover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32363B"/>
                </a:solidFill>
                <a:effectLst/>
                <a:uLnTx/>
                <a:uFillTx/>
                <a:latin typeface="Arial"/>
                <a:ea typeface="+mj-ea"/>
                <a:cs typeface="+mj-cs"/>
              </a:rPr>
              <a:t>Educate.</a:t>
            </a: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1524000" y="3806890"/>
            <a:ext cx="9144000"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Arial"/>
                <a:ea typeface="+mn-ea"/>
                <a:cs typeface="+mn-cs"/>
              </a:rPr>
              <a:t>The thinking advisor.</a:t>
            </a:r>
          </a:p>
        </p:txBody>
      </p:sp>
    </p:spTree>
    <p:extLst>
      <p:ext uri="{BB962C8B-B14F-4D97-AF65-F5344CB8AC3E}">
        <p14:creationId xmlns:p14="http://schemas.microsoft.com/office/powerpoint/2010/main" val="4221594247"/>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6000" b="1" i="0" u="none" strike="noStrike" kern="1200" cap="none" spc="0" normalizeH="0" baseline="0" noProof="0" dirty="0">
              <a:ln>
                <a:noFill/>
              </a:ln>
              <a:solidFill>
                <a:srgbClr val="32363B"/>
              </a:solidFill>
              <a:effectLst/>
              <a:uLnTx/>
              <a:uFillTx/>
              <a:latin typeface="Arial"/>
              <a:ea typeface="+mj-ea"/>
              <a:cs typeface="+mj-cs"/>
            </a:endParaRP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609599" y="3902056"/>
            <a:ext cx="4466265"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Arial"/>
                <a:ea typeface="+mn-ea"/>
                <a:cs typeface="+mn-cs"/>
              </a:rPr>
              <a:t>One National</a:t>
            </a:r>
            <a:r>
              <a:rPr kumimoji="0" lang="en-US" sz="2400" b="1" i="0" u="none" strike="noStrike" kern="1200" cap="none" spc="0" normalizeH="0" noProof="0" dirty="0">
                <a:ln>
                  <a:noFill/>
                </a:ln>
                <a:solidFill>
                  <a:srgbClr val="C00000"/>
                </a:solidFill>
                <a:effectLst/>
                <a:uLnTx/>
                <a:uFillTx/>
                <a:latin typeface="Arial"/>
                <a:ea typeface="+mn-ea"/>
                <a:cs typeface="+mn-cs"/>
              </a:rPr>
              <a:t> Meeting per Month with Top Speakers</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b="1" baseline="0" dirty="0">
              <a:solidFill>
                <a:srgbClr val="C00000"/>
              </a:solidFill>
              <a:latin typeface="Arial"/>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noProof="0" dirty="0">
                <a:ln>
                  <a:noFill/>
                </a:ln>
                <a:solidFill>
                  <a:srgbClr val="C00000"/>
                </a:solidFill>
                <a:effectLst/>
                <a:uLnTx/>
                <a:uFillTx/>
                <a:latin typeface="Arial"/>
                <a:ea typeface="+mn-ea"/>
                <a:cs typeface="+mn-cs"/>
              </a:rPr>
              <a:t>Pledge of Allegiance to Unite Us All for Serving MainStreetUSA</a:t>
            </a:r>
            <a:endParaRPr kumimoji="0" lang="en-US" sz="2400" b="1" i="0" u="none" strike="noStrike" kern="1200" cap="none" spc="0" normalizeH="0" baseline="0" noProof="0" dirty="0">
              <a:ln>
                <a:noFill/>
              </a:ln>
              <a:solidFill>
                <a:srgbClr val="C00000"/>
              </a:solidFill>
              <a:effectLst/>
              <a:uLnTx/>
              <a:uFillTx/>
              <a:latin typeface="Arial"/>
              <a:ea typeface="+mn-ea"/>
              <a:cs typeface="+mn-cs"/>
            </a:endParaRPr>
          </a:p>
        </p:txBody>
      </p:sp>
      <p:pic>
        <p:nvPicPr>
          <p:cNvPr id="4" name="Picture Placeholder 12" descr="A close up of a sign&#10;&#10;Description generated with very high confidence">
            <a:extLst>
              <a:ext uri="{FF2B5EF4-FFF2-40B4-BE49-F238E27FC236}">
                <a16:creationId xmlns:a16="http://schemas.microsoft.com/office/drawing/2014/main" id="{A5578429-CB46-47CC-B3C9-2BD119FB7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1" r="-3459"/>
          <a:stretch/>
        </p:blipFill>
        <p:spPr>
          <a:xfrm>
            <a:off x="617132" y="1466578"/>
            <a:ext cx="3320467" cy="1354485"/>
          </a:xfrm>
          <a:prstGeom prst="rect">
            <a:avLst/>
          </a:prstGeom>
        </p:spPr>
      </p:pic>
      <p:sp>
        <p:nvSpPr>
          <p:cNvPr id="2" name="Rectangle 1">
            <a:extLst>
              <a:ext uri="{FF2B5EF4-FFF2-40B4-BE49-F238E27FC236}">
                <a16:creationId xmlns:a16="http://schemas.microsoft.com/office/drawing/2014/main" id="{5E855719-BDFD-4B47-A864-1884A2D36F9C}"/>
              </a:ext>
            </a:extLst>
          </p:cNvPr>
          <p:cNvSpPr/>
          <p:nvPr/>
        </p:nvSpPr>
        <p:spPr>
          <a:xfrm>
            <a:off x="617132" y="2979882"/>
            <a:ext cx="4926798" cy="424732"/>
          </a:xfrm>
          <a:prstGeom prst="rect">
            <a:avLst/>
          </a:prstGeom>
        </p:spPr>
        <p:txBody>
          <a:bodyPr wrap="none">
            <a:spAutoFit/>
          </a:bodyPr>
          <a:lstStyle/>
          <a:p>
            <a:pPr lvl="0" defTabSz="914377">
              <a:lnSpc>
                <a:spcPct val="90000"/>
              </a:lnSpc>
              <a:spcBef>
                <a:spcPts val="1000"/>
              </a:spcBef>
            </a:pPr>
            <a:r>
              <a:rPr lang="en-US" sz="2400" dirty="0">
                <a:solidFill>
                  <a:srgbClr val="000000"/>
                </a:solidFill>
              </a:rPr>
              <a:t>Watch Virtually or at a Watch Party</a:t>
            </a:r>
          </a:p>
        </p:txBody>
      </p:sp>
      <p:pic>
        <p:nvPicPr>
          <p:cNvPr id="7" name="Picture Placeholder 20">
            <a:extLst>
              <a:ext uri="{FF2B5EF4-FFF2-40B4-BE49-F238E27FC236}">
                <a16:creationId xmlns:a16="http://schemas.microsoft.com/office/drawing/2014/main" id="{661CA786-AAA7-47B4-BCC3-35FB2DA4F947}"/>
              </a:ext>
            </a:extLst>
          </p:cNvPr>
          <p:cNvPicPr>
            <a:picLocks noChangeAspect="1"/>
          </p:cNvPicPr>
          <p:nvPr/>
        </p:nvPicPr>
        <p:blipFill rotWithShape="1">
          <a:blip r:embed="rId4"/>
          <a:srcRect l="45942" t="1026" r="18186" b="-1026"/>
          <a:stretch/>
        </p:blipFill>
        <p:spPr>
          <a:xfrm>
            <a:off x="5819745" y="2143820"/>
            <a:ext cx="2093976" cy="3721608"/>
          </a:xfrm>
          <a:prstGeom prst="rect">
            <a:avLst/>
          </a:prstGeom>
        </p:spPr>
      </p:pic>
      <p:pic>
        <p:nvPicPr>
          <p:cNvPr id="8" name="Picture Placeholder 14">
            <a:extLst>
              <a:ext uri="{FF2B5EF4-FFF2-40B4-BE49-F238E27FC236}">
                <a16:creationId xmlns:a16="http://schemas.microsoft.com/office/drawing/2014/main" id="{1920C847-C037-4E35-9117-E6CF55FA8F2D}"/>
              </a:ext>
            </a:extLst>
          </p:cNvPr>
          <p:cNvPicPr>
            <a:picLocks noChangeAspect="1"/>
          </p:cNvPicPr>
          <p:nvPr/>
        </p:nvPicPr>
        <p:blipFill>
          <a:blip r:embed="rId5"/>
          <a:srcRect l="35836" r="35836"/>
          <a:stretch>
            <a:fillRect/>
          </a:stretch>
        </p:blipFill>
        <p:spPr>
          <a:xfrm>
            <a:off x="7913721" y="2143819"/>
            <a:ext cx="2085044" cy="3579163"/>
          </a:xfrm>
          <a:prstGeom prst="rect">
            <a:avLst/>
          </a:prstGeom>
        </p:spPr>
      </p:pic>
    </p:spTree>
    <p:extLst>
      <p:ext uri="{BB962C8B-B14F-4D97-AF65-F5344CB8AC3E}">
        <p14:creationId xmlns:p14="http://schemas.microsoft.com/office/powerpoint/2010/main" val="579505947"/>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A7E41E-9BF5-488B-BF60-475D00F10F3F}"/>
              </a:ext>
            </a:extLst>
          </p:cNvPr>
          <p:cNvPicPr>
            <a:picLocks noChangeAspect="1"/>
          </p:cNvPicPr>
          <p:nvPr/>
        </p:nvPicPr>
        <p:blipFill>
          <a:blip r:embed="rId3"/>
          <a:stretch>
            <a:fillRect/>
          </a:stretch>
        </p:blipFill>
        <p:spPr>
          <a:xfrm>
            <a:off x="0" y="1399878"/>
            <a:ext cx="12192000" cy="4694348"/>
          </a:xfrm>
          <a:prstGeom prst="rect">
            <a:avLst/>
          </a:prstGeom>
        </p:spPr>
      </p:pic>
    </p:spTree>
    <p:extLst>
      <p:ext uri="{BB962C8B-B14F-4D97-AF65-F5344CB8AC3E}">
        <p14:creationId xmlns:p14="http://schemas.microsoft.com/office/powerpoint/2010/main" val="4260345745"/>
      </p:ext>
    </p:extLst>
  </p:cSld>
  <p:clrMapOvr>
    <a:masterClrMapping/>
  </p:clrMapOvr>
  <p:transition spd="slow" advTm="2000">
    <p:cover dir="d"/>
  </p:transition>
</p:sld>
</file>

<file path=ppt/theme/theme1.xml><?xml version="1.0" encoding="utf-8"?>
<a:theme xmlns:a="http://schemas.openxmlformats.org/drawingml/2006/main" name="Office Theme">
  <a:themeElements>
    <a:clrScheme name="NAIFA">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A99D1"/>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1728</Words>
  <Application>Microsoft Office PowerPoint</Application>
  <PresentationFormat>Widescreen</PresentationFormat>
  <Paragraphs>148</Paragraphs>
  <Slides>20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linea-basic-10</vt:lpstr>
      <vt:lpstr>Roboto</vt:lpstr>
      <vt:lpstr>Roboto Black</vt:lpstr>
      <vt:lpstr>Roboto Light</vt:lpstr>
      <vt:lpstr>Source Sans Pro</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Carawan</dc:creator>
  <cp:lastModifiedBy>Suzanne Carawan</cp:lastModifiedBy>
  <cp:revision>14</cp:revision>
  <dcterms:created xsi:type="dcterms:W3CDTF">2020-02-21T05:41:16Z</dcterms:created>
  <dcterms:modified xsi:type="dcterms:W3CDTF">2020-03-03T02:08:05Z</dcterms:modified>
</cp:coreProperties>
</file>