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</p:sldMasterIdLst>
  <p:notesMasterIdLst>
    <p:notesMasterId r:id="rId19"/>
  </p:notesMasterIdLst>
  <p:handoutMasterIdLst>
    <p:handoutMasterId r:id="rId20"/>
  </p:handoutMasterIdLst>
  <p:sldIdLst>
    <p:sldId id="295" r:id="rId2"/>
    <p:sldId id="396" r:id="rId3"/>
    <p:sldId id="305" r:id="rId4"/>
    <p:sldId id="407" r:id="rId5"/>
    <p:sldId id="304" r:id="rId6"/>
    <p:sldId id="403" r:id="rId7"/>
    <p:sldId id="402" r:id="rId8"/>
    <p:sldId id="405" r:id="rId9"/>
    <p:sldId id="406" r:id="rId10"/>
    <p:sldId id="408" r:id="rId11"/>
    <p:sldId id="398" r:id="rId12"/>
    <p:sldId id="399" r:id="rId13"/>
    <p:sldId id="400" r:id="rId14"/>
    <p:sldId id="401" r:id="rId15"/>
    <p:sldId id="404" r:id="rId16"/>
    <p:sldId id="395" r:id="rId17"/>
    <p:sldId id="3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4D"/>
    <a:srgbClr val="003D5D"/>
    <a:srgbClr val="243C79"/>
    <a:srgbClr val="1F458F"/>
    <a:srgbClr val="B5BFE5"/>
    <a:srgbClr val="99A5D3"/>
    <a:srgbClr val="D12138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6"/>
    <p:restoredTop sz="86393"/>
  </p:normalViewPr>
  <p:slideViewPr>
    <p:cSldViewPr snapToGrid="0" snapToObjects="1" showGuides="1">
      <p:cViewPr varScale="1">
        <p:scale>
          <a:sx n="53" d="100"/>
          <a:sy n="53" d="100"/>
        </p:scale>
        <p:origin x="33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5" d="100"/>
          <a:sy n="75" d="100"/>
        </p:scale>
        <p:origin x="350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9187D-9E91-0045-8B7E-FA5A04D30AFA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94F7-D234-0A45-BF94-93C2C05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8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F7548-40F0-6341-9661-EEDCDF83FF9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1E44F-F5BF-8F4A-A133-4682D2E7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5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768963-B53A-0F4E-B953-C25CF3A62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A65F43-F922-9C4E-8E75-79C7DB2777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832" y="5401907"/>
            <a:ext cx="2961986" cy="937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590" y="355894"/>
            <a:ext cx="3721094" cy="63942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648047"/>
            <a:ext cx="12192000" cy="3710762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BB497D-50DB-BA4D-8FDC-9ADEDD868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700" y="0"/>
            <a:ext cx="63373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536160" y="2468894"/>
            <a:ext cx="3936437" cy="4073068"/>
          </a:xfrm>
          <a:prstGeom prst="rect">
            <a:avLst/>
          </a:prstGeom>
        </p:spPr>
        <p:txBody>
          <a:bodyPr anchor="ctr"/>
          <a:lstStyle>
            <a:lvl1pPr algn="r">
              <a:defRPr sz="44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39295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36550" y="12700"/>
            <a:ext cx="1075055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97770"/>
            <a:ext cx="10515600" cy="22256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23458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50" y="142557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42557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550" y="14382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550" y="226218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562" y="14382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562" y="2262187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36550" y="88900"/>
            <a:ext cx="1075055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a beach near a body of water&#10;&#10;Description automatically generated">
            <a:extLst>
              <a:ext uri="{FF2B5EF4-FFF2-40B4-BE49-F238E27FC236}">
                <a16:creationId xmlns:a16="http://schemas.microsoft.com/office/drawing/2014/main" id="{E574182B-DAE8-EA49-9C66-C107136FD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02947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52073" y="2834315"/>
            <a:ext cx="7887854" cy="3322002"/>
          </a:xfrm>
          <a:prstGeom prst="rect">
            <a:avLst/>
          </a:prstGeom>
          <a:solidFill>
            <a:srgbClr val="00314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B66FD-0B5E-F946-A81E-3E2BD850751D}"/>
              </a:ext>
            </a:extLst>
          </p:cNvPr>
          <p:cNvSpPr/>
          <p:nvPr userDrawn="1"/>
        </p:nvSpPr>
        <p:spPr>
          <a:xfrm>
            <a:off x="2372086" y="3029527"/>
            <a:ext cx="7447828" cy="2931580"/>
          </a:xfrm>
          <a:prstGeom prst="rect">
            <a:avLst/>
          </a:prstGeom>
          <a:solidFill>
            <a:srgbClr val="00314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549B03-4D4C-5341-A7EE-03BA7C2CF4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910" y="774911"/>
            <a:ext cx="5761830" cy="18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0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7017AF-3B2A-3241-9268-CA37EC275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747877-A01E-D042-9297-1DA3CDF868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910" y="774911"/>
            <a:ext cx="5761830" cy="18233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5C989B-0B38-694B-97A8-507923323AA3}"/>
              </a:ext>
            </a:extLst>
          </p:cNvPr>
          <p:cNvSpPr/>
          <p:nvPr userDrawn="1"/>
        </p:nvSpPr>
        <p:spPr>
          <a:xfrm>
            <a:off x="2152073" y="2834315"/>
            <a:ext cx="7887854" cy="3322002"/>
          </a:xfrm>
          <a:prstGeom prst="rect">
            <a:avLst/>
          </a:prstGeom>
          <a:solidFill>
            <a:srgbClr val="00314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A8B282-F75E-FC42-9988-B602A8AE5347}"/>
              </a:ext>
            </a:extLst>
          </p:cNvPr>
          <p:cNvSpPr/>
          <p:nvPr userDrawn="1"/>
        </p:nvSpPr>
        <p:spPr>
          <a:xfrm>
            <a:off x="2372086" y="3029527"/>
            <a:ext cx="7447828" cy="2931580"/>
          </a:xfrm>
          <a:prstGeom prst="rect">
            <a:avLst/>
          </a:prstGeom>
          <a:solidFill>
            <a:srgbClr val="00314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87DAB-E7D6-D145-BCA8-94677CDDC1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1C366B-5FB2-AD49-B25D-E4AB5A5585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910" y="774911"/>
            <a:ext cx="5761830" cy="18233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DCE64F-E401-FB42-AD8A-E9EF6869CFBA}"/>
              </a:ext>
            </a:extLst>
          </p:cNvPr>
          <p:cNvSpPr/>
          <p:nvPr userDrawn="1"/>
        </p:nvSpPr>
        <p:spPr>
          <a:xfrm>
            <a:off x="2152073" y="2834315"/>
            <a:ext cx="7887854" cy="3322002"/>
          </a:xfrm>
          <a:prstGeom prst="rect">
            <a:avLst/>
          </a:prstGeom>
          <a:solidFill>
            <a:srgbClr val="00314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FB02B4-8448-2F47-BA87-434480FA9254}"/>
              </a:ext>
            </a:extLst>
          </p:cNvPr>
          <p:cNvSpPr/>
          <p:nvPr userDrawn="1"/>
        </p:nvSpPr>
        <p:spPr>
          <a:xfrm>
            <a:off x="2372086" y="3029527"/>
            <a:ext cx="7447828" cy="2931580"/>
          </a:xfrm>
          <a:prstGeom prst="rect">
            <a:avLst/>
          </a:prstGeom>
          <a:solidFill>
            <a:srgbClr val="00314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69D823-6091-F946-A70A-0331B3D8AC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25613"/>
            <a:ext cx="12192000" cy="5359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550" y="25400"/>
            <a:ext cx="1075055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550" y="1408906"/>
            <a:ext cx="11322050" cy="440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655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 </a:t>
            </a:r>
            <a:r>
              <a:rPr lang="en-US" dirty="0" err="1"/>
              <a:t>Rego</a:t>
            </a:r>
            <a:r>
              <a:rPr lang="en-US" dirty="0"/>
              <a:t> be your guide.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4900" y="90487"/>
            <a:ext cx="7874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0ACC3-2C55-D145-8E45-1C01ADEFDF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480A0E-E8C1-1A49-937E-78B6C3BD69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347" y="6448564"/>
            <a:ext cx="2239953" cy="274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5DB97F-2A60-1945-B226-8F1901BAE55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4690"/>
            <a:ext cx="12192000" cy="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80" r:id="rId7"/>
    <p:sldLayoutId id="2147483686" r:id="rId8"/>
    <p:sldLayoutId id="2147483681" r:id="rId9"/>
    <p:sldLayoutId id="2147483682" r:id="rId10"/>
    <p:sldLayoutId id="214748368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egoconsulting.co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www.regoconsulting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19375" y="3189128"/>
            <a:ext cx="6946900" cy="1592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</a:rPr>
              <a:t>Data Model – Advanced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7575" y="4633662"/>
            <a:ext cx="781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Your Guides: James Gille and Dave Matzdorf</a:t>
            </a:r>
          </a:p>
        </p:txBody>
      </p:sp>
    </p:spTree>
    <p:extLst>
      <p:ext uri="{BB962C8B-B14F-4D97-AF65-F5344CB8AC3E}">
        <p14:creationId xmlns:p14="http://schemas.microsoft.com/office/powerpoint/2010/main" val="121033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II: </a:t>
            </a:r>
            <a:br>
              <a:rPr lang="en-US" dirty="0"/>
            </a:br>
            <a:r>
              <a:rPr lang="en-US" dirty="0"/>
              <a:t>OOTB Database Objects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Rego</a:t>
            </a:r>
            <a:r>
              <a:rPr lang="en-US" dirty="0"/>
              <a:t> be your guide.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000ACC3-2C55-D145-8E45-1C01ADEFDF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38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Get user </a:t>
            </a:r>
            <a:r>
              <a:rPr lang="en-US" dirty="0" err="1"/>
              <a:t>timezone</a:t>
            </a:r>
            <a:r>
              <a:rPr lang="en-US" dirty="0"/>
              <a:t> offset: LOG_TIMEZONE_DIFF_FCT(user id)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Get full OBS Path: OBS_UNIT_FULL_PATH(</a:t>
            </a:r>
            <a:r>
              <a:rPr lang="en-US" dirty="0" err="1"/>
              <a:t>obs</a:t>
            </a:r>
            <a:r>
              <a:rPr lang="en-US" dirty="0"/>
              <a:t> unit id)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Get full task Path: PRJ_GET_TASK_FULL_NAME_FCT(task id, project id)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Sum assignment hours: PRJ_SUM_ASSIGNMENT_FCT(team id, actuals or </a:t>
            </a:r>
            <a:r>
              <a:rPr lang="en-US" dirty="0" err="1"/>
              <a:t>etcs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Get cost plan group by attributes: RPT_FINANCIAL_GROUPING_FCT(plan id, </a:t>
            </a:r>
            <a:r>
              <a:rPr lang="en-US" dirty="0" err="1"/>
              <a:t>language_code</a:t>
            </a:r>
            <a:r>
              <a:rPr lang="en-US" dirty="0"/>
              <a:t>) </a:t>
            </a:r>
            <a:endParaRPr lang="en-US" sz="2400" dirty="0"/>
          </a:p>
          <a:p>
            <a:pPr marL="342900" indent="-342900">
              <a:spcAft>
                <a:spcPts val="1200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29078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FX Rate Conversion: FIN_CONVERT_CURRENCY_FCT(amount, rate type, transaction date, from currency code, to currency code)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Get task days late: COP_DAYS_LATE_FCT(task finish date, baseline finish date, task status)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Date functions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Truncate a date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Add dates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 marL="342900" indent="-342900">
              <a:spcAft>
                <a:spcPts val="1200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(Continued)</a:t>
            </a:r>
          </a:p>
        </p:txBody>
      </p:sp>
    </p:spTree>
    <p:extLst>
      <p:ext uri="{BB962C8B-B14F-4D97-AF65-F5344CB8AC3E}">
        <p14:creationId xmlns:p14="http://schemas.microsoft.com/office/powerpoint/2010/main" val="32049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Compile DB objects: CMN_DB_COMPILE_SP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Gather table stats: CMN_GATHER_TABLE_STATS_SP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Clean Datamart: NBI_CLEAN_DATAMART_SP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Refresh the Datamart flat OBS table: </a:t>
            </a:r>
            <a:r>
              <a:rPr lang="pt-BR" dirty="0"/>
              <a:t>NBI_POPULATE_OBS_DIM_SP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dirty="0"/>
              <a:t>Get the next auto-number: </a:t>
            </a:r>
            <a:r>
              <a:rPr lang="en-US" dirty="0"/>
              <a:t>CMN_AUTONUM_GET_NEXT_SP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Get the next table id: CMN_ID_SP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Get a rate: PPA_GETRATE_WITHROLE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 marL="342900" indent="-342900">
              <a:spcAft>
                <a:spcPts val="1200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Procedures</a:t>
            </a:r>
          </a:p>
        </p:txBody>
      </p:sp>
    </p:spTree>
    <p:extLst>
      <p:ext uri="{BB962C8B-B14F-4D97-AF65-F5344CB8AC3E}">
        <p14:creationId xmlns:p14="http://schemas.microsoft.com/office/powerpoint/2010/main" val="175027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Only available in Oracle 12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Allows a function to be called inline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Behaves just like the WITH clause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Allows SaaS customers to utilize the power of PL/SQL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Can call OOTB stored procedures directly in our SQL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Getting auto-numbers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Getting next table ids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Getting rates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 marL="342900" indent="-342900">
              <a:spcAft>
                <a:spcPts val="1200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Inline Functions</a:t>
            </a:r>
          </a:p>
        </p:txBody>
      </p:sp>
    </p:spTree>
    <p:extLst>
      <p:ext uri="{BB962C8B-B14F-4D97-AF65-F5344CB8AC3E}">
        <p14:creationId xmlns:p14="http://schemas.microsoft.com/office/powerpoint/2010/main" val="56676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03EE9F-1B83-423D-8684-F7FDA1A8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408906"/>
            <a:ext cx="11322050" cy="440293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Clarity Studio</a:t>
            </a:r>
          </a:p>
          <a:p>
            <a:pPr>
              <a:spcAft>
                <a:spcPts val="1200"/>
              </a:spcAft>
            </a:pPr>
            <a:r>
              <a:rPr lang="en-US" dirty="0"/>
              <a:t>SQL Trace</a:t>
            </a:r>
          </a:p>
          <a:p>
            <a:pPr>
              <a:spcAft>
                <a:spcPts val="1200"/>
              </a:spcAft>
            </a:pPr>
            <a:r>
              <a:rPr lang="en-US" dirty="0"/>
              <a:t>Data Dictionary Tables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USER_OBJECTS / SYS.OBJECTS 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USER_TABLES / INFORMATION_SCHEMA.TABLES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USER_TAB_COLUMN / INFORMATION_SCHEMA.COLUMNS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Jaspersoft</a:t>
            </a:r>
            <a:r>
              <a:rPr lang="en-US"/>
              <a:t> reports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Rego’s</a:t>
            </a:r>
            <a:r>
              <a:rPr lang="en-US" dirty="0"/>
              <a:t> Data Dictionary Extractor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60197-A93A-42CD-9D55-EE722A933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C7372-E2CC-4FA2-8D19-63FE2EEF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DDE39D-4227-47D6-B68F-C73C8DAD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Database Objects</a:t>
            </a:r>
          </a:p>
        </p:txBody>
      </p:sp>
    </p:spTree>
    <p:extLst>
      <p:ext uri="{BB962C8B-B14F-4D97-AF65-F5344CB8AC3E}">
        <p14:creationId xmlns:p14="http://schemas.microsoft.com/office/powerpoint/2010/main" val="218597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02B516E-57A6-4BDE-8C48-4677BB43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3999" y="347663"/>
            <a:ext cx="9144000" cy="10089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019BFF-817D-4647-8FB4-83B675FF7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612" y="1397717"/>
            <a:ext cx="39147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6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86F0465-0799-4D95-AD31-9A9D0E1854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965" y="1287819"/>
            <a:ext cx="4838635" cy="12406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408906"/>
            <a:ext cx="5989299" cy="4722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Instructions for PMI credits </a:t>
            </a:r>
          </a:p>
          <a:p>
            <a:r>
              <a:rPr lang="en-US" sz="1800" dirty="0"/>
              <a:t>Access your account at </a:t>
            </a:r>
            <a:r>
              <a:rPr lang="en-US" sz="1800" dirty="0" err="1"/>
              <a:t>pmi.org</a:t>
            </a:r>
            <a:endParaRPr lang="en-US" sz="1800" dirty="0"/>
          </a:p>
          <a:p>
            <a:r>
              <a:rPr lang="en-US" sz="1800" dirty="0"/>
              <a:t>Click on </a:t>
            </a:r>
            <a:r>
              <a:rPr lang="en-US" sz="1800" b="1" dirty="0"/>
              <a:t>Certifications</a:t>
            </a:r>
          </a:p>
          <a:p>
            <a:r>
              <a:rPr lang="en-US" sz="1800" dirty="0"/>
              <a:t>Click on </a:t>
            </a:r>
            <a:r>
              <a:rPr lang="en-US" sz="1800" b="1" dirty="0"/>
              <a:t>Maintain My Certification</a:t>
            </a:r>
          </a:p>
          <a:p>
            <a:r>
              <a:rPr lang="en-US" sz="1800" dirty="0"/>
              <a:t>Click on </a:t>
            </a:r>
            <a:r>
              <a:rPr lang="en-US" sz="1800" b="1" dirty="0"/>
              <a:t>Visit CCR’s </a:t>
            </a:r>
            <a:r>
              <a:rPr lang="en-US" sz="1800" dirty="0"/>
              <a:t>button under the </a:t>
            </a:r>
            <a:r>
              <a:rPr lang="en-US" sz="1800" b="1" dirty="0"/>
              <a:t>Report PDU’s</a:t>
            </a:r>
          </a:p>
          <a:p>
            <a:r>
              <a:rPr lang="en-US" sz="1800" dirty="0"/>
              <a:t>Click on </a:t>
            </a:r>
            <a:r>
              <a:rPr lang="en-US" sz="1800" b="1" dirty="0"/>
              <a:t>Report PDU’s</a:t>
            </a:r>
          </a:p>
          <a:p>
            <a:r>
              <a:rPr lang="en-US" sz="1800" dirty="0"/>
              <a:t>Click on </a:t>
            </a:r>
            <a:r>
              <a:rPr lang="en-US" sz="1800" b="1" dirty="0"/>
              <a:t>Course or Training</a:t>
            </a:r>
            <a:endParaRPr lang="en-US" sz="1800" dirty="0"/>
          </a:p>
          <a:p>
            <a:r>
              <a:rPr lang="en-US" sz="1800" dirty="0"/>
              <a:t>Class Name = </a:t>
            </a:r>
            <a:r>
              <a:rPr lang="en-US" sz="1800" b="1" dirty="0" err="1"/>
              <a:t>regoUniversity</a:t>
            </a:r>
            <a:endParaRPr lang="en-US" sz="1800" b="1" dirty="0"/>
          </a:p>
          <a:p>
            <a:r>
              <a:rPr lang="en-US" sz="1800" dirty="0"/>
              <a:t>Course Number = </a:t>
            </a:r>
            <a:r>
              <a:rPr lang="en-US" sz="1800" b="1" dirty="0"/>
              <a:t>Session Number</a:t>
            </a:r>
          </a:p>
          <a:p>
            <a:r>
              <a:rPr lang="en-US" sz="1800" dirty="0"/>
              <a:t>Date Started = </a:t>
            </a:r>
            <a:r>
              <a:rPr lang="en-US" sz="1800" b="1" dirty="0"/>
              <a:t>Today’s Date</a:t>
            </a:r>
          </a:p>
          <a:p>
            <a:r>
              <a:rPr lang="en-US" sz="1800" dirty="0"/>
              <a:t>Date Completed = </a:t>
            </a:r>
            <a:r>
              <a:rPr lang="en-US" sz="1800" b="1" dirty="0"/>
              <a:t>Today’s Date</a:t>
            </a:r>
          </a:p>
          <a:p>
            <a:r>
              <a:rPr lang="en-US" sz="1800" dirty="0"/>
              <a:t>Hours Completed = </a:t>
            </a:r>
            <a:r>
              <a:rPr lang="en-US" sz="1800" b="1" dirty="0"/>
              <a:t>1 PDU per hour of class time</a:t>
            </a:r>
          </a:p>
          <a:p>
            <a:r>
              <a:rPr lang="en-US" sz="1800" dirty="0"/>
              <a:t>Training classes = </a:t>
            </a:r>
            <a:r>
              <a:rPr lang="en-US" sz="1800" b="1" dirty="0"/>
              <a:t>Technical</a:t>
            </a:r>
          </a:p>
          <a:p>
            <a:r>
              <a:rPr lang="en-US" sz="1800" dirty="0"/>
              <a:t>Click on </a:t>
            </a:r>
            <a:r>
              <a:rPr lang="en-US" sz="1800" b="1" dirty="0"/>
              <a:t>I agree </a:t>
            </a:r>
            <a:r>
              <a:rPr lang="en-US" sz="1800" dirty="0"/>
              <a:t>and</a:t>
            </a:r>
            <a:r>
              <a:rPr lang="en-US" sz="1800" b="1" dirty="0"/>
              <a:t> Submit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000ACC3-2C55-D145-8E45-1C01ADEFDFCD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Attending </a:t>
            </a:r>
            <a:r>
              <a:rPr lang="en-US" dirty="0" err="1"/>
              <a:t>regoUniversity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19967" y="2713920"/>
            <a:ext cx="3528393" cy="3139321"/>
            <a:chOff x="4860031" y="1937743"/>
            <a:chExt cx="3528393" cy="3139321"/>
          </a:xfrm>
        </p:grpSpPr>
        <p:sp>
          <p:nvSpPr>
            <p:cNvPr id="7" name="TextBox 6"/>
            <p:cNvSpPr txBox="1"/>
            <p:nvPr/>
          </p:nvSpPr>
          <p:spPr>
            <a:xfrm>
              <a:off x="5590678" y="1937743"/>
              <a:ext cx="279774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Phone</a:t>
              </a:r>
            </a:p>
            <a:p>
              <a:r>
                <a:rPr lang="en-US" dirty="0"/>
                <a:t>888.813.0444</a:t>
              </a:r>
            </a:p>
            <a:p>
              <a:endParaRPr lang="en-US" dirty="0"/>
            </a:p>
            <a:p>
              <a:endParaRPr lang="en-US" dirty="0"/>
            </a:p>
            <a:p>
              <a:r>
                <a:rPr lang="en-US" sz="2400" b="1" dirty="0"/>
                <a:t>Email</a:t>
              </a:r>
            </a:p>
            <a:p>
              <a:r>
                <a:rPr lang="en-US" dirty="0">
                  <a:hlinkClick r:id="rId3"/>
                </a:rPr>
                <a:t>info@regouniversity.com</a:t>
              </a:r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sz="2400" b="1" dirty="0"/>
                <a:t>Website</a:t>
              </a:r>
            </a:p>
            <a:p>
              <a:r>
                <a:rPr lang="en-US" dirty="0">
                  <a:hlinkClick r:id="rId4"/>
                </a:rPr>
                <a:t>www.regouniversity.com</a:t>
              </a:r>
              <a:r>
                <a:rPr lang="en-US" dirty="0"/>
                <a:t> 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860031" y="4453743"/>
              <a:ext cx="505988" cy="360040"/>
              <a:chOff x="1639888" y="1628775"/>
              <a:chExt cx="393700" cy="301626"/>
            </a:xfrm>
            <a:solidFill>
              <a:srgbClr val="11499B"/>
            </a:solidFill>
          </p:grpSpPr>
          <p:sp>
            <p:nvSpPr>
              <p:cNvPr id="11" name="Freeform 12"/>
              <p:cNvSpPr>
                <a:spLocks noEditPoints="1"/>
              </p:cNvSpPr>
              <p:nvPr/>
            </p:nvSpPr>
            <p:spPr bwMode="auto">
              <a:xfrm>
                <a:off x="1681163" y="1628775"/>
                <a:ext cx="311150" cy="206375"/>
              </a:xfrm>
              <a:custGeom>
                <a:avLst/>
                <a:gdLst>
                  <a:gd name="T0" fmla="*/ 586 w 586"/>
                  <a:gd name="T1" fmla="*/ 34 h 389"/>
                  <a:gd name="T2" fmla="*/ 585 w 586"/>
                  <a:gd name="T3" fmla="*/ 27 h 389"/>
                  <a:gd name="T4" fmla="*/ 584 w 586"/>
                  <a:gd name="T5" fmla="*/ 19 h 389"/>
                  <a:gd name="T6" fmla="*/ 580 w 586"/>
                  <a:gd name="T7" fmla="*/ 14 h 389"/>
                  <a:gd name="T8" fmla="*/ 577 w 586"/>
                  <a:gd name="T9" fmla="*/ 9 h 389"/>
                  <a:gd name="T10" fmla="*/ 573 w 586"/>
                  <a:gd name="T11" fmla="*/ 6 h 389"/>
                  <a:gd name="T12" fmla="*/ 567 w 586"/>
                  <a:gd name="T13" fmla="*/ 2 h 389"/>
                  <a:gd name="T14" fmla="*/ 559 w 586"/>
                  <a:gd name="T15" fmla="*/ 1 h 389"/>
                  <a:gd name="T16" fmla="*/ 552 w 586"/>
                  <a:gd name="T17" fmla="*/ 0 h 389"/>
                  <a:gd name="T18" fmla="*/ 35 w 586"/>
                  <a:gd name="T19" fmla="*/ 0 h 389"/>
                  <a:gd name="T20" fmla="*/ 26 w 586"/>
                  <a:gd name="T21" fmla="*/ 1 h 389"/>
                  <a:gd name="T22" fmla="*/ 19 w 586"/>
                  <a:gd name="T23" fmla="*/ 2 h 389"/>
                  <a:gd name="T24" fmla="*/ 14 w 586"/>
                  <a:gd name="T25" fmla="*/ 6 h 389"/>
                  <a:gd name="T26" fmla="*/ 8 w 586"/>
                  <a:gd name="T27" fmla="*/ 9 h 389"/>
                  <a:gd name="T28" fmla="*/ 5 w 586"/>
                  <a:gd name="T29" fmla="*/ 14 h 389"/>
                  <a:gd name="T30" fmla="*/ 2 w 586"/>
                  <a:gd name="T31" fmla="*/ 19 h 389"/>
                  <a:gd name="T32" fmla="*/ 1 w 586"/>
                  <a:gd name="T33" fmla="*/ 27 h 389"/>
                  <a:gd name="T34" fmla="*/ 0 w 586"/>
                  <a:gd name="T35" fmla="*/ 34 h 389"/>
                  <a:gd name="T36" fmla="*/ 0 w 586"/>
                  <a:gd name="T37" fmla="*/ 389 h 389"/>
                  <a:gd name="T38" fmla="*/ 586 w 586"/>
                  <a:gd name="T39" fmla="*/ 389 h 389"/>
                  <a:gd name="T40" fmla="*/ 586 w 586"/>
                  <a:gd name="T41" fmla="*/ 34 h 389"/>
                  <a:gd name="T42" fmla="*/ 538 w 586"/>
                  <a:gd name="T43" fmla="*/ 342 h 389"/>
                  <a:gd name="T44" fmla="*/ 48 w 586"/>
                  <a:gd name="T45" fmla="*/ 342 h 389"/>
                  <a:gd name="T46" fmla="*/ 48 w 586"/>
                  <a:gd name="T47" fmla="*/ 48 h 389"/>
                  <a:gd name="T48" fmla="*/ 538 w 586"/>
                  <a:gd name="T49" fmla="*/ 48 h 389"/>
                  <a:gd name="T50" fmla="*/ 538 w 586"/>
                  <a:gd name="T51" fmla="*/ 342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86" h="389">
                    <a:moveTo>
                      <a:pt x="586" y="34"/>
                    </a:moveTo>
                    <a:lnTo>
                      <a:pt x="585" y="27"/>
                    </a:lnTo>
                    <a:lnTo>
                      <a:pt x="584" y="19"/>
                    </a:lnTo>
                    <a:lnTo>
                      <a:pt x="580" y="14"/>
                    </a:lnTo>
                    <a:lnTo>
                      <a:pt x="577" y="9"/>
                    </a:lnTo>
                    <a:lnTo>
                      <a:pt x="573" y="6"/>
                    </a:lnTo>
                    <a:lnTo>
                      <a:pt x="567" y="2"/>
                    </a:lnTo>
                    <a:lnTo>
                      <a:pt x="559" y="1"/>
                    </a:lnTo>
                    <a:lnTo>
                      <a:pt x="552" y="0"/>
                    </a:lnTo>
                    <a:lnTo>
                      <a:pt x="35" y="0"/>
                    </a:lnTo>
                    <a:lnTo>
                      <a:pt x="26" y="1"/>
                    </a:lnTo>
                    <a:lnTo>
                      <a:pt x="19" y="2"/>
                    </a:lnTo>
                    <a:lnTo>
                      <a:pt x="14" y="6"/>
                    </a:lnTo>
                    <a:lnTo>
                      <a:pt x="8" y="9"/>
                    </a:lnTo>
                    <a:lnTo>
                      <a:pt x="5" y="14"/>
                    </a:lnTo>
                    <a:lnTo>
                      <a:pt x="2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89"/>
                    </a:lnTo>
                    <a:lnTo>
                      <a:pt x="586" y="389"/>
                    </a:lnTo>
                    <a:lnTo>
                      <a:pt x="586" y="34"/>
                    </a:lnTo>
                    <a:close/>
                    <a:moveTo>
                      <a:pt x="538" y="342"/>
                    </a:moveTo>
                    <a:lnTo>
                      <a:pt x="48" y="342"/>
                    </a:lnTo>
                    <a:lnTo>
                      <a:pt x="48" y="48"/>
                    </a:lnTo>
                    <a:lnTo>
                      <a:pt x="538" y="48"/>
                    </a:lnTo>
                    <a:lnTo>
                      <a:pt x="538" y="3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" name="Freeform 13"/>
              <p:cNvSpPr>
                <a:spLocks noEditPoints="1"/>
              </p:cNvSpPr>
              <p:nvPr/>
            </p:nvSpPr>
            <p:spPr bwMode="auto">
              <a:xfrm>
                <a:off x="1639888" y="1852613"/>
                <a:ext cx="393700" cy="44450"/>
              </a:xfrm>
              <a:custGeom>
                <a:avLst/>
                <a:gdLst>
                  <a:gd name="T0" fmla="*/ 665 w 744"/>
                  <a:gd name="T1" fmla="*/ 0 h 86"/>
                  <a:gd name="T2" fmla="*/ 79 w 744"/>
                  <a:gd name="T3" fmla="*/ 0 h 86"/>
                  <a:gd name="T4" fmla="*/ 0 w 744"/>
                  <a:gd name="T5" fmla="*/ 86 h 86"/>
                  <a:gd name="T6" fmla="*/ 744 w 744"/>
                  <a:gd name="T7" fmla="*/ 86 h 86"/>
                  <a:gd name="T8" fmla="*/ 665 w 744"/>
                  <a:gd name="T9" fmla="*/ 0 h 86"/>
                  <a:gd name="T10" fmla="*/ 285 w 744"/>
                  <a:gd name="T11" fmla="*/ 59 h 86"/>
                  <a:gd name="T12" fmla="*/ 317 w 744"/>
                  <a:gd name="T13" fmla="*/ 27 h 86"/>
                  <a:gd name="T14" fmla="*/ 427 w 744"/>
                  <a:gd name="T15" fmla="*/ 27 h 86"/>
                  <a:gd name="T16" fmla="*/ 459 w 744"/>
                  <a:gd name="T17" fmla="*/ 59 h 86"/>
                  <a:gd name="T18" fmla="*/ 285 w 744"/>
                  <a:gd name="T19" fmla="*/ 5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4" h="86">
                    <a:moveTo>
                      <a:pt x="665" y="0"/>
                    </a:moveTo>
                    <a:lnTo>
                      <a:pt x="79" y="0"/>
                    </a:lnTo>
                    <a:lnTo>
                      <a:pt x="0" y="86"/>
                    </a:lnTo>
                    <a:lnTo>
                      <a:pt x="744" y="86"/>
                    </a:lnTo>
                    <a:lnTo>
                      <a:pt x="665" y="0"/>
                    </a:lnTo>
                    <a:close/>
                    <a:moveTo>
                      <a:pt x="285" y="59"/>
                    </a:moveTo>
                    <a:lnTo>
                      <a:pt x="317" y="27"/>
                    </a:lnTo>
                    <a:lnTo>
                      <a:pt x="427" y="27"/>
                    </a:lnTo>
                    <a:lnTo>
                      <a:pt x="459" y="59"/>
                    </a:lnTo>
                    <a:lnTo>
                      <a:pt x="285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1639888" y="1912938"/>
                <a:ext cx="393700" cy="17463"/>
              </a:xfrm>
              <a:custGeom>
                <a:avLst/>
                <a:gdLst>
                  <a:gd name="T0" fmla="*/ 24 w 744"/>
                  <a:gd name="T1" fmla="*/ 32 h 32"/>
                  <a:gd name="T2" fmla="*/ 61 w 744"/>
                  <a:gd name="T3" fmla="*/ 32 h 32"/>
                  <a:gd name="T4" fmla="*/ 141 w 744"/>
                  <a:gd name="T5" fmla="*/ 32 h 32"/>
                  <a:gd name="T6" fmla="*/ 251 w 744"/>
                  <a:gd name="T7" fmla="*/ 32 h 32"/>
                  <a:gd name="T8" fmla="*/ 374 w 744"/>
                  <a:gd name="T9" fmla="*/ 32 h 32"/>
                  <a:gd name="T10" fmla="*/ 497 w 744"/>
                  <a:gd name="T11" fmla="*/ 32 h 32"/>
                  <a:gd name="T12" fmla="*/ 606 w 744"/>
                  <a:gd name="T13" fmla="*/ 32 h 32"/>
                  <a:gd name="T14" fmla="*/ 685 w 744"/>
                  <a:gd name="T15" fmla="*/ 32 h 32"/>
                  <a:gd name="T16" fmla="*/ 720 w 744"/>
                  <a:gd name="T17" fmla="*/ 32 h 32"/>
                  <a:gd name="T18" fmla="*/ 723 w 744"/>
                  <a:gd name="T19" fmla="*/ 32 h 32"/>
                  <a:gd name="T20" fmla="*/ 727 w 744"/>
                  <a:gd name="T21" fmla="*/ 31 h 32"/>
                  <a:gd name="T22" fmla="*/ 730 w 744"/>
                  <a:gd name="T23" fmla="*/ 29 h 32"/>
                  <a:gd name="T24" fmla="*/ 733 w 744"/>
                  <a:gd name="T25" fmla="*/ 27 h 32"/>
                  <a:gd name="T26" fmla="*/ 737 w 744"/>
                  <a:gd name="T27" fmla="*/ 21 h 32"/>
                  <a:gd name="T28" fmla="*/ 739 w 744"/>
                  <a:gd name="T29" fmla="*/ 16 h 32"/>
                  <a:gd name="T30" fmla="*/ 743 w 744"/>
                  <a:gd name="T31" fmla="*/ 5 h 32"/>
                  <a:gd name="T32" fmla="*/ 744 w 744"/>
                  <a:gd name="T33" fmla="*/ 0 h 32"/>
                  <a:gd name="T34" fmla="*/ 0 w 744"/>
                  <a:gd name="T35" fmla="*/ 0 h 32"/>
                  <a:gd name="T36" fmla="*/ 1 w 744"/>
                  <a:gd name="T37" fmla="*/ 5 h 32"/>
                  <a:gd name="T38" fmla="*/ 3 w 744"/>
                  <a:gd name="T39" fmla="*/ 16 h 32"/>
                  <a:gd name="T40" fmla="*/ 6 w 744"/>
                  <a:gd name="T41" fmla="*/ 21 h 32"/>
                  <a:gd name="T42" fmla="*/ 11 w 744"/>
                  <a:gd name="T43" fmla="*/ 27 h 32"/>
                  <a:gd name="T44" fmla="*/ 13 w 744"/>
                  <a:gd name="T45" fmla="*/ 29 h 32"/>
                  <a:gd name="T46" fmla="*/ 16 w 744"/>
                  <a:gd name="T47" fmla="*/ 31 h 32"/>
                  <a:gd name="T48" fmla="*/ 20 w 744"/>
                  <a:gd name="T49" fmla="*/ 32 h 32"/>
                  <a:gd name="T50" fmla="*/ 24 w 744"/>
                  <a:gd name="T5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44" h="32">
                    <a:moveTo>
                      <a:pt x="24" y="32"/>
                    </a:moveTo>
                    <a:lnTo>
                      <a:pt x="61" y="32"/>
                    </a:lnTo>
                    <a:lnTo>
                      <a:pt x="141" y="32"/>
                    </a:lnTo>
                    <a:lnTo>
                      <a:pt x="251" y="32"/>
                    </a:lnTo>
                    <a:lnTo>
                      <a:pt x="374" y="32"/>
                    </a:lnTo>
                    <a:lnTo>
                      <a:pt x="497" y="32"/>
                    </a:lnTo>
                    <a:lnTo>
                      <a:pt x="606" y="32"/>
                    </a:lnTo>
                    <a:lnTo>
                      <a:pt x="685" y="32"/>
                    </a:lnTo>
                    <a:lnTo>
                      <a:pt x="720" y="32"/>
                    </a:lnTo>
                    <a:lnTo>
                      <a:pt x="723" y="32"/>
                    </a:lnTo>
                    <a:lnTo>
                      <a:pt x="727" y="31"/>
                    </a:lnTo>
                    <a:lnTo>
                      <a:pt x="730" y="29"/>
                    </a:lnTo>
                    <a:lnTo>
                      <a:pt x="733" y="27"/>
                    </a:lnTo>
                    <a:lnTo>
                      <a:pt x="737" y="21"/>
                    </a:lnTo>
                    <a:lnTo>
                      <a:pt x="739" y="16"/>
                    </a:lnTo>
                    <a:lnTo>
                      <a:pt x="743" y="5"/>
                    </a:lnTo>
                    <a:lnTo>
                      <a:pt x="744" y="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16"/>
                    </a:lnTo>
                    <a:lnTo>
                      <a:pt x="6" y="21"/>
                    </a:lnTo>
                    <a:lnTo>
                      <a:pt x="11" y="27"/>
                    </a:lnTo>
                    <a:lnTo>
                      <a:pt x="13" y="29"/>
                    </a:lnTo>
                    <a:lnTo>
                      <a:pt x="16" y="31"/>
                    </a:lnTo>
                    <a:lnTo>
                      <a:pt x="20" y="32"/>
                    </a:lnTo>
                    <a:lnTo>
                      <a:pt x="24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53"/>
            <p:cNvSpPr>
              <a:spLocks noEditPoints="1"/>
            </p:cNvSpPr>
            <p:nvPr/>
          </p:nvSpPr>
          <p:spPr bwMode="auto">
            <a:xfrm>
              <a:off x="4932039" y="3301615"/>
              <a:ext cx="360040" cy="226164"/>
            </a:xfrm>
            <a:custGeom>
              <a:avLst/>
              <a:gdLst>
                <a:gd name="T0" fmla="*/ 16113 w 16156"/>
                <a:gd name="T1" fmla="*/ 10223 h 10920"/>
                <a:gd name="T2" fmla="*/ 16133 w 16156"/>
                <a:gd name="T3" fmla="*/ 10148 h 10920"/>
                <a:gd name="T4" fmla="*/ 16147 w 16156"/>
                <a:gd name="T5" fmla="*/ 10071 h 10920"/>
                <a:gd name="T6" fmla="*/ 16155 w 16156"/>
                <a:gd name="T7" fmla="*/ 9992 h 10920"/>
                <a:gd name="T8" fmla="*/ 16156 w 16156"/>
                <a:gd name="T9" fmla="*/ 969 h 10920"/>
                <a:gd name="T10" fmla="*/ 16152 w 16156"/>
                <a:gd name="T11" fmla="*/ 893 h 10920"/>
                <a:gd name="T12" fmla="*/ 16142 w 16156"/>
                <a:gd name="T13" fmla="*/ 818 h 10920"/>
                <a:gd name="T14" fmla="*/ 16126 w 16156"/>
                <a:gd name="T15" fmla="*/ 746 h 10920"/>
                <a:gd name="T16" fmla="*/ 16106 w 16156"/>
                <a:gd name="T17" fmla="*/ 675 h 10920"/>
                <a:gd name="T18" fmla="*/ 16100 w 16156"/>
                <a:gd name="T19" fmla="*/ 10260 h 10920"/>
                <a:gd name="T20" fmla="*/ 39 w 16156"/>
                <a:gd name="T21" fmla="*/ 711 h 10920"/>
                <a:gd name="T22" fmla="*/ 21 w 16156"/>
                <a:gd name="T23" fmla="*/ 782 h 10920"/>
                <a:gd name="T24" fmla="*/ 8 w 16156"/>
                <a:gd name="T25" fmla="*/ 855 h 10920"/>
                <a:gd name="T26" fmla="*/ 1 w 16156"/>
                <a:gd name="T27" fmla="*/ 930 h 10920"/>
                <a:gd name="T28" fmla="*/ 0 w 16156"/>
                <a:gd name="T29" fmla="*/ 9951 h 10920"/>
                <a:gd name="T30" fmla="*/ 4 w 16156"/>
                <a:gd name="T31" fmla="*/ 10031 h 10920"/>
                <a:gd name="T32" fmla="*/ 15 w 16156"/>
                <a:gd name="T33" fmla="*/ 10110 h 10920"/>
                <a:gd name="T34" fmla="*/ 32 w 16156"/>
                <a:gd name="T35" fmla="*/ 10186 h 10920"/>
                <a:gd name="T36" fmla="*/ 56 w 16156"/>
                <a:gd name="T37" fmla="*/ 10260 h 10920"/>
                <a:gd name="T38" fmla="*/ 50 w 16156"/>
                <a:gd name="T39" fmla="*/ 675 h 10920"/>
                <a:gd name="T40" fmla="*/ 15222 w 16156"/>
                <a:gd name="T41" fmla="*/ 10919 h 10920"/>
                <a:gd name="T42" fmla="*/ 15289 w 16156"/>
                <a:gd name="T43" fmla="*/ 10913 h 10920"/>
                <a:gd name="T44" fmla="*/ 15354 w 16156"/>
                <a:gd name="T45" fmla="*/ 10903 h 10920"/>
                <a:gd name="T46" fmla="*/ 15418 w 16156"/>
                <a:gd name="T47" fmla="*/ 10888 h 10920"/>
                <a:gd name="T48" fmla="*/ 10133 w 16156"/>
                <a:gd name="T49" fmla="*/ 5765 h 10920"/>
                <a:gd name="T50" fmla="*/ 6026 w 16156"/>
                <a:gd name="T51" fmla="*/ 5768 h 10920"/>
                <a:gd name="T52" fmla="*/ 738 w 16156"/>
                <a:gd name="T53" fmla="*/ 10888 h 10920"/>
                <a:gd name="T54" fmla="*/ 802 w 16156"/>
                <a:gd name="T55" fmla="*/ 10903 h 10920"/>
                <a:gd name="T56" fmla="*/ 867 w 16156"/>
                <a:gd name="T57" fmla="*/ 10913 h 10920"/>
                <a:gd name="T58" fmla="*/ 934 w 16156"/>
                <a:gd name="T59" fmla="*/ 10919 h 10920"/>
                <a:gd name="T60" fmla="*/ 15189 w 16156"/>
                <a:gd name="T61" fmla="*/ 10920 h 10920"/>
                <a:gd name="T62" fmla="*/ 9465 w 16156"/>
                <a:gd name="T63" fmla="*/ 5153 h 10920"/>
                <a:gd name="T64" fmla="*/ 15460 w 16156"/>
                <a:gd name="T65" fmla="*/ 44 h 10920"/>
                <a:gd name="T66" fmla="*/ 15395 w 16156"/>
                <a:gd name="T67" fmla="*/ 26 h 10920"/>
                <a:gd name="T68" fmla="*/ 15327 w 16156"/>
                <a:gd name="T69" fmla="*/ 12 h 10920"/>
                <a:gd name="T70" fmla="*/ 15258 w 16156"/>
                <a:gd name="T71" fmla="*/ 3 h 10920"/>
                <a:gd name="T72" fmla="*/ 15189 w 16156"/>
                <a:gd name="T73" fmla="*/ 0 h 10920"/>
                <a:gd name="T74" fmla="*/ 932 w 16156"/>
                <a:gd name="T75" fmla="*/ 1 h 10920"/>
                <a:gd name="T76" fmla="*/ 862 w 16156"/>
                <a:gd name="T77" fmla="*/ 7 h 10920"/>
                <a:gd name="T78" fmla="*/ 795 w 16156"/>
                <a:gd name="T79" fmla="*/ 19 h 10920"/>
                <a:gd name="T80" fmla="*/ 728 w 16156"/>
                <a:gd name="T81" fmla="*/ 34 h 10920"/>
                <a:gd name="T82" fmla="*/ 5991 w 16156"/>
                <a:gd name="T83" fmla="*/ 4582 h 10920"/>
                <a:gd name="T84" fmla="*/ 8078 w 16156"/>
                <a:gd name="T85" fmla="*/ 6283 h 10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156" h="10920">
                  <a:moveTo>
                    <a:pt x="16100" y="10260"/>
                  </a:moveTo>
                  <a:lnTo>
                    <a:pt x="16113" y="10223"/>
                  </a:lnTo>
                  <a:lnTo>
                    <a:pt x="16124" y="10186"/>
                  </a:lnTo>
                  <a:lnTo>
                    <a:pt x="16133" y="10148"/>
                  </a:lnTo>
                  <a:lnTo>
                    <a:pt x="16141" y="10109"/>
                  </a:lnTo>
                  <a:lnTo>
                    <a:pt x="16147" y="10071"/>
                  </a:lnTo>
                  <a:lnTo>
                    <a:pt x="16152" y="10031"/>
                  </a:lnTo>
                  <a:lnTo>
                    <a:pt x="16155" y="9992"/>
                  </a:lnTo>
                  <a:lnTo>
                    <a:pt x="16156" y="9951"/>
                  </a:lnTo>
                  <a:lnTo>
                    <a:pt x="16156" y="969"/>
                  </a:lnTo>
                  <a:lnTo>
                    <a:pt x="16155" y="930"/>
                  </a:lnTo>
                  <a:lnTo>
                    <a:pt x="16152" y="893"/>
                  </a:lnTo>
                  <a:lnTo>
                    <a:pt x="16148" y="855"/>
                  </a:lnTo>
                  <a:lnTo>
                    <a:pt x="16142" y="818"/>
                  </a:lnTo>
                  <a:lnTo>
                    <a:pt x="16135" y="782"/>
                  </a:lnTo>
                  <a:lnTo>
                    <a:pt x="16126" y="746"/>
                  </a:lnTo>
                  <a:lnTo>
                    <a:pt x="16117" y="711"/>
                  </a:lnTo>
                  <a:lnTo>
                    <a:pt x="16106" y="675"/>
                  </a:lnTo>
                  <a:lnTo>
                    <a:pt x="10836" y="5193"/>
                  </a:lnTo>
                  <a:lnTo>
                    <a:pt x="16100" y="10260"/>
                  </a:lnTo>
                  <a:close/>
                  <a:moveTo>
                    <a:pt x="50" y="675"/>
                  </a:moveTo>
                  <a:lnTo>
                    <a:pt x="39" y="711"/>
                  </a:lnTo>
                  <a:lnTo>
                    <a:pt x="30" y="746"/>
                  </a:lnTo>
                  <a:lnTo>
                    <a:pt x="21" y="782"/>
                  </a:lnTo>
                  <a:lnTo>
                    <a:pt x="14" y="818"/>
                  </a:lnTo>
                  <a:lnTo>
                    <a:pt x="8" y="855"/>
                  </a:lnTo>
                  <a:lnTo>
                    <a:pt x="4" y="893"/>
                  </a:lnTo>
                  <a:lnTo>
                    <a:pt x="1" y="930"/>
                  </a:lnTo>
                  <a:lnTo>
                    <a:pt x="0" y="969"/>
                  </a:lnTo>
                  <a:lnTo>
                    <a:pt x="0" y="9951"/>
                  </a:lnTo>
                  <a:lnTo>
                    <a:pt x="1" y="9992"/>
                  </a:lnTo>
                  <a:lnTo>
                    <a:pt x="4" y="10031"/>
                  </a:lnTo>
                  <a:lnTo>
                    <a:pt x="9" y="10071"/>
                  </a:lnTo>
                  <a:lnTo>
                    <a:pt x="15" y="10110"/>
                  </a:lnTo>
                  <a:lnTo>
                    <a:pt x="23" y="10148"/>
                  </a:lnTo>
                  <a:lnTo>
                    <a:pt x="32" y="10186"/>
                  </a:lnTo>
                  <a:lnTo>
                    <a:pt x="43" y="10223"/>
                  </a:lnTo>
                  <a:lnTo>
                    <a:pt x="56" y="10260"/>
                  </a:lnTo>
                  <a:lnTo>
                    <a:pt x="5323" y="5196"/>
                  </a:lnTo>
                  <a:lnTo>
                    <a:pt x="50" y="675"/>
                  </a:lnTo>
                  <a:close/>
                  <a:moveTo>
                    <a:pt x="15189" y="10920"/>
                  </a:moveTo>
                  <a:lnTo>
                    <a:pt x="15222" y="10919"/>
                  </a:lnTo>
                  <a:lnTo>
                    <a:pt x="15256" y="10917"/>
                  </a:lnTo>
                  <a:lnTo>
                    <a:pt x="15289" y="10913"/>
                  </a:lnTo>
                  <a:lnTo>
                    <a:pt x="15322" y="10909"/>
                  </a:lnTo>
                  <a:lnTo>
                    <a:pt x="15354" y="10903"/>
                  </a:lnTo>
                  <a:lnTo>
                    <a:pt x="15387" y="10896"/>
                  </a:lnTo>
                  <a:lnTo>
                    <a:pt x="15418" y="10888"/>
                  </a:lnTo>
                  <a:lnTo>
                    <a:pt x="15449" y="10880"/>
                  </a:lnTo>
                  <a:lnTo>
                    <a:pt x="10133" y="5765"/>
                  </a:lnTo>
                  <a:lnTo>
                    <a:pt x="8078" y="7440"/>
                  </a:lnTo>
                  <a:lnTo>
                    <a:pt x="6026" y="5768"/>
                  </a:lnTo>
                  <a:lnTo>
                    <a:pt x="707" y="10880"/>
                  </a:lnTo>
                  <a:lnTo>
                    <a:pt x="738" y="10888"/>
                  </a:lnTo>
                  <a:lnTo>
                    <a:pt x="770" y="10896"/>
                  </a:lnTo>
                  <a:lnTo>
                    <a:pt x="802" y="10903"/>
                  </a:lnTo>
                  <a:lnTo>
                    <a:pt x="834" y="10909"/>
                  </a:lnTo>
                  <a:lnTo>
                    <a:pt x="867" y="10913"/>
                  </a:lnTo>
                  <a:lnTo>
                    <a:pt x="901" y="10917"/>
                  </a:lnTo>
                  <a:lnTo>
                    <a:pt x="934" y="10919"/>
                  </a:lnTo>
                  <a:lnTo>
                    <a:pt x="967" y="10920"/>
                  </a:lnTo>
                  <a:lnTo>
                    <a:pt x="15189" y="10920"/>
                  </a:lnTo>
                  <a:close/>
                  <a:moveTo>
                    <a:pt x="8078" y="6283"/>
                  </a:moveTo>
                  <a:lnTo>
                    <a:pt x="9465" y="5153"/>
                  </a:lnTo>
                  <a:lnTo>
                    <a:pt x="10168" y="4580"/>
                  </a:lnTo>
                  <a:lnTo>
                    <a:pt x="15460" y="44"/>
                  </a:lnTo>
                  <a:lnTo>
                    <a:pt x="15428" y="34"/>
                  </a:lnTo>
                  <a:lnTo>
                    <a:pt x="15395" y="26"/>
                  </a:lnTo>
                  <a:lnTo>
                    <a:pt x="15361" y="19"/>
                  </a:lnTo>
                  <a:lnTo>
                    <a:pt x="15327" y="12"/>
                  </a:lnTo>
                  <a:lnTo>
                    <a:pt x="15294" y="7"/>
                  </a:lnTo>
                  <a:lnTo>
                    <a:pt x="15258" y="3"/>
                  </a:lnTo>
                  <a:lnTo>
                    <a:pt x="15224" y="1"/>
                  </a:lnTo>
                  <a:lnTo>
                    <a:pt x="15189" y="0"/>
                  </a:lnTo>
                  <a:lnTo>
                    <a:pt x="967" y="0"/>
                  </a:lnTo>
                  <a:lnTo>
                    <a:pt x="932" y="1"/>
                  </a:lnTo>
                  <a:lnTo>
                    <a:pt x="897" y="3"/>
                  </a:lnTo>
                  <a:lnTo>
                    <a:pt x="862" y="7"/>
                  </a:lnTo>
                  <a:lnTo>
                    <a:pt x="828" y="12"/>
                  </a:lnTo>
                  <a:lnTo>
                    <a:pt x="795" y="19"/>
                  </a:lnTo>
                  <a:lnTo>
                    <a:pt x="761" y="26"/>
                  </a:lnTo>
                  <a:lnTo>
                    <a:pt x="728" y="34"/>
                  </a:lnTo>
                  <a:lnTo>
                    <a:pt x="695" y="44"/>
                  </a:lnTo>
                  <a:lnTo>
                    <a:pt x="5991" y="4582"/>
                  </a:lnTo>
                  <a:lnTo>
                    <a:pt x="6693" y="5155"/>
                  </a:lnTo>
                  <a:lnTo>
                    <a:pt x="8078" y="6283"/>
                  </a:lnTo>
                  <a:close/>
                </a:path>
              </a:pathLst>
            </a:custGeom>
            <a:solidFill>
              <a:srgbClr val="11499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0" name="Freeform 290"/>
            <p:cNvSpPr>
              <a:spLocks noEditPoints="1"/>
            </p:cNvSpPr>
            <p:nvPr/>
          </p:nvSpPr>
          <p:spPr bwMode="auto">
            <a:xfrm>
              <a:off x="4932039" y="2077479"/>
              <a:ext cx="363750" cy="360040"/>
            </a:xfrm>
            <a:custGeom>
              <a:avLst/>
              <a:gdLst>
                <a:gd name="T0" fmla="*/ 12251 w 16100"/>
                <a:gd name="T1" fmla="*/ 10815 h 16128"/>
                <a:gd name="T2" fmla="*/ 12047 w 16100"/>
                <a:gd name="T3" fmla="*/ 10825 h 16128"/>
                <a:gd name="T4" fmla="*/ 11862 w 16100"/>
                <a:gd name="T5" fmla="*/ 10906 h 16128"/>
                <a:gd name="T6" fmla="*/ 10683 w 16100"/>
                <a:gd name="T7" fmla="*/ 12063 h 16128"/>
                <a:gd name="T8" fmla="*/ 10331 w 16100"/>
                <a:gd name="T9" fmla="*/ 12232 h 16128"/>
                <a:gd name="T10" fmla="*/ 10105 w 16100"/>
                <a:gd name="T11" fmla="*/ 12265 h 16128"/>
                <a:gd name="T12" fmla="*/ 9475 w 16100"/>
                <a:gd name="T13" fmla="*/ 12106 h 16128"/>
                <a:gd name="T14" fmla="*/ 8129 w 16100"/>
                <a:gd name="T15" fmla="*/ 11359 h 16128"/>
                <a:gd name="T16" fmla="*/ 6093 w 16100"/>
                <a:gd name="T17" fmla="*/ 9578 h 16128"/>
                <a:gd name="T18" fmla="*/ 4546 w 16100"/>
                <a:gd name="T19" fmla="*/ 7667 h 16128"/>
                <a:gd name="T20" fmla="*/ 3954 w 16100"/>
                <a:gd name="T21" fmla="*/ 6462 h 16128"/>
                <a:gd name="T22" fmla="*/ 3857 w 16100"/>
                <a:gd name="T23" fmla="*/ 5977 h 16128"/>
                <a:gd name="T24" fmla="*/ 3919 w 16100"/>
                <a:gd name="T25" fmla="*/ 5697 h 16128"/>
                <a:gd name="T26" fmla="*/ 4085 w 16100"/>
                <a:gd name="T27" fmla="*/ 5401 h 16128"/>
                <a:gd name="T28" fmla="*/ 5084 w 16100"/>
                <a:gd name="T29" fmla="*/ 4374 h 16128"/>
                <a:gd name="T30" fmla="*/ 5153 w 16100"/>
                <a:gd name="T31" fmla="*/ 4180 h 16128"/>
                <a:gd name="T32" fmla="*/ 5155 w 16100"/>
                <a:gd name="T33" fmla="*/ 3975 h 16128"/>
                <a:gd name="T34" fmla="*/ 3143 w 16100"/>
                <a:gd name="T35" fmla="*/ 140 h 16128"/>
                <a:gd name="T36" fmla="*/ 3023 w 16100"/>
                <a:gd name="T37" fmla="*/ 37 h 16128"/>
                <a:gd name="T38" fmla="*/ 2878 w 16100"/>
                <a:gd name="T39" fmla="*/ 31 h 16128"/>
                <a:gd name="T40" fmla="*/ 327 w 16100"/>
                <a:gd name="T41" fmla="*/ 2528 h 16128"/>
                <a:gd name="T42" fmla="*/ 125 w 16100"/>
                <a:gd name="T43" fmla="*/ 2824 h 16128"/>
                <a:gd name="T44" fmla="*/ 12 w 16100"/>
                <a:gd name="T45" fmla="*/ 3165 h 16128"/>
                <a:gd name="T46" fmla="*/ 53 w 16100"/>
                <a:gd name="T47" fmla="*/ 4135 h 16128"/>
                <a:gd name="T48" fmla="*/ 897 w 16100"/>
                <a:gd name="T49" fmla="*/ 6786 h 16128"/>
                <a:gd name="T50" fmla="*/ 3618 w 16100"/>
                <a:gd name="T51" fmla="*/ 10731 h 16128"/>
                <a:gd name="T52" fmla="*/ 7892 w 16100"/>
                <a:gd name="T53" fmla="*/ 14428 h 16128"/>
                <a:gd name="T54" fmla="*/ 11106 w 16100"/>
                <a:gd name="T55" fmla="*/ 15894 h 16128"/>
                <a:gd name="T56" fmla="*/ 12793 w 16100"/>
                <a:gd name="T57" fmla="*/ 16126 h 16128"/>
                <a:gd name="T58" fmla="*/ 13119 w 16100"/>
                <a:gd name="T59" fmla="*/ 16076 h 16128"/>
                <a:gd name="T60" fmla="*/ 13530 w 16100"/>
                <a:gd name="T61" fmla="*/ 15855 h 16128"/>
                <a:gd name="T62" fmla="*/ 16064 w 16100"/>
                <a:gd name="T63" fmla="*/ 13311 h 16128"/>
                <a:gd name="T64" fmla="*/ 16099 w 16100"/>
                <a:gd name="T65" fmla="*/ 13159 h 16128"/>
                <a:gd name="T66" fmla="*/ 16038 w 16100"/>
                <a:gd name="T67" fmla="*/ 13020 h 16128"/>
                <a:gd name="T68" fmla="*/ 13166 w 16100"/>
                <a:gd name="T69" fmla="*/ 8257 h 16128"/>
                <a:gd name="T70" fmla="*/ 12211 w 16100"/>
                <a:gd name="T71" fmla="*/ 5589 h 16128"/>
                <a:gd name="T72" fmla="*/ 10253 w 16100"/>
                <a:gd name="T73" fmla="*/ 3629 h 16128"/>
                <a:gd name="T74" fmla="*/ 7595 w 16100"/>
                <a:gd name="T75" fmla="*/ 2683 h 16128"/>
                <a:gd name="T76" fmla="*/ 9064 w 16100"/>
                <a:gd name="T77" fmla="*/ 4304 h 16128"/>
                <a:gd name="T78" fmla="*/ 10821 w 16100"/>
                <a:gd name="T79" fmla="*/ 5657 h 16128"/>
                <a:gd name="T80" fmla="*/ 11864 w 16100"/>
                <a:gd name="T81" fmla="*/ 7636 h 16128"/>
                <a:gd name="T82" fmla="*/ 15664 w 16100"/>
                <a:gd name="T83" fmla="*/ 6912 h 16128"/>
                <a:gd name="T84" fmla="*/ 13785 w 16100"/>
                <a:gd name="T85" fmla="*/ 3253 h 16128"/>
                <a:gd name="T86" fmla="*/ 10500 w 16100"/>
                <a:gd name="T87" fmla="*/ 741 h 16128"/>
                <a:gd name="T88" fmla="*/ 7673 w 16100"/>
                <a:gd name="T89" fmla="*/ 1166 h 16128"/>
                <a:gd name="T90" fmla="*/ 11037 w 16100"/>
                <a:gd name="T91" fmla="*/ 2333 h 16128"/>
                <a:gd name="T92" fmla="*/ 13507 w 16100"/>
                <a:gd name="T93" fmla="*/ 4803 h 16128"/>
                <a:gd name="T94" fmla="*/ 14682 w 16100"/>
                <a:gd name="T95" fmla="*/ 8178 h 16128"/>
                <a:gd name="T96" fmla="*/ 7686 w 16100"/>
                <a:gd name="T97" fmla="*/ 6446 h 16128"/>
                <a:gd name="T98" fmla="*/ 8141 w 16100"/>
                <a:gd name="T99" fmla="*/ 6672 h 16128"/>
                <a:gd name="T100" fmla="*/ 8562 w 16100"/>
                <a:gd name="T101" fmla="*/ 6978 h 16128"/>
                <a:gd name="T102" fmla="*/ 8933 w 16100"/>
                <a:gd name="T103" fmla="*/ 7362 h 16128"/>
                <a:gd name="T104" fmla="*/ 9224 w 16100"/>
                <a:gd name="T105" fmla="*/ 7794 h 16128"/>
                <a:gd name="T106" fmla="*/ 9433 w 16100"/>
                <a:gd name="T107" fmla="*/ 8260 h 16128"/>
                <a:gd name="T108" fmla="*/ 10472 w 16100"/>
                <a:gd name="T109" fmla="*/ 8324 h 16128"/>
                <a:gd name="T110" fmla="*/ 10258 w 16100"/>
                <a:gd name="T111" fmla="*/ 7600 h 16128"/>
                <a:gd name="T112" fmla="*/ 9900 w 16100"/>
                <a:gd name="T113" fmla="*/ 6937 h 16128"/>
                <a:gd name="T114" fmla="*/ 9406 w 16100"/>
                <a:gd name="T115" fmla="*/ 6352 h 16128"/>
                <a:gd name="T116" fmla="*/ 8800 w 16100"/>
                <a:gd name="T117" fmla="*/ 5879 h 16128"/>
                <a:gd name="T118" fmla="*/ 8118 w 16100"/>
                <a:gd name="T119" fmla="*/ 5546 h 16128"/>
                <a:gd name="T120" fmla="*/ 7379 w 16100"/>
                <a:gd name="T121" fmla="*/ 5362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00" h="16128">
                  <a:moveTo>
                    <a:pt x="15939" y="12946"/>
                  </a:moveTo>
                  <a:lnTo>
                    <a:pt x="12401" y="10860"/>
                  </a:lnTo>
                  <a:lnTo>
                    <a:pt x="12384" y="10852"/>
                  </a:lnTo>
                  <a:lnTo>
                    <a:pt x="12366" y="10844"/>
                  </a:lnTo>
                  <a:lnTo>
                    <a:pt x="12348" y="10837"/>
                  </a:lnTo>
                  <a:lnTo>
                    <a:pt x="12329" y="10831"/>
                  </a:lnTo>
                  <a:lnTo>
                    <a:pt x="12309" y="10826"/>
                  </a:lnTo>
                  <a:lnTo>
                    <a:pt x="12290" y="10822"/>
                  </a:lnTo>
                  <a:lnTo>
                    <a:pt x="12270" y="10818"/>
                  </a:lnTo>
                  <a:lnTo>
                    <a:pt x="12251" y="10815"/>
                  </a:lnTo>
                  <a:lnTo>
                    <a:pt x="12231" y="10813"/>
                  </a:lnTo>
                  <a:lnTo>
                    <a:pt x="12211" y="10811"/>
                  </a:lnTo>
                  <a:lnTo>
                    <a:pt x="12190" y="10811"/>
                  </a:lnTo>
                  <a:lnTo>
                    <a:pt x="12169" y="10811"/>
                  </a:lnTo>
                  <a:lnTo>
                    <a:pt x="12149" y="10811"/>
                  </a:lnTo>
                  <a:lnTo>
                    <a:pt x="12128" y="10813"/>
                  </a:lnTo>
                  <a:lnTo>
                    <a:pt x="12108" y="10815"/>
                  </a:lnTo>
                  <a:lnTo>
                    <a:pt x="12088" y="10818"/>
                  </a:lnTo>
                  <a:lnTo>
                    <a:pt x="12067" y="10821"/>
                  </a:lnTo>
                  <a:lnTo>
                    <a:pt x="12047" y="10825"/>
                  </a:lnTo>
                  <a:lnTo>
                    <a:pt x="12027" y="10830"/>
                  </a:lnTo>
                  <a:lnTo>
                    <a:pt x="12007" y="10836"/>
                  </a:lnTo>
                  <a:lnTo>
                    <a:pt x="11988" y="10842"/>
                  </a:lnTo>
                  <a:lnTo>
                    <a:pt x="11969" y="10849"/>
                  </a:lnTo>
                  <a:lnTo>
                    <a:pt x="11950" y="10857"/>
                  </a:lnTo>
                  <a:lnTo>
                    <a:pt x="11932" y="10865"/>
                  </a:lnTo>
                  <a:lnTo>
                    <a:pt x="11914" y="10874"/>
                  </a:lnTo>
                  <a:lnTo>
                    <a:pt x="11895" y="10884"/>
                  </a:lnTo>
                  <a:lnTo>
                    <a:pt x="11878" y="10894"/>
                  </a:lnTo>
                  <a:lnTo>
                    <a:pt x="11862" y="10906"/>
                  </a:lnTo>
                  <a:lnTo>
                    <a:pt x="11846" y="10917"/>
                  </a:lnTo>
                  <a:lnTo>
                    <a:pt x="11831" y="10929"/>
                  </a:lnTo>
                  <a:lnTo>
                    <a:pt x="11816" y="10942"/>
                  </a:lnTo>
                  <a:lnTo>
                    <a:pt x="11802" y="10955"/>
                  </a:lnTo>
                  <a:lnTo>
                    <a:pt x="10761" y="11996"/>
                  </a:lnTo>
                  <a:lnTo>
                    <a:pt x="10747" y="12010"/>
                  </a:lnTo>
                  <a:lnTo>
                    <a:pt x="10732" y="12023"/>
                  </a:lnTo>
                  <a:lnTo>
                    <a:pt x="10717" y="12037"/>
                  </a:lnTo>
                  <a:lnTo>
                    <a:pt x="10700" y="12050"/>
                  </a:lnTo>
                  <a:lnTo>
                    <a:pt x="10683" y="12063"/>
                  </a:lnTo>
                  <a:lnTo>
                    <a:pt x="10666" y="12076"/>
                  </a:lnTo>
                  <a:lnTo>
                    <a:pt x="10647" y="12088"/>
                  </a:lnTo>
                  <a:lnTo>
                    <a:pt x="10628" y="12100"/>
                  </a:lnTo>
                  <a:lnTo>
                    <a:pt x="10589" y="12123"/>
                  </a:lnTo>
                  <a:lnTo>
                    <a:pt x="10549" y="12145"/>
                  </a:lnTo>
                  <a:lnTo>
                    <a:pt x="10506" y="12167"/>
                  </a:lnTo>
                  <a:lnTo>
                    <a:pt x="10464" y="12185"/>
                  </a:lnTo>
                  <a:lnTo>
                    <a:pt x="10420" y="12203"/>
                  </a:lnTo>
                  <a:lnTo>
                    <a:pt x="10375" y="12218"/>
                  </a:lnTo>
                  <a:lnTo>
                    <a:pt x="10331" y="12232"/>
                  </a:lnTo>
                  <a:lnTo>
                    <a:pt x="10287" y="12243"/>
                  </a:lnTo>
                  <a:lnTo>
                    <a:pt x="10266" y="12248"/>
                  </a:lnTo>
                  <a:lnTo>
                    <a:pt x="10243" y="12253"/>
                  </a:lnTo>
                  <a:lnTo>
                    <a:pt x="10222" y="12257"/>
                  </a:lnTo>
                  <a:lnTo>
                    <a:pt x="10201" y="12260"/>
                  </a:lnTo>
                  <a:lnTo>
                    <a:pt x="10181" y="12262"/>
                  </a:lnTo>
                  <a:lnTo>
                    <a:pt x="10160" y="12264"/>
                  </a:lnTo>
                  <a:lnTo>
                    <a:pt x="10141" y="12265"/>
                  </a:lnTo>
                  <a:lnTo>
                    <a:pt x="10121" y="12266"/>
                  </a:lnTo>
                  <a:lnTo>
                    <a:pt x="10105" y="12265"/>
                  </a:lnTo>
                  <a:lnTo>
                    <a:pt x="10059" y="12262"/>
                  </a:lnTo>
                  <a:lnTo>
                    <a:pt x="10024" y="12258"/>
                  </a:lnTo>
                  <a:lnTo>
                    <a:pt x="9982" y="12251"/>
                  </a:lnTo>
                  <a:lnTo>
                    <a:pt x="9931" y="12242"/>
                  </a:lnTo>
                  <a:lnTo>
                    <a:pt x="9874" y="12230"/>
                  </a:lnTo>
                  <a:lnTo>
                    <a:pt x="9809" y="12214"/>
                  </a:lnTo>
                  <a:lnTo>
                    <a:pt x="9737" y="12194"/>
                  </a:lnTo>
                  <a:lnTo>
                    <a:pt x="9657" y="12170"/>
                  </a:lnTo>
                  <a:lnTo>
                    <a:pt x="9570" y="12140"/>
                  </a:lnTo>
                  <a:lnTo>
                    <a:pt x="9475" y="12106"/>
                  </a:lnTo>
                  <a:lnTo>
                    <a:pt x="9372" y="12065"/>
                  </a:lnTo>
                  <a:lnTo>
                    <a:pt x="9263" y="12018"/>
                  </a:lnTo>
                  <a:lnTo>
                    <a:pt x="9146" y="11965"/>
                  </a:lnTo>
                  <a:lnTo>
                    <a:pt x="9023" y="11903"/>
                  </a:lnTo>
                  <a:lnTo>
                    <a:pt x="8892" y="11835"/>
                  </a:lnTo>
                  <a:lnTo>
                    <a:pt x="8753" y="11758"/>
                  </a:lnTo>
                  <a:lnTo>
                    <a:pt x="8608" y="11673"/>
                  </a:lnTo>
                  <a:lnTo>
                    <a:pt x="8455" y="11578"/>
                  </a:lnTo>
                  <a:lnTo>
                    <a:pt x="8295" y="11474"/>
                  </a:lnTo>
                  <a:lnTo>
                    <a:pt x="8129" y="11359"/>
                  </a:lnTo>
                  <a:lnTo>
                    <a:pt x="7955" y="11235"/>
                  </a:lnTo>
                  <a:lnTo>
                    <a:pt x="7774" y="11099"/>
                  </a:lnTo>
                  <a:lnTo>
                    <a:pt x="7587" y="10953"/>
                  </a:lnTo>
                  <a:lnTo>
                    <a:pt x="7393" y="10794"/>
                  </a:lnTo>
                  <a:lnTo>
                    <a:pt x="7191" y="10623"/>
                  </a:lnTo>
                  <a:lnTo>
                    <a:pt x="6983" y="10439"/>
                  </a:lnTo>
                  <a:lnTo>
                    <a:pt x="6768" y="10242"/>
                  </a:lnTo>
                  <a:lnTo>
                    <a:pt x="6546" y="10032"/>
                  </a:lnTo>
                  <a:lnTo>
                    <a:pt x="6318" y="9807"/>
                  </a:lnTo>
                  <a:lnTo>
                    <a:pt x="6093" y="9578"/>
                  </a:lnTo>
                  <a:lnTo>
                    <a:pt x="5883" y="9356"/>
                  </a:lnTo>
                  <a:lnTo>
                    <a:pt x="5685" y="9141"/>
                  </a:lnTo>
                  <a:lnTo>
                    <a:pt x="5502" y="8933"/>
                  </a:lnTo>
                  <a:lnTo>
                    <a:pt x="5331" y="8730"/>
                  </a:lnTo>
                  <a:lnTo>
                    <a:pt x="5172" y="8536"/>
                  </a:lnTo>
                  <a:lnTo>
                    <a:pt x="5026" y="8348"/>
                  </a:lnTo>
                  <a:lnTo>
                    <a:pt x="4890" y="8167"/>
                  </a:lnTo>
                  <a:lnTo>
                    <a:pt x="4765" y="7993"/>
                  </a:lnTo>
                  <a:lnTo>
                    <a:pt x="4651" y="7826"/>
                  </a:lnTo>
                  <a:lnTo>
                    <a:pt x="4546" y="7667"/>
                  </a:lnTo>
                  <a:lnTo>
                    <a:pt x="4451" y="7514"/>
                  </a:lnTo>
                  <a:lnTo>
                    <a:pt x="4367" y="7367"/>
                  </a:lnTo>
                  <a:lnTo>
                    <a:pt x="4289" y="7229"/>
                  </a:lnTo>
                  <a:lnTo>
                    <a:pt x="4221" y="7097"/>
                  </a:lnTo>
                  <a:lnTo>
                    <a:pt x="4159" y="6973"/>
                  </a:lnTo>
                  <a:lnTo>
                    <a:pt x="4106" y="6856"/>
                  </a:lnTo>
                  <a:lnTo>
                    <a:pt x="4058" y="6747"/>
                  </a:lnTo>
                  <a:lnTo>
                    <a:pt x="4018" y="6645"/>
                  </a:lnTo>
                  <a:lnTo>
                    <a:pt x="3983" y="6550"/>
                  </a:lnTo>
                  <a:lnTo>
                    <a:pt x="3954" y="6462"/>
                  </a:lnTo>
                  <a:lnTo>
                    <a:pt x="3929" y="6382"/>
                  </a:lnTo>
                  <a:lnTo>
                    <a:pt x="3908" y="6309"/>
                  </a:lnTo>
                  <a:lnTo>
                    <a:pt x="3893" y="6244"/>
                  </a:lnTo>
                  <a:lnTo>
                    <a:pt x="3880" y="6186"/>
                  </a:lnTo>
                  <a:lnTo>
                    <a:pt x="3871" y="6137"/>
                  </a:lnTo>
                  <a:lnTo>
                    <a:pt x="3865" y="6093"/>
                  </a:lnTo>
                  <a:lnTo>
                    <a:pt x="3860" y="6059"/>
                  </a:lnTo>
                  <a:lnTo>
                    <a:pt x="3857" y="6013"/>
                  </a:lnTo>
                  <a:lnTo>
                    <a:pt x="3856" y="5997"/>
                  </a:lnTo>
                  <a:lnTo>
                    <a:pt x="3857" y="5977"/>
                  </a:lnTo>
                  <a:lnTo>
                    <a:pt x="3858" y="5957"/>
                  </a:lnTo>
                  <a:lnTo>
                    <a:pt x="3860" y="5936"/>
                  </a:lnTo>
                  <a:lnTo>
                    <a:pt x="3862" y="5916"/>
                  </a:lnTo>
                  <a:lnTo>
                    <a:pt x="3865" y="5895"/>
                  </a:lnTo>
                  <a:lnTo>
                    <a:pt x="3869" y="5874"/>
                  </a:lnTo>
                  <a:lnTo>
                    <a:pt x="3873" y="5851"/>
                  </a:lnTo>
                  <a:lnTo>
                    <a:pt x="3878" y="5830"/>
                  </a:lnTo>
                  <a:lnTo>
                    <a:pt x="3890" y="5786"/>
                  </a:lnTo>
                  <a:lnTo>
                    <a:pt x="3903" y="5742"/>
                  </a:lnTo>
                  <a:lnTo>
                    <a:pt x="3919" y="5697"/>
                  </a:lnTo>
                  <a:lnTo>
                    <a:pt x="3937" y="5654"/>
                  </a:lnTo>
                  <a:lnTo>
                    <a:pt x="3956" y="5611"/>
                  </a:lnTo>
                  <a:lnTo>
                    <a:pt x="3976" y="5568"/>
                  </a:lnTo>
                  <a:lnTo>
                    <a:pt x="3998" y="5528"/>
                  </a:lnTo>
                  <a:lnTo>
                    <a:pt x="4021" y="5489"/>
                  </a:lnTo>
                  <a:lnTo>
                    <a:pt x="4033" y="5469"/>
                  </a:lnTo>
                  <a:lnTo>
                    <a:pt x="4046" y="5451"/>
                  </a:lnTo>
                  <a:lnTo>
                    <a:pt x="4058" y="5434"/>
                  </a:lnTo>
                  <a:lnTo>
                    <a:pt x="4072" y="5417"/>
                  </a:lnTo>
                  <a:lnTo>
                    <a:pt x="4085" y="5401"/>
                  </a:lnTo>
                  <a:lnTo>
                    <a:pt x="4098" y="5385"/>
                  </a:lnTo>
                  <a:lnTo>
                    <a:pt x="4111" y="5371"/>
                  </a:lnTo>
                  <a:lnTo>
                    <a:pt x="4125" y="5357"/>
                  </a:lnTo>
                  <a:lnTo>
                    <a:pt x="5012" y="4468"/>
                  </a:lnTo>
                  <a:lnTo>
                    <a:pt x="5026" y="4454"/>
                  </a:lnTo>
                  <a:lnTo>
                    <a:pt x="5039" y="4439"/>
                  </a:lnTo>
                  <a:lnTo>
                    <a:pt x="5051" y="4424"/>
                  </a:lnTo>
                  <a:lnTo>
                    <a:pt x="5062" y="4408"/>
                  </a:lnTo>
                  <a:lnTo>
                    <a:pt x="5073" y="4391"/>
                  </a:lnTo>
                  <a:lnTo>
                    <a:pt x="5084" y="4374"/>
                  </a:lnTo>
                  <a:lnTo>
                    <a:pt x="5093" y="4357"/>
                  </a:lnTo>
                  <a:lnTo>
                    <a:pt x="5103" y="4338"/>
                  </a:lnTo>
                  <a:lnTo>
                    <a:pt x="5111" y="4319"/>
                  </a:lnTo>
                  <a:lnTo>
                    <a:pt x="5119" y="4300"/>
                  </a:lnTo>
                  <a:lnTo>
                    <a:pt x="5126" y="4281"/>
                  </a:lnTo>
                  <a:lnTo>
                    <a:pt x="5133" y="4262"/>
                  </a:lnTo>
                  <a:lnTo>
                    <a:pt x="5139" y="4242"/>
                  </a:lnTo>
                  <a:lnTo>
                    <a:pt x="5144" y="4222"/>
                  </a:lnTo>
                  <a:lnTo>
                    <a:pt x="5149" y="4201"/>
                  </a:lnTo>
                  <a:lnTo>
                    <a:pt x="5153" y="4180"/>
                  </a:lnTo>
                  <a:lnTo>
                    <a:pt x="5156" y="4160"/>
                  </a:lnTo>
                  <a:lnTo>
                    <a:pt x="5159" y="4139"/>
                  </a:lnTo>
                  <a:lnTo>
                    <a:pt x="5162" y="4119"/>
                  </a:lnTo>
                  <a:lnTo>
                    <a:pt x="5163" y="4098"/>
                  </a:lnTo>
                  <a:lnTo>
                    <a:pt x="5164" y="4076"/>
                  </a:lnTo>
                  <a:lnTo>
                    <a:pt x="5164" y="4056"/>
                  </a:lnTo>
                  <a:lnTo>
                    <a:pt x="5163" y="4035"/>
                  </a:lnTo>
                  <a:lnTo>
                    <a:pt x="5161" y="4015"/>
                  </a:lnTo>
                  <a:lnTo>
                    <a:pt x="5158" y="3995"/>
                  </a:lnTo>
                  <a:lnTo>
                    <a:pt x="5155" y="3975"/>
                  </a:lnTo>
                  <a:lnTo>
                    <a:pt x="5151" y="3954"/>
                  </a:lnTo>
                  <a:lnTo>
                    <a:pt x="5146" y="3935"/>
                  </a:lnTo>
                  <a:lnTo>
                    <a:pt x="5141" y="3916"/>
                  </a:lnTo>
                  <a:lnTo>
                    <a:pt x="5135" y="3898"/>
                  </a:lnTo>
                  <a:lnTo>
                    <a:pt x="5128" y="3879"/>
                  </a:lnTo>
                  <a:lnTo>
                    <a:pt x="5121" y="3862"/>
                  </a:lnTo>
                  <a:lnTo>
                    <a:pt x="3169" y="188"/>
                  </a:lnTo>
                  <a:lnTo>
                    <a:pt x="3161" y="171"/>
                  </a:lnTo>
                  <a:lnTo>
                    <a:pt x="3152" y="155"/>
                  </a:lnTo>
                  <a:lnTo>
                    <a:pt x="3143" y="140"/>
                  </a:lnTo>
                  <a:lnTo>
                    <a:pt x="3133" y="125"/>
                  </a:lnTo>
                  <a:lnTo>
                    <a:pt x="3122" y="112"/>
                  </a:lnTo>
                  <a:lnTo>
                    <a:pt x="3111" y="100"/>
                  </a:lnTo>
                  <a:lnTo>
                    <a:pt x="3100" y="88"/>
                  </a:lnTo>
                  <a:lnTo>
                    <a:pt x="3087" y="77"/>
                  </a:lnTo>
                  <a:lnTo>
                    <a:pt x="3075" y="68"/>
                  </a:lnTo>
                  <a:lnTo>
                    <a:pt x="3062" y="58"/>
                  </a:lnTo>
                  <a:lnTo>
                    <a:pt x="3050" y="50"/>
                  </a:lnTo>
                  <a:lnTo>
                    <a:pt x="3036" y="43"/>
                  </a:lnTo>
                  <a:lnTo>
                    <a:pt x="3023" y="37"/>
                  </a:lnTo>
                  <a:lnTo>
                    <a:pt x="3009" y="32"/>
                  </a:lnTo>
                  <a:lnTo>
                    <a:pt x="2995" y="28"/>
                  </a:lnTo>
                  <a:lnTo>
                    <a:pt x="2981" y="25"/>
                  </a:lnTo>
                  <a:lnTo>
                    <a:pt x="2967" y="23"/>
                  </a:lnTo>
                  <a:lnTo>
                    <a:pt x="2951" y="22"/>
                  </a:lnTo>
                  <a:lnTo>
                    <a:pt x="2937" y="22"/>
                  </a:lnTo>
                  <a:lnTo>
                    <a:pt x="2922" y="23"/>
                  </a:lnTo>
                  <a:lnTo>
                    <a:pt x="2907" y="25"/>
                  </a:lnTo>
                  <a:lnTo>
                    <a:pt x="2893" y="28"/>
                  </a:lnTo>
                  <a:lnTo>
                    <a:pt x="2878" y="31"/>
                  </a:lnTo>
                  <a:lnTo>
                    <a:pt x="2863" y="36"/>
                  </a:lnTo>
                  <a:lnTo>
                    <a:pt x="2848" y="42"/>
                  </a:lnTo>
                  <a:lnTo>
                    <a:pt x="2834" y="49"/>
                  </a:lnTo>
                  <a:lnTo>
                    <a:pt x="2818" y="57"/>
                  </a:lnTo>
                  <a:lnTo>
                    <a:pt x="2804" y="67"/>
                  </a:lnTo>
                  <a:lnTo>
                    <a:pt x="2789" y="77"/>
                  </a:lnTo>
                  <a:lnTo>
                    <a:pt x="2775" y="88"/>
                  </a:lnTo>
                  <a:lnTo>
                    <a:pt x="2761" y="100"/>
                  </a:lnTo>
                  <a:lnTo>
                    <a:pt x="2748" y="113"/>
                  </a:lnTo>
                  <a:lnTo>
                    <a:pt x="327" y="2528"/>
                  </a:lnTo>
                  <a:lnTo>
                    <a:pt x="314" y="2542"/>
                  </a:lnTo>
                  <a:lnTo>
                    <a:pt x="300" y="2557"/>
                  </a:lnTo>
                  <a:lnTo>
                    <a:pt x="286" y="2572"/>
                  </a:lnTo>
                  <a:lnTo>
                    <a:pt x="273" y="2589"/>
                  </a:lnTo>
                  <a:lnTo>
                    <a:pt x="247" y="2624"/>
                  </a:lnTo>
                  <a:lnTo>
                    <a:pt x="221" y="2660"/>
                  </a:lnTo>
                  <a:lnTo>
                    <a:pt x="195" y="2699"/>
                  </a:lnTo>
                  <a:lnTo>
                    <a:pt x="171" y="2740"/>
                  </a:lnTo>
                  <a:lnTo>
                    <a:pt x="147" y="2782"/>
                  </a:lnTo>
                  <a:lnTo>
                    <a:pt x="125" y="2824"/>
                  </a:lnTo>
                  <a:lnTo>
                    <a:pt x="105" y="2868"/>
                  </a:lnTo>
                  <a:lnTo>
                    <a:pt x="86" y="2912"/>
                  </a:lnTo>
                  <a:lnTo>
                    <a:pt x="68" y="2956"/>
                  </a:lnTo>
                  <a:lnTo>
                    <a:pt x="52" y="3000"/>
                  </a:lnTo>
                  <a:lnTo>
                    <a:pt x="39" y="3043"/>
                  </a:lnTo>
                  <a:lnTo>
                    <a:pt x="27" y="3085"/>
                  </a:lnTo>
                  <a:lnTo>
                    <a:pt x="23" y="3106"/>
                  </a:lnTo>
                  <a:lnTo>
                    <a:pt x="19" y="3126"/>
                  </a:lnTo>
                  <a:lnTo>
                    <a:pt x="15" y="3146"/>
                  </a:lnTo>
                  <a:lnTo>
                    <a:pt x="12" y="3165"/>
                  </a:lnTo>
                  <a:lnTo>
                    <a:pt x="11" y="3176"/>
                  </a:lnTo>
                  <a:lnTo>
                    <a:pt x="8" y="3206"/>
                  </a:lnTo>
                  <a:lnTo>
                    <a:pt x="5" y="3257"/>
                  </a:lnTo>
                  <a:lnTo>
                    <a:pt x="2" y="3326"/>
                  </a:lnTo>
                  <a:lnTo>
                    <a:pt x="0" y="3416"/>
                  </a:lnTo>
                  <a:lnTo>
                    <a:pt x="1" y="3524"/>
                  </a:lnTo>
                  <a:lnTo>
                    <a:pt x="6" y="3650"/>
                  </a:lnTo>
                  <a:lnTo>
                    <a:pt x="16" y="3794"/>
                  </a:lnTo>
                  <a:lnTo>
                    <a:pt x="31" y="3956"/>
                  </a:lnTo>
                  <a:lnTo>
                    <a:pt x="53" y="4135"/>
                  </a:lnTo>
                  <a:lnTo>
                    <a:pt x="84" y="4331"/>
                  </a:lnTo>
                  <a:lnTo>
                    <a:pt x="124" y="4543"/>
                  </a:lnTo>
                  <a:lnTo>
                    <a:pt x="173" y="4772"/>
                  </a:lnTo>
                  <a:lnTo>
                    <a:pt x="234" y="5016"/>
                  </a:lnTo>
                  <a:lnTo>
                    <a:pt x="307" y="5275"/>
                  </a:lnTo>
                  <a:lnTo>
                    <a:pt x="394" y="5549"/>
                  </a:lnTo>
                  <a:lnTo>
                    <a:pt x="496" y="5837"/>
                  </a:lnTo>
                  <a:lnTo>
                    <a:pt x="611" y="6140"/>
                  </a:lnTo>
                  <a:lnTo>
                    <a:pt x="745" y="6456"/>
                  </a:lnTo>
                  <a:lnTo>
                    <a:pt x="897" y="6786"/>
                  </a:lnTo>
                  <a:lnTo>
                    <a:pt x="1066" y="7129"/>
                  </a:lnTo>
                  <a:lnTo>
                    <a:pt x="1256" y="7484"/>
                  </a:lnTo>
                  <a:lnTo>
                    <a:pt x="1467" y="7851"/>
                  </a:lnTo>
                  <a:lnTo>
                    <a:pt x="1699" y="8230"/>
                  </a:lnTo>
                  <a:lnTo>
                    <a:pt x="1955" y="8621"/>
                  </a:lnTo>
                  <a:lnTo>
                    <a:pt x="2235" y="9023"/>
                  </a:lnTo>
                  <a:lnTo>
                    <a:pt x="2540" y="9435"/>
                  </a:lnTo>
                  <a:lnTo>
                    <a:pt x="2872" y="9857"/>
                  </a:lnTo>
                  <a:lnTo>
                    <a:pt x="3230" y="10290"/>
                  </a:lnTo>
                  <a:lnTo>
                    <a:pt x="3618" y="10731"/>
                  </a:lnTo>
                  <a:lnTo>
                    <a:pt x="4035" y="11183"/>
                  </a:lnTo>
                  <a:lnTo>
                    <a:pt x="4484" y="11641"/>
                  </a:lnTo>
                  <a:lnTo>
                    <a:pt x="4942" y="12090"/>
                  </a:lnTo>
                  <a:lnTo>
                    <a:pt x="5393" y="12507"/>
                  </a:lnTo>
                  <a:lnTo>
                    <a:pt x="5834" y="12895"/>
                  </a:lnTo>
                  <a:lnTo>
                    <a:pt x="6267" y="13254"/>
                  </a:lnTo>
                  <a:lnTo>
                    <a:pt x="6689" y="13586"/>
                  </a:lnTo>
                  <a:lnTo>
                    <a:pt x="7101" y="13891"/>
                  </a:lnTo>
                  <a:lnTo>
                    <a:pt x="7502" y="14171"/>
                  </a:lnTo>
                  <a:lnTo>
                    <a:pt x="7892" y="14428"/>
                  </a:lnTo>
                  <a:lnTo>
                    <a:pt x="8271" y="14660"/>
                  </a:lnTo>
                  <a:lnTo>
                    <a:pt x="8638" y="14871"/>
                  </a:lnTo>
                  <a:lnTo>
                    <a:pt x="8993" y="15062"/>
                  </a:lnTo>
                  <a:lnTo>
                    <a:pt x="9336" y="15231"/>
                  </a:lnTo>
                  <a:lnTo>
                    <a:pt x="9665" y="15382"/>
                  </a:lnTo>
                  <a:lnTo>
                    <a:pt x="9982" y="15516"/>
                  </a:lnTo>
                  <a:lnTo>
                    <a:pt x="10284" y="15632"/>
                  </a:lnTo>
                  <a:lnTo>
                    <a:pt x="10572" y="15734"/>
                  </a:lnTo>
                  <a:lnTo>
                    <a:pt x="10846" y="15821"/>
                  </a:lnTo>
                  <a:lnTo>
                    <a:pt x="11106" y="15894"/>
                  </a:lnTo>
                  <a:lnTo>
                    <a:pt x="11348" y="15955"/>
                  </a:lnTo>
                  <a:lnTo>
                    <a:pt x="11577" y="16004"/>
                  </a:lnTo>
                  <a:lnTo>
                    <a:pt x="11790" y="16044"/>
                  </a:lnTo>
                  <a:lnTo>
                    <a:pt x="11985" y="16075"/>
                  </a:lnTo>
                  <a:lnTo>
                    <a:pt x="12163" y="16097"/>
                  </a:lnTo>
                  <a:lnTo>
                    <a:pt x="12326" y="16112"/>
                  </a:lnTo>
                  <a:lnTo>
                    <a:pt x="12470" y="16122"/>
                  </a:lnTo>
                  <a:lnTo>
                    <a:pt x="12596" y="16127"/>
                  </a:lnTo>
                  <a:lnTo>
                    <a:pt x="12703" y="16128"/>
                  </a:lnTo>
                  <a:lnTo>
                    <a:pt x="12793" y="16126"/>
                  </a:lnTo>
                  <a:lnTo>
                    <a:pt x="12862" y="16123"/>
                  </a:lnTo>
                  <a:lnTo>
                    <a:pt x="12913" y="16120"/>
                  </a:lnTo>
                  <a:lnTo>
                    <a:pt x="12944" y="16117"/>
                  </a:lnTo>
                  <a:lnTo>
                    <a:pt x="12954" y="16116"/>
                  </a:lnTo>
                  <a:lnTo>
                    <a:pt x="12973" y="16113"/>
                  </a:lnTo>
                  <a:lnTo>
                    <a:pt x="12993" y="16109"/>
                  </a:lnTo>
                  <a:lnTo>
                    <a:pt x="13014" y="16105"/>
                  </a:lnTo>
                  <a:lnTo>
                    <a:pt x="13034" y="16101"/>
                  </a:lnTo>
                  <a:lnTo>
                    <a:pt x="13076" y="16089"/>
                  </a:lnTo>
                  <a:lnTo>
                    <a:pt x="13119" y="16076"/>
                  </a:lnTo>
                  <a:lnTo>
                    <a:pt x="13163" y="16059"/>
                  </a:lnTo>
                  <a:lnTo>
                    <a:pt x="13207" y="16042"/>
                  </a:lnTo>
                  <a:lnTo>
                    <a:pt x="13251" y="16023"/>
                  </a:lnTo>
                  <a:lnTo>
                    <a:pt x="13295" y="16003"/>
                  </a:lnTo>
                  <a:lnTo>
                    <a:pt x="13337" y="15981"/>
                  </a:lnTo>
                  <a:lnTo>
                    <a:pt x="13379" y="15958"/>
                  </a:lnTo>
                  <a:lnTo>
                    <a:pt x="13420" y="15932"/>
                  </a:lnTo>
                  <a:lnTo>
                    <a:pt x="13459" y="15907"/>
                  </a:lnTo>
                  <a:lnTo>
                    <a:pt x="13495" y="15882"/>
                  </a:lnTo>
                  <a:lnTo>
                    <a:pt x="13530" y="15855"/>
                  </a:lnTo>
                  <a:lnTo>
                    <a:pt x="13546" y="15842"/>
                  </a:lnTo>
                  <a:lnTo>
                    <a:pt x="13562" y="15828"/>
                  </a:lnTo>
                  <a:lnTo>
                    <a:pt x="13577" y="15815"/>
                  </a:lnTo>
                  <a:lnTo>
                    <a:pt x="13591" y="15800"/>
                  </a:lnTo>
                  <a:lnTo>
                    <a:pt x="16008" y="13382"/>
                  </a:lnTo>
                  <a:lnTo>
                    <a:pt x="16021" y="13368"/>
                  </a:lnTo>
                  <a:lnTo>
                    <a:pt x="16034" y="13354"/>
                  </a:lnTo>
                  <a:lnTo>
                    <a:pt x="16045" y="13340"/>
                  </a:lnTo>
                  <a:lnTo>
                    <a:pt x="16055" y="13325"/>
                  </a:lnTo>
                  <a:lnTo>
                    <a:pt x="16064" y="13311"/>
                  </a:lnTo>
                  <a:lnTo>
                    <a:pt x="16072" y="13296"/>
                  </a:lnTo>
                  <a:lnTo>
                    <a:pt x="16079" y="13280"/>
                  </a:lnTo>
                  <a:lnTo>
                    <a:pt x="16085" y="13265"/>
                  </a:lnTo>
                  <a:lnTo>
                    <a:pt x="16090" y="13250"/>
                  </a:lnTo>
                  <a:lnTo>
                    <a:pt x="16094" y="13235"/>
                  </a:lnTo>
                  <a:lnTo>
                    <a:pt x="16097" y="13220"/>
                  </a:lnTo>
                  <a:lnTo>
                    <a:pt x="16099" y="13205"/>
                  </a:lnTo>
                  <a:lnTo>
                    <a:pt x="16100" y="13190"/>
                  </a:lnTo>
                  <a:lnTo>
                    <a:pt x="16100" y="13175"/>
                  </a:lnTo>
                  <a:lnTo>
                    <a:pt x="16099" y="13159"/>
                  </a:lnTo>
                  <a:lnTo>
                    <a:pt x="16097" y="13144"/>
                  </a:lnTo>
                  <a:lnTo>
                    <a:pt x="16094" y="13129"/>
                  </a:lnTo>
                  <a:lnTo>
                    <a:pt x="16091" y="13115"/>
                  </a:lnTo>
                  <a:lnTo>
                    <a:pt x="16086" y="13101"/>
                  </a:lnTo>
                  <a:lnTo>
                    <a:pt x="16080" y="13087"/>
                  </a:lnTo>
                  <a:lnTo>
                    <a:pt x="16074" y="13073"/>
                  </a:lnTo>
                  <a:lnTo>
                    <a:pt x="16066" y="13060"/>
                  </a:lnTo>
                  <a:lnTo>
                    <a:pt x="16058" y="13046"/>
                  </a:lnTo>
                  <a:lnTo>
                    <a:pt x="16048" y="13033"/>
                  </a:lnTo>
                  <a:lnTo>
                    <a:pt x="16038" y="13020"/>
                  </a:lnTo>
                  <a:lnTo>
                    <a:pt x="16026" y="13008"/>
                  </a:lnTo>
                  <a:lnTo>
                    <a:pt x="16014" y="12997"/>
                  </a:lnTo>
                  <a:lnTo>
                    <a:pt x="16000" y="12986"/>
                  </a:lnTo>
                  <a:lnTo>
                    <a:pt x="15987" y="12975"/>
                  </a:lnTo>
                  <a:lnTo>
                    <a:pt x="15972" y="12965"/>
                  </a:lnTo>
                  <a:lnTo>
                    <a:pt x="15956" y="12955"/>
                  </a:lnTo>
                  <a:lnTo>
                    <a:pt x="15939" y="12946"/>
                  </a:lnTo>
                  <a:close/>
                  <a:moveTo>
                    <a:pt x="12030" y="8550"/>
                  </a:moveTo>
                  <a:lnTo>
                    <a:pt x="13194" y="8550"/>
                  </a:lnTo>
                  <a:lnTo>
                    <a:pt x="13166" y="8257"/>
                  </a:lnTo>
                  <a:lnTo>
                    <a:pt x="13123" y="7966"/>
                  </a:lnTo>
                  <a:lnTo>
                    <a:pt x="13069" y="7681"/>
                  </a:lnTo>
                  <a:lnTo>
                    <a:pt x="13002" y="7400"/>
                  </a:lnTo>
                  <a:lnTo>
                    <a:pt x="12924" y="7124"/>
                  </a:lnTo>
                  <a:lnTo>
                    <a:pt x="12832" y="6853"/>
                  </a:lnTo>
                  <a:lnTo>
                    <a:pt x="12731" y="6588"/>
                  </a:lnTo>
                  <a:lnTo>
                    <a:pt x="12617" y="6329"/>
                  </a:lnTo>
                  <a:lnTo>
                    <a:pt x="12492" y="6075"/>
                  </a:lnTo>
                  <a:lnTo>
                    <a:pt x="12357" y="5829"/>
                  </a:lnTo>
                  <a:lnTo>
                    <a:pt x="12211" y="5589"/>
                  </a:lnTo>
                  <a:lnTo>
                    <a:pt x="12056" y="5357"/>
                  </a:lnTo>
                  <a:lnTo>
                    <a:pt x="11889" y="5131"/>
                  </a:lnTo>
                  <a:lnTo>
                    <a:pt x="11715" y="4913"/>
                  </a:lnTo>
                  <a:lnTo>
                    <a:pt x="11531" y="4703"/>
                  </a:lnTo>
                  <a:lnTo>
                    <a:pt x="11338" y="4502"/>
                  </a:lnTo>
                  <a:lnTo>
                    <a:pt x="11137" y="4308"/>
                  </a:lnTo>
                  <a:lnTo>
                    <a:pt x="10927" y="4125"/>
                  </a:lnTo>
                  <a:lnTo>
                    <a:pt x="10710" y="3949"/>
                  </a:lnTo>
                  <a:lnTo>
                    <a:pt x="10485" y="3784"/>
                  </a:lnTo>
                  <a:lnTo>
                    <a:pt x="10253" y="3629"/>
                  </a:lnTo>
                  <a:lnTo>
                    <a:pt x="10014" y="3484"/>
                  </a:lnTo>
                  <a:lnTo>
                    <a:pt x="9767" y="3349"/>
                  </a:lnTo>
                  <a:lnTo>
                    <a:pt x="9515" y="3225"/>
                  </a:lnTo>
                  <a:lnTo>
                    <a:pt x="9256" y="3112"/>
                  </a:lnTo>
                  <a:lnTo>
                    <a:pt x="8992" y="3010"/>
                  </a:lnTo>
                  <a:lnTo>
                    <a:pt x="8722" y="2920"/>
                  </a:lnTo>
                  <a:lnTo>
                    <a:pt x="8447" y="2842"/>
                  </a:lnTo>
                  <a:lnTo>
                    <a:pt x="8168" y="2776"/>
                  </a:lnTo>
                  <a:lnTo>
                    <a:pt x="7883" y="2724"/>
                  </a:lnTo>
                  <a:lnTo>
                    <a:pt x="7595" y="2683"/>
                  </a:lnTo>
                  <a:lnTo>
                    <a:pt x="7303" y="2656"/>
                  </a:lnTo>
                  <a:lnTo>
                    <a:pt x="7303" y="3829"/>
                  </a:lnTo>
                  <a:lnTo>
                    <a:pt x="7536" y="3855"/>
                  </a:lnTo>
                  <a:lnTo>
                    <a:pt x="7765" y="3890"/>
                  </a:lnTo>
                  <a:lnTo>
                    <a:pt x="7991" y="3935"/>
                  </a:lnTo>
                  <a:lnTo>
                    <a:pt x="8215" y="3991"/>
                  </a:lnTo>
                  <a:lnTo>
                    <a:pt x="8433" y="4055"/>
                  </a:lnTo>
                  <a:lnTo>
                    <a:pt x="8648" y="4129"/>
                  </a:lnTo>
                  <a:lnTo>
                    <a:pt x="8858" y="4212"/>
                  </a:lnTo>
                  <a:lnTo>
                    <a:pt x="9064" y="4304"/>
                  </a:lnTo>
                  <a:lnTo>
                    <a:pt x="9265" y="4405"/>
                  </a:lnTo>
                  <a:lnTo>
                    <a:pt x="9461" y="4514"/>
                  </a:lnTo>
                  <a:lnTo>
                    <a:pt x="9652" y="4631"/>
                  </a:lnTo>
                  <a:lnTo>
                    <a:pt x="9837" y="4755"/>
                  </a:lnTo>
                  <a:lnTo>
                    <a:pt x="10017" y="4888"/>
                  </a:lnTo>
                  <a:lnTo>
                    <a:pt x="10190" y="5028"/>
                  </a:lnTo>
                  <a:lnTo>
                    <a:pt x="10357" y="5175"/>
                  </a:lnTo>
                  <a:lnTo>
                    <a:pt x="10518" y="5329"/>
                  </a:lnTo>
                  <a:lnTo>
                    <a:pt x="10673" y="5490"/>
                  </a:lnTo>
                  <a:lnTo>
                    <a:pt x="10821" y="5657"/>
                  </a:lnTo>
                  <a:lnTo>
                    <a:pt x="10961" y="5830"/>
                  </a:lnTo>
                  <a:lnTo>
                    <a:pt x="11094" y="6010"/>
                  </a:lnTo>
                  <a:lnTo>
                    <a:pt x="11219" y="6195"/>
                  </a:lnTo>
                  <a:lnTo>
                    <a:pt x="11336" y="6387"/>
                  </a:lnTo>
                  <a:lnTo>
                    <a:pt x="11446" y="6583"/>
                  </a:lnTo>
                  <a:lnTo>
                    <a:pt x="11547" y="6784"/>
                  </a:lnTo>
                  <a:lnTo>
                    <a:pt x="11640" y="6990"/>
                  </a:lnTo>
                  <a:lnTo>
                    <a:pt x="11723" y="7201"/>
                  </a:lnTo>
                  <a:lnTo>
                    <a:pt x="11799" y="7416"/>
                  </a:lnTo>
                  <a:lnTo>
                    <a:pt x="11864" y="7636"/>
                  </a:lnTo>
                  <a:lnTo>
                    <a:pt x="11921" y="7858"/>
                  </a:lnTo>
                  <a:lnTo>
                    <a:pt x="11967" y="8086"/>
                  </a:lnTo>
                  <a:lnTo>
                    <a:pt x="12003" y="8316"/>
                  </a:lnTo>
                  <a:lnTo>
                    <a:pt x="12030" y="8550"/>
                  </a:lnTo>
                  <a:close/>
                  <a:moveTo>
                    <a:pt x="14713" y="8550"/>
                  </a:moveTo>
                  <a:lnTo>
                    <a:pt x="15874" y="8550"/>
                  </a:lnTo>
                  <a:lnTo>
                    <a:pt x="15855" y="8136"/>
                  </a:lnTo>
                  <a:lnTo>
                    <a:pt x="15813" y="7723"/>
                  </a:lnTo>
                  <a:lnTo>
                    <a:pt x="15748" y="7316"/>
                  </a:lnTo>
                  <a:lnTo>
                    <a:pt x="15664" y="6912"/>
                  </a:lnTo>
                  <a:lnTo>
                    <a:pt x="15558" y="6513"/>
                  </a:lnTo>
                  <a:lnTo>
                    <a:pt x="15432" y="6120"/>
                  </a:lnTo>
                  <a:lnTo>
                    <a:pt x="15287" y="5732"/>
                  </a:lnTo>
                  <a:lnTo>
                    <a:pt x="15123" y="5352"/>
                  </a:lnTo>
                  <a:lnTo>
                    <a:pt x="14941" y="4980"/>
                  </a:lnTo>
                  <a:lnTo>
                    <a:pt x="14742" y="4616"/>
                  </a:lnTo>
                  <a:lnTo>
                    <a:pt x="14526" y="4260"/>
                  </a:lnTo>
                  <a:lnTo>
                    <a:pt x="14294" y="3913"/>
                  </a:lnTo>
                  <a:lnTo>
                    <a:pt x="14047" y="3577"/>
                  </a:lnTo>
                  <a:lnTo>
                    <a:pt x="13785" y="3253"/>
                  </a:lnTo>
                  <a:lnTo>
                    <a:pt x="13509" y="2938"/>
                  </a:lnTo>
                  <a:lnTo>
                    <a:pt x="13219" y="2637"/>
                  </a:lnTo>
                  <a:lnTo>
                    <a:pt x="12917" y="2349"/>
                  </a:lnTo>
                  <a:lnTo>
                    <a:pt x="12603" y="2073"/>
                  </a:lnTo>
                  <a:lnTo>
                    <a:pt x="12277" y="1811"/>
                  </a:lnTo>
                  <a:lnTo>
                    <a:pt x="11941" y="1565"/>
                  </a:lnTo>
                  <a:lnTo>
                    <a:pt x="11594" y="1335"/>
                  </a:lnTo>
                  <a:lnTo>
                    <a:pt x="11239" y="1120"/>
                  </a:lnTo>
                  <a:lnTo>
                    <a:pt x="10873" y="921"/>
                  </a:lnTo>
                  <a:lnTo>
                    <a:pt x="10500" y="741"/>
                  </a:lnTo>
                  <a:lnTo>
                    <a:pt x="10121" y="578"/>
                  </a:lnTo>
                  <a:lnTo>
                    <a:pt x="9733" y="434"/>
                  </a:lnTo>
                  <a:lnTo>
                    <a:pt x="9339" y="309"/>
                  </a:lnTo>
                  <a:lnTo>
                    <a:pt x="8940" y="205"/>
                  </a:lnTo>
                  <a:lnTo>
                    <a:pt x="8537" y="121"/>
                  </a:lnTo>
                  <a:lnTo>
                    <a:pt x="8129" y="58"/>
                  </a:lnTo>
                  <a:lnTo>
                    <a:pt x="7717" y="18"/>
                  </a:lnTo>
                  <a:lnTo>
                    <a:pt x="7303" y="0"/>
                  </a:lnTo>
                  <a:lnTo>
                    <a:pt x="7302" y="1137"/>
                  </a:lnTo>
                  <a:lnTo>
                    <a:pt x="7673" y="1166"/>
                  </a:lnTo>
                  <a:lnTo>
                    <a:pt x="8038" y="1213"/>
                  </a:lnTo>
                  <a:lnTo>
                    <a:pt x="8398" y="1275"/>
                  </a:lnTo>
                  <a:lnTo>
                    <a:pt x="8753" y="1355"/>
                  </a:lnTo>
                  <a:lnTo>
                    <a:pt x="9100" y="1451"/>
                  </a:lnTo>
                  <a:lnTo>
                    <a:pt x="9443" y="1560"/>
                  </a:lnTo>
                  <a:lnTo>
                    <a:pt x="9777" y="1686"/>
                  </a:lnTo>
                  <a:lnTo>
                    <a:pt x="10104" y="1826"/>
                  </a:lnTo>
                  <a:lnTo>
                    <a:pt x="10424" y="1982"/>
                  </a:lnTo>
                  <a:lnTo>
                    <a:pt x="10735" y="2150"/>
                  </a:lnTo>
                  <a:lnTo>
                    <a:pt x="11037" y="2333"/>
                  </a:lnTo>
                  <a:lnTo>
                    <a:pt x="11331" y="2527"/>
                  </a:lnTo>
                  <a:lnTo>
                    <a:pt x="11615" y="2735"/>
                  </a:lnTo>
                  <a:lnTo>
                    <a:pt x="11890" y="2954"/>
                  </a:lnTo>
                  <a:lnTo>
                    <a:pt x="12155" y="3186"/>
                  </a:lnTo>
                  <a:lnTo>
                    <a:pt x="12409" y="3429"/>
                  </a:lnTo>
                  <a:lnTo>
                    <a:pt x="12652" y="3684"/>
                  </a:lnTo>
                  <a:lnTo>
                    <a:pt x="12884" y="3948"/>
                  </a:lnTo>
                  <a:lnTo>
                    <a:pt x="13103" y="4224"/>
                  </a:lnTo>
                  <a:lnTo>
                    <a:pt x="13312" y="4509"/>
                  </a:lnTo>
                  <a:lnTo>
                    <a:pt x="13507" y="4803"/>
                  </a:lnTo>
                  <a:lnTo>
                    <a:pt x="13689" y="5107"/>
                  </a:lnTo>
                  <a:lnTo>
                    <a:pt x="13858" y="5419"/>
                  </a:lnTo>
                  <a:lnTo>
                    <a:pt x="14013" y="5739"/>
                  </a:lnTo>
                  <a:lnTo>
                    <a:pt x="14154" y="6067"/>
                  </a:lnTo>
                  <a:lnTo>
                    <a:pt x="14281" y="6403"/>
                  </a:lnTo>
                  <a:lnTo>
                    <a:pt x="14393" y="6746"/>
                  </a:lnTo>
                  <a:lnTo>
                    <a:pt x="14488" y="7094"/>
                  </a:lnTo>
                  <a:lnTo>
                    <a:pt x="14569" y="7450"/>
                  </a:lnTo>
                  <a:lnTo>
                    <a:pt x="14633" y="7811"/>
                  </a:lnTo>
                  <a:lnTo>
                    <a:pt x="14682" y="8178"/>
                  </a:lnTo>
                  <a:lnTo>
                    <a:pt x="14713" y="8550"/>
                  </a:lnTo>
                  <a:close/>
                  <a:moveTo>
                    <a:pt x="7303" y="6324"/>
                  </a:moveTo>
                  <a:lnTo>
                    <a:pt x="7351" y="6336"/>
                  </a:lnTo>
                  <a:lnTo>
                    <a:pt x="7400" y="6349"/>
                  </a:lnTo>
                  <a:lnTo>
                    <a:pt x="7448" y="6364"/>
                  </a:lnTo>
                  <a:lnTo>
                    <a:pt x="7495" y="6379"/>
                  </a:lnTo>
                  <a:lnTo>
                    <a:pt x="7544" y="6395"/>
                  </a:lnTo>
                  <a:lnTo>
                    <a:pt x="7591" y="6411"/>
                  </a:lnTo>
                  <a:lnTo>
                    <a:pt x="7639" y="6428"/>
                  </a:lnTo>
                  <a:lnTo>
                    <a:pt x="7686" y="6446"/>
                  </a:lnTo>
                  <a:lnTo>
                    <a:pt x="7732" y="6465"/>
                  </a:lnTo>
                  <a:lnTo>
                    <a:pt x="7780" y="6485"/>
                  </a:lnTo>
                  <a:lnTo>
                    <a:pt x="7825" y="6506"/>
                  </a:lnTo>
                  <a:lnTo>
                    <a:pt x="7871" y="6527"/>
                  </a:lnTo>
                  <a:lnTo>
                    <a:pt x="7918" y="6549"/>
                  </a:lnTo>
                  <a:lnTo>
                    <a:pt x="7963" y="6572"/>
                  </a:lnTo>
                  <a:lnTo>
                    <a:pt x="8008" y="6595"/>
                  </a:lnTo>
                  <a:lnTo>
                    <a:pt x="8053" y="6621"/>
                  </a:lnTo>
                  <a:lnTo>
                    <a:pt x="8097" y="6646"/>
                  </a:lnTo>
                  <a:lnTo>
                    <a:pt x="8141" y="6672"/>
                  </a:lnTo>
                  <a:lnTo>
                    <a:pt x="8185" y="6699"/>
                  </a:lnTo>
                  <a:lnTo>
                    <a:pt x="8229" y="6726"/>
                  </a:lnTo>
                  <a:lnTo>
                    <a:pt x="8272" y="6756"/>
                  </a:lnTo>
                  <a:lnTo>
                    <a:pt x="8314" y="6785"/>
                  </a:lnTo>
                  <a:lnTo>
                    <a:pt x="8357" y="6815"/>
                  </a:lnTo>
                  <a:lnTo>
                    <a:pt x="8399" y="6845"/>
                  </a:lnTo>
                  <a:lnTo>
                    <a:pt x="8440" y="6878"/>
                  </a:lnTo>
                  <a:lnTo>
                    <a:pt x="8482" y="6911"/>
                  </a:lnTo>
                  <a:lnTo>
                    <a:pt x="8522" y="6944"/>
                  </a:lnTo>
                  <a:lnTo>
                    <a:pt x="8562" y="6978"/>
                  </a:lnTo>
                  <a:lnTo>
                    <a:pt x="8602" y="7014"/>
                  </a:lnTo>
                  <a:lnTo>
                    <a:pt x="8641" y="7049"/>
                  </a:lnTo>
                  <a:lnTo>
                    <a:pt x="8680" y="7086"/>
                  </a:lnTo>
                  <a:lnTo>
                    <a:pt x="8718" y="7124"/>
                  </a:lnTo>
                  <a:lnTo>
                    <a:pt x="8756" y="7162"/>
                  </a:lnTo>
                  <a:lnTo>
                    <a:pt x="8793" y="7201"/>
                  </a:lnTo>
                  <a:lnTo>
                    <a:pt x="8829" y="7240"/>
                  </a:lnTo>
                  <a:lnTo>
                    <a:pt x="8864" y="7281"/>
                  </a:lnTo>
                  <a:lnTo>
                    <a:pt x="8899" y="7321"/>
                  </a:lnTo>
                  <a:lnTo>
                    <a:pt x="8933" y="7362"/>
                  </a:lnTo>
                  <a:lnTo>
                    <a:pt x="8965" y="7404"/>
                  </a:lnTo>
                  <a:lnTo>
                    <a:pt x="8997" y="7445"/>
                  </a:lnTo>
                  <a:lnTo>
                    <a:pt x="9029" y="7487"/>
                  </a:lnTo>
                  <a:lnTo>
                    <a:pt x="9059" y="7530"/>
                  </a:lnTo>
                  <a:lnTo>
                    <a:pt x="9088" y="7573"/>
                  </a:lnTo>
                  <a:lnTo>
                    <a:pt x="9117" y="7616"/>
                  </a:lnTo>
                  <a:lnTo>
                    <a:pt x="9145" y="7661"/>
                  </a:lnTo>
                  <a:lnTo>
                    <a:pt x="9172" y="7704"/>
                  </a:lnTo>
                  <a:lnTo>
                    <a:pt x="9198" y="7748"/>
                  </a:lnTo>
                  <a:lnTo>
                    <a:pt x="9224" y="7794"/>
                  </a:lnTo>
                  <a:lnTo>
                    <a:pt x="9248" y="7839"/>
                  </a:lnTo>
                  <a:lnTo>
                    <a:pt x="9272" y="7885"/>
                  </a:lnTo>
                  <a:lnTo>
                    <a:pt x="9295" y="7930"/>
                  </a:lnTo>
                  <a:lnTo>
                    <a:pt x="9317" y="7976"/>
                  </a:lnTo>
                  <a:lnTo>
                    <a:pt x="9339" y="8023"/>
                  </a:lnTo>
                  <a:lnTo>
                    <a:pt x="9359" y="8070"/>
                  </a:lnTo>
                  <a:lnTo>
                    <a:pt x="9379" y="8116"/>
                  </a:lnTo>
                  <a:lnTo>
                    <a:pt x="9397" y="8164"/>
                  </a:lnTo>
                  <a:lnTo>
                    <a:pt x="9415" y="8211"/>
                  </a:lnTo>
                  <a:lnTo>
                    <a:pt x="9433" y="8260"/>
                  </a:lnTo>
                  <a:lnTo>
                    <a:pt x="9450" y="8307"/>
                  </a:lnTo>
                  <a:lnTo>
                    <a:pt x="9465" y="8355"/>
                  </a:lnTo>
                  <a:lnTo>
                    <a:pt x="9480" y="8404"/>
                  </a:lnTo>
                  <a:lnTo>
                    <a:pt x="9494" y="8452"/>
                  </a:lnTo>
                  <a:lnTo>
                    <a:pt x="9507" y="8500"/>
                  </a:lnTo>
                  <a:lnTo>
                    <a:pt x="9520" y="8550"/>
                  </a:lnTo>
                  <a:lnTo>
                    <a:pt x="10508" y="8550"/>
                  </a:lnTo>
                  <a:lnTo>
                    <a:pt x="10497" y="8474"/>
                  </a:lnTo>
                  <a:lnTo>
                    <a:pt x="10486" y="8399"/>
                  </a:lnTo>
                  <a:lnTo>
                    <a:pt x="10472" y="8324"/>
                  </a:lnTo>
                  <a:lnTo>
                    <a:pt x="10458" y="8249"/>
                  </a:lnTo>
                  <a:lnTo>
                    <a:pt x="10441" y="8175"/>
                  </a:lnTo>
                  <a:lnTo>
                    <a:pt x="10424" y="8101"/>
                  </a:lnTo>
                  <a:lnTo>
                    <a:pt x="10404" y="8029"/>
                  </a:lnTo>
                  <a:lnTo>
                    <a:pt x="10383" y="7956"/>
                  </a:lnTo>
                  <a:lnTo>
                    <a:pt x="10361" y="7884"/>
                  </a:lnTo>
                  <a:lnTo>
                    <a:pt x="10337" y="7812"/>
                  </a:lnTo>
                  <a:lnTo>
                    <a:pt x="10312" y="7741"/>
                  </a:lnTo>
                  <a:lnTo>
                    <a:pt x="10286" y="7671"/>
                  </a:lnTo>
                  <a:lnTo>
                    <a:pt x="10258" y="7600"/>
                  </a:lnTo>
                  <a:lnTo>
                    <a:pt x="10228" y="7531"/>
                  </a:lnTo>
                  <a:lnTo>
                    <a:pt x="10197" y="7462"/>
                  </a:lnTo>
                  <a:lnTo>
                    <a:pt x="10165" y="7395"/>
                  </a:lnTo>
                  <a:lnTo>
                    <a:pt x="10132" y="7327"/>
                  </a:lnTo>
                  <a:lnTo>
                    <a:pt x="10096" y="7261"/>
                  </a:lnTo>
                  <a:lnTo>
                    <a:pt x="10059" y="7194"/>
                  </a:lnTo>
                  <a:lnTo>
                    <a:pt x="10022" y="7129"/>
                  </a:lnTo>
                  <a:lnTo>
                    <a:pt x="9983" y="7064"/>
                  </a:lnTo>
                  <a:lnTo>
                    <a:pt x="9942" y="7001"/>
                  </a:lnTo>
                  <a:lnTo>
                    <a:pt x="9900" y="6937"/>
                  </a:lnTo>
                  <a:lnTo>
                    <a:pt x="9857" y="6875"/>
                  </a:lnTo>
                  <a:lnTo>
                    <a:pt x="9812" y="6813"/>
                  </a:lnTo>
                  <a:lnTo>
                    <a:pt x="9766" y="6753"/>
                  </a:lnTo>
                  <a:lnTo>
                    <a:pt x="9719" y="6693"/>
                  </a:lnTo>
                  <a:lnTo>
                    <a:pt x="9669" y="6634"/>
                  </a:lnTo>
                  <a:lnTo>
                    <a:pt x="9620" y="6576"/>
                  </a:lnTo>
                  <a:lnTo>
                    <a:pt x="9569" y="6519"/>
                  </a:lnTo>
                  <a:lnTo>
                    <a:pt x="9515" y="6462"/>
                  </a:lnTo>
                  <a:lnTo>
                    <a:pt x="9462" y="6407"/>
                  </a:lnTo>
                  <a:lnTo>
                    <a:pt x="9406" y="6352"/>
                  </a:lnTo>
                  <a:lnTo>
                    <a:pt x="9349" y="6299"/>
                  </a:lnTo>
                  <a:lnTo>
                    <a:pt x="9292" y="6247"/>
                  </a:lnTo>
                  <a:lnTo>
                    <a:pt x="9233" y="6195"/>
                  </a:lnTo>
                  <a:lnTo>
                    <a:pt x="9174" y="6146"/>
                  </a:lnTo>
                  <a:lnTo>
                    <a:pt x="9113" y="6098"/>
                  </a:lnTo>
                  <a:lnTo>
                    <a:pt x="9053" y="6051"/>
                  </a:lnTo>
                  <a:lnTo>
                    <a:pt x="8990" y="6006"/>
                  </a:lnTo>
                  <a:lnTo>
                    <a:pt x="8928" y="5962"/>
                  </a:lnTo>
                  <a:lnTo>
                    <a:pt x="8864" y="5919"/>
                  </a:lnTo>
                  <a:lnTo>
                    <a:pt x="8800" y="5879"/>
                  </a:lnTo>
                  <a:lnTo>
                    <a:pt x="8734" y="5838"/>
                  </a:lnTo>
                  <a:lnTo>
                    <a:pt x="8669" y="5800"/>
                  </a:lnTo>
                  <a:lnTo>
                    <a:pt x="8603" y="5764"/>
                  </a:lnTo>
                  <a:lnTo>
                    <a:pt x="8535" y="5727"/>
                  </a:lnTo>
                  <a:lnTo>
                    <a:pt x="8467" y="5694"/>
                  </a:lnTo>
                  <a:lnTo>
                    <a:pt x="8398" y="5661"/>
                  </a:lnTo>
                  <a:lnTo>
                    <a:pt x="8330" y="5630"/>
                  </a:lnTo>
                  <a:lnTo>
                    <a:pt x="8259" y="5600"/>
                  </a:lnTo>
                  <a:lnTo>
                    <a:pt x="8189" y="5572"/>
                  </a:lnTo>
                  <a:lnTo>
                    <a:pt x="8118" y="5546"/>
                  </a:lnTo>
                  <a:lnTo>
                    <a:pt x="8046" y="5521"/>
                  </a:lnTo>
                  <a:lnTo>
                    <a:pt x="7974" y="5497"/>
                  </a:lnTo>
                  <a:lnTo>
                    <a:pt x="7901" y="5474"/>
                  </a:lnTo>
                  <a:lnTo>
                    <a:pt x="7828" y="5453"/>
                  </a:lnTo>
                  <a:lnTo>
                    <a:pt x="7754" y="5434"/>
                  </a:lnTo>
                  <a:lnTo>
                    <a:pt x="7680" y="5417"/>
                  </a:lnTo>
                  <a:lnTo>
                    <a:pt x="7605" y="5401"/>
                  </a:lnTo>
                  <a:lnTo>
                    <a:pt x="7530" y="5386"/>
                  </a:lnTo>
                  <a:lnTo>
                    <a:pt x="7455" y="5373"/>
                  </a:lnTo>
                  <a:lnTo>
                    <a:pt x="7379" y="5362"/>
                  </a:lnTo>
                  <a:lnTo>
                    <a:pt x="7303" y="5351"/>
                  </a:lnTo>
                  <a:lnTo>
                    <a:pt x="7303" y="6324"/>
                  </a:lnTo>
                  <a:close/>
                </a:path>
              </a:pathLst>
            </a:custGeom>
            <a:solidFill>
              <a:srgbClr val="11499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50368" y="256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87329" y="1534263"/>
            <a:ext cx="387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Let us know how we can improve! Don’t forget to fill out the class survey.</a:t>
            </a:r>
          </a:p>
        </p:txBody>
      </p:sp>
      <p:pic>
        <p:nvPicPr>
          <p:cNvPr id="19" name="Picture 1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30FC5C-90B9-41F1-8571-74248EA155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177" y="1517029"/>
            <a:ext cx="729556" cy="6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9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Take 5 Minutes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Turn to a Person Near You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Introduce Yourself</a:t>
            </a:r>
          </a:p>
          <a:p>
            <a:endParaRPr lang="en-US" sz="2600" dirty="0"/>
          </a:p>
          <a:p>
            <a:r>
              <a:rPr lang="en-US" sz="2600" dirty="0"/>
              <a:t>Business Cards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10C48-C4FF-4E72-AA86-32C085EF3F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17" y="1281523"/>
            <a:ext cx="4473483" cy="44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4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I: </a:t>
            </a:r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Rego</a:t>
            </a:r>
            <a:r>
              <a:rPr lang="en-US" dirty="0"/>
              <a:t> be your guide.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000ACC3-2C55-D145-8E45-1C01ADEFDF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2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II: </a:t>
            </a:r>
            <a:br>
              <a:rPr lang="en-US" dirty="0"/>
            </a:br>
            <a:r>
              <a:rPr lang="en-US" dirty="0"/>
              <a:t>Blobs and </a:t>
            </a:r>
            <a:r>
              <a:rPr lang="en-US" dirty="0" err="1"/>
              <a:t>Timeslicing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Rego</a:t>
            </a:r>
            <a:r>
              <a:rPr lang="en-US" dirty="0"/>
              <a:t> be your guide.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000ACC3-2C55-D145-8E45-1C01ADEFDF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sz="2800" dirty="0"/>
              <a:t>Time slices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sz="2800" dirty="0"/>
              <a:t>Out-of-the-box objects</a:t>
            </a:r>
          </a:p>
          <a:p>
            <a:pPr marL="800100" lvl="2" indent="-342900">
              <a:spcBef>
                <a:spcPts val="1000"/>
              </a:spcBef>
              <a:spcAft>
                <a:spcPts val="1200"/>
              </a:spcAft>
            </a:pPr>
            <a:r>
              <a:rPr lang="en-US" sz="2400" dirty="0"/>
              <a:t>OOTB Functions</a:t>
            </a:r>
          </a:p>
          <a:p>
            <a:pPr marL="800100" lvl="2" indent="-342900">
              <a:spcBef>
                <a:spcPts val="1000"/>
              </a:spcBef>
              <a:spcAft>
                <a:spcPts val="1200"/>
              </a:spcAft>
            </a:pPr>
            <a:r>
              <a:rPr lang="en-US" sz="2400" dirty="0"/>
              <a:t>OOTB Stored Procedures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sz="2800" dirty="0"/>
              <a:t>Inline Functions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sz="2800" dirty="0"/>
              <a:t>Methods to find database objects</a:t>
            </a:r>
          </a:p>
          <a:p>
            <a:pPr marL="342900" indent="-342900">
              <a:spcAft>
                <a:spcPts val="1200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426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012BAF-92A6-4B21-8288-EEC0EB7DE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Time-scaled values stored in a database BLOB</a:t>
            </a:r>
          </a:p>
          <a:p>
            <a:pPr lvl="1"/>
            <a:r>
              <a:rPr lang="en-US" dirty="0"/>
              <a:t>Database Data type (Binary Large Object)</a:t>
            </a:r>
          </a:p>
          <a:p>
            <a:pPr lvl="1"/>
            <a:r>
              <a:rPr lang="en-US" dirty="0"/>
              <a:t>Cannot be read using </a:t>
            </a:r>
            <a:r>
              <a:rPr lang="en-US" dirty="0" err="1"/>
              <a:t>sql</a:t>
            </a:r>
            <a:endParaRPr lang="en-US" dirty="0"/>
          </a:p>
          <a:p>
            <a:pPr lvl="1"/>
            <a:r>
              <a:rPr lang="en-US" dirty="0"/>
              <a:t>Able to store multiple data elements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D1F35-A173-4EFB-8240-CB4C9121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C65E6-C394-4023-B77A-76F7B2A9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826E07-48E3-4BCA-9FC4-72001027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time-scaled values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08BF2-A9AE-4D0D-BA55-2BE571A8A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17" y="3209799"/>
            <a:ext cx="5773492" cy="187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ent Arrow 7">
            <a:extLst>
              <a:ext uri="{FF2B5EF4-FFF2-40B4-BE49-F238E27FC236}">
                <a16:creationId xmlns:a16="http://schemas.microsoft.com/office/drawing/2014/main" id="{8926043E-2559-4B40-9365-D0EF1FFF1A4F}"/>
              </a:ext>
            </a:extLst>
          </p:cNvPr>
          <p:cNvSpPr/>
          <p:nvPr/>
        </p:nvSpPr>
        <p:spPr>
          <a:xfrm rot="5400000">
            <a:off x="6585769" y="3844929"/>
            <a:ext cx="921518" cy="823589"/>
          </a:xfrm>
          <a:prstGeom prst="bentArrow">
            <a:avLst>
              <a:gd name="adj1" fmla="val 38333"/>
              <a:gd name="adj2" fmla="val 25000"/>
              <a:gd name="adj3" fmla="val 25000"/>
              <a:gd name="adj4" fmla="val 43750"/>
            </a:avLst>
          </a:prstGeom>
          <a:gradFill flip="none" rotWithShape="1">
            <a:gsLst>
              <a:gs pos="39000">
                <a:schemeClr val="accent2"/>
              </a:gs>
              <a:gs pos="100000">
                <a:schemeClr val="bg2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0AEE5-28B5-4695-91FD-8C6A2B23B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97" y="4835206"/>
            <a:ext cx="1148198" cy="122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16D6CC-59D4-4347-A278-AA32202CB660}"/>
              </a:ext>
            </a:extLst>
          </p:cNvPr>
          <p:cNvSpPr txBox="1"/>
          <p:nvPr/>
        </p:nvSpPr>
        <p:spPr>
          <a:xfrm>
            <a:off x="6760212" y="5224368"/>
            <a:ext cx="10177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sz="1200" dirty="0"/>
              <a:t>BLOB data is source data</a:t>
            </a:r>
          </a:p>
        </p:txBody>
      </p:sp>
    </p:spTree>
    <p:extLst>
      <p:ext uri="{BB962C8B-B14F-4D97-AF65-F5344CB8AC3E}">
        <p14:creationId xmlns:p14="http://schemas.microsoft.com/office/powerpoint/2010/main" val="225172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03EE9F-1B83-423D-8684-F7FDA1A8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408906"/>
            <a:ext cx="11322050" cy="440293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Pros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Hold HUGE amounts of data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Compressed to save space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Increased performance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Used by MSP and OWB</a:t>
            </a:r>
          </a:p>
          <a:p>
            <a:pPr>
              <a:spcAft>
                <a:spcPts val="1200"/>
              </a:spcAft>
            </a:pPr>
            <a:r>
              <a:rPr lang="en-US" dirty="0"/>
              <a:t>Cons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Cannot be read using SQL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60197-A93A-42CD-9D55-EE722A933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C7372-E2CC-4FA2-8D19-63FE2EEF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DDE39D-4227-47D6-B68F-C73C8DAD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BLOBs used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E9A32A-1CF6-4AC0-BBC3-57A1E4A4B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096" y="2746770"/>
            <a:ext cx="1752600" cy="1533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5C60CB-C878-435A-B0D5-3A6FFC146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910" y="2746770"/>
            <a:ext cx="3209925" cy="1552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5213B7-9584-4DA7-8CCB-5733BD07BD47}"/>
              </a:ext>
            </a:extLst>
          </p:cNvPr>
          <p:cNvSpPr txBox="1"/>
          <p:nvPr/>
        </p:nvSpPr>
        <p:spPr>
          <a:xfrm>
            <a:off x="5711825" y="2290713"/>
            <a:ext cx="109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Blob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361492-FB67-424A-9C8E-3E8F667F3E0C}"/>
              </a:ext>
            </a:extLst>
          </p:cNvPr>
          <p:cNvSpPr txBox="1"/>
          <p:nvPr/>
        </p:nvSpPr>
        <p:spPr>
          <a:xfrm>
            <a:off x="8282352" y="2300727"/>
            <a:ext cx="17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Normalized Data</a:t>
            </a:r>
          </a:p>
        </p:txBody>
      </p:sp>
    </p:spTree>
    <p:extLst>
      <p:ext uri="{BB962C8B-B14F-4D97-AF65-F5344CB8AC3E}">
        <p14:creationId xmlns:p14="http://schemas.microsoft.com/office/powerpoint/2010/main" val="3589696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845FB7-FDCD-4BC7-B2D3-76AAEDE7B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Timeslices</a:t>
            </a:r>
            <a:r>
              <a:rPr lang="en-US" dirty="0"/>
              <a:t> provide a window into BLOB data</a:t>
            </a:r>
          </a:p>
          <a:p>
            <a:r>
              <a:rPr lang="en-US" dirty="0" err="1"/>
              <a:t>Timeslice</a:t>
            </a:r>
            <a:r>
              <a:rPr lang="en-US" dirty="0"/>
              <a:t> job extracts a portion of the BLOB data to normalized tables</a:t>
            </a:r>
          </a:p>
          <a:p>
            <a:pPr lvl="1"/>
            <a:r>
              <a:rPr lang="en-US" dirty="0"/>
              <a:t>Defined by </a:t>
            </a:r>
            <a:r>
              <a:rPr lang="en-US" dirty="0" err="1"/>
              <a:t>timeslice</a:t>
            </a:r>
            <a:r>
              <a:rPr lang="en-US" dirty="0"/>
              <a:t> settings</a:t>
            </a:r>
          </a:p>
          <a:p>
            <a:pPr lvl="1"/>
            <a:r>
              <a:rPr lang="en-US" dirty="0"/>
              <a:t>Creates normalized tables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9C80F-5522-4B9B-81C6-6334F463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2D203-6ACF-4EE0-918A-1DA71A6B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7FD7B7-D695-4107-BC89-9D9B10DE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Timeslice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AFCB0A-11BA-4278-9E09-476EDB62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33" y="3023256"/>
            <a:ext cx="1148198" cy="122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AE56E3FE-D4B1-4D52-BE0C-4F96E55F5A87}"/>
              </a:ext>
            </a:extLst>
          </p:cNvPr>
          <p:cNvSpPr txBox="1"/>
          <p:nvPr/>
        </p:nvSpPr>
        <p:spPr>
          <a:xfrm>
            <a:off x="4931148" y="3530101"/>
            <a:ext cx="101776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sz="1200" dirty="0"/>
              <a:t>BLOB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2AB34D-1084-4594-917C-957B8D215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89" y="2775270"/>
            <a:ext cx="2489289" cy="232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eft Arrow 5">
            <a:extLst>
              <a:ext uri="{FF2B5EF4-FFF2-40B4-BE49-F238E27FC236}">
                <a16:creationId xmlns:a16="http://schemas.microsoft.com/office/drawing/2014/main" id="{BE93FAB3-F94F-4BF5-BA16-7457FC3BA3E3}"/>
              </a:ext>
            </a:extLst>
          </p:cNvPr>
          <p:cNvSpPr/>
          <p:nvPr/>
        </p:nvSpPr>
        <p:spPr>
          <a:xfrm rot="10800000">
            <a:off x="7156106" y="3491919"/>
            <a:ext cx="683150" cy="704733"/>
          </a:xfrm>
          <a:prstGeom prst="leftArrow">
            <a:avLst>
              <a:gd name="adj1" fmla="val 50000"/>
              <a:gd name="adj2" fmla="val 51015"/>
            </a:avLst>
          </a:prstGeom>
          <a:gradFill flip="none" rotWithShape="1">
            <a:gsLst>
              <a:gs pos="31000">
                <a:schemeClr val="accent2"/>
              </a:gs>
              <a:gs pos="100000">
                <a:schemeClr val="bg2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F1DD047E-E2AC-446C-A4FB-1265E5FC813D}"/>
              </a:ext>
            </a:extLst>
          </p:cNvPr>
          <p:cNvSpPr txBox="1"/>
          <p:nvPr/>
        </p:nvSpPr>
        <p:spPr>
          <a:xfrm>
            <a:off x="6416794" y="3007733"/>
            <a:ext cx="15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dirty="0"/>
              <a:t>Timeslice job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A93FD8E8-014D-4BB0-BC84-C5609BC3FEA3}"/>
              </a:ext>
            </a:extLst>
          </p:cNvPr>
          <p:cNvSpPr txBox="1"/>
          <p:nvPr/>
        </p:nvSpPr>
        <p:spPr>
          <a:xfrm>
            <a:off x="7719643" y="2405938"/>
            <a:ext cx="283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dirty="0"/>
              <a:t>Time Slice Tables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58E13CC9-EE0C-4C81-B2B3-7D0C659E790F}"/>
              </a:ext>
            </a:extLst>
          </p:cNvPr>
          <p:cNvSpPr txBox="1"/>
          <p:nvPr/>
        </p:nvSpPr>
        <p:spPr>
          <a:xfrm>
            <a:off x="10625370" y="2788040"/>
            <a:ext cx="13353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dirty="0"/>
              <a:t>Daily</a:t>
            </a:r>
          </a:p>
          <a:p>
            <a:r>
              <a:rPr lang="en-US" dirty="0"/>
              <a:t>Weekly</a:t>
            </a:r>
          </a:p>
          <a:p>
            <a:r>
              <a:rPr lang="en-US" dirty="0"/>
              <a:t>Bi-Weekly</a:t>
            </a:r>
          </a:p>
          <a:p>
            <a:r>
              <a:rPr lang="en-US" dirty="0"/>
              <a:t>Monthly</a:t>
            </a:r>
          </a:p>
          <a:p>
            <a:r>
              <a:rPr lang="en-US" dirty="0"/>
              <a:t>Quarterly</a:t>
            </a:r>
          </a:p>
          <a:p>
            <a:r>
              <a:rPr lang="en-US" dirty="0"/>
              <a:t>Yearly</a:t>
            </a:r>
          </a:p>
          <a:p>
            <a:r>
              <a:rPr lang="en-US" dirty="0"/>
              <a:t>…more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596948-38AE-45B5-BBAE-E9AAE3BF5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72672" y="5149266"/>
            <a:ext cx="1040424" cy="122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3C66B2-7F85-4678-9E6A-6978C1C0D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58" y="4756597"/>
            <a:ext cx="1610178" cy="173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279B6E2C-EF58-43E8-BDF9-BD319D8FDED1}"/>
              </a:ext>
            </a:extLst>
          </p:cNvPr>
          <p:cNvSpPr txBox="1"/>
          <p:nvPr/>
        </p:nvSpPr>
        <p:spPr>
          <a:xfrm>
            <a:off x="4322370" y="4387265"/>
            <a:ext cx="283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dirty="0"/>
              <a:t>Reports, Dashboards…</a:t>
            </a:r>
          </a:p>
        </p:txBody>
      </p:sp>
    </p:spTree>
    <p:extLst>
      <p:ext uri="{BB962C8B-B14F-4D97-AF65-F5344CB8AC3E}">
        <p14:creationId xmlns:p14="http://schemas.microsoft.com/office/powerpoint/2010/main" val="173439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F77A3C-FC69-4A8B-BFC2-A28D5A488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blob contains one or more “Curves”</a:t>
            </a:r>
          </a:p>
          <a:p>
            <a:pPr lvl="1"/>
            <a:r>
              <a:rPr lang="en-US" dirty="0"/>
              <a:t>PREXTENSION fields store multiple curves. Ex: Assignments store ETC, Actuals, Baseline curves</a:t>
            </a:r>
          </a:p>
          <a:p>
            <a:r>
              <a:rPr lang="en-US" dirty="0"/>
              <a:t>Different types of curves</a:t>
            </a:r>
          </a:p>
          <a:p>
            <a:pPr lvl="1"/>
            <a:r>
              <a:rPr lang="en-US" dirty="0"/>
              <a:t>Allocation curves store percentage based base. Ex: Allocations</a:t>
            </a:r>
          </a:p>
          <a:p>
            <a:pPr lvl="1"/>
            <a:r>
              <a:rPr lang="en-US" dirty="0"/>
              <a:t>Hour curves store units Ex: Hours or dollars</a:t>
            </a:r>
          </a:p>
          <a:p>
            <a:pPr lvl="1"/>
            <a:r>
              <a:rPr lang="en-US" dirty="0"/>
              <a:t>Fiscal curves store units related to an entity and a fiscal period</a:t>
            </a:r>
          </a:p>
          <a:p>
            <a:pPr lvl="1"/>
            <a:r>
              <a:rPr lang="en-US" dirty="0"/>
              <a:t>Calendar curves store non-working days, daily shift definitions</a:t>
            </a:r>
          </a:p>
          <a:p>
            <a:r>
              <a:rPr lang="en-US" dirty="0"/>
              <a:t>Curve components</a:t>
            </a:r>
          </a:p>
          <a:p>
            <a:pPr lvl="1"/>
            <a:r>
              <a:rPr lang="en-US" dirty="0"/>
              <a:t>Default value</a:t>
            </a:r>
          </a:p>
          <a:p>
            <a:pPr lvl="1"/>
            <a:r>
              <a:rPr lang="en-US" dirty="0"/>
              <a:t>Segment List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F482B-AB56-4835-B2BD-1029C52A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29EC4-6306-47D3-ACF9-14019449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F8A41-DA27-436E-AD04-E0851F34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actually stored in the BLOBs</a:t>
            </a:r>
          </a:p>
        </p:txBody>
      </p:sp>
    </p:spTree>
    <p:extLst>
      <p:ext uri="{BB962C8B-B14F-4D97-AF65-F5344CB8AC3E}">
        <p14:creationId xmlns:p14="http://schemas.microsoft.com/office/powerpoint/2010/main" val="3824790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AEB7D8"/>
      </a:dk2>
      <a:lt2>
        <a:srgbClr val="576CA3"/>
      </a:lt2>
      <a:accent1>
        <a:srgbClr val="CDD2EE"/>
      </a:accent1>
      <a:accent2>
        <a:srgbClr val="F7C046"/>
      </a:accent2>
      <a:accent3>
        <a:srgbClr val="FFFFFF"/>
      </a:accent3>
      <a:accent4>
        <a:srgbClr val="000000"/>
      </a:accent4>
      <a:accent5>
        <a:srgbClr val="F6BCAB"/>
      </a:accent5>
      <a:accent6>
        <a:srgbClr val="E0AE3F"/>
      </a:accent6>
      <a:hlink>
        <a:srgbClr val="004E9E"/>
      </a:hlink>
      <a:folHlink>
        <a:srgbClr val="3FB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4861</TotalTime>
  <Words>729</Words>
  <Application>Microsoft Office PowerPoint</Application>
  <PresentationFormat>Widescreen</PresentationFormat>
  <Paragraphs>153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Introductions</vt:lpstr>
      <vt:lpstr>Part I:  Introduction</vt:lpstr>
      <vt:lpstr>Part II:  Blobs and Timeslicing</vt:lpstr>
      <vt:lpstr>Agenda</vt:lpstr>
      <vt:lpstr>Storing time-scaled values</vt:lpstr>
      <vt:lpstr>Why are BLOBs used</vt:lpstr>
      <vt:lpstr>What Is A Timeslice</vt:lpstr>
      <vt:lpstr>What is actually stored in the BLOBs</vt:lpstr>
      <vt:lpstr>Part II:  OOTB Database Objects</vt:lpstr>
      <vt:lpstr>Functions</vt:lpstr>
      <vt:lpstr>Functions (Continued)</vt:lpstr>
      <vt:lpstr>Stored Procedures</vt:lpstr>
      <vt:lpstr>Inline Functions</vt:lpstr>
      <vt:lpstr>How To Find Database Objects</vt:lpstr>
      <vt:lpstr>PowerPoint Presentation</vt:lpstr>
      <vt:lpstr>Thank You For Attending regoUniversity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Winchester</dc:creator>
  <cp:lastModifiedBy>Dave Matzdorf</cp:lastModifiedBy>
  <cp:revision>153</cp:revision>
  <dcterms:created xsi:type="dcterms:W3CDTF">2016-01-13T01:35:21Z</dcterms:created>
  <dcterms:modified xsi:type="dcterms:W3CDTF">2019-07-24T20:01:54Z</dcterms:modified>
</cp:coreProperties>
</file>