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88" r:id="rId3"/>
    <p:sldId id="273" r:id="rId4"/>
    <p:sldId id="274" r:id="rId5"/>
    <p:sldId id="258" r:id="rId6"/>
    <p:sldId id="259" r:id="rId7"/>
    <p:sldId id="275" r:id="rId8"/>
    <p:sldId id="260" r:id="rId9"/>
    <p:sldId id="261" r:id="rId10"/>
    <p:sldId id="276" r:id="rId11"/>
    <p:sldId id="263" r:id="rId12"/>
    <p:sldId id="284" r:id="rId13"/>
    <p:sldId id="264" r:id="rId14"/>
    <p:sldId id="285" r:id="rId15"/>
    <p:sldId id="265" r:id="rId16"/>
    <p:sldId id="277" r:id="rId17"/>
    <p:sldId id="280" r:id="rId18"/>
    <p:sldId id="266" r:id="rId19"/>
    <p:sldId id="278" r:id="rId20"/>
    <p:sldId id="286" r:id="rId21"/>
    <p:sldId id="267" r:id="rId22"/>
    <p:sldId id="272" r:id="rId23"/>
    <p:sldId id="271" r:id="rId24"/>
    <p:sldId id="268" r:id="rId25"/>
    <p:sldId id="269" r:id="rId26"/>
    <p:sldId id="281" r:id="rId27"/>
    <p:sldId id="282" r:id="rId28"/>
    <p:sldId id="287"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3" d="100"/>
          <a:sy n="73" d="100"/>
        </p:scale>
        <p:origin x="-726"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a:softEdge rad="0"/>
            </a:effectLst>
          </c:spPr>
          <c:invertIfNegative val="0"/>
          <c:dPt>
            <c:idx val="1"/>
            <c:invertIfNegative val="0"/>
            <c:bubble3D val="0"/>
            <c:spPr>
              <a:solidFill>
                <a:schemeClr val="accent1"/>
              </a:solidFill>
              <a:ln>
                <a:noFill/>
              </a:ln>
              <a:effectLst>
                <a:glow rad="127000">
                  <a:srgbClr val="FFFF00"/>
                </a:glow>
                <a:softEdge rad="0"/>
              </a:effectLst>
            </c:spPr>
            <c:extLst xmlns:c16r2="http://schemas.microsoft.com/office/drawing/2015/06/chart">
              <c:ext xmlns:c16="http://schemas.microsoft.com/office/drawing/2014/chart" uri="{C3380CC4-5D6E-409C-BE32-E72D297353CC}">
                <c16:uniqueId val="{00000009-245E-493B-A325-C571AA95C2F8}"/>
              </c:ext>
            </c:extLst>
          </c:dPt>
          <c:dPt>
            <c:idx val="6"/>
            <c:invertIfNegative val="0"/>
            <c:bubble3D val="0"/>
            <c:spPr>
              <a:solidFill>
                <a:schemeClr val="accent1"/>
              </a:solidFill>
              <a:ln>
                <a:noFill/>
              </a:ln>
              <a:effectLst>
                <a:glow rad="127000">
                  <a:srgbClr val="FFFF00"/>
                </a:glow>
                <a:softEdge rad="0"/>
              </a:effectLst>
            </c:spPr>
            <c:extLst xmlns:c16r2="http://schemas.microsoft.com/office/drawing/2015/06/chart">
              <c:ext xmlns:c16="http://schemas.microsoft.com/office/drawing/2014/chart" uri="{C3380CC4-5D6E-409C-BE32-E72D297353CC}">
                <c16:uniqueId val="{00000008-245E-493B-A325-C571AA95C2F8}"/>
              </c:ext>
            </c:extLst>
          </c:dPt>
          <c:dPt>
            <c:idx val="7"/>
            <c:invertIfNegative val="0"/>
            <c:bubble3D val="0"/>
            <c:spPr>
              <a:solidFill>
                <a:schemeClr val="accent1"/>
              </a:solidFill>
              <a:ln>
                <a:noFill/>
              </a:ln>
              <a:effectLst>
                <a:glow rad="127000">
                  <a:srgbClr val="FFFF00"/>
                </a:glow>
                <a:outerShdw blurRad="50800" dist="50800" dir="5400000" algn="ctr" rotWithShape="0">
                  <a:srgbClr val="FFFF00"/>
                </a:outerShdw>
                <a:softEdge rad="0"/>
              </a:effectLst>
            </c:spPr>
            <c:extLst xmlns:c16r2="http://schemas.microsoft.com/office/drawing/2015/06/chart">
              <c:ext xmlns:c16="http://schemas.microsoft.com/office/drawing/2014/chart" uri="{C3380CC4-5D6E-409C-BE32-E72D297353CC}">
                <c16:uniqueId val="{00000003-245E-493B-A325-C571AA95C2F8}"/>
              </c:ext>
            </c:extLst>
          </c:dPt>
          <c:dPt>
            <c:idx val="8"/>
            <c:invertIfNegative val="0"/>
            <c:bubble3D val="0"/>
            <c:spPr>
              <a:solidFill>
                <a:schemeClr val="accent1"/>
              </a:solidFill>
              <a:ln>
                <a:noFill/>
              </a:ln>
              <a:effectLst>
                <a:glow rad="127000">
                  <a:srgbClr val="FFFF00"/>
                </a:glow>
                <a:outerShdw blurRad="50800" dist="50800" dir="5400000" algn="ctr" rotWithShape="0">
                  <a:srgbClr val="FFFF00"/>
                </a:outerShdw>
                <a:softEdge rad="0"/>
              </a:effectLst>
            </c:spPr>
            <c:extLst xmlns:c16r2="http://schemas.microsoft.com/office/drawing/2015/06/chart">
              <c:ext xmlns:c16="http://schemas.microsoft.com/office/drawing/2014/chart" uri="{C3380CC4-5D6E-409C-BE32-E72D297353CC}">
                <c16:uniqueId val="{00000004-245E-493B-A325-C571AA95C2F8}"/>
              </c:ext>
            </c:extLst>
          </c:dPt>
          <c:dPt>
            <c:idx val="10"/>
            <c:invertIfNegative val="0"/>
            <c:bubble3D val="0"/>
            <c:spPr>
              <a:solidFill>
                <a:schemeClr val="accent1"/>
              </a:solidFill>
              <a:ln>
                <a:noFill/>
              </a:ln>
              <a:effectLst>
                <a:glow rad="127000">
                  <a:srgbClr val="FFFF00"/>
                </a:glow>
                <a:softEdge rad="0"/>
              </a:effectLst>
            </c:spPr>
            <c:extLst xmlns:c16r2="http://schemas.microsoft.com/office/drawing/2015/06/chart">
              <c:ext xmlns:c16="http://schemas.microsoft.com/office/drawing/2014/chart" uri="{C3380CC4-5D6E-409C-BE32-E72D297353CC}">
                <c16:uniqueId val="{0000000A-245E-493B-A325-C571AA95C2F8}"/>
              </c:ext>
            </c:extLst>
          </c:dPt>
          <c:dPt>
            <c:idx val="11"/>
            <c:invertIfNegative val="0"/>
            <c:bubble3D val="0"/>
            <c:spPr>
              <a:solidFill>
                <a:schemeClr val="accent1"/>
              </a:solidFill>
              <a:ln>
                <a:noFill/>
              </a:ln>
              <a:effectLst>
                <a:glow rad="127000">
                  <a:srgbClr val="FFFF00"/>
                </a:glow>
                <a:softEdge rad="0"/>
              </a:effectLst>
            </c:spPr>
            <c:extLst xmlns:c16r2="http://schemas.microsoft.com/office/drawing/2015/06/chart">
              <c:ext xmlns:c16="http://schemas.microsoft.com/office/drawing/2014/chart" uri="{C3380CC4-5D6E-409C-BE32-E72D297353CC}">
                <c16:uniqueId val="{00000007-245E-493B-A325-C571AA95C2F8}"/>
              </c:ext>
            </c:extLst>
          </c:dPt>
          <c:dPt>
            <c:idx val="12"/>
            <c:invertIfNegative val="0"/>
            <c:bubble3D val="0"/>
            <c:spPr>
              <a:solidFill>
                <a:schemeClr val="accent1"/>
              </a:solidFill>
              <a:ln>
                <a:noFill/>
              </a:ln>
              <a:effectLst>
                <a:glow rad="127000">
                  <a:srgbClr val="FFFF00"/>
                </a:glow>
                <a:outerShdw blurRad="50800" dist="50800" dir="5400000" algn="ctr" rotWithShape="0">
                  <a:srgbClr val="FFFF00"/>
                </a:outerShdw>
                <a:softEdge rad="0"/>
              </a:effectLst>
            </c:spPr>
            <c:extLst xmlns:c16r2="http://schemas.microsoft.com/office/drawing/2015/06/chart">
              <c:ext xmlns:c16="http://schemas.microsoft.com/office/drawing/2014/chart" uri="{C3380CC4-5D6E-409C-BE32-E72D297353CC}">
                <c16:uniqueId val="{00000005-245E-493B-A325-C571AA95C2F8}"/>
              </c:ext>
            </c:extLst>
          </c:dPt>
          <c:dPt>
            <c:idx val="18"/>
            <c:invertIfNegative val="0"/>
            <c:bubble3D val="0"/>
            <c:spPr>
              <a:solidFill>
                <a:schemeClr val="accent1"/>
              </a:solidFill>
              <a:ln>
                <a:noFill/>
              </a:ln>
              <a:effectLst>
                <a:glow rad="177800">
                  <a:srgbClr val="FFFF00"/>
                </a:glow>
                <a:softEdge rad="0"/>
              </a:effectLst>
            </c:spPr>
            <c:extLst xmlns:c16r2="http://schemas.microsoft.com/office/drawing/2015/06/chart">
              <c:ext xmlns:c16="http://schemas.microsoft.com/office/drawing/2014/chart" uri="{C3380CC4-5D6E-409C-BE32-E72D297353CC}">
                <c16:uniqueId val="{00000006-245E-493B-A325-C571AA95C2F8}"/>
              </c:ext>
            </c:extLst>
          </c:dPt>
          <c:cat>
            <c:strRef>
              <c:f>Sheet1!$A$2:$A$21</c:f>
              <c:strCache>
                <c:ptCount val="20"/>
                <c:pt idx="0">
                  <c:v>Academics</c:v>
                </c:pt>
                <c:pt idx="1">
                  <c:v>Achievement</c:v>
                </c:pt>
                <c:pt idx="2">
                  <c:v>Activity</c:v>
                </c:pt>
                <c:pt idx="3">
                  <c:v>Advancement</c:v>
                </c:pt>
                <c:pt idx="4">
                  <c:v>Adventure</c:v>
                </c:pt>
                <c:pt idx="5">
                  <c:v>Enjoyment</c:v>
                </c:pt>
                <c:pt idx="6">
                  <c:v>Expertise</c:v>
                </c:pt>
                <c:pt idx="7">
                  <c:v>Faith</c:v>
                </c:pt>
                <c:pt idx="8">
                  <c:v>Family </c:v>
                </c:pt>
                <c:pt idx="9">
                  <c:v>Friendship</c:v>
                </c:pt>
                <c:pt idx="10">
                  <c:v>Generosity</c:v>
                </c:pt>
                <c:pt idx="11">
                  <c:v>Health</c:v>
                </c:pt>
                <c:pt idx="12">
                  <c:v>Independance</c:v>
                </c:pt>
                <c:pt idx="13">
                  <c:v>Location</c:v>
                </c:pt>
                <c:pt idx="14">
                  <c:v>Prestige</c:v>
                </c:pt>
                <c:pt idx="15">
                  <c:v>Routine</c:v>
                </c:pt>
                <c:pt idx="16">
                  <c:v>Security</c:v>
                </c:pt>
                <c:pt idx="17">
                  <c:v>Self-realization</c:v>
                </c:pt>
                <c:pt idx="18">
                  <c:v>Social service</c:v>
                </c:pt>
                <c:pt idx="19">
                  <c:v>Wealth</c:v>
                </c:pt>
              </c:strCache>
            </c:strRef>
          </c:cat>
          <c:val>
            <c:numRef>
              <c:f>Sheet1!$B$2:$B$21</c:f>
              <c:numCache>
                <c:formatCode>General</c:formatCode>
                <c:ptCount val="20"/>
                <c:pt idx="0">
                  <c:v>8</c:v>
                </c:pt>
                <c:pt idx="1">
                  <c:v>8.5</c:v>
                </c:pt>
                <c:pt idx="2">
                  <c:v>4.5</c:v>
                </c:pt>
                <c:pt idx="3">
                  <c:v>6</c:v>
                </c:pt>
                <c:pt idx="4">
                  <c:v>6.5</c:v>
                </c:pt>
                <c:pt idx="5">
                  <c:v>6.5</c:v>
                </c:pt>
                <c:pt idx="6">
                  <c:v>8.5</c:v>
                </c:pt>
                <c:pt idx="7">
                  <c:v>10</c:v>
                </c:pt>
                <c:pt idx="8">
                  <c:v>9</c:v>
                </c:pt>
                <c:pt idx="9">
                  <c:v>7.5</c:v>
                </c:pt>
                <c:pt idx="10">
                  <c:v>8.5</c:v>
                </c:pt>
                <c:pt idx="11">
                  <c:v>9</c:v>
                </c:pt>
                <c:pt idx="12">
                  <c:v>9.5</c:v>
                </c:pt>
                <c:pt idx="13">
                  <c:v>8</c:v>
                </c:pt>
                <c:pt idx="14">
                  <c:v>3.5</c:v>
                </c:pt>
                <c:pt idx="15">
                  <c:v>4.5</c:v>
                </c:pt>
                <c:pt idx="16">
                  <c:v>8</c:v>
                </c:pt>
                <c:pt idx="17">
                  <c:v>8</c:v>
                </c:pt>
                <c:pt idx="18">
                  <c:v>8.5</c:v>
                </c:pt>
                <c:pt idx="19">
                  <c:v>8</c:v>
                </c:pt>
              </c:numCache>
            </c:numRef>
          </c:val>
          <c:extLst xmlns:c16r2="http://schemas.microsoft.com/office/drawing/2015/06/chart">
            <c:ext xmlns:c16="http://schemas.microsoft.com/office/drawing/2014/chart" uri="{C3380CC4-5D6E-409C-BE32-E72D297353CC}">
              <c16:uniqueId val="{00000000-245E-493B-A325-C571AA95C2F8}"/>
            </c:ext>
          </c:extLst>
        </c:ser>
        <c:ser>
          <c:idx val="1"/>
          <c:order val="1"/>
          <c:tx>
            <c:strRef>
              <c:f>Sheet1!$C$1</c:f>
              <c:strCache>
                <c:ptCount val="1"/>
                <c:pt idx="0">
                  <c:v>Column1</c:v>
                </c:pt>
              </c:strCache>
            </c:strRef>
          </c:tx>
          <c:spPr>
            <a:solidFill>
              <a:schemeClr val="accent2"/>
            </a:solidFill>
            <a:ln>
              <a:noFill/>
            </a:ln>
            <a:effectLst/>
          </c:spPr>
          <c:invertIfNegative val="0"/>
          <c:cat>
            <c:strRef>
              <c:f>Sheet1!$A$2:$A$21</c:f>
              <c:strCache>
                <c:ptCount val="20"/>
                <c:pt idx="0">
                  <c:v>Academics</c:v>
                </c:pt>
                <c:pt idx="1">
                  <c:v>Achievement</c:v>
                </c:pt>
                <c:pt idx="2">
                  <c:v>Activity</c:v>
                </c:pt>
                <c:pt idx="3">
                  <c:v>Advancement</c:v>
                </c:pt>
                <c:pt idx="4">
                  <c:v>Adventure</c:v>
                </c:pt>
                <c:pt idx="5">
                  <c:v>Enjoyment</c:v>
                </c:pt>
                <c:pt idx="6">
                  <c:v>Expertise</c:v>
                </c:pt>
                <c:pt idx="7">
                  <c:v>Faith</c:v>
                </c:pt>
                <c:pt idx="8">
                  <c:v>Family </c:v>
                </c:pt>
                <c:pt idx="9">
                  <c:v>Friendship</c:v>
                </c:pt>
                <c:pt idx="10">
                  <c:v>Generosity</c:v>
                </c:pt>
                <c:pt idx="11">
                  <c:v>Health</c:v>
                </c:pt>
                <c:pt idx="12">
                  <c:v>Independance</c:v>
                </c:pt>
                <c:pt idx="13">
                  <c:v>Location</c:v>
                </c:pt>
                <c:pt idx="14">
                  <c:v>Prestige</c:v>
                </c:pt>
                <c:pt idx="15">
                  <c:v>Routine</c:v>
                </c:pt>
                <c:pt idx="16">
                  <c:v>Security</c:v>
                </c:pt>
                <c:pt idx="17">
                  <c:v>Self-realization</c:v>
                </c:pt>
                <c:pt idx="18">
                  <c:v>Social service</c:v>
                </c:pt>
                <c:pt idx="19">
                  <c:v>Wealth</c:v>
                </c:pt>
              </c:strCache>
            </c:strRef>
          </c:cat>
          <c:val>
            <c:numRef>
              <c:f>Sheet1!$C$2:$C$21</c:f>
              <c:numCache>
                <c:formatCode>General</c:formatCode>
                <c:ptCount val="20"/>
              </c:numCache>
            </c:numRef>
          </c:val>
          <c:extLst xmlns:c16r2="http://schemas.microsoft.com/office/drawing/2015/06/chart">
            <c:ext xmlns:c16="http://schemas.microsoft.com/office/drawing/2014/chart" uri="{C3380CC4-5D6E-409C-BE32-E72D297353CC}">
              <c16:uniqueId val="{00000001-245E-493B-A325-C571AA95C2F8}"/>
            </c:ext>
          </c:extLst>
        </c:ser>
        <c:ser>
          <c:idx val="2"/>
          <c:order val="2"/>
          <c:tx>
            <c:strRef>
              <c:f>Sheet1!$D$1</c:f>
              <c:strCache>
                <c:ptCount val="1"/>
                <c:pt idx="0">
                  <c:v>Column2</c:v>
                </c:pt>
              </c:strCache>
            </c:strRef>
          </c:tx>
          <c:spPr>
            <a:solidFill>
              <a:schemeClr val="accent3"/>
            </a:solidFill>
            <a:ln>
              <a:noFill/>
            </a:ln>
            <a:effectLst/>
          </c:spPr>
          <c:invertIfNegative val="0"/>
          <c:cat>
            <c:strRef>
              <c:f>Sheet1!$A$2:$A$21</c:f>
              <c:strCache>
                <c:ptCount val="20"/>
                <c:pt idx="0">
                  <c:v>Academics</c:v>
                </c:pt>
                <c:pt idx="1">
                  <c:v>Achievement</c:v>
                </c:pt>
                <c:pt idx="2">
                  <c:v>Activity</c:v>
                </c:pt>
                <c:pt idx="3">
                  <c:v>Advancement</c:v>
                </c:pt>
                <c:pt idx="4">
                  <c:v>Adventure</c:v>
                </c:pt>
                <c:pt idx="5">
                  <c:v>Enjoyment</c:v>
                </c:pt>
                <c:pt idx="6">
                  <c:v>Expertise</c:v>
                </c:pt>
                <c:pt idx="7">
                  <c:v>Faith</c:v>
                </c:pt>
                <c:pt idx="8">
                  <c:v>Family </c:v>
                </c:pt>
                <c:pt idx="9">
                  <c:v>Friendship</c:v>
                </c:pt>
                <c:pt idx="10">
                  <c:v>Generosity</c:v>
                </c:pt>
                <c:pt idx="11">
                  <c:v>Health</c:v>
                </c:pt>
                <c:pt idx="12">
                  <c:v>Independance</c:v>
                </c:pt>
                <c:pt idx="13">
                  <c:v>Location</c:v>
                </c:pt>
                <c:pt idx="14">
                  <c:v>Prestige</c:v>
                </c:pt>
                <c:pt idx="15">
                  <c:v>Routine</c:v>
                </c:pt>
                <c:pt idx="16">
                  <c:v>Security</c:v>
                </c:pt>
                <c:pt idx="17">
                  <c:v>Self-realization</c:v>
                </c:pt>
                <c:pt idx="18">
                  <c:v>Social service</c:v>
                </c:pt>
                <c:pt idx="19">
                  <c:v>Wealth</c:v>
                </c:pt>
              </c:strCache>
            </c:strRef>
          </c:cat>
          <c:val>
            <c:numRef>
              <c:f>Sheet1!$D$2:$D$21</c:f>
              <c:numCache>
                <c:formatCode>General</c:formatCode>
                <c:ptCount val="20"/>
              </c:numCache>
            </c:numRef>
          </c:val>
          <c:extLst xmlns:c16r2="http://schemas.microsoft.com/office/drawing/2015/06/chart">
            <c:ext xmlns:c16="http://schemas.microsoft.com/office/drawing/2014/chart" uri="{C3380CC4-5D6E-409C-BE32-E72D297353CC}">
              <c16:uniqueId val="{00000002-245E-493B-A325-C571AA95C2F8}"/>
            </c:ext>
          </c:extLst>
        </c:ser>
        <c:dLbls>
          <c:showLegendKey val="0"/>
          <c:showVal val="0"/>
          <c:showCatName val="0"/>
          <c:showSerName val="0"/>
          <c:showPercent val="0"/>
          <c:showBubbleSize val="0"/>
        </c:dLbls>
        <c:gapWidth val="219"/>
        <c:overlap val="-27"/>
        <c:axId val="166963072"/>
        <c:axId val="213516288"/>
      </c:barChart>
      <c:catAx>
        <c:axId val="166963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516288"/>
        <c:crosses val="autoZero"/>
        <c:auto val="1"/>
        <c:lblAlgn val="ctr"/>
        <c:lblOffset val="100"/>
        <c:noMultiLvlLbl val="0"/>
      </c:catAx>
      <c:valAx>
        <c:axId val="213516288"/>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a:glow rad="127000">
              <a:schemeClr val="bg1"/>
            </a:glow>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6963072"/>
        <c:crosses val="autoZero"/>
        <c:crossBetween val="between"/>
        <c:minorUnit val="0.5"/>
      </c:valAx>
      <c:spPr>
        <a:noFill/>
        <a:ln>
          <a:noFill/>
        </a:ln>
        <a:effectLst>
          <a:glow rad="127000">
            <a:schemeClr val="bg1">
              <a:lumMod val="65000"/>
            </a:schemeClr>
          </a:glow>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0127498447043949E-2"/>
          <c:y val="0.16160602929952905"/>
          <c:w val="0.90580780394395466"/>
          <c:h val="0.68688804192029185"/>
        </c:manualLayout>
      </c:layout>
      <c:bar3DChart>
        <c:barDir val="col"/>
        <c:grouping val="stacked"/>
        <c:varyColors val="0"/>
        <c:ser>
          <c:idx val="0"/>
          <c:order val="0"/>
          <c:tx>
            <c:strRef>
              <c:f>Sheet1!$B$1</c:f>
              <c:strCache>
                <c:ptCount val="1"/>
                <c:pt idx="0">
                  <c:v>INCOME</c:v>
                </c:pt>
              </c:strCache>
            </c:strRef>
          </c:tx>
          <c:spPr>
            <a:gradFill rotWithShape="1">
              <a:gsLst>
                <a:gs pos="0">
                  <a:schemeClr val="accent1">
                    <a:tint val="94000"/>
                    <a:satMod val="100000"/>
                    <a:lumMod val="108000"/>
                  </a:schemeClr>
                </a:gs>
                <a:gs pos="50000">
                  <a:schemeClr val="accent1">
                    <a:tint val="98000"/>
                    <a:shade val="100000"/>
                    <a:satMod val="100000"/>
                    <a:lumMod val="100000"/>
                  </a:schemeClr>
                </a:gs>
                <a:gs pos="100000">
                  <a:schemeClr val="accent1">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FAMILY INCOME</c:v>
                </c:pt>
                <c:pt idx="1">
                  <c:v>MEDICAL CORPORATION INCOME</c:v>
                </c:pt>
                <c:pt idx="2">
                  <c:v>ASSETS</c:v>
                </c:pt>
                <c:pt idx="3">
                  <c:v>DEBT</c:v>
                </c:pt>
              </c:strCache>
            </c:strRef>
          </c:cat>
          <c:val>
            <c:numRef>
              <c:f>Sheet1!$B$2:$B$5</c:f>
              <c:numCache>
                <c:formatCode>[$$-1009]#,##0</c:formatCode>
                <c:ptCount val="4"/>
                <c:pt idx="0">
                  <c:v>216000</c:v>
                </c:pt>
                <c:pt idx="1">
                  <c:v>450000</c:v>
                </c:pt>
              </c:numCache>
            </c:numRef>
          </c:val>
          <c:extLst xmlns:c16r2="http://schemas.microsoft.com/office/drawing/2015/06/chart">
            <c:ext xmlns:c16="http://schemas.microsoft.com/office/drawing/2014/chart" uri="{C3380CC4-5D6E-409C-BE32-E72D297353CC}">
              <c16:uniqueId val="{00000000-9384-411E-B494-46F3C4B33F41}"/>
            </c:ext>
          </c:extLst>
        </c:ser>
        <c:ser>
          <c:idx val="1"/>
          <c:order val="1"/>
          <c:tx>
            <c:strRef>
              <c:f>Sheet1!$C$1</c:f>
              <c:strCache>
                <c:ptCount val="1"/>
                <c:pt idx="0">
                  <c:v>CORPORATION INVESTMENTS</c:v>
                </c:pt>
              </c:strCache>
            </c:strRef>
          </c:tx>
          <c:spPr>
            <a:gradFill rotWithShape="1">
              <a:gsLst>
                <a:gs pos="0">
                  <a:schemeClr val="accent2">
                    <a:tint val="94000"/>
                    <a:satMod val="100000"/>
                    <a:lumMod val="108000"/>
                  </a:schemeClr>
                </a:gs>
                <a:gs pos="50000">
                  <a:schemeClr val="accent2">
                    <a:tint val="98000"/>
                    <a:shade val="100000"/>
                    <a:satMod val="100000"/>
                    <a:lumMod val="100000"/>
                  </a:schemeClr>
                </a:gs>
                <a:gs pos="100000">
                  <a:schemeClr val="accent2">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FAMILY INCOME</c:v>
                </c:pt>
                <c:pt idx="1">
                  <c:v>MEDICAL CORPORATION INCOME</c:v>
                </c:pt>
                <c:pt idx="2">
                  <c:v>ASSETS</c:v>
                </c:pt>
                <c:pt idx="3">
                  <c:v>DEBT</c:v>
                </c:pt>
              </c:strCache>
            </c:strRef>
          </c:cat>
          <c:val>
            <c:numRef>
              <c:f>Sheet1!$C$2:$C$5</c:f>
              <c:numCache>
                <c:formatCode>General</c:formatCode>
                <c:ptCount val="4"/>
                <c:pt idx="2" formatCode="[$$-1009]#,##0">
                  <c:v>800000</c:v>
                </c:pt>
              </c:numCache>
            </c:numRef>
          </c:val>
          <c:extLst xmlns:c16r2="http://schemas.microsoft.com/office/drawing/2015/06/chart">
            <c:ext xmlns:c16="http://schemas.microsoft.com/office/drawing/2014/chart" uri="{C3380CC4-5D6E-409C-BE32-E72D297353CC}">
              <c16:uniqueId val="{00000001-9384-411E-B494-46F3C4B33F41}"/>
            </c:ext>
          </c:extLst>
        </c:ser>
        <c:ser>
          <c:idx val="2"/>
          <c:order val="2"/>
          <c:tx>
            <c:strRef>
              <c:f>Sheet1!$D$1</c:f>
              <c:strCache>
                <c:ptCount val="1"/>
                <c:pt idx="0">
                  <c:v>RRSP (BOTH)</c:v>
                </c:pt>
              </c:strCache>
            </c:strRef>
          </c:tx>
          <c:spPr>
            <a:gradFill rotWithShape="1">
              <a:gsLst>
                <a:gs pos="0">
                  <a:schemeClr val="accent3">
                    <a:tint val="94000"/>
                    <a:satMod val="100000"/>
                    <a:lumMod val="108000"/>
                  </a:schemeClr>
                </a:gs>
                <a:gs pos="50000">
                  <a:schemeClr val="accent3">
                    <a:tint val="98000"/>
                    <a:shade val="100000"/>
                    <a:satMod val="100000"/>
                    <a:lumMod val="100000"/>
                  </a:schemeClr>
                </a:gs>
                <a:gs pos="100000">
                  <a:schemeClr val="accent3">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FAMILY INCOME</c:v>
                </c:pt>
                <c:pt idx="1">
                  <c:v>MEDICAL CORPORATION INCOME</c:v>
                </c:pt>
                <c:pt idx="2">
                  <c:v>ASSETS</c:v>
                </c:pt>
                <c:pt idx="3">
                  <c:v>DEBT</c:v>
                </c:pt>
              </c:strCache>
            </c:strRef>
          </c:cat>
          <c:val>
            <c:numRef>
              <c:f>Sheet1!$D$2:$D$5</c:f>
              <c:numCache>
                <c:formatCode>General</c:formatCode>
                <c:ptCount val="4"/>
                <c:pt idx="2" formatCode="[$$-1009]#,##0">
                  <c:v>300000</c:v>
                </c:pt>
              </c:numCache>
            </c:numRef>
          </c:val>
          <c:extLst xmlns:c16r2="http://schemas.microsoft.com/office/drawing/2015/06/chart">
            <c:ext xmlns:c16="http://schemas.microsoft.com/office/drawing/2014/chart" uri="{C3380CC4-5D6E-409C-BE32-E72D297353CC}">
              <c16:uniqueId val="{00000002-9384-411E-B494-46F3C4B33F41}"/>
            </c:ext>
          </c:extLst>
        </c:ser>
        <c:ser>
          <c:idx val="3"/>
          <c:order val="3"/>
          <c:tx>
            <c:strRef>
              <c:f>Sheet1!$E$1</c:f>
              <c:strCache>
                <c:ptCount val="1"/>
                <c:pt idx="0">
                  <c:v>HOUSE</c:v>
                </c:pt>
              </c:strCache>
            </c:strRef>
          </c:tx>
          <c:spPr>
            <a:gradFill rotWithShape="1">
              <a:gsLst>
                <a:gs pos="0">
                  <a:schemeClr val="accent4">
                    <a:tint val="94000"/>
                    <a:satMod val="100000"/>
                    <a:lumMod val="108000"/>
                  </a:schemeClr>
                </a:gs>
                <a:gs pos="50000">
                  <a:schemeClr val="accent4">
                    <a:tint val="98000"/>
                    <a:shade val="100000"/>
                    <a:satMod val="100000"/>
                    <a:lumMod val="100000"/>
                  </a:schemeClr>
                </a:gs>
                <a:gs pos="100000">
                  <a:schemeClr val="accent4">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FAMILY INCOME</c:v>
                </c:pt>
                <c:pt idx="1">
                  <c:v>MEDICAL CORPORATION INCOME</c:v>
                </c:pt>
                <c:pt idx="2">
                  <c:v>ASSETS</c:v>
                </c:pt>
                <c:pt idx="3">
                  <c:v>DEBT</c:v>
                </c:pt>
              </c:strCache>
            </c:strRef>
          </c:cat>
          <c:val>
            <c:numRef>
              <c:f>Sheet1!$E$2:$E$5</c:f>
              <c:numCache>
                <c:formatCode>General</c:formatCode>
                <c:ptCount val="4"/>
                <c:pt idx="2" formatCode="[$$-1009]#,##0">
                  <c:v>300000</c:v>
                </c:pt>
              </c:numCache>
            </c:numRef>
          </c:val>
          <c:extLst xmlns:c16r2="http://schemas.microsoft.com/office/drawing/2015/06/chart">
            <c:ext xmlns:c16="http://schemas.microsoft.com/office/drawing/2014/chart" uri="{C3380CC4-5D6E-409C-BE32-E72D297353CC}">
              <c16:uniqueId val="{00000003-9384-411E-B494-46F3C4B33F41}"/>
            </c:ext>
          </c:extLst>
        </c:ser>
        <c:ser>
          <c:idx val="4"/>
          <c:order val="4"/>
          <c:tx>
            <c:strRef>
              <c:f>Sheet1!$F$1</c:f>
              <c:strCache>
                <c:ptCount val="1"/>
                <c:pt idx="0">
                  <c:v>TFSA</c:v>
                </c:pt>
              </c:strCache>
            </c:strRef>
          </c:tx>
          <c:spPr>
            <a:gradFill rotWithShape="1">
              <a:gsLst>
                <a:gs pos="0">
                  <a:schemeClr val="accent5">
                    <a:tint val="94000"/>
                    <a:satMod val="100000"/>
                    <a:lumMod val="108000"/>
                  </a:schemeClr>
                </a:gs>
                <a:gs pos="50000">
                  <a:schemeClr val="accent5">
                    <a:tint val="98000"/>
                    <a:shade val="100000"/>
                    <a:satMod val="100000"/>
                    <a:lumMod val="100000"/>
                  </a:schemeClr>
                </a:gs>
                <a:gs pos="100000">
                  <a:schemeClr val="accent5">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FAMILY INCOME</c:v>
                </c:pt>
                <c:pt idx="1">
                  <c:v>MEDICAL CORPORATION INCOME</c:v>
                </c:pt>
                <c:pt idx="2">
                  <c:v>ASSETS</c:v>
                </c:pt>
                <c:pt idx="3">
                  <c:v>DEBT</c:v>
                </c:pt>
              </c:strCache>
            </c:strRef>
          </c:cat>
          <c:val>
            <c:numRef>
              <c:f>Sheet1!$F$2:$F$5</c:f>
              <c:numCache>
                <c:formatCode>General</c:formatCode>
                <c:ptCount val="4"/>
                <c:pt idx="2" formatCode="[$$-1009]#,##0">
                  <c:v>80000</c:v>
                </c:pt>
              </c:numCache>
            </c:numRef>
          </c:val>
          <c:extLst xmlns:c16r2="http://schemas.microsoft.com/office/drawing/2015/06/chart">
            <c:ext xmlns:c16="http://schemas.microsoft.com/office/drawing/2014/chart" uri="{C3380CC4-5D6E-409C-BE32-E72D297353CC}">
              <c16:uniqueId val="{00000004-9384-411E-B494-46F3C4B33F41}"/>
            </c:ext>
          </c:extLst>
        </c:ser>
        <c:ser>
          <c:idx val="5"/>
          <c:order val="5"/>
          <c:tx>
            <c:strRef>
              <c:f>Sheet1!$G$1</c:f>
              <c:strCache>
                <c:ptCount val="1"/>
                <c:pt idx="0">
                  <c:v>DEBT</c:v>
                </c:pt>
              </c:strCache>
            </c:strRef>
          </c:tx>
          <c:spPr>
            <a:gradFill rotWithShape="1">
              <a:gsLst>
                <a:gs pos="0">
                  <a:schemeClr val="accent6">
                    <a:tint val="94000"/>
                    <a:satMod val="100000"/>
                    <a:lumMod val="108000"/>
                  </a:schemeClr>
                </a:gs>
                <a:gs pos="50000">
                  <a:schemeClr val="accent6">
                    <a:tint val="98000"/>
                    <a:shade val="100000"/>
                    <a:satMod val="100000"/>
                    <a:lumMod val="100000"/>
                  </a:schemeClr>
                </a:gs>
                <a:gs pos="100000">
                  <a:schemeClr val="accent6">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FAMILY INCOME</c:v>
                </c:pt>
                <c:pt idx="1">
                  <c:v>MEDICAL CORPORATION INCOME</c:v>
                </c:pt>
                <c:pt idx="2">
                  <c:v>ASSETS</c:v>
                </c:pt>
                <c:pt idx="3">
                  <c:v>DEBT</c:v>
                </c:pt>
              </c:strCache>
            </c:strRef>
          </c:cat>
          <c:val>
            <c:numRef>
              <c:f>Sheet1!$G$2:$G$5</c:f>
              <c:numCache>
                <c:formatCode>General</c:formatCode>
                <c:ptCount val="4"/>
                <c:pt idx="3" formatCode="[$$-1009]#,##0">
                  <c:v>0</c:v>
                </c:pt>
              </c:numCache>
            </c:numRef>
          </c:val>
          <c:extLst xmlns:c16r2="http://schemas.microsoft.com/office/drawing/2015/06/chart">
            <c:ext xmlns:c16="http://schemas.microsoft.com/office/drawing/2014/chart" uri="{C3380CC4-5D6E-409C-BE32-E72D297353CC}">
              <c16:uniqueId val="{00000005-9384-411E-B494-46F3C4B33F41}"/>
            </c:ext>
          </c:extLst>
        </c:ser>
        <c:dLbls>
          <c:showLegendKey val="0"/>
          <c:showVal val="1"/>
          <c:showCatName val="0"/>
          <c:showSerName val="0"/>
          <c:showPercent val="0"/>
          <c:showBubbleSize val="0"/>
        </c:dLbls>
        <c:gapWidth val="150"/>
        <c:shape val="box"/>
        <c:axId val="141182848"/>
        <c:axId val="141184384"/>
        <c:axId val="0"/>
      </c:bar3DChart>
      <c:catAx>
        <c:axId val="1411828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1184384"/>
        <c:crosses val="autoZero"/>
        <c:auto val="1"/>
        <c:lblAlgn val="ctr"/>
        <c:lblOffset val="100"/>
        <c:noMultiLvlLbl val="0"/>
      </c:catAx>
      <c:valAx>
        <c:axId val="141184384"/>
        <c:scaling>
          <c:orientation val="minMax"/>
        </c:scaling>
        <c:delete val="0"/>
        <c:axPos val="l"/>
        <c:majorGridlines>
          <c:spPr>
            <a:ln w="9525" cap="flat" cmpd="sng" algn="ctr">
              <a:solidFill>
                <a:schemeClr val="tx1">
                  <a:lumMod val="15000"/>
                  <a:lumOff val="85000"/>
                </a:schemeClr>
              </a:solidFill>
              <a:round/>
            </a:ln>
            <a:effectLst/>
          </c:spPr>
        </c:majorGridlines>
        <c:numFmt formatCode="[$$-1009]#,##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1182848"/>
        <c:crosses val="autoZero"/>
        <c:crossBetween val="between"/>
      </c:valAx>
      <c:spPr>
        <a:noFill/>
        <a:ln>
          <a:noFill/>
        </a:ln>
        <a:effectLst/>
      </c:spPr>
    </c:plotArea>
    <c:legend>
      <c:legendPos val="b"/>
      <c:layout>
        <c:manualLayout>
          <c:xMode val="edge"/>
          <c:yMode val="edge"/>
          <c:x val="0.21255366058462721"/>
          <c:y val="6.5424984160155575E-2"/>
          <c:w val="0.59250239110590619"/>
          <c:h val="5.186460837618318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dirty="0"/>
              <a:t>NET INCOME </a:t>
            </a:r>
          </a:p>
          <a:p>
            <a:pPr>
              <a:defRPr sz="2128" b="1" i="0" u="none" strike="noStrike" kern="1200" cap="all" baseline="0">
                <a:solidFill>
                  <a:schemeClr val="tx1">
                    <a:lumMod val="65000"/>
                    <a:lumOff val="35000"/>
                  </a:schemeClr>
                </a:solidFill>
                <a:latin typeface="+mn-lt"/>
                <a:ea typeface="+mn-ea"/>
                <a:cs typeface="+mn-cs"/>
              </a:defRPr>
            </a:pPr>
            <a:r>
              <a:rPr lang="en-US" dirty="0"/>
              <a:t>SPENDING </a:t>
            </a:r>
          </a:p>
          <a:p>
            <a:pPr>
              <a:defRPr sz="2128" b="1" i="0" u="none" strike="noStrike" kern="1200" cap="all" baseline="0">
                <a:solidFill>
                  <a:schemeClr val="tx1">
                    <a:lumMod val="65000"/>
                    <a:lumOff val="35000"/>
                  </a:schemeClr>
                </a:solidFill>
                <a:latin typeface="+mn-lt"/>
                <a:ea typeface="+mn-ea"/>
                <a:cs typeface="+mn-cs"/>
              </a:defRPr>
            </a:pPr>
            <a:r>
              <a:rPr lang="en-US" dirty="0"/>
              <a:t>PROFILE*</a:t>
            </a:r>
          </a:p>
        </c:rich>
      </c:tx>
      <c:layout>
        <c:manualLayout>
          <c:xMode val="edge"/>
          <c:yMode val="edge"/>
          <c:x val="2.8485409911996296E-4"/>
          <c:y val="1.675041876046901E-2"/>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6960784313725492E-2"/>
          <c:y val="0.17857449979556575"/>
          <c:w val="0.97303921568627449"/>
          <c:h val="0.7174605612870838"/>
        </c:manualLayout>
      </c:layout>
      <c:pie3DChart>
        <c:varyColors val="1"/>
        <c:ser>
          <c:idx val="0"/>
          <c:order val="0"/>
          <c:tx>
            <c:strRef>
              <c:f>Sheet1!$B$1</c:f>
              <c:strCache>
                <c:ptCount val="1"/>
                <c:pt idx="0">
                  <c:v>Column1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7958-4FFA-A96A-9A2DF7F8C70A}"/>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4-7958-4FFA-A96A-9A2DF7F8C70A}"/>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7958-4FFA-A96A-9A2DF7F8C70A}"/>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6-7958-4FFA-A96A-9A2DF7F8C70A}"/>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7958-4FFA-A96A-9A2DF7F8C70A}"/>
              </c:ext>
            </c:extLst>
          </c:dPt>
          <c:dLbls>
            <c:dLbl>
              <c:idx val="0"/>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1DA90350-D59C-47B3-8F58-14D52E62D0BB}" type="CATEGORYNAME">
                      <a:rPr lang="en-US"/>
                      <a:pPr>
                        <a:defRPr sz="1330" b="1" i="0" u="none" strike="noStrike" kern="1200" spc="0" baseline="0">
                          <a:solidFill>
                            <a:schemeClr val="accent1"/>
                          </a:solidFill>
                          <a:latin typeface="+mn-lt"/>
                          <a:ea typeface="+mn-ea"/>
                          <a:cs typeface="+mn-cs"/>
                        </a:defRPr>
                      </a:pPr>
                      <a:t>[CATEGORY NAME]</a:t>
                    </a:fld>
                    <a:r>
                      <a:rPr lang="en-US" baseline="0" dirty="0"/>
                      <a:t>
</a:t>
                    </a:r>
                    <a:fld id="{11711F68-EFDF-46F1-8E31-BEDD6112C68C}" type="VALUE">
                      <a:rPr lang="en-US" baseline="0" smtClean="0"/>
                      <a:pPr>
                        <a:defRPr sz="1330" b="1" i="0" u="none" strike="noStrike" kern="1200" spc="0" baseline="0">
                          <a:solidFill>
                            <a:schemeClr val="accent1"/>
                          </a:solidFill>
                          <a:latin typeface="+mn-lt"/>
                          <a:ea typeface="+mn-ea"/>
                          <a:cs typeface="+mn-cs"/>
                        </a:defRPr>
                      </a:pPr>
                      <a:t>[VALUE]</a:t>
                    </a:fld>
                    <a:r>
                      <a:rPr lang="en-US" baseline="0" dirty="0"/>
                      <a:t>%</a:t>
                    </a:r>
                  </a:p>
                </c:rich>
              </c:tx>
              <c:spPr>
                <a:noFill/>
                <a:ln>
                  <a:noFill/>
                </a:ln>
                <a:effectLst/>
              </c:spPr>
              <c:dLblPos val="outEnd"/>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7958-4FFA-A96A-9A2DF7F8C70A}"/>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layout>
                <c:manualLayout>
                  <c:x val="-5.6372549019607865E-2"/>
                  <c:y val="5.695142378559463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958-4FFA-A96A-9A2DF7F8C70A}"/>
                </c:ext>
              </c:extLst>
            </c:dLbl>
            <c:dLbl>
              <c:idx val="3"/>
              <c:layout>
                <c:manualLayout>
                  <c:x val="-2.0833333333333332E-2"/>
                  <c:y val="-4.020100502512562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7958-4FFA-A96A-9A2DF7F8C70A}"/>
                </c:ext>
              </c:extLst>
            </c:dLbl>
            <c:dLbl>
              <c:idx val="4"/>
              <c:layout>
                <c:manualLayout>
                  <c:x val="1.8382352941176471E-2"/>
                  <c:y val="-1.675041876046901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958-4FFA-A96A-9A2DF7F8C70A}"/>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LIVE (GENERAL LIFESTYLE)</c:v>
                </c:pt>
                <c:pt idx="1">
                  <c:v>GIVE (DONATIONS)</c:v>
                </c:pt>
                <c:pt idx="2">
                  <c:v>PROTECT (PERSONAL INSURANCE)</c:v>
                </c:pt>
                <c:pt idx="3">
                  <c:v>GROW (SAVINGS)</c:v>
                </c:pt>
                <c:pt idx="4">
                  <c:v>OWE (DEBT)</c:v>
                </c:pt>
              </c:strCache>
            </c:strRef>
          </c:cat>
          <c:val>
            <c:numRef>
              <c:f>Sheet1!$B$2:$B$6</c:f>
              <c:numCache>
                <c:formatCode>General</c:formatCode>
                <c:ptCount val="5"/>
                <c:pt idx="0">
                  <c:v>44</c:v>
                </c:pt>
                <c:pt idx="1">
                  <c:v>39</c:v>
                </c:pt>
                <c:pt idx="2">
                  <c:v>12</c:v>
                </c:pt>
                <c:pt idx="3">
                  <c:v>5</c:v>
                </c:pt>
                <c:pt idx="4">
                  <c:v>0</c:v>
                </c:pt>
              </c:numCache>
            </c:numRef>
          </c:val>
          <c:extLst xmlns:c16r2="http://schemas.microsoft.com/office/drawing/2015/06/chart">
            <c:ext xmlns:c16="http://schemas.microsoft.com/office/drawing/2014/chart" uri="{C3380CC4-5D6E-409C-BE32-E72D297353CC}">
              <c16:uniqueId val="{00000000-7958-4FFA-A96A-9A2DF7F8C70A}"/>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54479-0926-4580-B450-E1384ECB5A29}" type="datetimeFigureOut">
              <a:rPr lang="en-CA" smtClean="0"/>
              <a:t>2019-04-22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8A1295-C19F-436A-982F-B77AA27CC9F8}" type="slidenum">
              <a:rPr lang="en-CA" smtClean="0"/>
              <a:t>‹#›</a:t>
            </a:fld>
            <a:endParaRPr lang="en-CA"/>
          </a:p>
        </p:txBody>
      </p:sp>
    </p:spTree>
    <p:extLst>
      <p:ext uri="{BB962C8B-B14F-4D97-AF65-F5344CB8AC3E}">
        <p14:creationId xmlns:p14="http://schemas.microsoft.com/office/powerpoint/2010/main" val="407438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B2FD40-1EB2-451E-96CC-7B852F66723B}" type="datetime1">
              <a:rPr lang="en-US" smtClean="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EB63B2-97B7-462F-88A6-626B41DA90B4}" type="datetime1">
              <a:rPr lang="en-US" smtClean="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987A9B-9AFA-4BC9-AFCB-9CD79602FC75}" type="datetime1">
              <a:rPr lang="en-US" smtClean="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7FAA1E-4C81-4DF4-AD32-5A125BF88200}" type="datetime1">
              <a:rPr lang="en-US" smtClean="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9D0A12-7C69-4E74-85E3-8E4D08B4E733}" type="datetime1">
              <a:rPr lang="en-US" smtClean="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479E426-8676-4A79-A92D-3313581F0208}" type="datetime1">
              <a:rPr lang="en-US" smtClean="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F5DB5C3-18FA-4295-AC69-A5C0A234F122}" type="datetime1">
              <a:rPr lang="en-US" smtClean="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F8D30-E5F6-45C0-9D70-8D6BA39B51C1}" type="datetime1">
              <a:rPr lang="en-US" smtClean="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9B58E0-223C-4DC8-9827-D98F2328820E}" type="datetime1">
              <a:rPr lang="en-US" smtClean="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0B015E-84D5-491D-A969-2053D07F41DF}" type="datetime1">
              <a:rPr lang="en-US" smtClean="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0014E-D7DE-4F2D-98F6-8CDFAA3645B4}" type="datetime1">
              <a:rPr lang="en-US" smtClean="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87CF0C-E7F8-41CC-8919-235C17DB05D4}" type="datetime1">
              <a:rPr lang="en-US" smtClean="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4A44EC-6DF9-42C3-8936-A87E46894BB0}" type="datetime1">
              <a:rPr lang="en-US" smtClean="0"/>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44C4B-0933-496C-B194-5DD461D74F4C}" type="datetime1">
              <a:rPr lang="en-US" smtClean="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62F44B1-4E9F-46FC-A66C-63F1447EF007}" type="datetime1">
              <a:rPr lang="en-US" smtClean="0"/>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CDF047-6F0D-44C6-AB67-D82A752683D5}" type="datetime1">
              <a:rPr lang="en-US" smtClean="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B26220-49FB-40FC-BDA2-2B5551557189}" type="datetime1">
              <a:rPr lang="en-US" smtClean="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9885D79-BC71-4046-A806-99E73D383221}" type="datetime1">
              <a:rPr lang="en-US" smtClean="0"/>
              <a:t>4/22/2019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4.xlsx"/></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Excel_Worksheet5.xls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FA21C3-E32F-4345-8661-98F486B8DC0C}"/>
              </a:ext>
            </a:extLst>
          </p:cNvPr>
          <p:cNvSpPr>
            <a:spLocks noGrp="1"/>
          </p:cNvSpPr>
          <p:nvPr>
            <p:ph type="ctrTitle"/>
          </p:nvPr>
        </p:nvSpPr>
        <p:spPr/>
        <p:txBody>
          <a:bodyPr/>
          <a:lstStyle/>
          <a:p>
            <a:r>
              <a:rPr lang="fr-CA" b="1" dirty="0">
                <a:solidFill>
                  <a:srgbClr val="0070C0"/>
                </a:solidFill>
              </a:rPr>
              <a:t>TRUE WEALTH REPORT</a:t>
            </a:r>
            <a:endParaRPr lang="en-CA" b="1" dirty="0">
              <a:solidFill>
                <a:srgbClr val="0070C0"/>
              </a:solidFill>
            </a:endParaRPr>
          </a:p>
        </p:txBody>
      </p:sp>
      <p:sp>
        <p:nvSpPr>
          <p:cNvPr id="3" name="Subtitle 2">
            <a:extLst>
              <a:ext uri="{FF2B5EF4-FFF2-40B4-BE49-F238E27FC236}">
                <a16:creationId xmlns:a16="http://schemas.microsoft.com/office/drawing/2014/main" xmlns="" id="{74C46BED-D6F5-4A30-862A-51A0B59D3AED}"/>
              </a:ext>
            </a:extLst>
          </p:cNvPr>
          <p:cNvSpPr>
            <a:spLocks noGrp="1"/>
          </p:cNvSpPr>
          <p:nvPr>
            <p:ph type="subTitle" idx="1"/>
          </p:nvPr>
        </p:nvSpPr>
        <p:spPr/>
        <p:txBody>
          <a:bodyPr>
            <a:normAutofit fontScale="62500" lnSpcReduction="20000"/>
          </a:bodyPr>
          <a:lstStyle/>
          <a:p>
            <a:r>
              <a:rPr lang="fr-CA" dirty="0"/>
              <a:t>********* AND ********</a:t>
            </a:r>
          </a:p>
          <a:p>
            <a:r>
              <a:rPr lang="fr-CA" dirty="0"/>
              <a:t>By</a:t>
            </a:r>
          </a:p>
          <a:p>
            <a:r>
              <a:rPr lang="fr-CA" dirty="0"/>
              <a:t>********</a:t>
            </a:r>
          </a:p>
          <a:p>
            <a:r>
              <a:rPr lang="fr-CA" dirty="0"/>
              <a:t>April 2017</a:t>
            </a:r>
            <a:endParaRPr lang="en-CA" dirty="0"/>
          </a:p>
        </p:txBody>
      </p:sp>
      <p:sp>
        <p:nvSpPr>
          <p:cNvPr id="4" name="Slide Number Placeholder 3">
            <a:extLst>
              <a:ext uri="{FF2B5EF4-FFF2-40B4-BE49-F238E27FC236}">
                <a16:creationId xmlns:a16="http://schemas.microsoft.com/office/drawing/2014/main" xmlns="" id="{22F429FD-D29A-4C8F-9849-9ADDF65F9570}"/>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3331296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1B1649-9EC8-4F77-827B-22A501ED94A4}"/>
              </a:ext>
            </a:extLst>
          </p:cNvPr>
          <p:cNvSpPr>
            <a:spLocks noGrp="1"/>
          </p:cNvSpPr>
          <p:nvPr>
            <p:ph type="title"/>
          </p:nvPr>
        </p:nvSpPr>
        <p:spPr>
          <a:xfrm>
            <a:off x="913775" y="2630911"/>
            <a:ext cx="10364451" cy="1596177"/>
          </a:xfrm>
        </p:spPr>
        <p:txBody>
          <a:bodyPr/>
          <a:lstStyle/>
          <a:p>
            <a:r>
              <a:rPr lang="fr-CA" b="1" dirty="0">
                <a:solidFill>
                  <a:srgbClr val="0070C0"/>
                </a:solidFill>
              </a:rPr>
              <a:t>CURRENT FINANCIAL PROFILE</a:t>
            </a:r>
            <a:endParaRPr lang="en-CA" b="1" dirty="0">
              <a:solidFill>
                <a:srgbClr val="0070C0"/>
              </a:solidFill>
            </a:endParaRPr>
          </a:p>
        </p:txBody>
      </p:sp>
      <p:sp>
        <p:nvSpPr>
          <p:cNvPr id="3" name="Slide Number Placeholder 2">
            <a:extLst>
              <a:ext uri="{FF2B5EF4-FFF2-40B4-BE49-F238E27FC236}">
                <a16:creationId xmlns:a16="http://schemas.microsoft.com/office/drawing/2014/main" xmlns="" id="{533A3AA2-25AE-491E-8C82-D6DEC0AD2A15}"/>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2301933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CURRENT SITUATION – INCOME AND NET WORTH</a:t>
            </a:r>
            <a:endParaRPr lang="en-CA" dirty="0"/>
          </a:p>
        </p:txBody>
      </p:sp>
      <p:sp>
        <p:nvSpPr>
          <p:cNvPr id="3" name="Content Placeholder 2">
            <a:extLst>
              <a:ext uri="{FF2B5EF4-FFF2-40B4-BE49-F238E27FC236}">
                <a16:creationId xmlns:a16="http://schemas.microsoft.com/office/drawing/2014/main" xmlns="" id="{F6AA4D10-34EA-4121-899A-4D8F24B07775}"/>
              </a:ext>
            </a:extLst>
          </p:cNvPr>
          <p:cNvSpPr>
            <a:spLocks noGrp="1"/>
          </p:cNvSpPr>
          <p:nvPr>
            <p:ph sz="quarter" idx="13"/>
          </p:nvPr>
        </p:nvSpPr>
        <p:spPr>
          <a:xfrm>
            <a:off x="913774" y="2367092"/>
            <a:ext cx="10363826" cy="3872391"/>
          </a:xfrm>
        </p:spPr>
        <p:txBody>
          <a:bodyPr/>
          <a:lstStyle/>
          <a:p>
            <a:r>
              <a:rPr lang="fr-CA" b="1" dirty="0">
                <a:latin typeface="Arial" panose="020B0604020202020204" pitchFamily="34" charset="0"/>
                <a:cs typeface="Arial" panose="020B0604020202020204" pitchFamily="34" charset="0"/>
              </a:rPr>
              <a:t>Family </a:t>
            </a:r>
            <a:r>
              <a:rPr lang="fr-CA" b="1" dirty="0" err="1">
                <a:latin typeface="Arial" panose="020B0604020202020204" pitchFamily="34" charset="0"/>
                <a:cs typeface="Arial" panose="020B0604020202020204" pitchFamily="34" charset="0"/>
              </a:rPr>
              <a:t>income</a:t>
            </a:r>
            <a:r>
              <a:rPr lang="fr-CA" b="1" dirty="0">
                <a:latin typeface="Arial" panose="020B0604020202020204" pitchFamily="34" charset="0"/>
                <a:cs typeface="Arial" panose="020B0604020202020204" pitchFamily="34" charset="0"/>
              </a:rPr>
              <a:t> (total revenue):</a:t>
            </a:r>
            <a:r>
              <a:rPr lang="fr-CA" dirty="0">
                <a:latin typeface="Arial" panose="020B0604020202020204" pitchFamily="34" charset="0"/>
                <a:cs typeface="Arial" panose="020B0604020202020204" pitchFamily="34" charset="0"/>
              </a:rPr>
              <a:t> </a:t>
            </a:r>
            <a:r>
              <a:rPr lang="fr-CA" sz="1600" b="1" dirty="0">
                <a:solidFill>
                  <a:srgbClr val="00B050"/>
                </a:solidFill>
                <a:latin typeface="Arial" panose="020B0604020202020204" pitchFamily="34" charset="0"/>
                <a:cs typeface="Arial" panose="020B0604020202020204" pitchFamily="34" charset="0"/>
              </a:rPr>
              <a:t>$170,000 </a:t>
            </a:r>
            <a:r>
              <a:rPr lang="fr-CA" sz="1200" dirty="0" err="1">
                <a:latin typeface="Arial" panose="020B0604020202020204" pitchFamily="34" charset="0"/>
                <a:cs typeface="Arial" panose="020B0604020202020204" pitchFamily="34" charset="0"/>
              </a:rPr>
              <a:t>before-tax</a:t>
            </a:r>
            <a:r>
              <a:rPr lang="fr-CA" sz="1200" dirty="0">
                <a:latin typeface="Arial" panose="020B0604020202020204" pitchFamily="34" charset="0"/>
                <a:cs typeface="Arial" panose="020B0604020202020204" pitchFamily="34" charset="0"/>
              </a:rPr>
              <a:t> (</a:t>
            </a:r>
            <a:r>
              <a:rPr lang="fr-CA" sz="1200" dirty="0" err="1">
                <a:latin typeface="Arial" panose="020B0604020202020204" pitchFamily="34" charset="0"/>
                <a:cs typeface="Arial" panose="020B0604020202020204" pitchFamily="34" charset="0"/>
              </a:rPr>
              <a:t>gross</a:t>
            </a:r>
            <a:r>
              <a:rPr lang="fr-CA" sz="1200" dirty="0">
                <a:latin typeface="Arial" panose="020B0604020202020204" pitchFamily="34" charset="0"/>
                <a:cs typeface="Arial" panose="020B0604020202020204" pitchFamily="34" charset="0"/>
              </a:rPr>
              <a:t>) per </a:t>
            </a:r>
            <a:r>
              <a:rPr lang="fr-CA" sz="1200" dirty="0" err="1">
                <a:latin typeface="Arial" panose="020B0604020202020204" pitchFamily="34" charset="0"/>
                <a:cs typeface="Arial" panose="020B0604020202020204" pitchFamily="34" charset="0"/>
              </a:rPr>
              <a:t>year</a:t>
            </a:r>
            <a:endParaRPr lang="fr-CA" sz="1200" dirty="0">
              <a:latin typeface="Arial" panose="020B0604020202020204" pitchFamily="34" charset="0"/>
              <a:cs typeface="Arial" panose="020B0604020202020204" pitchFamily="34" charset="0"/>
            </a:endParaRPr>
          </a:p>
          <a:p>
            <a:r>
              <a:rPr lang="fr-CA" b="1" dirty="0">
                <a:latin typeface="Arial" panose="020B0604020202020204" pitchFamily="34" charset="0"/>
                <a:cs typeface="Arial" panose="020B0604020202020204" pitchFamily="34" charset="0"/>
              </a:rPr>
              <a:t>MEDICAL Corporation </a:t>
            </a:r>
            <a:r>
              <a:rPr lang="fr-CA" b="1" dirty="0" err="1">
                <a:latin typeface="Arial" panose="020B0604020202020204" pitchFamily="34" charset="0"/>
                <a:cs typeface="Arial" panose="020B0604020202020204" pitchFamily="34" charset="0"/>
              </a:rPr>
              <a:t>income</a:t>
            </a:r>
            <a:r>
              <a:rPr lang="fr-CA" b="1" dirty="0">
                <a:latin typeface="Arial" panose="020B0604020202020204" pitchFamily="34" charset="0"/>
                <a:cs typeface="Arial" panose="020B0604020202020204" pitchFamily="34" charset="0"/>
              </a:rPr>
              <a:t>: </a:t>
            </a:r>
            <a:r>
              <a:rPr lang="fr-CA" sz="1600" b="1" dirty="0">
                <a:solidFill>
                  <a:srgbClr val="00B050"/>
                </a:solidFill>
                <a:latin typeface="Arial" panose="020B0604020202020204" pitchFamily="34" charset="0"/>
                <a:cs typeface="Arial" panose="020B0604020202020204" pitchFamily="34" charset="0"/>
              </a:rPr>
              <a:t>$450,000 </a:t>
            </a:r>
            <a:r>
              <a:rPr lang="fr-CA" sz="1200" dirty="0" err="1">
                <a:latin typeface="Arial" panose="020B0604020202020204" pitchFamily="34" charset="0"/>
                <a:cs typeface="Arial" panose="020B0604020202020204" pitchFamily="34" charset="0"/>
              </a:rPr>
              <a:t>gross</a:t>
            </a:r>
            <a:r>
              <a:rPr lang="fr-CA" sz="1200" dirty="0">
                <a:latin typeface="Arial" panose="020B0604020202020204" pitchFamily="34" charset="0"/>
                <a:cs typeface="Arial" panose="020B0604020202020204" pitchFamily="34" charset="0"/>
              </a:rPr>
              <a:t> per </a:t>
            </a:r>
            <a:r>
              <a:rPr lang="fr-CA" sz="1200" dirty="0" err="1">
                <a:latin typeface="Arial" panose="020B0604020202020204" pitchFamily="34" charset="0"/>
                <a:cs typeface="Arial" panose="020B0604020202020204" pitchFamily="34" charset="0"/>
              </a:rPr>
              <a:t>year</a:t>
            </a:r>
            <a:r>
              <a:rPr lang="fr-CA" sz="1200" dirty="0">
                <a:latin typeface="Arial" panose="020B0604020202020204" pitchFamily="34" charset="0"/>
                <a:cs typeface="Arial" panose="020B0604020202020204" pitchFamily="34" charset="0"/>
              </a:rPr>
              <a:t> (</a:t>
            </a:r>
            <a:r>
              <a:rPr lang="fr-CA" sz="1200" dirty="0" err="1">
                <a:latin typeface="Arial" panose="020B0604020202020204" pitchFamily="34" charset="0"/>
                <a:cs typeface="Arial" panose="020B0604020202020204" pitchFamily="34" charset="0"/>
              </a:rPr>
              <a:t>from</a:t>
            </a:r>
            <a:r>
              <a:rPr lang="fr-CA" sz="1200" dirty="0">
                <a:latin typeface="Arial" panose="020B0604020202020204" pitchFamily="34" charset="0"/>
                <a:cs typeface="Arial" panose="020B0604020202020204" pitchFamily="34" charset="0"/>
              </a:rPr>
              <a:t> </a:t>
            </a:r>
            <a:r>
              <a:rPr lang="fr-CA" sz="1200" dirty="0" err="1">
                <a:latin typeface="Arial" panose="020B0604020202020204" pitchFamily="34" charset="0"/>
                <a:cs typeface="Arial" panose="020B0604020202020204" pitchFamily="34" charset="0"/>
              </a:rPr>
              <a:t>which</a:t>
            </a:r>
            <a:r>
              <a:rPr lang="fr-CA" sz="1200" dirty="0">
                <a:latin typeface="Arial" panose="020B0604020202020204" pitchFamily="34" charset="0"/>
                <a:cs typeface="Arial" panose="020B0604020202020204" pitchFamily="34" charset="0"/>
              </a:rPr>
              <a:t> </a:t>
            </a:r>
            <a:r>
              <a:rPr lang="fr-CA" sz="1200" dirty="0" err="1">
                <a:latin typeface="Arial" panose="020B0604020202020204" pitchFamily="34" charset="0"/>
                <a:cs typeface="Arial" panose="020B0604020202020204" pitchFamily="34" charset="0"/>
              </a:rPr>
              <a:t>income</a:t>
            </a:r>
            <a:r>
              <a:rPr lang="fr-CA" sz="1200" dirty="0">
                <a:latin typeface="Arial" panose="020B0604020202020204" pitchFamily="34" charset="0"/>
                <a:cs typeface="Arial" panose="020B0604020202020204" pitchFamily="34" charset="0"/>
              </a:rPr>
              <a:t> </a:t>
            </a:r>
            <a:r>
              <a:rPr lang="fr-CA" sz="1200" dirty="0" err="1">
                <a:latin typeface="Arial" panose="020B0604020202020204" pitchFamily="34" charset="0"/>
                <a:cs typeface="Arial" panose="020B0604020202020204" pitchFamily="34" charset="0"/>
              </a:rPr>
              <a:t>is</a:t>
            </a:r>
            <a:r>
              <a:rPr lang="fr-CA" sz="1200" dirty="0">
                <a:latin typeface="Arial" panose="020B0604020202020204" pitchFamily="34" charset="0"/>
                <a:cs typeface="Arial" panose="020B0604020202020204" pitchFamily="34" charset="0"/>
              </a:rPr>
              <a:t> </a:t>
            </a:r>
            <a:r>
              <a:rPr lang="fr-CA" sz="1200" dirty="0" err="1">
                <a:latin typeface="Arial" panose="020B0604020202020204" pitchFamily="34" charset="0"/>
                <a:cs typeface="Arial" panose="020B0604020202020204" pitchFamily="34" charset="0"/>
              </a:rPr>
              <a:t>paid</a:t>
            </a:r>
            <a:r>
              <a:rPr lang="fr-CA" sz="1200" dirty="0">
                <a:latin typeface="Arial" panose="020B0604020202020204" pitchFamily="34" charset="0"/>
                <a:cs typeface="Arial" panose="020B0604020202020204" pitchFamily="34" charset="0"/>
              </a:rPr>
              <a:t> to </a:t>
            </a:r>
            <a:r>
              <a:rPr lang="fr-CA" sz="1200" dirty="0" err="1">
                <a:latin typeface="Arial" panose="020B0604020202020204" pitchFamily="34" charset="0"/>
                <a:cs typeface="Arial" panose="020B0604020202020204" pitchFamily="34" charset="0"/>
              </a:rPr>
              <a:t>family</a:t>
            </a:r>
            <a:r>
              <a:rPr lang="fr-CA" sz="1200" dirty="0">
                <a:latin typeface="Arial" panose="020B0604020202020204" pitchFamily="34" charset="0"/>
                <a:cs typeface="Arial" panose="020B0604020202020204" pitchFamily="34" charset="0"/>
              </a:rPr>
              <a:t>)</a:t>
            </a:r>
          </a:p>
          <a:p>
            <a:r>
              <a:rPr lang="fr-CA" b="1" dirty="0">
                <a:latin typeface="Arial" panose="020B0604020202020204" pitchFamily="34" charset="0"/>
                <a:cs typeface="Arial" panose="020B0604020202020204" pitchFamily="34" charset="0"/>
              </a:rPr>
              <a:t>Family total Net </a:t>
            </a:r>
            <a:r>
              <a:rPr lang="fr-CA" b="1" dirty="0" err="1">
                <a:latin typeface="Arial" panose="020B0604020202020204" pitchFamily="34" charset="0"/>
                <a:cs typeface="Arial" panose="020B0604020202020204" pitchFamily="34" charset="0"/>
              </a:rPr>
              <a:t>worth</a:t>
            </a:r>
            <a:r>
              <a:rPr lang="fr-CA" b="1" dirty="0">
                <a:latin typeface="Arial" panose="020B0604020202020204" pitchFamily="34" charset="0"/>
                <a:cs typeface="Arial" panose="020B0604020202020204" pitchFamily="34" charset="0"/>
              </a:rPr>
              <a:t> (assets minus DEBT) : </a:t>
            </a:r>
            <a:r>
              <a:rPr lang="fr-CA" sz="1600" b="1" dirty="0">
                <a:solidFill>
                  <a:srgbClr val="00B050"/>
                </a:solidFill>
                <a:latin typeface="Arial" panose="020B0604020202020204" pitchFamily="34" charset="0"/>
                <a:cs typeface="Arial" panose="020B0604020202020204" pitchFamily="34" charset="0"/>
              </a:rPr>
              <a:t>$ 1,480,000 </a:t>
            </a:r>
          </a:p>
          <a:p>
            <a:pPr lvl="1"/>
            <a:r>
              <a:rPr lang="fr-CA" sz="1400" dirty="0">
                <a:latin typeface="Arial" panose="020B0604020202020204" pitchFamily="34" charset="0"/>
                <a:cs typeface="Arial" panose="020B0604020202020204" pitchFamily="34" charset="0"/>
              </a:rPr>
              <a:t>Corporation </a:t>
            </a:r>
            <a:r>
              <a:rPr lang="fr-CA" sz="1400" dirty="0" err="1">
                <a:latin typeface="Arial" panose="020B0604020202020204" pitchFamily="34" charset="0"/>
                <a:cs typeface="Arial" panose="020B0604020202020204" pitchFamily="34" charset="0"/>
              </a:rPr>
              <a:t>investments</a:t>
            </a:r>
            <a:r>
              <a:rPr lang="fr-CA" sz="1400" dirty="0">
                <a:latin typeface="Arial" panose="020B0604020202020204" pitchFamily="34" charset="0"/>
                <a:cs typeface="Arial" panose="020B0604020202020204" pitchFamily="34" charset="0"/>
              </a:rPr>
              <a:t> and cash</a:t>
            </a:r>
            <a:r>
              <a:rPr lang="fr-CA" sz="1400" b="1" dirty="0">
                <a:latin typeface="Arial" panose="020B0604020202020204" pitchFamily="34" charset="0"/>
                <a:cs typeface="Arial" panose="020B0604020202020204" pitchFamily="34" charset="0"/>
              </a:rPr>
              <a:t>: $800,000</a:t>
            </a:r>
          </a:p>
          <a:p>
            <a:pPr lvl="1"/>
            <a:r>
              <a:rPr lang="fr-CA" sz="1400" dirty="0">
                <a:latin typeface="Arial" panose="020B0604020202020204" pitchFamily="34" charset="0"/>
                <a:cs typeface="Arial" panose="020B0604020202020204" pitchFamily="34" charset="0"/>
              </a:rPr>
              <a:t> RRSP (BOTH): </a:t>
            </a:r>
            <a:r>
              <a:rPr lang="fr-CA" sz="1400" b="1" dirty="0">
                <a:latin typeface="Arial" panose="020B0604020202020204" pitchFamily="34" charset="0"/>
                <a:cs typeface="Arial" panose="020B0604020202020204" pitchFamily="34" charset="0"/>
              </a:rPr>
              <a:t>$300,000</a:t>
            </a:r>
          </a:p>
          <a:p>
            <a:pPr lvl="1"/>
            <a:r>
              <a:rPr lang="fr-CA" sz="1400" dirty="0">
                <a:latin typeface="Arial" panose="020B0604020202020204" pitchFamily="34" charset="0"/>
                <a:cs typeface="Arial" panose="020B0604020202020204" pitchFamily="34" charset="0"/>
              </a:rPr>
              <a:t>TFSA (BOTH): </a:t>
            </a:r>
            <a:r>
              <a:rPr lang="fr-CA" sz="1400" b="1" dirty="0">
                <a:latin typeface="Arial" panose="020B0604020202020204" pitchFamily="34" charset="0"/>
                <a:cs typeface="Arial" panose="020B0604020202020204" pitchFamily="34" charset="0"/>
              </a:rPr>
              <a:t>$80,000</a:t>
            </a:r>
          </a:p>
          <a:p>
            <a:pPr lvl="1"/>
            <a:r>
              <a:rPr lang="fr-CA" sz="1400" dirty="0">
                <a:latin typeface="Arial" panose="020B0604020202020204" pitchFamily="34" charset="0"/>
                <a:cs typeface="Arial" panose="020B0604020202020204" pitchFamily="34" charset="0"/>
              </a:rPr>
              <a:t>HOUSE: </a:t>
            </a:r>
            <a:r>
              <a:rPr lang="fr-CA" sz="1400" b="1" dirty="0">
                <a:latin typeface="Arial" panose="020B0604020202020204" pitchFamily="34" charset="0"/>
                <a:cs typeface="Arial" panose="020B0604020202020204" pitchFamily="34" charset="0"/>
              </a:rPr>
              <a:t>$300,000</a:t>
            </a:r>
          </a:p>
          <a:p>
            <a:pPr lvl="1"/>
            <a:r>
              <a:rPr lang="fr-CA" sz="1400" dirty="0">
                <a:latin typeface="Arial" panose="020B0604020202020204" pitchFamily="34" charset="0"/>
                <a:cs typeface="Arial" panose="020B0604020202020204" pitchFamily="34" charset="0"/>
              </a:rPr>
              <a:t>LIABILITIES(DEBT): </a:t>
            </a:r>
            <a:r>
              <a:rPr lang="fr-CA" sz="1400" b="1" dirty="0">
                <a:latin typeface="Arial" panose="020B0604020202020204" pitchFamily="34" charset="0"/>
                <a:cs typeface="Arial" panose="020B0604020202020204" pitchFamily="34" charset="0"/>
              </a:rPr>
              <a:t>$0</a:t>
            </a:r>
          </a:p>
          <a:p>
            <a:pPr marL="457200" lvl="1" indent="0">
              <a:buNone/>
            </a:pPr>
            <a:endParaRPr lang="en-CA"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43F8334C-FB32-4CB4-9C20-F6C7A37250A8}"/>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813573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a:xfrm>
            <a:off x="913775" y="618517"/>
            <a:ext cx="10364451" cy="1553183"/>
          </a:xfrm>
        </p:spPr>
        <p:txBody>
          <a:bodyPr/>
          <a:lstStyle/>
          <a:p>
            <a:r>
              <a:rPr lang="fr-CA" dirty="0"/>
              <a:t>CURRENT SITUATION – INCOME AND NET WORTH</a:t>
            </a:r>
            <a:endParaRPr lang="en-CA" dirty="0"/>
          </a:p>
        </p:txBody>
      </p:sp>
      <p:graphicFrame>
        <p:nvGraphicFramePr>
          <p:cNvPr id="7" name="Content Placeholder 6">
            <a:extLst>
              <a:ext uri="{FF2B5EF4-FFF2-40B4-BE49-F238E27FC236}">
                <a16:creationId xmlns:a16="http://schemas.microsoft.com/office/drawing/2014/main" xmlns="" id="{E54D836F-22F9-4818-880A-1D5CC7ABD9A0}"/>
              </a:ext>
            </a:extLst>
          </p:cNvPr>
          <p:cNvGraphicFramePr>
            <a:graphicFrameLocks noGrp="1"/>
          </p:cNvGraphicFramePr>
          <p:nvPr>
            <p:ph sz="quarter" idx="13"/>
            <p:extLst>
              <p:ext uri="{D42A27DB-BD31-4B8C-83A1-F6EECF244321}">
                <p14:modId xmlns:p14="http://schemas.microsoft.com/office/powerpoint/2010/main" val="169974949"/>
              </p:ext>
            </p:extLst>
          </p:nvPr>
        </p:nvGraphicFramePr>
        <p:xfrm>
          <a:off x="619779" y="1828800"/>
          <a:ext cx="10364451" cy="4629149"/>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xmlns="" id="{43F8334C-FB32-4CB4-9C20-F6C7A37250A8}"/>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49857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CURRENT SITUATION – SPENDING</a:t>
            </a:r>
            <a:endParaRPr lang="en-CA" dirty="0"/>
          </a:p>
        </p:txBody>
      </p:sp>
      <p:graphicFrame>
        <p:nvGraphicFramePr>
          <p:cNvPr id="7" name="Content Placeholder 6">
            <a:extLst>
              <a:ext uri="{FF2B5EF4-FFF2-40B4-BE49-F238E27FC236}">
                <a16:creationId xmlns:a16="http://schemas.microsoft.com/office/drawing/2014/main" xmlns="" id="{0C332AF6-FDD8-4E7A-93A6-1107B4513DAE}"/>
              </a:ext>
            </a:extLst>
          </p:cNvPr>
          <p:cNvGraphicFramePr>
            <a:graphicFrameLocks noGrp="1"/>
          </p:cNvGraphicFramePr>
          <p:nvPr>
            <p:ph sz="quarter" idx="13"/>
            <p:extLst>
              <p:ext uri="{D42A27DB-BD31-4B8C-83A1-F6EECF244321}">
                <p14:modId xmlns:p14="http://schemas.microsoft.com/office/powerpoint/2010/main" val="829920466"/>
              </p:ext>
            </p:extLst>
          </p:nvPr>
        </p:nvGraphicFramePr>
        <p:xfrm>
          <a:off x="730894" y="2747832"/>
          <a:ext cx="10363200" cy="379095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xmlns="" id="{67B2405E-C3E6-4585-A676-93D8559E4C48}"/>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6096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CURRENT SITUATION – SPENDING</a:t>
            </a:r>
            <a:endParaRPr lang="en-CA" dirty="0"/>
          </a:p>
        </p:txBody>
      </p:sp>
      <p:sp>
        <p:nvSpPr>
          <p:cNvPr id="4" name="Slide Number Placeholder 3">
            <a:extLst>
              <a:ext uri="{FF2B5EF4-FFF2-40B4-BE49-F238E27FC236}">
                <a16:creationId xmlns:a16="http://schemas.microsoft.com/office/drawing/2014/main" xmlns="" id="{67B2405E-C3E6-4585-A676-93D8559E4C48}"/>
              </a:ext>
            </a:extLst>
          </p:cNvPr>
          <p:cNvSpPr>
            <a:spLocks noGrp="1"/>
          </p:cNvSpPr>
          <p:nvPr>
            <p:ph type="sldNum" sz="quarter" idx="12"/>
          </p:nvPr>
        </p:nvSpPr>
        <p:spPr/>
        <p:txBody>
          <a:bodyPr/>
          <a:lstStyle/>
          <a:p>
            <a:fld id="{6D22F896-40B5-4ADD-8801-0D06FADFA095}" type="slidenum">
              <a:rPr lang="en-US" smtClean="0"/>
              <a:t>14</a:t>
            </a:fld>
            <a:endParaRPr lang="en-US" dirty="0"/>
          </a:p>
        </p:txBody>
      </p:sp>
      <p:graphicFrame>
        <p:nvGraphicFramePr>
          <p:cNvPr id="5" name="Content Placeholder 4">
            <a:extLst>
              <a:ext uri="{FF2B5EF4-FFF2-40B4-BE49-F238E27FC236}">
                <a16:creationId xmlns:a16="http://schemas.microsoft.com/office/drawing/2014/main" xmlns="" id="{641E0A7B-6F9C-4750-B55F-6CDFB47C2664}"/>
              </a:ext>
            </a:extLst>
          </p:cNvPr>
          <p:cNvGraphicFramePr>
            <a:graphicFrameLocks noGrp="1"/>
          </p:cNvGraphicFramePr>
          <p:nvPr>
            <p:ph sz="quarter" idx="13"/>
            <p:extLst>
              <p:ext uri="{D42A27DB-BD31-4B8C-83A1-F6EECF244321}">
                <p14:modId xmlns:p14="http://schemas.microsoft.com/office/powerpoint/2010/main" val="1978190332"/>
              </p:ext>
            </p:extLst>
          </p:nvPr>
        </p:nvGraphicFramePr>
        <p:xfrm>
          <a:off x="1161569" y="1690033"/>
          <a:ext cx="9352442" cy="3904772"/>
        </p:xfrm>
        <a:graphic>
          <a:graphicData uri="http://schemas.openxmlformats.org/drawingml/2006/table">
            <a:tbl>
              <a:tblPr firstRow="1" bandRow="1">
                <a:tableStyleId>{5C22544A-7EE6-4342-B048-85BDC9FD1C3A}</a:tableStyleId>
              </a:tblPr>
              <a:tblGrid>
                <a:gridCol w="1096113">
                  <a:extLst>
                    <a:ext uri="{9D8B030D-6E8A-4147-A177-3AD203B41FA5}">
                      <a16:colId xmlns:a16="http://schemas.microsoft.com/office/drawing/2014/main" xmlns="" val="493777553"/>
                    </a:ext>
                  </a:extLst>
                </a:gridCol>
                <a:gridCol w="5603433">
                  <a:extLst>
                    <a:ext uri="{9D8B030D-6E8A-4147-A177-3AD203B41FA5}">
                      <a16:colId xmlns:a16="http://schemas.microsoft.com/office/drawing/2014/main" xmlns="" val="575005451"/>
                    </a:ext>
                  </a:extLst>
                </a:gridCol>
                <a:gridCol w="2652896">
                  <a:extLst>
                    <a:ext uri="{9D8B030D-6E8A-4147-A177-3AD203B41FA5}">
                      <a16:colId xmlns:a16="http://schemas.microsoft.com/office/drawing/2014/main" xmlns="" val="2670821729"/>
                    </a:ext>
                  </a:extLst>
                </a:gridCol>
              </a:tblGrid>
              <a:tr h="346365">
                <a:tc>
                  <a:txBody>
                    <a:bodyPr/>
                    <a:lstStyle/>
                    <a:p>
                      <a:endParaRPr lang="en-CA" dirty="0"/>
                    </a:p>
                  </a:txBody>
                  <a:tcPr/>
                </a:tc>
                <a:tc>
                  <a:txBody>
                    <a:bodyPr/>
                    <a:lstStyle/>
                    <a:p>
                      <a:endParaRPr lang="en-CA" dirty="0"/>
                    </a:p>
                  </a:txBody>
                  <a:tcPr/>
                </a:tc>
                <a:tc>
                  <a:txBody>
                    <a:bodyPr/>
                    <a:lstStyle/>
                    <a:p>
                      <a:r>
                        <a:rPr lang="fr-CA" dirty="0"/>
                        <a:t>AMOUNT</a:t>
                      </a:r>
                      <a:endParaRPr lang="en-CA" dirty="0"/>
                    </a:p>
                  </a:txBody>
                  <a:tcPr/>
                </a:tc>
                <a:extLst>
                  <a:ext uri="{0D108BD9-81ED-4DB2-BD59-A6C34878D82A}">
                    <a16:rowId xmlns:a16="http://schemas.microsoft.com/office/drawing/2014/main" xmlns="" val="4018187974"/>
                  </a:ext>
                </a:extLst>
              </a:tr>
              <a:tr h="756992">
                <a:tc>
                  <a:txBody>
                    <a:bodyPr/>
                    <a:lstStyle/>
                    <a:p>
                      <a:r>
                        <a:rPr lang="fr-CA" dirty="0"/>
                        <a:t>LIVE</a:t>
                      </a:r>
                      <a:endParaRPr lang="en-CA" dirty="0"/>
                    </a:p>
                  </a:txBody>
                  <a:tcPr/>
                </a:tc>
                <a:tc>
                  <a:txBody>
                    <a:bodyPr/>
                    <a:lstStyle/>
                    <a:p>
                      <a:r>
                        <a:rPr lang="fr-CA" b="1" dirty="0"/>
                        <a:t>HOUSING</a:t>
                      </a:r>
                      <a:r>
                        <a:rPr lang="fr-CA" dirty="0"/>
                        <a:t> (</a:t>
                      </a:r>
                      <a:r>
                        <a:rPr lang="fr-CA" dirty="0" err="1"/>
                        <a:t>heating</a:t>
                      </a:r>
                      <a:r>
                        <a:rPr lang="fr-CA" dirty="0"/>
                        <a:t>, </a:t>
                      </a:r>
                      <a:r>
                        <a:rPr lang="fr-CA" dirty="0" err="1"/>
                        <a:t>insurance</a:t>
                      </a:r>
                      <a:r>
                        <a:rPr lang="fr-CA" dirty="0"/>
                        <a:t>, city and </a:t>
                      </a:r>
                      <a:r>
                        <a:rPr lang="fr-CA" dirty="0" err="1"/>
                        <a:t>school</a:t>
                      </a:r>
                      <a:r>
                        <a:rPr lang="fr-CA" dirty="0"/>
                        <a:t> taxes,  maintenance, etc.)</a:t>
                      </a:r>
                      <a:endParaRPr lang="en-CA" dirty="0"/>
                    </a:p>
                  </a:txBody>
                  <a:tcPr/>
                </a:tc>
                <a:tc>
                  <a:txBody>
                    <a:bodyPr/>
                    <a:lstStyle/>
                    <a:p>
                      <a:r>
                        <a:rPr lang="fr-CA" dirty="0"/>
                        <a:t>$13,150</a:t>
                      </a:r>
                      <a:endParaRPr lang="en-CA" dirty="0"/>
                    </a:p>
                  </a:txBody>
                  <a:tcPr/>
                </a:tc>
                <a:extLst>
                  <a:ext uri="{0D108BD9-81ED-4DB2-BD59-A6C34878D82A}">
                    <a16:rowId xmlns:a16="http://schemas.microsoft.com/office/drawing/2014/main" xmlns="" val="2935150564"/>
                  </a:ext>
                </a:extLst>
              </a:tr>
              <a:tr h="756992">
                <a:tc>
                  <a:txBody>
                    <a:bodyPr/>
                    <a:lstStyle/>
                    <a:p>
                      <a:r>
                        <a:rPr lang="fr-CA" dirty="0"/>
                        <a:t>LIVE</a:t>
                      </a:r>
                      <a:endParaRPr lang="en-CA" dirty="0"/>
                    </a:p>
                  </a:txBody>
                  <a:tcPr/>
                </a:tc>
                <a:tc>
                  <a:txBody>
                    <a:bodyPr/>
                    <a:lstStyle/>
                    <a:p>
                      <a:r>
                        <a:rPr lang="fr-CA" b="1" dirty="0"/>
                        <a:t>TRANSPORTATION</a:t>
                      </a:r>
                      <a:r>
                        <a:rPr lang="fr-CA" dirty="0"/>
                        <a:t> (</a:t>
                      </a:r>
                      <a:r>
                        <a:rPr lang="fr-CA" dirty="0" err="1"/>
                        <a:t>Licenses</a:t>
                      </a:r>
                      <a:r>
                        <a:rPr lang="fr-CA" dirty="0"/>
                        <a:t>, plate, </a:t>
                      </a:r>
                      <a:r>
                        <a:rPr lang="fr-CA" dirty="0" err="1"/>
                        <a:t>insurance</a:t>
                      </a:r>
                      <a:r>
                        <a:rPr lang="fr-CA" dirty="0"/>
                        <a:t>, maintenance, </a:t>
                      </a:r>
                      <a:r>
                        <a:rPr lang="fr-CA" dirty="0" err="1"/>
                        <a:t>gas</a:t>
                      </a:r>
                      <a:r>
                        <a:rPr lang="fr-CA" dirty="0"/>
                        <a:t>, etc.)</a:t>
                      </a:r>
                      <a:endParaRPr lang="en-CA" dirty="0"/>
                    </a:p>
                  </a:txBody>
                  <a:tcPr/>
                </a:tc>
                <a:tc>
                  <a:txBody>
                    <a:bodyPr/>
                    <a:lstStyle/>
                    <a:p>
                      <a:r>
                        <a:rPr lang="fr-CA" dirty="0"/>
                        <a:t>$10,835</a:t>
                      </a:r>
                      <a:endParaRPr lang="en-CA" dirty="0"/>
                    </a:p>
                  </a:txBody>
                  <a:tcPr/>
                </a:tc>
                <a:extLst>
                  <a:ext uri="{0D108BD9-81ED-4DB2-BD59-A6C34878D82A}">
                    <a16:rowId xmlns:a16="http://schemas.microsoft.com/office/drawing/2014/main" xmlns="" val="558730733"/>
                  </a:ext>
                </a:extLst>
              </a:tr>
              <a:tr h="561988">
                <a:tc>
                  <a:txBody>
                    <a:bodyPr/>
                    <a:lstStyle/>
                    <a:p>
                      <a:r>
                        <a:rPr lang="fr-CA" dirty="0"/>
                        <a:t>LIVE</a:t>
                      </a:r>
                      <a:endParaRPr lang="en-CA" dirty="0"/>
                    </a:p>
                  </a:txBody>
                  <a:tcPr/>
                </a:tc>
                <a:tc>
                  <a:txBody>
                    <a:bodyPr/>
                    <a:lstStyle/>
                    <a:p>
                      <a:r>
                        <a:rPr lang="fr-CA" b="1" dirty="0"/>
                        <a:t>LIFESTYLE</a:t>
                      </a:r>
                      <a:r>
                        <a:rPr lang="fr-CA" dirty="0"/>
                        <a:t> (Food, </a:t>
                      </a:r>
                      <a:r>
                        <a:rPr lang="fr-CA" dirty="0" err="1"/>
                        <a:t>leisure</a:t>
                      </a:r>
                      <a:r>
                        <a:rPr lang="fr-CA" dirty="0"/>
                        <a:t>, vacation, restaurants, etc.)</a:t>
                      </a:r>
                      <a:endParaRPr lang="en-CA" dirty="0"/>
                    </a:p>
                  </a:txBody>
                  <a:tcPr/>
                </a:tc>
                <a:tc>
                  <a:txBody>
                    <a:bodyPr/>
                    <a:lstStyle/>
                    <a:p>
                      <a:r>
                        <a:rPr lang="fr-CA" dirty="0"/>
                        <a:t>$33,298</a:t>
                      </a:r>
                      <a:endParaRPr lang="en-CA" dirty="0"/>
                    </a:p>
                  </a:txBody>
                  <a:tcPr/>
                </a:tc>
                <a:extLst>
                  <a:ext uri="{0D108BD9-81ED-4DB2-BD59-A6C34878D82A}">
                    <a16:rowId xmlns:a16="http://schemas.microsoft.com/office/drawing/2014/main" xmlns="" val="2198465857"/>
                  </a:ext>
                </a:extLst>
              </a:tr>
              <a:tr h="346365">
                <a:tc>
                  <a:txBody>
                    <a:bodyPr/>
                    <a:lstStyle/>
                    <a:p>
                      <a:r>
                        <a:rPr lang="fr-CA" dirty="0"/>
                        <a:t>GIVE</a:t>
                      </a:r>
                      <a:endParaRPr lang="en-CA" dirty="0"/>
                    </a:p>
                  </a:txBody>
                  <a:tcPr/>
                </a:tc>
                <a:tc>
                  <a:txBody>
                    <a:bodyPr/>
                    <a:lstStyle/>
                    <a:p>
                      <a:r>
                        <a:rPr lang="fr-CA" b="1" dirty="0"/>
                        <a:t>DONATIONS</a:t>
                      </a:r>
                      <a:r>
                        <a:rPr lang="fr-CA" dirty="0"/>
                        <a:t> (</a:t>
                      </a:r>
                      <a:r>
                        <a:rPr lang="fr-CA" dirty="0" err="1"/>
                        <a:t>Various</a:t>
                      </a:r>
                      <a:r>
                        <a:rPr lang="fr-CA" dirty="0"/>
                        <a:t> </a:t>
                      </a:r>
                      <a:r>
                        <a:rPr lang="fr-CA" dirty="0" err="1"/>
                        <a:t>charities</a:t>
                      </a:r>
                      <a:r>
                        <a:rPr lang="fr-CA" dirty="0"/>
                        <a:t>)</a:t>
                      </a:r>
                      <a:endParaRPr lang="en-CA" dirty="0"/>
                    </a:p>
                  </a:txBody>
                  <a:tcPr/>
                </a:tc>
                <a:tc>
                  <a:txBody>
                    <a:bodyPr/>
                    <a:lstStyle/>
                    <a:p>
                      <a:r>
                        <a:rPr lang="fr-CA" dirty="0"/>
                        <a:t>$49,160</a:t>
                      </a:r>
                      <a:endParaRPr lang="en-CA" dirty="0"/>
                    </a:p>
                  </a:txBody>
                  <a:tcPr/>
                </a:tc>
                <a:extLst>
                  <a:ext uri="{0D108BD9-81ED-4DB2-BD59-A6C34878D82A}">
                    <a16:rowId xmlns:a16="http://schemas.microsoft.com/office/drawing/2014/main" xmlns="" val="4135239437"/>
                  </a:ext>
                </a:extLst>
              </a:tr>
              <a:tr h="346365">
                <a:tc>
                  <a:txBody>
                    <a:bodyPr/>
                    <a:lstStyle/>
                    <a:p>
                      <a:r>
                        <a:rPr lang="fr-CA" dirty="0"/>
                        <a:t>GROW</a:t>
                      </a:r>
                      <a:endParaRPr lang="en-CA" dirty="0"/>
                    </a:p>
                  </a:txBody>
                  <a:tcPr/>
                </a:tc>
                <a:tc>
                  <a:txBody>
                    <a:bodyPr/>
                    <a:lstStyle/>
                    <a:p>
                      <a:r>
                        <a:rPr lang="fr-CA" b="1" dirty="0"/>
                        <a:t>SAVINGS</a:t>
                      </a:r>
                      <a:r>
                        <a:rPr lang="fr-CA" dirty="0"/>
                        <a:t> (TFSA)</a:t>
                      </a:r>
                    </a:p>
                  </a:txBody>
                  <a:tcPr/>
                </a:tc>
                <a:tc>
                  <a:txBody>
                    <a:bodyPr/>
                    <a:lstStyle/>
                    <a:p>
                      <a:r>
                        <a:rPr lang="fr-CA" dirty="0"/>
                        <a:t>$5,500</a:t>
                      </a:r>
                      <a:endParaRPr lang="en-CA" dirty="0"/>
                    </a:p>
                  </a:txBody>
                  <a:tcPr/>
                </a:tc>
                <a:extLst>
                  <a:ext uri="{0D108BD9-81ED-4DB2-BD59-A6C34878D82A}">
                    <a16:rowId xmlns:a16="http://schemas.microsoft.com/office/drawing/2014/main" xmlns="" val="3558524421"/>
                  </a:ext>
                </a:extLst>
              </a:tr>
              <a:tr h="346365">
                <a:tc>
                  <a:txBody>
                    <a:bodyPr/>
                    <a:lstStyle/>
                    <a:p>
                      <a:r>
                        <a:rPr lang="fr-CA" dirty="0"/>
                        <a:t>PROTECT</a:t>
                      </a:r>
                      <a:endParaRPr lang="en-CA" dirty="0"/>
                    </a:p>
                  </a:txBody>
                  <a:tcPr/>
                </a:tc>
                <a:tc>
                  <a:txBody>
                    <a:bodyPr/>
                    <a:lstStyle/>
                    <a:p>
                      <a:r>
                        <a:rPr lang="fr-CA" b="1" dirty="0"/>
                        <a:t>INSURANCE</a:t>
                      </a:r>
                      <a:r>
                        <a:rPr lang="fr-CA" dirty="0"/>
                        <a:t> (Life, </a:t>
                      </a:r>
                      <a:r>
                        <a:rPr lang="fr-CA" dirty="0" err="1"/>
                        <a:t>disability</a:t>
                      </a:r>
                      <a:r>
                        <a:rPr lang="fr-CA" dirty="0"/>
                        <a:t>, </a:t>
                      </a:r>
                      <a:r>
                        <a:rPr lang="fr-CA" dirty="0" err="1"/>
                        <a:t>health</a:t>
                      </a:r>
                      <a:r>
                        <a:rPr lang="fr-CA" dirty="0"/>
                        <a:t>)</a:t>
                      </a:r>
                      <a:endParaRPr lang="en-CA" dirty="0"/>
                    </a:p>
                  </a:txBody>
                  <a:tcPr/>
                </a:tc>
                <a:tc>
                  <a:txBody>
                    <a:bodyPr/>
                    <a:lstStyle/>
                    <a:p>
                      <a:r>
                        <a:rPr lang="fr-CA" dirty="0"/>
                        <a:t>$15,672</a:t>
                      </a:r>
                      <a:endParaRPr lang="en-CA" dirty="0"/>
                    </a:p>
                  </a:txBody>
                  <a:tcPr/>
                </a:tc>
                <a:extLst>
                  <a:ext uri="{0D108BD9-81ED-4DB2-BD59-A6C34878D82A}">
                    <a16:rowId xmlns:a16="http://schemas.microsoft.com/office/drawing/2014/main" xmlns="" val="3385710851"/>
                  </a:ext>
                </a:extLst>
              </a:tr>
              <a:tr h="346365">
                <a:tc>
                  <a:txBody>
                    <a:bodyPr/>
                    <a:lstStyle/>
                    <a:p>
                      <a:endParaRPr lang="en-CA"/>
                    </a:p>
                  </a:txBody>
                  <a:tcPr/>
                </a:tc>
                <a:tc>
                  <a:txBody>
                    <a:bodyPr/>
                    <a:lstStyle/>
                    <a:p>
                      <a:r>
                        <a:rPr lang="fr-CA" b="1" dirty="0"/>
                        <a:t>TOTAL</a:t>
                      </a:r>
                      <a:endParaRPr lang="en-CA" b="1" dirty="0"/>
                    </a:p>
                  </a:txBody>
                  <a:tcPr/>
                </a:tc>
                <a:tc>
                  <a:txBody>
                    <a:bodyPr/>
                    <a:lstStyle/>
                    <a:p>
                      <a:r>
                        <a:rPr lang="fr-CA" dirty="0"/>
                        <a:t>$127,615*</a:t>
                      </a:r>
                      <a:endParaRPr lang="en-CA" dirty="0"/>
                    </a:p>
                  </a:txBody>
                  <a:tcPr/>
                </a:tc>
                <a:extLst>
                  <a:ext uri="{0D108BD9-81ED-4DB2-BD59-A6C34878D82A}">
                    <a16:rowId xmlns:a16="http://schemas.microsoft.com/office/drawing/2014/main" xmlns="" val="2805041024"/>
                  </a:ext>
                </a:extLst>
              </a:tr>
            </a:tbl>
          </a:graphicData>
        </a:graphic>
      </p:graphicFrame>
      <p:sp>
        <p:nvSpPr>
          <p:cNvPr id="6" name="TextBox 5">
            <a:extLst>
              <a:ext uri="{FF2B5EF4-FFF2-40B4-BE49-F238E27FC236}">
                <a16:creationId xmlns:a16="http://schemas.microsoft.com/office/drawing/2014/main" xmlns="" id="{756D39F2-D76F-4CF4-B0A2-2959CAAA52FF}"/>
              </a:ext>
            </a:extLst>
          </p:cNvPr>
          <p:cNvSpPr txBox="1"/>
          <p:nvPr/>
        </p:nvSpPr>
        <p:spPr>
          <a:xfrm>
            <a:off x="1161568" y="5602069"/>
            <a:ext cx="9352441" cy="646331"/>
          </a:xfrm>
          <a:prstGeom prst="rect">
            <a:avLst/>
          </a:prstGeom>
          <a:noFill/>
        </p:spPr>
        <p:txBody>
          <a:bodyPr wrap="square" rtlCol="0">
            <a:spAutoFit/>
          </a:bodyPr>
          <a:lstStyle/>
          <a:p>
            <a:r>
              <a:rPr lang="fr-CA" dirty="0"/>
              <a:t>*This </a:t>
            </a:r>
            <a:r>
              <a:rPr lang="fr-CA" dirty="0" err="1"/>
              <a:t>is</a:t>
            </a:r>
            <a:r>
              <a:rPr lang="fr-CA" dirty="0"/>
              <a:t> </a:t>
            </a:r>
            <a:r>
              <a:rPr lang="fr-CA" dirty="0" err="1"/>
              <a:t>based</a:t>
            </a:r>
            <a:r>
              <a:rPr lang="fr-CA" dirty="0"/>
              <a:t> on the </a:t>
            </a:r>
            <a:r>
              <a:rPr lang="fr-CA" dirty="0" err="1"/>
              <a:t>numbers</a:t>
            </a:r>
            <a:r>
              <a:rPr lang="fr-CA" dirty="0"/>
              <a:t> </a:t>
            </a:r>
            <a:r>
              <a:rPr lang="fr-CA" dirty="0" err="1"/>
              <a:t>you</a:t>
            </a:r>
            <a:r>
              <a:rPr lang="fr-CA" dirty="0"/>
              <a:t> </a:t>
            </a:r>
            <a:r>
              <a:rPr lang="fr-CA" dirty="0" err="1"/>
              <a:t>provided</a:t>
            </a:r>
            <a:r>
              <a:rPr lang="fr-CA" dirty="0"/>
              <a:t> and </a:t>
            </a:r>
            <a:r>
              <a:rPr lang="fr-CA" dirty="0" err="1"/>
              <a:t>there</a:t>
            </a:r>
            <a:r>
              <a:rPr lang="fr-CA" dirty="0"/>
              <a:t> </a:t>
            </a:r>
            <a:r>
              <a:rPr lang="fr-CA" dirty="0" err="1"/>
              <a:t>is</a:t>
            </a:r>
            <a:r>
              <a:rPr lang="fr-CA" dirty="0"/>
              <a:t> </a:t>
            </a:r>
            <a:r>
              <a:rPr lang="fr-CA" dirty="0" err="1"/>
              <a:t>clearly</a:t>
            </a:r>
            <a:r>
              <a:rPr lang="fr-CA" dirty="0"/>
              <a:t> </a:t>
            </a:r>
            <a:r>
              <a:rPr lang="fr-CA" dirty="0" err="1"/>
              <a:t>some</a:t>
            </a:r>
            <a:r>
              <a:rPr lang="fr-CA" dirty="0"/>
              <a:t> </a:t>
            </a:r>
            <a:r>
              <a:rPr lang="fr-CA" dirty="0" err="1"/>
              <a:t>after-tax</a:t>
            </a:r>
            <a:r>
              <a:rPr lang="fr-CA" dirty="0"/>
              <a:t> money </a:t>
            </a:r>
            <a:r>
              <a:rPr lang="fr-CA" dirty="0" err="1"/>
              <a:t>that</a:t>
            </a:r>
            <a:r>
              <a:rPr lang="fr-CA" dirty="0"/>
              <a:t> </a:t>
            </a:r>
            <a:r>
              <a:rPr lang="fr-CA" dirty="0" err="1"/>
              <a:t>is</a:t>
            </a:r>
            <a:r>
              <a:rPr lang="fr-CA" dirty="0"/>
              <a:t> not </a:t>
            </a:r>
            <a:r>
              <a:rPr lang="fr-CA" dirty="0" err="1"/>
              <a:t>accounted</a:t>
            </a:r>
            <a:r>
              <a:rPr lang="fr-CA" dirty="0"/>
              <a:t> for, </a:t>
            </a:r>
            <a:r>
              <a:rPr lang="fr-CA" dirty="0" err="1"/>
              <a:t>denoting</a:t>
            </a:r>
            <a:r>
              <a:rPr lang="fr-CA" dirty="0"/>
              <a:t> a cash flow issue. </a:t>
            </a:r>
            <a:endParaRPr lang="en-CA" dirty="0"/>
          </a:p>
        </p:txBody>
      </p:sp>
    </p:spTree>
    <p:extLst>
      <p:ext uri="{BB962C8B-B14F-4D97-AF65-F5344CB8AC3E}">
        <p14:creationId xmlns:p14="http://schemas.microsoft.com/office/powerpoint/2010/main" val="3995068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CURRENT SITUATION – INSURANCE</a:t>
            </a:r>
            <a:endParaRPr lang="en-CA" dirty="0"/>
          </a:p>
        </p:txBody>
      </p:sp>
      <p:sp>
        <p:nvSpPr>
          <p:cNvPr id="3" name="Content Placeholder 2">
            <a:extLst>
              <a:ext uri="{FF2B5EF4-FFF2-40B4-BE49-F238E27FC236}">
                <a16:creationId xmlns:a16="http://schemas.microsoft.com/office/drawing/2014/main" xmlns="" id="{F6AA4D10-34EA-4121-899A-4D8F24B07775}"/>
              </a:ext>
            </a:extLst>
          </p:cNvPr>
          <p:cNvSpPr>
            <a:spLocks noGrp="1"/>
          </p:cNvSpPr>
          <p:nvPr>
            <p:ph sz="quarter" idx="13"/>
          </p:nvPr>
        </p:nvSpPr>
        <p:spPr/>
        <p:txBody>
          <a:bodyPr/>
          <a:lstStyle/>
          <a:p>
            <a:r>
              <a:rPr lang="fr-CA" b="1" dirty="0">
                <a:solidFill>
                  <a:srgbClr val="0070C0"/>
                </a:solidFill>
              </a:rPr>
              <a:t>LIFE INSURANCE</a:t>
            </a:r>
          </a:p>
          <a:p>
            <a:pPr lvl="1"/>
            <a:r>
              <a:rPr lang="fr-CA" dirty="0"/>
              <a:t>*********: $600,000 </a:t>
            </a:r>
            <a:r>
              <a:rPr lang="fr-CA" dirty="0" err="1"/>
              <a:t>coverage</a:t>
            </a:r>
            <a:r>
              <a:rPr lang="fr-CA" dirty="0"/>
              <a:t>, </a:t>
            </a:r>
            <a:r>
              <a:rPr lang="fr-CA" dirty="0" err="1"/>
              <a:t>term</a:t>
            </a:r>
            <a:r>
              <a:rPr lang="fr-CA" dirty="0"/>
              <a:t> 10 </a:t>
            </a:r>
            <a:r>
              <a:rPr lang="fr-CA" dirty="0" err="1"/>
              <a:t>renewing</a:t>
            </a:r>
            <a:r>
              <a:rPr lang="fr-CA" dirty="0"/>
              <a:t> in 2018</a:t>
            </a:r>
          </a:p>
          <a:p>
            <a:pPr lvl="1"/>
            <a:r>
              <a:rPr lang="fr-CA" dirty="0"/>
              <a:t>*********: $300,000 </a:t>
            </a:r>
            <a:r>
              <a:rPr lang="fr-CA" dirty="0" err="1"/>
              <a:t>coverage</a:t>
            </a:r>
            <a:r>
              <a:rPr lang="fr-CA" dirty="0"/>
              <a:t>, </a:t>
            </a:r>
            <a:r>
              <a:rPr lang="fr-CA" dirty="0" err="1"/>
              <a:t>term</a:t>
            </a:r>
            <a:r>
              <a:rPr lang="fr-CA" dirty="0"/>
              <a:t> 10 </a:t>
            </a:r>
            <a:r>
              <a:rPr lang="fr-CA" dirty="0" err="1"/>
              <a:t>renewing</a:t>
            </a:r>
            <a:r>
              <a:rPr lang="fr-CA" dirty="0"/>
              <a:t> in 2018</a:t>
            </a:r>
          </a:p>
          <a:p>
            <a:r>
              <a:rPr lang="fr-CA" b="1" dirty="0">
                <a:solidFill>
                  <a:srgbClr val="0070C0"/>
                </a:solidFill>
              </a:rPr>
              <a:t>DISABILITY INSURANCE</a:t>
            </a:r>
          </a:p>
          <a:p>
            <a:pPr lvl="1"/>
            <a:r>
              <a:rPr lang="fr-CA" b="1" dirty="0"/>
              <a:t>*********: </a:t>
            </a:r>
            <a:r>
              <a:rPr lang="fr-CA" dirty="0"/>
              <a:t>$9,000 NET MONTHLY BENEFIT POLICY</a:t>
            </a:r>
          </a:p>
          <a:p>
            <a:r>
              <a:rPr lang="fr-CA" b="1" dirty="0">
                <a:solidFill>
                  <a:srgbClr val="0070C0"/>
                </a:solidFill>
              </a:rPr>
              <a:t>HEALTH INSURANCE</a:t>
            </a:r>
          </a:p>
          <a:p>
            <a:pPr lvl="1"/>
            <a:r>
              <a:rPr lang="fr-CA" dirty="0"/>
              <a:t>*********: $ FAMILY COVERAGE FOR A STANDARD HEALTH, INCLUDING VISION CARE, BUT NOT DENTAL.</a:t>
            </a:r>
            <a:endParaRPr lang="en-CA" dirty="0"/>
          </a:p>
        </p:txBody>
      </p:sp>
      <p:sp>
        <p:nvSpPr>
          <p:cNvPr id="4" name="Slide Number Placeholder 3">
            <a:extLst>
              <a:ext uri="{FF2B5EF4-FFF2-40B4-BE49-F238E27FC236}">
                <a16:creationId xmlns:a16="http://schemas.microsoft.com/office/drawing/2014/main" xmlns="" id="{CE864065-5114-40BC-A047-849395896F97}"/>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1953627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CURRENT SITUATION – RISK TOLERANCE</a:t>
            </a:r>
            <a:endParaRPr lang="en-CA" dirty="0"/>
          </a:p>
        </p:txBody>
      </p:sp>
      <p:sp>
        <p:nvSpPr>
          <p:cNvPr id="3" name="Content Placeholder 2">
            <a:extLst>
              <a:ext uri="{FF2B5EF4-FFF2-40B4-BE49-F238E27FC236}">
                <a16:creationId xmlns:a16="http://schemas.microsoft.com/office/drawing/2014/main" xmlns="" id="{F6AA4D10-34EA-4121-899A-4D8F24B07775}"/>
              </a:ext>
            </a:extLst>
          </p:cNvPr>
          <p:cNvSpPr>
            <a:spLocks noGrp="1"/>
          </p:cNvSpPr>
          <p:nvPr>
            <p:ph sz="quarter" idx="13"/>
          </p:nvPr>
        </p:nvSpPr>
        <p:spPr/>
        <p:txBody>
          <a:bodyPr/>
          <a:lstStyle/>
          <a:p>
            <a:r>
              <a:rPr lang="fr-CA" dirty="0" err="1"/>
              <a:t>Your</a:t>
            </a:r>
            <a:r>
              <a:rPr lang="fr-CA" dirty="0"/>
              <a:t> </a:t>
            </a:r>
            <a:r>
              <a:rPr lang="fr-CA" dirty="0" err="1"/>
              <a:t>risk</a:t>
            </a:r>
            <a:r>
              <a:rPr lang="fr-CA" dirty="0"/>
              <a:t> </a:t>
            </a:r>
            <a:r>
              <a:rPr lang="fr-CA" dirty="0" err="1"/>
              <a:t>tolerance</a:t>
            </a:r>
            <a:r>
              <a:rPr lang="fr-CA" dirty="0"/>
              <a:t> </a:t>
            </a:r>
            <a:r>
              <a:rPr lang="fr-CA" dirty="0" err="1"/>
              <a:t>helps</a:t>
            </a:r>
            <a:r>
              <a:rPr lang="fr-CA" dirty="0"/>
              <a:t> </a:t>
            </a:r>
            <a:r>
              <a:rPr lang="fr-CA" dirty="0" err="1"/>
              <a:t>determine</a:t>
            </a:r>
            <a:r>
              <a:rPr lang="fr-CA" dirty="0"/>
              <a:t> the </a:t>
            </a:r>
            <a:r>
              <a:rPr lang="fr-CA" dirty="0" err="1"/>
              <a:t>choice</a:t>
            </a:r>
            <a:r>
              <a:rPr lang="fr-CA" dirty="0"/>
              <a:t> of </a:t>
            </a:r>
            <a:r>
              <a:rPr lang="fr-CA" dirty="0" err="1"/>
              <a:t>investment</a:t>
            </a:r>
            <a:r>
              <a:rPr lang="fr-CA" dirty="0"/>
              <a:t> and asset class diversification </a:t>
            </a:r>
            <a:r>
              <a:rPr lang="fr-CA" dirty="0" err="1"/>
              <a:t>that</a:t>
            </a:r>
            <a:r>
              <a:rPr lang="fr-CA" dirty="0"/>
              <a:t> </a:t>
            </a:r>
            <a:r>
              <a:rPr lang="fr-CA" dirty="0" err="1"/>
              <a:t>is</a:t>
            </a:r>
            <a:r>
              <a:rPr lang="fr-CA" dirty="0"/>
              <a:t> </a:t>
            </a:r>
            <a:r>
              <a:rPr lang="fr-CA" dirty="0" err="1"/>
              <a:t>most</a:t>
            </a:r>
            <a:r>
              <a:rPr lang="fr-CA" dirty="0"/>
              <a:t> </a:t>
            </a:r>
            <a:r>
              <a:rPr lang="fr-CA" dirty="0" err="1"/>
              <a:t>appropriate</a:t>
            </a:r>
            <a:r>
              <a:rPr lang="fr-CA" dirty="0"/>
              <a:t> for </a:t>
            </a:r>
            <a:r>
              <a:rPr lang="fr-CA" dirty="0" err="1"/>
              <a:t>you</a:t>
            </a:r>
            <a:r>
              <a:rPr lang="fr-CA" dirty="0"/>
              <a:t>. This </a:t>
            </a:r>
            <a:r>
              <a:rPr lang="fr-CA" dirty="0" err="1"/>
              <a:t>was</a:t>
            </a:r>
            <a:r>
              <a:rPr lang="fr-CA" dirty="0"/>
              <a:t> </a:t>
            </a:r>
            <a:r>
              <a:rPr lang="fr-CA" dirty="0" err="1"/>
              <a:t>evaluated</a:t>
            </a:r>
            <a:r>
              <a:rPr lang="fr-CA" dirty="0"/>
              <a:t> by </a:t>
            </a:r>
            <a:r>
              <a:rPr lang="fr-CA" dirty="0" err="1"/>
              <a:t>reviewing</a:t>
            </a:r>
            <a:r>
              <a:rPr lang="fr-CA" dirty="0"/>
              <a:t> </a:t>
            </a:r>
            <a:r>
              <a:rPr lang="fr-CA" dirty="0" err="1"/>
              <a:t>your</a:t>
            </a:r>
            <a:r>
              <a:rPr lang="fr-CA" dirty="0"/>
              <a:t> </a:t>
            </a:r>
            <a:r>
              <a:rPr lang="fr-CA" dirty="0" err="1"/>
              <a:t>current</a:t>
            </a:r>
            <a:r>
              <a:rPr lang="fr-CA" dirty="0"/>
              <a:t> </a:t>
            </a:r>
            <a:r>
              <a:rPr lang="fr-CA" dirty="0" err="1"/>
              <a:t>corporate</a:t>
            </a:r>
            <a:r>
              <a:rPr lang="fr-CA" dirty="0"/>
              <a:t> portfolio, </a:t>
            </a:r>
            <a:r>
              <a:rPr lang="fr-CA" dirty="0" err="1"/>
              <a:t>explaining</a:t>
            </a:r>
            <a:r>
              <a:rPr lang="fr-CA" dirty="0"/>
              <a:t> and </a:t>
            </a:r>
            <a:r>
              <a:rPr lang="fr-CA" dirty="0" err="1"/>
              <a:t>asking</a:t>
            </a:r>
            <a:r>
              <a:rPr lang="fr-CA" dirty="0"/>
              <a:t> </a:t>
            </a:r>
            <a:r>
              <a:rPr lang="fr-CA" dirty="0" err="1"/>
              <a:t>you</a:t>
            </a:r>
            <a:r>
              <a:rPr lang="fr-CA" dirty="0"/>
              <a:t> </a:t>
            </a:r>
            <a:r>
              <a:rPr lang="fr-CA" dirty="0" err="1"/>
              <a:t>your</a:t>
            </a:r>
            <a:r>
              <a:rPr lang="fr-CA" dirty="0"/>
              <a:t> </a:t>
            </a:r>
            <a:r>
              <a:rPr lang="fr-CA" dirty="0" err="1"/>
              <a:t>level</a:t>
            </a:r>
            <a:r>
              <a:rPr lang="fr-CA" dirty="0"/>
              <a:t> of confort in </a:t>
            </a:r>
            <a:r>
              <a:rPr lang="fr-CA" dirty="0" err="1"/>
              <a:t>various</a:t>
            </a:r>
            <a:r>
              <a:rPr lang="fr-CA" dirty="0"/>
              <a:t> scenarios, and </a:t>
            </a:r>
            <a:r>
              <a:rPr lang="fr-CA" dirty="0" err="1"/>
              <a:t>answering</a:t>
            </a:r>
            <a:r>
              <a:rPr lang="fr-CA" dirty="0"/>
              <a:t> the </a:t>
            </a:r>
            <a:r>
              <a:rPr lang="fr-CA" dirty="0" err="1"/>
              <a:t>evaluation</a:t>
            </a:r>
            <a:r>
              <a:rPr lang="fr-CA" dirty="0"/>
              <a:t> questions </a:t>
            </a:r>
            <a:r>
              <a:rPr lang="fr-CA" dirty="0" err="1"/>
              <a:t>from</a:t>
            </a:r>
            <a:r>
              <a:rPr lang="fr-CA" dirty="0"/>
              <a:t> </a:t>
            </a:r>
            <a:r>
              <a:rPr lang="fr-CA" dirty="0" err="1"/>
              <a:t>precise</a:t>
            </a:r>
            <a:r>
              <a:rPr lang="fr-CA" dirty="0"/>
              <a:t> </a:t>
            </a:r>
            <a:r>
              <a:rPr lang="fr-CA" dirty="0" err="1"/>
              <a:t>fp</a:t>
            </a:r>
            <a:r>
              <a:rPr lang="fr-CA" dirty="0"/>
              <a:t>. (SEE APPENDIX 1 FOR YOUR PRECISE FP RISK TOLERANCE RESULTS)</a:t>
            </a:r>
          </a:p>
          <a:p>
            <a:pPr marL="0" indent="0">
              <a:buNone/>
            </a:pPr>
            <a:endParaRPr lang="fr-CA" dirty="0"/>
          </a:p>
          <a:p>
            <a:pPr lvl="1"/>
            <a:r>
              <a:rPr lang="fr-CA" dirty="0"/>
              <a:t>*********: </a:t>
            </a:r>
            <a:r>
              <a:rPr lang="fr-CA" dirty="0" err="1"/>
              <a:t>your</a:t>
            </a:r>
            <a:r>
              <a:rPr lang="fr-CA" dirty="0"/>
              <a:t> score </a:t>
            </a:r>
            <a:r>
              <a:rPr lang="fr-CA" dirty="0" err="1"/>
              <a:t>is</a:t>
            </a:r>
            <a:r>
              <a:rPr lang="fr-CA" dirty="0"/>
              <a:t> </a:t>
            </a:r>
            <a:r>
              <a:rPr lang="fr-CA" dirty="0">
                <a:solidFill>
                  <a:srgbClr val="0070C0"/>
                </a:solidFill>
              </a:rPr>
              <a:t>64</a:t>
            </a:r>
            <a:r>
              <a:rPr lang="fr-CA" dirty="0"/>
              <a:t> – </a:t>
            </a:r>
            <a:r>
              <a:rPr lang="fr-CA" b="1" dirty="0" err="1">
                <a:solidFill>
                  <a:srgbClr val="0070C0"/>
                </a:solidFill>
              </a:rPr>
              <a:t>balanced-growth</a:t>
            </a:r>
            <a:r>
              <a:rPr lang="fr-CA" dirty="0"/>
              <a:t> profile</a:t>
            </a:r>
          </a:p>
          <a:p>
            <a:pPr lvl="1"/>
            <a:r>
              <a:rPr lang="fr-CA" dirty="0"/>
              <a:t>*********: </a:t>
            </a:r>
            <a:r>
              <a:rPr lang="fr-CA" dirty="0" err="1"/>
              <a:t>your</a:t>
            </a:r>
            <a:r>
              <a:rPr lang="fr-CA" dirty="0"/>
              <a:t> score </a:t>
            </a:r>
            <a:r>
              <a:rPr lang="fr-CA" dirty="0" err="1"/>
              <a:t>is</a:t>
            </a:r>
            <a:r>
              <a:rPr lang="fr-CA" dirty="0"/>
              <a:t> </a:t>
            </a:r>
            <a:r>
              <a:rPr lang="fr-CA" dirty="0">
                <a:solidFill>
                  <a:srgbClr val="0070C0"/>
                </a:solidFill>
              </a:rPr>
              <a:t>66</a:t>
            </a:r>
            <a:r>
              <a:rPr lang="fr-CA" dirty="0"/>
              <a:t> – </a:t>
            </a:r>
            <a:r>
              <a:rPr lang="fr-CA" b="1" dirty="0" err="1">
                <a:solidFill>
                  <a:srgbClr val="0070C0"/>
                </a:solidFill>
              </a:rPr>
              <a:t>balanced-growth</a:t>
            </a:r>
            <a:r>
              <a:rPr lang="fr-CA" dirty="0"/>
              <a:t> profile</a:t>
            </a:r>
            <a:endParaRPr lang="en-CA" dirty="0"/>
          </a:p>
        </p:txBody>
      </p:sp>
      <p:sp>
        <p:nvSpPr>
          <p:cNvPr id="4" name="Slide Number Placeholder 3">
            <a:extLst>
              <a:ext uri="{FF2B5EF4-FFF2-40B4-BE49-F238E27FC236}">
                <a16:creationId xmlns:a16="http://schemas.microsoft.com/office/drawing/2014/main" xmlns="" id="{CE864065-5114-40BC-A047-849395896F97}"/>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698250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9CBB2C-F93B-4496-9825-D8765D99052E}"/>
              </a:ext>
            </a:extLst>
          </p:cNvPr>
          <p:cNvSpPr>
            <a:spLocks noGrp="1"/>
          </p:cNvSpPr>
          <p:nvPr>
            <p:ph type="title"/>
          </p:nvPr>
        </p:nvSpPr>
        <p:spPr>
          <a:xfrm>
            <a:off x="913774" y="2630911"/>
            <a:ext cx="10364451" cy="1596177"/>
          </a:xfrm>
        </p:spPr>
        <p:txBody>
          <a:bodyPr/>
          <a:lstStyle/>
          <a:p>
            <a:r>
              <a:rPr lang="fr-CA" b="1" dirty="0">
                <a:solidFill>
                  <a:srgbClr val="0070C0"/>
                </a:solidFill>
              </a:rPr>
              <a:t>RETURN ON LIFE (ROL)</a:t>
            </a:r>
            <a:endParaRPr lang="en-CA" b="1" dirty="0">
              <a:solidFill>
                <a:srgbClr val="0070C0"/>
              </a:solidFill>
            </a:endParaRPr>
          </a:p>
        </p:txBody>
      </p:sp>
      <p:sp>
        <p:nvSpPr>
          <p:cNvPr id="3" name="Slide Number Placeholder 2">
            <a:extLst>
              <a:ext uri="{FF2B5EF4-FFF2-40B4-BE49-F238E27FC236}">
                <a16:creationId xmlns:a16="http://schemas.microsoft.com/office/drawing/2014/main" xmlns="" id="{E08D992C-264A-4B93-9320-1961BB783762}"/>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1367274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YOUR </a:t>
            </a:r>
            <a:r>
              <a:rPr lang="fr-CA" dirty="0" err="1"/>
              <a:t>rol</a:t>
            </a:r>
            <a:r>
              <a:rPr lang="fr-CA" dirty="0"/>
              <a:t> - CONCEPT</a:t>
            </a:r>
            <a:endParaRPr lang="en-CA" dirty="0"/>
          </a:p>
        </p:txBody>
      </p:sp>
      <p:sp>
        <p:nvSpPr>
          <p:cNvPr id="3" name="Content Placeholder 2">
            <a:extLst>
              <a:ext uri="{FF2B5EF4-FFF2-40B4-BE49-F238E27FC236}">
                <a16:creationId xmlns:a16="http://schemas.microsoft.com/office/drawing/2014/main" xmlns="" id="{F6AA4D10-34EA-4121-899A-4D8F24B07775}"/>
              </a:ext>
            </a:extLst>
          </p:cNvPr>
          <p:cNvSpPr>
            <a:spLocks noGrp="1"/>
          </p:cNvSpPr>
          <p:nvPr>
            <p:ph sz="quarter" idx="13"/>
          </p:nvPr>
        </p:nvSpPr>
        <p:spPr/>
        <p:txBody>
          <a:bodyPr>
            <a:normAutofit fontScale="77500" lnSpcReduction="20000"/>
          </a:bodyPr>
          <a:lstStyle/>
          <a:p>
            <a:r>
              <a:rPr lang="fr-CA" dirty="0"/>
              <a:t>The Return on line (</a:t>
            </a:r>
            <a:r>
              <a:rPr lang="fr-CA" dirty="0" err="1"/>
              <a:t>rOL</a:t>
            </a:r>
            <a:r>
              <a:rPr lang="fr-CA" dirty="0"/>
              <a:t>) concept </a:t>
            </a:r>
            <a:r>
              <a:rPr lang="fr-CA" dirty="0" err="1"/>
              <a:t>is</a:t>
            </a:r>
            <a:r>
              <a:rPr lang="fr-CA" dirty="0"/>
              <a:t> a unique concept </a:t>
            </a:r>
            <a:r>
              <a:rPr lang="fr-CA" dirty="0" err="1"/>
              <a:t>that</a:t>
            </a:r>
            <a:r>
              <a:rPr lang="fr-CA" dirty="0"/>
              <a:t> </a:t>
            </a:r>
            <a:r>
              <a:rPr lang="fr-CA" dirty="0" err="1"/>
              <a:t>helps</a:t>
            </a:r>
            <a:r>
              <a:rPr lang="fr-CA" dirty="0"/>
              <a:t> capture and score </a:t>
            </a:r>
            <a:r>
              <a:rPr lang="fr-CA" dirty="0" err="1"/>
              <a:t>your</a:t>
            </a:r>
            <a:r>
              <a:rPr lang="fr-CA" dirty="0"/>
              <a:t> </a:t>
            </a:r>
            <a:r>
              <a:rPr lang="fr-CA" dirty="0" err="1"/>
              <a:t>overall</a:t>
            </a:r>
            <a:r>
              <a:rPr lang="fr-CA" dirty="0"/>
              <a:t> life satisfaction. </a:t>
            </a:r>
            <a:r>
              <a:rPr lang="fr-CA" dirty="0" err="1"/>
              <a:t>We</a:t>
            </a:r>
            <a:r>
              <a:rPr lang="fr-CA" dirty="0"/>
              <a:t> </a:t>
            </a:r>
            <a:r>
              <a:rPr lang="fr-CA" dirty="0" err="1"/>
              <a:t>believe</a:t>
            </a:r>
            <a:r>
              <a:rPr lang="fr-CA" dirty="0"/>
              <a:t> </a:t>
            </a:r>
            <a:r>
              <a:rPr lang="fr-CA" dirty="0" err="1"/>
              <a:t>that</a:t>
            </a:r>
            <a:r>
              <a:rPr lang="fr-CA" dirty="0"/>
              <a:t> </a:t>
            </a:r>
            <a:r>
              <a:rPr lang="fr-CA" dirty="0" err="1"/>
              <a:t>what</a:t>
            </a:r>
            <a:r>
              <a:rPr lang="fr-CA" dirty="0"/>
              <a:t> </a:t>
            </a:r>
            <a:r>
              <a:rPr lang="fr-CA" dirty="0" err="1"/>
              <a:t>we</a:t>
            </a:r>
            <a:r>
              <a:rPr lang="fr-CA" dirty="0"/>
              <a:t> do </a:t>
            </a:r>
            <a:r>
              <a:rPr lang="fr-CA" dirty="0" err="1"/>
              <a:t>should</a:t>
            </a:r>
            <a:r>
              <a:rPr lang="fr-CA" dirty="0"/>
              <a:t> </a:t>
            </a:r>
            <a:r>
              <a:rPr lang="fr-CA" dirty="0" err="1"/>
              <a:t>ultimately</a:t>
            </a:r>
            <a:r>
              <a:rPr lang="fr-CA" dirty="0"/>
              <a:t> help </a:t>
            </a:r>
            <a:r>
              <a:rPr lang="fr-CA" dirty="0" err="1"/>
              <a:t>you</a:t>
            </a:r>
            <a:r>
              <a:rPr lang="fr-CA" dirty="0"/>
              <a:t> </a:t>
            </a:r>
            <a:r>
              <a:rPr lang="fr-CA" dirty="0" err="1"/>
              <a:t>increase</a:t>
            </a:r>
            <a:r>
              <a:rPr lang="fr-CA" dirty="0"/>
              <a:t> </a:t>
            </a:r>
            <a:r>
              <a:rPr lang="fr-CA" dirty="0" err="1"/>
              <a:t>your</a:t>
            </a:r>
            <a:r>
              <a:rPr lang="fr-CA" dirty="0"/>
              <a:t> life satisfaction. </a:t>
            </a:r>
          </a:p>
          <a:p>
            <a:r>
              <a:rPr lang="en-CA" dirty="0"/>
              <a:t>Our view of money and wealth is that they are tools destined to serve your life purpose and deepest aspirations. Money should never enslave you. </a:t>
            </a:r>
          </a:p>
          <a:p>
            <a:r>
              <a:rPr lang="en-CA" dirty="0"/>
              <a:t>That’s why it’s important that we measure your return on life and help make your financial matters a non-issue, so you can focus on increasing your well being and the well-being of your loved ones.</a:t>
            </a:r>
          </a:p>
          <a:p>
            <a:r>
              <a:rPr lang="en-CA" dirty="0"/>
              <a:t>As we journey together, our hope is that the lowest scoring areas of your </a:t>
            </a:r>
            <a:r>
              <a:rPr lang="en-CA" dirty="0" err="1"/>
              <a:t>rol</a:t>
            </a:r>
            <a:r>
              <a:rPr lang="en-CA" dirty="0"/>
              <a:t> test would increase significantly, while the stronger aspects stay strong, for an increased holistic life satisfaction, a life of success, significance, and peace of mind.</a:t>
            </a:r>
          </a:p>
          <a:p>
            <a:r>
              <a:rPr lang="en-CA" dirty="0"/>
              <a:t>One thing that we invite you to do, is to ask yourself what single action step you can take in the next 24-48hrs, in order to increase your lowest score overtime on the </a:t>
            </a:r>
            <a:r>
              <a:rPr lang="en-CA" dirty="0" err="1"/>
              <a:t>rol</a:t>
            </a:r>
            <a:r>
              <a:rPr lang="en-CA" dirty="0"/>
              <a:t> results.</a:t>
            </a:r>
            <a:endParaRPr lang="fr-CA" dirty="0"/>
          </a:p>
        </p:txBody>
      </p:sp>
      <p:sp>
        <p:nvSpPr>
          <p:cNvPr id="4" name="Slide Number Placeholder 3">
            <a:extLst>
              <a:ext uri="{FF2B5EF4-FFF2-40B4-BE49-F238E27FC236}">
                <a16:creationId xmlns:a16="http://schemas.microsoft.com/office/drawing/2014/main" xmlns="" id="{1A482CDA-F4AD-423B-8093-1FA3EC7590DE}"/>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1228356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YOUR </a:t>
            </a:r>
            <a:r>
              <a:rPr lang="fr-CA" dirty="0" err="1"/>
              <a:t>rol</a:t>
            </a:r>
            <a:r>
              <a:rPr lang="fr-CA" dirty="0"/>
              <a:t> - RESULTS</a:t>
            </a:r>
            <a:endParaRPr lang="en-CA" dirty="0"/>
          </a:p>
        </p:txBody>
      </p:sp>
      <p:sp>
        <p:nvSpPr>
          <p:cNvPr id="3" name="Content Placeholder 2">
            <a:extLst>
              <a:ext uri="{FF2B5EF4-FFF2-40B4-BE49-F238E27FC236}">
                <a16:creationId xmlns:a16="http://schemas.microsoft.com/office/drawing/2014/main" xmlns="" id="{F6AA4D10-34EA-4121-899A-4D8F24B07775}"/>
              </a:ext>
            </a:extLst>
          </p:cNvPr>
          <p:cNvSpPr>
            <a:spLocks noGrp="1"/>
          </p:cNvSpPr>
          <p:nvPr>
            <p:ph sz="quarter" idx="13"/>
          </p:nvPr>
        </p:nvSpPr>
        <p:spPr/>
        <p:txBody>
          <a:bodyPr>
            <a:normAutofit fontScale="85000" lnSpcReduction="20000"/>
          </a:bodyPr>
          <a:lstStyle/>
          <a:p>
            <a:r>
              <a:rPr lang="fr-CA" dirty="0"/>
              <a:t>On a </a:t>
            </a:r>
            <a:r>
              <a:rPr lang="fr-CA" dirty="0" err="1"/>
              <a:t>scale</a:t>
            </a:r>
            <a:r>
              <a:rPr lang="fr-CA" dirty="0"/>
              <a:t> of 0 to 100 (</a:t>
            </a:r>
            <a:r>
              <a:rPr lang="fr-CA" dirty="0" err="1"/>
              <a:t>see</a:t>
            </a:r>
            <a:r>
              <a:rPr lang="fr-CA" dirty="0"/>
              <a:t> </a:t>
            </a:r>
            <a:r>
              <a:rPr lang="fr-CA" dirty="0" err="1"/>
              <a:t>appendix</a:t>
            </a:r>
            <a:r>
              <a:rPr lang="fr-CA" dirty="0"/>
              <a:t> 2 for </a:t>
            </a:r>
            <a:r>
              <a:rPr lang="fr-CA" dirty="0" err="1"/>
              <a:t>your</a:t>
            </a:r>
            <a:r>
              <a:rPr lang="fr-CA" dirty="0"/>
              <a:t> </a:t>
            </a:r>
            <a:r>
              <a:rPr lang="fr-CA" dirty="0" err="1"/>
              <a:t>results</a:t>
            </a:r>
            <a:r>
              <a:rPr lang="fr-CA" dirty="0"/>
              <a:t>)</a:t>
            </a:r>
          </a:p>
          <a:p>
            <a:r>
              <a:rPr lang="fr-CA" dirty="0"/>
              <a:t>*********</a:t>
            </a:r>
          </a:p>
          <a:p>
            <a:pPr lvl="1"/>
            <a:r>
              <a:rPr lang="fr-CA" dirty="0" err="1"/>
              <a:t>Your</a:t>
            </a:r>
            <a:r>
              <a:rPr lang="fr-CA" dirty="0"/>
              <a:t> </a:t>
            </a:r>
            <a:r>
              <a:rPr lang="fr-CA" b="1" dirty="0" err="1">
                <a:solidFill>
                  <a:srgbClr val="00B050"/>
                </a:solidFill>
              </a:rPr>
              <a:t>highest</a:t>
            </a:r>
            <a:r>
              <a:rPr lang="fr-CA" dirty="0"/>
              <a:t> scores </a:t>
            </a:r>
            <a:r>
              <a:rPr lang="fr-CA" dirty="0" err="1"/>
              <a:t>were</a:t>
            </a:r>
            <a:r>
              <a:rPr lang="fr-CA" dirty="0"/>
              <a:t> in: </a:t>
            </a:r>
          </a:p>
          <a:p>
            <a:pPr lvl="2"/>
            <a:r>
              <a:rPr lang="fr-CA" b="1" dirty="0" err="1"/>
              <a:t>Residence</a:t>
            </a:r>
            <a:r>
              <a:rPr lang="fr-CA" dirty="0"/>
              <a:t> (100); </a:t>
            </a:r>
            <a:r>
              <a:rPr lang="fr-CA" b="1" dirty="0" err="1"/>
              <a:t>learning</a:t>
            </a:r>
            <a:r>
              <a:rPr lang="fr-CA" dirty="0"/>
              <a:t> (90); </a:t>
            </a:r>
            <a:r>
              <a:rPr lang="fr-CA" b="1" dirty="0" err="1"/>
              <a:t>relationships</a:t>
            </a:r>
            <a:r>
              <a:rPr lang="fr-CA" dirty="0"/>
              <a:t> (90)</a:t>
            </a:r>
          </a:p>
          <a:p>
            <a:pPr lvl="1"/>
            <a:r>
              <a:rPr lang="fr-CA" dirty="0" err="1"/>
              <a:t>Your</a:t>
            </a:r>
            <a:r>
              <a:rPr lang="fr-CA" dirty="0"/>
              <a:t> </a:t>
            </a:r>
            <a:r>
              <a:rPr lang="fr-CA" b="1" dirty="0" err="1">
                <a:solidFill>
                  <a:srgbClr val="FF3300"/>
                </a:solidFill>
              </a:rPr>
              <a:t>lowest</a:t>
            </a:r>
            <a:r>
              <a:rPr lang="fr-CA" dirty="0"/>
              <a:t> scores </a:t>
            </a:r>
            <a:r>
              <a:rPr lang="fr-CA" dirty="0" err="1"/>
              <a:t>were</a:t>
            </a:r>
            <a:r>
              <a:rPr lang="fr-CA" dirty="0"/>
              <a:t> in:</a:t>
            </a:r>
          </a:p>
          <a:p>
            <a:pPr lvl="2"/>
            <a:r>
              <a:rPr lang="fr-CA" b="1" dirty="0"/>
              <a:t>Autonomy</a:t>
            </a:r>
            <a:r>
              <a:rPr lang="fr-CA" dirty="0"/>
              <a:t> (60); </a:t>
            </a:r>
            <a:r>
              <a:rPr lang="fr-CA" b="1" dirty="0" err="1"/>
              <a:t>purpose</a:t>
            </a:r>
            <a:r>
              <a:rPr lang="fr-CA" dirty="0"/>
              <a:t> (65); </a:t>
            </a:r>
            <a:r>
              <a:rPr lang="fr-CA" b="1" dirty="0" err="1"/>
              <a:t>health</a:t>
            </a:r>
            <a:r>
              <a:rPr lang="fr-CA" dirty="0"/>
              <a:t> (65)</a:t>
            </a:r>
          </a:p>
          <a:p>
            <a:r>
              <a:rPr lang="fr-CA" dirty="0"/>
              <a:t>********</a:t>
            </a:r>
          </a:p>
          <a:p>
            <a:pPr lvl="1"/>
            <a:r>
              <a:rPr lang="fr-CA" dirty="0" err="1"/>
              <a:t>Your</a:t>
            </a:r>
            <a:r>
              <a:rPr lang="fr-CA" dirty="0"/>
              <a:t> </a:t>
            </a:r>
            <a:r>
              <a:rPr lang="fr-CA" b="1" dirty="0" err="1">
                <a:solidFill>
                  <a:srgbClr val="00B050"/>
                </a:solidFill>
              </a:rPr>
              <a:t>highest</a:t>
            </a:r>
            <a:r>
              <a:rPr lang="fr-CA" dirty="0"/>
              <a:t> scores </a:t>
            </a:r>
            <a:r>
              <a:rPr lang="fr-CA" dirty="0" err="1"/>
              <a:t>were</a:t>
            </a:r>
            <a:r>
              <a:rPr lang="fr-CA" dirty="0"/>
              <a:t> in:</a:t>
            </a:r>
          </a:p>
          <a:p>
            <a:pPr lvl="2"/>
            <a:r>
              <a:rPr lang="fr-CA" b="1" dirty="0" err="1"/>
              <a:t>Relationships</a:t>
            </a:r>
            <a:r>
              <a:rPr lang="fr-CA" dirty="0"/>
              <a:t> (90); </a:t>
            </a:r>
            <a:r>
              <a:rPr lang="fr-CA" b="1" dirty="0" err="1"/>
              <a:t>residence</a:t>
            </a:r>
            <a:r>
              <a:rPr lang="fr-CA" dirty="0"/>
              <a:t> (85), </a:t>
            </a:r>
            <a:r>
              <a:rPr lang="fr-CA" b="1" dirty="0" err="1"/>
              <a:t>autonomy</a:t>
            </a:r>
            <a:r>
              <a:rPr lang="fr-CA" dirty="0"/>
              <a:t> (85)</a:t>
            </a:r>
          </a:p>
          <a:p>
            <a:pPr lvl="1"/>
            <a:r>
              <a:rPr lang="fr-CA" dirty="0" err="1"/>
              <a:t>Your</a:t>
            </a:r>
            <a:r>
              <a:rPr lang="fr-CA" dirty="0"/>
              <a:t> </a:t>
            </a:r>
            <a:r>
              <a:rPr lang="fr-CA" b="1" dirty="0" err="1">
                <a:solidFill>
                  <a:srgbClr val="FF3300"/>
                </a:solidFill>
              </a:rPr>
              <a:t>lowest</a:t>
            </a:r>
            <a:r>
              <a:rPr lang="fr-CA" dirty="0"/>
              <a:t> scores </a:t>
            </a:r>
            <a:r>
              <a:rPr lang="fr-CA" dirty="0" err="1"/>
              <a:t>were</a:t>
            </a:r>
            <a:r>
              <a:rPr lang="fr-CA" dirty="0"/>
              <a:t> in:</a:t>
            </a:r>
          </a:p>
          <a:p>
            <a:pPr lvl="2"/>
            <a:r>
              <a:rPr lang="fr-CA" b="1" dirty="0"/>
              <a:t>Work</a:t>
            </a:r>
            <a:r>
              <a:rPr lang="fr-CA" dirty="0"/>
              <a:t> (65); </a:t>
            </a:r>
            <a:r>
              <a:rPr lang="fr-CA" b="1" dirty="0" err="1"/>
              <a:t>learning</a:t>
            </a:r>
            <a:r>
              <a:rPr lang="fr-CA" dirty="0"/>
              <a:t> (65); </a:t>
            </a:r>
            <a:r>
              <a:rPr lang="fr-CA" b="1" dirty="0" err="1"/>
              <a:t>leisure</a:t>
            </a:r>
            <a:r>
              <a:rPr lang="fr-CA" b="1" dirty="0"/>
              <a:t> </a:t>
            </a:r>
            <a:r>
              <a:rPr lang="fr-CA" dirty="0"/>
              <a:t>(65)</a:t>
            </a:r>
            <a:endParaRPr lang="en-CA" dirty="0"/>
          </a:p>
        </p:txBody>
      </p:sp>
      <p:sp>
        <p:nvSpPr>
          <p:cNvPr id="4" name="Slide Number Placeholder 3">
            <a:extLst>
              <a:ext uri="{FF2B5EF4-FFF2-40B4-BE49-F238E27FC236}">
                <a16:creationId xmlns:a16="http://schemas.microsoft.com/office/drawing/2014/main" xmlns="" id="{1A482CDA-F4AD-423B-8093-1FA3EC7590DE}"/>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4022743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xmlns="" id="{3AF8AE54-F6F1-4AD1-9EBB-E3063FBA5811}"/>
              </a:ext>
            </a:extLst>
          </p:cNvPr>
          <p:cNvGraphicFramePr>
            <a:graphicFrameLocks noGrp="1"/>
          </p:cNvGraphicFramePr>
          <p:nvPr>
            <p:ph sz="quarter" idx="13"/>
            <p:extLst>
              <p:ext uri="{D42A27DB-BD31-4B8C-83A1-F6EECF244321}">
                <p14:modId xmlns:p14="http://schemas.microsoft.com/office/powerpoint/2010/main" val="1384976546"/>
              </p:ext>
            </p:extLst>
          </p:nvPr>
        </p:nvGraphicFramePr>
        <p:xfrm>
          <a:off x="914400" y="1041083"/>
          <a:ext cx="5105400" cy="4450080"/>
        </p:xfrm>
        <a:graphic>
          <a:graphicData uri="http://schemas.openxmlformats.org/drawingml/2006/table">
            <a:tbl>
              <a:tblPr firstRow="1" bandRow="1">
                <a:tableStyleId>{5C22544A-7EE6-4342-B048-85BDC9FD1C3A}</a:tableStyleId>
              </a:tblPr>
              <a:tblGrid>
                <a:gridCol w="3451860">
                  <a:extLst>
                    <a:ext uri="{9D8B030D-6E8A-4147-A177-3AD203B41FA5}">
                      <a16:colId xmlns:a16="http://schemas.microsoft.com/office/drawing/2014/main" xmlns="" val="212574887"/>
                    </a:ext>
                  </a:extLst>
                </a:gridCol>
                <a:gridCol w="1653540">
                  <a:extLst>
                    <a:ext uri="{9D8B030D-6E8A-4147-A177-3AD203B41FA5}">
                      <a16:colId xmlns:a16="http://schemas.microsoft.com/office/drawing/2014/main" xmlns="" val="3283608973"/>
                    </a:ext>
                  </a:extLst>
                </a:gridCol>
              </a:tblGrid>
              <a:tr h="370840">
                <a:tc>
                  <a:txBody>
                    <a:bodyPr/>
                    <a:lstStyle/>
                    <a:p>
                      <a:r>
                        <a:rPr lang="fr-CA" dirty="0"/>
                        <a:t>TABLE OF CONTENT</a:t>
                      </a:r>
                      <a:endParaRPr lang="en-CA" dirty="0"/>
                    </a:p>
                  </a:txBody>
                  <a:tcPr/>
                </a:tc>
                <a:tc>
                  <a:txBody>
                    <a:bodyPr/>
                    <a:lstStyle/>
                    <a:p>
                      <a:r>
                        <a:rPr lang="fr-CA" dirty="0"/>
                        <a:t>SLIDE #</a:t>
                      </a:r>
                      <a:endParaRPr lang="en-CA" dirty="0"/>
                    </a:p>
                  </a:txBody>
                  <a:tcPr/>
                </a:tc>
                <a:extLst>
                  <a:ext uri="{0D108BD9-81ED-4DB2-BD59-A6C34878D82A}">
                    <a16:rowId xmlns:a16="http://schemas.microsoft.com/office/drawing/2014/main" xmlns="" val="4109496799"/>
                  </a:ext>
                </a:extLst>
              </a:tr>
              <a:tr h="370840">
                <a:tc>
                  <a:txBody>
                    <a:bodyPr/>
                    <a:lstStyle/>
                    <a:p>
                      <a:r>
                        <a:rPr lang="fr-CA" dirty="0"/>
                        <a:t>Plan Parties</a:t>
                      </a:r>
                      <a:endParaRPr lang="en-CA" dirty="0"/>
                    </a:p>
                  </a:txBody>
                  <a:tcPr/>
                </a:tc>
                <a:tc>
                  <a:txBody>
                    <a:bodyPr/>
                    <a:lstStyle/>
                    <a:p>
                      <a:r>
                        <a:rPr lang="fr-CA" dirty="0"/>
                        <a:t>3</a:t>
                      </a:r>
                      <a:endParaRPr lang="en-CA" dirty="0"/>
                    </a:p>
                  </a:txBody>
                  <a:tcPr/>
                </a:tc>
                <a:extLst>
                  <a:ext uri="{0D108BD9-81ED-4DB2-BD59-A6C34878D82A}">
                    <a16:rowId xmlns:a16="http://schemas.microsoft.com/office/drawing/2014/main" xmlns="" val="250481934"/>
                  </a:ext>
                </a:extLst>
              </a:tr>
              <a:tr h="370840">
                <a:tc>
                  <a:txBody>
                    <a:bodyPr/>
                    <a:lstStyle/>
                    <a:p>
                      <a:r>
                        <a:rPr lang="fr-CA" dirty="0"/>
                        <a:t>Vision-Importance</a:t>
                      </a:r>
                      <a:endParaRPr lang="en-CA" dirty="0"/>
                    </a:p>
                  </a:txBody>
                  <a:tcPr/>
                </a:tc>
                <a:tc>
                  <a:txBody>
                    <a:bodyPr/>
                    <a:lstStyle/>
                    <a:p>
                      <a:r>
                        <a:rPr lang="fr-CA" dirty="0"/>
                        <a:t>5</a:t>
                      </a:r>
                      <a:endParaRPr lang="en-CA" dirty="0"/>
                    </a:p>
                  </a:txBody>
                  <a:tcPr/>
                </a:tc>
                <a:extLst>
                  <a:ext uri="{0D108BD9-81ED-4DB2-BD59-A6C34878D82A}">
                    <a16:rowId xmlns:a16="http://schemas.microsoft.com/office/drawing/2014/main" xmlns="" val="1633029684"/>
                  </a:ext>
                </a:extLst>
              </a:tr>
              <a:tr h="370840">
                <a:tc>
                  <a:txBody>
                    <a:bodyPr/>
                    <a:lstStyle/>
                    <a:p>
                      <a:r>
                        <a:rPr lang="fr-CA" dirty="0"/>
                        <a:t>Vision-</a:t>
                      </a:r>
                      <a:r>
                        <a:rPr lang="fr-CA" dirty="0" err="1"/>
                        <a:t>Your</a:t>
                      </a:r>
                      <a:r>
                        <a:rPr lang="fr-CA" dirty="0"/>
                        <a:t> </a:t>
                      </a:r>
                      <a:r>
                        <a:rPr lang="fr-CA" dirty="0" err="1"/>
                        <a:t>Preferred</a:t>
                      </a:r>
                      <a:r>
                        <a:rPr lang="fr-CA" dirty="0"/>
                        <a:t> Future</a:t>
                      </a:r>
                      <a:endParaRPr lang="en-CA" dirty="0"/>
                    </a:p>
                  </a:txBody>
                  <a:tcPr/>
                </a:tc>
                <a:tc>
                  <a:txBody>
                    <a:bodyPr/>
                    <a:lstStyle/>
                    <a:p>
                      <a:r>
                        <a:rPr lang="fr-CA" dirty="0"/>
                        <a:t>6</a:t>
                      </a:r>
                      <a:endParaRPr lang="en-CA" dirty="0"/>
                    </a:p>
                  </a:txBody>
                  <a:tcPr/>
                </a:tc>
                <a:extLst>
                  <a:ext uri="{0D108BD9-81ED-4DB2-BD59-A6C34878D82A}">
                    <a16:rowId xmlns:a16="http://schemas.microsoft.com/office/drawing/2014/main" xmlns="" val="3714513268"/>
                  </a:ext>
                </a:extLst>
              </a:tr>
              <a:tr h="370840">
                <a:tc>
                  <a:txBody>
                    <a:bodyPr/>
                    <a:lstStyle/>
                    <a:p>
                      <a:r>
                        <a:rPr lang="fr-CA" dirty="0"/>
                        <a:t>Values-</a:t>
                      </a:r>
                      <a:r>
                        <a:rPr lang="fr-CA" dirty="0" err="1"/>
                        <a:t>Your</a:t>
                      </a:r>
                      <a:r>
                        <a:rPr lang="fr-CA" dirty="0"/>
                        <a:t> </a:t>
                      </a:r>
                      <a:r>
                        <a:rPr lang="fr-CA" dirty="0" err="1"/>
                        <a:t>Core</a:t>
                      </a:r>
                      <a:r>
                        <a:rPr lang="fr-CA" dirty="0"/>
                        <a:t> Values</a:t>
                      </a:r>
                      <a:endParaRPr lang="en-CA" dirty="0"/>
                    </a:p>
                  </a:txBody>
                  <a:tcPr/>
                </a:tc>
                <a:tc>
                  <a:txBody>
                    <a:bodyPr/>
                    <a:lstStyle/>
                    <a:p>
                      <a:r>
                        <a:rPr lang="fr-CA" dirty="0"/>
                        <a:t>8</a:t>
                      </a:r>
                      <a:endParaRPr lang="en-CA" dirty="0"/>
                    </a:p>
                  </a:txBody>
                  <a:tcPr/>
                </a:tc>
                <a:extLst>
                  <a:ext uri="{0D108BD9-81ED-4DB2-BD59-A6C34878D82A}">
                    <a16:rowId xmlns:a16="http://schemas.microsoft.com/office/drawing/2014/main" xmlns="" val="4173877261"/>
                  </a:ext>
                </a:extLst>
              </a:tr>
              <a:tr h="370840">
                <a:tc>
                  <a:txBody>
                    <a:bodyPr/>
                    <a:lstStyle/>
                    <a:p>
                      <a:r>
                        <a:rPr lang="fr-CA" dirty="0"/>
                        <a:t>Values-Graph</a:t>
                      </a:r>
                      <a:endParaRPr lang="en-CA" dirty="0"/>
                    </a:p>
                  </a:txBody>
                  <a:tcPr/>
                </a:tc>
                <a:tc>
                  <a:txBody>
                    <a:bodyPr/>
                    <a:lstStyle/>
                    <a:p>
                      <a:r>
                        <a:rPr lang="fr-CA" dirty="0"/>
                        <a:t>9</a:t>
                      </a:r>
                      <a:endParaRPr lang="en-CA" dirty="0"/>
                    </a:p>
                  </a:txBody>
                  <a:tcPr/>
                </a:tc>
                <a:extLst>
                  <a:ext uri="{0D108BD9-81ED-4DB2-BD59-A6C34878D82A}">
                    <a16:rowId xmlns:a16="http://schemas.microsoft.com/office/drawing/2014/main" xmlns="" val="1985055211"/>
                  </a:ext>
                </a:extLst>
              </a:tr>
              <a:tr h="370840">
                <a:tc>
                  <a:txBody>
                    <a:bodyPr/>
                    <a:lstStyle/>
                    <a:p>
                      <a:r>
                        <a:rPr lang="fr-CA" b="1" dirty="0">
                          <a:solidFill>
                            <a:srgbClr val="0070C0"/>
                          </a:solidFill>
                        </a:rPr>
                        <a:t>CURRENT FINANCIAL PROFILE</a:t>
                      </a:r>
                      <a:endParaRPr lang="en-CA" b="1" dirty="0">
                        <a:solidFill>
                          <a:srgbClr val="0070C0"/>
                        </a:solidFill>
                      </a:endParaRPr>
                    </a:p>
                  </a:txBody>
                  <a:tcPr/>
                </a:tc>
                <a:tc>
                  <a:txBody>
                    <a:bodyPr/>
                    <a:lstStyle/>
                    <a:p>
                      <a:r>
                        <a:rPr lang="fr-CA" dirty="0"/>
                        <a:t>10-16</a:t>
                      </a:r>
                      <a:endParaRPr lang="en-CA" dirty="0"/>
                    </a:p>
                  </a:txBody>
                  <a:tcPr/>
                </a:tc>
                <a:extLst>
                  <a:ext uri="{0D108BD9-81ED-4DB2-BD59-A6C34878D82A}">
                    <a16:rowId xmlns:a16="http://schemas.microsoft.com/office/drawing/2014/main" xmlns="" val="2379605671"/>
                  </a:ext>
                </a:extLst>
              </a:tr>
              <a:tr h="370840">
                <a:tc>
                  <a:txBody>
                    <a:bodyPr/>
                    <a:lstStyle/>
                    <a:p>
                      <a:r>
                        <a:rPr lang="fr-CA" dirty="0" err="1"/>
                        <a:t>Income</a:t>
                      </a:r>
                      <a:r>
                        <a:rPr lang="fr-CA" dirty="0"/>
                        <a:t> and Net Worth</a:t>
                      </a:r>
                      <a:endParaRPr lang="en-CA" dirty="0"/>
                    </a:p>
                  </a:txBody>
                  <a:tcPr/>
                </a:tc>
                <a:tc>
                  <a:txBody>
                    <a:bodyPr/>
                    <a:lstStyle/>
                    <a:p>
                      <a:r>
                        <a:rPr lang="fr-CA" dirty="0"/>
                        <a:t>11</a:t>
                      </a:r>
                      <a:endParaRPr lang="en-CA" dirty="0"/>
                    </a:p>
                  </a:txBody>
                  <a:tcPr/>
                </a:tc>
                <a:extLst>
                  <a:ext uri="{0D108BD9-81ED-4DB2-BD59-A6C34878D82A}">
                    <a16:rowId xmlns:a16="http://schemas.microsoft.com/office/drawing/2014/main" xmlns="" val="3491559043"/>
                  </a:ext>
                </a:extLst>
              </a:tr>
              <a:tr h="370840">
                <a:tc>
                  <a:txBody>
                    <a:bodyPr/>
                    <a:lstStyle/>
                    <a:p>
                      <a:r>
                        <a:rPr lang="fr-CA" dirty="0" err="1"/>
                        <a:t>Income</a:t>
                      </a:r>
                      <a:r>
                        <a:rPr lang="fr-CA" dirty="0"/>
                        <a:t> and Net Worth Graph</a:t>
                      </a:r>
                      <a:endParaRPr lang="en-CA" dirty="0"/>
                    </a:p>
                  </a:txBody>
                  <a:tcPr/>
                </a:tc>
                <a:tc>
                  <a:txBody>
                    <a:bodyPr/>
                    <a:lstStyle/>
                    <a:p>
                      <a:r>
                        <a:rPr lang="fr-CA" dirty="0"/>
                        <a:t>12</a:t>
                      </a:r>
                      <a:endParaRPr lang="en-CA" dirty="0"/>
                    </a:p>
                  </a:txBody>
                  <a:tcPr/>
                </a:tc>
                <a:extLst>
                  <a:ext uri="{0D108BD9-81ED-4DB2-BD59-A6C34878D82A}">
                    <a16:rowId xmlns:a16="http://schemas.microsoft.com/office/drawing/2014/main" xmlns="" val="1512780936"/>
                  </a:ext>
                </a:extLst>
              </a:tr>
              <a:tr h="370840">
                <a:tc>
                  <a:txBody>
                    <a:bodyPr/>
                    <a:lstStyle/>
                    <a:p>
                      <a:r>
                        <a:rPr lang="fr-CA" dirty="0" err="1"/>
                        <a:t>Spending</a:t>
                      </a:r>
                      <a:r>
                        <a:rPr lang="fr-CA" dirty="0"/>
                        <a:t> Graph</a:t>
                      </a:r>
                      <a:endParaRPr lang="en-CA" dirty="0"/>
                    </a:p>
                  </a:txBody>
                  <a:tcPr/>
                </a:tc>
                <a:tc>
                  <a:txBody>
                    <a:bodyPr/>
                    <a:lstStyle/>
                    <a:p>
                      <a:r>
                        <a:rPr lang="fr-CA" dirty="0"/>
                        <a:t>13</a:t>
                      </a:r>
                      <a:endParaRPr lang="en-CA" dirty="0"/>
                    </a:p>
                  </a:txBody>
                  <a:tcPr/>
                </a:tc>
                <a:extLst>
                  <a:ext uri="{0D108BD9-81ED-4DB2-BD59-A6C34878D82A}">
                    <a16:rowId xmlns:a16="http://schemas.microsoft.com/office/drawing/2014/main" xmlns="" val="2935993523"/>
                  </a:ext>
                </a:extLst>
              </a:tr>
              <a:tr h="370840">
                <a:tc>
                  <a:txBody>
                    <a:bodyPr/>
                    <a:lstStyle/>
                    <a:p>
                      <a:r>
                        <a:rPr lang="fr-CA" dirty="0" err="1"/>
                        <a:t>Spending</a:t>
                      </a:r>
                      <a:r>
                        <a:rPr lang="fr-CA" dirty="0"/>
                        <a:t> Table</a:t>
                      </a:r>
                      <a:endParaRPr lang="en-CA" dirty="0"/>
                    </a:p>
                  </a:txBody>
                  <a:tcPr/>
                </a:tc>
                <a:tc>
                  <a:txBody>
                    <a:bodyPr/>
                    <a:lstStyle/>
                    <a:p>
                      <a:r>
                        <a:rPr lang="fr-CA" dirty="0"/>
                        <a:t>14</a:t>
                      </a:r>
                      <a:endParaRPr lang="en-CA" dirty="0"/>
                    </a:p>
                  </a:txBody>
                  <a:tcPr/>
                </a:tc>
                <a:extLst>
                  <a:ext uri="{0D108BD9-81ED-4DB2-BD59-A6C34878D82A}">
                    <a16:rowId xmlns:a16="http://schemas.microsoft.com/office/drawing/2014/main" xmlns="" val="3731217015"/>
                  </a:ext>
                </a:extLst>
              </a:tr>
              <a:tr h="370840">
                <a:tc>
                  <a:txBody>
                    <a:bodyPr/>
                    <a:lstStyle/>
                    <a:p>
                      <a:r>
                        <a:rPr lang="fr-CA" dirty="0" err="1"/>
                        <a:t>Insurance</a:t>
                      </a:r>
                      <a:endParaRPr lang="en-CA" dirty="0"/>
                    </a:p>
                  </a:txBody>
                  <a:tcPr/>
                </a:tc>
                <a:tc>
                  <a:txBody>
                    <a:bodyPr/>
                    <a:lstStyle/>
                    <a:p>
                      <a:r>
                        <a:rPr lang="fr-CA" dirty="0"/>
                        <a:t>15</a:t>
                      </a:r>
                      <a:endParaRPr lang="en-CA" dirty="0"/>
                    </a:p>
                  </a:txBody>
                  <a:tcPr/>
                </a:tc>
                <a:extLst>
                  <a:ext uri="{0D108BD9-81ED-4DB2-BD59-A6C34878D82A}">
                    <a16:rowId xmlns:a16="http://schemas.microsoft.com/office/drawing/2014/main" xmlns="" val="3929871829"/>
                  </a:ext>
                </a:extLst>
              </a:tr>
            </a:tbl>
          </a:graphicData>
        </a:graphic>
      </p:graphicFrame>
      <p:graphicFrame>
        <p:nvGraphicFramePr>
          <p:cNvPr id="7" name="Content Placeholder 6">
            <a:extLst>
              <a:ext uri="{FF2B5EF4-FFF2-40B4-BE49-F238E27FC236}">
                <a16:creationId xmlns:a16="http://schemas.microsoft.com/office/drawing/2014/main" xmlns="" id="{8BD9C966-FA94-4F2A-BE14-B4D53C703D3C}"/>
              </a:ext>
            </a:extLst>
          </p:cNvPr>
          <p:cNvGraphicFramePr>
            <a:graphicFrameLocks noGrp="1"/>
          </p:cNvGraphicFramePr>
          <p:nvPr>
            <p:ph sz="quarter" idx="14"/>
            <p:extLst>
              <p:ext uri="{D42A27DB-BD31-4B8C-83A1-F6EECF244321}">
                <p14:modId xmlns:p14="http://schemas.microsoft.com/office/powerpoint/2010/main" val="407813361"/>
              </p:ext>
            </p:extLst>
          </p:nvPr>
        </p:nvGraphicFramePr>
        <p:xfrm>
          <a:off x="6172200" y="1041083"/>
          <a:ext cx="5105400" cy="4450080"/>
        </p:xfrm>
        <a:graphic>
          <a:graphicData uri="http://schemas.openxmlformats.org/drawingml/2006/table">
            <a:tbl>
              <a:tblPr firstRow="1" bandRow="1">
                <a:tableStyleId>{5C22544A-7EE6-4342-B048-85BDC9FD1C3A}</a:tableStyleId>
              </a:tblPr>
              <a:tblGrid>
                <a:gridCol w="3623310">
                  <a:extLst>
                    <a:ext uri="{9D8B030D-6E8A-4147-A177-3AD203B41FA5}">
                      <a16:colId xmlns:a16="http://schemas.microsoft.com/office/drawing/2014/main" xmlns="" val="1698986084"/>
                    </a:ext>
                  </a:extLst>
                </a:gridCol>
                <a:gridCol w="1482090">
                  <a:extLst>
                    <a:ext uri="{9D8B030D-6E8A-4147-A177-3AD203B41FA5}">
                      <a16:colId xmlns:a16="http://schemas.microsoft.com/office/drawing/2014/main" xmlns="" val="1224289916"/>
                    </a:ext>
                  </a:extLst>
                </a:gridCol>
              </a:tblGrid>
              <a:tr h="370840">
                <a:tc>
                  <a:txBody>
                    <a:bodyPr/>
                    <a:lstStyle/>
                    <a:p>
                      <a:r>
                        <a:rPr lang="fr-CA" dirty="0"/>
                        <a:t>TABLE OF CONTENT</a:t>
                      </a:r>
                      <a:endParaRPr lang="en-CA" dirty="0"/>
                    </a:p>
                  </a:txBody>
                  <a:tcPr/>
                </a:tc>
                <a:tc>
                  <a:txBody>
                    <a:bodyPr/>
                    <a:lstStyle/>
                    <a:p>
                      <a:r>
                        <a:rPr lang="fr-CA" dirty="0"/>
                        <a:t>SLIDE #</a:t>
                      </a:r>
                      <a:endParaRPr lang="en-CA" dirty="0"/>
                    </a:p>
                  </a:txBody>
                  <a:tcPr/>
                </a:tc>
                <a:extLst>
                  <a:ext uri="{0D108BD9-81ED-4DB2-BD59-A6C34878D82A}">
                    <a16:rowId xmlns:a16="http://schemas.microsoft.com/office/drawing/2014/main" xmlns="" val="2229817870"/>
                  </a:ext>
                </a:extLst>
              </a:tr>
              <a:tr h="370840">
                <a:tc>
                  <a:txBody>
                    <a:bodyPr/>
                    <a:lstStyle/>
                    <a:p>
                      <a:r>
                        <a:rPr lang="fr-CA" dirty="0"/>
                        <a:t>Risk Profile</a:t>
                      </a:r>
                      <a:endParaRPr lang="en-CA" dirty="0"/>
                    </a:p>
                  </a:txBody>
                  <a:tcPr/>
                </a:tc>
                <a:tc>
                  <a:txBody>
                    <a:bodyPr/>
                    <a:lstStyle/>
                    <a:p>
                      <a:r>
                        <a:rPr lang="fr-CA" dirty="0"/>
                        <a:t>16</a:t>
                      </a:r>
                      <a:endParaRPr lang="en-CA" dirty="0"/>
                    </a:p>
                  </a:txBody>
                  <a:tcPr/>
                </a:tc>
                <a:extLst>
                  <a:ext uri="{0D108BD9-81ED-4DB2-BD59-A6C34878D82A}">
                    <a16:rowId xmlns:a16="http://schemas.microsoft.com/office/drawing/2014/main" xmlns="" val="2990745655"/>
                  </a:ext>
                </a:extLst>
              </a:tr>
              <a:tr h="370840">
                <a:tc>
                  <a:txBody>
                    <a:bodyPr/>
                    <a:lstStyle/>
                    <a:p>
                      <a:r>
                        <a:rPr lang="fr-CA" b="1" dirty="0">
                          <a:solidFill>
                            <a:srgbClr val="0070C0"/>
                          </a:solidFill>
                        </a:rPr>
                        <a:t>RETURN ON LIFE</a:t>
                      </a:r>
                      <a:endParaRPr lang="en-CA" b="1" dirty="0">
                        <a:solidFill>
                          <a:srgbClr val="0070C0"/>
                        </a:solidFill>
                      </a:endParaRPr>
                    </a:p>
                  </a:txBody>
                  <a:tcPr/>
                </a:tc>
                <a:tc>
                  <a:txBody>
                    <a:bodyPr/>
                    <a:lstStyle/>
                    <a:p>
                      <a:r>
                        <a:rPr lang="fr-CA" dirty="0"/>
                        <a:t>17-19</a:t>
                      </a:r>
                      <a:endParaRPr lang="en-CA" dirty="0"/>
                    </a:p>
                  </a:txBody>
                  <a:tcPr/>
                </a:tc>
                <a:extLst>
                  <a:ext uri="{0D108BD9-81ED-4DB2-BD59-A6C34878D82A}">
                    <a16:rowId xmlns:a16="http://schemas.microsoft.com/office/drawing/2014/main" xmlns="" val="2151612513"/>
                  </a:ext>
                </a:extLst>
              </a:tr>
              <a:tr h="370840">
                <a:tc>
                  <a:txBody>
                    <a:bodyPr/>
                    <a:lstStyle/>
                    <a:p>
                      <a:r>
                        <a:rPr lang="fr-CA" dirty="0"/>
                        <a:t>Concept</a:t>
                      </a:r>
                      <a:endParaRPr lang="en-CA" dirty="0"/>
                    </a:p>
                  </a:txBody>
                  <a:tcPr/>
                </a:tc>
                <a:tc>
                  <a:txBody>
                    <a:bodyPr/>
                    <a:lstStyle/>
                    <a:p>
                      <a:r>
                        <a:rPr lang="fr-CA" dirty="0"/>
                        <a:t>18</a:t>
                      </a:r>
                      <a:endParaRPr lang="en-CA" dirty="0"/>
                    </a:p>
                  </a:txBody>
                  <a:tcPr/>
                </a:tc>
                <a:extLst>
                  <a:ext uri="{0D108BD9-81ED-4DB2-BD59-A6C34878D82A}">
                    <a16:rowId xmlns:a16="http://schemas.microsoft.com/office/drawing/2014/main" xmlns="" val="2174236645"/>
                  </a:ext>
                </a:extLst>
              </a:tr>
              <a:tr h="370840">
                <a:tc>
                  <a:txBody>
                    <a:bodyPr/>
                    <a:lstStyle/>
                    <a:p>
                      <a:r>
                        <a:rPr lang="fr-CA" dirty="0" err="1"/>
                        <a:t>Results</a:t>
                      </a:r>
                      <a:endParaRPr lang="en-CA" dirty="0"/>
                    </a:p>
                  </a:txBody>
                  <a:tcPr/>
                </a:tc>
                <a:tc>
                  <a:txBody>
                    <a:bodyPr/>
                    <a:lstStyle/>
                    <a:p>
                      <a:r>
                        <a:rPr lang="fr-CA" dirty="0"/>
                        <a:t>19</a:t>
                      </a:r>
                      <a:endParaRPr lang="en-CA" dirty="0"/>
                    </a:p>
                  </a:txBody>
                  <a:tcPr/>
                </a:tc>
                <a:extLst>
                  <a:ext uri="{0D108BD9-81ED-4DB2-BD59-A6C34878D82A}">
                    <a16:rowId xmlns:a16="http://schemas.microsoft.com/office/drawing/2014/main" xmlns="" val="4005354928"/>
                  </a:ext>
                </a:extLst>
              </a:tr>
              <a:tr h="370840">
                <a:tc>
                  <a:txBody>
                    <a:bodyPr/>
                    <a:lstStyle/>
                    <a:p>
                      <a:r>
                        <a:rPr lang="fr-CA" b="1" dirty="0">
                          <a:solidFill>
                            <a:srgbClr val="0070C0"/>
                          </a:solidFill>
                        </a:rPr>
                        <a:t>TRUE WEALTH PLAN</a:t>
                      </a:r>
                      <a:endParaRPr lang="en-CA" b="1" dirty="0">
                        <a:solidFill>
                          <a:srgbClr val="0070C0"/>
                        </a:solidFill>
                      </a:endParaRPr>
                    </a:p>
                  </a:txBody>
                  <a:tcPr/>
                </a:tc>
                <a:tc>
                  <a:txBody>
                    <a:bodyPr/>
                    <a:lstStyle/>
                    <a:p>
                      <a:r>
                        <a:rPr lang="fr-CA" dirty="0"/>
                        <a:t>20-27</a:t>
                      </a:r>
                      <a:endParaRPr lang="en-CA" dirty="0"/>
                    </a:p>
                  </a:txBody>
                  <a:tcPr/>
                </a:tc>
                <a:extLst>
                  <a:ext uri="{0D108BD9-81ED-4DB2-BD59-A6C34878D82A}">
                    <a16:rowId xmlns:a16="http://schemas.microsoft.com/office/drawing/2014/main" xmlns="" val="1697278007"/>
                  </a:ext>
                </a:extLst>
              </a:tr>
              <a:tr h="370840">
                <a:tc>
                  <a:txBody>
                    <a:bodyPr/>
                    <a:lstStyle/>
                    <a:p>
                      <a:r>
                        <a:rPr lang="fr-CA" dirty="0" err="1"/>
                        <a:t>Recommendations</a:t>
                      </a:r>
                      <a:endParaRPr lang="en-CA" dirty="0"/>
                    </a:p>
                  </a:txBody>
                  <a:tcPr/>
                </a:tc>
                <a:tc>
                  <a:txBody>
                    <a:bodyPr/>
                    <a:lstStyle/>
                    <a:p>
                      <a:r>
                        <a:rPr lang="fr-CA" dirty="0"/>
                        <a:t>21</a:t>
                      </a:r>
                      <a:endParaRPr lang="en-CA" dirty="0"/>
                    </a:p>
                  </a:txBody>
                  <a:tcPr/>
                </a:tc>
                <a:extLst>
                  <a:ext uri="{0D108BD9-81ED-4DB2-BD59-A6C34878D82A}">
                    <a16:rowId xmlns:a16="http://schemas.microsoft.com/office/drawing/2014/main" xmlns="" val="1597247968"/>
                  </a:ext>
                </a:extLst>
              </a:tr>
              <a:tr h="370840">
                <a:tc>
                  <a:txBody>
                    <a:bodyPr/>
                    <a:lstStyle/>
                    <a:p>
                      <a:r>
                        <a:rPr lang="fr-CA" dirty="0"/>
                        <a:t>Assumptions</a:t>
                      </a:r>
                      <a:endParaRPr lang="en-CA" dirty="0"/>
                    </a:p>
                  </a:txBody>
                  <a:tcPr/>
                </a:tc>
                <a:tc>
                  <a:txBody>
                    <a:bodyPr/>
                    <a:lstStyle/>
                    <a:p>
                      <a:r>
                        <a:rPr lang="fr-CA" dirty="0"/>
                        <a:t>23</a:t>
                      </a:r>
                      <a:endParaRPr lang="en-CA" dirty="0"/>
                    </a:p>
                  </a:txBody>
                  <a:tcPr/>
                </a:tc>
                <a:extLst>
                  <a:ext uri="{0D108BD9-81ED-4DB2-BD59-A6C34878D82A}">
                    <a16:rowId xmlns:a16="http://schemas.microsoft.com/office/drawing/2014/main" xmlns="" val="1833765389"/>
                  </a:ext>
                </a:extLst>
              </a:tr>
              <a:tr h="370840">
                <a:tc>
                  <a:txBody>
                    <a:bodyPr/>
                    <a:lstStyle/>
                    <a:p>
                      <a:r>
                        <a:rPr lang="fr-CA" dirty="0"/>
                        <a:t>Projections</a:t>
                      </a:r>
                      <a:endParaRPr lang="en-CA" dirty="0"/>
                    </a:p>
                  </a:txBody>
                  <a:tcPr/>
                </a:tc>
                <a:tc>
                  <a:txBody>
                    <a:bodyPr/>
                    <a:lstStyle/>
                    <a:p>
                      <a:r>
                        <a:rPr lang="fr-CA" dirty="0"/>
                        <a:t>24</a:t>
                      </a:r>
                      <a:endParaRPr lang="en-CA" dirty="0"/>
                    </a:p>
                  </a:txBody>
                  <a:tcPr/>
                </a:tc>
                <a:extLst>
                  <a:ext uri="{0D108BD9-81ED-4DB2-BD59-A6C34878D82A}">
                    <a16:rowId xmlns:a16="http://schemas.microsoft.com/office/drawing/2014/main" xmlns="" val="969041987"/>
                  </a:ext>
                </a:extLst>
              </a:tr>
              <a:tr h="370840">
                <a:tc>
                  <a:txBody>
                    <a:bodyPr/>
                    <a:lstStyle/>
                    <a:p>
                      <a:r>
                        <a:rPr lang="fr-CA" dirty="0"/>
                        <a:t>Meeting objectives?</a:t>
                      </a:r>
                      <a:endParaRPr lang="en-CA" dirty="0"/>
                    </a:p>
                  </a:txBody>
                  <a:tcPr/>
                </a:tc>
                <a:tc>
                  <a:txBody>
                    <a:bodyPr/>
                    <a:lstStyle/>
                    <a:p>
                      <a:r>
                        <a:rPr lang="fr-CA" dirty="0"/>
                        <a:t>25</a:t>
                      </a:r>
                      <a:endParaRPr lang="en-CA" dirty="0"/>
                    </a:p>
                  </a:txBody>
                  <a:tcPr/>
                </a:tc>
                <a:extLst>
                  <a:ext uri="{0D108BD9-81ED-4DB2-BD59-A6C34878D82A}">
                    <a16:rowId xmlns:a16="http://schemas.microsoft.com/office/drawing/2014/main" xmlns="" val="1987428182"/>
                  </a:ext>
                </a:extLst>
              </a:tr>
              <a:tr h="370840">
                <a:tc>
                  <a:txBody>
                    <a:bodyPr/>
                    <a:lstStyle/>
                    <a:p>
                      <a:r>
                        <a:rPr lang="fr-CA" dirty="0"/>
                        <a:t>Action </a:t>
                      </a:r>
                      <a:r>
                        <a:rPr lang="fr-CA" dirty="0" err="1"/>
                        <a:t>Steps</a:t>
                      </a:r>
                      <a:endParaRPr lang="en-CA" dirty="0"/>
                    </a:p>
                  </a:txBody>
                  <a:tcPr/>
                </a:tc>
                <a:tc>
                  <a:txBody>
                    <a:bodyPr/>
                    <a:lstStyle/>
                    <a:p>
                      <a:r>
                        <a:rPr lang="fr-CA" dirty="0"/>
                        <a:t>27</a:t>
                      </a:r>
                      <a:endParaRPr lang="en-CA" dirty="0"/>
                    </a:p>
                  </a:txBody>
                  <a:tcPr/>
                </a:tc>
                <a:extLst>
                  <a:ext uri="{0D108BD9-81ED-4DB2-BD59-A6C34878D82A}">
                    <a16:rowId xmlns:a16="http://schemas.microsoft.com/office/drawing/2014/main" xmlns="" val="356977966"/>
                  </a:ext>
                </a:extLst>
              </a:tr>
              <a:tr h="370840">
                <a:tc>
                  <a:txBody>
                    <a:bodyPr/>
                    <a:lstStyle/>
                    <a:p>
                      <a:r>
                        <a:rPr lang="fr-CA" dirty="0"/>
                        <a:t>Progress Report</a:t>
                      </a:r>
                      <a:endParaRPr lang="en-CA" dirty="0"/>
                    </a:p>
                  </a:txBody>
                  <a:tcPr/>
                </a:tc>
                <a:tc>
                  <a:txBody>
                    <a:bodyPr/>
                    <a:lstStyle/>
                    <a:p>
                      <a:r>
                        <a:rPr lang="fr-CA" dirty="0"/>
                        <a:t>28</a:t>
                      </a:r>
                      <a:endParaRPr lang="en-CA" dirty="0"/>
                    </a:p>
                  </a:txBody>
                  <a:tcPr/>
                </a:tc>
                <a:extLst>
                  <a:ext uri="{0D108BD9-81ED-4DB2-BD59-A6C34878D82A}">
                    <a16:rowId xmlns:a16="http://schemas.microsoft.com/office/drawing/2014/main" xmlns="" val="1468068529"/>
                  </a:ext>
                </a:extLst>
              </a:tr>
            </a:tbl>
          </a:graphicData>
        </a:graphic>
      </p:graphicFrame>
      <p:sp>
        <p:nvSpPr>
          <p:cNvPr id="5" name="Slide Number Placeholder 4">
            <a:extLst>
              <a:ext uri="{FF2B5EF4-FFF2-40B4-BE49-F238E27FC236}">
                <a16:creationId xmlns:a16="http://schemas.microsoft.com/office/drawing/2014/main" xmlns="" id="{9565DE2D-4412-47EA-AB6F-7FF287E0A5A2}"/>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713292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87E647-2A5E-4DC6-998E-5F799BB3ECCA}"/>
              </a:ext>
            </a:extLst>
          </p:cNvPr>
          <p:cNvSpPr>
            <a:spLocks noGrp="1"/>
          </p:cNvSpPr>
          <p:nvPr>
            <p:ph type="title"/>
          </p:nvPr>
        </p:nvSpPr>
        <p:spPr>
          <a:xfrm>
            <a:off x="913775" y="2630911"/>
            <a:ext cx="10364451" cy="1596177"/>
          </a:xfrm>
        </p:spPr>
        <p:txBody>
          <a:bodyPr/>
          <a:lstStyle/>
          <a:p>
            <a:r>
              <a:rPr lang="fr-CA" b="1" dirty="0">
                <a:solidFill>
                  <a:srgbClr val="0070C0"/>
                </a:solidFill>
              </a:rPr>
              <a:t>TRUE WEALTH PLAN</a:t>
            </a:r>
            <a:endParaRPr lang="en-CA" b="1" dirty="0">
              <a:solidFill>
                <a:srgbClr val="0070C0"/>
              </a:solidFill>
            </a:endParaRPr>
          </a:p>
        </p:txBody>
      </p:sp>
      <p:sp>
        <p:nvSpPr>
          <p:cNvPr id="3" name="Slide Number Placeholder 2">
            <a:extLst>
              <a:ext uri="{FF2B5EF4-FFF2-40B4-BE49-F238E27FC236}">
                <a16:creationId xmlns:a16="http://schemas.microsoft.com/office/drawing/2014/main" xmlns="" id="{2E92A368-EB16-472E-B8BE-BD386C1AA311}"/>
              </a:ext>
            </a:extLst>
          </p:cNvPr>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654783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160975D9-CB30-463D-97C3-692E9EA3CA9E}"/>
              </a:ext>
            </a:extLst>
          </p:cNvPr>
          <p:cNvGraphicFramePr>
            <a:graphicFrameLocks noGrp="1"/>
          </p:cNvGraphicFramePr>
          <p:nvPr>
            <p:ph sz="quarter" idx="13"/>
            <p:extLst>
              <p:ext uri="{D42A27DB-BD31-4B8C-83A1-F6EECF244321}">
                <p14:modId xmlns:p14="http://schemas.microsoft.com/office/powerpoint/2010/main" val="723406106"/>
              </p:ext>
            </p:extLst>
          </p:nvPr>
        </p:nvGraphicFramePr>
        <p:xfrm>
          <a:off x="43815" y="30480"/>
          <a:ext cx="12104369" cy="7735699"/>
        </p:xfrm>
        <a:graphic>
          <a:graphicData uri="http://schemas.openxmlformats.org/drawingml/2006/table">
            <a:tbl>
              <a:tblPr firstRow="1" bandRow="1">
                <a:tableStyleId>{5C22544A-7EE6-4342-B048-85BDC9FD1C3A}</a:tableStyleId>
              </a:tblPr>
              <a:tblGrid>
                <a:gridCol w="640089">
                  <a:extLst>
                    <a:ext uri="{9D8B030D-6E8A-4147-A177-3AD203B41FA5}">
                      <a16:colId xmlns:a16="http://schemas.microsoft.com/office/drawing/2014/main" xmlns="" val="3388322931"/>
                    </a:ext>
                  </a:extLst>
                </a:gridCol>
                <a:gridCol w="6773434">
                  <a:extLst>
                    <a:ext uri="{9D8B030D-6E8A-4147-A177-3AD203B41FA5}">
                      <a16:colId xmlns:a16="http://schemas.microsoft.com/office/drawing/2014/main" xmlns="" val="1134780106"/>
                    </a:ext>
                  </a:extLst>
                </a:gridCol>
                <a:gridCol w="4690846">
                  <a:extLst>
                    <a:ext uri="{9D8B030D-6E8A-4147-A177-3AD203B41FA5}">
                      <a16:colId xmlns:a16="http://schemas.microsoft.com/office/drawing/2014/main" xmlns="" val="403185400"/>
                    </a:ext>
                  </a:extLst>
                </a:gridCol>
              </a:tblGrid>
              <a:tr h="383465">
                <a:tc>
                  <a:txBody>
                    <a:bodyPr/>
                    <a:lstStyle/>
                    <a:p>
                      <a:r>
                        <a:rPr lang="fr-CA" dirty="0"/>
                        <a:t>#</a:t>
                      </a:r>
                      <a:endParaRPr lang="en-CA" dirty="0"/>
                    </a:p>
                  </a:txBody>
                  <a:tcPr/>
                </a:tc>
                <a:tc>
                  <a:txBody>
                    <a:bodyPr/>
                    <a:lstStyle/>
                    <a:p>
                      <a:r>
                        <a:rPr lang="fr-CA" dirty="0"/>
                        <a:t>RECOMMENDATION</a:t>
                      </a:r>
                      <a:endParaRPr lang="en-CA" dirty="0"/>
                    </a:p>
                  </a:txBody>
                  <a:tcPr/>
                </a:tc>
                <a:tc>
                  <a:txBody>
                    <a:bodyPr/>
                    <a:lstStyle/>
                    <a:p>
                      <a:r>
                        <a:rPr lang="fr-CA" dirty="0"/>
                        <a:t>COMMENT</a:t>
                      </a:r>
                      <a:endParaRPr lang="en-CA" dirty="0"/>
                    </a:p>
                  </a:txBody>
                  <a:tcPr/>
                </a:tc>
                <a:extLst>
                  <a:ext uri="{0D108BD9-81ED-4DB2-BD59-A6C34878D82A}">
                    <a16:rowId xmlns:a16="http://schemas.microsoft.com/office/drawing/2014/main" xmlns="" val="450604909"/>
                  </a:ext>
                </a:extLst>
              </a:tr>
              <a:tr h="383465">
                <a:tc>
                  <a:txBody>
                    <a:bodyPr/>
                    <a:lstStyle/>
                    <a:p>
                      <a:r>
                        <a:rPr lang="fr-CA" dirty="0"/>
                        <a:t>1</a:t>
                      </a:r>
                      <a:endParaRPr lang="en-CA" dirty="0"/>
                    </a:p>
                  </a:txBody>
                  <a:tcPr/>
                </a:tc>
                <a:tc>
                  <a:txBody>
                    <a:bodyPr/>
                    <a:lstStyle/>
                    <a:p>
                      <a:r>
                        <a:rPr lang="fr-CA" dirty="0"/>
                        <a:t>Change full retirement </a:t>
                      </a:r>
                      <a:r>
                        <a:rPr lang="fr-CA" dirty="0" err="1"/>
                        <a:t>age</a:t>
                      </a:r>
                      <a:r>
                        <a:rPr lang="fr-CA" dirty="0"/>
                        <a:t> </a:t>
                      </a:r>
                      <a:r>
                        <a:rPr lang="fr-CA" dirty="0" err="1"/>
                        <a:t>from</a:t>
                      </a:r>
                      <a:r>
                        <a:rPr lang="fr-CA" dirty="0"/>
                        <a:t> 65 to </a:t>
                      </a:r>
                      <a:r>
                        <a:rPr lang="fr-CA" dirty="0" err="1"/>
                        <a:t>age</a:t>
                      </a:r>
                      <a:r>
                        <a:rPr lang="fr-CA" dirty="0"/>
                        <a:t> 68</a:t>
                      </a:r>
                      <a:endParaRPr lang="en-CA" dirty="0"/>
                    </a:p>
                  </a:txBody>
                  <a:tcPr/>
                </a:tc>
                <a:tc>
                  <a:txBody>
                    <a:bodyPr/>
                    <a:lstStyle/>
                    <a:p>
                      <a:r>
                        <a:rPr lang="fr-CA" dirty="0" err="1"/>
                        <a:t>Accumulate</a:t>
                      </a:r>
                      <a:r>
                        <a:rPr lang="fr-CA" dirty="0"/>
                        <a:t> more </a:t>
                      </a:r>
                      <a:r>
                        <a:rPr lang="fr-CA" dirty="0" err="1"/>
                        <a:t>with</a:t>
                      </a:r>
                      <a:r>
                        <a:rPr lang="fr-CA" dirty="0"/>
                        <a:t> </a:t>
                      </a:r>
                      <a:r>
                        <a:rPr lang="fr-CA" dirty="0" err="1"/>
                        <a:t>less</a:t>
                      </a:r>
                      <a:r>
                        <a:rPr lang="fr-CA" dirty="0"/>
                        <a:t> </a:t>
                      </a:r>
                      <a:r>
                        <a:rPr lang="fr-CA" dirty="0" err="1"/>
                        <a:t>risks</a:t>
                      </a:r>
                      <a:endParaRPr lang="en-CA" dirty="0"/>
                    </a:p>
                  </a:txBody>
                  <a:tcPr/>
                </a:tc>
                <a:extLst>
                  <a:ext uri="{0D108BD9-81ED-4DB2-BD59-A6C34878D82A}">
                    <a16:rowId xmlns:a16="http://schemas.microsoft.com/office/drawing/2014/main" xmlns="" val="160939885"/>
                  </a:ext>
                </a:extLst>
              </a:tr>
              <a:tr h="671064">
                <a:tc>
                  <a:txBody>
                    <a:bodyPr/>
                    <a:lstStyle/>
                    <a:p>
                      <a:r>
                        <a:rPr lang="fr-CA" dirty="0"/>
                        <a:t>2</a:t>
                      </a:r>
                      <a:endParaRPr lang="en-CA" dirty="0"/>
                    </a:p>
                  </a:txBody>
                  <a:tcPr/>
                </a:tc>
                <a:tc>
                  <a:txBody>
                    <a:bodyPr/>
                    <a:lstStyle/>
                    <a:p>
                      <a:r>
                        <a:rPr lang="fr-CA" dirty="0" err="1"/>
                        <a:t>Reduce</a:t>
                      </a:r>
                      <a:r>
                        <a:rPr lang="fr-CA" dirty="0"/>
                        <a:t> </a:t>
                      </a:r>
                      <a:r>
                        <a:rPr lang="fr-CA" dirty="0" err="1"/>
                        <a:t>work</a:t>
                      </a:r>
                      <a:r>
                        <a:rPr lang="fr-CA" dirty="0"/>
                        <a:t> </a:t>
                      </a:r>
                      <a:r>
                        <a:rPr lang="fr-CA" dirty="0" err="1"/>
                        <a:t>load</a:t>
                      </a:r>
                      <a:r>
                        <a:rPr lang="fr-CA" dirty="0"/>
                        <a:t> by 2/3 </a:t>
                      </a:r>
                      <a:r>
                        <a:rPr lang="fr-CA" dirty="0" err="1"/>
                        <a:t>from</a:t>
                      </a:r>
                      <a:r>
                        <a:rPr lang="fr-CA" dirty="0"/>
                        <a:t> </a:t>
                      </a:r>
                      <a:r>
                        <a:rPr lang="fr-CA" dirty="0" err="1"/>
                        <a:t>age</a:t>
                      </a:r>
                      <a:r>
                        <a:rPr lang="fr-CA" dirty="0"/>
                        <a:t> 61 to 68</a:t>
                      </a:r>
                      <a:endParaRPr lang="en-CA" dirty="0"/>
                    </a:p>
                  </a:txBody>
                  <a:tcPr/>
                </a:tc>
                <a:tc>
                  <a:txBody>
                    <a:bodyPr/>
                    <a:lstStyle/>
                    <a:p>
                      <a:r>
                        <a:rPr lang="fr-CA" dirty="0"/>
                        <a:t>Gain $150,000 </a:t>
                      </a:r>
                      <a:r>
                        <a:rPr lang="fr-CA" dirty="0" err="1"/>
                        <a:t>gross</a:t>
                      </a:r>
                      <a:r>
                        <a:rPr lang="fr-CA" dirty="0"/>
                        <a:t>/</a:t>
                      </a:r>
                      <a:r>
                        <a:rPr lang="fr-CA" dirty="0" err="1"/>
                        <a:t>year</a:t>
                      </a:r>
                      <a:r>
                        <a:rPr lang="fr-CA" dirty="0"/>
                        <a:t>, </a:t>
                      </a:r>
                      <a:r>
                        <a:rPr lang="fr-CA" dirty="0" err="1"/>
                        <a:t>enjoy</a:t>
                      </a:r>
                      <a:r>
                        <a:rPr lang="fr-CA" dirty="0"/>
                        <a:t> more time for </a:t>
                      </a:r>
                      <a:r>
                        <a:rPr lang="fr-CA" dirty="0" err="1"/>
                        <a:t>your</a:t>
                      </a:r>
                      <a:r>
                        <a:rPr lang="fr-CA" dirty="0"/>
                        <a:t> life aspirations</a:t>
                      </a:r>
                      <a:endParaRPr lang="en-CA" dirty="0"/>
                    </a:p>
                  </a:txBody>
                  <a:tcPr/>
                </a:tc>
                <a:extLst>
                  <a:ext uri="{0D108BD9-81ED-4DB2-BD59-A6C34878D82A}">
                    <a16:rowId xmlns:a16="http://schemas.microsoft.com/office/drawing/2014/main" xmlns="" val="1040859534"/>
                  </a:ext>
                </a:extLst>
              </a:tr>
              <a:tr h="383465">
                <a:tc>
                  <a:txBody>
                    <a:bodyPr/>
                    <a:lstStyle/>
                    <a:p>
                      <a:r>
                        <a:rPr lang="fr-CA" dirty="0"/>
                        <a:t>3</a:t>
                      </a:r>
                      <a:endParaRPr lang="en-CA" dirty="0"/>
                    </a:p>
                  </a:txBody>
                  <a:tcPr/>
                </a:tc>
                <a:tc>
                  <a:txBody>
                    <a:bodyPr/>
                    <a:lstStyle/>
                    <a:p>
                      <a:r>
                        <a:rPr lang="fr-CA" dirty="0" err="1"/>
                        <a:t>Increase</a:t>
                      </a:r>
                      <a:r>
                        <a:rPr lang="fr-CA" dirty="0"/>
                        <a:t> </a:t>
                      </a:r>
                      <a:r>
                        <a:rPr lang="fr-CA" dirty="0" err="1"/>
                        <a:t>disability</a:t>
                      </a:r>
                      <a:r>
                        <a:rPr lang="fr-CA" dirty="0"/>
                        <a:t> </a:t>
                      </a:r>
                      <a:r>
                        <a:rPr lang="fr-CA" dirty="0" err="1"/>
                        <a:t>insurance</a:t>
                      </a:r>
                      <a:r>
                        <a:rPr lang="fr-CA" dirty="0"/>
                        <a:t> to max : $12,500 </a:t>
                      </a:r>
                      <a:r>
                        <a:rPr lang="fr-CA" dirty="0" err="1"/>
                        <a:t>benefit</a:t>
                      </a:r>
                      <a:endParaRPr lang="en-CA" dirty="0"/>
                    </a:p>
                  </a:txBody>
                  <a:tcPr/>
                </a:tc>
                <a:tc>
                  <a:txBody>
                    <a:bodyPr/>
                    <a:lstStyle/>
                    <a:p>
                      <a:r>
                        <a:rPr lang="fr-CA" dirty="0" err="1"/>
                        <a:t>Protect</a:t>
                      </a:r>
                      <a:r>
                        <a:rPr lang="fr-CA" dirty="0"/>
                        <a:t> more </a:t>
                      </a:r>
                      <a:r>
                        <a:rPr lang="fr-CA" dirty="0" err="1"/>
                        <a:t>your</a:t>
                      </a:r>
                      <a:r>
                        <a:rPr lang="fr-CA" dirty="0"/>
                        <a:t> </a:t>
                      </a:r>
                      <a:r>
                        <a:rPr lang="fr-CA" dirty="0" err="1"/>
                        <a:t>earning</a:t>
                      </a:r>
                      <a:r>
                        <a:rPr lang="fr-CA" dirty="0"/>
                        <a:t> power</a:t>
                      </a:r>
                      <a:endParaRPr lang="en-CA" dirty="0"/>
                    </a:p>
                  </a:txBody>
                  <a:tcPr/>
                </a:tc>
                <a:extLst>
                  <a:ext uri="{0D108BD9-81ED-4DB2-BD59-A6C34878D82A}">
                    <a16:rowId xmlns:a16="http://schemas.microsoft.com/office/drawing/2014/main" xmlns="" val="3305580223"/>
                  </a:ext>
                </a:extLst>
              </a:tr>
              <a:tr h="671064">
                <a:tc>
                  <a:txBody>
                    <a:bodyPr/>
                    <a:lstStyle/>
                    <a:p>
                      <a:r>
                        <a:rPr lang="fr-CA" dirty="0"/>
                        <a:t>4</a:t>
                      </a:r>
                      <a:endParaRPr lang="en-CA" dirty="0"/>
                    </a:p>
                  </a:txBody>
                  <a:tcPr/>
                </a:tc>
                <a:tc>
                  <a:txBody>
                    <a:bodyPr/>
                    <a:lstStyle/>
                    <a:p>
                      <a:r>
                        <a:rPr lang="fr-CA" dirty="0" err="1"/>
                        <a:t>Buy</a:t>
                      </a:r>
                      <a:r>
                        <a:rPr lang="fr-CA" dirty="0"/>
                        <a:t> a new $600,000 T10 life </a:t>
                      </a:r>
                      <a:r>
                        <a:rPr lang="fr-CA" dirty="0" err="1"/>
                        <a:t>insurance</a:t>
                      </a:r>
                      <a:r>
                        <a:rPr lang="fr-CA" dirty="0"/>
                        <a:t> </a:t>
                      </a:r>
                      <a:r>
                        <a:rPr lang="fr-CA" dirty="0" err="1"/>
                        <a:t>before</a:t>
                      </a:r>
                      <a:r>
                        <a:rPr lang="fr-CA" dirty="0"/>
                        <a:t> 2018. No more </a:t>
                      </a:r>
                      <a:r>
                        <a:rPr lang="fr-CA" dirty="0" err="1"/>
                        <a:t>need</a:t>
                      </a:r>
                      <a:r>
                        <a:rPr lang="fr-CA" dirty="0"/>
                        <a:t> for ****** to </a:t>
                      </a:r>
                      <a:r>
                        <a:rPr lang="fr-CA" dirty="0" err="1"/>
                        <a:t>renew</a:t>
                      </a:r>
                      <a:r>
                        <a:rPr lang="fr-CA" dirty="0"/>
                        <a:t> </a:t>
                      </a:r>
                      <a:r>
                        <a:rPr lang="fr-CA" dirty="0" err="1"/>
                        <a:t>her</a:t>
                      </a:r>
                      <a:r>
                        <a:rPr lang="fr-CA" dirty="0"/>
                        <a:t> life </a:t>
                      </a:r>
                      <a:r>
                        <a:rPr lang="fr-CA" dirty="0" err="1"/>
                        <a:t>insurance</a:t>
                      </a:r>
                      <a:r>
                        <a:rPr lang="fr-CA" dirty="0"/>
                        <a:t>.</a:t>
                      </a:r>
                      <a:endParaRPr lang="en-CA" dirty="0"/>
                    </a:p>
                  </a:txBody>
                  <a:tcPr/>
                </a:tc>
                <a:tc>
                  <a:txBody>
                    <a:bodyPr/>
                    <a:lstStyle/>
                    <a:p>
                      <a:r>
                        <a:rPr lang="fr-CA" dirty="0" err="1"/>
                        <a:t>Avoid</a:t>
                      </a:r>
                      <a:r>
                        <a:rPr lang="fr-CA" dirty="0"/>
                        <a:t> high </a:t>
                      </a:r>
                      <a:r>
                        <a:rPr lang="fr-CA" dirty="0" err="1"/>
                        <a:t>renewal</a:t>
                      </a:r>
                      <a:r>
                        <a:rPr lang="fr-CA" dirty="0"/>
                        <a:t> premiums. </a:t>
                      </a:r>
                      <a:endParaRPr lang="en-CA" dirty="0"/>
                    </a:p>
                  </a:txBody>
                  <a:tcPr/>
                </a:tc>
                <a:extLst>
                  <a:ext uri="{0D108BD9-81ED-4DB2-BD59-A6C34878D82A}">
                    <a16:rowId xmlns:a16="http://schemas.microsoft.com/office/drawing/2014/main" xmlns="" val="2248352485"/>
                  </a:ext>
                </a:extLst>
              </a:tr>
              <a:tr h="460227">
                <a:tc>
                  <a:txBody>
                    <a:bodyPr/>
                    <a:lstStyle/>
                    <a:p>
                      <a:r>
                        <a:rPr lang="fr-CA" dirty="0"/>
                        <a:t>5</a:t>
                      </a:r>
                      <a:endParaRPr lang="en-CA" dirty="0"/>
                    </a:p>
                  </a:txBody>
                  <a:tcPr/>
                </a:tc>
                <a:tc>
                  <a:txBody>
                    <a:bodyPr/>
                    <a:lstStyle/>
                    <a:p>
                      <a:r>
                        <a:rPr lang="fr-CA" dirty="0" err="1"/>
                        <a:t>Buy</a:t>
                      </a:r>
                      <a:r>
                        <a:rPr lang="fr-CA" dirty="0"/>
                        <a:t> Long </a:t>
                      </a:r>
                      <a:r>
                        <a:rPr lang="fr-CA" dirty="0" err="1"/>
                        <a:t>Term</a:t>
                      </a:r>
                      <a:r>
                        <a:rPr lang="fr-CA" dirty="0"/>
                        <a:t> Care </a:t>
                      </a:r>
                      <a:r>
                        <a:rPr lang="fr-CA" dirty="0" err="1"/>
                        <a:t>insurance</a:t>
                      </a:r>
                      <a:r>
                        <a:rPr lang="fr-CA" dirty="0"/>
                        <a:t> for </a:t>
                      </a:r>
                      <a:r>
                        <a:rPr lang="fr-CA" dirty="0" err="1"/>
                        <a:t>both</a:t>
                      </a:r>
                      <a:r>
                        <a:rPr lang="fr-CA" dirty="0"/>
                        <a:t>. Minimum $1000 </a:t>
                      </a:r>
                      <a:r>
                        <a:rPr lang="fr-CA" dirty="0" err="1"/>
                        <a:t>weekly</a:t>
                      </a:r>
                      <a:endParaRPr lang="en-CA" dirty="0"/>
                    </a:p>
                  </a:txBody>
                  <a:tcPr/>
                </a:tc>
                <a:tc>
                  <a:txBody>
                    <a:bodyPr/>
                    <a:lstStyle/>
                    <a:p>
                      <a:r>
                        <a:rPr lang="fr-CA" dirty="0" err="1"/>
                        <a:t>Protect</a:t>
                      </a:r>
                      <a:r>
                        <a:rPr lang="fr-CA" dirty="0"/>
                        <a:t> </a:t>
                      </a:r>
                      <a:r>
                        <a:rPr lang="fr-CA" dirty="0" err="1"/>
                        <a:t>against</a:t>
                      </a:r>
                      <a:r>
                        <a:rPr lang="fr-CA" dirty="0"/>
                        <a:t> the </a:t>
                      </a:r>
                      <a:r>
                        <a:rPr lang="fr-CA" dirty="0" err="1"/>
                        <a:t>health</a:t>
                      </a:r>
                      <a:r>
                        <a:rPr lang="fr-CA" dirty="0"/>
                        <a:t> </a:t>
                      </a:r>
                      <a:r>
                        <a:rPr lang="fr-CA" dirty="0" err="1"/>
                        <a:t>risk</a:t>
                      </a:r>
                      <a:r>
                        <a:rPr lang="fr-CA" dirty="0"/>
                        <a:t>. </a:t>
                      </a:r>
                      <a:endParaRPr lang="en-CA" dirty="0"/>
                    </a:p>
                  </a:txBody>
                  <a:tcPr/>
                </a:tc>
                <a:extLst>
                  <a:ext uri="{0D108BD9-81ED-4DB2-BD59-A6C34878D82A}">
                    <a16:rowId xmlns:a16="http://schemas.microsoft.com/office/drawing/2014/main" xmlns="" val="1715049752"/>
                  </a:ext>
                </a:extLst>
              </a:tr>
              <a:tr h="671064">
                <a:tc>
                  <a:txBody>
                    <a:bodyPr/>
                    <a:lstStyle/>
                    <a:p>
                      <a:r>
                        <a:rPr lang="fr-CA" dirty="0"/>
                        <a:t>6</a:t>
                      </a:r>
                      <a:endParaRPr lang="en-CA" dirty="0"/>
                    </a:p>
                  </a:txBody>
                  <a:tcPr/>
                </a:tc>
                <a:tc>
                  <a:txBody>
                    <a:bodyPr/>
                    <a:lstStyle/>
                    <a:p>
                      <a:r>
                        <a:rPr lang="fr-CA" dirty="0" err="1"/>
                        <a:t>Diversify</a:t>
                      </a:r>
                      <a:r>
                        <a:rPr lang="fr-CA" dirty="0"/>
                        <a:t> </a:t>
                      </a:r>
                      <a:r>
                        <a:rPr lang="fr-CA" dirty="0" err="1"/>
                        <a:t>investment</a:t>
                      </a:r>
                      <a:r>
                        <a:rPr lang="fr-CA" dirty="0"/>
                        <a:t> and retirement </a:t>
                      </a:r>
                      <a:r>
                        <a:rPr lang="fr-CA" dirty="0" err="1"/>
                        <a:t>income</a:t>
                      </a:r>
                      <a:r>
                        <a:rPr lang="fr-CA" dirty="0"/>
                        <a:t> sources </a:t>
                      </a:r>
                      <a:r>
                        <a:rPr lang="fr-CA" dirty="0" err="1"/>
                        <a:t>with</a:t>
                      </a:r>
                      <a:r>
                        <a:rPr lang="fr-CA" dirty="0"/>
                        <a:t> real </a:t>
                      </a:r>
                      <a:r>
                        <a:rPr lang="fr-CA" dirty="0" err="1"/>
                        <a:t>estate</a:t>
                      </a:r>
                      <a:r>
                        <a:rPr lang="fr-CA" dirty="0"/>
                        <a:t> </a:t>
                      </a:r>
                      <a:r>
                        <a:rPr lang="fr-CA" dirty="0" err="1"/>
                        <a:t>investment</a:t>
                      </a:r>
                      <a:r>
                        <a:rPr lang="fr-CA" dirty="0"/>
                        <a:t> </a:t>
                      </a:r>
                      <a:r>
                        <a:rPr lang="fr-CA" dirty="0" err="1"/>
                        <a:t>properties</a:t>
                      </a:r>
                      <a:r>
                        <a:rPr lang="fr-CA" dirty="0"/>
                        <a:t>, </a:t>
                      </a:r>
                      <a:r>
                        <a:rPr lang="fr-CA" dirty="0" err="1"/>
                        <a:t>funded</a:t>
                      </a:r>
                      <a:r>
                        <a:rPr lang="fr-CA" dirty="0"/>
                        <a:t> </a:t>
                      </a:r>
                      <a:r>
                        <a:rPr lang="fr-CA" dirty="0" err="1"/>
                        <a:t>with</a:t>
                      </a:r>
                      <a:r>
                        <a:rPr lang="fr-CA" dirty="0"/>
                        <a:t> </a:t>
                      </a:r>
                      <a:r>
                        <a:rPr lang="fr-CA" dirty="0" err="1"/>
                        <a:t>proceeds</a:t>
                      </a:r>
                      <a:r>
                        <a:rPr lang="fr-CA" dirty="0"/>
                        <a:t> </a:t>
                      </a:r>
                      <a:r>
                        <a:rPr lang="fr-CA" dirty="0" err="1"/>
                        <a:t>from</a:t>
                      </a:r>
                      <a:r>
                        <a:rPr lang="fr-CA" dirty="0"/>
                        <a:t> </a:t>
                      </a:r>
                      <a:r>
                        <a:rPr lang="fr-CA" dirty="0" err="1"/>
                        <a:t>current</a:t>
                      </a:r>
                      <a:r>
                        <a:rPr lang="fr-CA" dirty="0"/>
                        <a:t> house sale</a:t>
                      </a:r>
                      <a:endParaRPr lang="en-CA" dirty="0"/>
                    </a:p>
                  </a:txBody>
                  <a:tcPr/>
                </a:tc>
                <a:tc>
                  <a:txBody>
                    <a:bodyPr/>
                    <a:lstStyle/>
                    <a:p>
                      <a:r>
                        <a:rPr lang="fr-CA" dirty="0"/>
                        <a:t>Invest $300,000. </a:t>
                      </a:r>
                      <a:r>
                        <a:rPr lang="fr-CA" dirty="0" err="1"/>
                        <a:t>estimated</a:t>
                      </a:r>
                      <a:r>
                        <a:rPr lang="fr-CA" dirty="0"/>
                        <a:t> </a:t>
                      </a:r>
                      <a:r>
                        <a:rPr lang="fr-CA" dirty="0" err="1"/>
                        <a:t>rental</a:t>
                      </a:r>
                      <a:r>
                        <a:rPr lang="fr-CA" dirty="0"/>
                        <a:t> </a:t>
                      </a:r>
                      <a:r>
                        <a:rPr lang="fr-CA" dirty="0" err="1"/>
                        <a:t>income</a:t>
                      </a:r>
                      <a:r>
                        <a:rPr lang="fr-CA" dirty="0"/>
                        <a:t> of $2000-2500 </a:t>
                      </a:r>
                      <a:r>
                        <a:rPr lang="fr-CA" dirty="0" err="1"/>
                        <a:t>after</a:t>
                      </a:r>
                      <a:r>
                        <a:rPr lang="fr-CA" dirty="0"/>
                        <a:t> </a:t>
                      </a:r>
                      <a:r>
                        <a:rPr lang="fr-CA" dirty="0" err="1"/>
                        <a:t>expenses</a:t>
                      </a:r>
                      <a:r>
                        <a:rPr lang="fr-CA" dirty="0"/>
                        <a:t> and </a:t>
                      </a:r>
                      <a:r>
                        <a:rPr lang="fr-CA" dirty="0" err="1"/>
                        <a:t>mortgage</a:t>
                      </a:r>
                      <a:endParaRPr lang="en-CA" dirty="0"/>
                    </a:p>
                  </a:txBody>
                  <a:tcPr/>
                </a:tc>
                <a:extLst>
                  <a:ext uri="{0D108BD9-81ED-4DB2-BD59-A6C34878D82A}">
                    <a16:rowId xmlns:a16="http://schemas.microsoft.com/office/drawing/2014/main" xmlns="" val="3583796522"/>
                  </a:ext>
                </a:extLst>
              </a:tr>
              <a:tr h="383465">
                <a:tc>
                  <a:txBody>
                    <a:bodyPr/>
                    <a:lstStyle/>
                    <a:p>
                      <a:r>
                        <a:rPr lang="fr-CA" dirty="0"/>
                        <a:t>7</a:t>
                      </a:r>
                      <a:endParaRPr lang="en-CA" dirty="0"/>
                    </a:p>
                  </a:txBody>
                  <a:tcPr/>
                </a:tc>
                <a:tc>
                  <a:txBody>
                    <a:bodyPr/>
                    <a:lstStyle/>
                    <a:p>
                      <a:r>
                        <a:rPr lang="fr-CA" dirty="0" err="1"/>
                        <a:t>Acquire</a:t>
                      </a:r>
                      <a:r>
                        <a:rPr lang="fr-CA" dirty="0"/>
                        <a:t> a </a:t>
                      </a:r>
                      <a:r>
                        <a:rPr lang="fr-CA" dirty="0" err="1"/>
                        <a:t>retreat</a:t>
                      </a:r>
                      <a:r>
                        <a:rPr lang="fr-CA" dirty="0"/>
                        <a:t> center ($500,000 </a:t>
                      </a:r>
                      <a:r>
                        <a:rPr lang="fr-CA" dirty="0" err="1"/>
                        <a:t>purchase</a:t>
                      </a:r>
                      <a:r>
                        <a:rPr lang="fr-CA" dirty="0"/>
                        <a:t> </a:t>
                      </a:r>
                      <a:r>
                        <a:rPr lang="fr-CA" dirty="0" err="1"/>
                        <a:t>price</a:t>
                      </a:r>
                      <a:r>
                        <a:rPr lang="fr-CA" dirty="0"/>
                        <a:t>) in </a:t>
                      </a:r>
                      <a:r>
                        <a:rPr lang="fr-CA" dirty="0" err="1"/>
                        <a:t>which</a:t>
                      </a:r>
                      <a:r>
                        <a:rPr lang="fr-CA" dirty="0"/>
                        <a:t> </a:t>
                      </a:r>
                      <a:r>
                        <a:rPr lang="fr-CA" dirty="0" err="1"/>
                        <a:t>you</a:t>
                      </a:r>
                      <a:r>
                        <a:rPr lang="fr-CA" dirty="0"/>
                        <a:t> can move </a:t>
                      </a:r>
                      <a:r>
                        <a:rPr lang="fr-CA" dirty="0" err="1"/>
                        <a:t>before</a:t>
                      </a:r>
                      <a:r>
                        <a:rPr lang="fr-CA" dirty="0"/>
                        <a:t> retirement </a:t>
                      </a:r>
                      <a:r>
                        <a:rPr lang="fr-CA" dirty="0" err="1"/>
                        <a:t>age</a:t>
                      </a:r>
                      <a:r>
                        <a:rPr lang="fr-CA" dirty="0"/>
                        <a:t> 68, and </a:t>
                      </a:r>
                      <a:r>
                        <a:rPr lang="fr-CA" dirty="0" err="1"/>
                        <a:t>sell</a:t>
                      </a:r>
                      <a:r>
                        <a:rPr lang="fr-CA" dirty="0"/>
                        <a:t> </a:t>
                      </a:r>
                      <a:r>
                        <a:rPr lang="fr-CA" dirty="0" err="1"/>
                        <a:t>current</a:t>
                      </a:r>
                      <a:r>
                        <a:rPr lang="fr-CA" dirty="0"/>
                        <a:t> house to free up cash for real </a:t>
                      </a:r>
                      <a:r>
                        <a:rPr lang="fr-CA" dirty="0" err="1"/>
                        <a:t>estate</a:t>
                      </a:r>
                      <a:r>
                        <a:rPr lang="fr-CA" dirty="0"/>
                        <a:t> </a:t>
                      </a:r>
                      <a:r>
                        <a:rPr lang="fr-CA" dirty="0" err="1"/>
                        <a:t>investment</a:t>
                      </a:r>
                      <a:endParaRPr lang="en-CA" dirty="0"/>
                    </a:p>
                  </a:txBody>
                  <a:tcPr/>
                </a:tc>
                <a:tc>
                  <a:txBody>
                    <a:bodyPr/>
                    <a:lstStyle/>
                    <a:p>
                      <a:r>
                        <a:rPr lang="fr-CA" dirty="0"/>
                        <a:t>Will have to </a:t>
                      </a:r>
                      <a:r>
                        <a:rPr lang="fr-CA" dirty="0" err="1"/>
                        <a:t>work</a:t>
                      </a:r>
                      <a:r>
                        <a:rPr lang="fr-CA" dirty="0"/>
                        <a:t> in </a:t>
                      </a:r>
                      <a:r>
                        <a:rPr lang="fr-CA" dirty="0" err="1"/>
                        <a:t>conjunction</a:t>
                      </a:r>
                      <a:r>
                        <a:rPr lang="fr-CA" dirty="0"/>
                        <a:t> </a:t>
                      </a:r>
                      <a:r>
                        <a:rPr lang="fr-CA" dirty="0" err="1"/>
                        <a:t>with</a:t>
                      </a:r>
                      <a:r>
                        <a:rPr lang="fr-CA" dirty="0"/>
                        <a:t> real </a:t>
                      </a:r>
                      <a:r>
                        <a:rPr lang="fr-CA" dirty="0" err="1"/>
                        <a:t>estate</a:t>
                      </a:r>
                      <a:r>
                        <a:rPr lang="fr-CA" dirty="0"/>
                        <a:t> </a:t>
                      </a:r>
                      <a:r>
                        <a:rPr lang="fr-CA" dirty="0" err="1"/>
                        <a:t>specialists</a:t>
                      </a:r>
                      <a:endParaRPr lang="en-CA" dirty="0"/>
                    </a:p>
                  </a:txBody>
                  <a:tcPr/>
                </a:tc>
                <a:extLst>
                  <a:ext uri="{0D108BD9-81ED-4DB2-BD59-A6C34878D82A}">
                    <a16:rowId xmlns:a16="http://schemas.microsoft.com/office/drawing/2014/main" xmlns="" val="3208226755"/>
                  </a:ext>
                </a:extLst>
              </a:tr>
              <a:tr h="383465">
                <a:tc>
                  <a:txBody>
                    <a:bodyPr/>
                    <a:lstStyle/>
                    <a:p>
                      <a:r>
                        <a:rPr lang="fr-CA" dirty="0"/>
                        <a:t>8</a:t>
                      </a:r>
                      <a:endParaRPr lang="en-CA" dirty="0"/>
                    </a:p>
                  </a:txBody>
                  <a:tcPr/>
                </a:tc>
                <a:tc>
                  <a:txBody>
                    <a:bodyPr/>
                    <a:lstStyle/>
                    <a:p>
                      <a:r>
                        <a:rPr lang="fr-CA" dirty="0"/>
                        <a:t>Use </a:t>
                      </a:r>
                      <a:r>
                        <a:rPr lang="fr-CA" dirty="0" err="1"/>
                        <a:t>appreciated</a:t>
                      </a:r>
                      <a:r>
                        <a:rPr lang="fr-CA" dirty="0"/>
                        <a:t> </a:t>
                      </a:r>
                      <a:r>
                        <a:rPr lang="fr-CA" dirty="0" err="1"/>
                        <a:t>funds</a:t>
                      </a:r>
                      <a:r>
                        <a:rPr lang="fr-CA" dirty="0"/>
                        <a:t> </a:t>
                      </a:r>
                      <a:r>
                        <a:rPr lang="fr-CA" dirty="0" err="1"/>
                        <a:t>inside</a:t>
                      </a:r>
                      <a:r>
                        <a:rPr lang="fr-CA" dirty="0"/>
                        <a:t> corporation for donations in </a:t>
                      </a:r>
                      <a:r>
                        <a:rPr lang="fr-CA" dirty="0" err="1"/>
                        <a:t>kind</a:t>
                      </a:r>
                      <a:endParaRPr lang="en-CA" dirty="0"/>
                    </a:p>
                  </a:txBody>
                  <a:tcPr/>
                </a:tc>
                <a:tc>
                  <a:txBody>
                    <a:bodyPr/>
                    <a:lstStyle/>
                    <a:p>
                      <a:r>
                        <a:rPr lang="fr-CA" dirty="0"/>
                        <a:t>Will </a:t>
                      </a:r>
                      <a:r>
                        <a:rPr lang="fr-CA" dirty="0" err="1"/>
                        <a:t>decrease</a:t>
                      </a:r>
                      <a:r>
                        <a:rPr lang="fr-CA" dirty="0"/>
                        <a:t> </a:t>
                      </a:r>
                      <a:r>
                        <a:rPr lang="fr-CA" dirty="0" err="1"/>
                        <a:t>tax</a:t>
                      </a:r>
                      <a:r>
                        <a:rPr lang="fr-CA" dirty="0"/>
                        <a:t> </a:t>
                      </a:r>
                      <a:r>
                        <a:rPr lang="fr-CA" dirty="0" err="1"/>
                        <a:t>burden</a:t>
                      </a:r>
                      <a:r>
                        <a:rPr lang="fr-CA" dirty="0"/>
                        <a:t> </a:t>
                      </a:r>
                      <a:r>
                        <a:rPr lang="fr-CA" dirty="0" err="1"/>
                        <a:t>significantly</a:t>
                      </a:r>
                      <a:r>
                        <a:rPr lang="fr-CA" dirty="0"/>
                        <a:t> as </a:t>
                      </a:r>
                      <a:r>
                        <a:rPr lang="fr-CA" dirty="0" err="1"/>
                        <a:t>well</a:t>
                      </a:r>
                      <a:r>
                        <a:rPr lang="fr-CA" dirty="0"/>
                        <a:t> as </a:t>
                      </a:r>
                      <a:r>
                        <a:rPr lang="fr-CA" dirty="0" err="1"/>
                        <a:t>fund</a:t>
                      </a:r>
                      <a:r>
                        <a:rPr lang="fr-CA" dirty="0"/>
                        <a:t> </a:t>
                      </a:r>
                      <a:r>
                        <a:rPr lang="fr-CA" dirty="0" err="1"/>
                        <a:t>your</a:t>
                      </a:r>
                      <a:r>
                        <a:rPr lang="fr-CA" dirty="0"/>
                        <a:t> CDA. More efficient </a:t>
                      </a:r>
                      <a:r>
                        <a:rPr lang="fr-CA" dirty="0" err="1"/>
                        <a:t>way</a:t>
                      </a:r>
                      <a:r>
                        <a:rPr lang="fr-CA" dirty="0"/>
                        <a:t> to </a:t>
                      </a:r>
                      <a:r>
                        <a:rPr lang="fr-CA" dirty="0" err="1"/>
                        <a:t>donate</a:t>
                      </a:r>
                      <a:r>
                        <a:rPr lang="fr-CA" dirty="0"/>
                        <a:t>.</a:t>
                      </a:r>
                      <a:endParaRPr lang="en-CA" dirty="0"/>
                    </a:p>
                  </a:txBody>
                  <a:tcPr/>
                </a:tc>
                <a:extLst>
                  <a:ext uri="{0D108BD9-81ED-4DB2-BD59-A6C34878D82A}">
                    <a16:rowId xmlns:a16="http://schemas.microsoft.com/office/drawing/2014/main" xmlns="" val="3557892732"/>
                  </a:ext>
                </a:extLst>
              </a:tr>
              <a:tr h="383465">
                <a:tc>
                  <a:txBody>
                    <a:bodyPr/>
                    <a:lstStyle/>
                    <a:p>
                      <a:r>
                        <a:rPr lang="fr-CA" dirty="0"/>
                        <a:t>9</a:t>
                      </a:r>
                      <a:endParaRPr lang="en-CA" dirty="0"/>
                    </a:p>
                  </a:txBody>
                  <a:tcPr/>
                </a:tc>
                <a:tc>
                  <a:txBody>
                    <a:bodyPr/>
                    <a:lstStyle/>
                    <a:p>
                      <a:r>
                        <a:rPr lang="fr-CA" dirty="0" err="1"/>
                        <a:t>Review</a:t>
                      </a:r>
                      <a:r>
                        <a:rPr lang="fr-CA" dirty="0"/>
                        <a:t> Will to </a:t>
                      </a:r>
                      <a:r>
                        <a:rPr lang="fr-CA" dirty="0" err="1"/>
                        <a:t>include</a:t>
                      </a:r>
                      <a:r>
                        <a:rPr lang="fr-CA" dirty="0"/>
                        <a:t> </a:t>
                      </a:r>
                      <a:r>
                        <a:rPr lang="fr-CA" dirty="0" err="1"/>
                        <a:t>bequests</a:t>
                      </a:r>
                      <a:r>
                        <a:rPr lang="fr-CA" dirty="0"/>
                        <a:t> and use a </a:t>
                      </a:r>
                      <a:r>
                        <a:rPr lang="fr-CA" dirty="0" err="1"/>
                        <a:t>foundation</a:t>
                      </a:r>
                      <a:r>
                        <a:rPr lang="fr-CA" dirty="0"/>
                        <a:t> for donations. </a:t>
                      </a:r>
                      <a:r>
                        <a:rPr lang="fr-CA" dirty="0" err="1"/>
                        <a:t>Donate</a:t>
                      </a:r>
                      <a:r>
                        <a:rPr lang="fr-CA" dirty="0"/>
                        <a:t> at least 20% of </a:t>
                      </a:r>
                      <a:r>
                        <a:rPr lang="fr-CA" dirty="0" err="1"/>
                        <a:t>estate</a:t>
                      </a:r>
                      <a:r>
                        <a:rPr lang="fr-CA" dirty="0"/>
                        <a:t>.</a:t>
                      </a:r>
                      <a:endParaRPr lang="en-CA" dirty="0"/>
                    </a:p>
                  </a:txBody>
                  <a:tcPr/>
                </a:tc>
                <a:tc>
                  <a:txBody>
                    <a:bodyPr/>
                    <a:lstStyle/>
                    <a:p>
                      <a:r>
                        <a:rPr lang="fr-CA" dirty="0"/>
                        <a:t>A </a:t>
                      </a:r>
                      <a:r>
                        <a:rPr lang="fr-CA" dirty="0" err="1"/>
                        <a:t>legacy</a:t>
                      </a:r>
                      <a:r>
                        <a:rPr lang="fr-CA" dirty="0"/>
                        <a:t> </a:t>
                      </a:r>
                      <a:r>
                        <a:rPr lang="fr-CA" dirty="0" err="1"/>
                        <a:t>that</a:t>
                      </a:r>
                      <a:r>
                        <a:rPr lang="fr-CA" dirty="0"/>
                        <a:t> </a:t>
                      </a:r>
                      <a:r>
                        <a:rPr lang="fr-CA" dirty="0" err="1"/>
                        <a:t>reflects</a:t>
                      </a:r>
                      <a:r>
                        <a:rPr lang="fr-CA" dirty="0"/>
                        <a:t> </a:t>
                      </a:r>
                      <a:r>
                        <a:rPr lang="fr-CA" dirty="0" err="1"/>
                        <a:t>your</a:t>
                      </a:r>
                      <a:r>
                        <a:rPr lang="fr-CA" dirty="0"/>
                        <a:t> values, </a:t>
                      </a:r>
                      <a:r>
                        <a:rPr lang="fr-CA" dirty="0" err="1"/>
                        <a:t>minimize</a:t>
                      </a:r>
                      <a:r>
                        <a:rPr lang="fr-CA" dirty="0"/>
                        <a:t> </a:t>
                      </a:r>
                      <a:r>
                        <a:rPr lang="fr-CA" dirty="0" err="1"/>
                        <a:t>estate</a:t>
                      </a:r>
                      <a:r>
                        <a:rPr lang="fr-CA" dirty="0"/>
                        <a:t> </a:t>
                      </a:r>
                      <a:r>
                        <a:rPr lang="fr-CA" dirty="0" err="1"/>
                        <a:t>tax</a:t>
                      </a:r>
                      <a:r>
                        <a:rPr lang="fr-CA" dirty="0"/>
                        <a:t>, </a:t>
                      </a:r>
                      <a:r>
                        <a:rPr lang="fr-CA" dirty="0" err="1"/>
                        <a:t>make</a:t>
                      </a:r>
                      <a:r>
                        <a:rPr lang="fr-CA" dirty="0"/>
                        <a:t> donation process </a:t>
                      </a:r>
                      <a:r>
                        <a:rPr lang="fr-CA" dirty="0" err="1"/>
                        <a:t>simpler</a:t>
                      </a:r>
                      <a:endParaRPr lang="en-CA" dirty="0"/>
                    </a:p>
                  </a:txBody>
                  <a:tcPr/>
                </a:tc>
                <a:extLst>
                  <a:ext uri="{0D108BD9-81ED-4DB2-BD59-A6C34878D82A}">
                    <a16:rowId xmlns:a16="http://schemas.microsoft.com/office/drawing/2014/main" xmlns="" val="1721253239"/>
                  </a:ext>
                </a:extLst>
              </a:tr>
              <a:tr h="383465">
                <a:tc>
                  <a:txBody>
                    <a:bodyPr/>
                    <a:lstStyle/>
                    <a:p>
                      <a:r>
                        <a:rPr lang="fr-CA" dirty="0"/>
                        <a:t>10</a:t>
                      </a:r>
                      <a:endParaRPr lang="en-CA" dirty="0"/>
                    </a:p>
                  </a:txBody>
                  <a:tcPr/>
                </a:tc>
                <a:tc>
                  <a:txBody>
                    <a:bodyPr/>
                    <a:lstStyle/>
                    <a:p>
                      <a:r>
                        <a:rPr lang="fr-CA" dirty="0" err="1"/>
                        <a:t>Initiate</a:t>
                      </a:r>
                      <a:r>
                        <a:rPr lang="fr-CA" dirty="0"/>
                        <a:t> </a:t>
                      </a:r>
                      <a:r>
                        <a:rPr lang="fr-CA" dirty="0" err="1"/>
                        <a:t>family</a:t>
                      </a:r>
                      <a:r>
                        <a:rPr lang="fr-CA" dirty="0"/>
                        <a:t> discussions </a:t>
                      </a:r>
                      <a:r>
                        <a:rPr lang="fr-CA" dirty="0" err="1"/>
                        <a:t>with</a:t>
                      </a:r>
                      <a:r>
                        <a:rPr lang="fr-CA" dirty="0"/>
                        <a:t> </a:t>
                      </a:r>
                      <a:r>
                        <a:rPr lang="fr-CA" dirty="0" err="1"/>
                        <a:t>children</a:t>
                      </a:r>
                      <a:r>
                        <a:rPr lang="fr-CA" dirty="0"/>
                        <a:t> </a:t>
                      </a:r>
                      <a:r>
                        <a:rPr lang="fr-CA" dirty="0" err="1"/>
                        <a:t>around</a:t>
                      </a:r>
                      <a:r>
                        <a:rPr lang="fr-CA" dirty="0"/>
                        <a:t> values and </a:t>
                      </a:r>
                      <a:r>
                        <a:rPr lang="fr-CA" dirty="0" err="1"/>
                        <a:t>legacy</a:t>
                      </a:r>
                      <a:endParaRPr lang="en-CA" dirty="0"/>
                    </a:p>
                  </a:txBody>
                  <a:tcPr/>
                </a:tc>
                <a:tc>
                  <a:txBody>
                    <a:bodyPr/>
                    <a:lstStyle/>
                    <a:p>
                      <a:r>
                        <a:rPr lang="fr-CA" dirty="0" err="1"/>
                        <a:t>Helps</a:t>
                      </a:r>
                      <a:r>
                        <a:rPr lang="fr-CA" dirty="0"/>
                        <a:t> </a:t>
                      </a:r>
                      <a:r>
                        <a:rPr lang="fr-CA" dirty="0" err="1"/>
                        <a:t>harmonious</a:t>
                      </a:r>
                      <a:r>
                        <a:rPr lang="fr-CA" dirty="0"/>
                        <a:t> transitions</a:t>
                      </a:r>
                      <a:endParaRPr lang="en-CA" dirty="0"/>
                    </a:p>
                  </a:txBody>
                  <a:tcPr/>
                </a:tc>
                <a:extLst>
                  <a:ext uri="{0D108BD9-81ED-4DB2-BD59-A6C34878D82A}">
                    <a16:rowId xmlns:a16="http://schemas.microsoft.com/office/drawing/2014/main" xmlns="" val="3698949416"/>
                  </a:ext>
                </a:extLst>
              </a:tr>
              <a:tr h="383465">
                <a:tc>
                  <a:txBody>
                    <a:bodyPr/>
                    <a:lstStyle/>
                    <a:p>
                      <a:r>
                        <a:rPr lang="fr-CA" dirty="0"/>
                        <a:t>11</a:t>
                      </a:r>
                      <a:endParaRPr lang="en-CA" dirty="0"/>
                    </a:p>
                  </a:txBody>
                  <a:tcPr/>
                </a:tc>
                <a:tc>
                  <a:txBody>
                    <a:bodyPr/>
                    <a:lstStyle/>
                    <a:p>
                      <a:r>
                        <a:rPr lang="fr-CA" dirty="0" err="1"/>
                        <a:t>Offer</a:t>
                      </a:r>
                      <a:r>
                        <a:rPr lang="fr-CA" dirty="0"/>
                        <a:t> </a:t>
                      </a:r>
                      <a:r>
                        <a:rPr lang="fr-CA" dirty="0" err="1"/>
                        <a:t>financial</a:t>
                      </a:r>
                      <a:r>
                        <a:rPr lang="fr-CA" dirty="0"/>
                        <a:t> </a:t>
                      </a:r>
                      <a:r>
                        <a:rPr lang="fr-CA" dirty="0" err="1"/>
                        <a:t>literacy</a:t>
                      </a:r>
                      <a:r>
                        <a:rPr lang="fr-CA" dirty="0"/>
                        <a:t> sessions to </a:t>
                      </a:r>
                      <a:r>
                        <a:rPr lang="fr-CA" dirty="0" err="1"/>
                        <a:t>children</a:t>
                      </a:r>
                      <a:endParaRPr lang="en-CA" dirty="0"/>
                    </a:p>
                  </a:txBody>
                  <a:tcPr/>
                </a:tc>
                <a:tc>
                  <a:txBody>
                    <a:bodyPr/>
                    <a:lstStyle/>
                    <a:p>
                      <a:r>
                        <a:rPr lang="fr-CA" dirty="0" err="1"/>
                        <a:t>Pass</a:t>
                      </a:r>
                      <a:r>
                        <a:rPr lang="fr-CA" dirty="0"/>
                        <a:t> down </a:t>
                      </a:r>
                      <a:r>
                        <a:rPr lang="fr-CA" dirty="0" err="1"/>
                        <a:t>wisdom</a:t>
                      </a:r>
                      <a:endParaRPr lang="en-CA" dirty="0"/>
                    </a:p>
                  </a:txBody>
                  <a:tcPr/>
                </a:tc>
                <a:extLst>
                  <a:ext uri="{0D108BD9-81ED-4DB2-BD59-A6C34878D82A}">
                    <a16:rowId xmlns:a16="http://schemas.microsoft.com/office/drawing/2014/main" xmlns="" val="2010497080"/>
                  </a:ext>
                </a:extLst>
              </a:tr>
              <a:tr h="383465">
                <a:tc>
                  <a:txBody>
                    <a:bodyPr/>
                    <a:lstStyle/>
                    <a:p>
                      <a:r>
                        <a:rPr lang="fr-CA" dirty="0"/>
                        <a:t>12</a:t>
                      </a:r>
                      <a:endParaRPr lang="en-CA" dirty="0"/>
                    </a:p>
                  </a:txBody>
                  <a:tcPr/>
                </a:tc>
                <a:tc>
                  <a:txBody>
                    <a:bodyPr/>
                    <a:lstStyle/>
                    <a:p>
                      <a:r>
                        <a:rPr lang="fr-CA" dirty="0" err="1"/>
                        <a:t>Maximize</a:t>
                      </a:r>
                      <a:r>
                        <a:rPr lang="fr-CA" dirty="0"/>
                        <a:t> </a:t>
                      </a:r>
                      <a:r>
                        <a:rPr lang="fr-CA" dirty="0" err="1"/>
                        <a:t>Yearly</a:t>
                      </a:r>
                      <a:r>
                        <a:rPr lang="fr-CA" dirty="0"/>
                        <a:t> RRSP for ****** and TFSA for ******</a:t>
                      </a:r>
                      <a:endParaRPr lang="en-CA" dirty="0"/>
                    </a:p>
                  </a:txBody>
                  <a:tcPr/>
                </a:tc>
                <a:tc>
                  <a:txBody>
                    <a:bodyPr/>
                    <a:lstStyle/>
                    <a:p>
                      <a:r>
                        <a:rPr lang="fr-CA" dirty="0" err="1"/>
                        <a:t>Tax</a:t>
                      </a:r>
                      <a:r>
                        <a:rPr lang="fr-CA" dirty="0"/>
                        <a:t> </a:t>
                      </a:r>
                      <a:r>
                        <a:rPr lang="fr-CA" dirty="0" err="1"/>
                        <a:t>minimization</a:t>
                      </a:r>
                      <a:r>
                        <a:rPr lang="fr-CA" dirty="0"/>
                        <a:t> and </a:t>
                      </a:r>
                      <a:r>
                        <a:rPr lang="fr-CA" dirty="0" err="1"/>
                        <a:t>investment</a:t>
                      </a:r>
                      <a:r>
                        <a:rPr lang="fr-CA" dirty="0"/>
                        <a:t> </a:t>
                      </a:r>
                      <a:endParaRPr lang="en-CA" dirty="0"/>
                    </a:p>
                  </a:txBody>
                  <a:tcPr/>
                </a:tc>
                <a:extLst>
                  <a:ext uri="{0D108BD9-81ED-4DB2-BD59-A6C34878D82A}">
                    <a16:rowId xmlns:a16="http://schemas.microsoft.com/office/drawing/2014/main" xmlns="" val="2977685014"/>
                  </a:ext>
                </a:extLst>
              </a:tr>
              <a:tr h="383465">
                <a:tc>
                  <a:txBody>
                    <a:bodyPr/>
                    <a:lstStyle/>
                    <a:p>
                      <a:r>
                        <a:rPr lang="fr-CA" dirty="0"/>
                        <a:t>13</a:t>
                      </a:r>
                      <a:endParaRPr lang="en-CA" dirty="0"/>
                    </a:p>
                  </a:txBody>
                  <a:tcPr/>
                </a:tc>
                <a:tc>
                  <a:txBody>
                    <a:bodyPr/>
                    <a:lstStyle/>
                    <a:p>
                      <a:r>
                        <a:rPr lang="fr-CA" dirty="0" err="1"/>
                        <a:t>Fund</a:t>
                      </a:r>
                      <a:r>
                        <a:rPr lang="fr-CA" dirty="0"/>
                        <a:t> RESP for </a:t>
                      </a:r>
                      <a:r>
                        <a:rPr lang="fr-CA" dirty="0" err="1"/>
                        <a:t>your</a:t>
                      </a:r>
                      <a:r>
                        <a:rPr lang="fr-CA" dirty="0"/>
                        <a:t> </a:t>
                      </a:r>
                      <a:r>
                        <a:rPr lang="fr-CA" dirty="0" err="1"/>
                        <a:t>grandchildren</a:t>
                      </a:r>
                      <a:r>
                        <a:rPr lang="fr-CA" dirty="0"/>
                        <a:t>. $2,500 per </a:t>
                      </a:r>
                      <a:r>
                        <a:rPr lang="fr-CA" dirty="0" err="1"/>
                        <a:t>year</a:t>
                      </a:r>
                      <a:r>
                        <a:rPr lang="fr-CA" dirty="0"/>
                        <a:t> for </a:t>
                      </a:r>
                      <a:r>
                        <a:rPr lang="fr-CA" dirty="0" err="1"/>
                        <a:t>each</a:t>
                      </a:r>
                      <a:endParaRPr lang="en-CA" dirty="0"/>
                    </a:p>
                  </a:txBody>
                  <a:tcPr/>
                </a:tc>
                <a:tc>
                  <a:txBody>
                    <a:bodyPr/>
                    <a:lstStyle/>
                    <a:p>
                      <a:r>
                        <a:rPr lang="fr-CA" dirty="0" err="1"/>
                        <a:t>Legacy</a:t>
                      </a:r>
                      <a:r>
                        <a:rPr lang="fr-CA" dirty="0"/>
                        <a:t>, </a:t>
                      </a:r>
                      <a:r>
                        <a:rPr lang="fr-CA" dirty="0" err="1"/>
                        <a:t>family</a:t>
                      </a:r>
                      <a:r>
                        <a:rPr lang="fr-CA" dirty="0"/>
                        <a:t> value</a:t>
                      </a:r>
                      <a:endParaRPr lang="en-CA" dirty="0"/>
                    </a:p>
                  </a:txBody>
                  <a:tcPr/>
                </a:tc>
                <a:extLst>
                  <a:ext uri="{0D108BD9-81ED-4DB2-BD59-A6C34878D82A}">
                    <a16:rowId xmlns:a16="http://schemas.microsoft.com/office/drawing/2014/main" xmlns="" val="528338940"/>
                  </a:ext>
                </a:extLst>
              </a:tr>
              <a:tr h="383465">
                <a:tc>
                  <a:txBody>
                    <a:bodyPr/>
                    <a:lstStyle/>
                    <a:p>
                      <a:r>
                        <a:rPr lang="fr-CA" dirty="0"/>
                        <a:t>14</a:t>
                      </a:r>
                      <a:endParaRPr lang="en-CA" dirty="0"/>
                    </a:p>
                  </a:txBody>
                  <a:tcPr/>
                </a:tc>
                <a:tc>
                  <a:txBody>
                    <a:bodyPr/>
                    <a:lstStyle/>
                    <a:p>
                      <a:r>
                        <a:rPr lang="fr-CA" dirty="0"/>
                        <a:t>Invest 2/10th of assets </a:t>
                      </a:r>
                      <a:r>
                        <a:rPr lang="fr-CA" dirty="0" err="1"/>
                        <a:t>with</a:t>
                      </a:r>
                      <a:r>
                        <a:rPr lang="fr-CA" dirty="0"/>
                        <a:t> </a:t>
                      </a:r>
                      <a:r>
                        <a:rPr lang="fr-CA" dirty="0" err="1"/>
                        <a:t>discretionary</a:t>
                      </a:r>
                      <a:r>
                        <a:rPr lang="fr-CA" dirty="0"/>
                        <a:t> manager and ETF</a:t>
                      </a:r>
                      <a:endParaRPr lang="en-CA" dirty="0"/>
                    </a:p>
                  </a:txBody>
                  <a:tcPr/>
                </a:tc>
                <a:tc>
                  <a:txBody>
                    <a:bodyPr/>
                    <a:lstStyle/>
                    <a:p>
                      <a:r>
                        <a:rPr lang="fr-CA" dirty="0"/>
                        <a:t>Access </a:t>
                      </a:r>
                      <a:r>
                        <a:rPr lang="fr-CA" dirty="0" err="1"/>
                        <a:t>commodities</a:t>
                      </a:r>
                      <a:r>
                        <a:rPr lang="fr-CA" dirty="0"/>
                        <a:t>, </a:t>
                      </a:r>
                      <a:r>
                        <a:rPr lang="fr-CA" dirty="0" err="1"/>
                        <a:t>precious</a:t>
                      </a:r>
                      <a:r>
                        <a:rPr lang="fr-CA" dirty="0"/>
                        <a:t> </a:t>
                      </a:r>
                      <a:r>
                        <a:rPr lang="fr-CA" dirty="0" err="1"/>
                        <a:t>metals</a:t>
                      </a:r>
                      <a:r>
                        <a:rPr lang="fr-CA" dirty="0"/>
                        <a:t>, </a:t>
                      </a:r>
                      <a:r>
                        <a:rPr lang="fr-CA" dirty="0" err="1"/>
                        <a:t>ETFs</a:t>
                      </a:r>
                      <a:endParaRPr lang="en-CA" dirty="0"/>
                    </a:p>
                  </a:txBody>
                  <a:tcPr/>
                </a:tc>
                <a:extLst>
                  <a:ext uri="{0D108BD9-81ED-4DB2-BD59-A6C34878D82A}">
                    <a16:rowId xmlns:a16="http://schemas.microsoft.com/office/drawing/2014/main" xmlns="" val="4264491708"/>
                  </a:ext>
                </a:extLst>
              </a:tr>
            </a:tbl>
          </a:graphicData>
        </a:graphic>
      </p:graphicFrame>
      <p:sp>
        <p:nvSpPr>
          <p:cNvPr id="4" name="Slide Number Placeholder 3">
            <a:extLst>
              <a:ext uri="{FF2B5EF4-FFF2-40B4-BE49-F238E27FC236}">
                <a16:creationId xmlns:a16="http://schemas.microsoft.com/office/drawing/2014/main" xmlns="" id="{994CE751-7236-4C5C-9E79-41012E4211A8}"/>
              </a:ext>
            </a:extLst>
          </p:cNvPr>
          <p:cNvSpPr>
            <a:spLocks noGrp="1"/>
          </p:cNvSpPr>
          <p:nvPr>
            <p:ph type="sldNum" sz="quarter" idx="12"/>
          </p:nvPr>
        </p:nvSpPr>
        <p:spPr>
          <a:xfrm>
            <a:off x="11427785" y="7401054"/>
            <a:ext cx="764215" cy="365125"/>
          </a:xfrm>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3478355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4F055D-9E4E-432E-8208-075F334BA3D3}"/>
              </a:ext>
            </a:extLst>
          </p:cNvPr>
          <p:cNvSpPr>
            <a:spLocks noGrp="1"/>
          </p:cNvSpPr>
          <p:nvPr>
            <p:ph type="title"/>
          </p:nvPr>
        </p:nvSpPr>
        <p:spPr>
          <a:xfrm>
            <a:off x="786185" y="2309094"/>
            <a:ext cx="10364451" cy="1596177"/>
          </a:xfrm>
        </p:spPr>
        <p:txBody>
          <a:bodyPr/>
          <a:lstStyle/>
          <a:p>
            <a:r>
              <a:rPr lang="fr-CA" b="1" dirty="0">
                <a:solidFill>
                  <a:srgbClr val="0070C0"/>
                </a:solidFill>
              </a:rPr>
              <a:t>THE VALUE YOU GET</a:t>
            </a:r>
            <a:endParaRPr lang="en-CA" b="1" dirty="0">
              <a:solidFill>
                <a:srgbClr val="0070C0"/>
              </a:solidFill>
            </a:endParaRPr>
          </a:p>
        </p:txBody>
      </p:sp>
      <p:sp>
        <p:nvSpPr>
          <p:cNvPr id="3" name="Slide Number Placeholder 2">
            <a:extLst>
              <a:ext uri="{FF2B5EF4-FFF2-40B4-BE49-F238E27FC236}">
                <a16:creationId xmlns:a16="http://schemas.microsoft.com/office/drawing/2014/main" xmlns="" id="{097B6F4A-EE83-4E1B-A7DD-6849056F414D}"/>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399767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TRUE WEALTH PLAN - ASSUMPTIONS</a:t>
            </a:r>
            <a:endParaRPr lang="en-CA" dirty="0"/>
          </a:p>
        </p:txBody>
      </p:sp>
      <p:sp>
        <p:nvSpPr>
          <p:cNvPr id="3" name="Content Placeholder 2">
            <a:extLst>
              <a:ext uri="{FF2B5EF4-FFF2-40B4-BE49-F238E27FC236}">
                <a16:creationId xmlns:a16="http://schemas.microsoft.com/office/drawing/2014/main" xmlns="" id="{F6AA4D10-34EA-4121-899A-4D8F24B07775}"/>
              </a:ext>
            </a:extLst>
          </p:cNvPr>
          <p:cNvSpPr>
            <a:spLocks noGrp="1"/>
          </p:cNvSpPr>
          <p:nvPr>
            <p:ph sz="quarter" idx="13"/>
          </p:nvPr>
        </p:nvSpPr>
        <p:spPr/>
        <p:txBody>
          <a:bodyPr>
            <a:normAutofit fontScale="77500" lnSpcReduction="20000"/>
          </a:bodyPr>
          <a:lstStyle/>
          <a:p>
            <a:r>
              <a:rPr lang="fr-CA" b="1" dirty="0" err="1"/>
              <a:t>Infaltion</a:t>
            </a:r>
            <a:r>
              <a:rPr lang="fr-CA" dirty="0"/>
              <a:t> </a:t>
            </a:r>
            <a:r>
              <a:rPr lang="fr-CA" b="1" dirty="0"/>
              <a:t>rate</a:t>
            </a:r>
            <a:r>
              <a:rPr lang="fr-CA" dirty="0"/>
              <a:t> </a:t>
            </a:r>
            <a:r>
              <a:rPr lang="fr-CA" dirty="0" err="1"/>
              <a:t>is</a:t>
            </a:r>
            <a:r>
              <a:rPr lang="fr-CA" dirty="0"/>
              <a:t> </a:t>
            </a:r>
            <a:r>
              <a:rPr lang="fr-CA" dirty="0">
                <a:solidFill>
                  <a:srgbClr val="0070C0"/>
                </a:solidFill>
              </a:rPr>
              <a:t>2%</a:t>
            </a:r>
          </a:p>
          <a:p>
            <a:r>
              <a:rPr lang="fr-CA" b="1" dirty="0"/>
              <a:t>Registered </a:t>
            </a:r>
            <a:r>
              <a:rPr lang="fr-CA" b="1" dirty="0" err="1"/>
              <a:t>investments</a:t>
            </a:r>
            <a:r>
              <a:rPr lang="fr-CA" b="1" dirty="0"/>
              <a:t> </a:t>
            </a:r>
            <a:r>
              <a:rPr lang="fr-CA" dirty="0" err="1"/>
              <a:t>grow</a:t>
            </a:r>
            <a:r>
              <a:rPr lang="fr-CA" dirty="0"/>
              <a:t> at an </a:t>
            </a:r>
            <a:r>
              <a:rPr lang="fr-CA" dirty="0" err="1"/>
              <a:t>annualized</a:t>
            </a:r>
            <a:r>
              <a:rPr lang="fr-CA" dirty="0"/>
              <a:t> rate of </a:t>
            </a:r>
            <a:r>
              <a:rPr lang="fr-CA" dirty="0">
                <a:solidFill>
                  <a:srgbClr val="0070C0"/>
                </a:solidFill>
              </a:rPr>
              <a:t>5%</a:t>
            </a:r>
          </a:p>
          <a:p>
            <a:r>
              <a:rPr lang="fr-CA" b="1" dirty="0"/>
              <a:t>Real </a:t>
            </a:r>
            <a:r>
              <a:rPr lang="fr-CA" b="1" dirty="0" err="1"/>
              <a:t>estate</a:t>
            </a:r>
            <a:r>
              <a:rPr lang="fr-CA" b="1" dirty="0"/>
              <a:t> </a:t>
            </a:r>
            <a:r>
              <a:rPr lang="fr-CA" dirty="0" err="1"/>
              <a:t>growth</a:t>
            </a:r>
            <a:r>
              <a:rPr lang="fr-CA" dirty="0"/>
              <a:t> rate </a:t>
            </a:r>
            <a:r>
              <a:rPr lang="fr-CA" dirty="0" err="1"/>
              <a:t>is</a:t>
            </a:r>
            <a:r>
              <a:rPr lang="fr-CA" dirty="0"/>
              <a:t> </a:t>
            </a:r>
            <a:r>
              <a:rPr lang="fr-CA" dirty="0">
                <a:solidFill>
                  <a:srgbClr val="0070C0"/>
                </a:solidFill>
              </a:rPr>
              <a:t>3%</a:t>
            </a:r>
          </a:p>
          <a:p>
            <a:r>
              <a:rPr lang="fr-CA" b="1" dirty="0" err="1"/>
              <a:t>Mortgage</a:t>
            </a:r>
            <a:r>
              <a:rPr lang="fr-CA" b="1" dirty="0"/>
              <a:t> </a:t>
            </a:r>
            <a:r>
              <a:rPr lang="fr-CA" b="1" dirty="0" err="1"/>
              <a:t>interest</a:t>
            </a:r>
            <a:r>
              <a:rPr lang="fr-CA" b="1" dirty="0"/>
              <a:t> </a:t>
            </a:r>
            <a:r>
              <a:rPr lang="fr-CA" dirty="0"/>
              <a:t>rate </a:t>
            </a:r>
            <a:r>
              <a:rPr lang="fr-CA" dirty="0" err="1"/>
              <a:t>is</a:t>
            </a:r>
            <a:r>
              <a:rPr lang="fr-CA" dirty="0"/>
              <a:t> </a:t>
            </a:r>
            <a:r>
              <a:rPr lang="fr-CA" dirty="0">
                <a:solidFill>
                  <a:srgbClr val="0070C0"/>
                </a:solidFill>
              </a:rPr>
              <a:t>3.5%</a:t>
            </a:r>
          </a:p>
          <a:p>
            <a:r>
              <a:rPr lang="fr-CA" b="1" dirty="0"/>
              <a:t>Lifestyle cash flow </a:t>
            </a:r>
            <a:r>
              <a:rPr lang="fr-CA" b="1" dirty="0" err="1"/>
              <a:t>deficiency</a:t>
            </a:r>
            <a:r>
              <a:rPr lang="fr-CA" b="1" dirty="0"/>
              <a:t> </a:t>
            </a:r>
            <a:r>
              <a:rPr lang="fr-CA" b="1" dirty="0" err="1"/>
              <a:t>is</a:t>
            </a:r>
            <a:r>
              <a:rPr lang="fr-CA" b="1" dirty="0"/>
              <a:t> </a:t>
            </a:r>
            <a:r>
              <a:rPr lang="fr-CA" b="1" dirty="0" err="1"/>
              <a:t>financed</a:t>
            </a:r>
            <a:r>
              <a:rPr lang="fr-CA" b="1" dirty="0"/>
              <a:t> by </a:t>
            </a:r>
            <a:r>
              <a:rPr lang="fr-CA" b="1" dirty="0" err="1"/>
              <a:t>debt</a:t>
            </a:r>
            <a:r>
              <a:rPr lang="fr-CA" dirty="0">
                <a:solidFill>
                  <a:srgbClr val="0070C0"/>
                </a:solidFill>
              </a:rPr>
              <a:t> </a:t>
            </a:r>
            <a:r>
              <a:rPr lang="fr-CA" dirty="0" err="1"/>
              <a:t>growing</a:t>
            </a:r>
            <a:r>
              <a:rPr lang="fr-CA" dirty="0"/>
              <a:t> at a rate of </a:t>
            </a:r>
            <a:r>
              <a:rPr lang="fr-CA" dirty="0">
                <a:solidFill>
                  <a:srgbClr val="0070C0"/>
                </a:solidFill>
              </a:rPr>
              <a:t>5%</a:t>
            </a:r>
          </a:p>
          <a:p>
            <a:r>
              <a:rPr lang="fr-CA" b="1" dirty="0"/>
              <a:t>Non-</a:t>
            </a:r>
            <a:r>
              <a:rPr lang="fr-CA" b="1" dirty="0" err="1"/>
              <a:t>registered</a:t>
            </a:r>
            <a:r>
              <a:rPr lang="fr-CA" b="1" dirty="0"/>
              <a:t> </a:t>
            </a:r>
            <a:r>
              <a:rPr lang="fr-CA" b="1" dirty="0" err="1"/>
              <a:t>investments</a:t>
            </a:r>
            <a:r>
              <a:rPr lang="fr-CA" b="1" dirty="0"/>
              <a:t> </a:t>
            </a:r>
            <a:r>
              <a:rPr lang="fr-CA" dirty="0" err="1"/>
              <a:t>grow</a:t>
            </a:r>
            <a:r>
              <a:rPr lang="fr-CA" dirty="0"/>
              <a:t> at </a:t>
            </a:r>
            <a:r>
              <a:rPr lang="fr-CA" dirty="0" err="1"/>
              <a:t>annualized</a:t>
            </a:r>
            <a:r>
              <a:rPr lang="fr-CA" dirty="0"/>
              <a:t> rate of </a:t>
            </a:r>
            <a:r>
              <a:rPr lang="fr-CA" dirty="0">
                <a:solidFill>
                  <a:srgbClr val="0070C0"/>
                </a:solidFill>
              </a:rPr>
              <a:t>4%</a:t>
            </a:r>
            <a:r>
              <a:rPr lang="fr-CA" dirty="0"/>
              <a:t> (2.5% capital, 0.5% </a:t>
            </a:r>
            <a:r>
              <a:rPr lang="fr-CA" dirty="0" err="1"/>
              <a:t>dividends</a:t>
            </a:r>
            <a:r>
              <a:rPr lang="fr-CA" dirty="0"/>
              <a:t>, 1% </a:t>
            </a:r>
            <a:r>
              <a:rPr lang="fr-CA" dirty="0" err="1"/>
              <a:t>interest</a:t>
            </a:r>
            <a:r>
              <a:rPr lang="fr-CA" dirty="0"/>
              <a:t>)</a:t>
            </a:r>
          </a:p>
          <a:p>
            <a:r>
              <a:rPr lang="fr-CA" b="1" dirty="0"/>
              <a:t>******</a:t>
            </a:r>
            <a:r>
              <a:rPr lang="fr-CA" dirty="0"/>
              <a:t> </a:t>
            </a:r>
            <a:r>
              <a:rPr lang="fr-CA" dirty="0" err="1"/>
              <a:t>only</a:t>
            </a:r>
            <a:r>
              <a:rPr lang="fr-CA" dirty="0"/>
              <a:t> has </a:t>
            </a:r>
            <a:r>
              <a:rPr lang="fr-CA" b="1" dirty="0"/>
              <a:t>50% of </a:t>
            </a:r>
            <a:r>
              <a:rPr lang="fr-CA" b="1" dirty="0" err="1"/>
              <a:t>cpp</a:t>
            </a:r>
            <a:r>
              <a:rPr lang="fr-CA" b="1" dirty="0"/>
              <a:t> </a:t>
            </a:r>
            <a:r>
              <a:rPr lang="fr-CA" dirty="0" err="1"/>
              <a:t>given</a:t>
            </a:r>
            <a:r>
              <a:rPr lang="fr-CA" dirty="0"/>
              <a:t> </a:t>
            </a:r>
            <a:r>
              <a:rPr lang="fr-CA" dirty="0" err="1"/>
              <a:t>his</a:t>
            </a:r>
            <a:r>
              <a:rPr lang="fr-CA" dirty="0"/>
              <a:t> </a:t>
            </a:r>
            <a:r>
              <a:rPr lang="fr-CA" dirty="0" err="1"/>
              <a:t>late</a:t>
            </a:r>
            <a:r>
              <a:rPr lang="fr-CA" dirty="0"/>
              <a:t> start for contributions, and </a:t>
            </a:r>
            <a:r>
              <a:rPr lang="fr-CA" b="1" dirty="0"/>
              <a:t>****** has no </a:t>
            </a:r>
            <a:r>
              <a:rPr lang="fr-CA" b="1" dirty="0" err="1"/>
              <a:t>cpp</a:t>
            </a:r>
            <a:r>
              <a:rPr lang="fr-CA" dirty="0"/>
              <a:t> as </a:t>
            </a:r>
            <a:r>
              <a:rPr lang="fr-CA" dirty="0" err="1"/>
              <a:t>her</a:t>
            </a:r>
            <a:r>
              <a:rPr lang="fr-CA" dirty="0"/>
              <a:t> </a:t>
            </a:r>
            <a:r>
              <a:rPr lang="fr-CA" dirty="0" err="1"/>
              <a:t>working</a:t>
            </a:r>
            <a:r>
              <a:rPr lang="fr-CA" dirty="0"/>
              <a:t> </a:t>
            </a:r>
            <a:r>
              <a:rPr lang="fr-CA" dirty="0" err="1"/>
              <a:t>years</a:t>
            </a:r>
            <a:r>
              <a:rPr lang="fr-CA" dirty="0"/>
              <a:t> are </a:t>
            </a:r>
            <a:r>
              <a:rPr lang="fr-CA" dirty="0" err="1"/>
              <a:t>less</a:t>
            </a:r>
            <a:r>
              <a:rPr lang="fr-CA" dirty="0"/>
              <a:t> </a:t>
            </a:r>
            <a:r>
              <a:rPr lang="fr-CA" dirty="0" err="1"/>
              <a:t>than</a:t>
            </a:r>
            <a:r>
              <a:rPr lang="fr-CA" dirty="0"/>
              <a:t> 5. </a:t>
            </a:r>
            <a:r>
              <a:rPr lang="fr-CA" dirty="0" err="1"/>
              <a:t>both</a:t>
            </a:r>
            <a:r>
              <a:rPr lang="fr-CA" dirty="0"/>
              <a:t> start </a:t>
            </a:r>
            <a:r>
              <a:rPr lang="fr-CA" b="1" dirty="0" err="1"/>
              <a:t>cpp</a:t>
            </a:r>
            <a:r>
              <a:rPr lang="fr-CA" b="1" dirty="0"/>
              <a:t> at </a:t>
            </a:r>
            <a:r>
              <a:rPr lang="fr-CA" b="1" dirty="0" err="1"/>
              <a:t>age</a:t>
            </a:r>
            <a:r>
              <a:rPr lang="fr-CA" b="1" dirty="0"/>
              <a:t> 65</a:t>
            </a:r>
          </a:p>
          <a:p>
            <a:r>
              <a:rPr lang="fr-CA" dirty="0"/>
              <a:t>You </a:t>
            </a:r>
            <a:r>
              <a:rPr lang="fr-CA" b="1" dirty="0" err="1"/>
              <a:t>both</a:t>
            </a:r>
            <a:r>
              <a:rPr lang="fr-CA" b="1" dirty="0"/>
              <a:t> have 50% of </a:t>
            </a:r>
            <a:r>
              <a:rPr lang="fr-CA" b="1" dirty="0" err="1"/>
              <a:t>oas</a:t>
            </a:r>
            <a:r>
              <a:rPr lang="fr-CA" b="1" dirty="0"/>
              <a:t> </a:t>
            </a:r>
            <a:r>
              <a:rPr lang="fr-CA" dirty="0" err="1"/>
              <a:t>given</a:t>
            </a:r>
            <a:r>
              <a:rPr lang="fr-CA" dirty="0"/>
              <a:t> </a:t>
            </a:r>
            <a:r>
              <a:rPr lang="fr-CA" dirty="0" err="1"/>
              <a:t>yoru</a:t>
            </a:r>
            <a:r>
              <a:rPr lang="fr-CA" dirty="0"/>
              <a:t> time in canada. </a:t>
            </a:r>
            <a:r>
              <a:rPr lang="fr-CA" dirty="0" err="1"/>
              <a:t>Both</a:t>
            </a:r>
            <a:r>
              <a:rPr lang="fr-CA" dirty="0"/>
              <a:t> start </a:t>
            </a:r>
            <a:r>
              <a:rPr lang="fr-CA" dirty="0" err="1"/>
              <a:t>oas</a:t>
            </a:r>
            <a:r>
              <a:rPr lang="fr-CA" dirty="0"/>
              <a:t> at 65</a:t>
            </a:r>
          </a:p>
          <a:p>
            <a:endParaRPr lang="en-CA" dirty="0"/>
          </a:p>
        </p:txBody>
      </p:sp>
      <p:sp>
        <p:nvSpPr>
          <p:cNvPr id="4" name="Slide Number Placeholder 3">
            <a:extLst>
              <a:ext uri="{FF2B5EF4-FFF2-40B4-BE49-F238E27FC236}">
                <a16:creationId xmlns:a16="http://schemas.microsoft.com/office/drawing/2014/main" xmlns="" id="{DD3BD666-5AC4-4D5D-BA2B-EBE7208289F6}"/>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925057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TRUE WEALTH PLAN - PROJECTIONS</a:t>
            </a:r>
            <a:endParaRPr lang="en-CA" dirty="0"/>
          </a:p>
        </p:txBody>
      </p:sp>
      <p:graphicFrame>
        <p:nvGraphicFramePr>
          <p:cNvPr id="5" name="Content Placeholder 4">
            <a:extLst>
              <a:ext uri="{FF2B5EF4-FFF2-40B4-BE49-F238E27FC236}">
                <a16:creationId xmlns:a16="http://schemas.microsoft.com/office/drawing/2014/main" xmlns="" id="{CE73B210-70A2-414A-A6CF-BCF3734EF781}"/>
              </a:ext>
            </a:extLst>
          </p:cNvPr>
          <p:cNvGraphicFramePr>
            <a:graphicFrameLocks noGrp="1"/>
          </p:cNvGraphicFramePr>
          <p:nvPr>
            <p:ph sz="quarter" idx="13"/>
            <p:extLst>
              <p:ext uri="{D42A27DB-BD31-4B8C-83A1-F6EECF244321}">
                <p14:modId xmlns:p14="http://schemas.microsoft.com/office/powerpoint/2010/main" val="3052091033"/>
              </p:ext>
            </p:extLst>
          </p:nvPr>
        </p:nvGraphicFramePr>
        <p:xfrm>
          <a:off x="102870" y="1762547"/>
          <a:ext cx="11825271" cy="4881364"/>
        </p:xfrm>
        <a:graphic>
          <a:graphicData uri="http://schemas.openxmlformats.org/drawingml/2006/table">
            <a:tbl>
              <a:tblPr firstRow="1" bandRow="1">
                <a:tableStyleId>{5C22544A-7EE6-4342-B048-85BDC9FD1C3A}</a:tableStyleId>
              </a:tblPr>
              <a:tblGrid>
                <a:gridCol w="1565910">
                  <a:extLst>
                    <a:ext uri="{9D8B030D-6E8A-4147-A177-3AD203B41FA5}">
                      <a16:colId xmlns:a16="http://schemas.microsoft.com/office/drawing/2014/main" xmlns="" val="577320914"/>
                    </a:ext>
                  </a:extLst>
                </a:gridCol>
                <a:gridCol w="1727686">
                  <a:extLst>
                    <a:ext uri="{9D8B030D-6E8A-4147-A177-3AD203B41FA5}">
                      <a16:colId xmlns:a16="http://schemas.microsoft.com/office/drawing/2014/main" xmlns="" val="1920167495"/>
                    </a:ext>
                  </a:extLst>
                </a:gridCol>
                <a:gridCol w="1706335">
                  <a:extLst>
                    <a:ext uri="{9D8B030D-6E8A-4147-A177-3AD203B41FA5}">
                      <a16:colId xmlns:a16="http://schemas.microsoft.com/office/drawing/2014/main" xmlns="" val="1941905439"/>
                    </a:ext>
                  </a:extLst>
                </a:gridCol>
                <a:gridCol w="1706335">
                  <a:extLst>
                    <a:ext uri="{9D8B030D-6E8A-4147-A177-3AD203B41FA5}">
                      <a16:colId xmlns:a16="http://schemas.microsoft.com/office/drawing/2014/main" xmlns="" val="3244096950"/>
                    </a:ext>
                  </a:extLst>
                </a:gridCol>
                <a:gridCol w="1706335">
                  <a:extLst>
                    <a:ext uri="{9D8B030D-6E8A-4147-A177-3AD203B41FA5}">
                      <a16:colId xmlns:a16="http://schemas.microsoft.com/office/drawing/2014/main" xmlns="" val="3062116756"/>
                    </a:ext>
                  </a:extLst>
                </a:gridCol>
                <a:gridCol w="1706335">
                  <a:extLst>
                    <a:ext uri="{9D8B030D-6E8A-4147-A177-3AD203B41FA5}">
                      <a16:colId xmlns:a16="http://schemas.microsoft.com/office/drawing/2014/main" xmlns="" val="3735469716"/>
                    </a:ext>
                  </a:extLst>
                </a:gridCol>
                <a:gridCol w="1706335">
                  <a:extLst>
                    <a:ext uri="{9D8B030D-6E8A-4147-A177-3AD203B41FA5}">
                      <a16:colId xmlns:a16="http://schemas.microsoft.com/office/drawing/2014/main" xmlns="" val="821322823"/>
                    </a:ext>
                  </a:extLst>
                </a:gridCol>
              </a:tblGrid>
              <a:tr h="475682">
                <a:tc rowSpan="2">
                  <a:txBody>
                    <a:bodyPr/>
                    <a:lstStyle/>
                    <a:p>
                      <a:r>
                        <a:rPr lang="fr-CA" dirty="0" err="1"/>
                        <a:t>See</a:t>
                      </a:r>
                      <a:r>
                        <a:rPr lang="fr-CA" dirty="0"/>
                        <a:t> </a:t>
                      </a:r>
                      <a:r>
                        <a:rPr lang="fr-CA" dirty="0" err="1"/>
                        <a:t>appendix</a:t>
                      </a:r>
                      <a:r>
                        <a:rPr lang="fr-CA" dirty="0"/>
                        <a:t> 3 for </a:t>
                      </a:r>
                      <a:r>
                        <a:rPr lang="fr-CA" dirty="0" err="1"/>
                        <a:t>detailled</a:t>
                      </a:r>
                      <a:r>
                        <a:rPr lang="fr-CA" dirty="0"/>
                        <a:t> projections</a:t>
                      </a:r>
                      <a:endParaRPr lang="en-CA" dirty="0"/>
                    </a:p>
                  </a:txBody>
                  <a:tcPr/>
                </a:tc>
                <a:tc gridSpan="2">
                  <a:txBody>
                    <a:bodyPr/>
                    <a:lstStyle/>
                    <a:p>
                      <a:pPr algn="ctr"/>
                      <a:r>
                        <a:rPr lang="fr-CA" sz="2400" b="1" dirty="0"/>
                        <a:t>BY AGE 70/69</a:t>
                      </a:r>
                      <a:endParaRPr lang="en-CA" sz="2400" b="1" dirty="0"/>
                    </a:p>
                  </a:txBody>
                  <a:tcPr/>
                </a:tc>
                <a:tc hMerge="1">
                  <a:txBody>
                    <a:bodyPr/>
                    <a:lstStyle/>
                    <a:p>
                      <a:endParaRPr lang="en-CA" dirty="0"/>
                    </a:p>
                  </a:txBody>
                  <a:tcPr/>
                </a:tc>
                <a:tc gridSpan="2">
                  <a:txBody>
                    <a:bodyPr/>
                    <a:lstStyle/>
                    <a:p>
                      <a:pPr algn="ctr"/>
                      <a:r>
                        <a:rPr lang="fr-CA" sz="2400" b="1" dirty="0"/>
                        <a:t>BY AGE 85/84</a:t>
                      </a:r>
                      <a:endParaRPr lang="en-CA" sz="2400" b="1" dirty="0"/>
                    </a:p>
                  </a:txBody>
                  <a:tcPr/>
                </a:tc>
                <a:tc hMerge="1">
                  <a:txBody>
                    <a:bodyPr/>
                    <a:lstStyle/>
                    <a:p>
                      <a:endParaRPr lang="en-CA" dirty="0"/>
                    </a:p>
                  </a:txBody>
                  <a:tcPr/>
                </a:tc>
                <a:tc gridSpan="2">
                  <a:txBody>
                    <a:bodyPr/>
                    <a:lstStyle/>
                    <a:p>
                      <a:pPr algn="ctr"/>
                      <a:r>
                        <a:rPr lang="fr-CA" sz="2400" b="1" dirty="0"/>
                        <a:t>ESTATE (Life </a:t>
                      </a:r>
                      <a:r>
                        <a:rPr lang="fr-CA" sz="2400" b="1" dirty="0" err="1"/>
                        <a:t>expectancy</a:t>
                      </a:r>
                      <a:r>
                        <a:rPr lang="fr-CA" sz="2400" b="1" dirty="0"/>
                        <a:t>)</a:t>
                      </a:r>
                      <a:endParaRPr lang="en-CA" sz="2400" b="1" dirty="0"/>
                    </a:p>
                  </a:txBody>
                  <a:tcPr/>
                </a:tc>
                <a:tc hMerge="1">
                  <a:txBody>
                    <a:bodyPr/>
                    <a:lstStyle/>
                    <a:p>
                      <a:endParaRPr lang="en-CA" dirty="0"/>
                    </a:p>
                  </a:txBody>
                  <a:tcPr/>
                </a:tc>
                <a:extLst>
                  <a:ext uri="{0D108BD9-81ED-4DB2-BD59-A6C34878D82A}">
                    <a16:rowId xmlns:a16="http://schemas.microsoft.com/office/drawing/2014/main" xmlns="" val="2490393614"/>
                  </a:ext>
                </a:extLst>
              </a:tr>
              <a:tr h="821040">
                <a:tc vMerge="1">
                  <a:txBody>
                    <a:bodyPr/>
                    <a:lstStyle/>
                    <a:p>
                      <a:endParaRPr lang="en-CA" dirty="0"/>
                    </a:p>
                  </a:txBody>
                  <a:tcPr/>
                </a:tc>
                <a:tc>
                  <a:txBody>
                    <a:bodyPr/>
                    <a:lstStyle/>
                    <a:p>
                      <a:r>
                        <a:rPr lang="fr-CA" b="1" dirty="0">
                          <a:solidFill>
                            <a:srgbClr val="FF3300"/>
                          </a:solidFill>
                        </a:rPr>
                        <a:t>NO CHANGE</a:t>
                      </a:r>
                      <a:endParaRPr lang="en-CA" b="1" dirty="0">
                        <a:solidFill>
                          <a:srgbClr val="FF3300"/>
                        </a:solidFill>
                      </a:endParaRPr>
                    </a:p>
                  </a:txBody>
                  <a:tcPr/>
                </a:tc>
                <a:tc>
                  <a:txBody>
                    <a:bodyPr/>
                    <a:lstStyle/>
                    <a:p>
                      <a:r>
                        <a:rPr lang="fr-CA" b="1" dirty="0">
                          <a:solidFill>
                            <a:srgbClr val="00B050"/>
                          </a:solidFill>
                        </a:rPr>
                        <a:t>TRUE WEALTH PLAN</a:t>
                      </a:r>
                      <a:endParaRPr lang="en-CA" b="1" dirty="0">
                        <a:solidFill>
                          <a:srgbClr val="00B050"/>
                        </a:solidFill>
                      </a:endParaRPr>
                    </a:p>
                  </a:txBody>
                  <a:tcPr/>
                </a:tc>
                <a:tc>
                  <a:txBody>
                    <a:bodyPr/>
                    <a:lstStyle/>
                    <a:p>
                      <a:r>
                        <a:rPr lang="fr-CA" b="1" dirty="0">
                          <a:solidFill>
                            <a:srgbClr val="FF3300"/>
                          </a:solidFill>
                        </a:rPr>
                        <a:t>NO CHANGE</a:t>
                      </a:r>
                      <a:endParaRPr lang="en-CA" b="1" dirty="0">
                        <a:solidFill>
                          <a:srgbClr val="FF3300"/>
                        </a:solidFill>
                      </a:endParaRPr>
                    </a:p>
                  </a:txBody>
                  <a:tcPr/>
                </a:tc>
                <a:tc>
                  <a:txBody>
                    <a:bodyPr/>
                    <a:lstStyle/>
                    <a:p>
                      <a:r>
                        <a:rPr lang="fr-CA" b="1" dirty="0">
                          <a:solidFill>
                            <a:srgbClr val="00B050"/>
                          </a:solidFill>
                        </a:rPr>
                        <a:t>TRUE WEALTH PLAN</a:t>
                      </a:r>
                      <a:endParaRPr lang="en-CA" b="1" dirty="0">
                        <a:solidFill>
                          <a:srgbClr val="00B050"/>
                        </a:solidFill>
                      </a:endParaRPr>
                    </a:p>
                  </a:txBody>
                  <a:tcPr/>
                </a:tc>
                <a:tc>
                  <a:txBody>
                    <a:bodyPr/>
                    <a:lstStyle/>
                    <a:p>
                      <a:r>
                        <a:rPr lang="fr-CA" b="1" dirty="0">
                          <a:solidFill>
                            <a:srgbClr val="FF3300"/>
                          </a:solidFill>
                        </a:rPr>
                        <a:t>NO CHANGE</a:t>
                      </a:r>
                      <a:endParaRPr lang="en-CA" b="1" dirty="0">
                        <a:solidFill>
                          <a:srgbClr val="FF3300"/>
                        </a:solidFill>
                      </a:endParaRPr>
                    </a:p>
                  </a:txBody>
                  <a:tcPr/>
                </a:tc>
                <a:tc>
                  <a:txBody>
                    <a:bodyPr/>
                    <a:lstStyle/>
                    <a:p>
                      <a:r>
                        <a:rPr lang="fr-CA" b="1" dirty="0">
                          <a:solidFill>
                            <a:srgbClr val="00B050"/>
                          </a:solidFill>
                        </a:rPr>
                        <a:t>TRUE WEALTH PLAN</a:t>
                      </a:r>
                      <a:endParaRPr lang="en-CA" b="1" dirty="0">
                        <a:solidFill>
                          <a:srgbClr val="00B050"/>
                        </a:solidFill>
                      </a:endParaRPr>
                    </a:p>
                  </a:txBody>
                  <a:tcPr/>
                </a:tc>
                <a:extLst>
                  <a:ext uri="{0D108BD9-81ED-4DB2-BD59-A6C34878D82A}">
                    <a16:rowId xmlns:a16="http://schemas.microsoft.com/office/drawing/2014/main" xmlns="" val="355545434"/>
                  </a:ext>
                </a:extLst>
              </a:tr>
              <a:tr h="475682">
                <a:tc>
                  <a:txBody>
                    <a:bodyPr/>
                    <a:lstStyle/>
                    <a:p>
                      <a:r>
                        <a:rPr lang="fr-CA" b="1" dirty="0"/>
                        <a:t>NET WORTH</a:t>
                      </a:r>
                      <a:endParaRPr lang="en-CA" b="1" dirty="0"/>
                    </a:p>
                  </a:txBody>
                  <a:tcPr/>
                </a:tc>
                <a:tc>
                  <a:txBody>
                    <a:bodyPr/>
                    <a:lstStyle/>
                    <a:p>
                      <a:r>
                        <a:rPr lang="fr-CA" dirty="0"/>
                        <a:t>$2,453,000</a:t>
                      </a:r>
                      <a:endParaRPr lang="en-CA" dirty="0"/>
                    </a:p>
                  </a:txBody>
                  <a:tcPr/>
                </a:tc>
                <a:tc>
                  <a:txBody>
                    <a:bodyPr/>
                    <a:lstStyle/>
                    <a:p>
                      <a:r>
                        <a:rPr lang="fr-CA" b="1" dirty="0">
                          <a:solidFill>
                            <a:schemeClr val="tx1"/>
                          </a:solidFill>
                        </a:rPr>
                        <a:t>$3,344,000</a:t>
                      </a:r>
                      <a:endParaRPr lang="en-CA" b="1" dirty="0">
                        <a:solidFill>
                          <a:schemeClr val="tx1"/>
                        </a:solidFill>
                      </a:endParaRPr>
                    </a:p>
                  </a:txBody>
                  <a:tcPr/>
                </a:tc>
                <a:tc>
                  <a:txBody>
                    <a:bodyPr/>
                    <a:lstStyle/>
                    <a:p>
                      <a:r>
                        <a:rPr lang="fr-CA" dirty="0"/>
                        <a:t>$746,000</a:t>
                      </a:r>
                      <a:endParaRPr lang="en-CA" dirty="0"/>
                    </a:p>
                  </a:txBody>
                  <a:tcPr/>
                </a:tc>
                <a:tc>
                  <a:txBody>
                    <a:bodyPr/>
                    <a:lstStyle/>
                    <a:p>
                      <a:r>
                        <a:rPr lang="fr-CA" b="1" dirty="0">
                          <a:solidFill>
                            <a:schemeClr val="tx1"/>
                          </a:solidFill>
                        </a:rPr>
                        <a:t>$4,372,000</a:t>
                      </a:r>
                      <a:endParaRPr lang="en-CA" b="1" dirty="0">
                        <a:solidFill>
                          <a:schemeClr val="tx1"/>
                        </a:solidFill>
                      </a:endParaRPr>
                    </a:p>
                  </a:txBody>
                  <a:tcPr/>
                </a:tc>
                <a:tc>
                  <a:txBody>
                    <a:bodyPr/>
                    <a:lstStyle/>
                    <a:p>
                      <a:r>
                        <a:rPr lang="fr-CA" dirty="0">
                          <a:solidFill>
                            <a:srgbClr val="FF3300"/>
                          </a:solidFill>
                        </a:rPr>
                        <a:t>- ($982,000)</a:t>
                      </a:r>
                      <a:endParaRPr lang="en-CA" dirty="0">
                        <a:solidFill>
                          <a:srgbClr val="FF3300"/>
                        </a:solidFill>
                      </a:endParaRPr>
                    </a:p>
                  </a:txBody>
                  <a:tcPr/>
                </a:tc>
                <a:tc>
                  <a:txBody>
                    <a:bodyPr/>
                    <a:lstStyle/>
                    <a:p>
                      <a:r>
                        <a:rPr lang="fr-CA" b="1" dirty="0">
                          <a:solidFill>
                            <a:schemeClr val="tx1"/>
                          </a:solidFill>
                        </a:rPr>
                        <a:t>$5,328,000</a:t>
                      </a:r>
                      <a:endParaRPr lang="en-CA" b="1" dirty="0">
                        <a:solidFill>
                          <a:schemeClr val="tx1"/>
                        </a:solidFill>
                      </a:endParaRPr>
                    </a:p>
                  </a:txBody>
                  <a:tcPr/>
                </a:tc>
                <a:extLst>
                  <a:ext uri="{0D108BD9-81ED-4DB2-BD59-A6C34878D82A}">
                    <a16:rowId xmlns:a16="http://schemas.microsoft.com/office/drawing/2014/main" xmlns="" val="4281326306"/>
                  </a:ext>
                </a:extLst>
              </a:tr>
              <a:tr h="475682">
                <a:tc>
                  <a:txBody>
                    <a:bodyPr/>
                    <a:lstStyle/>
                    <a:p>
                      <a:r>
                        <a:rPr lang="fr-CA" b="1" dirty="0"/>
                        <a:t>REAL ESTATE (LESS MORTGAGES)</a:t>
                      </a:r>
                      <a:endParaRPr lang="en-CA" b="1" dirty="0"/>
                    </a:p>
                  </a:txBody>
                  <a:tcPr/>
                </a:tc>
                <a:tc>
                  <a:txBody>
                    <a:bodyPr/>
                    <a:lstStyle/>
                    <a:p>
                      <a:r>
                        <a:rPr lang="fr-CA" dirty="0"/>
                        <a:t>$415,000</a:t>
                      </a:r>
                      <a:endParaRPr lang="en-CA" dirty="0"/>
                    </a:p>
                  </a:txBody>
                  <a:tcPr/>
                </a:tc>
                <a:tc>
                  <a:txBody>
                    <a:bodyPr/>
                    <a:lstStyle/>
                    <a:p>
                      <a:r>
                        <a:rPr lang="fr-CA" b="1" dirty="0">
                          <a:solidFill>
                            <a:schemeClr val="tx1"/>
                          </a:solidFill>
                        </a:rPr>
                        <a:t>$1,536,000</a:t>
                      </a:r>
                      <a:endParaRPr lang="en-CA" b="1" dirty="0">
                        <a:solidFill>
                          <a:schemeClr val="tx1"/>
                        </a:solidFill>
                      </a:endParaRPr>
                    </a:p>
                  </a:txBody>
                  <a:tcPr/>
                </a:tc>
                <a:tc>
                  <a:txBody>
                    <a:bodyPr/>
                    <a:lstStyle/>
                    <a:p>
                      <a:r>
                        <a:rPr lang="fr-CA" dirty="0"/>
                        <a:t>$647,000</a:t>
                      </a:r>
                      <a:endParaRPr lang="en-CA" dirty="0"/>
                    </a:p>
                  </a:txBody>
                  <a:tcPr/>
                </a:tc>
                <a:tc>
                  <a:txBody>
                    <a:bodyPr/>
                    <a:lstStyle/>
                    <a:p>
                      <a:r>
                        <a:rPr lang="fr-CA" b="1" dirty="0">
                          <a:solidFill>
                            <a:schemeClr val="tx1"/>
                          </a:solidFill>
                        </a:rPr>
                        <a:t>$2,804,000</a:t>
                      </a:r>
                      <a:endParaRPr lang="en-CA" b="1" dirty="0">
                        <a:solidFill>
                          <a:schemeClr val="tx1"/>
                        </a:solidFill>
                      </a:endParaRPr>
                    </a:p>
                  </a:txBody>
                  <a:tcPr/>
                </a:tc>
                <a:tc>
                  <a:txBody>
                    <a:bodyPr/>
                    <a:lstStyle/>
                    <a:p>
                      <a:r>
                        <a:rPr lang="fr-CA" dirty="0">
                          <a:solidFill>
                            <a:srgbClr val="FF3300"/>
                          </a:solidFill>
                        </a:rPr>
                        <a:t>- ($982,000)</a:t>
                      </a:r>
                      <a:endParaRPr lang="en-CA" dirty="0">
                        <a:solidFill>
                          <a:srgbClr val="FF3300"/>
                        </a:solidFill>
                      </a:endParaRPr>
                    </a:p>
                  </a:txBody>
                  <a:tcPr/>
                </a:tc>
                <a:tc>
                  <a:txBody>
                    <a:bodyPr/>
                    <a:lstStyle/>
                    <a:p>
                      <a:r>
                        <a:rPr lang="fr-CA" b="1" dirty="0">
                          <a:solidFill>
                            <a:schemeClr val="tx1"/>
                          </a:solidFill>
                        </a:rPr>
                        <a:t>$3,881,000</a:t>
                      </a:r>
                      <a:endParaRPr lang="en-CA" b="1" dirty="0">
                        <a:solidFill>
                          <a:schemeClr val="tx1"/>
                        </a:solidFill>
                      </a:endParaRPr>
                    </a:p>
                  </a:txBody>
                  <a:tcPr/>
                </a:tc>
                <a:extLst>
                  <a:ext uri="{0D108BD9-81ED-4DB2-BD59-A6C34878D82A}">
                    <a16:rowId xmlns:a16="http://schemas.microsoft.com/office/drawing/2014/main" xmlns="" val="354818733"/>
                  </a:ext>
                </a:extLst>
              </a:tr>
              <a:tr h="475682">
                <a:tc>
                  <a:txBody>
                    <a:bodyPr/>
                    <a:lstStyle/>
                    <a:p>
                      <a:r>
                        <a:rPr lang="fr-CA" b="1" dirty="0"/>
                        <a:t>LIQUID INVESTMENTS</a:t>
                      </a:r>
                      <a:endParaRPr lang="en-CA" b="1" dirty="0"/>
                    </a:p>
                  </a:txBody>
                  <a:tcPr/>
                </a:tc>
                <a:tc>
                  <a:txBody>
                    <a:bodyPr/>
                    <a:lstStyle/>
                    <a:p>
                      <a:r>
                        <a:rPr lang="fr-CA" dirty="0"/>
                        <a:t>$2,038,000</a:t>
                      </a:r>
                      <a:endParaRPr lang="en-CA" dirty="0"/>
                    </a:p>
                  </a:txBody>
                  <a:tcPr/>
                </a:tc>
                <a:tc>
                  <a:txBody>
                    <a:bodyPr/>
                    <a:lstStyle/>
                    <a:p>
                      <a:r>
                        <a:rPr lang="fr-CA" b="1" dirty="0">
                          <a:solidFill>
                            <a:schemeClr val="tx1"/>
                          </a:solidFill>
                        </a:rPr>
                        <a:t>$1,808,000</a:t>
                      </a:r>
                      <a:endParaRPr lang="en-CA" b="1" dirty="0">
                        <a:solidFill>
                          <a:schemeClr val="tx1"/>
                        </a:solidFill>
                      </a:endParaRPr>
                    </a:p>
                  </a:txBody>
                  <a:tcPr/>
                </a:tc>
                <a:tc>
                  <a:txBody>
                    <a:bodyPr/>
                    <a:lstStyle/>
                    <a:p>
                      <a:r>
                        <a:rPr lang="fr-CA" dirty="0"/>
                        <a:t>$99,000</a:t>
                      </a:r>
                      <a:endParaRPr lang="en-CA" dirty="0"/>
                    </a:p>
                  </a:txBody>
                  <a:tcPr/>
                </a:tc>
                <a:tc>
                  <a:txBody>
                    <a:bodyPr/>
                    <a:lstStyle/>
                    <a:p>
                      <a:r>
                        <a:rPr lang="fr-CA" b="1" dirty="0">
                          <a:solidFill>
                            <a:schemeClr val="tx1"/>
                          </a:solidFill>
                        </a:rPr>
                        <a:t>$1,568,000</a:t>
                      </a:r>
                      <a:endParaRPr lang="en-CA" b="1" dirty="0">
                        <a:solidFill>
                          <a:schemeClr val="tx1"/>
                        </a:solidFill>
                      </a:endParaRPr>
                    </a:p>
                  </a:txBody>
                  <a:tcPr/>
                </a:tc>
                <a:tc>
                  <a:txBody>
                    <a:bodyPr/>
                    <a:lstStyle/>
                    <a:p>
                      <a:r>
                        <a:rPr lang="fr-CA" dirty="0">
                          <a:solidFill>
                            <a:srgbClr val="FF3300"/>
                          </a:solidFill>
                        </a:rPr>
                        <a:t>-($982,000)</a:t>
                      </a:r>
                      <a:endParaRPr lang="en-CA" dirty="0">
                        <a:solidFill>
                          <a:srgbClr val="FF3300"/>
                        </a:solidFill>
                      </a:endParaRPr>
                    </a:p>
                  </a:txBody>
                  <a:tcPr/>
                </a:tc>
                <a:tc>
                  <a:txBody>
                    <a:bodyPr/>
                    <a:lstStyle/>
                    <a:p>
                      <a:r>
                        <a:rPr lang="fr-CA" b="1" dirty="0">
                          <a:solidFill>
                            <a:schemeClr val="tx1"/>
                          </a:solidFill>
                        </a:rPr>
                        <a:t>$1,447,000</a:t>
                      </a:r>
                      <a:endParaRPr lang="en-CA" b="1" dirty="0">
                        <a:solidFill>
                          <a:schemeClr val="tx1"/>
                        </a:solidFill>
                      </a:endParaRPr>
                    </a:p>
                  </a:txBody>
                  <a:tcPr/>
                </a:tc>
                <a:extLst>
                  <a:ext uri="{0D108BD9-81ED-4DB2-BD59-A6C34878D82A}">
                    <a16:rowId xmlns:a16="http://schemas.microsoft.com/office/drawing/2014/main" xmlns="" val="1278716669"/>
                  </a:ext>
                </a:extLst>
              </a:tr>
              <a:tr h="475682">
                <a:tc>
                  <a:txBody>
                    <a:bodyPr/>
                    <a:lstStyle/>
                    <a:p>
                      <a:r>
                        <a:rPr lang="fr-CA" b="1" dirty="0"/>
                        <a:t>ESTATE DONATIONS</a:t>
                      </a:r>
                      <a:endParaRPr lang="en-CA" b="1" dirty="0"/>
                    </a:p>
                  </a:txBody>
                  <a:tcPr/>
                </a:tc>
                <a:tc>
                  <a:txBody>
                    <a:bodyPr/>
                    <a:lstStyle/>
                    <a:p>
                      <a:r>
                        <a:rPr lang="fr-CA" dirty="0"/>
                        <a:t>-</a:t>
                      </a:r>
                      <a:endParaRPr lang="en-CA" dirty="0"/>
                    </a:p>
                  </a:txBody>
                  <a:tcPr/>
                </a:tc>
                <a:tc>
                  <a:txBody>
                    <a:bodyPr/>
                    <a:lstStyle/>
                    <a:p>
                      <a:r>
                        <a:rPr lang="fr-CA" dirty="0"/>
                        <a:t>-</a:t>
                      </a:r>
                      <a:endParaRPr lang="en-CA" dirty="0"/>
                    </a:p>
                  </a:txBody>
                  <a:tcPr/>
                </a:tc>
                <a:tc>
                  <a:txBody>
                    <a:bodyPr/>
                    <a:lstStyle/>
                    <a:p>
                      <a:r>
                        <a:rPr lang="fr-CA" dirty="0"/>
                        <a:t>-</a:t>
                      </a:r>
                      <a:endParaRPr lang="en-CA" dirty="0"/>
                    </a:p>
                  </a:txBody>
                  <a:tcPr/>
                </a:tc>
                <a:tc>
                  <a:txBody>
                    <a:bodyPr/>
                    <a:lstStyle/>
                    <a:p>
                      <a:r>
                        <a:rPr lang="fr-CA" dirty="0"/>
                        <a:t>-</a:t>
                      </a:r>
                      <a:endParaRPr lang="en-CA" dirty="0"/>
                    </a:p>
                  </a:txBody>
                  <a:tcPr/>
                </a:tc>
                <a:tc>
                  <a:txBody>
                    <a:bodyPr/>
                    <a:lstStyle/>
                    <a:p>
                      <a:r>
                        <a:rPr lang="fr-CA" dirty="0">
                          <a:solidFill>
                            <a:srgbClr val="FF3300"/>
                          </a:solidFill>
                        </a:rPr>
                        <a:t>$0</a:t>
                      </a:r>
                      <a:endParaRPr lang="en-CA" dirty="0">
                        <a:solidFill>
                          <a:srgbClr val="FF3300"/>
                        </a:solidFill>
                      </a:endParaRPr>
                    </a:p>
                  </a:txBody>
                  <a:tcPr/>
                </a:tc>
                <a:tc>
                  <a:txBody>
                    <a:bodyPr/>
                    <a:lstStyle/>
                    <a:p>
                      <a:r>
                        <a:rPr lang="fr-CA" b="1" dirty="0">
                          <a:solidFill>
                            <a:schemeClr val="tx1"/>
                          </a:solidFill>
                        </a:rPr>
                        <a:t>$1,065,000 (20%)</a:t>
                      </a:r>
                      <a:endParaRPr lang="en-CA" b="1" dirty="0">
                        <a:solidFill>
                          <a:schemeClr val="tx1"/>
                        </a:solidFill>
                      </a:endParaRPr>
                    </a:p>
                  </a:txBody>
                  <a:tcPr/>
                </a:tc>
                <a:extLst>
                  <a:ext uri="{0D108BD9-81ED-4DB2-BD59-A6C34878D82A}">
                    <a16:rowId xmlns:a16="http://schemas.microsoft.com/office/drawing/2014/main" xmlns="" val="651966960"/>
                  </a:ext>
                </a:extLst>
              </a:tr>
              <a:tr h="475682">
                <a:tc>
                  <a:txBody>
                    <a:bodyPr/>
                    <a:lstStyle/>
                    <a:p>
                      <a:r>
                        <a:rPr lang="fr-CA" b="1" dirty="0"/>
                        <a:t>VALUE OF TRUE WEALTH PLAN</a:t>
                      </a:r>
                      <a:endParaRPr lang="en-CA" b="1" dirty="0"/>
                    </a:p>
                  </a:txBody>
                  <a:tcPr>
                    <a:solidFill>
                      <a:srgbClr val="FFC000"/>
                    </a:solidFill>
                  </a:tcPr>
                </a:tc>
                <a:tc gridSpan="2">
                  <a:txBody>
                    <a:bodyPr/>
                    <a:lstStyle/>
                    <a:p>
                      <a:pPr algn="ctr"/>
                      <a:r>
                        <a:rPr lang="fr-CA" b="1" dirty="0">
                          <a:solidFill>
                            <a:srgbClr val="00B050"/>
                          </a:solidFill>
                        </a:rPr>
                        <a:t>OVER $891,000</a:t>
                      </a:r>
                      <a:endParaRPr lang="en-CA" b="1" dirty="0">
                        <a:solidFill>
                          <a:srgbClr val="00B050"/>
                        </a:solidFill>
                      </a:endParaRPr>
                    </a:p>
                  </a:txBody>
                  <a:tcPr anchor="ctr">
                    <a:solidFill>
                      <a:srgbClr val="FFC000"/>
                    </a:solidFill>
                  </a:tcPr>
                </a:tc>
                <a:tc hMerge="1">
                  <a:txBody>
                    <a:bodyPr/>
                    <a:lstStyle/>
                    <a:p>
                      <a:endParaRPr lang="en-CA" dirty="0"/>
                    </a:p>
                  </a:txBody>
                  <a:tcPr/>
                </a:tc>
                <a:tc gridSpan="2">
                  <a:txBody>
                    <a:bodyPr/>
                    <a:lstStyle/>
                    <a:p>
                      <a:pPr algn="ctr"/>
                      <a:r>
                        <a:rPr lang="fr-CA" b="1" dirty="0">
                          <a:solidFill>
                            <a:srgbClr val="00B050"/>
                          </a:solidFill>
                        </a:rPr>
                        <a:t>OVER $3,626,000</a:t>
                      </a:r>
                      <a:endParaRPr lang="en-CA" b="1" dirty="0">
                        <a:solidFill>
                          <a:srgbClr val="00B050"/>
                        </a:solidFill>
                      </a:endParaRPr>
                    </a:p>
                  </a:txBody>
                  <a:tcPr anchor="ctr">
                    <a:solidFill>
                      <a:srgbClr val="FFC000"/>
                    </a:solidFill>
                  </a:tcPr>
                </a:tc>
                <a:tc hMerge="1">
                  <a:txBody>
                    <a:bodyPr/>
                    <a:lstStyle/>
                    <a:p>
                      <a:endParaRPr lang="en-CA" dirty="0"/>
                    </a:p>
                  </a:txBody>
                  <a:tcPr/>
                </a:tc>
                <a:tc gridSpan="2">
                  <a:txBody>
                    <a:bodyPr/>
                    <a:lstStyle/>
                    <a:p>
                      <a:pPr algn="ctr"/>
                      <a:r>
                        <a:rPr lang="fr-CA" b="1" dirty="0">
                          <a:solidFill>
                            <a:srgbClr val="00B050"/>
                          </a:solidFill>
                        </a:rPr>
                        <a:t>OVER $6,310,000</a:t>
                      </a:r>
                      <a:endParaRPr lang="en-CA" b="1" dirty="0">
                        <a:solidFill>
                          <a:srgbClr val="00B050"/>
                        </a:solidFill>
                      </a:endParaRPr>
                    </a:p>
                  </a:txBody>
                  <a:tcPr anchor="ctr">
                    <a:solidFill>
                      <a:srgbClr val="FFC000"/>
                    </a:solidFill>
                  </a:tcPr>
                </a:tc>
                <a:tc hMerge="1">
                  <a:txBody>
                    <a:bodyPr/>
                    <a:lstStyle/>
                    <a:p>
                      <a:endParaRPr lang="en-CA" b="1" dirty="0">
                        <a:solidFill>
                          <a:srgbClr val="00B050"/>
                        </a:solidFill>
                      </a:endParaRPr>
                    </a:p>
                  </a:txBody>
                  <a:tcPr/>
                </a:tc>
                <a:extLst>
                  <a:ext uri="{0D108BD9-81ED-4DB2-BD59-A6C34878D82A}">
                    <a16:rowId xmlns:a16="http://schemas.microsoft.com/office/drawing/2014/main" xmlns="" val="276836990"/>
                  </a:ext>
                </a:extLst>
              </a:tr>
            </a:tbl>
          </a:graphicData>
        </a:graphic>
      </p:graphicFrame>
      <p:sp>
        <p:nvSpPr>
          <p:cNvPr id="4" name="Slide Number Placeholder 3">
            <a:extLst>
              <a:ext uri="{FF2B5EF4-FFF2-40B4-BE49-F238E27FC236}">
                <a16:creationId xmlns:a16="http://schemas.microsoft.com/office/drawing/2014/main" xmlns="" id="{B5FC7883-488C-4203-B0F3-F8A5A16F3C4E}"/>
              </a:ext>
            </a:extLst>
          </p:cNvPr>
          <p:cNvSpPr>
            <a:spLocks noGrp="1"/>
          </p:cNvSpPr>
          <p:nvPr>
            <p:ph type="sldNum" sz="quarter" idx="12"/>
          </p:nvPr>
        </p:nvSpPr>
        <p:spPr>
          <a:xfrm>
            <a:off x="11278226" y="6486194"/>
            <a:ext cx="764215" cy="365125"/>
          </a:xfrm>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4015456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TRUE WEALTH PLAN – MEETING OBJECTIVES?</a:t>
            </a:r>
            <a:endParaRPr lang="en-CA" dirty="0"/>
          </a:p>
        </p:txBody>
      </p:sp>
      <p:sp>
        <p:nvSpPr>
          <p:cNvPr id="4" name="Slide Number Placeholder 3">
            <a:extLst>
              <a:ext uri="{FF2B5EF4-FFF2-40B4-BE49-F238E27FC236}">
                <a16:creationId xmlns:a16="http://schemas.microsoft.com/office/drawing/2014/main" xmlns="" id="{4177FE5A-BC67-4ED7-A278-B99A341C367B}"/>
              </a:ext>
            </a:extLst>
          </p:cNvPr>
          <p:cNvSpPr>
            <a:spLocks noGrp="1"/>
          </p:cNvSpPr>
          <p:nvPr>
            <p:ph type="sldNum" sz="quarter" idx="12"/>
          </p:nvPr>
        </p:nvSpPr>
        <p:spPr>
          <a:xfrm>
            <a:off x="11278226" y="6492875"/>
            <a:ext cx="764215" cy="365125"/>
          </a:xfrm>
        </p:spPr>
        <p:txBody>
          <a:bodyPr/>
          <a:lstStyle/>
          <a:p>
            <a:fld id="{6D22F896-40B5-4ADD-8801-0D06FADFA095}" type="slidenum">
              <a:rPr lang="en-US" smtClean="0"/>
              <a:t>25</a:t>
            </a:fld>
            <a:endParaRPr lang="en-US" dirty="0"/>
          </a:p>
        </p:txBody>
      </p:sp>
      <p:graphicFrame>
        <p:nvGraphicFramePr>
          <p:cNvPr id="11" name="Content Placeholder 10">
            <a:extLst>
              <a:ext uri="{FF2B5EF4-FFF2-40B4-BE49-F238E27FC236}">
                <a16:creationId xmlns:a16="http://schemas.microsoft.com/office/drawing/2014/main" xmlns="" id="{70C38CEC-EF63-4DF1-ACD0-EBB8A447D3A4}"/>
              </a:ext>
            </a:extLst>
          </p:cNvPr>
          <p:cNvGraphicFramePr>
            <a:graphicFrameLocks noGrp="1"/>
          </p:cNvGraphicFramePr>
          <p:nvPr>
            <p:ph sz="quarter" idx="13"/>
            <p:extLst>
              <p:ext uri="{D42A27DB-BD31-4B8C-83A1-F6EECF244321}">
                <p14:modId xmlns:p14="http://schemas.microsoft.com/office/powerpoint/2010/main" val="3303913114"/>
              </p:ext>
            </p:extLst>
          </p:nvPr>
        </p:nvGraphicFramePr>
        <p:xfrm>
          <a:off x="71282" y="1753843"/>
          <a:ext cx="11704318" cy="5029200"/>
        </p:xfrm>
        <a:graphic>
          <a:graphicData uri="http://schemas.openxmlformats.org/drawingml/2006/table">
            <a:tbl>
              <a:tblPr firstRow="1" bandRow="1">
                <a:tableStyleId>{5C22544A-7EE6-4342-B048-85BDC9FD1C3A}</a:tableStyleId>
              </a:tblPr>
              <a:tblGrid>
                <a:gridCol w="684186">
                  <a:extLst>
                    <a:ext uri="{9D8B030D-6E8A-4147-A177-3AD203B41FA5}">
                      <a16:colId xmlns:a16="http://schemas.microsoft.com/office/drawing/2014/main" xmlns="" val="926276052"/>
                    </a:ext>
                  </a:extLst>
                </a:gridCol>
                <a:gridCol w="6779604">
                  <a:extLst>
                    <a:ext uri="{9D8B030D-6E8A-4147-A177-3AD203B41FA5}">
                      <a16:colId xmlns:a16="http://schemas.microsoft.com/office/drawing/2014/main" xmlns="" val="46528130"/>
                    </a:ext>
                  </a:extLst>
                </a:gridCol>
                <a:gridCol w="2023110">
                  <a:extLst>
                    <a:ext uri="{9D8B030D-6E8A-4147-A177-3AD203B41FA5}">
                      <a16:colId xmlns:a16="http://schemas.microsoft.com/office/drawing/2014/main" xmlns="" val="4078224891"/>
                    </a:ext>
                  </a:extLst>
                </a:gridCol>
                <a:gridCol w="2217418">
                  <a:extLst>
                    <a:ext uri="{9D8B030D-6E8A-4147-A177-3AD203B41FA5}">
                      <a16:colId xmlns:a16="http://schemas.microsoft.com/office/drawing/2014/main" xmlns="" val="3819095114"/>
                    </a:ext>
                  </a:extLst>
                </a:gridCol>
              </a:tblGrid>
              <a:tr h="370840">
                <a:tc>
                  <a:txBody>
                    <a:bodyPr/>
                    <a:lstStyle/>
                    <a:p>
                      <a:r>
                        <a:rPr lang="fr-CA" dirty="0"/>
                        <a:t>#</a:t>
                      </a:r>
                      <a:endParaRPr lang="en-CA" dirty="0"/>
                    </a:p>
                  </a:txBody>
                  <a:tcPr/>
                </a:tc>
                <a:tc>
                  <a:txBody>
                    <a:bodyPr/>
                    <a:lstStyle/>
                    <a:p>
                      <a:r>
                        <a:rPr lang="fr-CA" dirty="0"/>
                        <a:t>VISION POINT (SEE DETAIL OF VISION POINT ON SLIDE 6)</a:t>
                      </a:r>
                      <a:endParaRPr lang="en-CA" dirty="0"/>
                    </a:p>
                  </a:txBody>
                  <a:tcPr/>
                </a:tc>
                <a:tc>
                  <a:txBody>
                    <a:bodyPr/>
                    <a:lstStyle/>
                    <a:p>
                      <a:r>
                        <a:rPr lang="fr-CA" dirty="0"/>
                        <a:t>NO CHANGE – WILL VISION POINT BE MET?</a:t>
                      </a:r>
                      <a:endParaRPr lang="en-CA" dirty="0"/>
                    </a:p>
                  </a:txBody>
                  <a:tcPr/>
                </a:tc>
                <a:tc>
                  <a:txBody>
                    <a:bodyPr/>
                    <a:lstStyle/>
                    <a:p>
                      <a:r>
                        <a:rPr lang="fr-CA" dirty="0"/>
                        <a:t>TRUE WEALTH PLAN- WILL VISION POINT BE MET?</a:t>
                      </a:r>
                      <a:endParaRPr lang="en-CA" dirty="0"/>
                    </a:p>
                  </a:txBody>
                  <a:tcPr/>
                </a:tc>
                <a:extLst>
                  <a:ext uri="{0D108BD9-81ED-4DB2-BD59-A6C34878D82A}">
                    <a16:rowId xmlns:a16="http://schemas.microsoft.com/office/drawing/2014/main" xmlns="" val="2145744157"/>
                  </a:ext>
                </a:extLst>
              </a:tr>
              <a:tr h="370840">
                <a:tc>
                  <a:txBody>
                    <a:bodyPr/>
                    <a:lstStyle/>
                    <a:p>
                      <a:r>
                        <a:rPr lang="fr-CA" dirty="0"/>
                        <a:t>1</a:t>
                      </a:r>
                      <a:endParaRPr lang="en-CA" dirty="0"/>
                    </a:p>
                  </a:txBody>
                  <a:tcPr/>
                </a:tc>
                <a:tc>
                  <a:txBody>
                    <a:bodyPr/>
                    <a:lstStyle/>
                    <a:p>
                      <a:r>
                        <a:rPr lang="fr-CA" b="1" dirty="0"/>
                        <a:t>Retire « Re-</a:t>
                      </a:r>
                      <a:r>
                        <a:rPr lang="fr-CA" b="1" dirty="0" err="1"/>
                        <a:t>wire</a:t>
                      </a:r>
                      <a:r>
                        <a:rPr lang="fr-CA" b="1" dirty="0"/>
                        <a:t> » </a:t>
                      </a:r>
                      <a:r>
                        <a:rPr lang="fr-CA" b="1" dirty="0" err="1"/>
                        <a:t>with</a:t>
                      </a:r>
                      <a:r>
                        <a:rPr lang="fr-CA" b="1" dirty="0"/>
                        <a:t> </a:t>
                      </a:r>
                      <a:r>
                        <a:rPr lang="fr-CA" b="1" dirty="0" err="1"/>
                        <a:t>peace</a:t>
                      </a:r>
                      <a:r>
                        <a:rPr lang="fr-CA" b="1" dirty="0"/>
                        <a:t> of </a:t>
                      </a:r>
                      <a:r>
                        <a:rPr lang="fr-CA" b="1" dirty="0" err="1"/>
                        <a:t>mind</a:t>
                      </a:r>
                      <a:r>
                        <a:rPr lang="fr-CA" b="1" dirty="0"/>
                        <a:t> </a:t>
                      </a:r>
                      <a:r>
                        <a:rPr lang="fr-CA" b="1" dirty="0" err="1"/>
                        <a:t>when</a:t>
                      </a:r>
                      <a:r>
                        <a:rPr lang="fr-CA" b="1" dirty="0"/>
                        <a:t> ******* </a:t>
                      </a:r>
                      <a:r>
                        <a:rPr lang="fr-CA" b="1" dirty="0" err="1"/>
                        <a:t>is</a:t>
                      </a:r>
                      <a:r>
                        <a:rPr lang="fr-CA" b="1" dirty="0"/>
                        <a:t> 65</a:t>
                      </a:r>
                      <a:endParaRPr lang="en-CA" b="1" dirty="0"/>
                    </a:p>
                  </a:txBody>
                  <a:tcPr/>
                </a:tc>
                <a:tc>
                  <a:txBody>
                    <a:bodyPr/>
                    <a:lstStyle/>
                    <a:p>
                      <a:r>
                        <a:rPr lang="fr-CA" dirty="0">
                          <a:solidFill>
                            <a:srgbClr val="FF0000"/>
                          </a:solidFill>
                        </a:rPr>
                        <a:t>NO</a:t>
                      </a:r>
                      <a:endParaRPr lang="en-CA" dirty="0">
                        <a:solidFill>
                          <a:srgbClr val="FF0000"/>
                        </a:solidFill>
                      </a:endParaRPr>
                    </a:p>
                  </a:txBody>
                  <a:tcPr/>
                </a:tc>
                <a:tc>
                  <a:txBody>
                    <a:bodyPr/>
                    <a:lstStyle/>
                    <a:p>
                      <a:r>
                        <a:rPr lang="fr-CA" b="1" dirty="0">
                          <a:solidFill>
                            <a:srgbClr val="00B050"/>
                          </a:solidFill>
                        </a:rPr>
                        <a:t>YES (partial retirement </a:t>
                      </a:r>
                      <a:r>
                        <a:rPr lang="fr-CA" b="1" dirty="0" err="1">
                          <a:solidFill>
                            <a:srgbClr val="00B050"/>
                          </a:solidFill>
                        </a:rPr>
                        <a:t>from</a:t>
                      </a:r>
                      <a:r>
                        <a:rPr lang="fr-CA" b="1" dirty="0">
                          <a:solidFill>
                            <a:srgbClr val="00B050"/>
                          </a:solidFill>
                        </a:rPr>
                        <a:t> 61 to 68)</a:t>
                      </a:r>
                      <a:endParaRPr lang="en-CA" b="1" dirty="0">
                        <a:solidFill>
                          <a:srgbClr val="00B050"/>
                        </a:solidFill>
                      </a:endParaRPr>
                    </a:p>
                  </a:txBody>
                  <a:tcPr/>
                </a:tc>
                <a:extLst>
                  <a:ext uri="{0D108BD9-81ED-4DB2-BD59-A6C34878D82A}">
                    <a16:rowId xmlns:a16="http://schemas.microsoft.com/office/drawing/2014/main" xmlns="" val="2468040654"/>
                  </a:ext>
                </a:extLst>
              </a:tr>
              <a:tr h="370840">
                <a:tc>
                  <a:txBody>
                    <a:bodyPr/>
                    <a:lstStyle/>
                    <a:p>
                      <a:r>
                        <a:rPr lang="fr-CA" dirty="0"/>
                        <a:t>2</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b="1" dirty="0" err="1"/>
                        <a:t>Donate</a:t>
                      </a:r>
                      <a:r>
                        <a:rPr lang="fr-CA" b="1" dirty="0"/>
                        <a:t> to </a:t>
                      </a:r>
                      <a:r>
                        <a:rPr lang="fr-CA" b="1" dirty="0" err="1"/>
                        <a:t>Charity</a:t>
                      </a:r>
                      <a:endParaRPr lang="en-CA" b="1" dirty="0"/>
                    </a:p>
                    <a:p>
                      <a:endParaRPr lang="en-CA" dirty="0"/>
                    </a:p>
                  </a:txBody>
                  <a:tcPr/>
                </a:tc>
                <a:tc>
                  <a:txBody>
                    <a:bodyPr/>
                    <a:lstStyle/>
                    <a:p>
                      <a:r>
                        <a:rPr lang="fr-CA" dirty="0">
                          <a:solidFill>
                            <a:srgbClr val="FF0000"/>
                          </a:solidFill>
                        </a:rPr>
                        <a:t>NO</a:t>
                      </a:r>
                      <a:endParaRPr lang="en-CA" dirty="0">
                        <a:solidFill>
                          <a:srgbClr val="FF0000"/>
                        </a:solidFill>
                      </a:endParaRPr>
                    </a:p>
                  </a:txBody>
                  <a:tcPr/>
                </a:tc>
                <a:tc>
                  <a:txBody>
                    <a:bodyPr/>
                    <a:lstStyle/>
                    <a:p>
                      <a:r>
                        <a:rPr lang="fr-CA" b="1" dirty="0">
                          <a:solidFill>
                            <a:srgbClr val="00B050"/>
                          </a:solidFill>
                        </a:rPr>
                        <a:t>YES</a:t>
                      </a:r>
                      <a:endParaRPr lang="en-CA" b="1" dirty="0">
                        <a:solidFill>
                          <a:srgbClr val="00B050"/>
                        </a:solidFill>
                      </a:endParaRPr>
                    </a:p>
                  </a:txBody>
                  <a:tcPr/>
                </a:tc>
                <a:extLst>
                  <a:ext uri="{0D108BD9-81ED-4DB2-BD59-A6C34878D82A}">
                    <a16:rowId xmlns:a16="http://schemas.microsoft.com/office/drawing/2014/main" xmlns="" val="1345775828"/>
                  </a:ext>
                </a:extLst>
              </a:tr>
              <a:tr h="370840">
                <a:tc>
                  <a:txBody>
                    <a:bodyPr/>
                    <a:lstStyle/>
                    <a:p>
                      <a:r>
                        <a:rPr lang="fr-CA" dirty="0"/>
                        <a:t>3</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b="1" dirty="0" err="1"/>
                        <a:t>Own</a:t>
                      </a:r>
                      <a:r>
                        <a:rPr lang="fr-CA" b="1" dirty="0"/>
                        <a:t> and </a:t>
                      </a:r>
                      <a:r>
                        <a:rPr lang="fr-CA" b="1" dirty="0" err="1"/>
                        <a:t>operate</a:t>
                      </a:r>
                      <a:r>
                        <a:rPr lang="fr-CA" b="1" dirty="0"/>
                        <a:t> a </a:t>
                      </a:r>
                      <a:r>
                        <a:rPr lang="fr-CA" b="1" dirty="0" err="1"/>
                        <a:t>retreat</a:t>
                      </a:r>
                      <a:r>
                        <a:rPr lang="fr-CA" b="1" dirty="0"/>
                        <a:t> center </a:t>
                      </a:r>
                      <a:r>
                        <a:rPr lang="fr-CA" b="1" dirty="0" err="1"/>
                        <a:t>with</a:t>
                      </a:r>
                      <a:r>
                        <a:rPr lang="fr-CA" b="1" dirty="0"/>
                        <a:t> 4-5 </a:t>
                      </a:r>
                      <a:r>
                        <a:rPr lang="fr-CA" b="1" dirty="0" err="1"/>
                        <a:t>guest</a:t>
                      </a:r>
                      <a:r>
                        <a:rPr lang="fr-CA" b="1" dirty="0"/>
                        <a:t> </a:t>
                      </a:r>
                      <a:r>
                        <a:rPr lang="fr-CA" b="1" dirty="0" err="1"/>
                        <a:t>rooms</a:t>
                      </a:r>
                      <a:endParaRPr lang="en-CA" b="1" dirty="0"/>
                    </a:p>
                    <a:p>
                      <a:endParaRPr lang="en-CA" dirty="0"/>
                    </a:p>
                  </a:txBody>
                  <a:tcPr/>
                </a:tc>
                <a:tc>
                  <a:txBody>
                    <a:bodyPr/>
                    <a:lstStyle/>
                    <a:p>
                      <a:r>
                        <a:rPr lang="fr-CA" dirty="0">
                          <a:solidFill>
                            <a:srgbClr val="FF0000"/>
                          </a:solidFill>
                        </a:rPr>
                        <a:t>NO</a:t>
                      </a:r>
                      <a:endParaRPr lang="en-CA" dirty="0">
                        <a:solidFill>
                          <a:srgbClr val="FF0000"/>
                        </a:solidFill>
                      </a:endParaRPr>
                    </a:p>
                  </a:txBody>
                  <a:tcPr/>
                </a:tc>
                <a:tc>
                  <a:txBody>
                    <a:bodyPr/>
                    <a:lstStyle/>
                    <a:p>
                      <a:r>
                        <a:rPr lang="fr-CA" b="1" dirty="0">
                          <a:solidFill>
                            <a:srgbClr val="00B050"/>
                          </a:solidFill>
                        </a:rPr>
                        <a:t>YES</a:t>
                      </a:r>
                      <a:endParaRPr lang="en-CA" b="1" dirty="0">
                        <a:solidFill>
                          <a:srgbClr val="00B050"/>
                        </a:solidFill>
                      </a:endParaRPr>
                    </a:p>
                  </a:txBody>
                  <a:tcPr/>
                </a:tc>
                <a:extLst>
                  <a:ext uri="{0D108BD9-81ED-4DB2-BD59-A6C34878D82A}">
                    <a16:rowId xmlns:a16="http://schemas.microsoft.com/office/drawing/2014/main" xmlns="" val="3202529740"/>
                  </a:ext>
                </a:extLst>
              </a:tr>
              <a:tr h="370840">
                <a:tc>
                  <a:txBody>
                    <a:bodyPr/>
                    <a:lstStyle/>
                    <a:p>
                      <a:r>
                        <a:rPr lang="fr-CA" dirty="0"/>
                        <a:t>4</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b="1" dirty="0"/>
                        <a:t>Have </a:t>
                      </a:r>
                      <a:r>
                        <a:rPr lang="fr-CA" b="1" dirty="0" err="1"/>
                        <a:t>estate</a:t>
                      </a:r>
                      <a:r>
                        <a:rPr lang="fr-CA" b="1" dirty="0"/>
                        <a:t> documents </a:t>
                      </a:r>
                      <a:r>
                        <a:rPr lang="fr-CA" b="1" dirty="0" err="1"/>
                        <a:t>aligned</a:t>
                      </a:r>
                      <a:r>
                        <a:rPr lang="fr-CA" b="1" dirty="0"/>
                        <a:t> </a:t>
                      </a:r>
                      <a:r>
                        <a:rPr lang="fr-CA" b="1" dirty="0" err="1"/>
                        <a:t>with</a:t>
                      </a:r>
                      <a:r>
                        <a:rPr lang="fr-CA" b="1" dirty="0"/>
                        <a:t> values</a:t>
                      </a:r>
                      <a:endParaRPr lang="en-CA" b="1" dirty="0"/>
                    </a:p>
                    <a:p>
                      <a:endParaRPr lang="en-CA" dirty="0"/>
                    </a:p>
                  </a:txBody>
                  <a:tcPr/>
                </a:tc>
                <a:tc>
                  <a:txBody>
                    <a:bodyPr/>
                    <a:lstStyle/>
                    <a:p>
                      <a:r>
                        <a:rPr lang="fr-CA" dirty="0">
                          <a:solidFill>
                            <a:srgbClr val="FF0000"/>
                          </a:solidFill>
                        </a:rPr>
                        <a:t>NO</a:t>
                      </a:r>
                      <a:endParaRPr lang="en-CA" dirty="0">
                        <a:solidFill>
                          <a:srgbClr val="FF0000"/>
                        </a:solidFill>
                      </a:endParaRPr>
                    </a:p>
                  </a:txBody>
                  <a:tcPr/>
                </a:tc>
                <a:tc>
                  <a:txBody>
                    <a:bodyPr/>
                    <a:lstStyle/>
                    <a:p>
                      <a:r>
                        <a:rPr lang="fr-CA" b="1" dirty="0">
                          <a:solidFill>
                            <a:srgbClr val="00B050"/>
                          </a:solidFill>
                        </a:rPr>
                        <a:t>YES</a:t>
                      </a:r>
                      <a:endParaRPr lang="en-CA" b="1" dirty="0">
                        <a:solidFill>
                          <a:srgbClr val="00B050"/>
                        </a:solidFill>
                      </a:endParaRPr>
                    </a:p>
                  </a:txBody>
                  <a:tcPr/>
                </a:tc>
                <a:extLst>
                  <a:ext uri="{0D108BD9-81ED-4DB2-BD59-A6C34878D82A}">
                    <a16:rowId xmlns:a16="http://schemas.microsoft.com/office/drawing/2014/main" xmlns="" val="3995152770"/>
                  </a:ext>
                </a:extLst>
              </a:tr>
              <a:tr h="370840">
                <a:tc>
                  <a:txBody>
                    <a:bodyPr/>
                    <a:lstStyle/>
                    <a:p>
                      <a:r>
                        <a:rPr lang="fr-CA" dirty="0"/>
                        <a:t>5</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b="1" dirty="0" err="1"/>
                        <a:t>Minimize</a:t>
                      </a:r>
                      <a:r>
                        <a:rPr lang="fr-CA" b="1" dirty="0"/>
                        <a:t> </a:t>
                      </a:r>
                      <a:r>
                        <a:rPr lang="fr-CA" b="1" dirty="0" err="1"/>
                        <a:t>estate</a:t>
                      </a:r>
                      <a:r>
                        <a:rPr lang="fr-CA" b="1" dirty="0"/>
                        <a:t> </a:t>
                      </a:r>
                      <a:r>
                        <a:rPr lang="fr-CA" b="1" dirty="0" err="1"/>
                        <a:t>tax</a:t>
                      </a:r>
                      <a:endParaRPr lang="en-CA" b="1" dirty="0"/>
                    </a:p>
                    <a:p>
                      <a:endParaRPr lang="en-CA" dirty="0"/>
                    </a:p>
                  </a:txBody>
                  <a:tcPr/>
                </a:tc>
                <a:tc>
                  <a:txBody>
                    <a:bodyPr/>
                    <a:lstStyle/>
                    <a:p>
                      <a:r>
                        <a:rPr lang="fr-CA" dirty="0">
                          <a:solidFill>
                            <a:srgbClr val="FF0000"/>
                          </a:solidFill>
                        </a:rPr>
                        <a:t>YES (NO ESTATE)</a:t>
                      </a:r>
                      <a:endParaRPr lang="en-CA" dirty="0">
                        <a:solidFill>
                          <a:srgbClr val="FF0000"/>
                        </a:solidFill>
                      </a:endParaRPr>
                    </a:p>
                  </a:txBody>
                  <a:tcPr/>
                </a:tc>
                <a:tc>
                  <a:txBody>
                    <a:bodyPr/>
                    <a:lstStyle/>
                    <a:p>
                      <a:r>
                        <a:rPr lang="fr-CA" b="1" dirty="0">
                          <a:solidFill>
                            <a:srgbClr val="00B050"/>
                          </a:solidFill>
                        </a:rPr>
                        <a:t>YES</a:t>
                      </a:r>
                      <a:endParaRPr lang="en-CA" b="1" dirty="0">
                        <a:solidFill>
                          <a:srgbClr val="00B050"/>
                        </a:solidFill>
                      </a:endParaRPr>
                    </a:p>
                  </a:txBody>
                  <a:tcPr/>
                </a:tc>
                <a:extLst>
                  <a:ext uri="{0D108BD9-81ED-4DB2-BD59-A6C34878D82A}">
                    <a16:rowId xmlns:a16="http://schemas.microsoft.com/office/drawing/2014/main" xmlns="" val="2942915797"/>
                  </a:ext>
                </a:extLst>
              </a:tr>
              <a:tr h="370840">
                <a:tc>
                  <a:txBody>
                    <a:bodyPr/>
                    <a:lstStyle/>
                    <a:p>
                      <a:r>
                        <a:rPr lang="fr-CA" dirty="0"/>
                        <a:t>6</a:t>
                      </a:r>
                      <a:endParaRPr lang="en-CA" dirty="0"/>
                    </a:p>
                  </a:txBody>
                  <a:tcPr/>
                </a:tc>
                <a:tc>
                  <a:txBody>
                    <a:bodyPr/>
                    <a:lstStyle/>
                    <a:p>
                      <a:r>
                        <a:rPr lang="fr-CA" b="1" dirty="0" err="1"/>
                        <a:t>Keep</a:t>
                      </a:r>
                      <a:r>
                        <a:rPr lang="fr-CA" b="1" dirty="0"/>
                        <a:t> </a:t>
                      </a:r>
                      <a:r>
                        <a:rPr lang="fr-CA" b="1" dirty="0" err="1"/>
                        <a:t>same</a:t>
                      </a:r>
                      <a:r>
                        <a:rPr lang="fr-CA" b="1" dirty="0"/>
                        <a:t> lifestyle in case of </a:t>
                      </a:r>
                      <a:r>
                        <a:rPr lang="fr-CA" b="1" dirty="0" err="1"/>
                        <a:t>death</a:t>
                      </a:r>
                      <a:r>
                        <a:rPr lang="fr-CA" b="1" dirty="0"/>
                        <a:t> (for the </a:t>
                      </a:r>
                      <a:r>
                        <a:rPr lang="fr-CA" b="1" dirty="0" err="1"/>
                        <a:t>surviving</a:t>
                      </a:r>
                      <a:r>
                        <a:rPr lang="fr-CA" b="1" dirty="0"/>
                        <a:t> </a:t>
                      </a:r>
                      <a:r>
                        <a:rPr lang="fr-CA" b="1" dirty="0" err="1"/>
                        <a:t>spouse</a:t>
                      </a:r>
                      <a:r>
                        <a:rPr lang="fr-CA" b="1" dirty="0"/>
                        <a:t>) or </a:t>
                      </a:r>
                      <a:r>
                        <a:rPr lang="fr-CA" b="1" dirty="0" err="1"/>
                        <a:t>sickness</a:t>
                      </a:r>
                      <a:r>
                        <a:rPr lang="fr-CA" b="1" dirty="0"/>
                        <a:t> of one or </a:t>
                      </a:r>
                      <a:r>
                        <a:rPr lang="fr-CA" b="1" dirty="0" err="1"/>
                        <a:t>both</a:t>
                      </a:r>
                      <a:r>
                        <a:rPr lang="fr-CA" b="1" dirty="0"/>
                        <a:t> </a:t>
                      </a:r>
                      <a:r>
                        <a:rPr lang="fr-CA" b="1" dirty="0" err="1"/>
                        <a:t>partners</a:t>
                      </a:r>
                      <a:endParaRPr lang="en-CA" dirty="0"/>
                    </a:p>
                  </a:txBody>
                  <a:tcPr/>
                </a:tc>
                <a:tc>
                  <a:txBody>
                    <a:bodyPr/>
                    <a:lstStyle/>
                    <a:p>
                      <a:r>
                        <a:rPr lang="fr-CA" dirty="0">
                          <a:solidFill>
                            <a:srgbClr val="FF0000"/>
                          </a:solidFill>
                        </a:rPr>
                        <a:t>NO</a:t>
                      </a:r>
                      <a:endParaRPr lang="en-CA" dirty="0">
                        <a:solidFill>
                          <a:srgbClr val="FF0000"/>
                        </a:solidFill>
                      </a:endParaRPr>
                    </a:p>
                  </a:txBody>
                  <a:tcPr/>
                </a:tc>
                <a:tc>
                  <a:txBody>
                    <a:bodyPr/>
                    <a:lstStyle/>
                    <a:p>
                      <a:r>
                        <a:rPr lang="fr-CA" b="1" dirty="0">
                          <a:solidFill>
                            <a:srgbClr val="00B050"/>
                          </a:solidFill>
                        </a:rPr>
                        <a:t>YES</a:t>
                      </a:r>
                      <a:endParaRPr lang="en-CA" b="1" dirty="0">
                        <a:solidFill>
                          <a:srgbClr val="00B050"/>
                        </a:solidFill>
                      </a:endParaRPr>
                    </a:p>
                  </a:txBody>
                  <a:tcPr/>
                </a:tc>
                <a:extLst>
                  <a:ext uri="{0D108BD9-81ED-4DB2-BD59-A6C34878D82A}">
                    <a16:rowId xmlns:a16="http://schemas.microsoft.com/office/drawing/2014/main" xmlns="" val="302311298"/>
                  </a:ext>
                </a:extLst>
              </a:tr>
            </a:tbl>
          </a:graphicData>
        </a:graphic>
      </p:graphicFrame>
    </p:spTree>
    <p:extLst>
      <p:ext uri="{BB962C8B-B14F-4D97-AF65-F5344CB8AC3E}">
        <p14:creationId xmlns:p14="http://schemas.microsoft.com/office/powerpoint/2010/main" val="3617982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B8DE30-E171-47FD-A1CD-75A5D44BEF75}"/>
              </a:ext>
            </a:extLst>
          </p:cNvPr>
          <p:cNvSpPr>
            <a:spLocks noGrp="1"/>
          </p:cNvSpPr>
          <p:nvPr>
            <p:ph type="title"/>
          </p:nvPr>
        </p:nvSpPr>
        <p:spPr>
          <a:xfrm>
            <a:off x="913775" y="2630911"/>
            <a:ext cx="10364451" cy="1596177"/>
          </a:xfrm>
        </p:spPr>
        <p:txBody>
          <a:bodyPr/>
          <a:lstStyle/>
          <a:p>
            <a:r>
              <a:rPr lang="fr-CA" dirty="0"/>
              <a:t>ACTION STEPS</a:t>
            </a:r>
            <a:endParaRPr lang="en-CA" dirty="0"/>
          </a:p>
        </p:txBody>
      </p:sp>
      <p:sp>
        <p:nvSpPr>
          <p:cNvPr id="3" name="Slide Number Placeholder 2">
            <a:extLst>
              <a:ext uri="{FF2B5EF4-FFF2-40B4-BE49-F238E27FC236}">
                <a16:creationId xmlns:a16="http://schemas.microsoft.com/office/drawing/2014/main" xmlns="" id="{E76623F7-13BC-4584-8711-DC212A097298}"/>
              </a:ext>
            </a:extLst>
          </p:cNvPr>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2725787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C5F0F47F-2C0E-47FD-801C-C254B8CE2897}"/>
              </a:ext>
            </a:extLst>
          </p:cNvPr>
          <p:cNvSpPr>
            <a:spLocks noGrp="1"/>
          </p:cNvSpPr>
          <p:nvPr>
            <p:ph type="sldNum" sz="quarter" idx="12"/>
          </p:nvPr>
        </p:nvSpPr>
        <p:spPr/>
        <p:txBody>
          <a:bodyPr/>
          <a:lstStyle/>
          <a:p>
            <a:fld id="{6D22F896-40B5-4ADD-8801-0D06FADFA095}" type="slidenum">
              <a:rPr lang="en-US" smtClean="0"/>
              <a:t>27</a:t>
            </a:fld>
            <a:endParaRPr lang="en-US" dirty="0"/>
          </a:p>
        </p:txBody>
      </p:sp>
      <p:graphicFrame>
        <p:nvGraphicFramePr>
          <p:cNvPr id="3" name="Object 2">
            <a:extLst>
              <a:ext uri="{FF2B5EF4-FFF2-40B4-BE49-F238E27FC236}">
                <a16:creationId xmlns:a16="http://schemas.microsoft.com/office/drawing/2014/main" xmlns="" id="{F9CD7ED0-1EF6-4089-89CF-AC6BCC72A272}"/>
              </a:ext>
            </a:extLst>
          </p:cNvPr>
          <p:cNvGraphicFramePr>
            <a:graphicFrameLocks noChangeAspect="1"/>
          </p:cNvGraphicFramePr>
          <p:nvPr>
            <p:extLst>
              <p:ext uri="{D42A27DB-BD31-4B8C-83A1-F6EECF244321}">
                <p14:modId xmlns:p14="http://schemas.microsoft.com/office/powerpoint/2010/main" val="761247065"/>
              </p:ext>
            </p:extLst>
          </p:nvPr>
        </p:nvGraphicFramePr>
        <p:xfrm>
          <a:off x="552450" y="1363663"/>
          <a:ext cx="11087100" cy="4200525"/>
        </p:xfrm>
        <a:graphic>
          <a:graphicData uri="http://schemas.openxmlformats.org/presentationml/2006/ole">
            <mc:AlternateContent xmlns:mc="http://schemas.openxmlformats.org/markup-compatibility/2006">
              <mc:Choice xmlns:v="urn:schemas-microsoft-com:vml" Requires="v">
                <p:oleObj spid="_x0000_s1044" name="Worksheet" r:id="rId4" imgW="11087100" imgH="4200525" progId="Excel.Sheet.12">
                  <p:embed/>
                </p:oleObj>
              </mc:Choice>
              <mc:Fallback>
                <p:oleObj name="Worksheet" r:id="rId4" imgW="11087100" imgH="4200525" progId="Excel.Sheet.12">
                  <p:embed/>
                  <p:pic>
                    <p:nvPicPr>
                      <p:cNvPr id="0" name=""/>
                      <p:cNvPicPr/>
                      <p:nvPr/>
                    </p:nvPicPr>
                    <p:blipFill>
                      <a:blip r:embed="rId5"/>
                      <a:stretch>
                        <a:fillRect/>
                      </a:stretch>
                    </p:blipFill>
                    <p:spPr>
                      <a:xfrm>
                        <a:off x="552450" y="1363663"/>
                        <a:ext cx="11087100" cy="4200525"/>
                      </a:xfrm>
                      <a:prstGeom prst="rect">
                        <a:avLst/>
                      </a:prstGeom>
                    </p:spPr>
                  </p:pic>
                </p:oleObj>
              </mc:Fallback>
            </mc:AlternateContent>
          </a:graphicData>
        </a:graphic>
      </p:graphicFrame>
    </p:spTree>
    <p:extLst>
      <p:ext uri="{BB962C8B-B14F-4D97-AF65-F5344CB8AC3E}">
        <p14:creationId xmlns:p14="http://schemas.microsoft.com/office/powerpoint/2010/main" val="1166347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B8DE30-E171-47FD-A1CD-75A5D44BEF75}"/>
              </a:ext>
            </a:extLst>
          </p:cNvPr>
          <p:cNvSpPr>
            <a:spLocks noGrp="1"/>
          </p:cNvSpPr>
          <p:nvPr>
            <p:ph type="title"/>
          </p:nvPr>
        </p:nvSpPr>
        <p:spPr>
          <a:xfrm>
            <a:off x="913775" y="2630911"/>
            <a:ext cx="10364451" cy="1596177"/>
          </a:xfrm>
        </p:spPr>
        <p:txBody>
          <a:bodyPr/>
          <a:lstStyle/>
          <a:p>
            <a:r>
              <a:rPr lang="fr-CA" dirty="0"/>
              <a:t>ACTION STEPS-</a:t>
            </a:r>
            <a:r>
              <a:rPr lang="fr-CA" dirty="0" err="1"/>
              <a:t>progress</a:t>
            </a:r>
            <a:r>
              <a:rPr lang="fr-CA" dirty="0"/>
              <a:t> report</a:t>
            </a:r>
            <a:endParaRPr lang="en-CA" dirty="0"/>
          </a:p>
        </p:txBody>
      </p:sp>
      <p:sp>
        <p:nvSpPr>
          <p:cNvPr id="3" name="Slide Number Placeholder 2">
            <a:extLst>
              <a:ext uri="{FF2B5EF4-FFF2-40B4-BE49-F238E27FC236}">
                <a16:creationId xmlns:a16="http://schemas.microsoft.com/office/drawing/2014/main" xmlns="" id="{E76623F7-13BC-4584-8711-DC212A097298}"/>
              </a:ext>
            </a:extLst>
          </p:cNvPr>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2490240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C5F0F47F-2C0E-47FD-801C-C254B8CE2897}"/>
              </a:ext>
            </a:extLst>
          </p:cNvPr>
          <p:cNvSpPr>
            <a:spLocks noGrp="1"/>
          </p:cNvSpPr>
          <p:nvPr>
            <p:ph type="sldNum" sz="quarter" idx="12"/>
          </p:nvPr>
        </p:nvSpPr>
        <p:spPr/>
        <p:txBody>
          <a:bodyPr/>
          <a:lstStyle/>
          <a:p>
            <a:fld id="{6D22F896-40B5-4ADD-8801-0D06FADFA095}" type="slidenum">
              <a:rPr lang="en-US" smtClean="0"/>
              <a:t>29</a:t>
            </a:fld>
            <a:endParaRPr lang="en-US" dirty="0"/>
          </a:p>
        </p:txBody>
      </p:sp>
      <p:graphicFrame>
        <p:nvGraphicFramePr>
          <p:cNvPr id="3" name="Object 2">
            <a:extLst>
              <a:ext uri="{FF2B5EF4-FFF2-40B4-BE49-F238E27FC236}">
                <a16:creationId xmlns:a16="http://schemas.microsoft.com/office/drawing/2014/main" xmlns="" id="{F9CD7ED0-1EF6-4089-89CF-AC6BCC72A272}"/>
              </a:ext>
            </a:extLst>
          </p:cNvPr>
          <p:cNvGraphicFramePr>
            <a:graphicFrameLocks noChangeAspect="1"/>
          </p:cNvGraphicFramePr>
          <p:nvPr>
            <p:extLst>
              <p:ext uri="{D42A27DB-BD31-4B8C-83A1-F6EECF244321}">
                <p14:modId xmlns:p14="http://schemas.microsoft.com/office/powerpoint/2010/main" val="549955319"/>
              </p:ext>
            </p:extLst>
          </p:nvPr>
        </p:nvGraphicFramePr>
        <p:xfrm>
          <a:off x="857250" y="2085975"/>
          <a:ext cx="10420350" cy="1533525"/>
        </p:xfrm>
        <a:graphic>
          <a:graphicData uri="http://schemas.openxmlformats.org/presentationml/2006/ole">
            <mc:AlternateContent xmlns:mc="http://schemas.openxmlformats.org/markup-compatibility/2006">
              <mc:Choice xmlns:v="urn:schemas-microsoft-com:vml" Requires="v">
                <p:oleObj spid="_x0000_s2062" name="Worksheet" r:id="rId4" imgW="10420350" imgH="1533620" progId="Excel.Sheet.12">
                  <p:embed/>
                </p:oleObj>
              </mc:Choice>
              <mc:Fallback>
                <p:oleObj name="Worksheet" r:id="rId4" imgW="10420350" imgH="1533620" progId="Excel.Sheet.12">
                  <p:embed/>
                  <p:pic>
                    <p:nvPicPr>
                      <p:cNvPr id="3" name="Object 2">
                        <a:extLst>
                          <a:ext uri="{FF2B5EF4-FFF2-40B4-BE49-F238E27FC236}">
                            <a16:creationId xmlns:a16="http://schemas.microsoft.com/office/drawing/2014/main" xmlns="" id="{F9CD7ED0-1EF6-4089-89CF-AC6BCC72A272}"/>
                          </a:ext>
                        </a:extLst>
                      </p:cNvPr>
                      <p:cNvPicPr/>
                      <p:nvPr/>
                    </p:nvPicPr>
                    <p:blipFill>
                      <a:blip r:embed="rId5"/>
                      <a:stretch>
                        <a:fillRect/>
                      </a:stretch>
                    </p:blipFill>
                    <p:spPr>
                      <a:xfrm>
                        <a:off x="857250" y="2085975"/>
                        <a:ext cx="10420350" cy="1533525"/>
                      </a:xfrm>
                      <a:prstGeom prst="rect">
                        <a:avLst/>
                      </a:prstGeom>
                    </p:spPr>
                  </p:pic>
                </p:oleObj>
              </mc:Fallback>
            </mc:AlternateContent>
          </a:graphicData>
        </a:graphic>
      </p:graphicFrame>
    </p:spTree>
    <p:extLst>
      <p:ext uri="{BB962C8B-B14F-4D97-AF65-F5344CB8AC3E}">
        <p14:creationId xmlns:p14="http://schemas.microsoft.com/office/powerpoint/2010/main" val="254045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1C06B2-7FE3-40B4-BBD3-6B1AA50B9128}"/>
              </a:ext>
            </a:extLst>
          </p:cNvPr>
          <p:cNvSpPr>
            <a:spLocks noGrp="1"/>
          </p:cNvSpPr>
          <p:nvPr>
            <p:ph type="title"/>
          </p:nvPr>
        </p:nvSpPr>
        <p:spPr/>
        <p:txBody>
          <a:bodyPr/>
          <a:lstStyle/>
          <a:p>
            <a:r>
              <a:rPr lang="fr-CA" dirty="0"/>
              <a:t>PLAN PARTIES</a:t>
            </a:r>
            <a:endParaRPr lang="en-CA" dirty="0"/>
          </a:p>
        </p:txBody>
      </p:sp>
      <p:graphicFrame>
        <p:nvGraphicFramePr>
          <p:cNvPr id="5" name="Content Placeholder 4">
            <a:extLst>
              <a:ext uri="{FF2B5EF4-FFF2-40B4-BE49-F238E27FC236}">
                <a16:creationId xmlns:a16="http://schemas.microsoft.com/office/drawing/2014/main" xmlns="" id="{A9147552-CD6C-46EB-B79F-B04BE41ABFDC}"/>
              </a:ext>
            </a:extLst>
          </p:cNvPr>
          <p:cNvGraphicFramePr>
            <a:graphicFrameLocks noGrp="1"/>
          </p:cNvGraphicFramePr>
          <p:nvPr>
            <p:ph sz="quarter" idx="13"/>
            <p:extLst>
              <p:ext uri="{D42A27DB-BD31-4B8C-83A1-F6EECF244321}">
                <p14:modId xmlns:p14="http://schemas.microsoft.com/office/powerpoint/2010/main" val="2456805587"/>
              </p:ext>
            </p:extLst>
          </p:nvPr>
        </p:nvGraphicFramePr>
        <p:xfrm>
          <a:off x="914400" y="2366963"/>
          <a:ext cx="10363200" cy="2595880"/>
        </p:xfrm>
        <a:graphic>
          <a:graphicData uri="http://schemas.openxmlformats.org/drawingml/2006/table">
            <a:tbl>
              <a:tblPr firstRow="1" bandRow="1">
                <a:tableStyleId>{5C22544A-7EE6-4342-B048-85BDC9FD1C3A}</a:tableStyleId>
              </a:tblPr>
              <a:tblGrid>
                <a:gridCol w="3454400">
                  <a:extLst>
                    <a:ext uri="{9D8B030D-6E8A-4147-A177-3AD203B41FA5}">
                      <a16:colId xmlns:a16="http://schemas.microsoft.com/office/drawing/2014/main" xmlns="" val="3809920717"/>
                    </a:ext>
                  </a:extLst>
                </a:gridCol>
                <a:gridCol w="3454400">
                  <a:extLst>
                    <a:ext uri="{9D8B030D-6E8A-4147-A177-3AD203B41FA5}">
                      <a16:colId xmlns:a16="http://schemas.microsoft.com/office/drawing/2014/main" xmlns="" val="3317485479"/>
                    </a:ext>
                  </a:extLst>
                </a:gridCol>
                <a:gridCol w="3454400">
                  <a:extLst>
                    <a:ext uri="{9D8B030D-6E8A-4147-A177-3AD203B41FA5}">
                      <a16:colId xmlns:a16="http://schemas.microsoft.com/office/drawing/2014/main" xmlns="" val="994600603"/>
                    </a:ext>
                  </a:extLst>
                </a:gridCol>
              </a:tblGrid>
              <a:tr h="370840">
                <a:tc>
                  <a:txBody>
                    <a:bodyPr/>
                    <a:lstStyle/>
                    <a:p>
                      <a:endParaRPr lang="en-CA" b="1" dirty="0"/>
                    </a:p>
                  </a:txBody>
                  <a:tcPr/>
                </a:tc>
                <a:tc>
                  <a:txBody>
                    <a:bodyPr/>
                    <a:lstStyle/>
                    <a:p>
                      <a:r>
                        <a:rPr lang="fr-CA" b="1" dirty="0"/>
                        <a:t>****************</a:t>
                      </a:r>
                      <a:endParaRPr lang="en-CA" b="1" dirty="0"/>
                    </a:p>
                  </a:txBody>
                  <a:tcPr/>
                </a:tc>
                <a:tc>
                  <a:txBody>
                    <a:bodyPr/>
                    <a:lstStyle/>
                    <a:p>
                      <a:r>
                        <a:rPr lang="fr-CA" b="1" dirty="0"/>
                        <a:t>***************</a:t>
                      </a:r>
                      <a:endParaRPr lang="en-CA" b="1" dirty="0"/>
                    </a:p>
                  </a:txBody>
                  <a:tcPr/>
                </a:tc>
                <a:extLst>
                  <a:ext uri="{0D108BD9-81ED-4DB2-BD59-A6C34878D82A}">
                    <a16:rowId xmlns:a16="http://schemas.microsoft.com/office/drawing/2014/main" xmlns="" val="1626124606"/>
                  </a:ext>
                </a:extLst>
              </a:tr>
              <a:tr h="370840">
                <a:tc>
                  <a:txBody>
                    <a:bodyPr/>
                    <a:lstStyle/>
                    <a:p>
                      <a:r>
                        <a:rPr lang="fr-CA" b="1" dirty="0"/>
                        <a:t>DATE OF BIRTH</a:t>
                      </a:r>
                      <a:endParaRPr lang="en-CA" b="1" dirty="0"/>
                    </a:p>
                  </a:txBody>
                  <a:tcPr/>
                </a:tc>
                <a:tc>
                  <a:txBody>
                    <a:bodyPr/>
                    <a:lstStyle/>
                    <a:p>
                      <a:r>
                        <a:rPr lang="fr-CA" dirty="0"/>
                        <a:t>***************</a:t>
                      </a:r>
                      <a:endParaRPr lang="en-CA" dirty="0"/>
                    </a:p>
                  </a:txBody>
                  <a:tcPr/>
                </a:tc>
                <a:tc>
                  <a:txBody>
                    <a:bodyPr/>
                    <a:lstStyle/>
                    <a:p>
                      <a:r>
                        <a:rPr lang="fr-CA" dirty="0"/>
                        <a:t>**************</a:t>
                      </a:r>
                      <a:endParaRPr lang="en-CA" dirty="0"/>
                    </a:p>
                  </a:txBody>
                  <a:tcPr/>
                </a:tc>
                <a:extLst>
                  <a:ext uri="{0D108BD9-81ED-4DB2-BD59-A6C34878D82A}">
                    <a16:rowId xmlns:a16="http://schemas.microsoft.com/office/drawing/2014/main" xmlns="" val="20210058"/>
                  </a:ext>
                </a:extLst>
              </a:tr>
              <a:tr h="370840">
                <a:tc>
                  <a:txBody>
                    <a:bodyPr/>
                    <a:lstStyle/>
                    <a:p>
                      <a:r>
                        <a:rPr lang="fr-CA" b="1" dirty="0"/>
                        <a:t>AGE</a:t>
                      </a:r>
                      <a:endParaRPr lang="en-CA" b="1" dirty="0"/>
                    </a:p>
                  </a:txBody>
                  <a:tcPr/>
                </a:tc>
                <a:tc>
                  <a:txBody>
                    <a:bodyPr/>
                    <a:lstStyle/>
                    <a:p>
                      <a:r>
                        <a:rPr lang="fr-CA" dirty="0"/>
                        <a:t>58</a:t>
                      </a:r>
                      <a:endParaRPr lang="en-CA" dirty="0"/>
                    </a:p>
                  </a:txBody>
                  <a:tcPr/>
                </a:tc>
                <a:tc>
                  <a:txBody>
                    <a:bodyPr/>
                    <a:lstStyle/>
                    <a:p>
                      <a:r>
                        <a:rPr lang="fr-CA" dirty="0"/>
                        <a:t>57</a:t>
                      </a:r>
                      <a:endParaRPr lang="en-CA" dirty="0"/>
                    </a:p>
                  </a:txBody>
                  <a:tcPr/>
                </a:tc>
                <a:extLst>
                  <a:ext uri="{0D108BD9-81ED-4DB2-BD59-A6C34878D82A}">
                    <a16:rowId xmlns:a16="http://schemas.microsoft.com/office/drawing/2014/main" xmlns="" val="3892358412"/>
                  </a:ext>
                </a:extLst>
              </a:tr>
              <a:tr h="370840">
                <a:tc>
                  <a:txBody>
                    <a:bodyPr/>
                    <a:lstStyle/>
                    <a:p>
                      <a:r>
                        <a:rPr lang="fr-CA" b="1" dirty="0"/>
                        <a:t>TAX/ESTATE STATUS</a:t>
                      </a:r>
                      <a:endParaRPr lang="en-CA" b="1" dirty="0"/>
                    </a:p>
                  </a:txBody>
                  <a:tcPr/>
                </a:tc>
                <a:tc>
                  <a:txBody>
                    <a:bodyPr/>
                    <a:lstStyle/>
                    <a:p>
                      <a:r>
                        <a:rPr lang="fr-CA" dirty="0"/>
                        <a:t>Married</a:t>
                      </a:r>
                      <a:endParaRPr lang="en-CA" dirty="0"/>
                    </a:p>
                  </a:txBody>
                  <a:tcPr/>
                </a:tc>
                <a:tc>
                  <a:txBody>
                    <a:bodyPr/>
                    <a:lstStyle/>
                    <a:p>
                      <a:r>
                        <a:rPr lang="fr-CA" dirty="0"/>
                        <a:t>Married</a:t>
                      </a:r>
                      <a:endParaRPr lang="en-CA" dirty="0"/>
                    </a:p>
                  </a:txBody>
                  <a:tcPr/>
                </a:tc>
                <a:extLst>
                  <a:ext uri="{0D108BD9-81ED-4DB2-BD59-A6C34878D82A}">
                    <a16:rowId xmlns:a16="http://schemas.microsoft.com/office/drawing/2014/main" xmlns="" val="3398808033"/>
                  </a:ext>
                </a:extLst>
              </a:tr>
              <a:tr h="370840">
                <a:tc>
                  <a:txBody>
                    <a:bodyPr/>
                    <a:lstStyle/>
                    <a:p>
                      <a:r>
                        <a:rPr lang="fr-CA" b="1" dirty="0"/>
                        <a:t>DISABLED</a:t>
                      </a:r>
                      <a:endParaRPr lang="en-CA" b="1" dirty="0"/>
                    </a:p>
                  </a:txBody>
                  <a:tcPr/>
                </a:tc>
                <a:tc>
                  <a:txBody>
                    <a:bodyPr/>
                    <a:lstStyle/>
                    <a:p>
                      <a:r>
                        <a:rPr lang="fr-CA" dirty="0"/>
                        <a:t>No</a:t>
                      </a:r>
                      <a:endParaRPr lang="en-CA" dirty="0"/>
                    </a:p>
                  </a:txBody>
                  <a:tcPr/>
                </a:tc>
                <a:tc>
                  <a:txBody>
                    <a:bodyPr/>
                    <a:lstStyle/>
                    <a:p>
                      <a:r>
                        <a:rPr lang="fr-CA" dirty="0"/>
                        <a:t>No</a:t>
                      </a:r>
                      <a:endParaRPr lang="en-CA" dirty="0"/>
                    </a:p>
                  </a:txBody>
                  <a:tcPr/>
                </a:tc>
                <a:extLst>
                  <a:ext uri="{0D108BD9-81ED-4DB2-BD59-A6C34878D82A}">
                    <a16:rowId xmlns:a16="http://schemas.microsoft.com/office/drawing/2014/main" xmlns="" val="3573268359"/>
                  </a:ext>
                </a:extLst>
              </a:tr>
              <a:tr h="370840">
                <a:tc>
                  <a:txBody>
                    <a:bodyPr/>
                    <a:lstStyle/>
                    <a:p>
                      <a:r>
                        <a:rPr lang="fr-CA" b="1" dirty="0"/>
                        <a:t>SMOKER</a:t>
                      </a:r>
                      <a:endParaRPr lang="en-CA" b="1" dirty="0"/>
                    </a:p>
                  </a:txBody>
                  <a:tcPr/>
                </a:tc>
                <a:tc>
                  <a:txBody>
                    <a:bodyPr/>
                    <a:lstStyle/>
                    <a:p>
                      <a:r>
                        <a:rPr lang="fr-CA" dirty="0"/>
                        <a:t>No</a:t>
                      </a:r>
                      <a:endParaRPr lang="en-CA" dirty="0"/>
                    </a:p>
                  </a:txBody>
                  <a:tcPr/>
                </a:tc>
                <a:tc>
                  <a:txBody>
                    <a:bodyPr/>
                    <a:lstStyle/>
                    <a:p>
                      <a:r>
                        <a:rPr lang="fr-CA" dirty="0"/>
                        <a:t>No</a:t>
                      </a:r>
                      <a:endParaRPr lang="en-CA" dirty="0"/>
                    </a:p>
                  </a:txBody>
                  <a:tcPr/>
                </a:tc>
                <a:extLst>
                  <a:ext uri="{0D108BD9-81ED-4DB2-BD59-A6C34878D82A}">
                    <a16:rowId xmlns:a16="http://schemas.microsoft.com/office/drawing/2014/main" xmlns="" val="1896696841"/>
                  </a:ext>
                </a:extLst>
              </a:tr>
              <a:tr h="370840">
                <a:tc>
                  <a:txBody>
                    <a:bodyPr/>
                    <a:lstStyle/>
                    <a:p>
                      <a:r>
                        <a:rPr lang="fr-CA" b="1" dirty="0"/>
                        <a:t>LIFE EXPECTANCY</a:t>
                      </a:r>
                      <a:endParaRPr lang="en-CA" b="1" dirty="0"/>
                    </a:p>
                  </a:txBody>
                  <a:tcPr/>
                </a:tc>
                <a:tc>
                  <a:txBody>
                    <a:bodyPr/>
                    <a:lstStyle/>
                    <a:p>
                      <a:r>
                        <a:rPr lang="fr-CA" dirty="0"/>
                        <a:t>95</a:t>
                      </a:r>
                      <a:endParaRPr lang="en-CA" dirty="0"/>
                    </a:p>
                  </a:txBody>
                  <a:tcPr/>
                </a:tc>
                <a:tc>
                  <a:txBody>
                    <a:bodyPr/>
                    <a:lstStyle/>
                    <a:p>
                      <a:r>
                        <a:rPr lang="fr-CA" dirty="0"/>
                        <a:t>95</a:t>
                      </a:r>
                      <a:endParaRPr lang="en-CA" dirty="0"/>
                    </a:p>
                  </a:txBody>
                  <a:tcPr/>
                </a:tc>
                <a:extLst>
                  <a:ext uri="{0D108BD9-81ED-4DB2-BD59-A6C34878D82A}">
                    <a16:rowId xmlns:a16="http://schemas.microsoft.com/office/drawing/2014/main" xmlns="" val="199536135"/>
                  </a:ext>
                </a:extLst>
              </a:tr>
            </a:tbl>
          </a:graphicData>
        </a:graphic>
      </p:graphicFrame>
      <p:sp>
        <p:nvSpPr>
          <p:cNvPr id="4" name="Slide Number Placeholder 3">
            <a:extLst>
              <a:ext uri="{FF2B5EF4-FFF2-40B4-BE49-F238E27FC236}">
                <a16:creationId xmlns:a16="http://schemas.microsoft.com/office/drawing/2014/main" xmlns="" id="{4C2D8A62-C1CD-4186-ABDA-6089378A8FF4}"/>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897625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665398-AC20-4977-841D-6818120F4892}"/>
              </a:ext>
            </a:extLst>
          </p:cNvPr>
          <p:cNvSpPr>
            <a:spLocks noGrp="1"/>
          </p:cNvSpPr>
          <p:nvPr>
            <p:ph type="title"/>
          </p:nvPr>
        </p:nvSpPr>
        <p:spPr>
          <a:xfrm>
            <a:off x="913774" y="2630911"/>
            <a:ext cx="10364451" cy="1596177"/>
          </a:xfrm>
        </p:spPr>
        <p:txBody>
          <a:bodyPr/>
          <a:lstStyle/>
          <a:p>
            <a:r>
              <a:rPr lang="fr-CA" b="1" dirty="0">
                <a:solidFill>
                  <a:srgbClr val="0070C0"/>
                </a:solidFill>
              </a:rPr>
              <a:t>VISION</a:t>
            </a:r>
            <a:endParaRPr lang="en-CA" b="1" dirty="0">
              <a:solidFill>
                <a:srgbClr val="0070C0"/>
              </a:solidFill>
            </a:endParaRPr>
          </a:p>
        </p:txBody>
      </p:sp>
      <p:sp>
        <p:nvSpPr>
          <p:cNvPr id="3" name="Slide Number Placeholder 2">
            <a:extLst>
              <a:ext uri="{FF2B5EF4-FFF2-40B4-BE49-F238E27FC236}">
                <a16:creationId xmlns:a16="http://schemas.microsoft.com/office/drawing/2014/main" xmlns="" id="{17CFB826-2509-426B-9076-9037829A6CEC}"/>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059521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VISION - IMPORTANCE</a:t>
            </a:r>
            <a:endParaRPr lang="en-CA" dirty="0"/>
          </a:p>
        </p:txBody>
      </p:sp>
      <p:sp>
        <p:nvSpPr>
          <p:cNvPr id="3" name="Content Placeholder 2">
            <a:extLst>
              <a:ext uri="{FF2B5EF4-FFF2-40B4-BE49-F238E27FC236}">
                <a16:creationId xmlns:a16="http://schemas.microsoft.com/office/drawing/2014/main" xmlns="" id="{F6AA4D10-34EA-4121-899A-4D8F24B07775}"/>
              </a:ext>
            </a:extLst>
          </p:cNvPr>
          <p:cNvSpPr>
            <a:spLocks noGrp="1"/>
          </p:cNvSpPr>
          <p:nvPr>
            <p:ph sz="quarter" idx="13"/>
          </p:nvPr>
        </p:nvSpPr>
        <p:spPr/>
        <p:txBody>
          <a:bodyPr>
            <a:normAutofit fontScale="85000" lnSpcReduction="20000"/>
          </a:bodyPr>
          <a:lstStyle/>
          <a:p>
            <a:pPr algn="just"/>
            <a:r>
              <a:rPr lang="en-US" dirty="0"/>
              <a:t>Creating a satisfying and fulfilling vision is the most important part of the planning process. A clear vision provides a context from which to live on a daily basis. Your actions are focused. You will more readily recognize opportunities that will help you achieve your vision.</a:t>
            </a:r>
          </a:p>
          <a:p>
            <a:pPr algn="just"/>
            <a:r>
              <a:rPr lang="en-US" b="1" i="1" dirty="0">
                <a:solidFill>
                  <a:srgbClr val="0070C0"/>
                </a:solidFill>
              </a:rPr>
              <a:t>“Habit 2</a:t>
            </a:r>
          </a:p>
          <a:p>
            <a:pPr lvl="1" algn="just"/>
            <a:r>
              <a:rPr lang="en-US" b="1" i="1" dirty="0">
                <a:solidFill>
                  <a:srgbClr val="0070C0"/>
                </a:solidFill>
              </a:rPr>
              <a:t>Begin with the End in Mind </a:t>
            </a:r>
          </a:p>
          <a:p>
            <a:pPr lvl="2" algn="just"/>
            <a:r>
              <a:rPr lang="en-US" b="1" i="1" dirty="0">
                <a:solidFill>
                  <a:srgbClr val="0070C0"/>
                </a:solidFill>
              </a:rPr>
              <a:t>To begin with the end in mind means to start with a clear understanding of your destination. It means to know where you're going so that you better understand where you are now and so that the steps you take are always in the right direction. </a:t>
            </a:r>
          </a:p>
          <a:p>
            <a:pPr lvl="2" algn="just"/>
            <a:r>
              <a:rPr lang="en-US" b="1" i="1" dirty="0">
                <a:solidFill>
                  <a:srgbClr val="0070C0"/>
                </a:solidFill>
              </a:rPr>
              <a:t>By keeping that end clearly in mind, you can make certain that whatever you do on any particular day does not violate the criteria you have defined as supremely important, and that each day of your life contributes in a meaningful way to the vision you have of your life as a whole</a:t>
            </a:r>
            <a:r>
              <a:rPr lang="en-US" b="1" dirty="0">
                <a:solidFill>
                  <a:srgbClr val="0070C0"/>
                </a:solidFill>
              </a:rPr>
              <a:t>.”</a:t>
            </a:r>
          </a:p>
          <a:p>
            <a:pPr marL="457200" lvl="1" indent="0" algn="just">
              <a:buNone/>
            </a:pPr>
            <a:r>
              <a:rPr lang="en-US" dirty="0"/>
              <a:t>	Stephen R. Covey, The Seven Habits of Highly Effective People</a:t>
            </a:r>
            <a:endParaRPr lang="en-CA" dirty="0"/>
          </a:p>
        </p:txBody>
      </p:sp>
      <p:sp>
        <p:nvSpPr>
          <p:cNvPr id="4" name="Slide Number Placeholder 3">
            <a:extLst>
              <a:ext uri="{FF2B5EF4-FFF2-40B4-BE49-F238E27FC236}">
                <a16:creationId xmlns:a16="http://schemas.microsoft.com/office/drawing/2014/main" xmlns="" id="{E3F90065-AE1E-44BD-A289-A66DDF4FD329}"/>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720132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VISION - YOUR PREFERRED FUTURE</a:t>
            </a:r>
            <a:endParaRPr lang="en-CA" dirty="0"/>
          </a:p>
        </p:txBody>
      </p:sp>
      <p:graphicFrame>
        <p:nvGraphicFramePr>
          <p:cNvPr id="5" name="Content Placeholder 4">
            <a:extLst>
              <a:ext uri="{FF2B5EF4-FFF2-40B4-BE49-F238E27FC236}">
                <a16:creationId xmlns:a16="http://schemas.microsoft.com/office/drawing/2014/main" xmlns="" id="{C080B7E7-7DA3-4406-A951-77FA6BE0DD58}"/>
              </a:ext>
            </a:extLst>
          </p:cNvPr>
          <p:cNvGraphicFramePr>
            <a:graphicFrameLocks noGrp="1"/>
          </p:cNvGraphicFramePr>
          <p:nvPr>
            <p:ph sz="quarter" idx="13"/>
            <p:extLst>
              <p:ext uri="{D42A27DB-BD31-4B8C-83A1-F6EECF244321}">
                <p14:modId xmlns:p14="http://schemas.microsoft.com/office/powerpoint/2010/main" val="1378090176"/>
              </p:ext>
            </p:extLst>
          </p:nvPr>
        </p:nvGraphicFramePr>
        <p:xfrm>
          <a:off x="285307" y="1789655"/>
          <a:ext cx="11621385" cy="4490720"/>
        </p:xfrm>
        <a:graphic>
          <a:graphicData uri="http://schemas.openxmlformats.org/drawingml/2006/table">
            <a:tbl>
              <a:tblPr firstRow="1" bandRow="1">
                <a:tableStyleId>{5C22544A-7EE6-4342-B048-85BDC9FD1C3A}</a:tableStyleId>
              </a:tblPr>
              <a:tblGrid>
                <a:gridCol w="505844">
                  <a:extLst>
                    <a:ext uri="{9D8B030D-6E8A-4147-A177-3AD203B41FA5}">
                      <a16:colId xmlns:a16="http://schemas.microsoft.com/office/drawing/2014/main" xmlns="" val="2310740008"/>
                    </a:ext>
                  </a:extLst>
                </a:gridCol>
                <a:gridCol w="6492240">
                  <a:extLst>
                    <a:ext uri="{9D8B030D-6E8A-4147-A177-3AD203B41FA5}">
                      <a16:colId xmlns:a16="http://schemas.microsoft.com/office/drawing/2014/main" xmlns="" val="4064402988"/>
                    </a:ext>
                  </a:extLst>
                </a:gridCol>
                <a:gridCol w="1577340">
                  <a:extLst>
                    <a:ext uri="{9D8B030D-6E8A-4147-A177-3AD203B41FA5}">
                      <a16:colId xmlns:a16="http://schemas.microsoft.com/office/drawing/2014/main" xmlns="" val="118706934"/>
                    </a:ext>
                  </a:extLst>
                </a:gridCol>
                <a:gridCol w="733347">
                  <a:extLst>
                    <a:ext uri="{9D8B030D-6E8A-4147-A177-3AD203B41FA5}">
                      <a16:colId xmlns:a16="http://schemas.microsoft.com/office/drawing/2014/main" xmlns="" val="591503914"/>
                    </a:ext>
                  </a:extLst>
                </a:gridCol>
                <a:gridCol w="2312614">
                  <a:extLst>
                    <a:ext uri="{9D8B030D-6E8A-4147-A177-3AD203B41FA5}">
                      <a16:colId xmlns:a16="http://schemas.microsoft.com/office/drawing/2014/main" xmlns="" val="735828755"/>
                    </a:ext>
                  </a:extLst>
                </a:gridCol>
              </a:tblGrid>
              <a:tr h="370840">
                <a:tc>
                  <a:txBody>
                    <a:bodyPr/>
                    <a:lstStyle/>
                    <a:p>
                      <a:r>
                        <a:rPr lang="fr-CA" b="1" dirty="0"/>
                        <a:t>#</a:t>
                      </a:r>
                      <a:endParaRPr lang="en-CA" b="1" dirty="0"/>
                    </a:p>
                  </a:txBody>
                  <a:tcPr/>
                </a:tc>
                <a:tc>
                  <a:txBody>
                    <a:bodyPr/>
                    <a:lstStyle/>
                    <a:p>
                      <a:r>
                        <a:rPr lang="fr-CA" b="1" dirty="0"/>
                        <a:t>VISION POINT</a:t>
                      </a:r>
                      <a:endParaRPr lang="en-CA" b="1" dirty="0"/>
                    </a:p>
                  </a:txBody>
                  <a:tcPr/>
                </a:tc>
                <a:tc>
                  <a:txBody>
                    <a:bodyPr/>
                    <a:lstStyle/>
                    <a:p>
                      <a:r>
                        <a:rPr lang="fr-CA" dirty="0"/>
                        <a:t>YEAR</a:t>
                      </a:r>
                      <a:endParaRPr lang="en-CA" dirty="0"/>
                    </a:p>
                  </a:txBody>
                  <a:tcPr/>
                </a:tc>
                <a:tc>
                  <a:txBody>
                    <a:bodyPr/>
                    <a:lstStyle/>
                    <a:p>
                      <a:r>
                        <a:rPr lang="fr-CA" dirty="0"/>
                        <a:t>WHO</a:t>
                      </a:r>
                      <a:endParaRPr lang="en-CA" dirty="0"/>
                    </a:p>
                  </a:txBody>
                  <a:tcPr/>
                </a:tc>
                <a:tc>
                  <a:txBody>
                    <a:bodyPr/>
                    <a:lstStyle/>
                    <a:p>
                      <a:r>
                        <a:rPr lang="fr-CA" b="1" dirty="0"/>
                        <a:t>AMOUNT/COST*</a:t>
                      </a:r>
                      <a:endParaRPr lang="en-CA" b="1" dirty="0"/>
                    </a:p>
                  </a:txBody>
                  <a:tcPr/>
                </a:tc>
                <a:extLst>
                  <a:ext uri="{0D108BD9-81ED-4DB2-BD59-A6C34878D82A}">
                    <a16:rowId xmlns:a16="http://schemas.microsoft.com/office/drawing/2014/main" xmlns="" val="278348849"/>
                  </a:ext>
                </a:extLst>
              </a:tr>
              <a:tr h="370840">
                <a:tc>
                  <a:txBody>
                    <a:bodyPr/>
                    <a:lstStyle/>
                    <a:p>
                      <a:r>
                        <a:rPr lang="fr-CA" b="1" dirty="0"/>
                        <a:t>1</a:t>
                      </a:r>
                      <a:endParaRPr lang="en-CA" b="1" dirty="0"/>
                    </a:p>
                  </a:txBody>
                  <a:tcPr/>
                </a:tc>
                <a:tc>
                  <a:txBody>
                    <a:bodyPr/>
                    <a:lstStyle/>
                    <a:p>
                      <a:r>
                        <a:rPr lang="fr-CA" b="1" dirty="0"/>
                        <a:t>Retire « Re-</a:t>
                      </a:r>
                      <a:r>
                        <a:rPr lang="fr-CA" b="1" dirty="0" err="1"/>
                        <a:t>wire</a:t>
                      </a:r>
                      <a:r>
                        <a:rPr lang="fr-CA" b="1" dirty="0"/>
                        <a:t> » </a:t>
                      </a:r>
                      <a:r>
                        <a:rPr lang="fr-CA" b="1" dirty="0" err="1"/>
                        <a:t>with</a:t>
                      </a:r>
                      <a:r>
                        <a:rPr lang="fr-CA" b="1" dirty="0"/>
                        <a:t> </a:t>
                      </a:r>
                      <a:r>
                        <a:rPr lang="fr-CA" b="1" dirty="0" err="1"/>
                        <a:t>peace</a:t>
                      </a:r>
                      <a:r>
                        <a:rPr lang="fr-CA" b="1" dirty="0"/>
                        <a:t> of </a:t>
                      </a:r>
                      <a:r>
                        <a:rPr lang="fr-CA" b="1" dirty="0" err="1"/>
                        <a:t>mind</a:t>
                      </a:r>
                      <a:r>
                        <a:rPr lang="fr-CA" b="1" dirty="0"/>
                        <a:t> </a:t>
                      </a:r>
                      <a:r>
                        <a:rPr lang="fr-CA" b="1" dirty="0" err="1"/>
                        <a:t>when</a:t>
                      </a:r>
                      <a:r>
                        <a:rPr lang="fr-CA" b="1" dirty="0"/>
                        <a:t> ******* </a:t>
                      </a:r>
                      <a:r>
                        <a:rPr lang="fr-CA" b="1" dirty="0" err="1"/>
                        <a:t>is</a:t>
                      </a:r>
                      <a:r>
                        <a:rPr lang="fr-CA" b="1" dirty="0"/>
                        <a:t> 65</a:t>
                      </a:r>
                      <a:endParaRPr lang="en-CA" b="1" dirty="0"/>
                    </a:p>
                  </a:txBody>
                  <a:tcPr/>
                </a:tc>
                <a:tc>
                  <a:txBody>
                    <a:bodyPr/>
                    <a:lstStyle/>
                    <a:p>
                      <a:r>
                        <a:rPr lang="fr-CA" dirty="0"/>
                        <a:t>2024 - 2054</a:t>
                      </a:r>
                      <a:endParaRPr lang="en-CA" dirty="0"/>
                    </a:p>
                  </a:txBody>
                  <a:tcPr/>
                </a:tc>
                <a:tc>
                  <a:txBody>
                    <a:bodyPr/>
                    <a:lstStyle/>
                    <a:p>
                      <a:r>
                        <a:rPr lang="fr-CA" dirty="0" err="1"/>
                        <a:t>Both</a:t>
                      </a:r>
                      <a:endParaRPr lang="en-CA" dirty="0"/>
                    </a:p>
                  </a:txBody>
                  <a:tcPr/>
                </a:tc>
                <a:tc>
                  <a:txBody>
                    <a:bodyPr/>
                    <a:lstStyle/>
                    <a:p>
                      <a:r>
                        <a:rPr lang="fr-CA" b="1" dirty="0"/>
                        <a:t>$120,000 </a:t>
                      </a:r>
                      <a:r>
                        <a:rPr lang="fr-CA" b="1" dirty="0" err="1"/>
                        <a:t>after-tax</a:t>
                      </a:r>
                      <a:r>
                        <a:rPr lang="fr-CA" b="1" dirty="0"/>
                        <a:t> </a:t>
                      </a:r>
                      <a:r>
                        <a:rPr lang="fr-CA" b="1" dirty="0" err="1"/>
                        <a:t>income</a:t>
                      </a:r>
                      <a:r>
                        <a:rPr lang="fr-CA" b="1" dirty="0"/>
                        <a:t>/</a:t>
                      </a:r>
                      <a:r>
                        <a:rPr lang="fr-CA" b="1" dirty="0" err="1"/>
                        <a:t>year</a:t>
                      </a:r>
                      <a:r>
                        <a:rPr lang="fr-CA" b="1" dirty="0"/>
                        <a:t>, </a:t>
                      </a:r>
                      <a:r>
                        <a:rPr lang="fr-CA" b="1" dirty="0" err="1"/>
                        <a:t>then</a:t>
                      </a:r>
                      <a:r>
                        <a:rPr lang="fr-CA" b="1" dirty="0"/>
                        <a:t> $100,000 </a:t>
                      </a:r>
                      <a:r>
                        <a:rPr lang="fr-CA" b="1" dirty="0" err="1"/>
                        <a:t>from</a:t>
                      </a:r>
                      <a:r>
                        <a:rPr lang="fr-CA" b="1" dirty="0"/>
                        <a:t> </a:t>
                      </a:r>
                      <a:r>
                        <a:rPr lang="fr-CA" b="1" dirty="0" err="1"/>
                        <a:t>age</a:t>
                      </a:r>
                      <a:r>
                        <a:rPr lang="fr-CA" b="1" dirty="0"/>
                        <a:t> 86 </a:t>
                      </a:r>
                      <a:r>
                        <a:rPr lang="fr-CA" b="1" dirty="0" err="1"/>
                        <a:t>forward</a:t>
                      </a:r>
                      <a:endParaRPr lang="en-CA" b="1" dirty="0"/>
                    </a:p>
                  </a:txBody>
                  <a:tcPr/>
                </a:tc>
                <a:extLst>
                  <a:ext uri="{0D108BD9-81ED-4DB2-BD59-A6C34878D82A}">
                    <a16:rowId xmlns:a16="http://schemas.microsoft.com/office/drawing/2014/main" xmlns="" val="3129342962"/>
                  </a:ext>
                </a:extLst>
              </a:tr>
              <a:tr h="370840">
                <a:tc>
                  <a:txBody>
                    <a:bodyPr/>
                    <a:lstStyle/>
                    <a:p>
                      <a:r>
                        <a:rPr lang="fr-CA" b="1" dirty="0"/>
                        <a:t>2</a:t>
                      </a:r>
                      <a:endParaRPr lang="en-CA" b="1" dirty="0"/>
                    </a:p>
                  </a:txBody>
                  <a:tcPr/>
                </a:tc>
                <a:tc>
                  <a:txBody>
                    <a:bodyPr/>
                    <a:lstStyle/>
                    <a:p>
                      <a:r>
                        <a:rPr lang="fr-CA" b="1" dirty="0" err="1"/>
                        <a:t>Donate</a:t>
                      </a:r>
                      <a:r>
                        <a:rPr lang="fr-CA" b="1" dirty="0"/>
                        <a:t> to </a:t>
                      </a:r>
                      <a:r>
                        <a:rPr lang="fr-CA" b="1" dirty="0" err="1"/>
                        <a:t>Charity</a:t>
                      </a:r>
                      <a:endParaRPr lang="en-CA" b="1" dirty="0"/>
                    </a:p>
                  </a:txBody>
                  <a:tcPr/>
                </a:tc>
                <a:tc>
                  <a:txBody>
                    <a:bodyPr/>
                    <a:lstStyle/>
                    <a:p>
                      <a:r>
                        <a:rPr lang="fr-CA" dirty="0"/>
                        <a:t>All </a:t>
                      </a:r>
                      <a:r>
                        <a:rPr lang="fr-CA" dirty="0" err="1"/>
                        <a:t>years</a:t>
                      </a:r>
                      <a:r>
                        <a:rPr lang="fr-CA" dirty="0"/>
                        <a:t> and in </a:t>
                      </a:r>
                      <a:r>
                        <a:rPr lang="fr-CA" dirty="0" err="1"/>
                        <a:t>Estate</a:t>
                      </a:r>
                      <a:endParaRPr lang="en-CA" dirty="0"/>
                    </a:p>
                  </a:txBody>
                  <a:tcPr/>
                </a:tc>
                <a:tc>
                  <a:txBody>
                    <a:bodyPr/>
                    <a:lstStyle/>
                    <a:p>
                      <a:r>
                        <a:rPr lang="fr-CA" dirty="0" err="1"/>
                        <a:t>Both</a:t>
                      </a:r>
                      <a:endParaRPr lang="en-CA" dirty="0"/>
                    </a:p>
                  </a:txBody>
                  <a:tcPr/>
                </a:tc>
                <a:tc>
                  <a:txBody>
                    <a:bodyPr/>
                    <a:lstStyle/>
                    <a:p>
                      <a:r>
                        <a:rPr lang="fr-CA" b="1" dirty="0"/>
                        <a:t>10% (at least) of </a:t>
                      </a:r>
                      <a:r>
                        <a:rPr lang="fr-CA" b="1" dirty="0" err="1"/>
                        <a:t>before-tax</a:t>
                      </a:r>
                      <a:r>
                        <a:rPr lang="fr-CA" b="1" dirty="0"/>
                        <a:t> </a:t>
                      </a:r>
                      <a:r>
                        <a:rPr lang="fr-CA" b="1" dirty="0" err="1"/>
                        <a:t>income</a:t>
                      </a:r>
                      <a:endParaRPr lang="en-CA" b="1" dirty="0"/>
                    </a:p>
                  </a:txBody>
                  <a:tcPr/>
                </a:tc>
                <a:extLst>
                  <a:ext uri="{0D108BD9-81ED-4DB2-BD59-A6C34878D82A}">
                    <a16:rowId xmlns:a16="http://schemas.microsoft.com/office/drawing/2014/main" xmlns="" val="868721944"/>
                  </a:ext>
                </a:extLst>
              </a:tr>
              <a:tr h="370840">
                <a:tc>
                  <a:txBody>
                    <a:bodyPr/>
                    <a:lstStyle/>
                    <a:p>
                      <a:r>
                        <a:rPr lang="fr-CA" b="1" dirty="0"/>
                        <a:t>3</a:t>
                      </a:r>
                      <a:endParaRPr lang="en-CA" b="1" dirty="0"/>
                    </a:p>
                  </a:txBody>
                  <a:tcPr/>
                </a:tc>
                <a:tc>
                  <a:txBody>
                    <a:bodyPr/>
                    <a:lstStyle/>
                    <a:p>
                      <a:r>
                        <a:rPr lang="fr-CA" b="1" dirty="0" err="1"/>
                        <a:t>Own</a:t>
                      </a:r>
                      <a:r>
                        <a:rPr lang="fr-CA" b="1" dirty="0"/>
                        <a:t> and </a:t>
                      </a:r>
                      <a:r>
                        <a:rPr lang="fr-CA" b="1" dirty="0" err="1"/>
                        <a:t>operate</a:t>
                      </a:r>
                      <a:r>
                        <a:rPr lang="fr-CA" b="1" dirty="0"/>
                        <a:t> a </a:t>
                      </a:r>
                      <a:r>
                        <a:rPr lang="fr-CA" b="1" dirty="0" err="1"/>
                        <a:t>retreat</a:t>
                      </a:r>
                      <a:r>
                        <a:rPr lang="fr-CA" b="1" dirty="0"/>
                        <a:t> center </a:t>
                      </a:r>
                      <a:r>
                        <a:rPr lang="fr-CA" b="1" dirty="0" err="1"/>
                        <a:t>with</a:t>
                      </a:r>
                      <a:r>
                        <a:rPr lang="fr-CA" b="1" dirty="0"/>
                        <a:t> 4-5 </a:t>
                      </a:r>
                      <a:r>
                        <a:rPr lang="fr-CA" b="1" dirty="0" err="1"/>
                        <a:t>guest</a:t>
                      </a:r>
                      <a:r>
                        <a:rPr lang="fr-CA" b="1" dirty="0"/>
                        <a:t> </a:t>
                      </a:r>
                      <a:r>
                        <a:rPr lang="fr-CA" b="1" dirty="0" err="1"/>
                        <a:t>rooms</a:t>
                      </a:r>
                      <a:endParaRPr lang="en-CA" b="1" dirty="0"/>
                    </a:p>
                  </a:txBody>
                  <a:tcPr/>
                </a:tc>
                <a:tc>
                  <a:txBody>
                    <a:bodyPr/>
                    <a:lstStyle/>
                    <a:p>
                      <a:r>
                        <a:rPr lang="fr-CA" dirty="0"/>
                        <a:t>2026</a:t>
                      </a:r>
                      <a:endParaRPr lang="en-CA" dirty="0"/>
                    </a:p>
                  </a:txBody>
                  <a:tcPr/>
                </a:tc>
                <a:tc>
                  <a:txBody>
                    <a:bodyPr/>
                    <a:lstStyle/>
                    <a:p>
                      <a:r>
                        <a:rPr lang="fr-CA" dirty="0" err="1"/>
                        <a:t>Both</a:t>
                      </a:r>
                      <a:endParaRPr lang="en-CA" dirty="0"/>
                    </a:p>
                  </a:txBody>
                  <a:tcPr/>
                </a:tc>
                <a:tc>
                  <a:txBody>
                    <a:bodyPr/>
                    <a:lstStyle/>
                    <a:p>
                      <a:r>
                        <a:rPr lang="fr-CA" b="1" dirty="0"/>
                        <a:t>$500,000 maximum </a:t>
                      </a:r>
                      <a:r>
                        <a:rPr lang="fr-CA" b="1" dirty="0" err="1"/>
                        <a:t>purchase</a:t>
                      </a:r>
                      <a:r>
                        <a:rPr lang="fr-CA" b="1" dirty="0"/>
                        <a:t> </a:t>
                      </a:r>
                      <a:r>
                        <a:rPr lang="fr-CA" b="1" dirty="0" err="1"/>
                        <a:t>price</a:t>
                      </a:r>
                      <a:endParaRPr lang="en-CA" b="1" dirty="0"/>
                    </a:p>
                  </a:txBody>
                  <a:tcPr/>
                </a:tc>
                <a:extLst>
                  <a:ext uri="{0D108BD9-81ED-4DB2-BD59-A6C34878D82A}">
                    <a16:rowId xmlns:a16="http://schemas.microsoft.com/office/drawing/2014/main" xmlns="" val="460186311"/>
                  </a:ext>
                </a:extLst>
              </a:tr>
              <a:tr h="370840">
                <a:tc>
                  <a:txBody>
                    <a:bodyPr/>
                    <a:lstStyle/>
                    <a:p>
                      <a:r>
                        <a:rPr lang="fr-CA" b="1" dirty="0"/>
                        <a:t>4</a:t>
                      </a:r>
                      <a:endParaRPr lang="en-CA" b="1" dirty="0"/>
                    </a:p>
                  </a:txBody>
                  <a:tcPr/>
                </a:tc>
                <a:tc>
                  <a:txBody>
                    <a:bodyPr/>
                    <a:lstStyle/>
                    <a:p>
                      <a:r>
                        <a:rPr lang="fr-CA" b="1" dirty="0"/>
                        <a:t>Have </a:t>
                      </a:r>
                      <a:r>
                        <a:rPr lang="fr-CA" b="1" dirty="0" err="1"/>
                        <a:t>estate</a:t>
                      </a:r>
                      <a:r>
                        <a:rPr lang="fr-CA" b="1" dirty="0"/>
                        <a:t> documents </a:t>
                      </a:r>
                      <a:r>
                        <a:rPr lang="fr-CA" b="1" dirty="0" err="1"/>
                        <a:t>aligned</a:t>
                      </a:r>
                      <a:r>
                        <a:rPr lang="fr-CA" b="1" dirty="0"/>
                        <a:t> </a:t>
                      </a:r>
                      <a:r>
                        <a:rPr lang="fr-CA" b="1" dirty="0" err="1"/>
                        <a:t>with</a:t>
                      </a:r>
                      <a:r>
                        <a:rPr lang="fr-CA" b="1" dirty="0"/>
                        <a:t> values</a:t>
                      </a:r>
                      <a:endParaRPr lang="en-CA" b="1" dirty="0"/>
                    </a:p>
                  </a:txBody>
                  <a:tcPr/>
                </a:tc>
                <a:tc>
                  <a:txBody>
                    <a:bodyPr/>
                    <a:lstStyle/>
                    <a:p>
                      <a:r>
                        <a:rPr lang="fr-CA" dirty="0"/>
                        <a:t>2018</a:t>
                      </a:r>
                      <a:endParaRPr lang="en-CA" dirty="0"/>
                    </a:p>
                  </a:txBody>
                  <a:tcPr/>
                </a:tc>
                <a:tc>
                  <a:txBody>
                    <a:bodyPr/>
                    <a:lstStyle/>
                    <a:p>
                      <a:r>
                        <a:rPr lang="fr-CA" dirty="0" err="1"/>
                        <a:t>Both</a:t>
                      </a:r>
                      <a:endParaRPr lang="en-CA" dirty="0"/>
                    </a:p>
                  </a:txBody>
                  <a:tcPr/>
                </a:tc>
                <a:tc>
                  <a:txBody>
                    <a:bodyPr/>
                    <a:lstStyle/>
                    <a:p>
                      <a:r>
                        <a:rPr lang="fr-CA" b="1" dirty="0"/>
                        <a:t>$2,500 </a:t>
                      </a:r>
                      <a:r>
                        <a:rPr lang="fr-CA" b="1" dirty="0" err="1"/>
                        <a:t>fees</a:t>
                      </a:r>
                      <a:endParaRPr lang="en-CA" b="1" dirty="0"/>
                    </a:p>
                  </a:txBody>
                  <a:tcPr/>
                </a:tc>
                <a:extLst>
                  <a:ext uri="{0D108BD9-81ED-4DB2-BD59-A6C34878D82A}">
                    <a16:rowId xmlns:a16="http://schemas.microsoft.com/office/drawing/2014/main" xmlns="" val="2153177074"/>
                  </a:ext>
                </a:extLst>
              </a:tr>
              <a:tr h="370840">
                <a:tc>
                  <a:txBody>
                    <a:bodyPr/>
                    <a:lstStyle/>
                    <a:p>
                      <a:r>
                        <a:rPr lang="fr-CA" b="1" dirty="0"/>
                        <a:t>5</a:t>
                      </a:r>
                      <a:endParaRPr lang="en-CA" b="1" dirty="0"/>
                    </a:p>
                  </a:txBody>
                  <a:tcPr/>
                </a:tc>
                <a:tc>
                  <a:txBody>
                    <a:bodyPr/>
                    <a:lstStyle/>
                    <a:p>
                      <a:r>
                        <a:rPr lang="fr-CA" b="1" dirty="0" err="1"/>
                        <a:t>Mminimize</a:t>
                      </a:r>
                      <a:r>
                        <a:rPr lang="fr-CA" b="1" dirty="0"/>
                        <a:t> </a:t>
                      </a:r>
                      <a:r>
                        <a:rPr lang="fr-CA" b="1" dirty="0" err="1"/>
                        <a:t>estate</a:t>
                      </a:r>
                      <a:r>
                        <a:rPr lang="fr-CA" b="1" dirty="0"/>
                        <a:t> </a:t>
                      </a:r>
                      <a:r>
                        <a:rPr lang="fr-CA" b="1" dirty="0" err="1"/>
                        <a:t>tax</a:t>
                      </a:r>
                      <a:endParaRPr lang="en-CA" b="1" dirty="0"/>
                    </a:p>
                  </a:txBody>
                  <a:tcPr/>
                </a:tc>
                <a:tc>
                  <a:txBody>
                    <a:bodyPr/>
                    <a:lstStyle/>
                    <a:p>
                      <a:r>
                        <a:rPr lang="fr-CA" dirty="0"/>
                        <a:t>At life </a:t>
                      </a:r>
                      <a:r>
                        <a:rPr lang="fr-CA" dirty="0" err="1"/>
                        <a:t>expectancy</a:t>
                      </a:r>
                      <a:endParaRPr lang="en-CA" dirty="0"/>
                    </a:p>
                  </a:txBody>
                  <a:tcPr/>
                </a:tc>
                <a:tc>
                  <a:txBody>
                    <a:bodyPr/>
                    <a:lstStyle/>
                    <a:p>
                      <a:r>
                        <a:rPr lang="fr-CA" dirty="0" err="1"/>
                        <a:t>Both</a:t>
                      </a:r>
                      <a:endParaRPr lang="en-CA" dirty="0"/>
                    </a:p>
                  </a:txBody>
                  <a:tcPr/>
                </a:tc>
                <a:tc>
                  <a:txBody>
                    <a:bodyPr/>
                    <a:lstStyle/>
                    <a:p>
                      <a:r>
                        <a:rPr lang="fr-CA" b="1" dirty="0"/>
                        <a:t>$0 </a:t>
                      </a:r>
                      <a:r>
                        <a:rPr lang="fr-CA" b="1" dirty="0" err="1"/>
                        <a:t>tax</a:t>
                      </a:r>
                      <a:endParaRPr lang="en-CA" b="1" dirty="0"/>
                    </a:p>
                  </a:txBody>
                  <a:tcPr/>
                </a:tc>
                <a:extLst>
                  <a:ext uri="{0D108BD9-81ED-4DB2-BD59-A6C34878D82A}">
                    <a16:rowId xmlns:a16="http://schemas.microsoft.com/office/drawing/2014/main" xmlns="" val="3869574572"/>
                  </a:ext>
                </a:extLst>
              </a:tr>
              <a:tr h="370840">
                <a:tc>
                  <a:txBody>
                    <a:bodyPr/>
                    <a:lstStyle/>
                    <a:p>
                      <a:r>
                        <a:rPr lang="fr-CA" b="1" dirty="0"/>
                        <a:t>6</a:t>
                      </a:r>
                      <a:endParaRPr lang="en-CA" b="1" dirty="0"/>
                    </a:p>
                  </a:txBody>
                  <a:tcPr/>
                </a:tc>
                <a:tc>
                  <a:txBody>
                    <a:bodyPr/>
                    <a:lstStyle/>
                    <a:p>
                      <a:r>
                        <a:rPr lang="fr-CA" b="1" dirty="0"/>
                        <a:t> </a:t>
                      </a:r>
                      <a:r>
                        <a:rPr lang="fr-CA" b="1" dirty="0" err="1"/>
                        <a:t>Keep</a:t>
                      </a:r>
                      <a:r>
                        <a:rPr lang="fr-CA" b="1" dirty="0"/>
                        <a:t> </a:t>
                      </a:r>
                      <a:r>
                        <a:rPr lang="fr-CA" b="1" dirty="0" err="1"/>
                        <a:t>same</a:t>
                      </a:r>
                      <a:r>
                        <a:rPr lang="fr-CA" b="1" dirty="0"/>
                        <a:t> lifestyle in case of </a:t>
                      </a:r>
                      <a:r>
                        <a:rPr lang="fr-CA" b="1" dirty="0" err="1"/>
                        <a:t>death</a:t>
                      </a:r>
                      <a:r>
                        <a:rPr lang="fr-CA" b="1" dirty="0"/>
                        <a:t> (for the </a:t>
                      </a:r>
                      <a:r>
                        <a:rPr lang="fr-CA" b="1" dirty="0" err="1"/>
                        <a:t>surviving</a:t>
                      </a:r>
                      <a:r>
                        <a:rPr lang="fr-CA" b="1" dirty="0"/>
                        <a:t> </a:t>
                      </a:r>
                      <a:r>
                        <a:rPr lang="fr-CA" b="1" dirty="0" err="1"/>
                        <a:t>spouse</a:t>
                      </a:r>
                      <a:r>
                        <a:rPr lang="fr-CA" b="1" dirty="0"/>
                        <a:t>) or </a:t>
                      </a:r>
                      <a:r>
                        <a:rPr lang="fr-CA" b="1" dirty="0" err="1"/>
                        <a:t>sickness</a:t>
                      </a:r>
                      <a:r>
                        <a:rPr lang="fr-CA" b="1" dirty="0"/>
                        <a:t> of one or </a:t>
                      </a:r>
                      <a:r>
                        <a:rPr lang="fr-CA" b="1" dirty="0" err="1"/>
                        <a:t>both</a:t>
                      </a:r>
                      <a:r>
                        <a:rPr lang="fr-CA" b="1" dirty="0"/>
                        <a:t> </a:t>
                      </a:r>
                      <a:r>
                        <a:rPr lang="fr-CA" b="1" dirty="0" err="1"/>
                        <a:t>partners</a:t>
                      </a:r>
                      <a:endParaRPr lang="en-CA" b="1" dirty="0"/>
                    </a:p>
                  </a:txBody>
                  <a:tcPr/>
                </a:tc>
                <a:tc>
                  <a:txBody>
                    <a:bodyPr/>
                    <a:lstStyle/>
                    <a:p>
                      <a:r>
                        <a:rPr lang="fr-CA" dirty="0"/>
                        <a:t>All </a:t>
                      </a:r>
                      <a:r>
                        <a:rPr lang="fr-CA" dirty="0" err="1"/>
                        <a:t>years</a:t>
                      </a:r>
                      <a:endParaRPr lang="en-CA" dirty="0"/>
                    </a:p>
                  </a:txBody>
                  <a:tcPr/>
                </a:tc>
                <a:tc>
                  <a:txBody>
                    <a:bodyPr/>
                    <a:lstStyle/>
                    <a:p>
                      <a:r>
                        <a:rPr lang="fr-CA" dirty="0" err="1"/>
                        <a:t>Both</a:t>
                      </a:r>
                      <a:endParaRPr lang="en-CA" dirty="0"/>
                    </a:p>
                  </a:txBody>
                  <a:tcPr/>
                </a:tc>
                <a:tc>
                  <a:txBody>
                    <a:bodyPr/>
                    <a:lstStyle/>
                    <a:p>
                      <a:r>
                        <a:rPr lang="fr-CA" b="1" dirty="0"/>
                        <a:t>$100,000 </a:t>
                      </a:r>
                      <a:r>
                        <a:rPr lang="fr-CA" b="1" dirty="0" err="1"/>
                        <a:t>after-tax</a:t>
                      </a:r>
                      <a:r>
                        <a:rPr lang="fr-CA" b="1" dirty="0"/>
                        <a:t> </a:t>
                      </a:r>
                      <a:r>
                        <a:rPr lang="fr-CA" b="1" dirty="0" err="1"/>
                        <a:t>income</a:t>
                      </a:r>
                      <a:r>
                        <a:rPr lang="fr-CA" b="1" dirty="0"/>
                        <a:t> </a:t>
                      </a:r>
                      <a:r>
                        <a:rPr lang="fr-CA" b="1" dirty="0" err="1"/>
                        <a:t>needed</a:t>
                      </a:r>
                      <a:r>
                        <a:rPr lang="fr-CA" b="1" dirty="0"/>
                        <a:t>/</a:t>
                      </a:r>
                      <a:r>
                        <a:rPr lang="fr-CA" b="1" dirty="0" err="1"/>
                        <a:t>year</a:t>
                      </a:r>
                      <a:endParaRPr lang="en-CA" b="1" dirty="0"/>
                    </a:p>
                  </a:txBody>
                  <a:tcPr/>
                </a:tc>
                <a:extLst>
                  <a:ext uri="{0D108BD9-81ED-4DB2-BD59-A6C34878D82A}">
                    <a16:rowId xmlns:a16="http://schemas.microsoft.com/office/drawing/2014/main" xmlns="" val="2772302712"/>
                  </a:ext>
                </a:extLst>
              </a:tr>
            </a:tbl>
          </a:graphicData>
        </a:graphic>
      </p:graphicFrame>
      <p:sp>
        <p:nvSpPr>
          <p:cNvPr id="4" name="Slide Number Placeholder 3">
            <a:extLst>
              <a:ext uri="{FF2B5EF4-FFF2-40B4-BE49-F238E27FC236}">
                <a16:creationId xmlns:a16="http://schemas.microsoft.com/office/drawing/2014/main" xmlns="" id="{056C812E-7DE8-4A45-8676-AF3E177410E0}"/>
              </a:ext>
            </a:extLst>
          </p:cNvPr>
          <p:cNvSpPr>
            <a:spLocks noGrp="1"/>
          </p:cNvSpPr>
          <p:nvPr>
            <p:ph type="sldNum" sz="quarter" idx="12"/>
          </p:nvPr>
        </p:nvSpPr>
        <p:spPr>
          <a:xfrm>
            <a:off x="10896118" y="6284582"/>
            <a:ext cx="764215" cy="365125"/>
          </a:xfrm>
        </p:spPr>
        <p:txBody>
          <a:bodyPr/>
          <a:lstStyle/>
          <a:p>
            <a:fld id="{6D22F896-40B5-4ADD-8801-0D06FADFA095}" type="slidenum">
              <a:rPr lang="en-US" smtClean="0"/>
              <a:t>6</a:t>
            </a:fld>
            <a:endParaRPr lang="en-US" dirty="0"/>
          </a:p>
        </p:txBody>
      </p:sp>
      <p:sp>
        <p:nvSpPr>
          <p:cNvPr id="6" name="TextBox 5">
            <a:extLst>
              <a:ext uri="{FF2B5EF4-FFF2-40B4-BE49-F238E27FC236}">
                <a16:creationId xmlns:a16="http://schemas.microsoft.com/office/drawing/2014/main" xmlns="" id="{FFAFD6A3-88E9-4F8A-8FF2-7BBD08F7FF6D}"/>
              </a:ext>
            </a:extLst>
          </p:cNvPr>
          <p:cNvSpPr txBox="1"/>
          <p:nvPr/>
        </p:nvSpPr>
        <p:spPr>
          <a:xfrm>
            <a:off x="285307" y="6280375"/>
            <a:ext cx="8423910" cy="369332"/>
          </a:xfrm>
          <a:prstGeom prst="rect">
            <a:avLst/>
          </a:prstGeom>
          <a:noFill/>
        </p:spPr>
        <p:txBody>
          <a:bodyPr wrap="square" rtlCol="0">
            <a:spAutoFit/>
          </a:bodyPr>
          <a:lstStyle/>
          <a:p>
            <a:r>
              <a:rPr lang="fr-CA" dirty="0"/>
              <a:t>*All values </a:t>
            </a:r>
            <a:r>
              <a:rPr lang="fr-CA" dirty="0" err="1"/>
              <a:t>increase</a:t>
            </a:r>
            <a:r>
              <a:rPr lang="fr-CA" dirty="0"/>
              <a:t> </a:t>
            </a:r>
            <a:r>
              <a:rPr lang="fr-CA" dirty="0" err="1"/>
              <a:t>with</a:t>
            </a:r>
            <a:r>
              <a:rPr lang="fr-CA" dirty="0"/>
              <a:t> a 2% inflation per </a:t>
            </a:r>
            <a:r>
              <a:rPr lang="fr-CA" dirty="0" err="1"/>
              <a:t>year</a:t>
            </a:r>
            <a:endParaRPr lang="en-CA" dirty="0"/>
          </a:p>
        </p:txBody>
      </p:sp>
    </p:spTree>
    <p:extLst>
      <p:ext uri="{BB962C8B-B14F-4D97-AF65-F5344CB8AC3E}">
        <p14:creationId xmlns:p14="http://schemas.microsoft.com/office/powerpoint/2010/main" val="242324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C3C165-3D2C-4357-B481-362A99A6FFBD}"/>
              </a:ext>
            </a:extLst>
          </p:cNvPr>
          <p:cNvSpPr>
            <a:spLocks noGrp="1"/>
          </p:cNvSpPr>
          <p:nvPr>
            <p:ph type="title"/>
          </p:nvPr>
        </p:nvSpPr>
        <p:spPr>
          <a:xfrm>
            <a:off x="913774" y="2630911"/>
            <a:ext cx="10364451" cy="1596177"/>
          </a:xfrm>
        </p:spPr>
        <p:txBody>
          <a:bodyPr/>
          <a:lstStyle/>
          <a:p>
            <a:r>
              <a:rPr lang="fr-CA" b="1" dirty="0">
                <a:solidFill>
                  <a:srgbClr val="0070C0"/>
                </a:solidFill>
              </a:rPr>
              <a:t>VALUES</a:t>
            </a:r>
            <a:endParaRPr lang="en-CA" b="1" dirty="0">
              <a:solidFill>
                <a:srgbClr val="0070C0"/>
              </a:solidFill>
            </a:endParaRPr>
          </a:p>
        </p:txBody>
      </p:sp>
      <p:sp>
        <p:nvSpPr>
          <p:cNvPr id="3" name="Slide Number Placeholder 2">
            <a:extLst>
              <a:ext uri="{FF2B5EF4-FFF2-40B4-BE49-F238E27FC236}">
                <a16:creationId xmlns:a16="http://schemas.microsoft.com/office/drawing/2014/main" xmlns="" id="{39680325-12CA-4A69-8736-50FA5E26B9D8}"/>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67554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VALUES – </a:t>
            </a:r>
            <a:r>
              <a:rPr lang="fr-CA" dirty="0" err="1"/>
              <a:t>your</a:t>
            </a:r>
            <a:r>
              <a:rPr lang="fr-CA" dirty="0"/>
              <a:t> </a:t>
            </a:r>
            <a:r>
              <a:rPr lang="fr-CA" dirty="0" err="1"/>
              <a:t>core</a:t>
            </a:r>
            <a:r>
              <a:rPr lang="fr-CA" dirty="0"/>
              <a:t> values</a:t>
            </a:r>
            <a:endParaRPr lang="en-CA" dirty="0"/>
          </a:p>
        </p:txBody>
      </p:sp>
      <p:sp>
        <p:nvSpPr>
          <p:cNvPr id="3" name="Content Placeholder 2">
            <a:extLst>
              <a:ext uri="{FF2B5EF4-FFF2-40B4-BE49-F238E27FC236}">
                <a16:creationId xmlns:a16="http://schemas.microsoft.com/office/drawing/2014/main" xmlns="" id="{F6AA4D10-34EA-4121-899A-4D8F24B07775}"/>
              </a:ext>
            </a:extLst>
          </p:cNvPr>
          <p:cNvSpPr>
            <a:spLocks noGrp="1"/>
          </p:cNvSpPr>
          <p:nvPr>
            <p:ph sz="quarter" idx="13"/>
          </p:nvPr>
        </p:nvSpPr>
        <p:spPr/>
        <p:txBody>
          <a:bodyPr>
            <a:normAutofit fontScale="85000" lnSpcReduction="10000"/>
          </a:bodyPr>
          <a:lstStyle/>
          <a:p>
            <a:r>
              <a:rPr lang="en-US" dirty="0"/>
              <a:t>Our values largely determine what we want. We base many important decisions on them.</a:t>
            </a:r>
          </a:p>
          <a:p>
            <a:r>
              <a:rPr lang="en-US" b="1" u="sng" dirty="0">
                <a:solidFill>
                  <a:srgbClr val="0070C0"/>
                </a:solidFill>
              </a:rPr>
              <a:t>Your Core values</a:t>
            </a:r>
          </a:p>
          <a:p>
            <a:pPr lvl="1"/>
            <a:r>
              <a:rPr lang="en-US" b="1" dirty="0"/>
              <a:t>Faith:</a:t>
            </a:r>
            <a:r>
              <a:rPr lang="en-US" dirty="0"/>
              <a:t> To trust in a God who influences my life decisions.</a:t>
            </a:r>
          </a:p>
          <a:p>
            <a:pPr lvl="1"/>
            <a:r>
              <a:rPr lang="en-US" b="1" dirty="0"/>
              <a:t>Independence:</a:t>
            </a:r>
            <a:r>
              <a:rPr lang="en-US" dirty="0"/>
              <a:t> To be able to work or be alone and free from constraints.</a:t>
            </a:r>
          </a:p>
          <a:p>
            <a:pPr lvl="1"/>
            <a:r>
              <a:rPr lang="en-US" b="1" dirty="0"/>
              <a:t>Family:</a:t>
            </a:r>
            <a:r>
              <a:rPr lang="en-US" dirty="0"/>
              <a:t> To contribute to family members.</a:t>
            </a:r>
          </a:p>
          <a:p>
            <a:pPr lvl="1"/>
            <a:r>
              <a:rPr lang="en-US" b="1" dirty="0"/>
              <a:t>Health:</a:t>
            </a:r>
            <a:r>
              <a:rPr lang="en-US" dirty="0"/>
              <a:t> To be healthy and lead a healthy lifestyle.</a:t>
            </a:r>
          </a:p>
          <a:p>
            <a:pPr lvl="1"/>
            <a:r>
              <a:rPr lang="en-US" b="1" dirty="0"/>
              <a:t>Generosity: </a:t>
            </a:r>
            <a:r>
              <a:rPr lang="en-US" dirty="0"/>
              <a:t>To help others with financial, material and time resources.</a:t>
            </a:r>
          </a:p>
          <a:p>
            <a:pPr lvl="1"/>
            <a:r>
              <a:rPr lang="en-US" b="1" dirty="0"/>
              <a:t>Social Service: </a:t>
            </a:r>
            <a:r>
              <a:rPr lang="en-US" dirty="0"/>
              <a:t>To serve others.</a:t>
            </a:r>
          </a:p>
          <a:p>
            <a:pPr lvl="1"/>
            <a:r>
              <a:rPr lang="en-US" b="1" dirty="0"/>
              <a:t>Expertise:</a:t>
            </a:r>
            <a:r>
              <a:rPr lang="en-US" dirty="0"/>
              <a:t> To be a known authority in a field.</a:t>
            </a:r>
          </a:p>
          <a:p>
            <a:pPr lvl="1"/>
            <a:r>
              <a:rPr lang="en-US" b="1" dirty="0"/>
              <a:t>Achievement: </a:t>
            </a:r>
            <a:r>
              <a:rPr lang="en-US" dirty="0"/>
              <a:t>To accomplish my goals.</a:t>
            </a:r>
            <a:endParaRPr lang="en-CA" dirty="0"/>
          </a:p>
        </p:txBody>
      </p:sp>
      <p:sp>
        <p:nvSpPr>
          <p:cNvPr id="4" name="Slide Number Placeholder 3">
            <a:extLst>
              <a:ext uri="{FF2B5EF4-FFF2-40B4-BE49-F238E27FC236}">
                <a16:creationId xmlns:a16="http://schemas.microsoft.com/office/drawing/2014/main" xmlns="" id="{C961EBC7-91A4-4C4D-83A0-BAC60A89E085}"/>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4001527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55CE1-C59C-4BD3-971F-9218FDFDB915}"/>
              </a:ext>
            </a:extLst>
          </p:cNvPr>
          <p:cNvSpPr>
            <a:spLocks noGrp="1"/>
          </p:cNvSpPr>
          <p:nvPr>
            <p:ph type="title"/>
          </p:nvPr>
        </p:nvSpPr>
        <p:spPr/>
        <p:txBody>
          <a:bodyPr/>
          <a:lstStyle/>
          <a:p>
            <a:r>
              <a:rPr lang="fr-CA" dirty="0"/>
              <a:t>VALUES - GRAPH</a:t>
            </a:r>
            <a:endParaRPr lang="en-CA" dirty="0"/>
          </a:p>
        </p:txBody>
      </p:sp>
      <p:sp>
        <p:nvSpPr>
          <p:cNvPr id="4" name="Slide Number Placeholder 3">
            <a:extLst>
              <a:ext uri="{FF2B5EF4-FFF2-40B4-BE49-F238E27FC236}">
                <a16:creationId xmlns:a16="http://schemas.microsoft.com/office/drawing/2014/main" xmlns="" id="{7F1CED02-4607-4D88-A795-DA035C753225}"/>
              </a:ext>
            </a:extLst>
          </p:cNvPr>
          <p:cNvSpPr>
            <a:spLocks noGrp="1"/>
          </p:cNvSpPr>
          <p:nvPr>
            <p:ph type="sldNum" sz="quarter" idx="12"/>
          </p:nvPr>
        </p:nvSpPr>
        <p:spPr/>
        <p:txBody>
          <a:bodyPr/>
          <a:lstStyle/>
          <a:p>
            <a:fld id="{6D22F896-40B5-4ADD-8801-0D06FADFA095}" type="slidenum">
              <a:rPr lang="en-US" smtClean="0"/>
              <a:t>9</a:t>
            </a:fld>
            <a:endParaRPr lang="en-US" dirty="0"/>
          </a:p>
        </p:txBody>
      </p:sp>
      <p:graphicFrame>
        <p:nvGraphicFramePr>
          <p:cNvPr id="15" name="Content Placeholder 14">
            <a:extLst>
              <a:ext uri="{FF2B5EF4-FFF2-40B4-BE49-F238E27FC236}">
                <a16:creationId xmlns:a16="http://schemas.microsoft.com/office/drawing/2014/main" xmlns="" id="{59ABD6F0-8A35-4F8E-9144-7356E388BC4E}"/>
              </a:ext>
            </a:extLst>
          </p:cNvPr>
          <p:cNvGraphicFramePr>
            <a:graphicFrameLocks noGrp="1"/>
          </p:cNvGraphicFramePr>
          <p:nvPr>
            <p:ph sz="quarter" idx="13"/>
            <p:extLst>
              <p:ext uri="{D42A27DB-BD31-4B8C-83A1-F6EECF244321}">
                <p14:modId xmlns:p14="http://schemas.microsoft.com/office/powerpoint/2010/main" val="2251289742"/>
              </p:ext>
            </p:extLst>
          </p:nvPr>
        </p:nvGraphicFramePr>
        <p:xfrm>
          <a:off x="914400" y="1714500"/>
          <a:ext cx="10363200" cy="48691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789977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2203</TotalTime>
  <Words>1870</Words>
  <Application>Microsoft Office PowerPoint</Application>
  <PresentationFormat>Custom</PresentationFormat>
  <Paragraphs>362</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Droplet</vt:lpstr>
      <vt:lpstr>Worksheet</vt:lpstr>
      <vt:lpstr>TRUE WEALTH REPORT</vt:lpstr>
      <vt:lpstr>PowerPoint Presentation</vt:lpstr>
      <vt:lpstr>PLAN PARTIES</vt:lpstr>
      <vt:lpstr>VISION</vt:lpstr>
      <vt:lpstr>VISION - IMPORTANCE</vt:lpstr>
      <vt:lpstr>VISION - YOUR PREFERRED FUTURE</vt:lpstr>
      <vt:lpstr>VALUES</vt:lpstr>
      <vt:lpstr>VALUES – your core values</vt:lpstr>
      <vt:lpstr>VALUES - GRAPH</vt:lpstr>
      <vt:lpstr>CURRENT FINANCIAL PROFILE</vt:lpstr>
      <vt:lpstr>CURRENT SITUATION – INCOME AND NET WORTH</vt:lpstr>
      <vt:lpstr>CURRENT SITUATION – INCOME AND NET WORTH</vt:lpstr>
      <vt:lpstr>CURRENT SITUATION – SPENDING</vt:lpstr>
      <vt:lpstr>CURRENT SITUATION – SPENDING</vt:lpstr>
      <vt:lpstr>CURRENT SITUATION – INSURANCE</vt:lpstr>
      <vt:lpstr>CURRENT SITUATION – RISK TOLERANCE</vt:lpstr>
      <vt:lpstr>RETURN ON LIFE (ROL)</vt:lpstr>
      <vt:lpstr>YOUR rol - CONCEPT</vt:lpstr>
      <vt:lpstr>YOUR rol - RESULTS</vt:lpstr>
      <vt:lpstr>TRUE WEALTH PLAN</vt:lpstr>
      <vt:lpstr>PowerPoint Presentation</vt:lpstr>
      <vt:lpstr>THE VALUE YOU GET</vt:lpstr>
      <vt:lpstr>TRUE WEALTH PLAN - ASSUMPTIONS</vt:lpstr>
      <vt:lpstr>TRUE WEALTH PLAN - PROJECTIONS</vt:lpstr>
      <vt:lpstr>TRUE WEALTH PLAN – MEETING OBJECTIVES?</vt:lpstr>
      <vt:lpstr>ACTION STEPS</vt:lpstr>
      <vt:lpstr>PowerPoint Presentation</vt:lpstr>
      <vt:lpstr>ACTION STEPS-progress report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Kere</dc:creator>
  <cp:lastModifiedBy>Elaine Hartjes</cp:lastModifiedBy>
  <cp:revision>62</cp:revision>
  <dcterms:created xsi:type="dcterms:W3CDTF">2019-04-20T08:03:41Z</dcterms:created>
  <dcterms:modified xsi:type="dcterms:W3CDTF">2019-04-22T14:23:44Z</dcterms:modified>
</cp:coreProperties>
</file>