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7" r:id="rId2"/>
    <p:sldId id="258" r:id="rId3"/>
    <p:sldId id="261" r:id="rId4"/>
    <p:sldId id="262" r:id="rId5"/>
    <p:sldId id="264" r:id="rId6"/>
    <p:sldId id="265" r:id="rId7"/>
    <p:sldId id="263"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74"/>
  </p:normalViewPr>
  <p:slideViewPr>
    <p:cSldViewPr snapToGrid="0" snapToObjects="1">
      <p:cViewPr varScale="1">
        <p:scale>
          <a:sx n="96" d="100"/>
          <a:sy n="96" d="100"/>
        </p:scale>
        <p:origin x="6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7BE104-2FF2-A146-B36D-FF0F6116C115}" type="datetimeFigureOut">
              <a:rPr lang="en-US" smtClean="0"/>
              <a:t>11/30/16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CF7D4B-2269-BD49-8B00-D14D1B9B65AF}" type="slidenum">
              <a:rPr lang="en-US" smtClean="0"/>
              <a:t>‹#›</a:t>
            </a:fld>
            <a:endParaRPr lang="en-US"/>
          </a:p>
        </p:txBody>
      </p:sp>
    </p:spTree>
    <p:extLst>
      <p:ext uri="{BB962C8B-B14F-4D97-AF65-F5344CB8AC3E}">
        <p14:creationId xmlns:p14="http://schemas.microsoft.com/office/powerpoint/2010/main" val="257162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CF7D4B-2269-BD49-8B00-D14D1B9B65AF}" type="slidenum">
              <a:rPr lang="en-US" smtClean="0"/>
              <a:t>1</a:t>
            </a:fld>
            <a:endParaRPr lang="en-US"/>
          </a:p>
        </p:txBody>
      </p:sp>
    </p:spTree>
    <p:extLst>
      <p:ext uri="{BB962C8B-B14F-4D97-AF65-F5344CB8AC3E}">
        <p14:creationId xmlns:p14="http://schemas.microsoft.com/office/powerpoint/2010/main" val="1399006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CF7D4B-2269-BD49-8B00-D14D1B9B65AF}" type="slidenum">
              <a:rPr lang="en-US" smtClean="0"/>
              <a:t>9</a:t>
            </a:fld>
            <a:endParaRPr lang="en-US"/>
          </a:p>
        </p:txBody>
      </p:sp>
    </p:spTree>
    <p:extLst>
      <p:ext uri="{BB962C8B-B14F-4D97-AF65-F5344CB8AC3E}">
        <p14:creationId xmlns:p14="http://schemas.microsoft.com/office/powerpoint/2010/main" val="85225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9" name="Date Placeholder 3"/>
          <p:cNvSpPr>
            <a:spLocks noGrp="1"/>
          </p:cNvSpPr>
          <p:nvPr>
            <p:ph type="dt" sz="half" idx="10"/>
          </p:nvPr>
        </p:nvSpPr>
        <p:spPr>
          <a:xfrm>
            <a:off x="838200" y="6369469"/>
            <a:ext cx="2743200" cy="352006"/>
          </a:xfrm>
        </p:spPr>
        <p:txBody>
          <a:bodyPr/>
          <a:lstStyle>
            <a:lvl1pPr>
              <a:defRPr sz="900"/>
            </a:lvl1pPr>
          </a:lstStyle>
          <a:p>
            <a:r>
              <a:rPr lang="en-US" smtClean="0"/>
              <a:t>Revision 1 31 March 2016</a:t>
            </a:r>
            <a:endParaRPr lang="en-US" dirty="0"/>
          </a:p>
        </p:txBody>
      </p:sp>
    </p:spTree>
    <p:extLst>
      <p:ext uri="{BB962C8B-B14F-4D97-AF65-F5344CB8AC3E}">
        <p14:creationId xmlns:p14="http://schemas.microsoft.com/office/powerpoint/2010/main" val="17881661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Revision 1 31 March 2016</a:t>
            </a:r>
            <a:endParaRPr lang="en-US"/>
          </a:p>
        </p:txBody>
      </p:sp>
      <p:sp>
        <p:nvSpPr>
          <p:cNvPr id="6" name="Slide Number Placeholder 5"/>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178537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9000"/>
            <a:ext cx="12118205" cy="597401"/>
          </a:xfrm>
          <a:solidFill>
            <a:srgbClr val="0070C0"/>
          </a:solidFill>
        </p:spPr>
        <p:txBody>
          <a:bodyPr>
            <a:normAutofit/>
          </a:bodyPr>
          <a:lstStyle>
            <a:lvl1pPr>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29389" y="856648"/>
            <a:ext cx="11049803" cy="5216893"/>
          </a:xfrm>
        </p:spPr>
        <p:txBody>
          <a:bodyPr/>
          <a:lstStyle>
            <a:lvl1pPr>
              <a:defRPr sz="22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69469"/>
            <a:ext cx="2743200" cy="352006"/>
          </a:xfrm>
        </p:spPr>
        <p:txBody>
          <a:bodyPr/>
          <a:lstStyle>
            <a:lvl1pPr>
              <a:defRPr sz="900"/>
            </a:lvl1pPr>
          </a:lstStyle>
          <a:p>
            <a:r>
              <a:rPr lang="en-US" dirty="0" smtClean="0"/>
              <a:t>Revision 1 31 March 2016</a:t>
            </a:r>
            <a:endParaRPr lang="en-US" dirty="0"/>
          </a:p>
        </p:txBody>
      </p:sp>
      <p:sp>
        <p:nvSpPr>
          <p:cNvPr id="6" name="Slide Number Placeholder 5"/>
          <p:cNvSpPr>
            <a:spLocks noGrp="1"/>
          </p:cNvSpPr>
          <p:nvPr>
            <p:ph type="sldNum" sz="quarter" idx="12"/>
          </p:nvPr>
        </p:nvSpPr>
        <p:spPr>
          <a:xfrm>
            <a:off x="8610600" y="6448926"/>
            <a:ext cx="2743200" cy="243673"/>
          </a:xfrm>
        </p:spPr>
        <p:txBody>
          <a:bodyPr/>
          <a:lstStyle>
            <a:lvl1pPr>
              <a:defRPr sz="900"/>
            </a:lvl1pPr>
          </a:lstStyle>
          <a:p>
            <a:fld id="{3797702C-9A55-4C46-A570-89906838A0CD}" type="slidenum">
              <a:rPr lang="en-US" smtClean="0"/>
              <a:pPr/>
              <a:t>‹#›</a:t>
            </a:fld>
            <a:endParaRPr lang="en-US" dirty="0"/>
          </a:p>
        </p:txBody>
      </p:sp>
    </p:spTree>
    <p:extLst>
      <p:ext uri="{BB962C8B-B14F-4D97-AF65-F5344CB8AC3E}">
        <p14:creationId xmlns:p14="http://schemas.microsoft.com/office/powerpoint/2010/main" val="1416289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Revision 1 31 March 2016</a:t>
            </a:r>
            <a:endParaRPr lang="en-US"/>
          </a:p>
        </p:txBody>
      </p:sp>
      <p:sp>
        <p:nvSpPr>
          <p:cNvPr id="7" name="Slide Number Placeholder 6"/>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14751865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Revision 1 31 March 2016</a:t>
            </a:r>
            <a:endParaRPr lang="en-US"/>
          </a:p>
        </p:txBody>
      </p:sp>
      <p:sp>
        <p:nvSpPr>
          <p:cNvPr id="9" name="Slide Number Placeholder 8"/>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7608344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Revision 1 31 March 2016</a:t>
            </a:r>
            <a:endParaRPr lang="en-US"/>
          </a:p>
        </p:txBody>
      </p:sp>
      <p:sp>
        <p:nvSpPr>
          <p:cNvPr id="5" name="Slide Number Placeholder 4"/>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12277904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Revision 1 31 March 2016</a:t>
            </a:r>
            <a:endParaRPr lang="en-US"/>
          </a:p>
        </p:txBody>
      </p:sp>
      <p:sp>
        <p:nvSpPr>
          <p:cNvPr id="4" name="Slide Number Placeholder 3"/>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3038131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Revision 1 31 March 2016</a:t>
            </a:r>
            <a:endParaRPr lang="en-US"/>
          </a:p>
        </p:txBody>
      </p:sp>
      <p:sp>
        <p:nvSpPr>
          <p:cNvPr id="7" name="Slide Number Placeholder 6"/>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16191848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Revision 1 31 March 2016</a:t>
            </a:r>
            <a:endParaRPr lang="en-US"/>
          </a:p>
        </p:txBody>
      </p:sp>
      <p:sp>
        <p:nvSpPr>
          <p:cNvPr id="7" name="Slide Number Placeholder 6"/>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726410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Revision 1 31 March 2016</a:t>
            </a:r>
            <a:endParaRPr lang="en-US"/>
          </a:p>
        </p:txBody>
      </p:sp>
      <p:sp>
        <p:nvSpPr>
          <p:cNvPr id="6" name="Slide Number Placeholder 5"/>
          <p:cNvSpPr>
            <a:spLocks noGrp="1"/>
          </p:cNvSpPr>
          <p:nvPr>
            <p:ph type="sldNum" sz="quarter" idx="12"/>
          </p:nvPr>
        </p:nvSpPr>
        <p:spPr/>
        <p:txBody>
          <a:bodyPr/>
          <a:lstStyle/>
          <a:p>
            <a:fld id="{C62E1DC1-235B-9E4B-B454-06154FA3B083}" type="slidenum">
              <a:rPr lang="en-US" smtClean="0"/>
              <a:t>‹#›</a:t>
            </a:fld>
            <a:endParaRPr lang="en-US"/>
          </a:p>
        </p:txBody>
      </p:sp>
    </p:spTree>
    <p:extLst>
      <p:ext uri="{BB962C8B-B14F-4D97-AF65-F5344CB8AC3E}">
        <p14:creationId xmlns:p14="http://schemas.microsoft.com/office/powerpoint/2010/main" val="3438160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Revision 1 31 March 2016</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E1DC1-235B-9E4B-B454-06154FA3B083}" type="slidenum">
              <a:rPr lang="en-US" smtClean="0"/>
              <a:t>‹#›</a:t>
            </a:fld>
            <a:endParaRPr lang="en-US"/>
          </a:p>
        </p:txBody>
      </p:sp>
    </p:spTree>
    <p:extLst>
      <p:ext uri="{BB962C8B-B14F-4D97-AF65-F5344CB8AC3E}">
        <p14:creationId xmlns:p14="http://schemas.microsoft.com/office/powerpoint/2010/main" val="45434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Research Project -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The following is an example of a proposed layout for research projects.</a:t>
            </a:r>
          </a:p>
          <a:p>
            <a:r>
              <a:rPr lang="en-US" dirty="0" smtClean="0"/>
              <a:t>Each project contains:</a:t>
            </a:r>
          </a:p>
          <a:p>
            <a:pPr lvl="1"/>
            <a:r>
              <a:rPr lang="en-US" dirty="0" smtClean="0"/>
              <a:t>Project header – Project name, project team members, current research Phase, next Gate, predicted Gate -1 date</a:t>
            </a:r>
          </a:p>
          <a:p>
            <a:pPr lvl="1"/>
            <a:r>
              <a:rPr lang="en-US" dirty="0" smtClean="0"/>
              <a:t>Project </a:t>
            </a:r>
            <a:r>
              <a:rPr lang="en-US" dirty="0"/>
              <a:t>Vision – includes description of the targeted end-user product or if not a specific product, then an end goal for the </a:t>
            </a:r>
            <a:r>
              <a:rPr lang="en-US" dirty="0" smtClean="0"/>
              <a:t>project.   Some background information may be appropriate to better inform the reader.</a:t>
            </a:r>
          </a:p>
          <a:p>
            <a:pPr lvl="1"/>
            <a:r>
              <a:rPr lang="en-US" dirty="0" smtClean="0"/>
              <a:t>Clinical (unmet) need – what clinical problem(s) does this project address that is not currently being met or can be improved upon? Ideally these should be measurable such as ’reduction in false alarms’, ‘improved accuracy’, ‘reduction to time of measurement’, ‘increased </a:t>
            </a:r>
            <a:r>
              <a:rPr lang="en-US" dirty="0" err="1" smtClean="0"/>
              <a:t>predictiveness</a:t>
            </a:r>
            <a:r>
              <a:rPr lang="en-US" dirty="0" smtClean="0"/>
              <a:t>’.</a:t>
            </a:r>
          </a:p>
          <a:p>
            <a:pPr lvl="1"/>
            <a:r>
              <a:rPr lang="en-US" dirty="0" smtClean="0"/>
              <a:t>Competitive / Gold Standard – Are there competitors offering alternatives to meet the clinical need?  What is the current methodology or gold standard?</a:t>
            </a:r>
          </a:p>
          <a:p>
            <a:pPr lvl="1"/>
            <a:r>
              <a:rPr lang="en-US" dirty="0" smtClean="0"/>
              <a:t>A scored summary page – this page provides a quantitative score for criteria to determine whether a project should be initiated at first and whether it should be continued later in time.   This is a dynamic assessment as some scores may change over time (e.g. a new competitor appears; a technology risk emerges).</a:t>
            </a:r>
            <a:endParaRPr lang="en-US" dirty="0"/>
          </a:p>
          <a:p>
            <a:pPr lvl="1"/>
            <a:r>
              <a:rPr lang="en-US" dirty="0" smtClean="0"/>
              <a:t>Other supporting documentation, e.g. schedules, costs, future roadmap.</a:t>
            </a:r>
            <a:endParaRPr lang="en-US" dirty="0"/>
          </a:p>
        </p:txBody>
      </p:sp>
      <p:sp>
        <p:nvSpPr>
          <p:cNvPr id="4" name="Date Placeholder 3"/>
          <p:cNvSpPr>
            <a:spLocks noGrp="1"/>
          </p:cNvSpPr>
          <p:nvPr>
            <p:ph type="dt" sz="half" idx="10"/>
          </p:nvPr>
        </p:nvSpPr>
        <p:spPr/>
        <p:txBody>
          <a:bodyPr/>
          <a:lstStyle/>
          <a:p>
            <a:r>
              <a:rPr lang="en-US" dirty="0"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1</a:t>
            </a:fld>
            <a:endParaRPr lang="en-US" dirty="0"/>
          </a:p>
        </p:txBody>
      </p:sp>
    </p:spTree>
    <p:extLst>
      <p:ext uri="{BB962C8B-B14F-4D97-AF65-F5344CB8AC3E}">
        <p14:creationId xmlns:p14="http://schemas.microsoft.com/office/powerpoint/2010/main" val="2043018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18205" cy="597401"/>
          </a:xfrm>
        </p:spPr>
        <p:txBody>
          <a:bodyPr/>
          <a:lstStyle/>
          <a:p>
            <a:r>
              <a:rPr lang="en-US" dirty="0" smtClean="0"/>
              <a:t> Company Research </a:t>
            </a:r>
            <a:r>
              <a:rPr lang="en-US" dirty="0"/>
              <a:t>Project </a:t>
            </a:r>
            <a:r>
              <a:rPr lang="en-US" dirty="0" smtClean="0"/>
              <a:t>– Scored Summary Page</a:t>
            </a:r>
            <a:endParaRPr lang="en-US" dirty="0"/>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2</a:t>
            </a:fld>
            <a:endParaRPr lang="en-US" dirty="0"/>
          </a:p>
        </p:txBody>
      </p:sp>
      <p:grpSp>
        <p:nvGrpSpPr>
          <p:cNvPr id="11" name="Group 10"/>
          <p:cNvGrpSpPr/>
          <p:nvPr/>
        </p:nvGrpSpPr>
        <p:grpSpPr>
          <a:xfrm>
            <a:off x="718212" y="4660585"/>
            <a:ext cx="1920240" cy="585216"/>
            <a:chOff x="950057" y="2370308"/>
            <a:chExt cx="1948785" cy="797668"/>
          </a:xfrm>
        </p:grpSpPr>
        <p:sp>
          <p:nvSpPr>
            <p:cNvPr id="9" name="Rounded Rectangle 8"/>
            <p:cNvSpPr/>
            <p:nvPr/>
          </p:nvSpPr>
          <p:spPr>
            <a:xfrm>
              <a:off x="979247" y="2370308"/>
              <a:ext cx="1851497" cy="797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50057" y="2502316"/>
              <a:ext cx="1948785" cy="461460"/>
            </a:xfrm>
            <a:prstGeom prst="rect">
              <a:avLst/>
            </a:prstGeom>
            <a:noFill/>
          </p:spPr>
          <p:txBody>
            <a:bodyPr wrap="square" rtlCol="0">
              <a:spAutoFit/>
            </a:bodyPr>
            <a:lstStyle/>
            <a:p>
              <a:pPr algn="ctr"/>
              <a:r>
                <a:rPr lang="en-US" sz="1600" b="1" dirty="0" smtClean="0">
                  <a:solidFill>
                    <a:schemeClr val="bg1"/>
                  </a:solidFill>
                </a:rPr>
                <a:t>Risks</a:t>
              </a:r>
              <a:endParaRPr lang="en-US" sz="1600" b="1" dirty="0">
                <a:solidFill>
                  <a:schemeClr val="bg1"/>
                </a:solidFill>
              </a:endParaRPr>
            </a:p>
          </p:txBody>
        </p:sp>
      </p:grpSp>
      <p:sp>
        <p:nvSpPr>
          <p:cNvPr id="15" name="TextBox 14"/>
          <p:cNvSpPr txBox="1"/>
          <p:nvPr/>
        </p:nvSpPr>
        <p:spPr>
          <a:xfrm>
            <a:off x="3221476" y="1544545"/>
            <a:ext cx="1634247" cy="646331"/>
          </a:xfrm>
          <a:prstGeom prst="rect">
            <a:avLst/>
          </a:prstGeom>
          <a:noFill/>
        </p:spPr>
        <p:txBody>
          <a:bodyPr wrap="square" rtlCol="0">
            <a:spAutoFit/>
          </a:bodyPr>
          <a:lstStyle/>
          <a:p>
            <a:r>
              <a:rPr lang="en-US" b="1" dirty="0" smtClean="0">
                <a:solidFill>
                  <a:schemeClr val="bg1"/>
                </a:solidFill>
              </a:rPr>
              <a:t>Technology Plan Alignment</a:t>
            </a:r>
            <a:endParaRPr lang="en-US" b="1" dirty="0">
              <a:solidFill>
                <a:schemeClr val="bg1"/>
              </a:solidFill>
            </a:endParaRPr>
          </a:p>
        </p:txBody>
      </p:sp>
      <p:sp>
        <p:nvSpPr>
          <p:cNvPr id="22" name="TextBox 21"/>
          <p:cNvSpPr txBox="1"/>
          <p:nvPr/>
        </p:nvSpPr>
        <p:spPr>
          <a:xfrm rot="16200000">
            <a:off x="-428919" y="1157841"/>
            <a:ext cx="1697289" cy="430887"/>
          </a:xfrm>
          <a:prstGeom prst="rect">
            <a:avLst/>
          </a:prstGeom>
          <a:noFill/>
        </p:spPr>
        <p:txBody>
          <a:bodyPr wrap="square" rtlCol="0">
            <a:spAutoFit/>
          </a:bodyPr>
          <a:lstStyle/>
          <a:p>
            <a:r>
              <a:rPr lang="en-US" sz="2200" b="1" dirty="0" smtClean="0"/>
              <a:t>Strategic Fit</a:t>
            </a:r>
            <a:endParaRPr lang="en-US" sz="2200" b="1" dirty="0"/>
          </a:p>
        </p:txBody>
      </p:sp>
      <p:grpSp>
        <p:nvGrpSpPr>
          <p:cNvPr id="25" name="Group 24"/>
          <p:cNvGrpSpPr/>
          <p:nvPr/>
        </p:nvGrpSpPr>
        <p:grpSpPr>
          <a:xfrm>
            <a:off x="718212" y="813836"/>
            <a:ext cx="1920240" cy="585216"/>
            <a:chOff x="959792" y="2370309"/>
            <a:chExt cx="1948785" cy="635964"/>
          </a:xfrm>
        </p:grpSpPr>
        <p:sp>
          <p:nvSpPr>
            <p:cNvPr id="26" name="Rounded Rectangle 25"/>
            <p:cNvSpPr/>
            <p:nvPr/>
          </p:nvSpPr>
          <p:spPr>
            <a:xfrm>
              <a:off x="979247" y="2370309"/>
              <a:ext cx="1851497" cy="6359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59792" y="2378646"/>
              <a:ext cx="1948785" cy="584775"/>
            </a:xfrm>
            <a:prstGeom prst="rect">
              <a:avLst/>
            </a:prstGeom>
            <a:noFill/>
          </p:spPr>
          <p:txBody>
            <a:bodyPr wrap="square" rtlCol="0">
              <a:spAutoFit/>
            </a:bodyPr>
            <a:lstStyle/>
            <a:p>
              <a:pPr algn="ctr"/>
              <a:r>
                <a:rPr lang="en-US" sz="1600" b="1" dirty="0" smtClean="0">
                  <a:solidFill>
                    <a:schemeClr val="bg1"/>
                  </a:solidFill>
                </a:rPr>
                <a:t>Technology Plan Alignment</a:t>
              </a:r>
              <a:endParaRPr lang="en-US" sz="1600" b="1" dirty="0">
                <a:solidFill>
                  <a:schemeClr val="bg1"/>
                </a:solidFill>
              </a:endParaRPr>
            </a:p>
          </p:txBody>
        </p:sp>
      </p:grpSp>
      <p:grpSp>
        <p:nvGrpSpPr>
          <p:cNvPr id="28" name="Group 27"/>
          <p:cNvGrpSpPr/>
          <p:nvPr/>
        </p:nvGrpSpPr>
        <p:grpSpPr>
          <a:xfrm>
            <a:off x="718212" y="2421111"/>
            <a:ext cx="1929384" cy="617320"/>
            <a:chOff x="950057" y="2326549"/>
            <a:chExt cx="1948785" cy="841427"/>
          </a:xfrm>
        </p:grpSpPr>
        <p:sp>
          <p:nvSpPr>
            <p:cNvPr id="29" name="Rounded Rectangle 28"/>
            <p:cNvSpPr/>
            <p:nvPr/>
          </p:nvSpPr>
          <p:spPr>
            <a:xfrm>
              <a:off x="979247" y="2370308"/>
              <a:ext cx="1851497" cy="797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50057" y="2326549"/>
              <a:ext cx="1948785" cy="797067"/>
            </a:xfrm>
            <a:prstGeom prst="rect">
              <a:avLst/>
            </a:prstGeom>
            <a:noFill/>
          </p:spPr>
          <p:txBody>
            <a:bodyPr wrap="square" rtlCol="0">
              <a:spAutoFit/>
            </a:bodyPr>
            <a:lstStyle/>
            <a:p>
              <a:pPr algn="ctr"/>
              <a:r>
                <a:rPr lang="en-US" sz="1600" b="1" dirty="0" smtClean="0">
                  <a:solidFill>
                    <a:schemeClr val="bg1"/>
                  </a:solidFill>
                </a:rPr>
                <a:t>Clinical Advancement</a:t>
              </a:r>
              <a:endParaRPr lang="en-US" sz="1600" b="1" dirty="0">
                <a:solidFill>
                  <a:schemeClr val="bg1"/>
                </a:solidFill>
              </a:endParaRPr>
            </a:p>
          </p:txBody>
        </p:sp>
      </p:grpSp>
      <p:grpSp>
        <p:nvGrpSpPr>
          <p:cNvPr id="31" name="Group 30"/>
          <p:cNvGrpSpPr/>
          <p:nvPr/>
        </p:nvGrpSpPr>
        <p:grpSpPr>
          <a:xfrm>
            <a:off x="718212" y="1530484"/>
            <a:ext cx="1920240" cy="585216"/>
            <a:chOff x="950057" y="2370308"/>
            <a:chExt cx="1948785" cy="710849"/>
          </a:xfrm>
        </p:grpSpPr>
        <p:sp>
          <p:nvSpPr>
            <p:cNvPr id="32" name="Rounded Rectangle 31"/>
            <p:cNvSpPr/>
            <p:nvPr/>
          </p:nvSpPr>
          <p:spPr>
            <a:xfrm>
              <a:off x="979247" y="2370308"/>
              <a:ext cx="1851497" cy="7108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50057" y="2381442"/>
              <a:ext cx="1948785" cy="584775"/>
            </a:xfrm>
            <a:prstGeom prst="rect">
              <a:avLst/>
            </a:prstGeom>
            <a:noFill/>
          </p:spPr>
          <p:txBody>
            <a:bodyPr wrap="square" rtlCol="0">
              <a:spAutoFit/>
            </a:bodyPr>
            <a:lstStyle/>
            <a:p>
              <a:pPr algn="ctr"/>
              <a:r>
                <a:rPr lang="en-US" sz="1600" b="1" dirty="0" smtClean="0">
                  <a:solidFill>
                    <a:schemeClr val="bg1"/>
                  </a:solidFill>
                </a:rPr>
                <a:t>Market </a:t>
              </a:r>
              <a:br>
                <a:rPr lang="en-US" sz="1600" b="1" dirty="0" smtClean="0">
                  <a:solidFill>
                    <a:schemeClr val="bg1"/>
                  </a:solidFill>
                </a:rPr>
              </a:br>
              <a:r>
                <a:rPr lang="en-US" sz="1600" b="1" dirty="0" smtClean="0">
                  <a:solidFill>
                    <a:schemeClr val="bg1"/>
                  </a:solidFill>
                </a:rPr>
                <a:t>Alignment</a:t>
              </a:r>
              <a:endParaRPr lang="en-US" sz="1600" b="1" dirty="0">
                <a:solidFill>
                  <a:schemeClr val="bg1"/>
                </a:solidFill>
              </a:endParaRPr>
            </a:p>
          </p:txBody>
        </p:sp>
      </p:grpSp>
      <p:grpSp>
        <p:nvGrpSpPr>
          <p:cNvPr id="34" name="Group 33"/>
          <p:cNvGrpSpPr/>
          <p:nvPr/>
        </p:nvGrpSpPr>
        <p:grpSpPr>
          <a:xfrm>
            <a:off x="718212" y="3846277"/>
            <a:ext cx="1920240" cy="605597"/>
            <a:chOff x="950057" y="2342528"/>
            <a:chExt cx="1948785" cy="825448"/>
          </a:xfrm>
        </p:grpSpPr>
        <p:sp>
          <p:nvSpPr>
            <p:cNvPr id="35" name="Rounded Rectangle 34"/>
            <p:cNvSpPr/>
            <p:nvPr/>
          </p:nvSpPr>
          <p:spPr>
            <a:xfrm>
              <a:off x="979247" y="2370308"/>
              <a:ext cx="1851497" cy="797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950057" y="2342528"/>
              <a:ext cx="1948785" cy="797067"/>
            </a:xfrm>
            <a:prstGeom prst="rect">
              <a:avLst/>
            </a:prstGeom>
            <a:noFill/>
          </p:spPr>
          <p:txBody>
            <a:bodyPr wrap="square" rtlCol="0">
              <a:spAutoFit/>
            </a:bodyPr>
            <a:lstStyle/>
            <a:p>
              <a:pPr algn="ctr"/>
              <a:r>
                <a:rPr lang="en-US" sz="1600" b="1" dirty="0" smtClean="0">
                  <a:solidFill>
                    <a:schemeClr val="bg1"/>
                  </a:solidFill>
                </a:rPr>
                <a:t>Market </a:t>
              </a:r>
              <a:br>
                <a:rPr lang="en-US" sz="1600" b="1" dirty="0" smtClean="0">
                  <a:solidFill>
                    <a:schemeClr val="bg1"/>
                  </a:solidFill>
                </a:rPr>
              </a:br>
              <a:r>
                <a:rPr lang="en-US" sz="1600" b="1" dirty="0" smtClean="0">
                  <a:solidFill>
                    <a:schemeClr val="bg1"/>
                  </a:solidFill>
                </a:rPr>
                <a:t>Potential</a:t>
              </a:r>
              <a:endParaRPr lang="en-US" sz="1600" b="1" dirty="0">
                <a:solidFill>
                  <a:schemeClr val="bg1"/>
                </a:solidFill>
              </a:endParaRPr>
            </a:p>
          </p:txBody>
        </p:sp>
      </p:grpSp>
      <p:grpSp>
        <p:nvGrpSpPr>
          <p:cNvPr id="37" name="Group 36"/>
          <p:cNvGrpSpPr/>
          <p:nvPr/>
        </p:nvGrpSpPr>
        <p:grpSpPr>
          <a:xfrm>
            <a:off x="718212" y="3163089"/>
            <a:ext cx="1919595" cy="587265"/>
            <a:chOff x="950057" y="2370308"/>
            <a:chExt cx="1948785" cy="797668"/>
          </a:xfrm>
        </p:grpSpPr>
        <p:sp>
          <p:nvSpPr>
            <p:cNvPr id="38" name="Rounded Rectangle 37"/>
            <p:cNvSpPr/>
            <p:nvPr/>
          </p:nvSpPr>
          <p:spPr>
            <a:xfrm>
              <a:off x="979247" y="2370308"/>
              <a:ext cx="1851497" cy="797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950057" y="2374709"/>
              <a:ext cx="1948785" cy="584775"/>
            </a:xfrm>
            <a:prstGeom prst="rect">
              <a:avLst/>
            </a:prstGeom>
            <a:noFill/>
          </p:spPr>
          <p:txBody>
            <a:bodyPr wrap="square" rtlCol="0">
              <a:spAutoFit/>
            </a:bodyPr>
            <a:lstStyle/>
            <a:p>
              <a:pPr algn="ctr"/>
              <a:r>
                <a:rPr lang="en-US" sz="1600" b="1" dirty="0" smtClean="0">
                  <a:solidFill>
                    <a:schemeClr val="bg1"/>
                  </a:solidFill>
                </a:rPr>
                <a:t>Technology Leadership Impact</a:t>
              </a:r>
              <a:endParaRPr lang="en-US" sz="1600" b="1" dirty="0">
                <a:solidFill>
                  <a:schemeClr val="bg1"/>
                </a:solidFill>
              </a:endParaRPr>
            </a:p>
          </p:txBody>
        </p:sp>
      </p:grpSp>
      <p:sp>
        <p:nvSpPr>
          <p:cNvPr id="40" name="TextBox 39"/>
          <p:cNvSpPr txBox="1"/>
          <p:nvPr/>
        </p:nvSpPr>
        <p:spPr>
          <a:xfrm rot="16200000">
            <a:off x="-581414" y="3243568"/>
            <a:ext cx="2002278" cy="430887"/>
          </a:xfrm>
          <a:prstGeom prst="rect">
            <a:avLst/>
          </a:prstGeom>
          <a:noFill/>
        </p:spPr>
        <p:txBody>
          <a:bodyPr wrap="square" rtlCol="0">
            <a:spAutoFit/>
          </a:bodyPr>
          <a:lstStyle/>
          <a:p>
            <a:r>
              <a:rPr lang="en-US" sz="2200" b="1" smtClean="0"/>
              <a:t>Innovativeness</a:t>
            </a:r>
            <a:endParaRPr lang="en-US" sz="2200" b="1" dirty="0"/>
          </a:p>
        </p:txBody>
      </p:sp>
      <p:sp>
        <p:nvSpPr>
          <p:cNvPr id="41" name="TextBox 40"/>
          <p:cNvSpPr txBox="1"/>
          <p:nvPr/>
        </p:nvSpPr>
        <p:spPr>
          <a:xfrm rot="16200000">
            <a:off x="-276959" y="5078686"/>
            <a:ext cx="1393368" cy="430887"/>
          </a:xfrm>
          <a:prstGeom prst="rect">
            <a:avLst/>
          </a:prstGeom>
          <a:noFill/>
        </p:spPr>
        <p:txBody>
          <a:bodyPr wrap="square" rtlCol="0">
            <a:spAutoFit/>
          </a:bodyPr>
          <a:lstStyle/>
          <a:p>
            <a:r>
              <a:rPr lang="en-US" sz="2200" b="1" smtClean="0"/>
              <a:t>Feasibility</a:t>
            </a:r>
            <a:endParaRPr lang="en-US" sz="2200" b="1" dirty="0"/>
          </a:p>
        </p:txBody>
      </p:sp>
      <p:grpSp>
        <p:nvGrpSpPr>
          <p:cNvPr id="42" name="Group 41"/>
          <p:cNvGrpSpPr/>
          <p:nvPr/>
        </p:nvGrpSpPr>
        <p:grpSpPr>
          <a:xfrm>
            <a:off x="718212" y="5372427"/>
            <a:ext cx="1920240" cy="617320"/>
            <a:chOff x="950057" y="2326549"/>
            <a:chExt cx="1948785" cy="841427"/>
          </a:xfrm>
        </p:grpSpPr>
        <p:sp>
          <p:nvSpPr>
            <p:cNvPr id="43" name="Rounded Rectangle 42"/>
            <p:cNvSpPr/>
            <p:nvPr/>
          </p:nvSpPr>
          <p:spPr>
            <a:xfrm>
              <a:off x="979247" y="2370308"/>
              <a:ext cx="1851497" cy="797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950057" y="2326549"/>
              <a:ext cx="1948785" cy="797067"/>
            </a:xfrm>
            <a:prstGeom prst="rect">
              <a:avLst/>
            </a:prstGeom>
            <a:noFill/>
          </p:spPr>
          <p:txBody>
            <a:bodyPr wrap="square" rtlCol="0">
              <a:spAutoFit/>
            </a:bodyPr>
            <a:lstStyle/>
            <a:p>
              <a:pPr algn="ctr"/>
              <a:r>
                <a:rPr lang="en-US" sz="1600" b="1" dirty="0" smtClean="0">
                  <a:solidFill>
                    <a:schemeClr val="bg1"/>
                  </a:solidFill>
                </a:rPr>
                <a:t>Timeline /</a:t>
              </a:r>
              <a:br>
                <a:rPr lang="en-US" sz="1600" b="1" dirty="0" smtClean="0">
                  <a:solidFill>
                    <a:schemeClr val="bg1"/>
                  </a:solidFill>
                </a:rPr>
              </a:br>
              <a:r>
                <a:rPr lang="en-US" sz="1600" b="1" dirty="0" smtClean="0">
                  <a:solidFill>
                    <a:schemeClr val="bg1"/>
                  </a:solidFill>
                </a:rPr>
                <a:t>Funding</a:t>
              </a:r>
              <a:endParaRPr lang="en-US" sz="1600" b="1" dirty="0">
                <a:solidFill>
                  <a:schemeClr val="bg1"/>
                </a:solidFill>
              </a:endParaRPr>
            </a:p>
          </p:txBody>
        </p:sp>
      </p:grpSp>
      <p:grpSp>
        <p:nvGrpSpPr>
          <p:cNvPr id="47" name="Group 46"/>
          <p:cNvGrpSpPr/>
          <p:nvPr/>
        </p:nvGrpSpPr>
        <p:grpSpPr>
          <a:xfrm>
            <a:off x="9589472" y="2477569"/>
            <a:ext cx="2297723" cy="1754326"/>
            <a:chOff x="8921261" y="1399052"/>
            <a:chExt cx="2297723" cy="1754326"/>
          </a:xfrm>
        </p:grpSpPr>
        <p:sp>
          <p:nvSpPr>
            <p:cNvPr id="46" name="Rectangle 45"/>
            <p:cNvSpPr/>
            <p:nvPr/>
          </p:nvSpPr>
          <p:spPr>
            <a:xfrm>
              <a:off x="10011508" y="2564430"/>
              <a:ext cx="832338" cy="24942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921261" y="1399052"/>
              <a:ext cx="2297723" cy="1754326"/>
            </a:xfrm>
            <a:prstGeom prst="rect">
              <a:avLst/>
            </a:prstGeom>
            <a:noFill/>
          </p:spPr>
          <p:txBody>
            <a:bodyPr wrap="square" rtlCol="0">
              <a:spAutoFit/>
            </a:bodyPr>
            <a:lstStyle/>
            <a:p>
              <a:pPr marL="285750" indent="-285750">
                <a:buFont typeface="Arial" charset="0"/>
                <a:buChar char="•"/>
              </a:pPr>
              <a:r>
                <a:rPr lang="en-US" dirty="0" smtClean="0"/>
                <a:t>Equal weighting unless agreed upon</a:t>
              </a:r>
            </a:p>
            <a:p>
              <a:pPr marL="285750" indent="-285750">
                <a:buFont typeface="Arial" charset="0"/>
                <a:buChar char="•"/>
              </a:pPr>
              <a:r>
                <a:rPr lang="en-US" dirty="0" smtClean="0"/>
                <a:t>Scale:</a:t>
              </a:r>
              <a:br>
                <a:rPr lang="en-US" dirty="0" smtClean="0"/>
              </a:br>
              <a:r>
                <a:rPr lang="en-US" dirty="0" smtClean="0"/>
                <a:t>0 or 1 – </a:t>
              </a:r>
              <a:r>
                <a:rPr lang="en-US" b="1" dirty="0" smtClean="0">
                  <a:solidFill>
                    <a:srgbClr val="FF0000"/>
                  </a:solidFill>
                </a:rPr>
                <a:t>low</a:t>
              </a:r>
              <a:r>
                <a:rPr lang="en-US" dirty="0" smtClean="0"/>
                <a:t/>
              </a:r>
              <a:br>
                <a:rPr lang="en-US" dirty="0" smtClean="0"/>
              </a:br>
              <a:r>
                <a:rPr lang="en-US" dirty="0" smtClean="0"/>
                <a:t>2 or 3 – </a:t>
              </a:r>
              <a:r>
                <a:rPr lang="en-US" b="1" dirty="0" smtClean="0">
                  <a:solidFill>
                    <a:srgbClr val="FFFF00"/>
                  </a:solidFill>
                </a:rPr>
                <a:t>medium</a:t>
              </a:r>
              <a:r>
                <a:rPr lang="en-US" dirty="0" smtClean="0"/>
                <a:t/>
              </a:r>
              <a:br>
                <a:rPr lang="en-US" dirty="0" smtClean="0"/>
              </a:br>
              <a:r>
                <a:rPr lang="en-US" dirty="0" smtClean="0"/>
                <a:t>4 or 5 – </a:t>
              </a:r>
              <a:r>
                <a:rPr lang="en-US" b="1" dirty="0" smtClean="0">
                  <a:solidFill>
                    <a:srgbClr val="00B050"/>
                  </a:solidFill>
                </a:rPr>
                <a:t>high </a:t>
              </a:r>
              <a:r>
                <a:rPr lang="en-US" sz="1600" b="1" dirty="0" smtClean="0">
                  <a:solidFill>
                    <a:srgbClr val="00B050"/>
                  </a:solidFill>
                </a:rPr>
                <a:t>(good)</a:t>
              </a:r>
              <a:endParaRPr lang="en-US" sz="1600" b="1" dirty="0">
                <a:solidFill>
                  <a:srgbClr val="00B050"/>
                </a:solidFill>
              </a:endParaRPr>
            </a:p>
          </p:txBody>
        </p:sp>
      </p:grpSp>
      <p:cxnSp>
        <p:nvCxnSpPr>
          <p:cNvPr id="49" name="Straight Connector 48"/>
          <p:cNvCxnSpPr/>
          <p:nvPr/>
        </p:nvCxnSpPr>
        <p:spPr>
          <a:xfrm flipV="1">
            <a:off x="186573" y="2187949"/>
            <a:ext cx="9131761" cy="10205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186573" y="4525277"/>
            <a:ext cx="9131761" cy="2762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665617" y="789164"/>
            <a:ext cx="6699610" cy="646331"/>
          </a:xfrm>
          <a:prstGeom prst="rect">
            <a:avLst/>
          </a:prstGeom>
          <a:noFill/>
        </p:spPr>
        <p:txBody>
          <a:bodyPr wrap="square" rtlCol="0">
            <a:spAutoFit/>
          </a:bodyPr>
          <a:lstStyle/>
          <a:p>
            <a:r>
              <a:rPr lang="en-US" dirty="0" smtClean="0"/>
              <a:t>How does this project fit within the overall technology strategy for the Company?</a:t>
            </a:r>
          </a:p>
        </p:txBody>
      </p:sp>
      <p:sp>
        <p:nvSpPr>
          <p:cNvPr id="52" name="TextBox 51"/>
          <p:cNvSpPr txBox="1"/>
          <p:nvPr/>
        </p:nvSpPr>
        <p:spPr>
          <a:xfrm>
            <a:off x="2665617" y="1457376"/>
            <a:ext cx="6699610" cy="646331"/>
          </a:xfrm>
          <a:prstGeom prst="rect">
            <a:avLst/>
          </a:prstGeom>
          <a:noFill/>
        </p:spPr>
        <p:txBody>
          <a:bodyPr wrap="square" rtlCol="0">
            <a:spAutoFit/>
          </a:bodyPr>
          <a:lstStyle/>
          <a:p>
            <a:r>
              <a:rPr lang="en-US" dirty="0" smtClean="0"/>
              <a:t>Does this project align well with current Company markets or are new channels needed to exploit the full potential?</a:t>
            </a:r>
          </a:p>
        </p:txBody>
      </p:sp>
      <p:sp>
        <p:nvSpPr>
          <p:cNvPr id="53" name="TextBox 52"/>
          <p:cNvSpPr txBox="1"/>
          <p:nvPr/>
        </p:nvSpPr>
        <p:spPr>
          <a:xfrm>
            <a:off x="2665617" y="2371777"/>
            <a:ext cx="6699610" cy="646331"/>
          </a:xfrm>
          <a:prstGeom prst="rect">
            <a:avLst/>
          </a:prstGeom>
          <a:noFill/>
        </p:spPr>
        <p:txBody>
          <a:bodyPr wrap="square" rtlCol="0">
            <a:spAutoFit/>
          </a:bodyPr>
          <a:lstStyle/>
          <a:p>
            <a:r>
              <a:rPr lang="en-US" dirty="0" smtClean="0"/>
              <a:t>How well does this project provide an unmet clinical need, advance clinical practice, improve efficiency, accuracy or cost?</a:t>
            </a:r>
          </a:p>
        </p:txBody>
      </p:sp>
      <p:sp>
        <p:nvSpPr>
          <p:cNvPr id="54" name="TextBox 53"/>
          <p:cNvSpPr txBox="1"/>
          <p:nvPr/>
        </p:nvSpPr>
        <p:spPr>
          <a:xfrm>
            <a:off x="2665617" y="3122054"/>
            <a:ext cx="6699610" cy="646331"/>
          </a:xfrm>
          <a:prstGeom prst="rect">
            <a:avLst/>
          </a:prstGeom>
          <a:noFill/>
        </p:spPr>
        <p:txBody>
          <a:bodyPr wrap="square" rtlCol="0">
            <a:spAutoFit/>
          </a:bodyPr>
          <a:lstStyle/>
          <a:p>
            <a:r>
              <a:rPr lang="en-US" dirty="0" smtClean="0"/>
              <a:t>Does this project provide a ‘first to market’ for the Company or a unique approach within the industry?</a:t>
            </a:r>
          </a:p>
        </p:txBody>
      </p:sp>
      <p:sp>
        <p:nvSpPr>
          <p:cNvPr id="55" name="TextBox 54"/>
          <p:cNvSpPr txBox="1"/>
          <p:nvPr/>
        </p:nvSpPr>
        <p:spPr>
          <a:xfrm>
            <a:off x="2665617" y="3813712"/>
            <a:ext cx="6699610" cy="646331"/>
          </a:xfrm>
          <a:prstGeom prst="rect">
            <a:avLst/>
          </a:prstGeom>
          <a:noFill/>
        </p:spPr>
        <p:txBody>
          <a:bodyPr wrap="square" rtlCol="0">
            <a:spAutoFit/>
          </a:bodyPr>
          <a:lstStyle/>
          <a:p>
            <a:r>
              <a:rPr lang="en-US" dirty="0" smtClean="0"/>
              <a:t>Does this project impact a large potential customer volume in its targeted segments?  Will it sell?  Is there strong competition?</a:t>
            </a:r>
          </a:p>
        </p:txBody>
      </p:sp>
      <p:sp>
        <p:nvSpPr>
          <p:cNvPr id="56" name="TextBox 55"/>
          <p:cNvSpPr txBox="1"/>
          <p:nvPr/>
        </p:nvSpPr>
        <p:spPr>
          <a:xfrm>
            <a:off x="2665617" y="4505370"/>
            <a:ext cx="6699610" cy="923330"/>
          </a:xfrm>
          <a:prstGeom prst="rect">
            <a:avLst/>
          </a:prstGeom>
          <a:noFill/>
        </p:spPr>
        <p:txBody>
          <a:bodyPr wrap="square" rtlCol="0">
            <a:spAutoFit/>
          </a:bodyPr>
          <a:lstStyle/>
          <a:p>
            <a:r>
              <a:rPr lang="en-US" dirty="0" smtClean="0"/>
              <a:t>Are there challenging risks in </a:t>
            </a:r>
            <a:r>
              <a:rPr lang="en-US" dirty="0"/>
              <a:t>technology, intellectual property, safety, security, regulatory, clinical acceptance, usability, competitive, </a:t>
            </a:r>
            <a:r>
              <a:rPr lang="en-US" dirty="0" smtClean="0"/>
              <a:t>manufacturability</a:t>
            </a:r>
            <a:r>
              <a:rPr lang="en-US" dirty="0"/>
              <a:t>, costs, </a:t>
            </a:r>
            <a:r>
              <a:rPr lang="en-US" dirty="0" smtClean="0"/>
              <a:t>serviceability</a:t>
            </a:r>
            <a:r>
              <a:rPr lang="en-US" dirty="0"/>
              <a:t>, </a:t>
            </a:r>
            <a:r>
              <a:rPr lang="en-US" dirty="0" smtClean="0"/>
              <a:t>training?</a:t>
            </a:r>
          </a:p>
        </p:txBody>
      </p:sp>
      <p:sp>
        <p:nvSpPr>
          <p:cNvPr id="57" name="TextBox 56"/>
          <p:cNvSpPr txBox="1"/>
          <p:nvPr/>
        </p:nvSpPr>
        <p:spPr>
          <a:xfrm>
            <a:off x="2665617" y="5350660"/>
            <a:ext cx="6699610" cy="646331"/>
          </a:xfrm>
          <a:prstGeom prst="rect">
            <a:avLst/>
          </a:prstGeom>
          <a:noFill/>
        </p:spPr>
        <p:txBody>
          <a:bodyPr wrap="square" rtlCol="0">
            <a:spAutoFit/>
          </a:bodyPr>
          <a:lstStyle/>
          <a:p>
            <a:r>
              <a:rPr lang="en-US" dirty="0" smtClean="0"/>
              <a:t>Does the project require resources, timelines and funding that will be challenging for the Company to meet?</a:t>
            </a:r>
          </a:p>
        </p:txBody>
      </p:sp>
      <p:sp>
        <p:nvSpPr>
          <p:cNvPr id="60" name="Triangle 59"/>
          <p:cNvSpPr/>
          <p:nvPr/>
        </p:nvSpPr>
        <p:spPr>
          <a:xfrm rot="5400000">
            <a:off x="6960432" y="3158790"/>
            <a:ext cx="5037204" cy="321399"/>
          </a:xfrm>
          <a:prstGeom prst="triangle">
            <a:avLst>
              <a:gd name="adj" fmla="val 502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6659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a:t>
            </a:r>
            <a:r>
              <a:rPr lang="en-US" dirty="0"/>
              <a:t>Research Project – </a:t>
            </a:r>
            <a:r>
              <a:rPr lang="en-US" dirty="0" smtClean="0"/>
              <a:t>Assigning Scores  - Approach</a:t>
            </a:r>
            <a:endParaRPr lang="en-US" dirty="0"/>
          </a:p>
        </p:txBody>
      </p:sp>
      <p:sp>
        <p:nvSpPr>
          <p:cNvPr id="3" name="Content Placeholder 2"/>
          <p:cNvSpPr>
            <a:spLocks noGrp="1"/>
          </p:cNvSpPr>
          <p:nvPr>
            <p:ph idx="1"/>
          </p:nvPr>
        </p:nvSpPr>
        <p:spPr/>
        <p:txBody>
          <a:bodyPr/>
          <a:lstStyle/>
          <a:p>
            <a:r>
              <a:rPr lang="en-US" dirty="0" smtClean="0"/>
              <a:t>Scoring projects is a subjective task but objective measures should still be applied.  With more experience, the scoring task becomes easier to do and with increased consistency across multiple projects.</a:t>
            </a:r>
          </a:p>
          <a:p>
            <a:r>
              <a:rPr lang="en-US" dirty="0" smtClean="0"/>
              <a:t>A low (red) score does not mean a project is bad or has failed.  Rather, it may point out an uncertainty that is recognized and should be mitigated.  Alternatively, a project that is all high (green) scores is unrealistic and perhaps too risk-adverse.</a:t>
            </a:r>
          </a:p>
          <a:p>
            <a:r>
              <a:rPr lang="en-US" dirty="0" smtClean="0"/>
              <a:t>A measure that is unknown at a given time should be marked as a ‘3’  (yellow) until it can be determined.</a:t>
            </a:r>
          </a:p>
          <a:p>
            <a:r>
              <a:rPr lang="en-US" dirty="0" smtClean="0"/>
              <a:t>Totaling all the scores (e.g. Kepner-Tregoe or </a:t>
            </a:r>
            <a:r>
              <a:rPr lang="en-US" dirty="0" err="1"/>
              <a:t>Jiro</a:t>
            </a:r>
            <a:r>
              <a:rPr lang="en-US" dirty="0"/>
              <a:t> </a:t>
            </a:r>
            <a:r>
              <a:rPr lang="en-US" dirty="0" err="1" smtClean="0"/>
              <a:t>Kawakita</a:t>
            </a:r>
            <a:r>
              <a:rPr lang="en-US" dirty="0" smtClean="0"/>
              <a:t> ’KJ method’) is NOT desirable because each area of </a:t>
            </a:r>
            <a:r>
              <a:rPr lang="en-US" i="1" dirty="0" smtClean="0"/>
              <a:t>Strategic Fit</a:t>
            </a:r>
            <a:r>
              <a:rPr lang="en-US" dirty="0" smtClean="0"/>
              <a:t>, </a:t>
            </a:r>
            <a:r>
              <a:rPr lang="en-US" i="1" dirty="0" smtClean="0"/>
              <a:t>Innovativeness</a:t>
            </a:r>
            <a:r>
              <a:rPr lang="en-US" dirty="0" smtClean="0"/>
              <a:t> and </a:t>
            </a:r>
            <a:r>
              <a:rPr lang="en-US" i="1" dirty="0" smtClean="0"/>
              <a:t>Feasibility</a:t>
            </a:r>
            <a:r>
              <a:rPr lang="en-US" dirty="0" smtClean="0"/>
              <a:t> have different significance per project and each should be assessed individually.</a:t>
            </a:r>
          </a:p>
          <a:p>
            <a:r>
              <a:rPr lang="en-US" dirty="0" smtClean="0"/>
              <a:t>All management and individual team members should understand what is the meaning behind a score: areas of strength that should be further exploited and areas of uncertainty that should be further evaluated.  The actions to be taken are more important than the score itself.</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3</a:t>
            </a:fld>
            <a:endParaRPr lang="en-US" dirty="0"/>
          </a:p>
        </p:txBody>
      </p:sp>
    </p:spTree>
    <p:extLst>
      <p:ext uri="{BB962C8B-B14F-4D97-AF65-F5344CB8AC3E}">
        <p14:creationId xmlns:p14="http://schemas.microsoft.com/office/powerpoint/2010/main" val="536163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Research Project – Assigning Scores – Strategic Fit Measures</a:t>
            </a:r>
            <a:endParaRPr lang="en-US" dirty="0"/>
          </a:p>
        </p:txBody>
      </p:sp>
      <p:sp>
        <p:nvSpPr>
          <p:cNvPr id="3" name="Content Placeholder 2"/>
          <p:cNvSpPr>
            <a:spLocks noGrp="1"/>
          </p:cNvSpPr>
          <p:nvPr>
            <p:ph idx="1"/>
          </p:nvPr>
        </p:nvSpPr>
        <p:spPr/>
        <p:txBody>
          <a:bodyPr>
            <a:normAutofit fontScale="92500"/>
          </a:bodyPr>
          <a:lstStyle/>
          <a:p>
            <a:r>
              <a:rPr lang="en-US" b="1" i="1" dirty="0" smtClean="0"/>
              <a:t>Technology Plan Alignment</a:t>
            </a:r>
            <a:r>
              <a:rPr lang="en-US" dirty="0" smtClean="0"/>
              <a:t>:</a:t>
            </a:r>
            <a:br>
              <a:rPr lang="en-US" dirty="0" smtClean="0"/>
            </a:br>
            <a:r>
              <a:rPr lang="en-US" dirty="0" smtClean="0"/>
              <a:t>5 – technology to be deployed is identical to Company technology existing</a:t>
            </a:r>
            <a:br>
              <a:rPr lang="en-US" dirty="0" smtClean="0"/>
            </a:br>
            <a:r>
              <a:rPr lang="en-US" dirty="0" smtClean="0"/>
              <a:t>4 – technology is very similar to Company technology existing</a:t>
            </a:r>
            <a:br>
              <a:rPr lang="en-US" dirty="0" smtClean="0"/>
            </a:br>
            <a:r>
              <a:rPr lang="en-US" dirty="0" smtClean="0"/>
              <a:t>3 – technology is similar to </a:t>
            </a:r>
            <a:r>
              <a:rPr lang="en-US" dirty="0"/>
              <a:t>Company </a:t>
            </a:r>
            <a:r>
              <a:rPr lang="en-US" dirty="0" smtClean="0"/>
              <a:t>technology existing but very similar to technology planned</a:t>
            </a:r>
            <a:br>
              <a:rPr lang="en-US" dirty="0" smtClean="0"/>
            </a:br>
            <a:r>
              <a:rPr lang="en-US" dirty="0" smtClean="0"/>
              <a:t>2 – technology is dissimilar </a:t>
            </a:r>
            <a:r>
              <a:rPr lang="en-US" dirty="0"/>
              <a:t>to Company technology existing </a:t>
            </a:r>
            <a:r>
              <a:rPr lang="en-US" dirty="0" smtClean="0"/>
              <a:t>but similar </a:t>
            </a:r>
            <a:r>
              <a:rPr lang="en-US" dirty="0"/>
              <a:t>to technology planned </a:t>
            </a:r>
            <a:r>
              <a:rPr lang="en-US" dirty="0" smtClean="0"/>
              <a:t/>
            </a:r>
            <a:br>
              <a:rPr lang="en-US" dirty="0" smtClean="0"/>
            </a:br>
            <a:r>
              <a:rPr lang="en-US" dirty="0" smtClean="0"/>
              <a:t>1 – technology is dissimilar to any </a:t>
            </a:r>
            <a:r>
              <a:rPr lang="en-US" dirty="0"/>
              <a:t>Company </a:t>
            </a:r>
            <a:r>
              <a:rPr lang="en-US" dirty="0" smtClean="0"/>
              <a:t>technology existing or planned</a:t>
            </a:r>
            <a:br>
              <a:rPr lang="en-US" dirty="0" smtClean="0"/>
            </a:br>
            <a:r>
              <a:rPr lang="en-US" dirty="0" smtClean="0"/>
              <a:t>0 – technology is very dissimilar to any </a:t>
            </a:r>
            <a:r>
              <a:rPr lang="en-US" dirty="0"/>
              <a:t>Company </a:t>
            </a:r>
            <a:r>
              <a:rPr lang="en-US" dirty="0" smtClean="0"/>
              <a:t>technology existing or planned</a:t>
            </a:r>
            <a:br>
              <a:rPr lang="en-US" dirty="0" smtClean="0"/>
            </a:br>
            <a:r>
              <a:rPr lang="en-US" dirty="0" smtClean="0"/>
              <a:t>Note: this measure may be at odds with </a:t>
            </a:r>
            <a:r>
              <a:rPr lang="en-US" i="1" dirty="0" smtClean="0"/>
              <a:t>Technology Leadership Impact</a:t>
            </a:r>
            <a:r>
              <a:rPr lang="en-US" dirty="0" smtClean="0"/>
              <a:t>, that is okay.</a:t>
            </a:r>
          </a:p>
          <a:p>
            <a:r>
              <a:rPr lang="en-US" b="1" i="1" dirty="0" smtClean="0"/>
              <a:t>Market Alignment</a:t>
            </a:r>
            <a:r>
              <a:rPr lang="en-US" dirty="0" smtClean="0"/>
              <a:t>: </a:t>
            </a:r>
            <a:br>
              <a:rPr lang="en-US" dirty="0" smtClean="0"/>
            </a:br>
            <a:r>
              <a:rPr lang="en-US" dirty="0" smtClean="0"/>
              <a:t>5 – end product will be in an existing market/geography that is very well covered by </a:t>
            </a:r>
            <a:r>
              <a:rPr lang="en-US" dirty="0"/>
              <a:t>Company </a:t>
            </a:r>
            <a:r>
              <a:rPr lang="en-US" dirty="0" smtClean="0"/>
              <a:t>sales</a:t>
            </a:r>
            <a:br>
              <a:rPr lang="en-US" dirty="0" smtClean="0"/>
            </a:br>
            <a:r>
              <a:rPr lang="en-US" dirty="0" smtClean="0"/>
              <a:t>4 – end product will be in an existing market/geography that is covered by </a:t>
            </a:r>
            <a:r>
              <a:rPr lang="en-US" dirty="0"/>
              <a:t>Company </a:t>
            </a:r>
            <a:r>
              <a:rPr lang="en-US" dirty="0" smtClean="0"/>
              <a:t>sales</a:t>
            </a:r>
            <a:r>
              <a:rPr lang="en-US" dirty="0"/>
              <a:t/>
            </a:r>
            <a:br>
              <a:rPr lang="en-US" dirty="0"/>
            </a:br>
            <a:r>
              <a:rPr lang="en-US" dirty="0" smtClean="0"/>
              <a:t>3 – end product will be in an existing market/geography that is marginally covered by </a:t>
            </a:r>
            <a:r>
              <a:rPr lang="en-US" dirty="0"/>
              <a:t>Company </a:t>
            </a:r>
            <a:r>
              <a:rPr lang="en-US" dirty="0" smtClean="0"/>
              <a:t>sales</a:t>
            </a:r>
            <a:br>
              <a:rPr lang="en-US" dirty="0" smtClean="0"/>
            </a:br>
            <a:r>
              <a:rPr lang="en-US" dirty="0" smtClean="0"/>
              <a:t>2 – end product will be in </a:t>
            </a:r>
            <a:r>
              <a:rPr lang="en-US" dirty="0"/>
              <a:t>new but </a:t>
            </a:r>
            <a:r>
              <a:rPr lang="en-US" dirty="0" smtClean="0"/>
              <a:t>highly accessible </a:t>
            </a:r>
            <a:r>
              <a:rPr lang="en-US" dirty="0"/>
              <a:t>market/geography to Company sales </a:t>
            </a:r>
            <a:r>
              <a:rPr lang="en-US" dirty="0" smtClean="0"/>
              <a:t/>
            </a:r>
            <a:br>
              <a:rPr lang="en-US" dirty="0" smtClean="0"/>
            </a:br>
            <a:r>
              <a:rPr lang="en-US" dirty="0" smtClean="0"/>
              <a:t>1 – end product will be in a new but accessible market/geography to </a:t>
            </a:r>
            <a:r>
              <a:rPr lang="en-US" dirty="0"/>
              <a:t>Company </a:t>
            </a:r>
            <a:r>
              <a:rPr lang="en-US" dirty="0" smtClean="0"/>
              <a:t>sales</a:t>
            </a:r>
            <a:r>
              <a:rPr lang="en-US" dirty="0"/>
              <a:t/>
            </a:r>
            <a:br>
              <a:rPr lang="en-US" dirty="0"/>
            </a:br>
            <a:r>
              <a:rPr lang="en-US" dirty="0" smtClean="0"/>
              <a:t>0 – end product will be in a new and not accessible </a:t>
            </a:r>
            <a:r>
              <a:rPr lang="en-US" dirty="0"/>
              <a:t>market/geography to Company sales </a:t>
            </a:r>
            <a:r>
              <a:rPr lang="en-US" dirty="0" smtClean="0"/>
              <a:t/>
            </a:r>
            <a:br>
              <a:rPr lang="en-US" dirty="0" smtClean="0"/>
            </a:br>
            <a:r>
              <a:rPr lang="en-US" dirty="0" smtClean="0"/>
              <a:t>Note: this measure is independent of </a:t>
            </a:r>
            <a:r>
              <a:rPr lang="en-US" i="1" dirty="0" smtClean="0"/>
              <a:t>Market Potential </a:t>
            </a:r>
            <a:r>
              <a:rPr lang="en-US" dirty="0" smtClean="0"/>
              <a:t>– e.g. a product could </a:t>
            </a:r>
            <a:r>
              <a:rPr lang="en-US" dirty="0"/>
              <a:t>be in a market that is currently </a:t>
            </a:r>
            <a:r>
              <a:rPr lang="en-US" dirty="0" smtClean="0"/>
              <a:t>not covered </a:t>
            </a:r>
            <a:r>
              <a:rPr lang="en-US" dirty="0"/>
              <a:t>by existing Company sales channels </a:t>
            </a:r>
            <a:r>
              <a:rPr lang="en-US" dirty="0" smtClean="0"/>
              <a:t>but still has great potential sales.</a:t>
            </a:r>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4</a:t>
            </a:fld>
            <a:endParaRPr lang="en-US" dirty="0"/>
          </a:p>
        </p:txBody>
      </p:sp>
    </p:spTree>
    <p:extLst>
      <p:ext uri="{BB962C8B-B14F-4D97-AF65-F5344CB8AC3E}">
        <p14:creationId xmlns:p14="http://schemas.microsoft.com/office/powerpoint/2010/main" val="865617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a:t>
            </a:r>
            <a:r>
              <a:rPr lang="en-US" dirty="0"/>
              <a:t>Research Project – Assigning Scores </a:t>
            </a:r>
            <a:r>
              <a:rPr lang="en-US" dirty="0" smtClean="0"/>
              <a:t>– Innovativeness Measures</a:t>
            </a:r>
            <a:endParaRPr lang="en-US" dirty="0"/>
          </a:p>
        </p:txBody>
      </p:sp>
      <p:sp>
        <p:nvSpPr>
          <p:cNvPr id="3" name="Content Placeholder 2"/>
          <p:cNvSpPr>
            <a:spLocks noGrp="1"/>
          </p:cNvSpPr>
          <p:nvPr>
            <p:ph idx="1"/>
          </p:nvPr>
        </p:nvSpPr>
        <p:spPr>
          <a:xfrm>
            <a:off x="344556" y="676104"/>
            <a:ext cx="11502887" cy="5517646"/>
          </a:xfrm>
        </p:spPr>
        <p:txBody>
          <a:bodyPr>
            <a:noAutofit/>
          </a:bodyPr>
          <a:lstStyle/>
          <a:p>
            <a:r>
              <a:rPr lang="en-US" sz="1700" b="1" i="1" dirty="0" smtClean="0"/>
              <a:t>Clinical Advancement</a:t>
            </a:r>
            <a:r>
              <a:rPr lang="en-US" sz="1700" dirty="0" smtClean="0"/>
              <a:t>:</a:t>
            </a:r>
            <a:r>
              <a:rPr lang="en-US" sz="1700" dirty="0"/>
              <a:t/>
            </a:r>
            <a:br>
              <a:rPr lang="en-US" sz="1700" dirty="0"/>
            </a:br>
            <a:r>
              <a:rPr lang="en-US" sz="1700" dirty="0"/>
              <a:t>5 – technology </a:t>
            </a:r>
            <a:r>
              <a:rPr lang="en-US" sz="1700" dirty="0" smtClean="0"/>
              <a:t>provides more than one  unmet </a:t>
            </a:r>
            <a:r>
              <a:rPr lang="en-US" sz="1700" dirty="0"/>
              <a:t>clinical </a:t>
            </a:r>
            <a:r>
              <a:rPr lang="en-US" sz="1700" dirty="0" smtClean="0"/>
              <a:t>need, advances </a:t>
            </a:r>
            <a:r>
              <a:rPr lang="en-US" sz="1700" dirty="0"/>
              <a:t>clinical </a:t>
            </a:r>
            <a:r>
              <a:rPr lang="en-US" sz="1700" dirty="0" smtClean="0"/>
              <a:t>practice or accuracy with no deficit on efficiency or cost</a:t>
            </a:r>
            <a:r>
              <a:rPr lang="en-US" sz="1700" dirty="0"/>
              <a:t/>
            </a:r>
            <a:br>
              <a:rPr lang="en-US" sz="1700" dirty="0"/>
            </a:br>
            <a:r>
              <a:rPr lang="en-US" sz="1700" dirty="0"/>
              <a:t>4 – technology provides clinical advancement of needs, practice or accuracy </a:t>
            </a:r>
            <a:r>
              <a:rPr lang="en-US" sz="1700" dirty="0" smtClean="0"/>
              <a:t>with </a:t>
            </a:r>
            <a:r>
              <a:rPr lang="en-US" sz="1700" dirty="0"/>
              <a:t>no </a:t>
            </a:r>
            <a:r>
              <a:rPr lang="en-US" sz="1700" dirty="0" smtClean="0"/>
              <a:t>deficit </a:t>
            </a:r>
            <a:r>
              <a:rPr lang="en-US" sz="1700" dirty="0"/>
              <a:t>of efficiency or </a:t>
            </a:r>
            <a:r>
              <a:rPr lang="en-US" sz="1700" dirty="0" smtClean="0"/>
              <a:t>cost</a:t>
            </a:r>
            <a:r>
              <a:rPr lang="en-US" sz="1700" dirty="0"/>
              <a:t/>
            </a:r>
            <a:br>
              <a:rPr lang="en-US" sz="1700" dirty="0"/>
            </a:br>
            <a:r>
              <a:rPr lang="en-US" sz="1700" dirty="0"/>
              <a:t>3 – technology provides clinical advancement of needs, practice or accuracy </a:t>
            </a:r>
            <a:r>
              <a:rPr lang="en-US" sz="1700" dirty="0" smtClean="0"/>
              <a:t>with a small deficit </a:t>
            </a:r>
            <a:r>
              <a:rPr lang="en-US" sz="1700" dirty="0"/>
              <a:t>of efficiency or cost </a:t>
            </a:r>
            <a:r>
              <a:rPr lang="en-US" sz="1700" dirty="0" smtClean="0"/>
              <a:t/>
            </a:r>
            <a:br>
              <a:rPr lang="en-US" sz="1700" dirty="0" smtClean="0"/>
            </a:br>
            <a:r>
              <a:rPr lang="en-US" sz="1700" dirty="0" smtClean="0"/>
              <a:t>2 – technology provides </a:t>
            </a:r>
            <a:r>
              <a:rPr lang="en-US" sz="1700" dirty="0"/>
              <a:t>clinical advancement of needs, practice or accuracy </a:t>
            </a:r>
            <a:r>
              <a:rPr lang="en-US" sz="1700" dirty="0" smtClean="0"/>
              <a:t>with </a:t>
            </a:r>
            <a:r>
              <a:rPr lang="en-US" sz="1700" dirty="0"/>
              <a:t>a </a:t>
            </a:r>
            <a:r>
              <a:rPr lang="en-US" sz="1700" dirty="0" smtClean="0"/>
              <a:t>significant deficit </a:t>
            </a:r>
            <a:r>
              <a:rPr lang="en-US" sz="1700" dirty="0"/>
              <a:t>of efficiency or cost </a:t>
            </a:r>
            <a:br>
              <a:rPr lang="en-US" sz="1700" dirty="0"/>
            </a:br>
            <a:r>
              <a:rPr lang="en-US" sz="1700" dirty="0"/>
              <a:t>1 – technology </a:t>
            </a:r>
            <a:r>
              <a:rPr lang="en-US" sz="1700" dirty="0" smtClean="0"/>
              <a:t>provides no clinical advancement of needs, practice or accuracy </a:t>
            </a:r>
            <a:r>
              <a:rPr lang="en-US" sz="1700" dirty="0"/>
              <a:t/>
            </a:r>
            <a:br>
              <a:rPr lang="en-US" sz="1700" dirty="0"/>
            </a:br>
            <a:r>
              <a:rPr lang="en-US" sz="1700" dirty="0"/>
              <a:t>0 – technology </a:t>
            </a:r>
            <a:r>
              <a:rPr lang="en-US" sz="1700" dirty="0" smtClean="0"/>
              <a:t>would incur unacceptable averse impact of clinical needs, practice or accuracy</a:t>
            </a:r>
          </a:p>
          <a:p>
            <a:r>
              <a:rPr lang="en-US" sz="1700" b="1" i="1" dirty="0" smtClean="0"/>
              <a:t>Technology Leadership Impact</a:t>
            </a:r>
            <a:r>
              <a:rPr lang="en-US" sz="1700" dirty="0" smtClean="0"/>
              <a:t>: </a:t>
            </a:r>
            <a:r>
              <a:rPr lang="en-US" sz="1700" dirty="0"/>
              <a:t/>
            </a:r>
            <a:br>
              <a:rPr lang="en-US" sz="1700" dirty="0"/>
            </a:br>
            <a:r>
              <a:rPr lang="en-US" sz="1700" dirty="0"/>
              <a:t>5 – </a:t>
            </a:r>
            <a:r>
              <a:rPr lang="en-US" sz="1700" dirty="0" smtClean="0"/>
              <a:t>technology is first to market in the medical device industry and recognized as ‘evolutionary’</a:t>
            </a:r>
            <a:r>
              <a:rPr lang="en-US" sz="1700" dirty="0"/>
              <a:t/>
            </a:r>
            <a:br>
              <a:rPr lang="en-US" sz="1700" dirty="0"/>
            </a:br>
            <a:r>
              <a:rPr lang="en-US" sz="1700" dirty="0"/>
              <a:t>4 </a:t>
            </a:r>
            <a:r>
              <a:rPr lang="en-US" sz="1700" dirty="0" smtClean="0"/>
              <a:t>– technology is first to market within the market segment as a novel way to use an </a:t>
            </a:r>
            <a:r>
              <a:rPr lang="en-US" sz="1700" u="sng" dirty="0" smtClean="0"/>
              <a:t>existing</a:t>
            </a:r>
            <a:r>
              <a:rPr lang="en-US" sz="1700" dirty="0" smtClean="0"/>
              <a:t> technology</a:t>
            </a:r>
            <a:r>
              <a:rPr lang="en-US" sz="1700" dirty="0"/>
              <a:t/>
            </a:r>
            <a:br>
              <a:rPr lang="en-US" sz="1700" dirty="0"/>
            </a:br>
            <a:r>
              <a:rPr lang="en-US" sz="1700" dirty="0"/>
              <a:t>3 </a:t>
            </a:r>
            <a:r>
              <a:rPr lang="en-US" sz="1700" dirty="0" smtClean="0"/>
              <a:t>– Technology is ‘leading edge’ but not first to market within the market segment</a:t>
            </a:r>
            <a:r>
              <a:rPr lang="en-US" sz="1700" dirty="0"/>
              <a:t/>
            </a:r>
            <a:br>
              <a:rPr lang="en-US" sz="1700" dirty="0"/>
            </a:br>
            <a:r>
              <a:rPr lang="en-US" sz="1700" dirty="0"/>
              <a:t>2 </a:t>
            </a:r>
            <a:r>
              <a:rPr lang="en-US" sz="1700" dirty="0" smtClean="0"/>
              <a:t>– Technology is a ‘me too’ technology but with some added value within the market segment </a:t>
            </a:r>
            <a:r>
              <a:rPr lang="en-US" sz="1700" dirty="0"/>
              <a:t/>
            </a:r>
            <a:br>
              <a:rPr lang="en-US" sz="1700" dirty="0"/>
            </a:br>
            <a:r>
              <a:rPr lang="en-US" sz="1700" dirty="0"/>
              <a:t>1 </a:t>
            </a:r>
            <a:r>
              <a:rPr lang="en-US" sz="1700" dirty="0" smtClean="0"/>
              <a:t>– technology is ‘trailing edge’ </a:t>
            </a:r>
            <a:r>
              <a:rPr lang="en-US" sz="1700" dirty="0"/>
              <a:t>within the market segment </a:t>
            </a:r>
            <a:br>
              <a:rPr lang="en-US" sz="1700" dirty="0"/>
            </a:br>
            <a:r>
              <a:rPr lang="en-US" sz="1700" dirty="0"/>
              <a:t>0 – technology is ‘trailing edge’ within the market segment </a:t>
            </a:r>
            <a:r>
              <a:rPr lang="en-US" sz="1700" dirty="0" smtClean="0"/>
              <a:t>diminishing the perception of Company’s technology position</a:t>
            </a:r>
          </a:p>
          <a:p>
            <a:r>
              <a:rPr lang="en-US" sz="1700" b="1" i="1" dirty="0" smtClean="0"/>
              <a:t>Market Potential</a:t>
            </a:r>
            <a:r>
              <a:rPr lang="en-US" sz="1700" dirty="0" smtClean="0"/>
              <a:t>:</a:t>
            </a:r>
            <a:br>
              <a:rPr lang="en-US" sz="1700" dirty="0" smtClean="0"/>
            </a:br>
            <a:r>
              <a:rPr lang="en-US" sz="1700" dirty="0"/>
              <a:t>5 – end product </a:t>
            </a:r>
            <a:r>
              <a:rPr lang="en-US" sz="1700" dirty="0" smtClean="0"/>
              <a:t>will result in large increase of sales/share in market segment with no initial competition</a:t>
            </a:r>
            <a:br>
              <a:rPr lang="en-US" sz="1700" dirty="0" smtClean="0"/>
            </a:br>
            <a:r>
              <a:rPr lang="en-US" sz="1700" dirty="0" smtClean="0"/>
              <a:t>4 </a:t>
            </a:r>
            <a:r>
              <a:rPr lang="en-US" sz="1700" dirty="0"/>
              <a:t>– end product will result in </a:t>
            </a:r>
            <a:r>
              <a:rPr lang="en-US" sz="1700" dirty="0" smtClean="0"/>
              <a:t>large </a:t>
            </a:r>
            <a:r>
              <a:rPr lang="en-US" sz="1700" dirty="0"/>
              <a:t>increase of </a:t>
            </a:r>
            <a:r>
              <a:rPr lang="en-US" sz="1700" dirty="0" smtClean="0"/>
              <a:t>sales/share </a:t>
            </a:r>
            <a:r>
              <a:rPr lang="en-US" sz="1700" dirty="0"/>
              <a:t>in market segment with </a:t>
            </a:r>
            <a:r>
              <a:rPr lang="en-US" sz="1700" dirty="0" smtClean="0"/>
              <a:t>some competition </a:t>
            </a:r>
            <a:r>
              <a:rPr lang="en-US" sz="1700" dirty="0"/>
              <a:t/>
            </a:r>
            <a:br>
              <a:rPr lang="en-US" sz="1700" dirty="0"/>
            </a:br>
            <a:r>
              <a:rPr lang="en-US" sz="1700" dirty="0"/>
              <a:t>3 – end product will result in </a:t>
            </a:r>
            <a:r>
              <a:rPr lang="en-US" sz="1700" dirty="0" smtClean="0"/>
              <a:t>medium </a:t>
            </a:r>
            <a:r>
              <a:rPr lang="en-US" sz="1700" dirty="0"/>
              <a:t>increase of </a:t>
            </a:r>
            <a:r>
              <a:rPr lang="en-US" sz="1700" dirty="0" smtClean="0"/>
              <a:t>sales/share </a:t>
            </a:r>
            <a:r>
              <a:rPr lang="en-US" sz="1700" dirty="0"/>
              <a:t>in market segment with </a:t>
            </a:r>
            <a:r>
              <a:rPr lang="en-US" sz="1700" dirty="0" smtClean="0"/>
              <a:t>no or some </a:t>
            </a:r>
            <a:r>
              <a:rPr lang="en-US" sz="1700" dirty="0"/>
              <a:t>competition </a:t>
            </a:r>
            <a:br>
              <a:rPr lang="en-US" sz="1700" dirty="0"/>
            </a:br>
            <a:r>
              <a:rPr lang="en-US" sz="1700" dirty="0"/>
              <a:t>2 – end product </a:t>
            </a:r>
            <a:r>
              <a:rPr lang="en-US" sz="1700" dirty="0" smtClean="0"/>
              <a:t>will result </a:t>
            </a:r>
            <a:r>
              <a:rPr lang="en-US" sz="1700" dirty="0"/>
              <a:t>in </a:t>
            </a:r>
            <a:r>
              <a:rPr lang="en-US" sz="1700" dirty="0" smtClean="0"/>
              <a:t>small </a:t>
            </a:r>
            <a:r>
              <a:rPr lang="en-US" sz="1700" dirty="0"/>
              <a:t>increase of </a:t>
            </a:r>
            <a:r>
              <a:rPr lang="en-US" sz="1700" dirty="0" smtClean="0"/>
              <a:t>sales/share </a:t>
            </a:r>
            <a:r>
              <a:rPr lang="en-US" sz="1700" dirty="0"/>
              <a:t>in market segment with </a:t>
            </a:r>
            <a:r>
              <a:rPr lang="en-US" sz="1700" dirty="0" smtClean="0"/>
              <a:t>heavy </a:t>
            </a:r>
            <a:r>
              <a:rPr lang="en-US" sz="1700" dirty="0"/>
              <a:t>competition </a:t>
            </a:r>
            <a:br>
              <a:rPr lang="en-US" sz="1700" dirty="0"/>
            </a:br>
            <a:r>
              <a:rPr lang="en-US" sz="1700" dirty="0"/>
              <a:t>1 – end product </a:t>
            </a:r>
            <a:r>
              <a:rPr lang="en-US" sz="1700" dirty="0" smtClean="0"/>
              <a:t>will result </a:t>
            </a:r>
            <a:r>
              <a:rPr lang="en-US" sz="1700" dirty="0"/>
              <a:t>in </a:t>
            </a:r>
            <a:r>
              <a:rPr lang="en-US" sz="1700" dirty="0" smtClean="0"/>
              <a:t>no </a:t>
            </a:r>
            <a:r>
              <a:rPr lang="en-US" sz="1700" dirty="0"/>
              <a:t>increase of </a:t>
            </a:r>
            <a:r>
              <a:rPr lang="en-US" sz="1700" dirty="0" smtClean="0"/>
              <a:t>sales/share </a:t>
            </a:r>
            <a:r>
              <a:rPr lang="en-US" sz="1700" dirty="0"/>
              <a:t>in market segment with </a:t>
            </a:r>
            <a:r>
              <a:rPr lang="en-US" sz="1700" dirty="0" smtClean="0"/>
              <a:t>some </a:t>
            </a:r>
            <a:r>
              <a:rPr lang="en-US" sz="1700" dirty="0"/>
              <a:t>competition </a:t>
            </a:r>
            <a:br>
              <a:rPr lang="en-US" sz="1700" dirty="0"/>
            </a:br>
            <a:r>
              <a:rPr lang="en-US" sz="1700" dirty="0"/>
              <a:t>0 – end product will result in no increase of </a:t>
            </a:r>
            <a:r>
              <a:rPr lang="en-US" sz="1700" dirty="0" smtClean="0"/>
              <a:t>sales/share </a:t>
            </a:r>
            <a:r>
              <a:rPr lang="en-US" sz="1700" dirty="0"/>
              <a:t>in market segment with heavy </a:t>
            </a:r>
            <a:r>
              <a:rPr lang="en-US" sz="1700" dirty="0" smtClean="0"/>
              <a:t>competition</a:t>
            </a:r>
            <a:endParaRPr lang="en-US" sz="1700" dirty="0"/>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5</a:t>
            </a:fld>
            <a:endParaRPr lang="en-US" dirty="0"/>
          </a:p>
        </p:txBody>
      </p:sp>
    </p:spTree>
    <p:extLst>
      <p:ext uri="{BB962C8B-B14F-4D97-AF65-F5344CB8AC3E}">
        <p14:creationId xmlns:p14="http://schemas.microsoft.com/office/powerpoint/2010/main" val="1212645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18205" cy="597401"/>
          </a:xfrm>
        </p:spPr>
        <p:txBody>
          <a:bodyPr/>
          <a:lstStyle/>
          <a:p>
            <a:r>
              <a:rPr lang="en-US" dirty="0" smtClean="0"/>
              <a:t>  Company </a:t>
            </a:r>
            <a:r>
              <a:rPr lang="en-US" dirty="0"/>
              <a:t>Research Project – Assigning </a:t>
            </a:r>
            <a:r>
              <a:rPr lang="en-US" dirty="0" smtClean="0"/>
              <a:t>Scores - Feasibility Measures</a:t>
            </a:r>
            <a:endParaRPr lang="en-US" dirty="0"/>
          </a:p>
        </p:txBody>
      </p:sp>
      <p:sp>
        <p:nvSpPr>
          <p:cNvPr id="3" name="Content Placeholder 2"/>
          <p:cNvSpPr>
            <a:spLocks noGrp="1"/>
          </p:cNvSpPr>
          <p:nvPr>
            <p:ph idx="1"/>
          </p:nvPr>
        </p:nvSpPr>
        <p:spPr>
          <a:xfrm>
            <a:off x="371060" y="856648"/>
            <a:ext cx="11423373" cy="5216893"/>
          </a:xfrm>
        </p:spPr>
        <p:txBody>
          <a:bodyPr>
            <a:normAutofit/>
          </a:bodyPr>
          <a:lstStyle/>
          <a:p>
            <a:r>
              <a:rPr lang="en-US" b="1" i="1" dirty="0" smtClean="0"/>
              <a:t>Risks</a:t>
            </a:r>
            <a:r>
              <a:rPr lang="en-US" dirty="0" smtClean="0"/>
              <a:t>:</a:t>
            </a:r>
            <a:r>
              <a:rPr lang="en-US" dirty="0"/>
              <a:t/>
            </a:r>
            <a:br>
              <a:rPr lang="en-US" dirty="0"/>
            </a:br>
            <a:r>
              <a:rPr lang="en-US" dirty="0"/>
              <a:t>5 – </a:t>
            </a:r>
            <a:r>
              <a:rPr lang="en-US" dirty="0" smtClean="0"/>
              <a:t>project has no technology</a:t>
            </a:r>
            <a:r>
              <a:rPr lang="en-US" dirty="0"/>
              <a:t>, intellectual property, safety, security, regulatory, clinical acceptance, usability, competitive, manufacturability, costs, </a:t>
            </a:r>
            <a:r>
              <a:rPr lang="en-US" dirty="0" smtClean="0"/>
              <a:t>serviceability or </a:t>
            </a:r>
            <a:r>
              <a:rPr lang="en-US" dirty="0"/>
              <a:t>training</a:t>
            </a:r>
            <a:r>
              <a:rPr lang="en-US" dirty="0" smtClean="0"/>
              <a:t> risks</a:t>
            </a:r>
            <a:r>
              <a:rPr lang="en-US" dirty="0"/>
              <a:t/>
            </a:r>
            <a:br>
              <a:rPr lang="en-US" dirty="0"/>
            </a:br>
            <a:r>
              <a:rPr lang="en-US" dirty="0"/>
              <a:t>4 – </a:t>
            </a:r>
            <a:r>
              <a:rPr lang="en-US" dirty="0" smtClean="0"/>
              <a:t>project has small risks that are all mitigated</a:t>
            </a:r>
            <a:r>
              <a:rPr lang="en-US" dirty="0"/>
              <a:t/>
            </a:r>
            <a:br>
              <a:rPr lang="en-US" dirty="0"/>
            </a:br>
            <a:r>
              <a:rPr lang="en-US" dirty="0"/>
              <a:t>3 – </a:t>
            </a:r>
            <a:r>
              <a:rPr lang="en-US" dirty="0" smtClean="0"/>
              <a:t>project has small risks of which at least one is not mitigated</a:t>
            </a:r>
            <a:br>
              <a:rPr lang="en-US" dirty="0" smtClean="0"/>
            </a:br>
            <a:r>
              <a:rPr lang="en-US" dirty="0" smtClean="0"/>
              <a:t>2 </a:t>
            </a:r>
            <a:r>
              <a:rPr lang="en-US" dirty="0"/>
              <a:t>– </a:t>
            </a:r>
            <a:r>
              <a:rPr lang="en-US" dirty="0" smtClean="0"/>
              <a:t>project has multiple small unmitigated risks</a:t>
            </a:r>
            <a:r>
              <a:rPr lang="en-US" dirty="0"/>
              <a:t/>
            </a:r>
            <a:br>
              <a:rPr lang="en-US" dirty="0"/>
            </a:br>
            <a:r>
              <a:rPr lang="en-US" dirty="0"/>
              <a:t>1 </a:t>
            </a:r>
            <a:r>
              <a:rPr lang="en-US" dirty="0" smtClean="0"/>
              <a:t>– project has at least one significant unmitigated risk</a:t>
            </a:r>
            <a:r>
              <a:rPr lang="en-US" dirty="0"/>
              <a:t/>
            </a:r>
            <a:br>
              <a:rPr lang="en-US" dirty="0"/>
            </a:br>
            <a:r>
              <a:rPr lang="en-US" dirty="0"/>
              <a:t>0 – </a:t>
            </a:r>
            <a:r>
              <a:rPr lang="en-US" dirty="0" smtClean="0"/>
              <a:t>project has multiple significant unmitigated risks</a:t>
            </a:r>
            <a:endParaRPr lang="en-US" dirty="0"/>
          </a:p>
          <a:p>
            <a:r>
              <a:rPr lang="en-US" b="1" i="1" dirty="0" smtClean="0"/>
              <a:t>Timeline / Funding</a:t>
            </a:r>
            <a:r>
              <a:rPr lang="en-US" dirty="0" smtClean="0"/>
              <a:t>: </a:t>
            </a:r>
            <a:r>
              <a:rPr lang="en-US" dirty="0"/>
              <a:t/>
            </a:r>
            <a:br>
              <a:rPr lang="en-US" dirty="0"/>
            </a:br>
            <a:r>
              <a:rPr lang="en-US" dirty="0"/>
              <a:t>5 – </a:t>
            </a:r>
            <a:r>
              <a:rPr lang="en-US" dirty="0" smtClean="0"/>
              <a:t>project is adequately funded and is on schedule</a:t>
            </a:r>
            <a:r>
              <a:rPr lang="en-US" dirty="0"/>
              <a:t/>
            </a:r>
            <a:br>
              <a:rPr lang="en-US" dirty="0"/>
            </a:br>
            <a:r>
              <a:rPr lang="en-US" dirty="0"/>
              <a:t>4 </a:t>
            </a:r>
            <a:r>
              <a:rPr lang="en-US" dirty="0" smtClean="0"/>
              <a:t>– project is adequately funding, is slightly behind phase schedule , Gate -1 on schedule</a:t>
            </a:r>
            <a:r>
              <a:rPr lang="en-US" dirty="0"/>
              <a:t/>
            </a:r>
            <a:br>
              <a:rPr lang="en-US" dirty="0"/>
            </a:br>
            <a:r>
              <a:rPr lang="en-US" dirty="0"/>
              <a:t>3 </a:t>
            </a:r>
            <a:r>
              <a:rPr lang="en-US" dirty="0" smtClean="0"/>
              <a:t>– project is adequately funded, is behind phase schedule, Gate -1 will likely slip by 1Q</a:t>
            </a:r>
            <a:r>
              <a:rPr lang="en-US" dirty="0"/>
              <a:t/>
            </a:r>
            <a:br>
              <a:rPr lang="en-US" dirty="0"/>
            </a:br>
            <a:r>
              <a:rPr lang="en-US" dirty="0"/>
              <a:t>2 </a:t>
            </a:r>
            <a:r>
              <a:rPr lang="en-US" dirty="0" smtClean="0"/>
              <a:t>– project needs more funding, is behind schedule, slipping Gate -1 by 2Q</a:t>
            </a:r>
            <a:r>
              <a:rPr lang="en-US" dirty="0"/>
              <a:t/>
            </a:r>
            <a:br>
              <a:rPr lang="en-US" dirty="0"/>
            </a:br>
            <a:r>
              <a:rPr lang="en-US" dirty="0"/>
              <a:t>1 – </a:t>
            </a:r>
            <a:r>
              <a:rPr lang="en-US" dirty="0" smtClean="0"/>
              <a:t>project needs </a:t>
            </a:r>
            <a:r>
              <a:rPr lang="en-US" dirty="0"/>
              <a:t>more funding, is behind schedule, slipping Gate -1 </a:t>
            </a:r>
            <a:r>
              <a:rPr lang="en-US" dirty="0" smtClean="0"/>
              <a:t>by &gt; 2Q but </a:t>
            </a:r>
            <a:r>
              <a:rPr lang="en-US" dirty="0"/>
              <a:t>can </a:t>
            </a:r>
            <a:r>
              <a:rPr lang="en-US" dirty="0" smtClean="0"/>
              <a:t>succeed </a:t>
            </a:r>
            <a:r>
              <a:rPr lang="en-US" dirty="0"/>
              <a:t/>
            </a:r>
            <a:br>
              <a:rPr lang="en-US" dirty="0"/>
            </a:br>
            <a:r>
              <a:rPr lang="en-US" dirty="0"/>
              <a:t>0 – project needs more </a:t>
            </a:r>
            <a:r>
              <a:rPr lang="en-US" dirty="0" smtClean="0"/>
              <a:t>funding, is </a:t>
            </a:r>
            <a:r>
              <a:rPr lang="en-US" dirty="0"/>
              <a:t>behind </a:t>
            </a:r>
            <a:r>
              <a:rPr lang="en-US" dirty="0" smtClean="0"/>
              <a:t>schedule, </a:t>
            </a:r>
            <a:r>
              <a:rPr lang="en-US" dirty="0"/>
              <a:t>slipping Gate -1 </a:t>
            </a:r>
            <a:r>
              <a:rPr lang="en-US" dirty="0" smtClean="0"/>
              <a:t>by &gt; 2Q and can not recover</a:t>
            </a:r>
            <a:endParaRPr lang="en-US" dirty="0"/>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6</a:t>
            </a:fld>
            <a:endParaRPr lang="en-US" dirty="0"/>
          </a:p>
        </p:txBody>
      </p:sp>
    </p:spTree>
    <p:extLst>
      <p:ext uri="{BB962C8B-B14F-4D97-AF65-F5344CB8AC3E}">
        <p14:creationId xmlns:p14="http://schemas.microsoft.com/office/powerpoint/2010/main" val="1694594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Research Example</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An example of one Company Research Summary follows.   There will be 2 pages for each Company research project.  Supporting material (schedules, costs, technical details, regulatory approach, etc.) are also needed at times for complete reviews.</a:t>
            </a:r>
            <a:endParaRPr lang="en-US" dirty="0"/>
          </a:p>
        </p:txBody>
      </p:sp>
      <p:sp>
        <p:nvSpPr>
          <p:cNvPr id="4" name="Date Placeholder 3"/>
          <p:cNvSpPr>
            <a:spLocks noGrp="1"/>
          </p:cNvSpPr>
          <p:nvPr>
            <p:ph type="dt" sz="half" idx="10"/>
          </p:nvPr>
        </p:nvSpPr>
        <p:spPr/>
        <p:txBody>
          <a:bodyPr/>
          <a:lstStyle/>
          <a:p>
            <a:r>
              <a:rPr lang="en-US" smtClean="0"/>
              <a:t>Revision 1 31 March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7</a:t>
            </a:fld>
            <a:endParaRPr lang="en-US" dirty="0"/>
          </a:p>
        </p:txBody>
      </p:sp>
    </p:spTree>
    <p:extLst>
      <p:ext uri="{BB962C8B-B14F-4D97-AF65-F5344CB8AC3E}">
        <p14:creationId xmlns:p14="http://schemas.microsoft.com/office/powerpoint/2010/main" val="197256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3" y="0"/>
            <a:ext cx="12118205" cy="597401"/>
          </a:xfrm>
        </p:spPr>
        <p:txBody>
          <a:bodyPr>
            <a:normAutofit fontScale="90000"/>
          </a:bodyPr>
          <a:lstStyle/>
          <a:p>
            <a:r>
              <a:rPr lang="en-US" dirty="0" smtClean="0"/>
              <a:t>  Company – Product X					   </a:t>
            </a:r>
            <a:r>
              <a:rPr lang="en-US" sz="1800" dirty="0" smtClean="0"/>
              <a:t>Phase: Practical Feasibility  Next Gate: -2 </a:t>
            </a:r>
            <a:r>
              <a:rPr lang="en-US" sz="1800" dirty="0"/>
              <a:t>Gate -1 </a:t>
            </a:r>
            <a:r>
              <a:rPr lang="en-US" sz="1800" dirty="0" smtClean="0"/>
              <a:t>Date: TBD</a:t>
            </a:r>
            <a:r>
              <a:rPr lang="en-US" dirty="0" smtClean="0"/>
              <a:t/>
            </a:r>
            <a:br>
              <a:rPr lang="en-US" dirty="0" smtClean="0"/>
            </a:br>
            <a:r>
              <a:rPr lang="en-US" dirty="0" smtClean="0"/>
              <a:t>  </a:t>
            </a:r>
            <a:r>
              <a:rPr lang="en-US" sz="1800" dirty="0" smtClean="0"/>
              <a:t>Project team:  Company: Max, Sam; General Hospital: </a:t>
            </a:r>
            <a:r>
              <a:rPr lang="en-US" sz="1800" dirty="0"/>
              <a:t>Dr. </a:t>
            </a:r>
            <a:r>
              <a:rPr lang="en-US" sz="1800" dirty="0" smtClean="0"/>
              <a:t>Doctor, Dr. Hawkeye</a:t>
            </a:r>
            <a:endParaRPr lang="en-US" sz="1800"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b="1" dirty="0" smtClean="0"/>
              <a:t>Vision: </a:t>
            </a:r>
            <a:br>
              <a:rPr lang="en-US" sz="2400" b="1" dirty="0" smtClean="0"/>
            </a:br>
            <a:r>
              <a:rPr lang="en-US" sz="2400" dirty="0" smtClean="0"/>
              <a:t>The envisioned product is an integrated measurement of </a:t>
            </a:r>
            <a:r>
              <a:rPr lang="en-US" sz="2400" dirty="0" err="1" smtClean="0"/>
              <a:t>splanary</a:t>
            </a:r>
            <a:r>
              <a:rPr lang="en-US" sz="2400" dirty="0" smtClean="0"/>
              <a:t> flow incorporated along with  Company monitoring either in a standalone device or a full patient monitor.  Product X is </a:t>
            </a:r>
            <a:r>
              <a:rPr lang="en-US" sz="2400" dirty="0"/>
              <a:t>a quick non-invasive test to measure </a:t>
            </a:r>
            <a:r>
              <a:rPr lang="en-US" sz="2400" dirty="0" err="1" smtClean="0"/>
              <a:t>splanary</a:t>
            </a:r>
            <a:r>
              <a:rPr lang="en-US" sz="2400" dirty="0" smtClean="0"/>
              <a:t> flow.  A </a:t>
            </a:r>
            <a:r>
              <a:rPr lang="en-US" sz="2400" dirty="0"/>
              <a:t>prolonged </a:t>
            </a:r>
            <a:r>
              <a:rPr lang="en-US" sz="2400" dirty="0" err="1" smtClean="0"/>
              <a:t>splanary</a:t>
            </a:r>
            <a:r>
              <a:rPr lang="en-US" sz="2400" dirty="0" smtClean="0"/>
              <a:t> flow </a:t>
            </a:r>
            <a:r>
              <a:rPr lang="en-US" sz="2400" dirty="0"/>
              <a:t>may be a sign of </a:t>
            </a:r>
            <a:r>
              <a:rPr lang="en-US" sz="2400" dirty="0" smtClean="0"/>
              <a:t>indigestion </a:t>
            </a:r>
            <a:r>
              <a:rPr lang="en-US" sz="2400" dirty="0"/>
              <a:t>as well as dehydration. </a:t>
            </a:r>
            <a:r>
              <a:rPr lang="en-US" sz="2400" dirty="0" smtClean="0"/>
              <a:t>  </a:t>
            </a:r>
            <a:r>
              <a:rPr lang="en-US" sz="2400" dirty="0" err="1" smtClean="0"/>
              <a:t>Splanary</a:t>
            </a:r>
            <a:r>
              <a:rPr lang="en-US" sz="2400" dirty="0" smtClean="0"/>
              <a:t> flow is used as a quick diagnostic in the ED especially with pediatric and neonatal patients.</a:t>
            </a:r>
            <a:endParaRPr lang="en-US" sz="2400" dirty="0"/>
          </a:p>
          <a:p>
            <a:pPr marL="0" indent="0">
              <a:buNone/>
            </a:pPr>
            <a:r>
              <a:rPr lang="en-US" sz="2400" b="1" dirty="0" smtClean="0"/>
              <a:t>Unmet Clinical Needs: </a:t>
            </a:r>
          </a:p>
          <a:p>
            <a:pPr marL="0" indent="0">
              <a:buNone/>
            </a:pPr>
            <a:r>
              <a:rPr lang="en-US" sz="2400" i="1" dirty="0" smtClean="0"/>
              <a:t>Accuracy / Reproducibility</a:t>
            </a:r>
            <a:r>
              <a:rPr lang="en-US" sz="2400" dirty="0" smtClean="0"/>
              <a:t>: measurement is currently performed manually and is subject to clinician variability and bias.  An automatic measurement will produce a consistent, accurate and reproducible measurement.  Methodology could lead to a standardized, best practice in a hospital ED and ICU units.</a:t>
            </a:r>
          </a:p>
          <a:p>
            <a:pPr marL="0" indent="0">
              <a:buNone/>
            </a:pPr>
            <a:r>
              <a:rPr lang="en-US" sz="2400" i="1" dirty="0" smtClean="0"/>
              <a:t>Therapy / Continuous measurement:  </a:t>
            </a:r>
            <a:r>
              <a:rPr lang="en-US" sz="2400" dirty="0" smtClean="0"/>
              <a:t>Repeated measurements are possible and may provide early indications of </a:t>
            </a:r>
            <a:r>
              <a:rPr lang="en-US" sz="2400" dirty="0" err="1" smtClean="0"/>
              <a:t>splanary</a:t>
            </a:r>
            <a:r>
              <a:rPr lang="en-US" sz="2400" dirty="0" smtClean="0"/>
              <a:t> flow deficits.</a:t>
            </a:r>
          </a:p>
          <a:p>
            <a:pPr marL="0" indent="0">
              <a:buNone/>
            </a:pPr>
            <a:r>
              <a:rPr lang="en-US" sz="2400" i="1" dirty="0" smtClean="0"/>
              <a:t>Process </a:t>
            </a:r>
            <a:r>
              <a:rPr lang="en-US" sz="2400" i="1" dirty="0"/>
              <a:t>efficiency: </a:t>
            </a:r>
            <a:r>
              <a:rPr lang="en-US" sz="2400" dirty="0" smtClean="0"/>
              <a:t>For a single measurement, it is equivalent to the manual method in terms of operational efficiency.  For multiple measurements, it can operate without clinical presence.  If implemented in a standalone with battery, it may improve triage process efficiency in a hospital or field setting.</a:t>
            </a:r>
            <a:endParaRPr lang="en-US" dirty="0"/>
          </a:p>
          <a:p>
            <a:pPr marL="0" indent="0">
              <a:buNone/>
            </a:pPr>
            <a:r>
              <a:rPr lang="en-US" sz="2400" b="1" dirty="0" smtClean="0"/>
              <a:t>Competitors / </a:t>
            </a:r>
            <a:r>
              <a:rPr lang="en-US" sz="2400" b="1" dirty="0"/>
              <a:t>G</a:t>
            </a:r>
            <a:r>
              <a:rPr lang="en-US" sz="2400" b="1" dirty="0" smtClean="0"/>
              <a:t>old </a:t>
            </a:r>
            <a:r>
              <a:rPr lang="en-US" sz="2400" b="1" dirty="0"/>
              <a:t>S</a:t>
            </a:r>
            <a:r>
              <a:rPr lang="en-US" sz="2400" b="1" dirty="0" smtClean="0"/>
              <a:t>tandard :</a:t>
            </a:r>
            <a:endParaRPr lang="en-US" b="1" dirty="0"/>
          </a:p>
          <a:p>
            <a:pPr marL="0" lvl="1" indent="0">
              <a:spcBef>
                <a:spcPts val="1000"/>
              </a:spcBef>
              <a:buNone/>
            </a:pPr>
            <a:r>
              <a:rPr lang="en-US" sz="2400" dirty="0" smtClean="0"/>
              <a:t>There are no current competitors.  The ”Gold Standard” is the manual method performed by the clinician.  As a standard, it has known deficiencies stated above.</a:t>
            </a:r>
            <a:endParaRPr lang="en-US" dirty="0"/>
          </a:p>
          <a:p>
            <a:endParaRPr lang="en-US" dirty="0"/>
          </a:p>
        </p:txBody>
      </p:sp>
      <p:sp>
        <p:nvSpPr>
          <p:cNvPr id="4" name="Date Placeholder 3"/>
          <p:cNvSpPr>
            <a:spLocks noGrp="1"/>
          </p:cNvSpPr>
          <p:nvPr>
            <p:ph type="dt" sz="half" idx="10"/>
          </p:nvPr>
        </p:nvSpPr>
        <p:spPr/>
        <p:txBody>
          <a:bodyPr/>
          <a:lstStyle/>
          <a:p>
            <a:r>
              <a:rPr lang="en-US" smtClean="0"/>
              <a:t>Revision 1 15 April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8</a:t>
            </a:fld>
            <a:endParaRPr lang="en-US" dirty="0"/>
          </a:p>
        </p:txBody>
      </p:sp>
    </p:spTree>
    <p:extLst>
      <p:ext uri="{BB962C8B-B14F-4D97-AF65-F5344CB8AC3E}">
        <p14:creationId xmlns:p14="http://schemas.microsoft.com/office/powerpoint/2010/main" val="109661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Company  - Product X</a:t>
            </a:r>
            <a:endParaRPr lang="en-US" dirty="0"/>
          </a:p>
        </p:txBody>
      </p:sp>
      <p:sp>
        <p:nvSpPr>
          <p:cNvPr id="4" name="Date Placeholder 3"/>
          <p:cNvSpPr>
            <a:spLocks noGrp="1"/>
          </p:cNvSpPr>
          <p:nvPr>
            <p:ph type="dt" sz="half" idx="10"/>
          </p:nvPr>
        </p:nvSpPr>
        <p:spPr/>
        <p:txBody>
          <a:bodyPr/>
          <a:lstStyle/>
          <a:p>
            <a:r>
              <a:rPr lang="en-US" smtClean="0"/>
              <a:t>Revision 1 15 April 2016</a:t>
            </a:r>
            <a:endParaRPr lang="en-US" dirty="0"/>
          </a:p>
        </p:txBody>
      </p:sp>
      <p:sp>
        <p:nvSpPr>
          <p:cNvPr id="6" name="Slide Number Placeholder 5"/>
          <p:cNvSpPr>
            <a:spLocks noGrp="1"/>
          </p:cNvSpPr>
          <p:nvPr>
            <p:ph type="sldNum" sz="quarter" idx="12"/>
          </p:nvPr>
        </p:nvSpPr>
        <p:spPr/>
        <p:txBody>
          <a:bodyPr/>
          <a:lstStyle/>
          <a:p>
            <a:fld id="{3797702C-9A55-4C46-A570-89906838A0CD}" type="slidenum">
              <a:rPr lang="en-US" smtClean="0"/>
              <a:pPr/>
              <a:t>9</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5185094"/>
              </p:ext>
            </p:extLst>
          </p:nvPr>
        </p:nvGraphicFramePr>
        <p:xfrm>
          <a:off x="0" y="606401"/>
          <a:ext cx="12019721" cy="5588000"/>
        </p:xfrm>
        <a:graphic>
          <a:graphicData uri="http://schemas.openxmlformats.org/drawingml/2006/table">
            <a:tbl>
              <a:tblPr firstRow="1" bandRow="1">
                <a:tableStyleId>{5C22544A-7EE6-4342-B048-85BDC9FD1C3A}</a:tableStyleId>
              </a:tblPr>
              <a:tblGrid>
                <a:gridCol w="1717103"/>
                <a:gridCol w="1717103"/>
                <a:gridCol w="1717103"/>
                <a:gridCol w="1717103"/>
                <a:gridCol w="1717103"/>
                <a:gridCol w="1717103"/>
                <a:gridCol w="1717103"/>
              </a:tblGrid>
              <a:tr h="370840">
                <a:tc gridSpan="2">
                  <a:txBody>
                    <a:bodyPr/>
                    <a:lstStyle/>
                    <a:p>
                      <a:r>
                        <a:rPr lang="en-US" dirty="0" smtClean="0">
                          <a:solidFill>
                            <a:schemeClr val="tx1"/>
                          </a:solidFill>
                        </a:rPr>
                        <a:t>Strategic</a:t>
                      </a:r>
                      <a:r>
                        <a:rPr lang="en-US" baseline="0" dirty="0" smtClean="0">
                          <a:solidFill>
                            <a:schemeClr val="tx1"/>
                          </a:solidFill>
                        </a:rPr>
                        <a:t> Fit</a:t>
                      </a:r>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tc>
                <a:tc gridSpan="3">
                  <a:txBody>
                    <a:bodyPr/>
                    <a:lstStyle/>
                    <a:p>
                      <a:r>
                        <a:rPr lang="en-US" dirty="0" smtClean="0">
                          <a:solidFill>
                            <a:schemeClr val="tx1"/>
                          </a:solidFill>
                        </a:rPr>
                        <a:t>Innovativeness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tc>
                <a:tc hMerge="1">
                  <a:txBody>
                    <a:bodyPr/>
                    <a:lstStyle/>
                    <a:p>
                      <a:endParaRPr lang="en-US" dirty="0"/>
                    </a:p>
                  </a:txBody>
                  <a:tcPr/>
                </a:tc>
                <a:tc gridSpan="2">
                  <a:txBody>
                    <a:bodyPr/>
                    <a:lstStyle/>
                    <a:p>
                      <a:r>
                        <a:rPr lang="en-US" dirty="0" smtClean="0">
                          <a:solidFill>
                            <a:schemeClr val="tx1"/>
                          </a:solidFill>
                        </a:rPr>
                        <a:t>Feasibility</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tc>
              </a:tr>
              <a:tr h="370840">
                <a:tc>
                  <a:txBody>
                    <a:bodyPr/>
                    <a:lstStyle/>
                    <a:p>
                      <a:pPr algn="ctr"/>
                      <a:r>
                        <a:rPr lang="en-US" dirty="0" smtClean="0"/>
                        <a:t>Technology Alignment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Market Alignment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Clinical Advancement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Technology Leadership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Market Potential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Risks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t>Timeline</a:t>
                      </a:r>
                      <a:r>
                        <a:rPr lang="en-US" baseline="0" dirty="0" smtClean="0"/>
                        <a:t> /</a:t>
                      </a:r>
                      <a:br>
                        <a:rPr lang="en-US" baseline="0" dirty="0" smtClean="0"/>
                      </a:br>
                      <a:r>
                        <a:rPr lang="en-US" baseline="0" dirty="0" smtClean="0"/>
                        <a:t>Funding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dirty="0" smtClean="0"/>
                        <a:t>4.0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t>3.0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t>3.0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t>4.0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en-US" dirty="0" smtClean="0"/>
                        <a:t>3.0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t>3.0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smtClean="0"/>
                        <a:t>4.0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4041578">
                <a:tc gridSpan="7">
                  <a:txBody>
                    <a:bodyPr/>
                    <a:lstStyle/>
                    <a:p>
                      <a:r>
                        <a:rPr lang="en-US" b="1" dirty="0" smtClean="0"/>
                        <a:t>Strategic fit: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Technology uses existing </a:t>
                      </a:r>
                      <a:r>
                        <a:rPr lang="en-US" baseline="0" dirty="0" smtClean="0"/>
                        <a:t>sensor similar to </a:t>
                      </a:r>
                      <a:r>
                        <a:rPr lang="en-US" baseline="0" dirty="0" err="1" smtClean="0"/>
                        <a:t>splanary</a:t>
                      </a:r>
                      <a:r>
                        <a:rPr lang="en-US" baseline="0" dirty="0" smtClean="0"/>
                        <a:t> flow sensor integrated into a Company patient monitor.  </a:t>
                      </a:r>
                      <a:r>
                        <a:rPr lang="en-US" dirty="0" smtClean="0"/>
                        <a:t>Technology is targeted</a:t>
                      </a:r>
                      <a:r>
                        <a:rPr lang="en-US" baseline="0" dirty="0" smtClean="0"/>
                        <a:t> for U.S. neonatal  and pediatric ICU units as well as ED units (for adult and pediatric patients) in which Company does not have a strong market presence.  Smaller markets are Europe ED/ICU and A-P ICU.  </a:t>
                      </a:r>
                    </a:p>
                    <a:p>
                      <a:r>
                        <a:rPr lang="en-US" b="1" baseline="0" dirty="0" smtClean="0"/>
                        <a:t>Innovativeness:</a:t>
                      </a:r>
                      <a:r>
                        <a:rPr lang="en-US" baseline="0" dirty="0" smtClean="0"/>
                        <a:t/>
                      </a:r>
                      <a:br>
                        <a:rPr lang="en-US" baseline="0" dirty="0" smtClean="0"/>
                      </a:br>
                      <a:r>
                        <a:rPr lang="en-US" baseline="0" dirty="0" smtClean="0"/>
                        <a:t>An automated continuous Product X would be first to market and a novel use of the technology.  Has the potential to set the  standard in clinical practice, but clinical efficacy must still be demonstrated.  Clinical trials at General Hospital are being planned.  There is no competitive product but market growth would likely be gradual.</a:t>
                      </a:r>
                    </a:p>
                    <a:p>
                      <a:endParaRPr lang="en-US" baseline="0" dirty="0" smtClean="0"/>
                    </a:p>
                    <a:p>
                      <a:r>
                        <a:rPr lang="en-US" b="1" baseline="0" dirty="0" smtClean="0"/>
                        <a:t>Feasibility:</a:t>
                      </a:r>
                    </a:p>
                    <a:p>
                      <a:r>
                        <a:rPr lang="en-US" baseline="0" dirty="0" smtClean="0"/>
                        <a:t>Algorithms must be modified to correct for temperature. There is a possibility that the clinical study may demonstrate that while the product works, the measurement of </a:t>
                      </a:r>
                      <a:r>
                        <a:rPr lang="en-US" baseline="0" dirty="0" err="1" smtClean="0"/>
                        <a:t>splanary</a:t>
                      </a:r>
                      <a:r>
                        <a:rPr lang="en-US" baseline="0" dirty="0" smtClean="0"/>
                        <a:t> flow does not provide a reliable indication of disease state. The regulatory timeline must be re-assessed for proper approach to 510(k) filing.  Timeline is also dependent on Company engineering resources and the regulatory filing of the Company Product W.</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53759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KIC-1" id="{B67CD54D-1A80-DA4D-8442-E2D088E2CE3D}" vid="{8F4BB5F2-2B75-3446-A71D-94E8457D13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NKIC-1</Template>
  <TotalTime>846</TotalTime>
  <Words>866</Words>
  <Application>Microsoft Macintosh PowerPoint</Application>
  <PresentationFormat>Widescreen</PresentationFormat>
  <Paragraphs>100</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Arial</vt:lpstr>
      <vt:lpstr>Office Theme</vt:lpstr>
      <vt:lpstr>  Company Research Project - Example</vt:lpstr>
      <vt:lpstr> Company Research Project – Scored Summary Page</vt:lpstr>
      <vt:lpstr>  Company Research Project – Assigning Scores  - Approach</vt:lpstr>
      <vt:lpstr>  Company Research Project – Assigning Scores – Strategic Fit Measures</vt:lpstr>
      <vt:lpstr>  Company Research Project – Assigning Scores – Innovativeness Measures</vt:lpstr>
      <vt:lpstr>  Company Research Project – Assigning Scores - Feasibility Measures</vt:lpstr>
      <vt:lpstr>  Company Research Example</vt:lpstr>
      <vt:lpstr>  Company – Product X        Phase: Practical Feasibility  Next Gate: -2 Gate -1 Date: TBD   Project team:  Company: Max, Sam; General Hospital: Dr. Doctor, Dr. Hawkeye</vt:lpstr>
      <vt:lpstr>  Company  - Product X</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Research Project - Example</dc:title>
  <dc:creator>Steve Weisner</dc:creator>
  <cp:lastModifiedBy>Steve Weisner</cp:lastModifiedBy>
  <cp:revision>71</cp:revision>
  <dcterms:created xsi:type="dcterms:W3CDTF">2016-03-24T18:26:13Z</dcterms:created>
  <dcterms:modified xsi:type="dcterms:W3CDTF">2016-11-30T17:06:59Z</dcterms:modified>
</cp:coreProperties>
</file>