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058BB89-0F25-4D8F-8DAC-7A68F3154CF5}">
  <a:tblStyle styleId="{5058BB89-0F25-4D8F-8DAC-7A68F3154C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2459811E-5A30-45EB-B5B3-688C5BCC6CF5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" name="Google Shape;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data with your staff.</a:t>
            </a:r>
            <a:endParaRPr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staff for trends they notice in the data, potential root causes, and next steps.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data with your staff.</a:t>
            </a:r>
            <a:endParaRPr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staff for trends they notice in the data, potential root causes, and next steps.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data with your staff. </a:t>
            </a:r>
            <a:endParaRPr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staff for trends they notice in the data, potential root causes, and next steps.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0dcf20a7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40dcf20a7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Choose how much information you want to share with your staff from the table above. Definitely share the first column (celebrations and grade-level and school-wide trends.)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0dcf20a70_0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40dcf20a7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possible </a:t>
            </a:r>
            <a:r>
              <a:rPr lang="en"/>
              <a:t>underlying causes </a:t>
            </a:r>
            <a:endParaRPr/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lang="en"/>
              <a:t>Determine underlying causes that apply to your school, and delete all others from the slide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60494ffea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g60494ffe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/>
              <a:t>Review your progress monitoring expectations as a part of ELAT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/>
              <a:t>Review your progress monitoring expectations and suggested best practices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40dcf20a7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40dcf20a7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should be hidden before you share with staff. This is to help you prepare to present. 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40dcf20a70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40dcf20a7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should be hidden before you share with staff. This is to help you prepare to present.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1" name="Google Shape;25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5" name="Google Shape;27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plan on the slide with staff.</a:t>
            </a:r>
            <a:endParaRPr/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 any other notes here.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Based on the schoolwide action plan and the data reviewed, have grade levels split into groups to create an action plan for </a:t>
            </a:r>
            <a:r>
              <a:rPr lang="en"/>
              <a:t>19-20 school year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grade</a:t>
            </a:r>
            <a:r>
              <a:rPr lang="en"/>
              <a:t>-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level teams share out their priorities and why.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rgbClr val="4D4D4F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698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data with your staff. [Insert the % at or above benchmark at BOY and EOY for each grade to read during the presentation.]</a:t>
            </a:r>
            <a:endParaRPr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staff for trends they notice in the data, potential root causes, and next steps.</a:t>
            </a:r>
            <a:endParaRPr/>
          </a:p>
          <a:p>
            <a:pPr indent="6985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0dcf20a7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0dcf20a7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lang="en"/>
              <a:t>Review possible underlying causes 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lang="en"/>
              <a:t>Determine underlying causes that apply to your school, and delete all others from the slide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the data with your staff. </a:t>
            </a:r>
            <a:endParaRPr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staff for trends they notice in the data, potential root causes, and next steps.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/>
          <p:nvPr/>
        </p:nvSpPr>
        <p:spPr>
          <a:xfrm>
            <a:off x="5100" y="4560749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p3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-9525" y="4834400"/>
            <a:ext cx="9158400" cy="3138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-9525" y="4571900"/>
            <a:ext cx="91536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13" name="Google Shape;13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78025" y="4837425"/>
            <a:ext cx="1134300" cy="3089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kcushman@amplify.com" TargetMode="External"/><Relationship Id="rId4" Type="http://schemas.openxmlformats.org/officeDocument/2006/relationships/hyperlink" Target="mailto:Yetter_T@cde.state.co.us" TargetMode="External"/><Relationship Id="rId11" Type="http://schemas.openxmlformats.org/officeDocument/2006/relationships/hyperlink" Target="http://www.cde.state.co.us/coloradoliteracy" TargetMode="External"/><Relationship Id="rId10" Type="http://schemas.openxmlformats.org/officeDocument/2006/relationships/hyperlink" Target="http://www.cde.state.co.us/coloradoliteracy" TargetMode="External"/><Relationship Id="rId9" Type="http://schemas.openxmlformats.org/officeDocument/2006/relationships/hyperlink" Target="http://www.amplify.com/colorado" TargetMode="External"/><Relationship Id="rId5" Type="http://schemas.openxmlformats.org/officeDocument/2006/relationships/hyperlink" Target="mailto:dklar@amplify.com" TargetMode="External"/><Relationship Id="rId6" Type="http://schemas.openxmlformats.org/officeDocument/2006/relationships/hyperlink" Target="mailto:help@amplify.com" TargetMode="External"/><Relationship Id="rId7" Type="http://schemas.openxmlformats.org/officeDocument/2006/relationships/hyperlink" Target="mailto:edsupport@amplify.com" TargetMode="External"/><Relationship Id="rId8" Type="http://schemas.openxmlformats.org/officeDocument/2006/relationships/hyperlink" Target="http://mclass.amplify.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35" name="Google Shape;3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5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37" name="Google Shape;3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5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41" name="Google Shape;41;p5"/>
          <p:cNvGrpSpPr/>
          <p:nvPr/>
        </p:nvGrpSpPr>
        <p:grpSpPr>
          <a:xfrm>
            <a:off x="8314811" y="4090287"/>
            <a:ext cx="460148" cy="340871"/>
            <a:chOff x="8314811" y="4090287"/>
            <a:chExt cx="460148" cy="340871"/>
          </a:xfrm>
        </p:grpSpPr>
        <p:grpSp>
          <p:nvGrpSpPr>
            <p:cNvPr id="42" name="Google Shape;42;p5"/>
            <p:cNvGrpSpPr/>
            <p:nvPr/>
          </p:nvGrpSpPr>
          <p:grpSpPr>
            <a:xfrm>
              <a:off x="8314811" y="4090287"/>
              <a:ext cx="460148" cy="340871"/>
              <a:chOff x="8314811" y="4090287"/>
              <a:chExt cx="460148" cy="340871"/>
            </a:xfrm>
          </p:grpSpPr>
          <p:sp>
            <p:nvSpPr>
              <p:cNvPr id="43" name="Google Shape;43;p5"/>
              <p:cNvSpPr/>
              <p:nvPr/>
            </p:nvSpPr>
            <p:spPr>
              <a:xfrm rot="-1711271">
                <a:off x="8317439" y="4197297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Google Shape;44;p5"/>
              <p:cNvSpPr/>
              <p:nvPr/>
            </p:nvSpPr>
            <p:spPr>
              <a:xfrm rot="-7656454">
                <a:off x="8452022" y="4208309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45;p5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" name="Google Shape;46;p5"/>
            <p:cNvSpPr/>
            <p:nvPr/>
          </p:nvSpPr>
          <p:spPr>
            <a:xfrm rot="-6337558">
              <a:off x="8481902" y="4105163"/>
              <a:ext cx="81305" cy="10487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" name="Google Shape;47;p5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5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5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1859575" y="1366850"/>
            <a:ext cx="6457800" cy="2439900"/>
          </a:xfrm>
          <a:prstGeom prst="rect">
            <a:avLst/>
          </a:prstGeom>
          <a:noFill/>
          <a:ln cap="flat" cmpd="sng" w="9525">
            <a:solidFill>
              <a:srgbClr val="F6B26B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3600"/>
              <a:buFont typeface="Arial"/>
              <a:buNone/>
            </a:pPr>
            <a:r>
              <a:rPr lang="en" sz="3600">
                <a:solidFill>
                  <a:srgbClr val="EF8600"/>
                </a:solidFill>
              </a:rPr>
              <a:t>[</a:t>
            </a: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Insert School Name Here]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EF86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DIBELS Next Data Review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EF86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EF8600"/>
                </a:solidFill>
              </a:rPr>
              <a:t>Beginning</a:t>
            </a:r>
            <a:r>
              <a:rPr b="0" i="0" lang="en" sz="24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 of Year 201</a:t>
            </a:r>
            <a:r>
              <a:rPr lang="en" sz="2400">
                <a:solidFill>
                  <a:srgbClr val="EF8600"/>
                </a:solidFill>
              </a:rPr>
              <a:t>9 - 2020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 txBox="1"/>
          <p:nvPr>
            <p:ph type="title"/>
          </p:nvPr>
        </p:nvSpPr>
        <p:spPr>
          <a:xfrm>
            <a:off x="258675" y="73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Measure-Level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Analysis – Grade 1</a:t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4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4"/>
          <p:cNvSpPr txBox="1"/>
          <p:nvPr/>
        </p:nvSpPr>
        <p:spPr>
          <a:xfrm>
            <a:off x="1427861" y="1630374"/>
            <a:ext cx="5739577" cy="7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screenshot of Comparing Measures report by grade (mCLASS) or copy/paste link to report. This report may take more than one slide. If necessary, add slides.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You can also insert screenshots of “performance by submeasure” from your Participant Notebook.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6248100" y="3026400"/>
            <a:ext cx="25839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/>
          <p:nvPr>
            <p:ph type="title"/>
          </p:nvPr>
        </p:nvSpPr>
        <p:spPr>
          <a:xfrm>
            <a:off x="258675" y="73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Measure-Level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Analysis – Grade 2</a:t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5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5"/>
          <p:cNvSpPr txBox="1"/>
          <p:nvPr/>
        </p:nvSpPr>
        <p:spPr>
          <a:xfrm>
            <a:off x="1427861" y="1630374"/>
            <a:ext cx="5739577" cy="7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screenshot of Comparing Measures report by grade (mCLASS)</a:t>
            </a:r>
            <a:r>
              <a:rPr lang="en"/>
              <a:t> 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 copy/paste link to report. This report may take more than one slide. If necessary, add slides.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You can also insert screenshots of “performance by submeasure” from your Participant Notebook.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6248100" y="3026400"/>
            <a:ext cx="25839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/>
          <p:nvPr>
            <p:ph type="title"/>
          </p:nvPr>
        </p:nvSpPr>
        <p:spPr>
          <a:xfrm>
            <a:off x="258675" y="73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Measure-Level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Analysis – Grade 3</a:t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6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6"/>
          <p:cNvSpPr txBox="1"/>
          <p:nvPr/>
        </p:nvSpPr>
        <p:spPr>
          <a:xfrm>
            <a:off x="1427861" y="1630374"/>
            <a:ext cx="5739577" cy="7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screenshot of Comparing Measures report by grade (mCLASS) or copy/paste link to report. This report may take more than one slide. If necessary, add slides.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You can also insert screenshots of “performance by submeasure” from your Participant Notebook.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4" name="Google Shape;184;p16"/>
          <p:cNvSpPr txBox="1"/>
          <p:nvPr/>
        </p:nvSpPr>
        <p:spPr>
          <a:xfrm>
            <a:off x="6248100" y="3026400"/>
            <a:ext cx="25839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Measure-Level</a:t>
            </a:r>
            <a:r>
              <a:rPr lang="en">
                <a:solidFill>
                  <a:srgbClr val="FFFFFF"/>
                </a:solidFill>
              </a:rPr>
              <a:t> Reflection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190" name="Google Shape;190;p17"/>
          <p:cNvGraphicFramePr/>
          <p:nvPr/>
        </p:nvGraphicFramePr>
        <p:xfrm>
          <a:off x="93675" y="811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{5058BB89-0F25-4D8F-8DAC-7A68F3154CF5}</a:tableStyleId>
              </a:tblPr>
              <a:tblGrid>
                <a:gridCol w="4478325"/>
                <a:gridCol w="44783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Initial question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Probing questions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celebrations are there?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What can you do with this information? </a:t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Who do you need to share it with?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At each grade level, were there specific literacy skills that students struggled with?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Which grades and which skills?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Were there trends across the school?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Why might this be? Look at next slide for ideas to determine underlying causes. </a:t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Measure-Level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Underlying Cause Analysis</a:t>
            </a:r>
            <a:endParaRPr/>
          </a:p>
        </p:txBody>
      </p:sp>
      <p:sp>
        <p:nvSpPr>
          <p:cNvPr id="196" name="Google Shape;196;p18"/>
          <p:cNvSpPr txBox="1"/>
          <p:nvPr>
            <p:ph idx="1" type="body"/>
          </p:nvPr>
        </p:nvSpPr>
        <p:spPr>
          <a:xfrm>
            <a:off x="2886420" y="1242471"/>
            <a:ext cx="3849600" cy="27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8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8"/>
          <p:cNvSpPr txBox="1"/>
          <p:nvPr/>
        </p:nvSpPr>
        <p:spPr>
          <a:xfrm>
            <a:off x="300375" y="791400"/>
            <a:ext cx="8384100" cy="35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Instruction (All Tiers):</a:t>
            </a:r>
            <a:r>
              <a:rPr lang="en">
                <a:solidFill>
                  <a:srgbClr val="666666"/>
                </a:solidFill>
              </a:rPr>
              <a:t> </a:t>
            </a:r>
            <a:r>
              <a:rPr lang="en">
                <a:solidFill>
                  <a:srgbClr val="434343"/>
                </a:solidFill>
              </a:rPr>
              <a:t>Is evidence-based core instruction being implemented with fidelity? Are literacy interventions in place?Are literacy interventions aligned with student needs?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Scheduling and Time:</a:t>
            </a:r>
            <a:r>
              <a:rPr lang="en">
                <a:solidFill>
                  <a:srgbClr val="4D4D4F"/>
                </a:solidFill>
              </a:rPr>
              <a:t> Are all students that need intervention receiving it? Are students in the correct intervention? How much time is being spent in core/intervention? Does it match the recommendations of the district?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Staffing:</a:t>
            </a:r>
            <a:r>
              <a:rPr lang="en">
                <a:solidFill>
                  <a:srgbClr val="4D4D4F"/>
                </a:solidFill>
              </a:rPr>
              <a:t> Does the allocation of supplemental staff support the instructional needs of all students (both in core and intervention)? Are the most highly qualified teachers leading intervention groups?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Assessment Practices:</a:t>
            </a:r>
            <a:r>
              <a:rPr lang="en">
                <a:solidFill>
                  <a:srgbClr val="4D4D4F"/>
                </a:solidFill>
              </a:rPr>
              <a:t> Are assessment staff adequately trained on DIBELS Next to ensure accurate data collection?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Effective Data Review Practices:</a:t>
            </a:r>
            <a:r>
              <a:rPr lang="en">
                <a:solidFill>
                  <a:srgbClr val="4D4D4F"/>
                </a:solidFill>
              </a:rPr>
              <a:t> </a:t>
            </a:r>
            <a:r>
              <a:rPr lang="en">
                <a:solidFill>
                  <a:srgbClr val="434343"/>
                </a:solidFill>
              </a:rPr>
              <a:t>What structures are in place to support teachers in data review (time, data protocol, etc.)? </a:t>
            </a:r>
            <a:r>
              <a:rPr lang="en">
                <a:solidFill>
                  <a:srgbClr val="434343"/>
                </a:solidFill>
              </a:rPr>
              <a:t>Have instructional staff reviewe</a:t>
            </a:r>
            <a:r>
              <a:rPr lang="en">
                <a:solidFill>
                  <a:srgbClr val="4D4D4F"/>
                </a:solidFill>
              </a:rPr>
              <a:t>d current data and know where instruction needs to be for each student?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Professional Development</a:t>
            </a:r>
            <a:r>
              <a:rPr lang="en">
                <a:solidFill>
                  <a:srgbClr val="4D4D4F"/>
                </a:solidFill>
              </a:rPr>
              <a:t>: Has there been sufficient training on all resources (universal instruction/intervention)? Does instructional staff have a deep knowledge of early literacy skills and how to teach struggling students on the skills?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204" name="Google Shape;20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9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206" name="Google Shape;20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19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208" name="Google Shape;208;p19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9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210" name="Google Shape;210;p19"/>
          <p:cNvGrpSpPr/>
          <p:nvPr/>
        </p:nvGrpSpPr>
        <p:grpSpPr>
          <a:xfrm>
            <a:off x="8314772" y="4090323"/>
            <a:ext cx="460214" cy="340871"/>
            <a:chOff x="8314772" y="4090323"/>
            <a:chExt cx="460214" cy="340871"/>
          </a:xfrm>
        </p:grpSpPr>
        <p:grpSp>
          <p:nvGrpSpPr>
            <p:cNvPr id="211" name="Google Shape;211;p19"/>
            <p:cNvGrpSpPr/>
            <p:nvPr/>
          </p:nvGrpSpPr>
          <p:grpSpPr>
            <a:xfrm>
              <a:off x="8314772" y="4090323"/>
              <a:ext cx="460214" cy="340871"/>
              <a:chOff x="8314772" y="4090323"/>
              <a:chExt cx="460214" cy="340871"/>
            </a:xfrm>
          </p:grpSpPr>
          <p:sp>
            <p:nvSpPr>
              <p:cNvPr id="212" name="Google Shape;212;p19"/>
              <p:cNvSpPr/>
              <p:nvPr/>
            </p:nvSpPr>
            <p:spPr>
              <a:xfrm rot="-1711271">
                <a:off x="8317400" y="4197318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9"/>
              <p:cNvSpPr/>
              <p:nvPr/>
            </p:nvSpPr>
            <p:spPr>
              <a:xfrm rot="-7656454">
                <a:off x="8452049" y="4208345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19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5" name="Google Shape;215;p19"/>
            <p:cNvSpPr/>
            <p:nvPr/>
          </p:nvSpPr>
          <p:spPr>
            <a:xfrm rot="-6337558">
              <a:off x="8481951" y="4105148"/>
              <a:ext cx="81305" cy="10495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6" name="Google Shape;216;p19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9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218" name="Google Shape;218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9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9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9"/>
          <p:cNvSpPr txBox="1"/>
          <p:nvPr/>
        </p:nvSpPr>
        <p:spPr>
          <a:xfrm>
            <a:off x="1468967" y="327975"/>
            <a:ext cx="2096100" cy="746700"/>
          </a:xfrm>
          <a:prstGeom prst="rect">
            <a:avLst/>
          </a:prstGeom>
          <a:noFill/>
          <a:ln cap="flat" cmpd="sng" w="9525">
            <a:solidFill>
              <a:srgbClr val="B6D7A8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9"/>
          <p:cNvSpPr txBox="1"/>
          <p:nvPr/>
        </p:nvSpPr>
        <p:spPr>
          <a:xfrm>
            <a:off x="1433820" y="1115050"/>
            <a:ext cx="5594941" cy="2740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Composite Score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chemeClr val="dk2"/>
                </a:solidFill>
              </a:rPr>
              <a:t>Measure-Level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BOY Action Planning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"/>
          <p:cNvSpPr txBox="1"/>
          <p:nvPr>
            <p:ph type="title"/>
          </p:nvPr>
        </p:nvSpPr>
        <p:spPr>
          <a:xfrm>
            <a:off x="52175" y="73850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Progress Monitoring </a:t>
            </a:r>
            <a:endParaRPr/>
          </a:p>
        </p:txBody>
      </p:sp>
      <p:sp>
        <p:nvSpPr>
          <p:cNvPr id="228" name="Google Shape;228;p20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Google Shape;22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275" y="742754"/>
            <a:ext cx="8293457" cy="37853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type="title"/>
          </p:nvPr>
        </p:nvSpPr>
        <p:spPr>
          <a:xfrm>
            <a:off x="52175" y="73850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Progress Monitoring </a:t>
            </a:r>
            <a:endParaRPr/>
          </a:p>
        </p:txBody>
      </p:sp>
      <p:sp>
        <p:nvSpPr>
          <p:cNvPr id="235" name="Google Shape;235;p21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21"/>
          <p:cNvSpPr txBox="1"/>
          <p:nvPr/>
        </p:nvSpPr>
        <p:spPr>
          <a:xfrm>
            <a:off x="473725" y="1107616"/>
            <a:ext cx="8031297" cy="3048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/>
              <a:t>Share progress monitoring best practices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Composite Score</a:t>
            </a:r>
            <a:r>
              <a:rPr lang="en">
                <a:solidFill>
                  <a:srgbClr val="FFFFFF"/>
                </a:solidFill>
              </a:rPr>
              <a:t> Rehearsal Feedback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2" name="Google Shape;24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Glows: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Grows: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Measure by Grade Level</a:t>
            </a:r>
            <a:r>
              <a:rPr lang="en">
                <a:solidFill>
                  <a:srgbClr val="FFFFFF"/>
                </a:solidFill>
              </a:rPr>
              <a:t> Rehearsal Feedback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8" name="Google Shape;24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Glows: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Grows: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58" name="Google Shape;5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6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60" name="Google Shape;6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6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62" name="Google Shape;62;p6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6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64" name="Google Shape;64;p6"/>
          <p:cNvGrpSpPr/>
          <p:nvPr/>
        </p:nvGrpSpPr>
        <p:grpSpPr>
          <a:xfrm>
            <a:off x="8314772" y="4090323"/>
            <a:ext cx="460214" cy="340871"/>
            <a:chOff x="8314772" y="4090323"/>
            <a:chExt cx="460214" cy="340871"/>
          </a:xfrm>
        </p:grpSpPr>
        <p:grpSp>
          <p:nvGrpSpPr>
            <p:cNvPr id="65" name="Google Shape;65;p6"/>
            <p:cNvGrpSpPr/>
            <p:nvPr/>
          </p:nvGrpSpPr>
          <p:grpSpPr>
            <a:xfrm>
              <a:off x="8314772" y="4090323"/>
              <a:ext cx="460214" cy="340871"/>
              <a:chOff x="8314772" y="4090323"/>
              <a:chExt cx="460214" cy="340871"/>
            </a:xfrm>
          </p:grpSpPr>
          <p:sp>
            <p:nvSpPr>
              <p:cNvPr id="66" name="Google Shape;66;p6"/>
              <p:cNvSpPr/>
              <p:nvPr/>
            </p:nvSpPr>
            <p:spPr>
              <a:xfrm rot="-1711271">
                <a:off x="8317400" y="4197318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6"/>
              <p:cNvSpPr/>
              <p:nvPr/>
            </p:nvSpPr>
            <p:spPr>
              <a:xfrm rot="-7656454">
                <a:off x="8452049" y="4208345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6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" name="Google Shape;69;p6"/>
            <p:cNvSpPr/>
            <p:nvPr/>
          </p:nvSpPr>
          <p:spPr>
            <a:xfrm rot="-6337558">
              <a:off x="8481951" y="4105148"/>
              <a:ext cx="81305" cy="10495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6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6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72" name="Google Shape;72;p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6"/>
          <p:cNvSpPr txBox="1"/>
          <p:nvPr/>
        </p:nvSpPr>
        <p:spPr>
          <a:xfrm>
            <a:off x="1468967" y="327975"/>
            <a:ext cx="2096100" cy="746700"/>
          </a:xfrm>
          <a:prstGeom prst="rect">
            <a:avLst/>
          </a:prstGeom>
          <a:noFill/>
          <a:ln cap="flat" cmpd="sng" w="9525">
            <a:solidFill>
              <a:srgbClr val="B6D7A8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6"/>
          <p:cNvSpPr txBox="1"/>
          <p:nvPr/>
        </p:nvSpPr>
        <p:spPr>
          <a:xfrm>
            <a:off x="1433820" y="1115049"/>
            <a:ext cx="5594941" cy="3048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Composite Score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chemeClr val="dk2"/>
                </a:solidFill>
              </a:rPr>
              <a:t>Measure-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Level</a:t>
            </a:r>
            <a:r>
              <a:rPr lang="en" sz="1800">
                <a:solidFill>
                  <a:schemeClr val="dk2"/>
                </a:solidFill>
              </a:rPr>
              <a:t> 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BOY Action Planning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254" name="Google Shape;25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24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256" name="Google Shape;256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24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258" name="Google Shape;258;p24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24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260" name="Google Shape;260;p24"/>
          <p:cNvGrpSpPr/>
          <p:nvPr/>
        </p:nvGrpSpPr>
        <p:grpSpPr>
          <a:xfrm>
            <a:off x="8314772" y="4090323"/>
            <a:ext cx="460214" cy="340871"/>
            <a:chOff x="8314772" y="4090323"/>
            <a:chExt cx="460214" cy="340871"/>
          </a:xfrm>
        </p:grpSpPr>
        <p:grpSp>
          <p:nvGrpSpPr>
            <p:cNvPr id="261" name="Google Shape;261;p24"/>
            <p:cNvGrpSpPr/>
            <p:nvPr/>
          </p:nvGrpSpPr>
          <p:grpSpPr>
            <a:xfrm>
              <a:off x="8314772" y="4090323"/>
              <a:ext cx="460214" cy="340871"/>
              <a:chOff x="8314772" y="4090323"/>
              <a:chExt cx="460214" cy="340871"/>
            </a:xfrm>
          </p:grpSpPr>
          <p:sp>
            <p:nvSpPr>
              <p:cNvPr id="262" name="Google Shape;262;p24"/>
              <p:cNvSpPr/>
              <p:nvPr/>
            </p:nvSpPr>
            <p:spPr>
              <a:xfrm rot="-1711271">
                <a:off x="8317400" y="4197318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Google Shape;263;p24"/>
              <p:cNvSpPr/>
              <p:nvPr/>
            </p:nvSpPr>
            <p:spPr>
              <a:xfrm rot="-7656454">
                <a:off x="8452049" y="4208345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4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5" name="Google Shape;265;p24"/>
            <p:cNvSpPr/>
            <p:nvPr/>
          </p:nvSpPr>
          <p:spPr>
            <a:xfrm rot="-6337558">
              <a:off x="8481951" y="4105148"/>
              <a:ext cx="81305" cy="10495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" name="Google Shape;266;p24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4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268" name="Google Shape;268;p2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4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4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4"/>
          <p:cNvSpPr txBox="1"/>
          <p:nvPr/>
        </p:nvSpPr>
        <p:spPr>
          <a:xfrm>
            <a:off x="1468967" y="327975"/>
            <a:ext cx="2096100" cy="746700"/>
          </a:xfrm>
          <a:prstGeom prst="rect">
            <a:avLst/>
          </a:prstGeom>
          <a:noFill/>
          <a:ln cap="flat" cmpd="sng" w="9525">
            <a:solidFill>
              <a:srgbClr val="B6D7A8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4"/>
          <p:cNvSpPr txBox="1"/>
          <p:nvPr/>
        </p:nvSpPr>
        <p:spPr>
          <a:xfrm>
            <a:off x="1433820" y="1115050"/>
            <a:ext cx="5594941" cy="2740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Composite Score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chemeClr val="dk2"/>
                </a:solidFill>
              </a:rPr>
              <a:t>Measure-Level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BOY Action Planning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5"/>
          <p:cNvSpPr txBox="1"/>
          <p:nvPr>
            <p:ph type="title"/>
          </p:nvPr>
        </p:nvSpPr>
        <p:spPr>
          <a:xfrm>
            <a:off x="52175" y="73850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BOY Action Plan</a:t>
            </a:r>
            <a:endParaRPr/>
          </a:p>
        </p:txBody>
      </p:sp>
      <p:sp>
        <p:nvSpPr>
          <p:cNvPr id="278" name="Google Shape;278;p25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5"/>
          <p:cNvSpPr txBox="1"/>
          <p:nvPr/>
        </p:nvSpPr>
        <p:spPr>
          <a:xfrm>
            <a:off x="473725" y="1107616"/>
            <a:ext cx="8031297" cy="3048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</a:t>
            </a:r>
            <a:r>
              <a:rPr lang="en" sz="1800"/>
              <a:t>your plans or next steps here</a:t>
            </a:r>
            <a:endParaRPr sz="18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/>
              <a:t>[flexible format!]</a:t>
            </a:r>
            <a:endParaRPr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6"/>
          <p:cNvSpPr txBox="1"/>
          <p:nvPr>
            <p:ph type="title"/>
          </p:nvPr>
        </p:nvSpPr>
        <p:spPr>
          <a:xfrm>
            <a:off x="4832360" y="2370500"/>
            <a:ext cx="4968600" cy="3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Sharing Next Steps</a:t>
            </a:r>
            <a:endParaRPr/>
          </a:p>
        </p:txBody>
      </p:sp>
      <p:sp>
        <p:nvSpPr>
          <p:cNvPr id="285" name="Google Shape;285;p26"/>
          <p:cNvSpPr txBox="1"/>
          <p:nvPr>
            <p:ph idx="1" type="body"/>
          </p:nvPr>
        </p:nvSpPr>
        <p:spPr>
          <a:xfrm>
            <a:off x="181800" y="73600"/>
            <a:ext cx="84147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Grade</a:t>
            </a:r>
            <a:r>
              <a:rPr lang="en" sz="2800">
                <a:solidFill>
                  <a:schemeClr val="lt1"/>
                </a:solidFill>
              </a:rPr>
              <a:t>-</a:t>
            </a:r>
            <a:r>
              <a:rPr b="0" i="0" lang="en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Level Action Plans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6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4889" y="1235463"/>
            <a:ext cx="6930173" cy="2636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"/>
          <p:cNvSpPr txBox="1"/>
          <p:nvPr>
            <p:ph type="title"/>
          </p:nvPr>
        </p:nvSpPr>
        <p:spPr>
          <a:xfrm>
            <a:off x="232125" y="762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  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Support Staff and Resources</a:t>
            </a:r>
            <a:endParaRPr/>
          </a:p>
        </p:txBody>
      </p:sp>
      <p:sp>
        <p:nvSpPr>
          <p:cNvPr id="293" name="Google Shape;293;p27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7"/>
          <p:cNvSpPr/>
          <p:nvPr/>
        </p:nvSpPr>
        <p:spPr>
          <a:xfrm>
            <a:off x="4297750" y="4897150"/>
            <a:ext cx="548700" cy="200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5" name="Google Shape;295;p27"/>
          <p:cNvGraphicFramePr/>
          <p:nvPr/>
        </p:nvGraphicFramePr>
        <p:xfrm>
          <a:off x="614600" y="80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{2459811E-5A30-45EB-B5B3-688C5BCC6CF5}</a:tableStyleId>
              </a:tblPr>
              <a:tblGrid>
                <a:gridCol w="2608575"/>
                <a:gridCol w="2608575"/>
                <a:gridCol w="2608575"/>
              </a:tblGrid>
              <a:tr h="1089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Karen Cushman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Associate Director,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Education Partnerships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B5EA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3"/>
                        </a:rPr>
                        <a:t>kcushman@amplify.com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/>
                        <a:t>(</a:t>
                      </a:r>
                      <a:r>
                        <a:rPr lang="en" sz="1200"/>
                        <a:t>765) 366-5013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Tammy Yetter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Senior Consultant, P-3 Office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Colorado Department of Education</a:t>
                      </a:r>
                      <a:br>
                        <a:rPr lang="en" sz="1200"/>
                      </a:br>
                      <a:r>
                        <a:rPr lang="en" sz="1200" u="sng">
                          <a:solidFill>
                            <a:schemeClr val="hlink"/>
                          </a:solidFill>
                          <a:hlinkClick r:id="rId4"/>
                        </a:rPr>
                        <a:t>Yetter_T@cde.state.co.us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(970) 768-5158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Dori Klar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Professional Development Manager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Senior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Partnerships Manager</a:t>
                      </a:r>
                      <a:endParaRPr sz="12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5"/>
                        </a:rPr>
                        <a:t>dklar@amplify.com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/>
                        <a:t>(202) 390-2483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150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/>
                        <a:t>Amplify Customer </a:t>
                      </a:r>
                      <a:r>
                        <a:rPr lang="en" sz="1200"/>
                        <a:t>Care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B5EA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 cap="none" strike="noStrike">
                          <a:solidFill>
                            <a:schemeClr val="hlink"/>
                          </a:solidFill>
                          <a:hlinkClick r:id="rId6"/>
                        </a:rPr>
                        <a:t>help@amplify.com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/>
                        <a:t>(800) 823-1969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/>
                        <a:t>M</a:t>
                      </a:r>
                      <a:r>
                        <a:rPr lang="en" sz="1200"/>
                        <a:t>–</a:t>
                      </a:r>
                      <a:r>
                        <a:rPr lang="en" sz="1200" u="none" cap="none" strike="noStrike"/>
                        <a:t>F 5 a.m. to 5 p.m. MT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Amplify Education Support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B5EA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accent5"/>
                          </a:solidFill>
                          <a:hlinkClick r:id="rId7"/>
                        </a:rPr>
                        <a:t>edsupport@amplify.com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(800) 823-1969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M–F 6 a.m. to 4 p.m. MT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483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accent5"/>
                          </a:solidFill>
                          <a:hlinkClick r:id="rId8"/>
                        </a:rPr>
                        <a:t>mCLASS Home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these websites for all levels of reporting including district, school, class, and student information based on your provider.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9"/>
                        </a:rPr>
                        <a:t>ELAT Microsite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Statewide Benchmark windows,  enrollment documents, professional development resources, and information about the solutions provided by Amplify.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hlink"/>
                          </a:solidFill>
                          <a:hlinkClick r:id="rId10"/>
                        </a:rPr>
                        <a:t>Colorado Department of Education READ Act, P-3 </a:t>
                      </a:r>
                      <a:r>
                        <a:rPr lang="en" sz="1200" u="sng">
                          <a:solidFill>
                            <a:schemeClr val="hlink"/>
                          </a:solidFill>
                          <a:hlinkClick r:id="rId11"/>
                        </a:rPr>
                        <a:t>Office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/>
                        <a:t>READ Act website contains useful tools, guidance documents, and important information. Find your CDE Regional Consultants here.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"/>
          <p:cNvSpPr txBox="1"/>
          <p:nvPr>
            <p:ph type="title"/>
          </p:nvPr>
        </p:nvSpPr>
        <p:spPr>
          <a:xfrm>
            <a:off x="258675" y="73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  <a:endParaRPr/>
          </a:p>
        </p:txBody>
      </p:sp>
      <p:sp>
        <p:nvSpPr>
          <p:cNvPr id="82" name="Google Shape;82;p7"/>
          <p:cNvSpPr txBox="1"/>
          <p:nvPr>
            <p:ph idx="1" type="body"/>
          </p:nvPr>
        </p:nvSpPr>
        <p:spPr>
          <a:xfrm>
            <a:off x="311700" y="919150"/>
            <a:ext cx="82821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During this session, we will: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Analyze</a:t>
            </a:r>
            <a:r>
              <a:rPr b="0" i="0" lang="en" sz="18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DIBELS Next data trends </a:t>
            </a:r>
            <a:r>
              <a:rPr lang="en">
                <a:solidFill>
                  <a:schemeClr val="dk2"/>
                </a:solidFill>
              </a:rPr>
              <a:t>for BOY 2019 - 2020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Action Plan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for </a:t>
            </a:r>
            <a:r>
              <a:rPr lang="en">
                <a:solidFill>
                  <a:schemeClr val="dk2"/>
                </a:solidFill>
              </a:rPr>
              <a:t>the remainder of the year</a:t>
            </a:r>
            <a:endParaRPr b="0" i="0" sz="1800" u="none" cap="none" strike="noStrike">
              <a:solidFill>
                <a:srgbClr val="EF86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7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89" name="Google Shape;8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8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91" name="Google Shape;9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93" name="Google Shape;93;p8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8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95" name="Google Shape;95;p8"/>
          <p:cNvGrpSpPr/>
          <p:nvPr/>
        </p:nvGrpSpPr>
        <p:grpSpPr>
          <a:xfrm>
            <a:off x="8314772" y="4090323"/>
            <a:ext cx="460214" cy="340871"/>
            <a:chOff x="8314772" y="4090323"/>
            <a:chExt cx="460214" cy="340871"/>
          </a:xfrm>
        </p:grpSpPr>
        <p:grpSp>
          <p:nvGrpSpPr>
            <p:cNvPr id="96" name="Google Shape;96;p8"/>
            <p:cNvGrpSpPr/>
            <p:nvPr/>
          </p:nvGrpSpPr>
          <p:grpSpPr>
            <a:xfrm>
              <a:off x="8314772" y="4090323"/>
              <a:ext cx="460214" cy="340871"/>
              <a:chOff x="8314772" y="4090323"/>
              <a:chExt cx="460214" cy="340871"/>
            </a:xfrm>
          </p:grpSpPr>
          <p:sp>
            <p:nvSpPr>
              <p:cNvPr id="97" name="Google Shape;97;p8"/>
              <p:cNvSpPr/>
              <p:nvPr/>
            </p:nvSpPr>
            <p:spPr>
              <a:xfrm rot="-1711271">
                <a:off x="8317400" y="4197318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8"/>
              <p:cNvSpPr/>
              <p:nvPr/>
            </p:nvSpPr>
            <p:spPr>
              <a:xfrm rot="-7656454">
                <a:off x="8452049" y="4208345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8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0" name="Google Shape;100;p8"/>
            <p:cNvSpPr/>
            <p:nvPr/>
          </p:nvSpPr>
          <p:spPr>
            <a:xfrm rot="-6337558">
              <a:off x="8481951" y="4105148"/>
              <a:ext cx="81305" cy="10495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8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103" name="Google Shape;103;p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8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8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8"/>
          <p:cNvSpPr txBox="1"/>
          <p:nvPr/>
        </p:nvSpPr>
        <p:spPr>
          <a:xfrm>
            <a:off x="1468967" y="327975"/>
            <a:ext cx="2096100" cy="746700"/>
          </a:xfrm>
          <a:prstGeom prst="rect">
            <a:avLst/>
          </a:prstGeom>
          <a:noFill/>
          <a:ln cap="flat" cmpd="sng" w="9525">
            <a:solidFill>
              <a:srgbClr val="B6D7A8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8"/>
          <p:cNvSpPr txBox="1"/>
          <p:nvPr/>
        </p:nvSpPr>
        <p:spPr>
          <a:xfrm>
            <a:off x="1433820" y="1115050"/>
            <a:ext cx="5594941" cy="2740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Composite Score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chemeClr val="dk2"/>
                </a:solidFill>
              </a:rPr>
              <a:t>Measure-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Level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BOY Action Planning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/>
          <p:nvPr>
            <p:ph type="title"/>
          </p:nvPr>
        </p:nvSpPr>
        <p:spPr>
          <a:xfrm>
            <a:off x="0" y="0"/>
            <a:ext cx="9332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Composite Score Data Analysis</a:t>
            </a:r>
            <a:endParaRPr b="0" i="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9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9"/>
          <p:cNvSpPr txBox="1"/>
          <p:nvPr/>
        </p:nvSpPr>
        <p:spPr>
          <a:xfrm>
            <a:off x="1773044" y="2027525"/>
            <a:ext cx="5285700" cy="7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screenshot of Comparing Populations Report (mCLASS) by grade OR copy/paste link to the report.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Composite Score </a:t>
            </a:r>
            <a:r>
              <a:rPr lang="en">
                <a:solidFill>
                  <a:srgbClr val="FFFFFF"/>
                </a:solidFill>
              </a:rPr>
              <a:t>Current Levels of Performance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120" name="Google Shape;120;p10"/>
          <p:cNvGraphicFramePr/>
          <p:nvPr/>
        </p:nvGraphicFramePr>
        <p:xfrm>
          <a:off x="668375" y="1826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{5058BB89-0F25-4D8F-8DAC-7A68F3154CF5}</a:tableStyleId>
              </a:tblPr>
              <a:tblGrid>
                <a:gridCol w="1504625"/>
                <a:gridCol w="1504625"/>
                <a:gridCol w="1504625"/>
                <a:gridCol w="1504625"/>
                <a:gridCol w="1504625"/>
              </a:tblGrid>
              <a:tr h="1975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Percent of students at or above benchmark at BOY</a:t>
                      </a:r>
                      <a:endParaRPr b="1" sz="1800"/>
                    </a:p>
                  </a:txBody>
                  <a:tcPr marT="91425" marB="91425" marR="91425" marL="91425">
                    <a:lnR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Kinder</a:t>
                      </a:r>
                      <a:endParaRPr b="1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_________%</a:t>
                      </a:r>
                      <a:endParaRPr/>
                    </a:p>
                  </a:txBody>
                  <a:tcPr marT="91425" marB="91425" marR="68575" marL="68575">
                    <a:lnL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</a:t>
                      </a:r>
                      <a:r>
                        <a:rPr b="1" baseline="30000" lang="en"/>
                        <a:t>st</a:t>
                      </a:r>
                      <a:endParaRPr b="1"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_________%</a:t>
                      </a:r>
                      <a:endParaRPr/>
                    </a:p>
                  </a:txBody>
                  <a:tcPr marT="91425" marB="91425" marR="68575" marL="68575">
                    <a:lnL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2</a:t>
                      </a:r>
                      <a:r>
                        <a:rPr b="1" baseline="30000" lang="en"/>
                        <a:t>nd</a:t>
                      </a:r>
                      <a:endParaRPr b="1"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_________%</a:t>
                      </a:r>
                      <a:endParaRPr/>
                    </a:p>
                  </a:txBody>
                  <a:tcPr marT="91425" marB="91425" marR="68575" marL="68575">
                    <a:lnL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3</a:t>
                      </a:r>
                      <a:r>
                        <a:rPr b="1" baseline="30000" lang="en"/>
                        <a:t>rd</a:t>
                      </a:r>
                      <a:endParaRPr b="1"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"/>
                        <a:t> </a:t>
                      </a:r>
                      <a:endParaRPr baseline="30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_________%</a:t>
                      </a:r>
                      <a:endParaRPr/>
                    </a:p>
                  </a:txBody>
                  <a:tcPr marT="91425" marB="91425" marR="68575" marL="68575">
                    <a:lnL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"/>
          <p:cNvSpPr txBox="1"/>
          <p:nvPr>
            <p:ph type="title"/>
          </p:nvPr>
        </p:nvSpPr>
        <p:spPr>
          <a:xfrm>
            <a:off x="232125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Composite Score Underlying Cause Analysis</a:t>
            </a:r>
            <a:endParaRPr/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2886420" y="1242471"/>
            <a:ext cx="3849629" cy="27456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1"/>
          <p:cNvSpPr txBox="1"/>
          <p:nvPr/>
        </p:nvSpPr>
        <p:spPr>
          <a:xfrm>
            <a:off x="448199" y="989950"/>
            <a:ext cx="8247600" cy="30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Instruction (All Tiers):</a:t>
            </a:r>
            <a:r>
              <a:rPr lang="en">
                <a:solidFill>
                  <a:srgbClr val="4D4D4F"/>
                </a:solidFill>
              </a:rPr>
              <a:t> Is core instruction being implemented with fidelity? Is intervention in place?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Scheduling and Time:</a:t>
            </a:r>
            <a:r>
              <a:rPr lang="en">
                <a:solidFill>
                  <a:srgbClr val="4D4D4F"/>
                </a:solidFill>
              </a:rPr>
              <a:t> Are all students that need intervention receiving it? Are students in the correct intervention? How much time is being spent in core/intervention? Does it match the recommendations of the Literacy Framework?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Staffing:</a:t>
            </a:r>
            <a:r>
              <a:rPr lang="en">
                <a:solidFill>
                  <a:srgbClr val="4D4D4F"/>
                </a:solidFill>
              </a:rPr>
              <a:t> Does the allocation of supplemental staff support the instructional needs of all students (both in core and intervention)? Are the most highly qualified teachers leading intervention groups?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Assessment Practices:</a:t>
            </a:r>
            <a:r>
              <a:rPr lang="en">
                <a:solidFill>
                  <a:srgbClr val="4D4D4F"/>
                </a:solidFill>
              </a:rPr>
              <a:t> Are assessment staff adequately trained on DIBELS Next to ensure accurate data collection?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Effective Data Review Practices:</a:t>
            </a:r>
            <a:r>
              <a:rPr lang="en">
                <a:solidFill>
                  <a:srgbClr val="4D4D4F"/>
                </a:solidFill>
              </a:rPr>
              <a:t> Have instructional staff reviewed current data and know where instruction needs to be for each student?</a:t>
            </a:r>
            <a:endParaRPr>
              <a:solidFill>
                <a:srgbClr val="4D4D4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D4D4F"/>
                </a:solidFill>
              </a:rPr>
              <a:t>Professional Development</a:t>
            </a:r>
            <a:r>
              <a:rPr lang="en">
                <a:solidFill>
                  <a:srgbClr val="4D4D4F"/>
                </a:solidFill>
              </a:rPr>
              <a:t>: Has there been sufficient training on all resources (universal instruction/intervention)? Does instructional staff have a deep knowledge of early literacy skills and how to teach struggling students on the skills?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"/>
          <p:cNvSpPr/>
          <p:nvPr/>
        </p:nvSpPr>
        <p:spPr>
          <a:xfrm>
            <a:off x="10100" y="4834400"/>
            <a:ext cx="9133800" cy="309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mplify logo_black.jpg" id="134" name="Google Shape;13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775" y="4834400"/>
            <a:ext cx="1134046" cy="30881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2"/>
          <p:cNvSpPr/>
          <p:nvPr/>
        </p:nvSpPr>
        <p:spPr>
          <a:xfrm>
            <a:off x="5100" y="4571900"/>
            <a:ext cx="9133800" cy="262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de logo.jpg" id="136" name="Google Shape;13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775" y="4571900"/>
            <a:ext cx="1241045" cy="2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2"/>
          <p:cNvSpPr txBox="1"/>
          <p:nvPr/>
        </p:nvSpPr>
        <p:spPr>
          <a:xfrm>
            <a:off x="6444300" y="4794025"/>
            <a:ext cx="26946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 Early Literacy Assessment Tool</a:t>
            </a:r>
            <a:endParaRPr/>
          </a:p>
        </p:txBody>
      </p:sp>
      <p:sp>
        <p:nvSpPr>
          <p:cNvPr id="138" name="Google Shape;138;p12"/>
          <p:cNvSpPr/>
          <p:nvPr/>
        </p:nvSpPr>
        <p:spPr>
          <a:xfrm>
            <a:off x="8009700" y="4087700"/>
            <a:ext cx="1134300" cy="746700"/>
          </a:xfrm>
          <a:prstGeom prst="triangle">
            <a:avLst>
              <a:gd fmla="val 49283" name="adj"/>
            </a:avLst>
          </a:prstGeom>
          <a:solidFill>
            <a:srgbClr val="6AA84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2"/>
          <p:cNvSpPr txBox="1"/>
          <p:nvPr/>
        </p:nvSpPr>
        <p:spPr>
          <a:xfrm>
            <a:off x="8262000" y="4501513"/>
            <a:ext cx="629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ELAT</a:t>
            </a:r>
            <a:endParaRPr/>
          </a:p>
        </p:txBody>
      </p:sp>
      <p:grpSp>
        <p:nvGrpSpPr>
          <p:cNvPr id="140" name="Google Shape;140;p12"/>
          <p:cNvGrpSpPr/>
          <p:nvPr/>
        </p:nvGrpSpPr>
        <p:grpSpPr>
          <a:xfrm>
            <a:off x="8314772" y="4090323"/>
            <a:ext cx="460214" cy="340871"/>
            <a:chOff x="8314772" y="4090323"/>
            <a:chExt cx="460214" cy="340871"/>
          </a:xfrm>
        </p:grpSpPr>
        <p:grpSp>
          <p:nvGrpSpPr>
            <p:cNvPr id="141" name="Google Shape;141;p12"/>
            <p:cNvGrpSpPr/>
            <p:nvPr/>
          </p:nvGrpSpPr>
          <p:grpSpPr>
            <a:xfrm>
              <a:off x="8314772" y="4090323"/>
              <a:ext cx="460214" cy="340871"/>
              <a:chOff x="8314772" y="4090323"/>
              <a:chExt cx="460214" cy="340871"/>
            </a:xfrm>
          </p:grpSpPr>
          <p:sp>
            <p:nvSpPr>
              <p:cNvPr id="142" name="Google Shape;142;p12"/>
              <p:cNvSpPr/>
              <p:nvPr/>
            </p:nvSpPr>
            <p:spPr>
              <a:xfrm rot="-1711271">
                <a:off x="8317400" y="4197318"/>
                <a:ext cx="338022" cy="96920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12"/>
              <p:cNvSpPr/>
              <p:nvPr/>
            </p:nvSpPr>
            <p:spPr>
              <a:xfrm rot="-7656454">
                <a:off x="8452049" y="4208345"/>
                <a:ext cx="349529" cy="104828"/>
              </a:xfrm>
              <a:prstGeom prst="triangle">
                <a:avLst>
                  <a:gd fmla="val 62601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12"/>
              <p:cNvSpPr/>
              <p:nvPr/>
            </p:nvSpPr>
            <p:spPr>
              <a:xfrm rot="10800000">
                <a:off x="8451050" y="4252900"/>
                <a:ext cx="221100" cy="157200"/>
              </a:xfrm>
              <a:prstGeom prst="triangl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5" name="Google Shape;145;p12"/>
            <p:cNvSpPr/>
            <p:nvPr/>
          </p:nvSpPr>
          <p:spPr>
            <a:xfrm rot="-6337558">
              <a:off x="8481951" y="4105148"/>
              <a:ext cx="81305" cy="104959"/>
            </a:xfrm>
            <a:prstGeom prst="rtTriangl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6" name="Google Shape;146;p12"/>
          <p:cNvSpPr/>
          <p:nvPr/>
        </p:nvSpPr>
        <p:spPr>
          <a:xfrm>
            <a:off x="5100" y="0"/>
            <a:ext cx="9133800" cy="6660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2"/>
          <p:cNvSpPr txBox="1"/>
          <p:nvPr/>
        </p:nvSpPr>
        <p:spPr>
          <a:xfrm>
            <a:off x="232125" y="70650"/>
            <a:ext cx="46425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148" name="Google Shape;148;p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559988" y="0"/>
            <a:ext cx="399900" cy="5143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2"/>
          <p:cNvSpPr/>
          <p:nvPr/>
        </p:nvSpPr>
        <p:spPr>
          <a:xfrm>
            <a:off x="-37000" y="0"/>
            <a:ext cx="6297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2"/>
          <p:cNvSpPr txBox="1"/>
          <p:nvPr/>
        </p:nvSpPr>
        <p:spPr>
          <a:xfrm>
            <a:off x="1468967" y="327975"/>
            <a:ext cx="2096100" cy="746700"/>
          </a:xfrm>
          <a:prstGeom prst="rect">
            <a:avLst/>
          </a:prstGeom>
          <a:noFill/>
          <a:ln cap="flat" cmpd="sng" w="9525">
            <a:solidFill>
              <a:srgbClr val="B6D7A8">
                <a:alpha val="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rPr b="0" i="0" lang="en" sz="36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4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2"/>
          <p:cNvSpPr txBox="1"/>
          <p:nvPr/>
        </p:nvSpPr>
        <p:spPr>
          <a:xfrm>
            <a:off x="1433820" y="1115050"/>
            <a:ext cx="5594941" cy="2740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Composite Score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lang="en" sz="1800">
                <a:solidFill>
                  <a:srgbClr val="EF8600"/>
                </a:solidFill>
              </a:rPr>
              <a:t>Measure-</a:t>
            </a:r>
            <a:r>
              <a:rPr b="0" i="0" lang="en" sz="1800" u="none" cap="none" strike="noStrike">
                <a:solidFill>
                  <a:srgbClr val="EF8600"/>
                </a:solidFill>
                <a:latin typeface="Arial"/>
                <a:ea typeface="Arial"/>
                <a:cs typeface="Arial"/>
                <a:sym typeface="Arial"/>
              </a:rPr>
              <a:t>Level Analysis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Progress Monitoring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BOY Action Planning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/>
          <p:nvPr>
            <p:ph type="title"/>
          </p:nvPr>
        </p:nvSpPr>
        <p:spPr>
          <a:xfrm>
            <a:off x="258675" y="738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Measure-</a:t>
            </a:r>
            <a:r>
              <a:rPr b="0" i="0" lang="en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Level Analysis – Grade K</a:t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3"/>
          <p:cNvSpPr txBox="1"/>
          <p:nvPr>
            <p:ph idx="12" type="sldNum"/>
          </p:nvPr>
        </p:nvSpPr>
        <p:spPr>
          <a:xfrm>
            <a:off x="4297650" y="4837198"/>
            <a:ext cx="548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3"/>
          <p:cNvSpPr txBox="1"/>
          <p:nvPr/>
        </p:nvSpPr>
        <p:spPr>
          <a:xfrm>
            <a:off x="1427861" y="1630374"/>
            <a:ext cx="5739577" cy="7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screenshot of Comparing Measures report by grade (mCLASS), or copy/paste link to report. This report may take more than one slide. If necessary, add slides.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You can also insert screenshots of “performance by submeasure” from your Participant Notebook. </a:t>
            </a:r>
            <a:endParaRPr/>
          </a:p>
        </p:txBody>
      </p:sp>
      <p:sp>
        <p:nvSpPr>
          <p:cNvPr id="160" name="Google Shape;160;p13"/>
          <p:cNvSpPr txBox="1"/>
          <p:nvPr/>
        </p:nvSpPr>
        <p:spPr>
          <a:xfrm>
            <a:off x="6248100" y="3026400"/>
            <a:ext cx="25839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