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872" r:id="rId6"/>
    <p:sldId id="873" r:id="rId7"/>
    <p:sldId id="874" r:id="rId8"/>
    <p:sldId id="865" r:id="rId9"/>
    <p:sldId id="871" r:id="rId10"/>
    <p:sldId id="850" r:id="rId11"/>
    <p:sldId id="876" r:id="rId12"/>
    <p:sldId id="875" r:id="rId13"/>
    <p:sldId id="877" r:id="rId14"/>
    <p:sldId id="878" r:id="rId15"/>
    <p:sldId id="885" r:id="rId16"/>
    <p:sldId id="856" r:id="rId17"/>
    <p:sldId id="879" r:id="rId18"/>
    <p:sldId id="886" r:id="rId19"/>
    <p:sldId id="803" r:id="rId20"/>
    <p:sldId id="880" r:id="rId21"/>
    <p:sldId id="881" r:id="rId22"/>
    <p:sldId id="882" r:id="rId23"/>
    <p:sldId id="884" r:id="rId24"/>
    <p:sldId id="297" r:id="rId25"/>
    <p:sldId id="883" r:id="rId26"/>
    <p:sldId id="279" r:id="rId27"/>
  </p:sldIdLst>
  <p:sldSz cx="12192000" cy="6858000"/>
  <p:notesSz cx="6881813" cy="9296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718"/>
    <a:srgbClr val="7F7F7F"/>
    <a:srgbClr val="00B050"/>
    <a:srgbClr val="64CF95"/>
    <a:srgbClr val="FFECE9"/>
    <a:srgbClr val="32405A"/>
    <a:srgbClr val="FAB819"/>
    <a:srgbClr val="797979"/>
    <a:srgbClr val="FDFF92"/>
    <a:srgbClr val="E0F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2" autoAdjust="0"/>
    <p:restoredTop sz="93810" autoAdjust="0"/>
  </p:normalViewPr>
  <p:slideViewPr>
    <p:cSldViewPr snapToGrid="0" snapToObjects="1">
      <p:cViewPr varScale="1">
        <p:scale>
          <a:sx n="60" d="100"/>
          <a:sy n="60" d="100"/>
        </p:scale>
        <p:origin x="7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46-D941-9501-1F19371EA7CF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46-D941-9501-1F19371EA7C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46-D941-9501-1F19371EA7C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546-D941-9501-1F19371EA7CF}"/>
                </c:ext>
              </c:extLst>
            </c:dLbl>
            <c:dLbl>
              <c:idx val="1"/>
              <c:layout>
                <c:manualLayout>
                  <c:x val="-1.3393901467026572E-2"/>
                  <c:y val="3.801072303982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87485239384609"/>
                      <c:h val="9.90981850158113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546-D941-9501-1F19371EA7CF}"/>
                </c:ext>
              </c:extLst>
            </c:dLbl>
            <c:dLbl>
              <c:idx val="2"/>
              <c:layout>
                <c:manualLayout>
                  <c:x val="5.4695258953372523E-2"/>
                  <c:y val="2.2480807085209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08507157235047"/>
                      <c:h val="8.23633381231891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546-D941-9501-1F19371EA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Positive</c:v>
                </c:pt>
                <c:pt idx="1">
                  <c:v>Negative</c:v>
                </c:pt>
                <c:pt idx="2">
                  <c:v>Neutral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0.95599999999999996</c:v>
                </c:pt>
                <c:pt idx="1">
                  <c:v>2.7E-2</c:v>
                </c:pt>
                <c:pt idx="2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46-D941-9501-1F19371EA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032216455486707"/>
          <c:y val="0.32322851653049289"/>
          <c:w val="0.27633546253488395"/>
          <c:h val="0.2726578736246734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bg1"/>
      </a:solidFill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4E72125A-2684-42FE-A08E-2BB85D3B9495}"/>
            </a:ext>
          </a:extLst>
        </cdr:cNvPr>
        <cdr:cNvSpPr/>
      </cdr:nvSpPr>
      <cdr:spPr>
        <a:xfrm xmlns:a="http://schemas.openxmlformats.org/drawingml/2006/main">
          <a:off x="-8656774" y="0"/>
          <a:ext cx="3192848" cy="19484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38C7FD0-25FD-4C7B-99DE-33B21ABBBAEB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B96AE80-9836-40D8-B6FC-683A20A7E1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67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45F06B2-59EB-8642-B8C7-098B05B49E4B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24A6EE6-F729-BE4F-B292-A4FB7FF1D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0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A6EE6-F729-BE4F-B292-A4FB7FF1D6D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9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A6EE6-F729-BE4F-B292-A4FB7FF1D6D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A6EE6-F729-BE4F-B292-A4FB7FF1D6D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5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NIST copy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A6EE6-F729-BE4F-B292-A4FB7FF1D6D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6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A6EE6-F729-BE4F-B292-A4FB7FF1D6D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99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A6EE6-F729-BE4F-B292-A4FB7FF1D6D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4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A076-644F-3B44-BF82-3FE98499C6B8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EA57-B493-3546-8775-203549AFB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1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A076-644F-3B44-BF82-3FE98499C6B8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EA57-B493-3546-8775-203549AFB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3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A076-644F-3B44-BF82-3FE98499C6B8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EA57-B493-3546-8775-203549AFB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36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0E24-CD14-3946-83B9-214D3EF9F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E005-E413-724D-8D7A-02E59BE4C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5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A076-644F-3B44-BF82-3FE98499C6B8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EA57-B493-3546-8775-203549AFB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A076-644F-3B44-BF82-3FE98499C6B8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EA57-B493-3546-8775-203549AFB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0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A076-644F-3B44-BF82-3FE98499C6B8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EA57-B493-3546-8775-203549AFB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A076-644F-3B44-BF82-3FE98499C6B8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EA57-B493-3546-8775-203549AFB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0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A076-644F-3B44-BF82-3FE98499C6B8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EA57-B493-3546-8775-203549AFB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4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A076-644F-3B44-BF82-3FE98499C6B8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EA57-B493-3546-8775-203549AFB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8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A076-644F-3B44-BF82-3FE98499C6B8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EA57-B493-3546-8775-203549AFB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A076-644F-3B44-BF82-3FE98499C6B8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EA57-B493-3546-8775-203549AFB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3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1A076-644F-3B44-BF82-3FE98499C6B8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5EA57-B493-3546-8775-203549AFB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2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3.svg"/><Relationship Id="rId18" Type="http://schemas.openxmlformats.org/officeDocument/2006/relationships/image" Target="../media/image60.png"/><Relationship Id="rId3" Type="http://schemas.openxmlformats.org/officeDocument/2006/relationships/image" Target="../media/image47.svg"/><Relationship Id="rId21" Type="http://schemas.openxmlformats.org/officeDocument/2006/relationships/image" Target="../media/image63.svg"/><Relationship Id="rId7" Type="http://schemas.openxmlformats.org/officeDocument/2006/relationships/image" Target="../media/image51.svg"/><Relationship Id="rId12" Type="http://schemas.openxmlformats.org/officeDocument/2006/relationships/image" Target="../media/image22.png"/><Relationship Id="rId17" Type="http://schemas.openxmlformats.org/officeDocument/2006/relationships/image" Target="../media/image59.svg"/><Relationship Id="rId2" Type="http://schemas.openxmlformats.org/officeDocument/2006/relationships/image" Target="../media/image46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7.svg"/><Relationship Id="rId10" Type="http://schemas.openxmlformats.org/officeDocument/2006/relationships/image" Target="../media/image54.png"/><Relationship Id="rId19" Type="http://schemas.openxmlformats.org/officeDocument/2006/relationships/image" Target="../media/image61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/about-nis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26" Type="http://schemas.openxmlformats.org/officeDocument/2006/relationships/image" Target="../media/image35.sv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24" Type="http://schemas.openxmlformats.org/officeDocument/2006/relationships/image" Target="../media/image33.sv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svg"/><Relationship Id="rId3" Type="http://schemas.openxmlformats.org/officeDocument/2006/relationships/image" Target="../media/image69.svg"/><Relationship Id="rId7" Type="http://schemas.openxmlformats.org/officeDocument/2006/relationships/image" Target="../media/image27.svg"/><Relationship Id="rId12" Type="http://schemas.openxmlformats.org/officeDocument/2006/relationships/image" Target="../media/image3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svg"/><Relationship Id="rId5" Type="http://schemas.openxmlformats.org/officeDocument/2006/relationships/image" Target="../media/image31.svg"/><Relationship Id="rId15" Type="http://schemas.openxmlformats.org/officeDocument/2006/relationships/image" Target="../media/image25.sv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33.svg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9" Type="http://schemas.openxmlformats.org/officeDocument/2006/relationships/image" Target="../media/image80.png"/><Relationship Id="rId3" Type="http://schemas.openxmlformats.org/officeDocument/2006/relationships/image" Target="../media/image73.svg"/><Relationship Id="rId21" Type="http://schemas.openxmlformats.org/officeDocument/2006/relationships/image" Target="../media/image22.png"/><Relationship Id="rId34" Type="http://schemas.openxmlformats.org/officeDocument/2006/relationships/image" Target="../media/image63.svg"/><Relationship Id="rId42" Type="http://schemas.openxmlformats.org/officeDocument/2006/relationships/image" Target="../media/image83.svg"/><Relationship Id="rId7" Type="http://schemas.openxmlformats.org/officeDocument/2006/relationships/image" Target="../media/image55.sv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62.png"/><Relationship Id="rId38" Type="http://schemas.openxmlformats.org/officeDocument/2006/relationships/image" Target="../media/image79.svg"/><Relationship Id="rId2" Type="http://schemas.openxmlformats.org/officeDocument/2006/relationships/image" Target="../media/image72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png"/><Relationship Id="rId41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32" Type="http://schemas.openxmlformats.org/officeDocument/2006/relationships/image" Target="../media/image35.svg"/><Relationship Id="rId37" Type="http://schemas.openxmlformats.org/officeDocument/2006/relationships/image" Target="../media/image78.png"/><Relationship Id="rId40" Type="http://schemas.openxmlformats.org/officeDocument/2006/relationships/image" Target="../media/image81.svg"/><Relationship Id="rId5" Type="http://schemas.openxmlformats.org/officeDocument/2006/relationships/image" Target="../media/image33.sv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36" Type="http://schemas.openxmlformats.org/officeDocument/2006/relationships/image" Target="../media/image77.svg"/><Relationship Id="rId10" Type="http://schemas.openxmlformats.org/officeDocument/2006/relationships/image" Target="../media/image3.png"/><Relationship Id="rId19" Type="http://schemas.openxmlformats.org/officeDocument/2006/relationships/image" Target="../media/image20.png"/><Relationship Id="rId31" Type="http://schemas.openxmlformats.org/officeDocument/2006/relationships/image" Target="../media/image34.png"/><Relationship Id="rId44" Type="http://schemas.openxmlformats.org/officeDocument/2006/relationships/image" Target="../media/image57.svg"/><Relationship Id="rId4" Type="http://schemas.openxmlformats.org/officeDocument/2006/relationships/image" Target="../media/image32.png"/><Relationship Id="rId9" Type="http://schemas.openxmlformats.org/officeDocument/2006/relationships/image" Target="../media/image75.sv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Relationship Id="rId30" Type="http://schemas.openxmlformats.org/officeDocument/2006/relationships/image" Target="../media/image31.svg"/><Relationship Id="rId35" Type="http://schemas.openxmlformats.org/officeDocument/2006/relationships/image" Target="../media/image76.png"/><Relationship Id="rId43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26" Type="http://schemas.openxmlformats.org/officeDocument/2006/relationships/image" Target="../media/image35.sv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24" Type="http://schemas.openxmlformats.org/officeDocument/2006/relationships/image" Target="../media/image33.sv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13.svg"/><Relationship Id="rId4" Type="http://schemas.openxmlformats.org/officeDocument/2006/relationships/image" Target="../media/image38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5219" y="2724823"/>
            <a:ext cx="7953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welcome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8EA95B-E0ED-2B45-AEA7-FCDC70679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8" y="7677"/>
            <a:ext cx="12192000" cy="6854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84BBC9-5D5C-49B4-ACA8-6A49D3FA0D3D}"/>
              </a:ext>
            </a:extLst>
          </p:cNvPr>
          <p:cNvSpPr txBox="1"/>
          <p:nvPr/>
        </p:nvSpPr>
        <p:spPr>
          <a:xfrm>
            <a:off x="2798" y="6542546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2FD1F2-232E-EC4E-9301-07BDB34DFAEF}"/>
              </a:ext>
            </a:extLst>
          </p:cNvPr>
          <p:cNvSpPr txBox="1"/>
          <p:nvPr/>
        </p:nvSpPr>
        <p:spPr>
          <a:xfrm>
            <a:off x="8058850" y="2588584"/>
            <a:ext cx="370417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FDC31C"/>
                </a:solidFill>
                <a:latin typeface="Arial Black" charset="0"/>
                <a:ea typeface="Arial Black" charset="0"/>
                <a:cs typeface="Arial Black" charset="0"/>
              </a:rPr>
              <a:t>welcome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E83EC-F669-824D-AEB3-3225AE325AE9}"/>
              </a:ext>
            </a:extLst>
          </p:cNvPr>
          <p:cNvSpPr txBox="1"/>
          <p:nvPr/>
        </p:nvSpPr>
        <p:spPr>
          <a:xfrm>
            <a:off x="8160449" y="5917607"/>
            <a:ext cx="491744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1" dirty="0" err="1">
                <a:latin typeface="Arial Black" charset="0"/>
                <a:ea typeface="Arial Black" charset="0"/>
                <a:cs typeface="Arial Black" charset="0"/>
              </a:rPr>
              <a:t>marconet.com</a:t>
            </a:r>
            <a:endParaRPr lang="en-US" sz="1801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F7B504-3E9C-5044-8D52-6AF05AFD1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50" y="2053576"/>
            <a:ext cx="1565441" cy="5072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8D003E-E80A-C14E-9F69-F1E491C72192}"/>
              </a:ext>
            </a:extLst>
          </p:cNvPr>
          <p:cNvSpPr txBox="1"/>
          <p:nvPr/>
        </p:nvSpPr>
        <p:spPr>
          <a:xfrm>
            <a:off x="8160449" y="3501591"/>
            <a:ext cx="491744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Managed IT Services</a:t>
            </a:r>
          </a:p>
        </p:txBody>
      </p:sp>
    </p:spTree>
    <p:extLst>
      <p:ext uri="{BB962C8B-B14F-4D97-AF65-F5344CB8AC3E}">
        <p14:creationId xmlns:p14="http://schemas.microsoft.com/office/powerpoint/2010/main" val="165798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6E016DDC-8C45-1E4E-AC58-383E21EA5DFF}"/>
              </a:ext>
            </a:extLst>
          </p:cNvPr>
          <p:cNvSpPr txBox="1"/>
          <p:nvPr/>
        </p:nvSpPr>
        <p:spPr>
          <a:xfrm>
            <a:off x="-1" y="266297"/>
            <a:ext cx="12192000" cy="11172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EXPERIENCE MATTERS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86F4BEB-55AF-F14E-AC19-47A09609C093}"/>
              </a:ext>
            </a:extLst>
          </p:cNvPr>
          <p:cNvSpPr/>
          <p:nvPr/>
        </p:nvSpPr>
        <p:spPr>
          <a:xfrm>
            <a:off x="1042430" y="1959206"/>
            <a:ext cx="9987985" cy="36649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D4A5151-E7D8-EA47-8F98-75EA8580C66E}"/>
              </a:ext>
            </a:extLst>
          </p:cNvPr>
          <p:cNvSpPr txBox="1"/>
          <p:nvPr/>
        </p:nvSpPr>
        <p:spPr>
          <a:xfrm>
            <a:off x="5058825" y="3109413"/>
            <a:ext cx="1986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End-User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Surveys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(immediate feedback)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96312F6-243E-9F41-B067-CD71AC71FDE2}"/>
              </a:ext>
            </a:extLst>
          </p:cNvPr>
          <p:cNvSpPr txBox="1"/>
          <p:nvPr/>
        </p:nvSpPr>
        <p:spPr>
          <a:xfrm>
            <a:off x="1042430" y="3109413"/>
            <a:ext cx="199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Geographic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outing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(small company feel)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839C194-4B5C-5B49-94D9-03143B0D99B0}"/>
              </a:ext>
            </a:extLst>
          </p:cNvPr>
          <p:cNvSpPr txBox="1"/>
          <p:nvPr/>
        </p:nvSpPr>
        <p:spPr>
          <a:xfrm>
            <a:off x="3055870" y="3109413"/>
            <a:ext cx="199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Call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Recording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(quality control)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2AF1B-3AD9-40FF-8F66-4C315CDB72CC}"/>
              </a:ext>
            </a:extLst>
          </p:cNvPr>
          <p:cNvSpPr txBox="1"/>
          <p:nvPr/>
        </p:nvSpPr>
        <p:spPr>
          <a:xfrm>
            <a:off x="2798" y="6542546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EAC0B2F-B2C1-FE45-B556-3F44A7986280}"/>
              </a:ext>
            </a:extLst>
          </p:cNvPr>
          <p:cNvCxnSpPr>
            <a:cxnSpLocks/>
          </p:cNvCxnSpPr>
          <p:nvPr/>
        </p:nvCxnSpPr>
        <p:spPr>
          <a:xfrm>
            <a:off x="3039683" y="2342793"/>
            <a:ext cx="0" cy="12954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2F940C71-44BF-4D91-9DAF-5FFAEDE33301}"/>
              </a:ext>
            </a:extLst>
          </p:cNvPr>
          <p:cNvSpPr txBox="1"/>
          <p:nvPr/>
        </p:nvSpPr>
        <p:spPr>
          <a:xfrm>
            <a:off x="5059536" y="4835785"/>
            <a:ext cx="198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Security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Focused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(reduce risk)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3647B1C-C6E3-4F90-93C0-6B3B02040B57}"/>
              </a:ext>
            </a:extLst>
          </p:cNvPr>
          <p:cNvSpPr txBox="1"/>
          <p:nvPr/>
        </p:nvSpPr>
        <p:spPr>
          <a:xfrm>
            <a:off x="1042432" y="4842468"/>
            <a:ext cx="199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IT is never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“Out of the Office”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(increase productivity)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8AB4C1B-D784-489C-9BBC-C34C78D76C1C}"/>
              </a:ext>
            </a:extLst>
          </p:cNvPr>
          <p:cNvSpPr txBox="1"/>
          <p:nvPr/>
        </p:nvSpPr>
        <p:spPr>
          <a:xfrm>
            <a:off x="3055870" y="4835785"/>
            <a:ext cx="199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Over 10 Years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MIT Experience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(mature processes)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D66890C-493A-4759-8A8B-D7433731B80F}"/>
              </a:ext>
            </a:extLst>
          </p:cNvPr>
          <p:cNvSpPr txBox="1"/>
          <p:nvPr/>
        </p:nvSpPr>
        <p:spPr>
          <a:xfrm>
            <a:off x="9041113" y="4835785"/>
            <a:ext cx="1992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Rapid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Resolution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(1</a:t>
            </a:r>
            <a:r>
              <a:rPr kumimoji="0" lang="en-US" sz="800" i="0" u="none" strike="noStrike" kern="1200" cap="none" spc="0" normalizeH="0" baseline="300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</a:t>
            </a: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call </a:t>
            </a:r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kumimoji="0" lang="en-US" sz="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emediation</a:t>
            </a: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9EC48FE-32E0-487E-B909-488745D3ADA5}"/>
              </a:ext>
            </a:extLst>
          </p:cNvPr>
          <p:cNvSpPr txBox="1"/>
          <p:nvPr/>
        </p:nvSpPr>
        <p:spPr>
          <a:xfrm>
            <a:off x="7039917" y="4835785"/>
            <a:ext cx="1992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Unlimited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Support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(issues get resolved)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1C37252-3747-9342-8980-7BEA0126D794}"/>
              </a:ext>
            </a:extLst>
          </p:cNvPr>
          <p:cNvSpPr txBox="1"/>
          <p:nvPr/>
        </p:nvSpPr>
        <p:spPr>
          <a:xfrm>
            <a:off x="7042705" y="3109413"/>
            <a:ext cx="1986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Warm Call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Handoff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(no repeating yourself)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064AC29-EC78-4046-AC6C-0B2A0064A686}"/>
              </a:ext>
            </a:extLst>
          </p:cNvPr>
          <p:cNvSpPr txBox="1"/>
          <p:nvPr/>
        </p:nvSpPr>
        <p:spPr>
          <a:xfrm>
            <a:off x="9043902" y="3109413"/>
            <a:ext cx="198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Vendor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Facilitation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(no finger pointing)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70260D2-857C-D345-B599-E9E29B26AB6A}"/>
              </a:ext>
            </a:extLst>
          </p:cNvPr>
          <p:cNvCxnSpPr>
            <a:cxnSpLocks/>
          </p:cNvCxnSpPr>
          <p:nvPr/>
        </p:nvCxnSpPr>
        <p:spPr>
          <a:xfrm>
            <a:off x="3039683" y="4125117"/>
            <a:ext cx="0" cy="12954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A885223-E059-DE4C-A8C8-129C44B69BDA}"/>
              </a:ext>
            </a:extLst>
          </p:cNvPr>
          <p:cNvCxnSpPr>
            <a:cxnSpLocks/>
          </p:cNvCxnSpPr>
          <p:nvPr/>
        </p:nvCxnSpPr>
        <p:spPr>
          <a:xfrm>
            <a:off x="5027606" y="2342792"/>
            <a:ext cx="0" cy="12954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50B4CE8-96C9-2543-8771-96E2766AEBFD}"/>
              </a:ext>
            </a:extLst>
          </p:cNvPr>
          <p:cNvCxnSpPr>
            <a:cxnSpLocks/>
          </p:cNvCxnSpPr>
          <p:nvPr/>
        </p:nvCxnSpPr>
        <p:spPr>
          <a:xfrm>
            <a:off x="5027606" y="4125116"/>
            <a:ext cx="0" cy="12954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4CDC0DE-C97F-4B40-A703-4F929A409233}"/>
              </a:ext>
            </a:extLst>
          </p:cNvPr>
          <p:cNvCxnSpPr>
            <a:cxnSpLocks/>
          </p:cNvCxnSpPr>
          <p:nvPr/>
        </p:nvCxnSpPr>
        <p:spPr>
          <a:xfrm>
            <a:off x="7027180" y="2342792"/>
            <a:ext cx="0" cy="12954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FD779B7-8173-E14B-9456-E7D4DC56C5A4}"/>
              </a:ext>
            </a:extLst>
          </p:cNvPr>
          <p:cNvCxnSpPr>
            <a:cxnSpLocks/>
          </p:cNvCxnSpPr>
          <p:nvPr/>
        </p:nvCxnSpPr>
        <p:spPr>
          <a:xfrm>
            <a:off x="7027180" y="4131800"/>
            <a:ext cx="0" cy="12954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93EE933-4C6D-2F46-A5D9-C2B67FA87C1F}"/>
              </a:ext>
            </a:extLst>
          </p:cNvPr>
          <p:cNvCxnSpPr>
            <a:cxnSpLocks/>
          </p:cNvCxnSpPr>
          <p:nvPr/>
        </p:nvCxnSpPr>
        <p:spPr>
          <a:xfrm>
            <a:off x="9020740" y="2342791"/>
            <a:ext cx="0" cy="12954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AF936F0-7A06-814C-B721-5650D2990DD1}"/>
              </a:ext>
            </a:extLst>
          </p:cNvPr>
          <p:cNvCxnSpPr>
            <a:cxnSpLocks/>
          </p:cNvCxnSpPr>
          <p:nvPr/>
        </p:nvCxnSpPr>
        <p:spPr>
          <a:xfrm>
            <a:off x="9020740" y="4125116"/>
            <a:ext cx="0" cy="12954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Graphic 18" descr="Speaker Phone">
            <a:extLst>
              <a:ext uri="{FF2B5EF4-FFF2-40B4-BE49-F238E27FC236}">
                <a16:creationId xmlns:a16="http://schemas.microsoft.com/office/drawing/2014/main" id="{AB772EB6-07D3-BE45-806D-72EAEB032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6889" y="2360391"/>
            <a:ext cx="786016" cy="786016"/>
          </a:xfrm>
          <a:prstGeom prst="rect">
            <a:avLst/>
          </a:prstGeom>
        </p:spPr>
      </p:pic>
      <p:pic>
        <p:nvPicPr>
          <p:cNvPr id="21" name="Graphic 20" descr="Voice">
            <a:extLst>
              <a:ext uri="{FF2B5EF4-FFF2-40B4-BE49-F238E27FC236}">
                <a16:creationId xmlns:a16="http://schemas.microsoft.com/office/drawing/2014/main" id="{3265B82E-5A29-5A41-B4AA-D758CDE6E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5896" y="2317620"/>
            <a:ext cx="871558" cy="871558"/>
          </a:xfrm>
          <a:prstGeom prst="rect">
            <a:avLst/>
          </a:prstGeom>
        </p:spPr>
      </p:pic>
      <p:pic>
        <p:nvPicPr>
          <p:cNvPr id="23" name="Graphic 22" descr="Clipboard">
            <a:extLst>
              <a:ext uri="{FF2B5EF4-FFF2-40B4-BE49-F238E27FC236}">
                <a16:creationId xmlns:a16="http://schemas.microsoft.com/office/drawing/2014/main" id="{662F01F9-C60F-0C40-891B-F9D06CFAB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7442" y="2422578"/>
            <a:ext cx="661643" cy="661643"/>
          </a:xfrm>
          <a:prstGeom prst="rect">
            <a:avLst/>
          </a:prstGeom>
        </p:spPr>
      </p:pic>
      <p:pic>
        <p:nvPicPr>
          <p:cNvPr id="25" name="Graphic 24" descr="Arrow circle">
            <a:extLst>
              <a:ext uri="{FF2B5EF4-FFF2-40B4-BE49-F238E27FC236}">
                <a16:creationId xmlns:a16="http://schemas.microsoft.com/office/drawing/2014/main" id="{3AFA8F41-8EC3-1B4F-97E3-C4FA243DA9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41505" y="2355947"/>
            <a:ext cx="794904" cy="794904"/>
          </a:xfrm>
          <a:prstGeom prst="rect">
            <a:avLst/>
          </a:prstGeom>
        </p:spPr>
      </p:pic>
      <p:pic>
        <p:nvPicPr>
          <p:cNvPr id="31" name="Graphic 30" descr="Stopwatch">
            <a:extLst>
              <a:ext uri="{FF2B5EF4-FFF2-40B4-BE49-F238E27FC236}">
                <a16:creationId xmlns:a16="http://schemas.microsoft.com/office/drawing/2014/main" id="{680E2ED0-6013-DB46-950C-1323B65E01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21723" y="4162583"/>
            <a:ext cx="633327" cy="633327"/>
          </a:xfrm>
          <a:prstGeom prst="rect">
            <a:avLst/>
          </a:prstGeom>
        </p:spPr>
      </p:pic>
      <p:pic>
        <p:nvPicPr>
          <p:cNvPr id="35" name="Graphic 34" descr="Lock">
            <a:extLst>
              <a:ext uri="{FF2B5EF4-FFF2-40B4-BE49-F238E27FC236}">
                <a16:creationId xmlns:a16="http://schemas.microsoft.com/office/drawing/2014/main" id="{8867E96B-68B8-354C-84F1-6C213FC753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86209" y="4107192"/>
            <a:ext cx="744108" cy="744108"/>
          </a:xfrm>
          <a:prstGeom prst="rect">
            <a:avLst/>
          </a:prstGeom>
        </p:spPr>
      </p:pic>
      <p:pic>
        <p:nvPicPr>
          <p:cNvPr id="39" name="Graphic 38" descr="Group of men">
            <a:extLst>
              <a:ext uri="{FF2B5EF4-FFF2-40B4-BE49-F238E27FC236}">
                <a16:creationId xmlns:a16="http://schemas.microsoft.com/office/drawing/2014/main" id="{B132CA21-3D7D-024A-B842-0C3202109F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9579" y="4138928"/>
            <a:ext cx="680636" cy="680636"/>
          </a:xfrm>
          <a:prstGeom prst="rect">
            <a:avLst/>
          </a:prstGeom>
        </p:spPr>
      </p:pic>
      <p:pic>
        <p:nvPicPr>
          <p:cNvPr id="41" name="Graphic 40" descr="Gears">
            <a:extLst>
              <a:ext uri="{FF2B5EF4-FFF2-40B4-BE49-F238E27FC236}">
                <a16:creationId xmlns:a16="http://schemas.microsoft.com/office/drawing/2014/main" id="{6A4D4379-C565-B64C-9ECE-9C31B4FF1F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01232" y="2416245"/>
            <a:ext cx="674309" cy="674309"/>
          </a:xfrm>
          <a:prstGeom prst="rect">
            <a:avLst/>
          </a:prstGeom>
        </p:spPr>
      </p:pic>
      <p:pic>
        <p:nvPicPr>
          <p:cNvPr id="43" name="Graphic 42" descr="Connections">
            <a:extLst>
              <a:ext uri="{FF2B5EF4-FFF2-40B4-BE49-F238E27FC236}">
                <a16:creationId xmlns:a16="http://schemas.microsoft.com/office/drawing/2014/main" id="{FCE1B406-ECA7-0145-9C68-0227B6C3EA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26879" y="4167168"/>
            <a:ext cx="624157" cy="624157"/>
          </a:xfrm>
          <a:prstGeom prst="rect">
            <a:avLst/>
          </a:prstGeom>
        </p:spPr>
      </p:pic>
      <p:pic>
        <p:nvPicPr>
          <p:cNvPr id="103" name="Graphic 102" descr="Trophy">
            <a:extLst>
              <a:ext uri="{FF2B5EF4-FFF2-40B4-BE49-F238E27FC236}">
                <a16:creationId xmlns:a16="http://schemas.microsoft.com/office/drawing/2014/main" id="{9F1EB6EF-CA2A-0C41-82F4-88ED0151DA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694604" y="4142175"/>
            <a:ext cx="674142" cy="6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0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E13817-285C-4C95-81B6-0AA198538034}"/>
              </a:ext>
            </a:extLst>
          </p:cNvPr>
          <p:cNvSpPr txBox="1"/>
          <p:nvPr/>
        </p:nvSpPr>
        <p:spPr>
          <a:xfrm>
            <a:off x="0" y="26702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MEASUREMENTS MATTER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DE71EB-5A5C-4E55-BC53-BDE7B7BA2994}"/>
              </a:ext>
            </a:extLst>
          </p:cNvPr>
          <p:cNvSpPr txBox="1"/>
          <p:nvPr/>
        </p:nvSpPr>
        <p:spPr>
          <a:xfrm>
            <a:off x="2798" y="6542546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25B1F8-E514-4638-B3E7-76D83922B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639" y="1209633"/>
            <a:ext cx="6296721" cy="51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4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Suburban scene">
            <a:extLst>
              <a:ext uri="{FF2B5EF4-FFF2-40B4-BE49-F238E27FC236}">
                <a16:creationId xmlns:a16="http://schemas.microsoft.com/office/drawing/2014/main" id="{7BD984A0-A308-E146-A60A-165FD6E8E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3507" y="1933581"/>
            <a:ext cx="3744986" cy="3744986"/>
          </a:xfrm>
          <a:prstGeom prst="rect">
            <a:avLst/>
          </a:prstGeom>
        </p:spPr>
      </p:pic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709066E8-5109-40EA-9FE1-F9D4CBCB400F}"/>
              </a:ext>
            </a:extLst>
          </p:cNvPr>
          <p:cNvCxnSpPr>
            <a:cxnSpLocks/>
          </p:cNvCxnSpPr>
          <p:nvPr/>
        </p:nvCxnSpPr>
        <p:spPr>
          <a:xfrm>
            <a:off x="1976667" y="2160181"/>
            <a:ext cx="448714" cy="0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E6D1D86B-8686-4B58-9488-27A8FD3413C7}"/>
              </a:ext>
            </a:extLst>
          </p:cNvPr>
          <p:cNvCxnSpPr>
            <a:cxnSpLocks/>
          </p:cNvCxnSpPr>
          <p:nvPr/>
        </p:nvCxnSpPr>
        <p:spPr>
          <a:xfrm flipV="1">
            <a:off x="8249580" y="2688316"/>
            <a:ext cx="0" cy="596095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B82D89F-D948-4DB9-AB02-D9A49A6840D9}"/>
              </a:ext>
            </a:extLst>
          </p:cNvPr>
          <p:cNvSpPr txBox="1"/>
          <p:nvPr/>
        </p:nvSpPr>
        <p:spPr>
          <a:xfrm>
            <a:off x="-1" y="2672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SECURITY AT HOME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2364" name="Straight Connector 2363">
            <a:extLst>
              <a:ext uri="{FF2B5EF4-FFF2-40B4-BE49-F238E27FC236}">
                <a16:creationId xmlns:a16="http://schemas.microsoft.com/office/drawing/2014/main" id="{4115BA07-FECC-4BCE-9D74-995CB30DD808}"/>
              </a:ext>
            </a:extLst>
          </p:cNvPr>
          <p:cNvCxnSpPr>
            <a:cxnSpLocks/>
          </p:cNvCxnSpPr>
          <p:nvPr/>
        </p:nvCxnSpPr>
        <p:spPr>
          <a:xfrm flipV="1">
            <a:off x="6033863" y="4571839"/>
            <a:ext cx="0" cy="1211240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2B93997E-2076-4E08-8DDF-F40A57C292AF}"/>
              </a:ext>
            </a:extLst>
          </p:cNvPr>
          <p:cNvCxnSpPr>
            <a:cxnSpLocks/>
            <a:endCxn id="674" idx="2"/>
          </p:cNvCxnSpPr>
          <p:nvPr/>
        </p:nvCxnSpPr>
        <p:spPr>
          <a:xfrm>
            <a:off x="6028517" y="5783079"/>
            <a:ext cx="2135439" cy="9924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74" name="Oval 673">
            <a:extLst>
              <a:ext uri="{FF2B5EF4-FFF2-40B4-BE49-F238E27FC236}">
                <a16:creationId xmlns:a16="http://schemas.microsoft.com/office/drawing/2014/main" id="{212B9619-A49C-4DA9-ABE3-C9F9AF278326}"/>
              </a:ext>
            </a:extLst>
          </p:cNvPr>
          <p:cNvSpPr/>
          <p:nvPr/>
        </p:nvSpPr>
        <p:spPr>
          <a:xfrm>
            <a:off x="8163956" y="5740618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Oval 675">
            <a:extLst>
              <a:ext uri="{FF2B5EF4-FFF2-40B4-BE49-F238E27FC236}">
                <a16:creationId xmlns:a16="http://schemas.microsoft.com/office/drawing/2014/main" id="{BB412AF0-DF80-46B0-AB4C-5E46FC929DDF}"/>
              </a:ext>
            </a:extLst>
          </p:cNvPr>
          <p:cNvSpPr/>
          <p:nvPr/>
        </p:nvSpPr>
        <p:spPr>
          <a:xfrm>
            <a:off x="5981840" y="4485214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7" name="Straight Connector 676">
            <a:extLst>
              <a:ext uri="{FF2B5EF4-FFF2-40B4-BE49-F238E27FC236}">
                <a16:creationId xmlns:a16="http://schemas.microsoft.com/office/drawing/2014/main" id="{A55A8B45-9BB2-46AA-9A0C-DDD2BDB34A2F}"/>
              </a:ext>
            </a:extLst>
          </p:cNvPr>
          <p:cNvCxnSpPr>
            <a:cxnSpLocks/>
          </p:cNvCxnSpPr>
          <p:nvPr/>
        </p:nvCxnSpPr>
        <p:spPr>
          <a:xfrm flipV="1">
            <a:off x="7898871" y="4578282"/>
            <a:ext cx="0" cy="1211240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78" name="Oval 677">
            <a:extLst>
              <a:ext uri="{FF2B5EF4-FFF2-40B4-BE49-F238E27FC236}">
                <a16:creationId xmlns:a16="http://schemas.microsoft.com/office/drawing/2014/main" id="{3F64D1E8-7D1A-4503-9139-780DEEF95085}"/>
              </a:ext>
            </a:extLst>
          </p:cNvPr>
          <p:cNvSpPr/>
          <p:nvPr/>
        </p:nvSpPr>
        <p:spPr>
          <a:xfrm>
            <a:off x="7846848" y="5735427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Oval 678">
            <a:extLst>
              <a:ext uri="{FF2B5EF4-FFF2-40B4-BE49-F238E27FC236}">
                <a16:creationId xmlns:a16="http://schemas.microsoft.com/office/drawing/2014/main" id="{251ABF5B-5ED2-4C40-9D42-DFAB2DF9FF45}"/>
              </a:ext>
            </a:extLst>
          </p:cNvPr>
          <p:cNvSpPr/>
          <p:nvPr/>
        </p:nvSpPr>
        <p:spPr>
          <a:xfrm>
            <a:off x="7846848" y="4491657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0" name="Straight Connector 679">
            <a:extLst>
              <a:ext uri="{FF2B5EF4-FFF2-40B4-BE49-F238E27FC236}">
                <a16:creationId xmlns:a16="http://schemas.microsoft.com/office/drawing/2014/main" id="{10487310-4F1C-4846-BEA6-5898AC9EA946}"/>
              </a:ext>
            </a:extLst>
          </p:cNvPr>
          <p:cNvCxnSpPr>
            <a:cxnSpLocks/>
          </p:cNvCxnSpPr>
          <p:nvPr/>
        </p:nvCxnSpPr>
        <p:spPr>
          <a:xfrm>
            <a:off x="7890134" y="4530355"/>
            <a:ext cx="858050" cy="5075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2" name="Oval 681">
            <a:extLst>
              <a:ext uri="{FF2B5EF4-FFF2-40B4-BE49-F238E27FC236}">
                <a16:creationId xmlns:a16="http://schemas.microsoft.com/office/drawing/2014/main" id="{5B30FE44-9206-420C-BC66-CDE52F83B7D5}"/>
              </a:ext>
            </a:extLst>
          </p:cNvPr>
          <p:cNvSpPr/>
          <p:nvPr/>
        </p:nvSpPr>
        <p:spPr>
          <a:xfrm>
            <a:off x="8680085" y="4491519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Oval 682">
            <a:extLst>
              <a:ext uri="{FF2B5EF4-FFF2-40B4-BE49-F238E27FC236}">
                <a16:creationId xmlns:a16="http://schemas.microsoft.com/office/drawing/2014/main" id="{6C800D64-1CAB-40C4-ABE5-E090F5541A97}"/>
              </a:ext>
            </a:extLst>
          </p:cNvPr>
          <p:cNvSpPr/>
          <p:nvPr/>
        </p:nvSpPr>
        <p:spPr>
          <a:xfrm>
            <a:off x="4944984" y="4544041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F8C2C815-3B3E-4F67-820F-2F2152B6159B}"/>
              </a:ext>
            </a:extLst>
          </p:cNvPr>
          <p:cNvCxnSpPr>
            <a:cxnSpLocks/>
            <a:endCxn id="686" idx="4"/>
          </p:cNvCxnSpPr>
          <p:nvPr/>
        </p:nvCxnSpPr>
        <p:spPr>
          <a:xfrm flipV="1">
            <a:off x="3059973" y="3932672"/>
            <a:ext cx="362" cy="1685462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5" name="Oval 684">
            <a:extLst>
              <a:ext uri="{FF2B5EF4-FFF2-40B4-BE49-F238E27FC236}">
                <a16:creationId xmlns:a16="http://schemas.microsoft.com/office/drawing/2014/main" id="{C0CCB8AD-5057-41BB-89A2-BA8E69E5812B}"/>
              </a:ext>
            </a:extLst>
          </p:cNvPr>
          <p:cNvSpPr/>
          <p:nvPr/>
        </p:nvSpPr>
        <p:spPr>
          <a:xfrm>
            <a:off x="3014694" y="4535430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Oval 685">
            <a:extLst>
              <a:ext uri="{FF2B5EF4-FFF2-40B4-BE49-F238E27FC236}">
                <a16:creationId xmlns:a16="http://schemas.microsoft.com/office/drawing/2014/main" id="{97F7C88C-7363-4EAE-B026-255EAABDE410}"/>
              </a:ext>
            </a:extLst>
          </p:cNvPr>
          <p:cNvSpPr/>
          <p:nvPr/>
        </p:nvSpPr>
        <p:spPr>
          <a:xfrm>
            <a:off x="3007950" y="3827903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7" name="Straight Connector 686">
            <a:extLst>
              <a:ext uri="{FF2B5EF4-FFF2-40B4-BE49-F238E27FC236}">
                <a16:creationId xmlns:a16="http://schemas.microsoft.com/office/drawing/2014/main" id="{363CD942-C215-4F36-AEC4-4C1E517C9572}"/>
              </a:ext>
            </a:extLst>
          </p:cNvPr>
          <p:cNvCxnSpPr>
            <a:cxnSpLocks/>
          </p:cNvCxnSpPr>
          <p:nvPr/>
        </p:nvCxnSpPr>
        <p:spPr>
          <a:xfrm>
            <a:off x="3079977" y="4584052"/>
            <a:ext cx="1899099" cy="11232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90" name="Oval 689">
            <a:extLst>
              <a:ext uri="{FF2B5EF4-FFF2-40B4-BE49-F238E27FC236}">
                <a16:creationId xmlns:a16="http://schemas.microsoft.com/office/drawing/2014/main" id="{8E594A49-63C0-47CA-AE4D-29630536A13E}"/>
              </a:ext>
            </a:extLst>
          </p:cNvPr>
          <p:cNvSpPr/>
          <p:nvPr/>
        </p:nvSpPr>
        <p:spPr>
          <a:xfrm>
            <a:off x="3012322" y="5573798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Oval 690">
            <a:extLst>
              <a:ext uri="{FF2B5EF4-FFF2-40B4-BE49-F238E27FC236}">
                <a16:creationId xmlns:a16="http://schemas.microsoft.com/office/drawing/2014/main" id="{ED1B06B2-B7F8-484F-AC5F-988C9063B7CC}"/>
              </a:ext>
            </a:extLst>
          </p:cNvPr>
          <p:cNvSpPr/>
          <p:nvPr/>
        </p:nvSpPr>
        <p:spPr>
          <a:xfrm>
            <a:off x="3348156" y="5571855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A9F9A593-71B0-46A3-B414-7046FC6AC30D}"/>
              </a:ext>
            </a:extLst>
          </p:cNvPr>
          <p:cNvCxnSpPr>
            <a:cxnSpLocks/>
          </p:cNvCxnSpPr>
          <p:nvPr/>
        </p:nvCxnSpPr>
        <p:spPr>
          <a:xfrm>
            <a:off x="3062111" y="5622461"/>
            <a:ext cx="350820" cy="2075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95" name="Oval 694">
            <a:extLst>
              <a:ext uri="{FF2B5EF4-FFF2-40B4-BE49-F238E27FC236}">
                <a16:creationId xmlns:a16="http://schemas.microsoft.com/office/drawing/2014/main" id="{11CDD48E-F651-4A37-AA04-B3874E719F79}"/>
              </a:ext>
            </a:extLst>
          </p:cNvPr>
          <p:cNvSpPr/>
          <p:nvPr/>
        </p:nvSpPr>
        <p:spPr>
          <a:xfrm>
            <a:off x="8200649" y="3233805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6057F9F1-6012-420F-AC47-251B7769D916}"/>
              </a:ext>
            </a:extLst>
          </p:cNvPr>
          <p:cNvCxnSpPr>
            <a:cxnSpLocks/>
          </p:cNvCxnSpPr>
          <p:nvPr/>
        </p:nvCxnSpPr>
        <p:spPr>
          <a:xfrm flipV="1">
            <a:off x="7922566" y="3279020"/>
            <a:ext cx="357561" cy="1646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97" name="Oval 696">
            <a:extLst>
              <a:ext uri="{FF2B5EF4-FFF2-40B4-BE49-F238E27FC236}">
                <a16:creationId xmlns:a16="http://schemas.microsoft.com/office/drawing/2014/main" id="{F2B1A7AB-4AA9-46FB-A5F7-146F192BC67D}"/>
              </a:ext>
            </a:extLst>
          </p:cNvPr>
          <p:cNvSpPr/>
          <p:nvPr/>
        </p:nvSpPr>
        <p:spPr>
          <a:xfrm>
            <a:off x="8186816" y="2665497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Oval 697">
            <a:extLst>
              <a:ext uri="{FF2B5EF4-FFF2-40B4-BE49-F238E27FC236}">
                <a16:creationId xmlns:a16="http://schemas.microsoft.com/office/drawing/2014/main" id="{4D640A95-4D4B-42BC-90E6-22F63D789728}"/>
              </a:ext>
            </a:extLst>
          </p:cNvPr>
          <p:cNvSpPr/>
          <p:nvPr/>
        </p:nvSpPr>
        <p:spPr>
          <a:xfrm>
            <a:off x="8522650" y="2663554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9" name="Straight Connector 698">
            <a:extLst>
              <a:ext uri="{FF2B5EF4-FFF2-40B4-BE49-F238E27FC236}">
                <a16:creationId xmlns:a16="http://schemas.microsoft.com/office/drawing/2014/main" id="{17CE963B-00AD-4BB0-AF65-F63764B23A27}"/>
              </a:ext>
            </a:extLst>
          </p:cNvPr>
          <p:cNvCxnSpPr>
            <a:cxnSpLocks/>
          </p:cNvCxnSpPr>
          <p:nvPr/>
        </p:nvCxnSpPr>
        <p:spPr>
          <a:xfrm>
            <a:off x="8236605" y="2714160"/>
            <a:ext cx="350820" cy="2075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3" name="Oval 702">
            <a:extLst>
              <a:ext uri="{FF2B5EF4-FFF2-40B4-BE49-F238E27FC236}">
                <a16:creationId xmlns:a16="http://schemas.microsoft.com/office/drawing/2014/main" id="{C5C88B74-6F10-49D1-A4E7-F00A77B8D226}"/>
              </a:ext>
            </a:extLst>
          </p:cNvPr>
          <p:cNvSpPr/>
          <p:nvPr/>
        </p:nvSpPr>
        <p:spPr>
          <a:xfrm>
            <a:off x="7870181" y="3226635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4" name="Straight Connector 703">
            <a:extLst>
              <a:ext uri="{FF2B5EF4-FFF2-40B4-BE49-F238E27FC236}">
                <a16:creationId xmlns:a16="http://schemas.microsoft.com/office/drawing/2014/main" id="{C140BEE0-B6DF-4288-8155-8916AF4814F9}"/>
              </a:ext>
            </a:extLst>
          </p:cNvPr>
          <p:cNvCxnSpPr>
            <a:cxnSpLocks/>
            <a:endCxn id="690" idx="6"/>
          </p:cNvCxnSpPr>
          <p:nvPr/>
        </p:nvCxnSpPr>
        <p:spPr>
          <a:xfrm>
            <a:off x="1914133" y="5620445"/>
            <a:ext cx="1202958" cy="5738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6" name="Oval 705">
            <a:extLst>
              <a:ext uri="{FF2B5EF4-FFF2-40B4-BE49-F238E27FC236}">
                <a16:creationId xmlns:a16="http://schemas.microsoft.com/office/drawing/2014/main" id="{D390FDFE-6B23-4DA2-ACA2-3BD7200B85D9}"/>
              </a:ext>
            </a:extLst>
          </p:cNvPr>
          <p:cNvSpPr/>
          <p:nvPr/>
        </p:nvSpPr>
        <p:spPr>
          <a:xfrm>
            <a:off x="1896800" y="5579971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7" name="Straight Connector 706">
            <a:extLst>
              <a:ext uri="{FF2B5EF4-FFF2-40B4-BE49-F238E27FC236}">
                <a16:creationId xmlns:a16="http://schemas.microsoft.com/office/drawing/2014/main" id="{2A520E4D-7E0C-4E54-84DD-466BAEA8D22F}"/>
              </a:ext>
            </a:extLst>
          </p:cNvPr>
          <p:cNvCxnSpPr>
            <a:cxnSpLocks/>
          </p:cNvCxnSpPr>
          <p:nvPr/>
        </p:nvCxnSpPr>
        <p:spPr>
          <a:xfrm flipV="1">
            <a:off x="1949184" y="2195170"/>
            <a:ext cx="0" cy="3476636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9" name="Oval 708">
            <a:extLst>
              <a:ext uri="{FF2B5EF4-FFF2-40B4-BE49-F238E27FC236}">
                <a16:creationId xmlns:a16="http://schemas.microsoft.com/office/drawing/2014/main" id="{7926E3F8-BA16-475A-8D38-AF5090C15A55}"/>
              </a:ext>
            </a:extLst>
          </p:cNvPr>
          <p:cNvSpPr/>
          <p:nvPr/>
        </p:nvSpPr>
        <p:spPr>
          <a:xfrm>
            <a:off x="2372996" y="2102593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Oval 709">
            <a:extLst>
              <a:ext uri="{FF2B5EF4-FFF2-40B4-BE49-F238E27FC236}">
                <a16:creationId xmlns:a16="http://schemas.microsoft.com/office/drawing/2014/main" id="{08791395-0F98-4DD0-BBE7-AD0116C7541F}"/>
              </a:ext>
            </a:extLst>
          </p:cNvPr>
          <p:cNvSpPr/>
          <p:nvPr/>
        </p:nvSpPr>
        <p:spPr>
          <a:xfrm>
            <a:off x="1911384" y="2111559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Oval 715">
            <a:extLst>
              <a:ext uri="{FF2B5EF4-FFF2-40B4-BE49-F238E27FC236}">
                <a16:creationId xmlns:a16="http://schemas.microsoft.com/office/drawing/2014/main" id="{10DE5A7B-63AC-4A33-AAA4-C772D4478F80}"/>
              </a:ext>
            </a:extLst>
          </p:cNvPr>
          <p:cNvSpPr/>
          <p:nvPr/>
        </p:nvSpPr>
        <p:spPr>
          <a:xfrm>
            <a:off x="5981840" y="5728984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TextBox 716">
            <a:extLst>
              <a:ext uri="{FF2B5EF4-FFF2-40B4-BE49-F238E27FC236}">
                <a16:creationId xmlns:a16="http://schemas.microsoft.com/office/drawing/2014/main" id="{8A749C35-071C-45A4-8CC5-0F34BB49A9E9}"/>
              </a:ext>
            </a:extLst>
          </p:cNvPr>
          <p:cNvSpPr txBox="1"/>
          <p:nvPr/>
        </p:nvSpPr>
        <p:spPr>
          <a:xfrm>
            <a:off x="8781537" y="2534427"/>
            <a:ext cx="188585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Video Surveillance</a:t>
            </a:r>
          </a:p>
        </p:txBody>
      </p:sp>
      <p:sp>
        <p:nvSpPr>
          <p:cNvPr id="718" name="TextBox 717">
            <a:extLst>
              <a:ext uri="{FF2B5EF4-FFF2-40B4-BE49-F238E27FC236}">
                <a16:creationId xmlns:a16="http://schemas.microsoft.com/office/drawing/2014/main" id="{D9C1A36D-BCE0-41FF-A3B2-A8842BF2BEF1}"/>
              </a:ext>
            </a:extLst>
          </p:cNvPr>
          <p:cNvSpPr txBox="1"/>
          <p:nvPr/>
        </p:nvSpPr>
        <p:spPr>
          <a:xfrm>
            <a:off x="8919801" y="4372653"/>
            <a:ext cx="11532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Lock</a:t>
            </a:r>
          </a:p>
        </p:txBody>
      </p:sp>
      <p:sp>
        <p:nvSpPr>
          <p:cNvPr id="719" name="TextBox 718">
            <a:extLst>
              <a:ext uri="{FF2B5EF4-FFF2-40B4-BE49-F238E27FC236}">
                <a16:creationId xmlns:a16="http://schemas.microsoft.com/office/drawing/2014/main" id="{2483B7E6-A09C-4200-B380-4D877A02B545}"/>
              </a:ext>
            </a:extLst>
          </p:cNvPr>
          <p:cNvSpPr txBox="1"/>
          <p:nvPr/>
        </p:nvSpPr>
        <p:spPr>
          <a:xfrm>
            <a:off x="8412015" y="5618134"/>
            <a:ext cx="188585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Front Door</a:t>
            </a:r>
          </a:p>
        </p:txBody>
      </p:sp>
      <p:sp>
        <p:nvSpPr>
          <p:cNvPr id="720" name="TextBox 719">
            <a:extLst>
              <a:ext uri="{FF2B5EF4-FFF2-40B4-BE49-F238E27FC236}">
                <a16:creationId xmlns:a16="http://schemas.microsoft.com/office/drawing/2014/main" id="{B6AE083D-FAF4-4B21-AF02-729E52BAA3A6}"/>
              </a:ext>
            </a:extLst>
          </p:cNvPr>
          <p:cNvSpPr txBox="1"/>
          <p:nvPr/>
        </p:nvSpPr>
        <p:spPr>
          <a:xfrm>
            <a:off x="3712667" y="5310245"/>
            <a:ext cx="11532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Alarm System</a:t>
            </a:r>
          </a:p>
        </p:txBody>
      </p:sp>
      <p:sp>
        <p:nvSpPr>
          <p:cNvPr id="721" name="TextBox 720">
            <a:extLst>
              <a:ext uri="{FF2B5EF4-FFF2-40B4-BE49-F238E27FC236}">
                <a16:creationId xmlns:a16="http://schemas.microsoft.com/office/drawing/2014/main" id="{F2D33835-BB8C-42D1-92E0-1F4A437D0B30}"/>
              </a:ext>
            </a:extLst>
          </p:cNvPr>
          <p:cNvSpPr txBox="1"/>
          <p:nvPr/>
        </p:nvSpPr>
        <p:spPr>
          <a:xfrm>
            <a:off x="3232356" y="3618677"/>
            <a:ext cx="138831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Glass Break Sensors</a:t>
            </a:r>
          </a:p>
        </p:txBody>
      </p:sp>
      <p:sp>
        <p:nvSpPr>
          <p:cNvPr id="722" name="TextBox 721">
            <a:extLst>
              <a:ext uri="{FF2B5EF4-FFF2-40B4-BE49-F238E27FC236}">
                <a16:creationId xmlns:a16="http://schemas.microsoft.com/office/drawing/2014/main" id="{74218D55-6624-41A6-8B2B-86F7BA569EF2}"/>
              </a:ext>
            </a:extLst>
          </p:cNvPr>
          <p:cNvSpPr txBox="1"/>
          <p:nvPr/>
        </p:nvSpPr>
        <p:spPr>
          <a:xfrm>
            <a:off x="2653998" y="1901779"/>
            <a:ext cx="138831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Human’s Monitoring</a:t>
            </a:r>
          </a:p>
        </p:txBody>
      </p:sp>
    </p:spTree>
    <p:extLst>
      <p:ext uri="{BB962C8B-B14F-4D97-AF65-F5344CB8AC3E}">
        <p14:creationId xmlns:p14="http://schemas.microsoft.com/office/powerpoint/2010/main" val="565264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FFFB81D-3B6D-E845-855B-044133B55900}"/>
              </a:ext>
            </a:extLst>
          </p:cNvPr>
          <p:cNvSpPr/>
          <p:nvPr/>
        </p:nvSpPr>
        <p:spPr>
          <a:xfrm>
            <a:off x="2772622" y="2090443"/>
            <a:ext cx="2063565" cy="3506584"/>
          </a:xfrm>
          <a:prstGeom prst="rect">
            <a:avLst/>
          </a:prstGeom>
          <a:solidFill>
            <a:srgbClr val="E2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8A53537-BEB7-7141-B503-273D39A63853}"/>
              </a:ext>
            </a:extLst>
          </p:cNvPr>
          <p:cNvSpPr/>
          <p:nvPr/>
        </p:nvSpPr>
        <p:spPr>
          <a:xfrm>
            <a:off x="5017203" y="2090443"/>
            <a:ext cx="2063566" cy="350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584D36-D976-FB47-A4D9-3525020F59E9}"/>
              </a:ext>
            </a:extLst>
          </p:cNvPr>
          <p:cNvSpPr/>
          <p:nvPr/>
        </p:nvSpPr>
        <p:spPr>
          <a:xfrm>
            <a:off x="7314442" y="2090443"/>
            <a:ext cx="2063566" cy="3506584"/>
          </a:xfrm>
          <a:prstGeom prst="rect">
            <a:avLst/>
          </a:prstGeom>
          <a:solidFill>
            <a:srgbClr val="FFD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72A062-2460-B447-96B7-ED3FC67D0634}"/>
              </a:ext>
            </a:extLst>
          </p:cNvPr>
          <p:cNvSpPr/>
          <p:nvPr/>
        </p:nvSpPr>
        <p:spPr>
          <a:xfrm>
            <a:off x="475380" y="2090443"/>
            <a:ext cx="2063565" cy="35065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F29EA8-2CA6-CC43-912A-6F7ACE7B8B2B}"/>
              </a:ext>
            </a:extLst>
          </p:cNvPr>
          <p:cNvSpPr txBox="1"/>
          <p:nvPr/>
        </p:nvSpPr>
        <p:spPr>
          <a:xfrm>
            <a:off x="493056" y="2197974"/>
            <a:ext cx="206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latin typeface="Arial" charset="0"/>
                <a:ea typeface="Arial" charset="0"/>
                <a:cs typeface="Arial" charset="0"/>
              </a:rPr>
              <a:t>IDENTIFY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13F571-657C-2E4E-993D-2B240FFDB2CC}"/>
              </a:ext>
            </a:extLst>
          </p:cNvPr>
          <p:cNvSpPr txBox="1"/>
          <p:nvPr/>
        </p:nvSpPr>
        <p:spPr>
          <a:xfrm>
            <a:off x="2790299" y="2211299"/>
            <a:ext cx="206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PROTECT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2CF12F-2B0C-4C49-8108-17B4FCC3C66D}"/>
              </a:ext>
            </a:extLst>
          </p:cNvPr>
          <p:cNvSpPr txBox="1"/>
          <p:nvPr/>
        </p:nvSpPr>
        <p:spPr>
          <a:xfrm>
            <a:off x="7314442" y="2209934"/>
            <a:ext cx="2063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latin typeface="Arial" charset="0"/>
                <a:ea typeface="Arial" charset="0"/>
                <a:cs typeface="Arial" charset="0"/>
              </a:rPr>
              <a:t>RESPOND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E69698-55C5-F441-A9A0-E5E694AADA6D}"/>
              </a:ext>
            </a:extLst>
          </p:cNvPr>
          <p:cNvSpPr txBox="1"/>
          <p:nvPr/>
        </p:nvSpPr>
        <p:spPr>
          <a:xfrm>
            <a:off x="5017203" y="2206189"/>
            <a:ext cx="206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DETECT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71A542F-CB5A-E645-ACF6-60DE46E9F3FE}"/>
              </a:ext>
            </a:extLst>
          </p:cNvPr>
          <p:cNvSpPr/>
          <p:nvPr/>
        </p:nvSpPr>
        <p:spPr>
          <a:xfrm>
            <a:off x="9611681" y="2090443"/>
            <a:ext cx="2063566" cy="3506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9FEA69-8D80-6744-A043-1B475C99FE98}"/>
              </a:ext>
            </a:extLst>
          </p:cNvPr>
          <p:cNvSpPr txBox="1"/>
          <p:nvPr/>
        </p:nvSpPr>
        <p:spPr>
          <a:xfrm>
            <a:off x="9611681" y="2203227"/>
            <a:ext cx="206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latin typeface="Arial" charset="0"/>
                <a:ea typeface="Arial" charset="0"/>
                <a:cs typeface="Arial" charset="0"/>
              </a:rPr>
              <a:t>RECOVER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82D89F-D948-4DB9-AB02-D9A49A6840D9}"/>
              </a:ext>
            </a:extLst>
          </p:cNvPr>
          <p:cNvSpPr txBox="1"/>
          <p:nvPr/>
        </p:nvSpPr>
        <p:spPr>
          <a:xfrm>
            <a:off x="-1" y="2672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SECURITY MATTERS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350FF1-2CD3-4140-B550-6CF6C7313300}"/>
              </a:ext>
            </a:extLst>
          </p:cNvPr>
          <p:cNvSpPr/>
          <p:nvPr/>
        </p:nvSpPr>
        <p:spPr>
          <a:xfrm>
            <a:off x="7296197" y="6143481"/>
            <a:ext cx="2550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Arial Black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www.nist.gov/about-nist</a:t>
            </a:r>
            <a:endParaRPr lang="en-US" sz="1400" b="1" dirty="0">
              <a:latin typeface="Arial Black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2AF1B-3AD9-40FF-8F66-4C315CDB72CC}"/>
              </a:ext>
            </a:extLst>
          </p:cNvPr>
          <p:cNvSpPr txBox="1"/>
          <p:nvPr/>
        </p:nvSpPr>
        <p:spPr>
          <a:xfrm>
            <a:off x="46834" y="6542546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E6E758-A4CB-49BD-9126-1C0649F6FDD5}"/>
              </a:ext>
            </a:extLst>
          </p:cNvPr>
          <p:cNvSpPr txBox="1"/>
          <p:nvPr/>
        </p:nvSpPr>
        <p:spPr>
          <a:xfrm>
            <a:off x="672309" y="2918852"/>
            <a:ext cx="17050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Asset management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Business environment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Risk management strategy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98579F-9B38-44F3-A5E2-8B888328D322}"/>
              </a:ext>
            </a:extLst>
          </p:cNvPr>
          <p:cNvSpPr txBox="1"/>
          <p:nvPr/>
        </p:nvSpPr>
        <p:spPr>
          <a:xfrm>
            <a:off x="5175617" y="2918852"/>
            <a:ext cx="17467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marR="0" lvl="0" indent="-28575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Anomalies and events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Security continuous monitoring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Detection processes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6850A5-AAB4-40E8-877A-FABF420FD0FC}"/>
              </a:ext>
            </a:extLst>
          </p:cNvPr>
          <p:cNvSpPr txBox="1"/>
          <p:nvPr/>
        </p:nvSpPr>
        <p:spPr>
          <a:xfrm>
            <a:off x="7434907" y="2918852"/>
            <a:ext cx="18226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Response planning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Mitig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B615D0-5C3F-486F-BF16-F4CA392300E3}"/>
              </a:ext>
            </a:extLst>
          </p:cNvPr>
          <p:cNvSpPr txBox="1"/>
          <p:nvPr/>
        </p:nvSpPr>
        <p:spPr>
          <a:xfrm>
            <a:off x="9748441" y="2923438"/>
            <a:ext cx="1790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Recovery planning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Image result for NIST icon">
            <a:extLst>
              <a:ext uri="{FF2B5EF4-FFF2-40B4-BE49-F238E27FC236}">
                <a16:creationId xmlns:a16="http://schemas.microsoft.com/office/drawing/2014/main" id="{C4A6E27F-2391-4515-922A-506D32A13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45" y="5894909"/>
            <a:ext cx="1612402" cy="71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4D4BB55-0B46-43AE-8A4F-92FFC7221149}"/>
              </a:ext>
            </a:extLst>
          </p:cNvPr>
          <p:cNvSpPr txBox="1"/>
          <p:nvPr/>
        </p:nvSpPr>
        <p:spPr>
          <a:xfrm>
            <a:off x="2972158" y="2918852"/>
            <a:ext cx="169984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Access control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Awareness and training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security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 protection process and procedures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Protective technology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44CC7F-958A-F74D-9976-0C9B6B9BB890}"/>
              </a:ext>
            </a:extLst>
          </p:cNvPr>
          <p:cNvSpPr txBox="1"/>
          <p:nvPr/>
        </p:nvSpPr>
        <p:spPr>
          <a:xfrm>
            <a:off x="190906" y="1148155"/>
            <a:ext cx="1193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NIST Framework | National Institute of Standards and Technology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F3AE64-4864-6047-A38A-130A212511C2}"/>
              </a:ext>
            </a:extLst>
          </p:cNvPr>
          <p:cNvSpPr/>
          <p:nvPr/>
        </p:nvSpPr>
        <p:spPr>
          <a:xfrm>
            <a:off x="1893772" y="1509688"/>
            <a:ext cx="84044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NIST Cybersecurity Framework consists of standards, guidelines, and best practices to manage cybersecurity-related risk.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4117311-A6DD-DB4C-8BD9-9CF156E7DDC2}"/>
              </a:ext>
            </a:extLst>
          </p:cNvPr>
          <p:cNvCxnSpPr/>
          <p:nvPr/>
        </p:nvCxnSpPr>
        <p:spPr>
          <a:xfrm>
            <a:off x="1246135" y="2711806"/>
            <a:ext cx="55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E56BD2-3306-C440-9EA4-A3F71F45B442}"/>
              </a:ext>
            </a:extLst>
          </p:cNvPr>
          <p:cNvCxnSpPr/>
          <p:nvPr/>
        </p:nvCxnSpPr>
        <p:spPr>
          <a:xfrm>
            <a:off x="3543377" y="2704852"/>
            <a:ext cx="55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F1D38E-4318-1C42-89DD-C139880123CC}"/>
              </a:ext>
            </a:extLst>
          </p:cNvPr>
          <p:cNvCxnSpPr/>
          <p:nvPr/>
        </p:nvCxnSpPr>
        <p:spPr>
          <a:xfrm>
            <a:off x="5770282" y="2704852"/>
            <a:ext cx="55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2AAC182-54D7-C741-A083-A4EF8B5903A6}"/>
              </a:ext>
            </a:extLst>
          </p:cNvPr>
          <p:cNvCxnSpPr/>
          <p:nvPr/>
        </p:nvCxnSpPr>
        <p:spPr>
          <a:xfrm>
            <a:off x="8067521" y="2724492"/>
            <a:ext cx="55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C9290EE-CD40-AF41-B9BE-333C64282B52}"/>
              </a:ext>
            </a:extLst>
          </p:cNvPr>
          <p:cNvCxnSpPr/>
          <p:nvPr/>
        </p:nvCxnSpPr>
        <p:spPr>
          <a:xfrm>
            <a:off x="10364760" y="2724492"/>
            <a:ext cx="55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45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uilding">
            <a:extLst>
              <a:ext uri="{FF2B5EF4-FFF2-40B4-BE49-F238E27FC236}">
                <a16:creationId xmlns:a16="http://schemas.microsoft.com/office/drawing/2014/main" id="{A3EEC37B-7750-664C-B336-30A584C4F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4562" y="1861261"/>
            <a:ext cx="3467754" cy="34677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82D89F-D948-4DB9-AB02-D9A49A6840D9}"/>
              </a:ext>
            </a:extLst>
          </p:cNvPr>
          <p:cNvSpPr txBox="1"/>
          <p:nvPr/>
        </p:nvSpPr>
        <p:spPr>
          <a:xfrm>
            <a:off x="-1" y="2672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SECURITY AT WORK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CA4947F-C545-2049-B7CD-7ABF255F31D4}"/>
              </a:ext>
            </a:extLst>
          </p:cNvPr>
          <p:cNvCxnSpPr>
            <a:cxnSpLocks/>
          </p:cNvCxnSpPr>
          <p:nvPr/>
        </p:nvCxnSpPr>
        <p:spPr>
          <a:xfrm>
            <a:off x="2047223" y="2101567"/>
            <a:ext cx="448714" cy="0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FEF425C4-98F2-E94D-BBF8-8E30B0B6D50F}"/>
              </a:ext>
            </a:extLst>
          </p:cNvPr>
          <p:cNvCxnSpPr>
            <a:cxnSpLocks/>
          </p:cNvCxnSpPr>
          <p:nvPr/>
        </p:nvCxnSpPr>
        <p:spPr>
          <a:xfrm flipV="1">
            <a:off x="7142614" y="2790434"/>
            <a:ext cx="0" cy="596095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3AD66F1D-D570-FA47-B4C2-1E48DD4E9671}"/>
              </a:ext>
            </a:extLst>
          </p:cNvPr>
          <p:cNvCxnSpPr>
            <a:cxnSpLocks/>
          </p:cNvCxnSpPr>
          <p:nvPr/>
        </p:nvCxnSpPr>
        <p:spPr>
          <a:xfrm flipV="1">
            <a:off x="6057527" y="4712516"/>
            <a:ext cx="0" cy="1211240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BCB0086B-D698-BD4D-8888-F2EF4BBEF902}"/>
              </a:ext>
            </a:extLst>
          </p:cNvPr>
          <p:cNvCxnSpPr>
            <a:cxnSpLocks/>
            <a:endCxn id="212" idx="2"/>
          </p:cNvCxnSpPr>
          <p:nvPr/>
        </p:nvCxnSpPr>
        <p:spPr>
          <a:xfrm>
            <a:off x="6052181" y="5923756"/>
            <a:ext cx="2135439" cy="9924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C3696EFE-ECF3-C24E-A420-23D5D98B17A6}"/>
              </a:ext>
            </a:extLst>
          </p:cNvPr>
          <p:cNvSpPr/>
          <p:nvPr/>
        </p:nvSpPr>
        <p:spPr>
          <a:xfrm>
            <a:off x="8187620" y="5881295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783E4801-91A8-8D4D-A2C6-2F1D7E2A52FC}"/>
              </a:ext>
            </a:extLst>
          </p:cNvPr>
          <p:cNvSpPr/>
          <p:nvPr/>
        </p:nvSpPr>
        <p:spPr>
          <a:xfrm>
            <a:off x="6005504" y="4625891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753E92-2115-F74B-A494-3F9B8BC3070B}"/>
              </a:ext>
            </a:extLst>
          </p:cNvPr>
          <p:cNvCxnSpPr>
            <a:cxnSpLocks/>
          </p:cNvCxnSpPr>
          <p:nvPr/>
        </p:nvCxnSpPr>
        <p:spPr>
          <a:xfrm flipV="1">
            <a:off x="7922535" y="4718959"/>
            <a:ext cx="0" cy="1211240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5" name="Oval 214">
            <a:extLst>
              <a:ext uri="{FF2B5EF4-FFF2-40B4-BE49-F238E27FC236}">
                <a16:creationId xmlns:a16="http://schemas.microsoft.com/office/drawing/2014/main" id="{D63E10C8-4516-5447-BEFC-E2FA95C7CD15}"/>
              </a:ext>
            </a:extLst>
          </p:cNvPr>
          <p:cNvSpPr/>
          <p:nvPr/>
        </p:nvSpPr>
        <p:spPr>
          <a:xfrm>
            <a:off x="7870512" y="5876104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FAEAF03E-71B2-814C-BDE9-F2AA787811B5}"/>
              </a:ext>
            </a:extLst>
          </p:cNvPr>
          <p:cNvSpPr/>
          <p:nvPr/>
        </p:nvSpPr>
        <p:spPr>
          <a:xfrm>
            <a:off x="7870512" y="4632334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11D8E4C3-8586-FF47-A28D-C6808FC9578C}"/>
              </a:ext>
            </a:extLst>
          </p:cNvPr>
          <p:cNvCxnSpPr>
            <a:cxnSpLocks/>
          </p:cNvCxnSpPr>
          <p:nvPr/>
        </p:nvCxnSpPr>
        <p:spPr>
          <a:xfrm>
            <a:off x="7913798" y="4671032"/>
            <a:ext cx="858050" cy="5075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8" name="Oval 217">
            <a:extLst>
              <a:ext uri="{FF2B5EF4-FFF2-40B4-BE49-F238E27FC236}">
                <a16:creationId xmlns:a16="http://schemas.microsoft.com/office/drawing/2014/main" id="{A218CCC0-5037-8347-A3B4-B46B54EF5412}"/>
              </a:ext>
            </a:extLst>
          </p:cNvPr>
          <p:cNvSpPr/>
          <p:nvPr/>
        </p:nvSpPr>
        <p:spPr>
          <a:xfrm>
            <a:off x="8703749" y="4632196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9CE3F995-1033-D040-A168-531EC700B5FB}"/>
              </a:ext>
            </a:extLst>
          </p:cNvPr>
          <p:cNvSpPr/>
          <p:nvPr/>
        </p:nvSpPr>
        <p:spPr>
          <a:xfrm>
            <a:off x="5496183" y="4485427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1A6F0285-8D46-114C-8E91-1E61445F3A13}"/>
              </a:ext>
            </a:extLst>
          </p:cNvPr>
          <p:cNvCxnSpPr>
            <a:cxnSpLocks/>
            <a:endCxn id="222" idx="4"/>
          </p:cNvCxnSpPr>
          <p:nvPr/>
        </p:nvCxnSpPr>
        <p:spPr>
          <a:xfrm flipV="1">
            <a:off x="3130529" y="3874058"/>
            <a:ext cx="362" cy="1685462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1" name="Oval 220">
            <a:extLst>
              <a:ext uri="{FF2B5EF4-FFF2-40B4-BE49-F238E27FC236}">
                <a16:creationId xmlns:a16="http://schemas.microsoft.com/office/drawing/2014/main" id="{25ADD560-A22E-8F4E-A152-B82FA01390BC}"/>
              </a:ext>
            </a:extLst>
          </p:cNvPr>
          <p:cNvSpPr/>
          <p:nvPr/>
        </p:nvSpPr>
        <p:spPr>
          <a:xfrm>
            <a:off x="3085250" y="4476816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265D5AF2-A55B-A24D-BEC5-4DE651E0372D}"/>
              </a:ext>
            </a:extLst>
          </p:cNvPr>
          <p:cNvSpPr/>
          <p:nvPr/>
        </p:nvSpPr>
        <p:spPr>
          <a:xfrm>
            <a:off x="3078506" y="3769289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3543080F-3F5D-464A-AEAF-C9DA31167E57}"/>
              </a:ext>
            </a:extLst>
          </p:cNvPr>
          <p:cNvCxnSpPr>
            <a:cxnSpLocks/>
            <a:endCxn id="219" idx="2"/>
          </p:cNvCxnSpPr>
          <p:nvPr/>
        </p:nvCxnSpPr>
        <p:spPr>
          <a:xfrm>
            <a:off x="3150533" y="4525438"/>
            <a:ext cx="2345650" cy="12374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4" name="Oval 223">
            <a:extLst>
              <a:ext uri="{FF2B5EF4-FFF2-40B4-BE49-F238E27FC236}">
                <a16:creationId xmlns:a16="http://schemas.microsoft.com/office/drawing/2014/main" id="{B92C5C41-3A3F-8E41-91CB-4F9CF3080ED1}"/>
              </a:ext>
            </a:extLst>
          </p:cNvPr>
          <p:cNvSpPr/>
          <p:nvPr/>
        </p:nvSpPr>
        <p:spPr>
          <a:xfrm>
            <a:off x="3082878" y="5515184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0402C269-7D93-5C45-8C27-7F666A34A9CB}"/>
              </a:ext>
            </a:extLst>
          </p:cNvPr>
          <p:cNvSpPr/>
          <p:nvPr/>
        </p:nvSpPr>
        <p:spPr>
          <a:xfrm>
            <a:off x="3418712" y="5513241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5BE64C75-F1EA-7244-BC8F-207D0AA2689E}"/>
              </a:ext>
            </a:extLst>
          </p:cNvPr>
          <p:cNvCxnSpPr>
            <a:cxnSpLocks/>
          </p:cNvCxnSpPr>
          <p:nvPr/>
        </p:nvCxnSpPr>
        <p:spPr>
          <a:xfrm>
            <a:off x="3132667" y="5563847"/>
            <a:ext cx="350820" cy="2075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7" name="Oval 226">
            <a:extLst>
              <a:ext uri="{FF2B5EF4-FFF2-40B4-BE49-F238E27FC236}">
                <a16:creationId xmlns:a16="http://schemas.microsoft.com/office/drawing/2014/main" id="{F5DDC0E9-C07A-D94B-B19D-7B06FC7AB44F}"/>
              </a:ext>
            </a:extLst>
          </p:cNvPr>
          <p:cNvSpPr/>
          <p:nvPr/>
        </p:nvSpPr>
        <p:spPr>
          <a:xfrm>
            <a:off x="7093683" y="3335923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86EBDA2F-0001-9B4A-B1E9-4423D71EFD26}"/>
              </a:ext>
            </a:extLst>
          </p:cNvPr>
          <p:cNvCxnSpPr>
            <a:cxnSpLocks/>
            <a:stCxn id="234" idx="1"/>
          </p:cNvCxnSpPr>
          <p:nvPr/>
        </p:nvCxnSpPr>
        <p:spPr>
          <a:xfrm>
            <a:off x="6521878" y="3351266"/>
            <a:ext cx="651283" cy="29872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9" name="Oval 228">
            <a:extLst>
              <a:ext uri="{FF2B5EF4-FFF2-40B4-BE49-F238E27FC236}">
                <a16:creationId xmlns:a16="http://schemas.microsoft.com/office/drawing/2014/main" id="{36B3A8F3-EA85-E547-9BD4-6B78C86C74E1}"/>
              </a:ext>
            </a:extLst>
          </p:cNvPr>
          <p:cNvSpPr/>
          <p:nvPr/>
        </p:nvSpPr>
        <p:spPr>
          <a:xfrm>
            <a:off x="7079850" y="2767615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C308E546-72A0-784D-98E4-28D6D50DB956}"/>
              </a:ext>
            </a:extLst>
          </p:cNvPr>
          <p:cNvSpPr/>
          <p:nvPr/>
        </p:nvSpPr>
        <p:spPr>
          <a:xfrm>
            <a:off x="7415684" y="2765672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80A21E68-7BF3-1C49-9D73-32730ADED673}"/>
              </a:ext>
            </a:extLst>
          </p:cNvPr>
          <p:cNvCxnSpPr>
            <a:cxnSpLocks/>
          </p:cNvCxnSpPr>
          <p:nvPr/>
        </p:nvCxnSpPr>
        <p:spPr>
          <a:xfrm>
            <a:off x="7129639" y="2816278"/>
            <a:ext cx="350820" cy="2075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4" name="Oval 233">
            <a:extLst>
              <a:ext uri="{FF2B5EF4-FFF2-40B4-BE49-F238E27FC236}">
                <a16:creationId xmlns:a16="http://schemas.microsoft.com/office/drawing/2014/main" id="{313CE124-BE1E-6C4D-B92A-92AC526CF7FF}"/>
              </a:ext>
            </a:extLst>
          </p:cNvPr>
          <p:cNvSpPr/>
          <p:nvPr/>
        </p:nvSpPr>
        <p:spPr>
          <a:xfrm>
            <a:off x="6506535" y="3335923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6F4C04C6-1574-C140-82CE-AAB73471B5E5}"/>
              </a:ext>
            </a:extLst>
          </p:cNvPr>
          <p:cNvCxnSpPr>
            <a:cxnSpLocks/>
            <a:endCxn id="224" idx="6"/>
          </p:cNvCxnSpPr>
          <p:nvPr/>
        </p:nvCxnSpPr>
        <p:spPr>
          <a:xfrm>
            <a:off x="1984689" y="5561831"/>
            <a:ext cx="1202958" cy="5738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6" name="Oval 235">
            <a:extLst>
              <a:ext uri="{FF2B5EF4-FFF2-40B4-BE49-F238E27FC236}">
                <a16:creationId xmlns:a16="http://schemas.microsoft.com/office/drawing/2014/main" id="{A577CE36-A1DA-4B4A-A8B6-7A3B9291912C}"/>
              </a:ext>
            </a:extLst>
          </p:cNvPr>
          <p:cNvSpPr/>
          <p:nvPr/>
        </p:nvSpPr>
        <p:spPr>
          <a:xfrm>
            <a:off x="1967356" y="5521357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6FA4C38B-0D85-3441-9901-F6A36D5D08DD}"/>
              </a:ext>
            </a:extLst>
          </p:cNvPr>
          <p:cNvCxnSpPr>
            <a:cxnSpLocks/>
          </p:cNvCxnSpPr>
          <p:nvPr/>
        </p:nvCxnSpPr>
        <p:spPr>
          <a:xfrm flipV="1">
            <a:off x="2019740" y="2136556"/>
            <a:ext cx="0" cy="3476636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8" name="Oval 237">
            <a:extLst>
              <a:ext uri="{FF2B5EF4-FFF2-40B4-BE49-F238E27FC236}">
                <a16:creationId xmlns:a16="http://schemas.microsoft.com/office/drawing/2014/main" id="{42F03557-E93C-4F43-B1C2-94FE7E9BB68C}"/>
              </a:ext>
            </a:extLst>
          </p:cNvPr>
          <p:cNvSpPr/>
          <p:nvPr/>
        </p:nvSpPr>
        <p:spPr>
          <a:xfrm>
            <a:off x="2443552" y="2043979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EE67DDEE-BD69-6840-ADB1-4DD00A47EC0D}"/>
              </a:ext>
            </a:extLst>
          </p:cNvPr>
          <p:cNvSpPr/>
          <p:nvPr/>
        </p:nvSpPr>
        <p:spPr>
          <a:xfrm>
            <a:off x="1981940" y="2052945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22B9AB2C-2DBF-F04F-AF21-52343121EF70}"/>
              </a:ext>
            </a:extLst>
          </p:cNvPr>
          <p:cNvSpPr/>
          <p:nvPr/>
        </p:nvSpPr>
        <p:spPr>
          <a:xfrm>
            <a:off x="6005504" y="5869661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EB9B835A-F35A-C941-9579-0D9027B508B5}"/>
              </a:ext>
            </a:extLst>
          </p:cNvPr>
          <p:cNvSpPr txBox="1"/>
          <p:nvPr/>
        </p:nvSpPr>
        <p:spPr>
          <a:xfrm>
            <a:off x="7674571" y="2636545"/>
            <a:ext cx="188585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Video Surveillance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454BAB5E-0D6D-A54B-8E54-AEFEA72F5534}"/>
              </a:ext>
            </a:extLst>
          </p:cNvPr>
          <p:cNvSpPr txBox="1"/>
          <p:nvPr/>
        </p:nvSpPr>
        <p:spPr>
          <a:xfrm>
            <a:off x="8943465" y="4513330"/>
            <a:ext cx="11532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Lock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8DD1A263-13FE-C04B-AE6E-7AB709202C33}"/>
              </a:ext>
            </a:extLst>
          </p:cNvPr>
          <p:cNvSpPr txBox="1"/>
          <p:nvPr/>
        </p:nvSpPr>
        <p:spPr>
          <a:xfrm>
            <a:off x="8435679" y="5758811"/>
            <a:ext cx="188585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Front Door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97766259-17C3-D740-AD05-E31E952B8177}"/>
              </a:ext>
            </a:extLst>
          </p:cNvPr>
          <p:cNvSpPr txBox="1"/>
          <p:nvPr/>
        </p:nvSpPr>
        <p:spPr>
          <a:xfrm>
            <a:off x="3783223" y="5251631"/>
            <a:ext cx="11532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Alarm System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6BB47386-A512-7243-8C47-21C13480C8B3}"/>
              </a:ext>
            </a:extLst>
          </p:cNvPr>
          <p:cNvSpPr txBox="1"/>
          <p:nvPr/>
        </p:nvSpPr>
        <p:spPr>
          <a:xfrm>
            <a:off x="3302912" y="3560063"/>
            <a:ext cx="138831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Glass Break Sensors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2603AAC0-D7BD-6742-9D2B-D06D94B76CAF}"/>
              </a:ext>
            </a:extLst>
          </p:cNvPr>
          <p:cNvSpPr txBox="1"/>
          <p:nvPr/>
        </p:nvSpPr>
        <p:spPr>
          <a:xfrm>
            <a:off x="2684900" y="1853163"/>
            <a:ext cx="138831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Human’s Monitoring</a:t>
            </a:r>
          </a:p>
        </p:txBody>
      </p:sp>
    </p:spTree>
    <p:extLst>
      <p:ext uri="{BB962C8B-B14F-4D97-AF65-F5344CB8AC3E}">
        <p14:creationId xmlns:p14="http://schemas.microsoft.com/office/powerpoint/2010/main" val="2819359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uilding">
            <a:extLst>
              <a:ext uri="{FF2B5EF4-FFF2-40B4-BE49-F238E27FC236}">
                <a16:creationId xmlns:a16="http://schemas.microsoft.com/office/drawing/2014/main" id="{A3EEC37B-7750-664C-B336-30A584C4F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4562" y="1861261"/>
            <a:ext cx="3467754" cy="34677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82D89F-D948-4DB9-AB02-D9A49A6840D9}"/>
              </a:ext>
            </a:extLst>
          </p:cNvPr>
          <p:cNvSpPr txBox="1"/>
          <p:nvPr/>
        </p:nvSpPr>
        <p:spPr>
          <a:xfrm>
            <a:off x="-1" y="2672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SECURITY AT WORK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CA4947F-C545-2049-B7CD-7ABF255F31D4}"/>
              </a:ext>
            </a:extLst>
          </p:cNvPr>
          <p:cNvCxnSpPr>
            <a:cxnSpLocks/>
          </p:cNvCxnSpPr>
          <p:nvPr/>
        </p:nvCxnSpPr>
        <p:spPr>
          <a:xfrm>
            <a:off x="1444219" y="2175612"/>
            <a:ext cx="448714" cy="0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FEF425C4-98F2-E94D-BBF8-8E30B0B6D50F}"/>
              </a:ext>
            </a:extLst>
          </p:cNvPr>
          <p:cNvCxnSpPr>
            <a:cxnSpLocks/>
          </p:cNvCxnSpPr>
          <p:nvPr/>
        </p:nvCxnSpPr>
        <p:spPr>
          <a:xfrm flipV="1">
            <a:off x="7142614" y="2790434"/>
            <a:ext cx="0" cy="596095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3AD66F1D-D570-FA47-B4C2-1E48DD4E9671}"/>
              </a:ext>
            </a:extLst>
          </p:cNvPr>
          <p:cNvCxnSpPr>
            <a:cxnSpLocks/>
          </p:cNvCxnSpPr>
          <p:nvPr/>
        </p:nvCxnSpPr>
        <p:spPr>
          <a:xfrm flipV="1">
            <a:off x="6057527" y="4712516"/>
            <a:ext cx="0" cy="1211240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BCB0086B-D698-BD4D-8888-F2EF4BBEF902}"/>
              </a:ext>
            </a:extLst>
          </p:cNvPr>
          <p:cNvCxnSpPr>
            <a:cxnSpLocks/>
            <a:endCxn id="212" idx="2"/>
          </p:cNvCxnSpPr>
          <p:nvPr/>
        </p:nvCxnSpPr>
        <p:spPr>
          <a:xfrm>
            <a:off x="6052181" y="5923756"/>
            <a:ext cx="2135439" cy="9924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C3696EFE-ECF3-C24E-A420-23D5D98B17A6}"/>
              </a:ext>
            </a:extLst>
          </p:cNvPr>
          <p:cNvSpPr/>
          <p:nvPr/>
        </p:nvSpPr>
        <p:spPr>
          <a:xfrm>
            <a:off x="8187620" y="5881295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783E4801-91A8-8D4D-A2C6-2F1D7E2A52FC}"/>
              </a:ext>
            </a:extLst>
          </p:cNvPr>
          <p:cNvSpPr/>
          <p:nvPr/>
        </p:nvSpPr>
        <p:spPr>
          <a:xfrm>
            <a:off x="6005504" y="4625891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753E92-2115-F74B-A494-3F9B8BC3070B}"/>
              </a:ext>
            </a:extLst>
          </p:cNvPr>
          <p:cNvCxnSpPr>
            <a:cxnSpLocks/>
          </p:cNvCxnSpPr>
          <p:nvPr/>
        </p:nvCxnSpPr>
        <p:spPr>
          <a:xfrm flipV="1">
            <a:off x="7922535" y="4718959"/>
            <a:ext cx="0" cy="1211240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5" name="Oval 214">
            <a:extLst>
              <a:ext uri="{FF2B5EF4-FFF2-40B4-BE49-F238E27FC236}">
                <a16:creationId xmlns:a16="http://schemas.microsoft.com/office/drawing/2014/main" id="{D63E10C8-4516-5447-BEFC-E2FA95C7CD15}"/>
              </a:ext>
            </a:extLst>
          </p:cNvPr>
          <p:cNvSpPr/>
          <p:nvPr/>
        </p:nvSpPr>
        <p:spPr>
          <a:xfrm>
            <a:off x="7870512" y="5876104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FAEAF03E-71B2-814C-BDE9-F2AA787811B5}"/>
              </a:ext>
            </a:extLst>
          </p:cNvPr>
          <p:cNvSpPr/>
          <p:nvPr/>
        </p:nvSpPr>
        <p:spPr>
          <a:xfrm>
            <a:off x="7870512" y="4632334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11D8E4C3-8586-FF47-A28D-C6808FC9578C}"/>
              </a:ext>
            </a:extLst>
          </p:cNvPr>
          <p:cNvCxnSpPr>
            <a:cxnSpLocks/>
          </p:cNvCxnSpPr>
          <p:nvPr/>
        </p:nvCxnSpPr>
        <p:spPr>
          <a:xfrm>
            <a:off x="7913798" y="4671032"/>
            <a:ext cx="858050" cy="5075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8" name="Oval 217">
            <a:extLst>
              <a:ext uri="{FF2B5EF4-FFF2-40B4-BE49-F238E27FC236}">
                <a16:creationId xmlns:a16="http://schemas.microsoft.com/office/drawing/2014/main" id="{A218CCC0-5037-8347-A3B4-B46B54EF5412}"/>
              </a:ext>
            </a:extLst>
          </p:cNvPr>
          <p:cNvSpPr/>
          <p:nvPr/>
        </p:nvSpPr>
        <p:spPr>
          <a:xfrm>
            <a:off x="8703749" y="4632196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9CE3F995-1033-D040-A168-531EC700B5FB}"/>
              </a:ext>
            </a:extLst>
          </p:cNvPr>
          <p:cNvSpPr/>
          <p:nvPr/>
        </p:nvSpPr>
        <p:spPr>
          <a:xfrm>
            <a:off x="5496183" y="4485427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1A6F0285-8D46-114C-8E91-1E61445F3A13}"/>
              </a:ext>
            </a:extLst>
          </p:cNvPr>
          <p:cNvCxnSpPr>
            <a:cxnSpLocks/>
            <a:endCxn id="222" idx="0"/>
          </p:cNvCxnSpPr>
          <p:nvPr/>
        </p:nvCxnSpPr>
        <p:spPr>
          <a:xfrm flipV="1">
            <a:off x="2625168" y="3769289"/>
            <a:ext cx="1634" cy="1813906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1" name="Oval 220">
            <a:extLst>
              <a:ext uri="{FF2B5EF4-FFF2-40B4-BE49-F238E27FC236}">
                <a16:creationId xmlns:a16="http://schemas.microsoft.com/office/drawing/2014/main" id="{25ADD560-A22E-8F4E-A152-B82FA01390BC}"/>
              </a:ext>
            </a:extLst>
          </p:cNvPr>
          <p:cNvSpPr/>
          <p:nvPr/>
        </p:nvSpPr>
        <p:spPr>
          <a:xfrm>
            <a:off x="2579889" y="4500490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265D5AF2-A55B-A24D-BEC5-4DE651E0372D}"/>
              </a:ext>
            </a:extLst>
          </p:cNvPr>
          <p:cNvSpPr/>
          <p:nvPr/>
        </p:nvSpPr>
        <p:spPr>
          <a:xfrm>
            <a:off x="2574417" y="3769289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3543080F-3F5D-464A-AEAF-C9DA31167E57}"/>
              </a:ext>
            </a:extLst>
          </p:cNvPr>
          <p:cNvCxnSpPr>
            <a:cxnSpLocks/>
            <a:stCxn id="221" idx="1"/>
            <a:endCxn id="219" idx="2"/>
          </p:cNvCxnSpPr>
          <p:nvPr/>
        </p:nvCxnSpPr>
        <p:spPr>
          <a:xfrm>
            <a:off x="2595232" y="4515833"/>
            <a:ext cx="2900951" cy="21979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4" name="Oval 223">
            <a:extLst>
              <a:ext uri="{FF2B5EF4-FFF2-40B4-BE49-F238E27FC236}">
                <a16:creationId xmlns:a16="http://schemas.microsoft.com/office/drawing/2014/main" id="{B92C5C41-3A3F-8E41-91CB-4F9CF3080ED1}"/>
              </a:ext>
            </a:extLst>
          </p:cNvPr>
          <p:cNvSpPr/>
          <p:nvPr/>
        </p:nvSpPr>
        <p:spPr>
          <a:xfrm>
            <a:off x="2567066" y="5515184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0402C269-7D93-5C45-8C27-7F666A34A9CB}"/>
              </a:ext>
            </a:extLst>
          </p:cNvPr>
          <p:cNvSpPr/>
          <p:nvPr/>
        </p:nvSpPr>
        <p:spPr>
          <a:xfrm>
            <a:off x="2996684" y="5513241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5BE64C75-F1EA-7244-BC8F-207D0AA2689E}"/>
              </a:ext>
            </a:extLst>
          </p:cNvPr>
          <p:cNvCxnSpPr>
            <a:cxnSpLocks/>
            <a:stCxn id="224" idx="2"/>
            <a:endCxn id="225" idx="6"/>
          </p:cNvCxnSpPr>
          <p:nvPr/>
        </p:nvCxnSpPr>
        <p:spPr>
          <a:xfrm flipV="1">
            <a:off x="2567066" y="5565626"/>
            <a:ext cx="534387" cy="1943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7" name="Oval 226">
            <a:extLst>
              <a:ext uri="{FF2B5EF4-FFF2-40B4-BE49-F238E27FC236}">
                <a16:creationId xmlns:a16="http://schemas.microsoft.com/office/drawing/2014/main" id="{F5DDC0E9-C07A-D94B-B19D-7B06FC7AB44F}"/>
              </a:ext>
            </a:extLst>
          </p:cNvPr>
          <p:cNvSpPr/>
          <p:nvPr/>
        </p:nvSpPr>
        <p:spPr>
          <a:xfrm>
            <a:off x="7093683" y="3335923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86EBDA2F-0001-9B4A-B1E9-4423D71EFD26}"/>
              </a:ext>
            </a:extLst>
          </p:cNvPr>
          <p:cNvCxnSpPr>
            <a:cxnSpLocks/>
            <a:stCxn id="234" idx="1"/>
          </p:cNvCxnSpPr>
          <p:nvPr/>
        </p:nvCxnSpPr>
        <p:spPr>
          <a:xfrm>
            <a:off x="6521878" y="3351266"/>
            <a:ext cx="651283" cy="29872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9" name="Oval 228">
            <a:extLst>
              <a:ext uri="{FF2B5EF4-FFF2-40B4-BE49-F238E27FC236}">
                <a16:creationId xmlns:a16="http://schemas.microsoft.com/office/drawing/2014/main" id="{36B3A8F3-EA85-E547-9BD4-6B78C86C74E1}"/>
              </a:ext>
            </a:extLst>
          </p:cNvPr>
          <p:cNvSpPr/>
          <p:nvPr/>
        </p:nvSpPr>
        <p:spPr>
          <a:xfrm>
            <a:off x="7079850" y="2767615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C308E546-72A0-784D-98E4-28D6D50DB956}"/>
              </a:ext>
            </a:extLst>
          </p:cNvPr>
          <p:cNvSpPr/>
          <p:nvPr/>
        </p:nvSpPr>
        <p:spPr>
          <a:xfrm>
            <a:off x="7415684" y="2765672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80A21E68-7BF3-1C49-9D73-32730ADED673}"/>
              </a:ext>
            </a:extLst>
          </p:cNvPr>
          <p:cNvCxnSpPr>
            <a:cxnSpLocks/>
          </p:cNvCxnSpPr>
          <p:nvPr/>
        </p:nvCxnSpPr>
        <p:spPr>
          <a:xfrm>
            <a:off x="7129639" y="2816278"/>
            <a:ext cx="350820" cy="2075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4" name="Oval 233">
            <a:extLst>
              <a:ext uri="{FF2B5EF4-FFF2-40B4-BE49-F238E27FC236}">
                <a16:creationId xmlns:a16="http://schemas.microsoft.com/office/drawing/2014/main" id="{313CE124-BE1E-6C4D-B92A-92AC526CF7FF}"/>
              </a:ext>
            </a:extLst>
          </p:cNvPr>
          <p:cNvSpPr/>
          <p:nvPr/>
        </p:nvSpPr>
        <p:spPr>
          <a:xfrm>
            <a:off x="6506535" y="3335923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6F4C04C6-1574-C140-82CE-AAB73471B5E5}"/>
              </a:ext>
            </a:extLst>
          </p:cNvPr>
          <p:cNvCxnSpPr>
            <a:cxnSpLocks/>
            <a:stCxn id="236" idx="6"/>
            <a:endCxn id="224" idx="6"/>
          </p:cNvCxnSpPr>
          <p:nvPr/>
        </p:nvCxnSpPr>
        <p:spPr>
          <a:xfrm flipV="1">
            <a:off x="1472420" y="5567569"/>
            <a:ext cx="1199415" cy="6173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6" name="Oval 235">
            <a:extLst>
              <a:ext uri="{FF2B5EF4-FFF2-40B4-BE49-F238E27FC236}">
                <a16:creationId xmlns:a16="http://schemas.microsoft.com/office/drawing/2014/main" id="{A577CE36-A1DA-4B4A-A8B6-7A3B9291912C}"/>
              </a:ext>
            </a:extLst>
          </p:cNvPr>
          <p:cNvSpPr/>
          <p:nvPr/>
        </p:nvSpPr>
        <p:spPr>
          <a:xfrm>
            <a:off x="1367651" y="5521357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6FA4C38B-0D85-3441-9901-F6A36D5D08DD}"/>
              </a:ext>
            </a:extLst>
          </p:cNvPr>
          <p:cNvCxnSpPr>
            <a:cxnSpLocks/>
          </p:cNvCxnSpPr>
          <p:nvPr/>
        </p:nvCxnSpPr>
        <p:spPr>
          <a:xfrm flipV="1">
            <a:off x="1433586" y="2136556"/>
            <a:ext cx="0" cy="3476636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8" name="Oval 237">
            <a:extLst>
              <a:ext uri="{FF2B5EF4-FFF2-40B4-BE49-F238E27FC236}">
                <a16:creationId xmlns:a16="http://schemas.microsoft.com/office/drawing/2014/main" id="{42F03557-E93C-4F43-B1C2-94FE7E9BB68C}"/>
              </a:ext>
            </a:extLst>
          </p:cNvPr>
          <p:cNvSpPr/>
          <p:nvPr/>
        </p:nvSpPr>
        <p:spPr>
          <a:xfrm>
            <a:off x="1849264" y="2139135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EE67DDEE-BD69-6840-ADB1-4DD00A47EC0D}"/>
              </a:ext>
            </a:extLst>
          </p:cNvPr>
          <p:cNvSpPr/>
          <p:nvPr/>
        </p:nvSpPr>
        <p:spPr>
          <a:xfrm>
            <a:off x="1387652" y="2133108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22B9AB2C-2DBF-F04F-AF21-52343121EF70}"/>
              </a:ext>
            </a:extLst>
          </p:cNvPr>
          <p:cNvSpPr/>
          <p:nvPr/>
        </p:nvSpPr>
        <p:spPr>
          <a:xfrm>
            <a:off x="6005504" y="5869661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463564-58DD-964D-856D-EFF7FBA95E2D}"/>
              </a:ext>
            </a:extLst>
          </p:cNvPr>
          <p:cNvSpPr txBox="1"/>
          <p:nvPr/>
        </p:nvSpPr>
        <p:spPr>
          <a:xfrm>
            <a:off x="8946810" y="4378168"/>
            <a:ext cx="164721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800"/>
              </a:spcBef>
              <a:buClr>
                <a:srgbClr val="FBB718"/>
              </a:buClr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Anti-Virus /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Anti-Malware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705557-A31B-5840-B2C6-9EAA1B629D71}"/>
              </a:ext>
            </a:extLst>
          </p:cNvPr>
          <p:cNvSpPr txBox="1"/>
          <p:nvPr/>
        </p:nvSpPr>
        <p:spPr>
          <a:xfrm>
            <a:off x="8399959" y="5820541"/>
            <a:ext cx="210145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800"/>
              </a:spcBef>
              <a:buClr>
                <a:srgbClr val="FBB718"/>
              </a:buClr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  <a:endParaRPr lang="en-US" sz="11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19DE0F-1E63-2F46-B60D-844E035AC7CD}"/>
              </a:ext>
            </a:extLst>
          </p:cNvPr>
          <p:cNvSpPr txBox="1"/>
          <p:nvPr/>
        </p:nvSpPr>
        <p:spPr>
          <a:xfrm>
            <a:off x="7592976" y="2623010"/>
            <a:ext cx="24753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800"/>
              </a:spcBef>
              <a:buClr>
                <a:srgbClr val="FBB718"/>
              </a:buClr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Monitoring and Alerting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987E13-6174-7E4B-BEBB-52C5B3C54E36}"/>
              </a:ext>
            </a:extLst>
          </p:cNvPr>
          <p:cNvSpPr txBox="1"/>
          <p:nvPr/>
        </p:nvSpPr>
        <p:spPr>
          <a:xfrm>
            <a:off x="3183423" y="5213863"/>
            <a:ext cx="167631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800"/>
              </a:spcBef>
              <a:buClr>
                <a:srgbClr val="FBB718"/>
              </a:buClr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</a:t>
            </a:r>
            <a:b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Response Platform</a:t>
            </a:r>
            <a:endParaRPr lang="en-US" sz="1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1E341A-732E-C545-80B9-072EBA60629F}"/>
              </a:ext>
            </a:extLst>
          </p:cNvPr>
          <p:cNvSpPr txBox="1"/>
          <p:nvPr/>
        </p:nvSpPr>
        <p:spPr>
          <a:xfrm>
            <a:off x="2724465" y="3672936"/>
            <a:ext cx="171792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800"/>
              </a:spcBef>
              <a:buClr>
                <a:srgbClr val="FBB718"/>
              </a:buClr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Network Sensors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63C652-4CD8-814B-93E9-A14C6D656106}"/>
              </a:ext>
            </a:extLst>
          </p:cNvPr>
          <p:cNvSpPr txBox="1"/>
          <p:nvPr/>
        </p:nvSpPr>
        <p:spPr>
          <a:xfrm>
            <a:off x="2015257" y="1956696"/>
            <a:ext cx="20676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Security Operations Center (SOC)</a:t>
            </a:r>
          </a:p>
        </p:txBody>
      </p:sp>
    </p:spTree>
    <p:extLst>
      <p:ext uri="{BB962C8B-B14F-4D97-AF65-F5344CB8AC3E}">
        <p14:creationId xmlns:p14="http://schemas.microsoft.com/office/powerpoint/2010/main" val="1035086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14A9729E-E7E4-FE4F-AA92-CE1FA53E8157}"/>
              </a:ext>
            </a:extLst>
          </p:cNvPr>
          <p:cNvSpPr/>
          <p:nvPr/>
        </p:nvSpPr>
        <p:spPr>
          <a:xfrm>
            <a:off x="6650054" y="1885497"/>
            <a:ext cx="5157987" cy="351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847A9C3-2104-1B46-8B14-F78B3FDDF2EC}"/>
              </a:ext>
            </a:extLst>
          </p:cNvPr>
          <p:cNvSpPr/>
          <p:nvPr/>
        </p:nvSpPr>
        <p:spPr>
          <a:xfrm>
            <a:off x="370784" y="1851539"/>
            <a:ext cx="5156263" cy="351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0784" y="2023416"/>
            <a:ext cx="514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SUPPORT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1DDDD4-F53B-46FC-825C-4B3DD2608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5" y="6061751"/>
            <a:ext cx="1547447" cy="4539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82D89F-D948-4DB9-AB02-D9A49A6840D9}"/>
              </a:ext>
            </a:extLst>
          </p:cNvPr>
          <p:cNvSpPr txBox="1"/>
          <p:nvPr/>
        </p:nvSpPr>
        <p:spPr>
          <a:xfrm>
            <a:off x="-1" y="2672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MANAGED IT SERVICES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2AF1B-3AD9-40FF-8F66-4C315CDB72CC}"/>
              </a:ext>
            </a:extLst>
          </p:cNvPr>
          <p:cNvSpPr txBox="1"/>
          <p:nvPr/>
        </p:nvSpPr>
        <p:spPr>
          <a:xfrm>
            <a:off x="2798" y="6542546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sp>
        <p:nvSpPr>
          <p:cNvPr id="2" name="Plus Sign 1">
            <a:extLst>
              <a:ext uri="{FF2B5EF4-FFF2-40B4-BE49-F238E27FC236}">
                <a16:creationId xmlns:a16="http://schemas.microsoft.com/office/drawing/2014/main" id="{E7EACEA7-D9DA-43EE-B265-069CFC404308}"/>
              </a:ext>
            </a:extLst>
          </p:cNvPr>
          <p:cNvSpPr/>
          <p:nvPr/>
        </p:nvSpPr>
        <p:spPr>
          <a:xfrm>
            <a:off x="5765991" y="3429000"/>
            <a:ext cx="612752" cy="578739"/>
          </a:xfrm>
          <a:prstGeom prst="mathPlus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12B883-9CF0-413E-BAD7-DD1C7EF1609A}"/>
              </a:ext>
            </a:extLst>
          </p:cNvPr>
          <p:cNvSpPr txBox="1"/>
          <p:nvPr/>
        </p:nvSpPr>
        <p:spPr>
          <a:xfrm>
            <a:off x="310177" y="3456419"/>
            <a:ext cx="1611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Unlimited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Support Desk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8AFD08-7744-429A-BE11-6E57FD1BEA67}"/>
              </a:ext>
            </a:extLst>
          </p:cNvPr>
          <p:cNvSpPr txBox="1"/>
          <p:nvPr/>
        </p:nvSpPr>
        <p:spPr>
          <a:xfrm>
            <a:off x="2057278" y="3456419"/>
            <a:ext cx="1611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Unlimited On-site Support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330B8F-7008-457C-9605-A48E68791536}"/>
              </a:ext>
            </a:extLst>
          </p:cNvPr>
          <p:cNvSpPr txBox="1"/>
          <p:nvPr/>
        </p:nvSpPr>
        <p:spPr>
          <a:xfrm>
            <a:off x="3833542" y="3456419"/>
            <a:ext cx="1611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Proactive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On-site Visits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79EC8-9686-4372-8B4B-8E1085417C63}"/>
              </a:ext>
            </a:extLst>
          </p:cNvPr>
          <p:cNvSpPr txBox="1"/>
          <p:nvPr/>
        </p:nvSpPr>
        <p:spPr>
          <a:xfrm>
            <a:off x="275761" y="4673749"/>
            <a:ext cx="1680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Client 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Review Process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ADE8A7A-9460-4179-B022-1B9FDC777C3D}"/>
              </a:ext>
            </a:extLst>
          </p:cNvPr>
          <p:cNvSpPr txBox="1"/>
          <p:nvPr/>
        </p:nvSpPr>
        <p:spPr>
          <a:xfrm>
            <a:off x="1990455" y="4673749"/>
            <a:ext cx="1745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Security Operations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Center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F4E461B-EE96-49E1-9EC1-CB4FA3F653F7}"/>
              </a:ext>
            </a:extLst>
          </p:cNvPr>
          <p:cNvSpPr txBox="1"/>
          <p:nvPr/>
        </p:nvSpPr>
        <p:spPr>
          <a:xfrm>
            <a:off x="6604245" y="4673749"/>
            <a:ext cx="1720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Security Training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Phishing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686BB86-7255-4D04-A157-1006FFD0CC15}"/>
              </a:ext>
            </a:extLst>
          </p:cNvPr>
          <p:cNvSpPr txBox="1"/>
          <p:nvPr/>
        </p:nvSpPr>
        <p:spPr>
          <a:xfrm>
            <a:off x="3766719" y="4673749"/>
            <a:ext cx="1745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Network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Operations Center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1E7225-6B0A-4DF3-AA5D-61A66D029A9C}"/>
              </a:ext>
            </a:extLst>
          </p:cNvPr>
          <p:cNvSpPr txBox="1"/>
          <p:nvPr/>
        </p:nvSpPr>
        <p:spPr>
          <a:xfrm>
            <a:off x="8298300" y="3456419"/>
            <a:ext cx="183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Secure Managed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Network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E2586F-5FEC-4E92-8E09-7F4749052DCE}"/>
              </a:ext>
            </a:extLst>
          </p:cNvPr>
          <p:cNvSpPr txBox="1"/>
          <p:nvPr/>
        </p:nvSpPr>
        <p:spPr>
          <a:xfrm>
            <a:off x="6714349" y="3456419"/>
            <a:ext cx="1593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Threat Detection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Response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97A58D4-05CB-48C2-B0F6-97CD369DBA15}"/>
              </a:ext>
            </a:extLst>
          </p:cNvPr>
          <p:cNvSpPr txBox="1"/>
          <p:nvPr/>
        </p:nvSpPr>
        <p:spPr>
          <a:xfrm>
            <a:off x="8304546" y="4673749"/>
            <a:ext cx="1827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Email and Web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Security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CD288E0-3FB9-4524-8F42-91D5ADACDCA1}"/>
              </a:ext>
            </a:extLst>
          </p:cNvPr>
          <p:cNvSpPr txBox="1"/>
          <p:nvPr/>
        </p:nvSpPr>
        <p:spPr>
          <a:xfrm>
            <a:off x="10138106" y="3456419"/>
            <a:ext cx="1724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Remote 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Monitoring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F1FDFB9-579C-44BF-8860-C387C7482830}"/>
              </a:ext>
            </a:extLst>
          </p:cNvPr>
          <p:cNvSpPr txBox="1"/>
          <p:nvPr/>
        </p:nvSpPr>
        <p:spPr>
          <a:xfrm>
            <a:off x="10140388" y="4673749"/>
            <a:ext cx="1763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Anti-Malware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Protection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Graphic 22" descr="Call center">
            <a:extLst>
              <a:ext uri="{FF2B5EF4-FFF2-40B4-BE49-F238E27FC236}">
                <a16:creationId xmlns:a16="http://schemas.microsoft.com/office/drawing/2014/main" id="{7ECA67D6-ABF1-4E49-8F18-CC3587A2E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298" y="2935801"/>
            <a:ext cx="535123" cy="535123"/>
          </a:xfrm>
          <a:prstGeom prst="rect">
            <a:avLst/>
          </a:prstGeom>
        </p:spPr>
      </p:pic>
      <p:pic>
        <p:nvPicPr>
          <p:cNvPr id="26" name="Graphic 25" descr="User">
            <a:extLst>
              <a:ext uri="{FF2B5EF4-FFF2-40B4-BE49-F238E27FC236}">
                <a16:creationId xmlns:a16="http://schemas.microsoft.com/office/drawing/2014/main" id="{4C174F96-9A17-5541-ADE9-76EBC8468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5399" y="2935801"/>
            <a:ext cx="535123" cy="535123"/>
          </a:xfrm>
          <a:prstGeom prst="rect">
            <a:avLst/>
          </a:prstGeom>
        </p:spPr>
      </p:pic>
      <p:pic>
        <p:nvPicPr>
          <p:cNvPr id="28" name="Graphic 27" descr="Car">
            <a:extLst>
              <a:ext uri="{FF2B5EF4-FFF2-40B4-BE49-F238E27FC236}">
                <a16:creationId xmlns:a16="http://schemas.microsoft.com/office/drawing/2014/main" id="{DC464E9A-7D70-AB45-AD8E-E9BF86BAF7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66984" y="2931122"/>
            <a:ext cx="544480" cy="544480"/>
          </a:xfrm>
          <a:prstGeom prst="rect">
            <a:avLst/>
          </a:prstGeom>
        </p:spPr>
      </p:pic>
      <p:pic>
        <p:nvPicPr>
          <p:cNvPr id="32" name="Graphic 31" descr="Customer review">
            <a:extLst>
              <a:ext uri="{FF2B5EF4-FFF2-40B4-BE49-F238E27FC236}">
                <a16:creationId xmlns:a16="http://schemas.microsoft.com/office/drawing/2014/main" id="{526077DE-7B55-A948-9407-42E5439251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8298" y="4108214"/>
            <a:ext cx="535123" cy="535123"/>
          </a:xfrm>
          <a:prstGeom prst="rect">
            <a:avLst/>
          </a:prstGeom>
        </p:spPr>
      </p:pic>
      <p:pic>
        <p:nvPicPr>
          <p:cNvPr id="39" name="Graphic 38" descr="Server">
            <a:extLst>
              <a:ext uri="{FF2B5EF4-FFF2-40B4-BE49-F238E27FC236}">
                <a16:creationId xmlns:a16="http://schemas.microsoft.com/office/drawing/2014/main" id="{843DC874-17BF-EA43-B34F-B284668D9A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71663" y="4108214"/>
            <a:ext cx="535123" cy="535123"/>
          </a:xfrm>
          <a:prstGeom prst="rect">
            <a:avLst/>
          </a:prstGeom>
        </p:spPr>
      </p:pic>
      <p:pic>
        <p:nvPicPr>
          <p:cNvPr id="42" name="Graphic 41" descr="Lock">
            <a:extLst>
              <a:ext uri="{FF2B5EF4-FFF2-40B4-BE49-F238E27FC236}">
                <a16:creationId xmlns:a16="http://schemas.microsoft.com/office/drawing/2014/main" id="{9AECDD38-FA62-1B4C-9C7A-6CBBE58B09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95399" y="4108214"/>
            <a:ext cx="535123" cy="535123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8CF01FC-8F0E-F746-BCB5-EE66EEA0ED6A}"/>
              </a:ext>
            </a:extLst>
          </p:cNvPr>
          <p:cNvCxnSpPr>
            <a:cxnSpLocks/>
          </p:cNvCxnSpPr>
          <p:nvPr/>
        </p:nvCxnSpPr>
        <p:spPr>
          <a:xfrm>
            <a:off x="1928618" y="2969056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885BF0-23D7-EB4B-A47F-8A784B9BD1E9}"/>
              </a:ext>
            </a:extLst>
          </p:cNvPr>
          <p:cNvCxnSpPr>
            <a:cxnSpLocks/>
          </p:cNvCxnSpPr>
          <p:nvPr/>
        </p:nvCxnSpPr>
        <p:spPr>
          <a:xfrm>
            <a:off x="3768418" y="2969056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E21AAC-1099-2F45-970F-48A92CB6B132}"/>
              </a:ext>
            </a:extLst>
          </p:cNvPr>
          <p:cNvCxnSpPr>
            <a:cxnSpLocks/>
          </p:cNvCxnSpPr>
          <p:nvPr/>
        </p:nvCxnSpPr>
        <p:spPr>
          <a:xfrm>
            <a:off x="1933182" y="4193667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B87CF83-F3F4-7648-AD84-24ACB8AD5C5D}"/>
              </a:ext>
            </a:extLst>
          </p:cNvPr>
          <p:cNvCxnSpPr>
            <a:cxnSpLocks/>
          </p:cNvCxnSpPr>
          <p:nvPr/>
        </p:nvCxnSpPr>
        <p:spPr>
          <a:xfrm>
            <a:off x="3772982" y="4193667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0" name="Graphic 49" descr="Fire">
            <a:extLst>
              <a:ext uri="{FF2B5EF4-FFF2-40B4-BE49-F238E27FC236}">
                <a16:creationId xmlns:a16="http://schemas.microsoft.com/office/drawing/2014/main" id="{D25E559E-CB06-E84E-AB7E-EE66E9D88C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25702" y="2964570"/>
            <a:ext cx="477585" cy="477585"/>
          </a:xfrm>
          <a:prstGeom prst="rect">
            <a:avLst/>
          </a:prstGeom>
        </p:spPr>
      </p:pic>
      <p:pic>
        <p:nvPicPr>
          <p:cNvPr id="54" name="Graphic 53" descr="Wireless">
            <a:extLst>
              <a:ext uri="{FF2B5EF4-FFF2-40B4-BE49-F238E27FC236}">
                <a16:creationId xmlns:a16="http://schemas.microsoft.com/office/drawing/2014/main" id="{9C2E5AE8-07A0-5642-9775-73FBC53AFB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79408" y="2964570"/>
            <a:ext cx="477585" cy="477585"/>
          </a:xfrm>
          <a:prstGeom prst="rect">
            <a:avLst/>
          </a:prstGeom>
        </p:spPr>
      </p:pic>
      <p:pic>
        <p:nvPicPr>
          <p:cNvPr id="59" name="Graphic 58" descr="Monitor">
            <a:extLst>
              <a:ext uri="{FF2B5EF4-FFF2-40B4-BE49-F238E27FC236}">
                <a16:creationId xmlns:a16="http://schemas.microsoft.com/office/drawing/2014/main" id="{A08DC83A-1C9B-8445-AC51-3F9CFCC2FAC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783345" y="2964570"/>
            <a:ext cx="477585" cy="477585"/>
          </a:xfrm>
          <a:prstGeom prst="rect">
            <a:avLst/>
          </a:prstGeom>
        </p:spPr>
      </p:pic>
      <p:pic>
        <p:nvPicPr>
          <p:cNvPr id="63" name="Graphic 62" descr="Teacher">
            <a:extLst>
              <a:ext uri="{FF2B5EF4-FFF2-40B4-BE49-F238E27FC236}">
                <a16:creationId xmlns:a16="http://schemas.microsoft.com/office/drawing/2014/main" id="{A8673E78-3A09-C844-970B-55DE3F37236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224732" y="4136013"/>
            <a:ext cx="479524" cy="479524"/>
          </a:xfrm>
          <a:prstGeom prst="rect">
            <a:avLst/>
          </a:prstGeom>
        </p:spPr>
      </p:pic>
      <p:pic>
        <p:nvPicPr>
          <p:cNvPr id="65" name="Graphic 64" descr="Email">
            <a:extLst>
              <a:ext uri="{FF2B5EF4-FFF2-40B4-BE49-F238E27FC236}">
                <a16:creationId xmlns:a16="http://schemas.microsoft.com/office/drawing/2014/main" id="{16867038-0A8C-344F-89E9-20C60821B91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978438" y="4136013"/>
            <a:ext cx="479524" cy="479524"/>
          </a:xfrm>
          <a:prstGeom prst="rect">
            <a:avLst/>
          </a:prstGeom>
        </p:spPr>
      </p:pic>
      <p:pic>
        <p:nvPicPr>
          <p:cNvPr id="67" name="Graphic 66" descr="Bug">
            <a:extLst>
              <a:ext uri="{FF2B5EF4-FFF2-40B4-BE49-F238E27FC236}">
                <a16:creationId xmlns:a16="http://schemas.microsoft.com/office/drawing/2014/main" id="{F2366A14-A522-7742-8640-E3395E08BD4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782375" y="4136013"/>
            <a:ext cx="479524" cy="479524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59B14DEF-55CD-FC43-98C6-B34FC8A4C64A}"/>
              </a:ext>
            </a:extLst>
          </p:cNvPr>
          <p:cNvSpPr txBox="1"/>
          <p:nvPr/>
        </p:nvSpPr>
        <p:spPr>
          <a:xfrm>
            <a:off x="6657983" y="2017525"/>
            <a:ext cx="5147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TOOLS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45D34AD-F1E5-1D43-BCB9-E39AA463CB2C}"/>
              </a:ext>
            </a:extLst>
          </p:cNvPr>
          <p:cNvCxnSpPr>
            <a:cxnSpLocks/>
          </p:cNvCxnSpPr>
          <p:nvPr/>
        </p:nvCxnSpPr>
        <p:spPr>
          <a:xfrm>
            <a:off x="8298305" y="2964570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99FDBA4-C111-434D-A497-D31A2F47C1E8}"/>
              </a:ext>
            </a:extLst>
          </p:cNvPr>
          <p:cNvCxnSpPr>
            <a:cxnSpLocks/>
          </p:cNvCxnSpPr>
          <p:nvPr/>
        </p:nvCxnSpPr>
        <p:spPr>
          <a:xfrm>
            <a:off x="10138105" y="2964570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DF80570-519B-904B-A75F-0BD5477CABF8}"/>
              </a:ext>
            </a:extLst>
          </p:cNvPr>
          <p:cNvCxnSpPr>
            <a:cxnSpLocks/>
          </p:cNvCxnSpPr>
          <p:nvPr/>
        </p:nvCxnSpPr>
        <p:spPr>
          <a:xfrm>
            <a:off x="8302869" y="4189181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270E400-80AB-DE4E-BC87-BAFC01ADD9FE}"/>
              </a:ext>
            </a:extLst>
          </p:cNvPr>
          <p:cNvCxnSpPr>
            <a:cxnSpLocks/>
          </p:cNvCxnSpPr>
          <p:nvPr/>
        </p:nvCxnSpPr>
        <p:spPr>
          <a:xfrm>
            <a:off x="10142669" y="4189181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14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uilding">
            <a:extLst>
              <a:ext uri="{FF2B5EF4-FFF2-40B4-BE49-F238E27FC236}">
                <a16:creationId xmlns:a16="http://schemas.microsoft.com/office/drawing/2014/main" id="{A3EEC37B-7750-664C-B336-30A584C4F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4562" y="1861261"/>
            <a:ext cx="3467754" cy="34677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82D89F-D948-4DB9-AB02-D9A49A6840D9}"/>
              </a:ext>
            </a:extLst>
          </p:cNvPr>
          <p:cNvSpPr txBox="1"/>
          <p:nvPr/>
        </p:nvSpPr>
        <p:spPr>
          <a:xfrm>
            <a:off x="-1" y="2672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SECURITY AT WORK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CA4947F-C545-2049-B7CD-7ABF255F31D4}"/>
              </a:ext>
            </a:extLst>
          </p:cNvPr>
          <p:cNvCxnSpPr>
            <a:cxnSpLocks/>
          </p:cNvCxnSpPr>
          <p:nvPr/>
        </p:nvCxnSpPr>
        <p:spPr>
          <a:xfrm>
            <a:off x="1433586" y="2196878"/>
            <a:ext cx="448714" cy="0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FEF425C4-98F2-E94D-BBF8-8E30B0B6D50F}"/>
              </a:ext>
            </a:extLst>
          </p:cNvPr>
          <p:cNvCxnSpPr>
            <a:cxnSpLocks/>
          </p:cNvCxnSpPr>
          <p:nvPr/>
        </p:nvCxnSpPr>
        <p:spPr>
          <a:xfrm flipV="1">
            <a:off x="7142614" y="2790434"/>
            <a:ext cx="0" cy="596095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3AD66F1D-D570-FA47-B4C2-1E48DD4E9671}"/>
              </a:ext>
            </a:extLst>
          </p:cNvPr>
          <p:cNvCxnSpPr>
            <a:cxnSpLocks/>
          </p:cNvCxnSpPr>
          <p:nvPr/>
        </p:nvCxnSpPr>
        <p:spPr>
          <a:xfrm flipV="1">
            <a:off x="6057527" y="4712516"/>
            <a:ext cx="0" cy="1211240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BCB0086B-D698-BD4D-8888-F2EF4BBEF902}"/>
              </a:ext>
            </a:extLst>
          </p:cNvPr>
          <p:cNvCxnSpPr>
            <a:cxnSpLocks/>
            <a:endCxn id="212" idx="2"/>
          </p:cNvCxnSpPr>
          <p:nvPr/>
        </p:nvCxnSpPr>
        <p:spPr>
          <a:xfrm>
            <a:off x="6052181" y="5923756"/>
            <a:ext cx="2135439" cy="9924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C3696EFE-ECF3-C24E-A420-23D5D98B17A6}"/>
              </a:ext>
            </a:extLst>
          </p:cNvPr>
          <p:cNvSpPr/>
          <p:nvPr/>
        </p:nvSpPr>
        <p:spPr>
          <a:xfrm>
            <a:off x="8187620" y="5881295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783E4801-91A8-8D4D-A2C6-2F1D7E2A52FC}"/>
              </a:ext>
            </a:extLst>
          </p:cNvPr>
          <p:cNvSpPr/>
          <p:nvPr/>
        </p:nvSpPr>
        <p:spPr>
          <a:xfrm>
            <a:off x="6005504" y="4625891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753E92-2115-F74B-A494-3F9B8BC3070B}"/>
              </a:ext>
            </a:extLst>
          </p:cNvPr>
          <p:cNvCxnSpPr>
            <a:cxnSpLocks/>
          </p:cNvCxnSpPr>
          <p:nvPr/>
        </p:nvCxnSpPr>
        <p:spPr>
          <a:xfrm flipV="1">
            <a:off x="7922535" y="4718959"/>
            <a:ext cx="0" cy="1211240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5" name="Oval 214">
            <a:extLst>
              <a:ext uri="{FF2B5EF4-FFF2-40B4-BE49-F238E27FC236}">
                <a16:creationId xmlns:a16="http://schemas.microsoft.com/office/drawing/2014/main" id="{D63E10C8-4516-5447-BEFC-E2FA95C7CD15}"/>
              </a:ext>
            </a:extLst>
          </p:cNvPr>
          <p:cNvSpPr/>
          <p:nvPr/>
        </p:nvSpPr>
        <p:spPr>
          <a:xfrm>
            <a:off x="7870512" y="5876104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FAEAF03E-71B2-814C-BDE9-F2AA787811B5}"/>
              </a:ext>
            </a:extLst>
          </p:cNvPr>
          <p:cNvSpPr/>
          <p:nvPr/>
        </p:nvSpPr>
        <p:spPr>
          <a:xfrm>
            <a:off x="7870512" y="4632334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11D8E4C3-8586-FF47-A28D-C6808FC9578C}"/>
              </a:ext>
            </a:extLst>
          </p:cNvPr>
          <p:cNvCxnSpPr>
            <a:cxnSpLocks/>
          </p:cNvCxnSpPr>
          <p:nvPr/>
        </p:nvCxnSpPr>
        <p:spPr>
          <a:xfrm>
            <a:off x="7913798" y="4671032"/>
            <a:ext cx="858050" cy="5075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8" name="Oval 217">
            <a:extLst>
              <a:ext uri="{FF2B5EF4-FFF2-40B4-BE49-F238E27FC236}">
                <a16:creationId xmlns:a16="http://schemas.microsoft.com/office/drawing/2014/main" id="{A218CCC0-5037-8347-A3B4-B46B54EF5412}"/>
              </a:ext>
            </a:extLst>
          </p:cNvPr>
          <p:cNvSpPr/>
          <p:nvPr/>
        </p:nvSpPr>
        <p:spPr>
          <a:xfrm>
            <a:off x="8703749" y="4632196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9CE3F995-1033-D040-A168-531EC700B5FB}"/>
              </a:ext>
            </a:extLst>
          </p:cNvPr>
          <p:cNvSpPr/>
          <p:nvPr/>
        </p:nvSpPr>
        <p:spPr>
          <a:xfrm>
            <a:off x="5496183" y="4485427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1A6F0285-8D46-114C-8E91-1E61445F3A13}"/>
              </a:ext>
            </a:extLst>
          </p:cNvPr>
          <p:cNvCxnSpPr>
            <a:cxnSpLocks/>
            <a:endCxn id="222" idx="0"/>
          </p:cNvCxnSpPr>
          <p:nvPr/>
        </p:nvCxnSpPr>
        <p:spPr>
          <a:xfrm flipV="1">
            <a:off x="2625168" y="3769289"/>
            <a:ext cx="1634" cy="1813906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1" name="Oval 220">
            <a:extLst>
              <a:ext uri="{FF2B5EF4-FFF2-40B4-BE49-F238E27FC236}">
                <a16:creationId xmlns:a16="http://schemas.microsoft.com/office/drawing/2014/main" id="{25ADD560-A22E-8F4E-A152-B82FA01390BC}"/>
              </a:ext>
            </a:extLst>
          </p:cNvPr>
          <p:cNvSpPr/>
          <p:nvPr/>
        </p:nvSpPr>
        <p:spPr>
          <a:xfrm>
            <a:off x="2579889" y="4500490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265D5AF2-A55B-A24D-BEC5-4DE651E0372D}"/>
              </a:ext>
            </a:extLst>
          </p:cNvPr>
          <p:cNvSpPr/>
          <p:nvPr/>
        </p:nvSpPr>
        <p:spPr>
          <a:xfrm>
            <a:off x="2574417" y="3769289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3543080F-3F5D-464A-AEAF-C9DA31167E57}"/>
              </a:ext>
            </a:extLst>
          </p:cNvPr>
          <p:cNvCxnSpPr>
            <a:cxnSpLocks/>
            <a:stCxn id="221" idx="1"/>
            <a:endCxn id="219" idx="2"/>
          </p:cNvCxnSpPr>
          <p:nvPr/>
        </p:nvCxnSpPr>
        <p:spPr>
          <a:xfrm>
            <a:off x="2595232" y="4515833"/>
            <a:ext cx="2900951" cy="21979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4" name="Oval 223">
            <a:extLst>
              <a:ext uri="{FF2B5EF4-FFF2-40B4-BE49-F238E27FC236}">
                <a16:creationId xmlns:a16="http://schemas.microsoft.com/office/drawing/2014/main" id="{B92C5C41-3A3F-8E41-91CB-4F9CF3080ED1}"/>
              </a:ext>
            </a:extLst>
          </p:cNvPr>
          <p:cNvSpPr/>
          <p:nvPr/>
        </p:nvSpPr>
        <p:spPr>
          <a:xfrm>
            <a:off x="2567066" y="5515184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0402C269-7D93-5C45-8C27-7F666A34A9CB}"/>
              </a:ext>
            </a:extLst>
          </p:cNvPr>
          <p:cNvSpPr/>
          <p:nvPr/>
        </p:nvSpPr>
        <p:spPr>
          <a:xfrm>
            <a:off x="2996684" y="5513241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5BE64C75-F1EA-7244-BC8F-207D0AA2689E}"/>
              </a:ext>
            </a:extLst>
          </p:cNvPr>
          <p:cNvCxnSpPr>
            <a:cxnSpLocks/>
            <a:stCxn id="224" idx="2"/>
            <a:endCxn id="225" idx="6"/>
          </p:cNvCxnSpPr>
          <p:nvPr/>
        </p:nvCxnSpPr>
        <p:spPr>
          <a:xfrm flipV="1">
            <a:off x="2567066" y="5565626"/>
            <a:ext cx="534387" cy="1943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7" name="Oval 226">
            <a:extLst>
              <a:ext uri="{FF2B5EF4-FFF2-40B4-BE49-F238E27FC236}">
                <a16:creationId xmlns:a16="http://schemas.microsoft.com/office/drawing/2014/main" id="{F5DDC0E9-C07A-D94B-B19D-7B06FC7AB44F}"/>
              </a:ext>
            </a:extLst>
          </p:cNvPr>
          <p:cNvSpPr/>
          <p:nvPr/>
        </p:nvSpPr>
        <p:spPr>
          <a:xfrm>
            <a:off x="7093683" y="3335923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86EBDA2F-0001-9B4A-B1E9-4423D71EFD26}"/>
              </a:ext>
            </a:extLst>
          </p:cNvPr>
          <p:cNvCxnSpPr>
            <a:cxnSpLocks/>
            <a:stCxn id="234" idx="1"/>
          </p:cNvCxnSpPr>
          <p:nvPr/>
        </p:nvCxnSpPr>
        <p:spPr>
          <a:xfrm>
            <a:off x="6521878" y="3351266"/>
            <a:ext cx="651283" cy="29872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9" name="Oval 228">
            <a:extLst>
              <a:ext uri="{FF2B5EF4-FFF2-40B4-BE49-F238E27FC236}">
                <a16:creationId xmlns:a16="http://schemas.microsoft.com/office/drawing/2014/main" id="{36B3A8F3-EA85-E547-9BD4-6B78C86C74E1}"/>
              </a:ext>
            </a:extLst>
          </p:cNvPr>
          <p:cNvSpPr/>
          <p:nvPr/>
        </p:nvSpPr>
        <p:spPr>
          <a:xfrm>
            <a:off x="7079850" y="2767615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C308E546-72A0-784D-98E4-28D6D50DB956}"/>
              </a:ext>
            </a:extLst>
          </p:cNvPr>
          <p:cNvSpPr/>
          <p:nvPr/>
        </p:nvSpPr>
        <p:spPr>
          <a:xfrm>
            <a:off x="7415684" y="2765672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80A21E68-7BF3-1C49-9D73-32730ADED673}"/>
              </a:ext>
            </a:extLst>
          </p:cNvPr>
          <p:cNvCxnSpPr>
            <a:cxnSpLocks/>
          </p:cNvCxnSpPr>
          <p:nvPr/>
        </p:nvCxnSpPr>
        <p:spPr>
          <a:xfrm>
            <a:off x="7129639" y="2816278"/>
            <a:ext cx="350820" cy="2075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4" name="Oval 233">
            <a:extLst>
              <a:ext uri="{FF2B5EF4-FFF2-40B4-BE49-F238E27FC236}">
                <a16:creationId xmlns:a16="http://schemas.microsoft.com/office/drawing/2014/main" id="{313CE124-BE1E-6C4D-B92A-92AC526CF7FF}"/>
              </a:ext>
            </a:extLst>
          </p:cNvPr>
          <p:cNvSpPr/>
          <p:nvPr/>
        </p:nvSpPr>
        <p:spPr>
          <a:xfrm>
            <a:off x="6506535" y="3335923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6F4C04C6-1574-C140-82CE-AAB73471B5E5}"/>
              </a:ext>
            </a:extLst>
          </p:cNvPr>
          <p:cNvCxnSpPr>
            <a:cxnSpLocks/>
            <a:stCxn id="236" idx="6"/>
            <a:endCxn id="224" idx="6"/>
          </p:cNvCxnSpPr>
          <p:nvPr/>
        </p:nvCxnSpPr>
        <p:spPr>
          <a:xfrm flipV="1">
            <a:off x="1472420" y="5567569"/>
            <a:ext cx="1199415" cy="6173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6" name="Oval 235">
            <a:extLst>
              <a:ext uri="{FF2B5EF4-FFF2-40B4-BE49-F238E27FC236}">
                <a16:creationId xmlns:a16="http://schemas.microsoft.com/office/drawing/2014/main" id="{A577CE36-A1DA-4B4A-A8B6-7A3B9291912C}"/>
              </a:ext>
            </a:extLst>
          </p:cNvPr>
          <p:cNvSpPr/>
          <p:nvPr/>
        </p:nvSpPr>
        <p:spPr>
          <a:xfrm>
            <a:off x="1367651" y="5521357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6FA4C38B-0D85-3441-9901-F6A36D5D08DD}"/>
              </a:ext>
            </a:extLst>
          </p:cNvPr>
          <p:cNvCxnSpPr>
            <a:cxnSpLocks/>
          </p:cNvCxnSpPr>
          <p:nvPr/>
        </p:nvCxnSpPr>
        <p:spPr>
          <a:xfrm flipV="1">
            <a:off x="1433586" y="2136556"/>
            <a:ext cx="0" cy="3476636"/>
          </a:xfrm>
          <a:prstGeom prst="line">
            <a:avLst/>
          </a:prstGeom>
          <a:ln w="15875"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8" name="Oval 237">
            <a:extLst>
              <a:ext uri="{FF2B5EF4-FFF2-40B4-BE49-F238E27FC236}">
                <a16:creationId xmlns:a16="http://schemas.microsoft.com/office/drawing/2014/main" id="{42F03557-E93C-4F43-B1C2-94FE7E9BB68C}"/>
              </a:ext>
            </a:extLst>
          </p:cNvPr>
          <p:cNvSpPr/>
          <p:nvPr/>
        </p:nvSpPr>
        <p:spPr>
          <a:xfrm>
            <a:off x="1849264" y="2171034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EE67DDEE-BD69-6840-ADB1-4DD00A47EC0D}"/>
              </a:ext>
            </a:extLst>
          </p:cNvPr>
          <p:cNvSpPr/>
          <p:nvPr/>
        </p:nvSpPr>
        <p:spPr>
          <a:xfrm>
            <a:off x="1387652" y="2133108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22B9AB2C-2DBF-F04F-AF21-52343121EF70}"/>
              </a:ext>
            </a:extLst>
          </p:cNvPr>
          <p:cNvSpPr/>
          <p:nvPr/>
        </p:nvSpPr>
        <p:spPr>
          <a:xfrm>
            <a:off x="6005504" y="5869661"/>
            <a:ext cx="104769" cy="104769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463564-58DD-964D-856D-EFF7FBA95E2D}"/>
              </a:ext>
            </a:extLst>
          </p:cNvPr>
          <p:cNvSpPr txBox="1"/>
          <p:nvPr/>
        </p:nvSpPr>
        <p:spPr>
          <a:xfrm>
            <a:off x="8963936" y="4469479"/>
            <a:ext cx="2249101" cy="4693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800"/>
              </a:spcBef>
              <a:buClr>
                <a:srgbClr val="FBB718"/>
              </a:buClr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Anti-Malware Protection</a:t>
            </a:r>
            <a:br>
              <a:rPr lang="en-US" sz="105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Anti-Virus / Anti-Malware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705557-A31B-5840-B2C6-9EAA1B629D71}"/>
              </a:ext>
            </a:extLst>
          </p:cNvPr>
          <p:cNvSpPr txBox="1"/>
          <p:nvPr/>
        </p:nvSpPr>
        <p:spPr>
          <a:xfrm>
            <a:off x="8389649" y="5687365"/>
            <a:ext cx="2869319" cy="4693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800"/>
              </a:spcBef>
              <a:buClr>
                <a:srgbClr val="FBB718"/>
              </a:buClr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Threat Detection and Response</a:t>
            </a:r>
            <a:b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  <a:endParaRPr lang="en-US" sz="9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19DE0F-1E63-2F46-B60D-844E035AC7CD}"/>
              </a:ext>
            </a:extLst>
          </p:cNvPr>
          <p:cNvSpPr txBox="1"/>
          <p:nvPr/>
        </p:nvSpPr>
        <p:spPr>
          <a:xfrm>
            <a:off x="7592975" y="2542219"/>
            <a:ext cx="3379821" cy="4693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800"/>
              </a:spcBef>
              <a:buClr>
                <a:srgbClr val="FBB718"/>
              </a:buClr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Remote Management and Monitoring</a:t>
            </a:r>
            <a:br>
              <a:rPr lang="en-US" sz="105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Monitoring &amp; Alerting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987E13-6174-7E4B-BEBB-52C5B3C54E36}"/>
              </a:ext>
            </a:extLst>
          </p:cNvPr>
          <p:cNvSpPr txBox="1"/>
          <p:nvPr/>
        </p:nvSpPr>
        <p:spPr>
          <a:xfrm>
            <a:off x="3209099" y="5515361"/>
            <a:ext cx="2288840" cy="4693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800"/>
              </a:spcBef>
              <a:buClr>
                <a:srgbClr val="FBB718"/>
              </a:buClr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Email &amp; Web Security</a:t>
            </a:r>
            <a:b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and Response Platform</a:t>
            </a:r>
            <a:endParaRPr lang="en-US" sz="1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1E341A-732E-C545-80B9-072EBA60629F}"/>
              </a:ext>
            </a:extLst>
          </p:cNvPr>
          <p:cNvSpPr txBox="1"/>
          <p:nvPr/>
        </p:nvSpPr>
        <p:spPr>
          <a:xfrm>
            <a:off x="2709122" y="3686412"/>
            <a:ext cx="2345649" cy="4693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800"/>
              </a:spcBef>
              <a:buClr>
                <a:srgbClr val="FBB718"/>
              </a:buClr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Secure Managed Network</a:t>
            </a:r>
            <a:b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Network Sensors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63C652-4CD8-814B-93E9-A14C6D656106}"/>
              </a:ext>
            </a:extLst>
          </p:cNvPr>
          <p:cNvSpPr txBox="1"/>
          <p:nvPr/>
        </p:nvSpPr>
        <p:spPr>
          <a:xfrm>
            <a:off x="1990516" y="2118552"/>
            <a:ext cx="2823127" cy="4693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Security Training and Phishing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Security Operations Center (SOC)</a:t>
            </a:r>
          </a:p>
        </p:txBody>
      </p:sp>
      <p:pic>
        <p:nvPicPr>
          <p:cNvPr id="47" name="Graphic 46" descr="Teacher">
            <a:extLst>
              <a:ext uri="{FF2B5EF4-FFF2-40B4-BE49-F238E27FC236}">
                <a16:creationId xmlns:a16="http://schemas.microsoft.com/office/drawing/2014/main" id="{C360F67E-EC8C-EB40-AD2A-F9D5AA363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1864" y="1688654"/>
            <a:ext cx="479524" cy="479524"/>
          </a:xfrm>
          <a:prstGeom prst="rect">
            <a:avLst/>
          </a:prstGeom>
        </p:spPr>
      </p:pic>
      <p:pic>
        <p:nvPicPr>
          <p:cNvPr id="50" name="Graphic 49" descr="Wireless">
            <a:extLst>
              <a:ext uri="{FF2B5EF4-FFF2-40B4-BE49-F238E27FC236}">
                <a16:creationId xmlns:a16="http://schemas.microsoft.com/office/drawing/2014/main" id="{42A8ED04-9F3E-8649-92BA-18B7DCFBE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45322" y="3276148"/>
            <a:ext cx="477585" cy="477585"/>
          </a:xfrm>
          <a:prstGeom prst="rect">
            <a:avLst/>
          </a:prstGeom>
        </p:spPr>
      </p:pic>
      <p:pic>
        <p:nvPicPr>
          <p:cNvPr id="54" name="Graphic 53" descr="Email">
            <a:extLst>
              <a:ext uri="{FF2B5EF4-FFF2-40B4-BE49-F238E27FC236}">
                <a16:creationId xmlns:a16="http://schemas.microsoft.com/office/drawing/2014/main" id="{F80B860A-CD68-244B-A4BF-849A857675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92921" y="5002721"/>
            <a:ext cx="479524" cy="479524"/>
          </a:xfrm>
          <a:prstGeom prst="rect">
            <a:avLst/>
          </a:prstGeom>
        </p:spPr>
      </p:pic>
      <p:pic>
        <p:nvPicPr>
          <p:cNvPr id="58" name="Graphic 57" descr="Monitor">
            <a:extLst>
              <a:ext uri="{FF2B5EF4-FFF2-40B4-BE49-F238E27FC236}">
                <a16:creationId xmlns:a16="http://schemas.microsoft.com/office/drawing/2014/main" id="{3A062FF6-837B-C443-B7A6-455C60D5D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31719" y="2118552"/>
            <a:ext cx="477585" cy="477585"/>
          </a:xfrm>
          <a:prstGeom prst="rect">
            <a:avLst/>
          </a:prstGeom>
        </p:spPr>
      </p:pic>
      <p:pic>
        <p:nvPicPr>
          <p:cNvPr id="59" name="Graphic 58" descr="Bug">
            <a:extLst>
              <a:ext uri="{FF2B5EF4-FFF2-40B4-BE49-F238E27FC236}">
                <a16:creationId xmlns:a16="http://schemas.microsoft.com/office/drawing/2014/main" id="{6C99A1B3-C831-1E4D-A357-2FF2D0BBC6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08810" y="3930534"/>
            <a:ext cx="479524" cy="479524"/>
          </a:xfrm>
          <a:prstGeom prst="rect">
            <a:avLst/>
          </a:prstGeom>
        </p:spPr>
      </p:pic>
      <p:pic>
        <p:nvPicPr>
          <p:cNvPr id="60" name="Graphic 59" descr="Fire">
            <a:extLst>
              <a:ext uri="{FF2B5EF4-FFF2-40B4-BE49-F238E27FC236}">
                <a16:creationId xmlns:a16="http://schemas.microsoft.com/office/drawing/2014/main" id="{1DDA259B-37E5-EB41-AE04-4D3F33B2A7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87602" y="5185841"/>
            <a:ext cx="477585" cy="47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71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BE4AE312-53F2-1D4D-AF00-46B7C30AC276}"/>
              </a:ext>
            </a:extLst>
          </p:cNvPr>
          <p:cNvSpPr/>
          <p:nvPr/>
        </p:nvSpPr>
        <p:spPr>
          <a:xfrm>
            <a:off x="2773238" y="2419940"/>
            <a:ext cx="2063565" cy="305183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A2499D5-13E3-924C-8605-0171290A8D66}"/>
              </a:ext>
            </a:extLst>
          </p:cNvPr>
          <p:cNvSpPr/>
          <p:nvPr/>
        </p:nvSpPr>
        <p:spPr>
          <a:xfrm>
            <a:off x="5070480" y="2419940"/>
            <a:ext cx="2063566" cy="3051830"/>
          </a:xfrm>
          <a:prstGeom prst="rect">
            <a:avLst/>
          </a:prstGeom>
          <a:solidFill>
            <a:srgbClr val="6C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E38FB04-56C8-8645-829C-826DCD9D99A4}"/>
              </a:ext>
            </a:extLst>
          </p:cNvPr>
          <p:cNvSpPr/>
          <p:nvPr/>
        </p:nvSpPr>
        <p:spPr>
          <a:xfrm>
            <a:off x="7367719" y="2419940"/>
            <a:ext cx="2063566" cy="3051830"/>
          </a:xfrm>
          <a:prstGeom prst="rect">
            <a:avLst/>
          </a:prstGeom>
          <a:solidFill>
            <a:srgbClr val="8F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287DC3D-08BA-EA4F-8463-7F11E80E6152}"/>
              </a:ext>
            </a:extLst>
          </p:cNvPr>
          <p:cNvSpPr/>
          <p:nvPr/>
        </p:nvSpPr>
        <p:spPr>
          <a:xfrm>
            <a:off x="475996" y="2419940"/>
            <a:ext cx="2063565" cy="3051830"/>
          </a:xfrm>
          <a:prstGeom prst="rect">
            <a:avLst/>
          </a:prstGeom>
          <a:solidFill>
            <a:srgbClr val="FB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192075C-7169-BE4D-A9BE-C91D411C6890}"/>
              </a:ext>
            </a:extLst>
          </p:cNvPr>
          <p:cNvSpPr txBox="1"/>
          <p:nvPr/>
        </p:nvSpPr>
        <p:spPr>
          <a:xfrm>
            <a:off x="475995" y="2527471"/>
            <a:ext cx="206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IDENTIFY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4E605A3-5A74-DF49-9F6F-311860808669}"/>
              </a:ext>
            </a:extLst>
          </p:cNvPr>
          <p:cNvSpPr txBox="1"/>
          <p:nvPr/>
        </p:nvSpPr>
        <p:spPr>
          <a:xfrm>
            <a:off x="2773238" y="2540796"/>
            <a:ext cx="206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PROTECT</a:t>
            </a:r>
            <a:endParaRPr lang="en-US" sz="2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A56A5BD-23AA-1345-8C70-5FC9BA8D8C8C}"/>
              </a:ext>
            </a:extLst>
          </p:cNvPr>
          <p:cNvSpPr txBox="1"/>
          <p:nvPr/>
        </p:nvSpPr>
        <p:spPr>
          <a:xfrm>
            <a:off x="7367719" y="2539431"/>
            <a:ext cx="2063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RESPOND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F0D8D9F-8414-5C48-B039-8064E3FBCA50}"/>
              </a:ext>
            </a:extLst>
          </p:cNvPr>
          <p:cNvSpPr txBox="1"/>
          <p:nvPr/>
        </p:nvSpPr>
        <p:spPr>
          <a:xfrm>
            <a:off x="5070480" y="2535686"/>
            <a:ext cx="206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DETECT</a:t>
            </a:r>
            <a:endParaRPr lang="en-US" sz="2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D131F25-EF9E-1242-B9E9-BA9B51203C83}"/>
              </a:ext>
            </a:extLst>
          </p:cNvPr>
          <p:cNvSpPr/>
          <p:nvPr/>
        </p:nvSpPr>
        <p:spPr>
          <a:xfrm>
            <a:off x="9664958" y="2419940"/>
            <a:ext cx="2063566" cy="3051830"/>
          </a:xfrm>
          <a:prstGeom prst="rect">
            <a:avLst/>
          </a:prstGeom>
          <a:solidFill>
            <a:srgbClr val="B1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DFEEE92-D380-1143-A40E-4BB5A2C6EB75}"/>
              </a:ext>
            </a:extLst>
          </p:cNvPr>
          <p:cNvSpPr txBox="1"/>
          <p:nvPr/>
        </p:nvSpPr>
        <p:spPr>
          <a:xfrm>
            <a:off x="9664958" y="2532724"/>
            <a:ext cx="206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RECOVER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183" y="1128133"/>
            <a:ext cx="11930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NIST Framework | Marco Resources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82D89F-D948-4DB9-AB02-D9A49A6840D9}"/>
              </a:ext>
            </a:extLst>
          </p:cNvPr>
          <p:cNvSpPr txBox="1"/>
          <p:nvPr/>
        </p:nvSpPr>
        <p:spPr>
          <a:xfrm>
            <a:off x="-1" y="2672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MANAGED IT SERVICES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2AF1B-3AD9-40FF-8F66-4C315CDB72CC}"/>
              </a:ext>
            </a:extLst>
          </p:cNvPr>
          <p:cNvSpPr txBox="1"/>
          <p:nvPr/>
        </p:nvSpPr>
        <p:spPr>
          <a:xfrm>
            <a:off x="2798" y="6542546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pic>
        <p:nvPicPr>
          <p:cNvPr id="70" name="Picture 2" descr="Image result for NIST icon">
            <a:extLst>
              <a:ext uri="{FF2B5EF4-FFF2-40B4-BE49-F238E27FC236}">
                <a16:creationId xmlns:a16="http://schemas.microsoft.com/office/drawing/2014/main" id="{00122D9E-2CA4-4904-8B5D-0D481BE54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828" y="5923059"/>
            <a:ext cx="1331708" cy="5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09EF343-C95E-4A8D-A733-E9F2FC274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5" y="6061751"/>
            <a:ext cx="1547447" cy="45391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0E4675F-3AC3-47B7-BFD0-E8219BF267DF}"/>
              </a:ext>
            </a:extLst>
          </p:cNvPr>
          <p:cNvSpPr txBox="1"/>
          <p:nvPr/>
        </p:nvSpPr>
        <p:spPr>
          <a:xfrm>
            <a:off x="5266955" y="3184311"/>
            <a:ext cx="1670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Threat Detection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and Response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Security Operations Center</a:t>
            </a:r>
            <a:b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Anti-Malware Protection</a:t>
            </a:r>
            <a:b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Network Operations Center</a:t>
            </a:r>
          </a:p>
          <a:p>
            <a:pPr>
              <a:defRPr/>
            </a:pP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592D774-9C80-4338-98A7-684ADD565B36}"/>
              </a:ext>
            </a:extLst>
          </p:cNvPr>
          <p:cNvSpPr txBox="1"/>
          <p:nvPr/>
        </p:nvSpPr>
        <p:spPr>
          <a:xfrm>
            <a:off x="2969712" y="3184311"/>
            <a:ext cx="16706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Email &amp; Web Security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Unlimited Support Desk</a:t>
            </a:r>
            <a:b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Secure Client Repository</a:t>
            </a:r>
            <a:b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Anti-Malware Protection</a:t>
            </a:r>
            <a:b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Patching (OS &amp; 3</a:t>
            </a:r>
            <a:r>
              <a:rPr lang="en-US" sz="1000" baseline="30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rd</a:t>
            </a: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Party)</a:t>
            </a:r>
            <a:b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Security Training and Phishing</a:t>
            </a:r>
          </a:p>
          <a:p>
            <a:pPr lvl="0" algn="ctr">
              <a:defRPr/>
            </a:pPr>
            <a:endParaRPr lang="en-US" sz="8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9FA3230-5591-4126-8806-5038A3F45DEC}"/>
              </a:ext>
            </a:extLst>
          </p:cNvPr>
          <p:cNvSpPr txBox="1"/>
          <p:nvPr/>
        </p:nvSpPr>
        <p:spPr>
          <a:xfrm>
            <a:off x="7563390" y="3203951"/>
            <a:ext cx="1672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Unlimited Support Desk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Rapid Resolution Team</a:t>
            </a:r>
            <a:b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Threat Detection and Response</a:t>
            </a:r>
            <a:b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Anti-Malware Protection</a:t>
            </a:r>
            <a:b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Unlimited On-site Support</a:t>
            </a:r>
          </a:p>
          <a:p>
            <a:pPr>
              <a:defRPr/>
            </a:pP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A20A372-6B09-48A3-8F76-81F97679489A}"/>
              </a:ext>
            </a:extLst>
          </p:cNvPr>
          <p:cNvSpPr txBox="1"/>
          <p:nvPr/>
        </p:nvSpPr>
        <p:spPr>
          <a:xfrm>
            <a:off x="672470" y="3191265"/>
            <a:ext cx="167061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Client Business Review </a:t>
            </a: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Process</a:t>
            </a:r>
            <a:b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Onboarding Process</a:t>
            </a:r>
            <a:b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Secure Managed Network</a:t>
            </a:r>
            <a:b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Remote Management </a:t>
            </a:r>
            <a:b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and Monitoring</a:t>
            </a:r>
            <a:b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Marco Assessments</a:t>
            </a:r>
            <a:b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Proactive On-site Visits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C8258E9-4C7F-0A4A-B236-55A632DA03CD}"/>
              </a:ext>
            </a:extLst>
          </p:cNvPr>
          <p:cNvCxnSpPr/>
          <p:nvPr/>
        </p:nvCxnSpPr>
        <p:spPr>
          <a:xfrm>
            <a:off x="1229074" y="3036832"/>
            <a:ext cx="557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7101234-EA2F-F445-9755-74AAA9C492AF}"/>
              </a:ext>
            </a:extLst>
          </p:cNvPr>
          <p:cNvCxnSpPr/>
          <p:nvPr/>
        </p:nvCxnSpPr>
        <p:spPr>
          <a:xfrm>
            <a:off x="3526316" y="3029878"/>
            <a:ext cx="557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FD437BA-D9C1-8440-A605-A22376E5EBF2}"/>
              </a:ext>
            </a:extLst>
          </p:cNvPr>
          <p:cNvCxnSpPr/>
          <p:nvPr/>
        </p:nvCxnSpPr>
        <p:spPr>
          <a:xfrm>
            <a:off x="5823559" y="3029878"/>
            <a:ext cx="557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21E1FC1-6310-1D49-BD21-96E02FBB42C5}"/>
              </a:ext>
            </a:extLst>
          </p:cNvPr>
          <p:cNvCxnSpPr/>
          <p:nvPr/>
        </p:nvCxnSpPr>
        <p:spPr>
          <a:xfrm>
            <a:off x="8120798" y="3049518"/>
            <a:ext cx="557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4821CDAE-8CF6-5448-8C48-1FEF543B7C05}"/>
              </a:ext>
            </a:extLst>
          </p:cNvPr>
          <p:cNvCxnSpPr/>
          <p:nvPr/>
        </p:nvCxnSpPr>
        <p:spPr>
          <a:xfrm>
            <a:off x="10418037" y="3049518"/>
            <a:ext cx="557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55321BAA-C498-CB47-A817-54D80C12FDCF}"/>
              </a:ext>
            </a:extLst>
          </p:cNvPr>
          <p:cNvSpPr txBox="1"/>
          <p:nvPr/>
        </p:nvSpPr>
        <p:spPr>
          <a:xfrm>
            <a:off x="9860629" y="3203951"/>
            <a:ext cx="1672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Managed Backup </a:t>
            </a:r>
            <a:r>
              <a:rPr lang="en-US" sz="800" i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(Optional)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Comprehensive IT Partner</a:t>
            </a:r>
            <a:b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Over 10 Years of MIT Experience</a:t>
            </a:r>
            <a:b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en-US" sz="1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Unlimited On-site Support</a:t>
            </a:r>
          </a:p>
          <a:p>
            <a:pPr>
              <a:defRPr/>
            </a:pP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en-US" sz="10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EB232E-A813-4C41-A73E-20700C12A0CA}"/>
              </a:ext>
            </a:extLst>
          </p:cNvPr>
          <p:cNvSpPr/>
          <p:nvPr/>
        </p:nvSpPr>
        <p:spPr>
          <a:xfrm>
            <a:off x="1893770" y="1594754"/>
            <a:ext cx="84044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NIST Cybersecurity Framework consists of standards, guidelines, and best practices to manage cybersecurity-related risk.</a:t>
            </a:r>
          </a:p>
        </p:txBody>
      </p:sp>
    </p:spTree>
    <p:extLst>
      <p:ext uri="{BB962C8B-B14F-4D97-AF65-F5344CB8AC3E}">
        <p14:creationId xmlns:p14="http://schemas.microsoft.com/office/powerpoint/2010/main" val="1358154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0863CF-A4D5-9541-92AD-C098899BFB7C}"/>
              </a:ext>
            </a:extLst>
          </p:cNvPr>
          <p:cNvSpPr/>
          <p:nvPr/>
        </p:nvSpPr>
        <p:spPr>
          <a:xfrm>
            <a:off x="2510601" y="2438836"/>
            <a:ext cx="7170794" cy="1936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1DDDD4-F53B-46FC-825C-4B3DD2608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5" y="6061751"/>
            <a:ext cx="1547447" cy="4539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82D89F-D948-4DB9-AB02-D9A49A6840D9}"/>
              </a:ext>
            </a:extLst>
          </p:cNvPr>
          <p:cNvSpPr txBox="1"/>
          <p:nvPr/>
        </p:nvSpPr>
        <p:spPr>
          <a:xfrm>
            <a:off x="-1" y="2672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MANAGED IT SERVICES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2AF1B-3AD9-40FF-8F66-4C315CDB72CC}"/>
              </a:ext>
            </a:extLst>
          </p:cNvPr>
          <p:cNvSpPr txBox="1"/>
          <p:nvPr/>
        </p:nvSpPr>
        <p:spPr>
          <a:xfrm>
            <a:off x="2798" y="6542546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69C94C-162E-034E-8C46-67CF02F8796D}"/>
              </a:ext>
            </a:extLst>
          </p:cNvPr>
          <p:cNvSpPr txBox="1"/>
          <p:nvPr/>
        </p:nvSpPr>
        <p:spPr>
          <a:xfrm>
            <a:off x="3615410" y="2901418"/>
            <a:ext cx="565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USER PRICING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943FA6-C409-4FDE-8659-E3E610536412}"/>
              </a:ext>
            </a:extLst>
          </p:cNvPr>
          <p:cNvSpPr txBox="1"/>
          <p:nvPr/>
        </p:nvSpPr>
        <p:spPr>
          <a:xfrm>
            <a:off x="5029260" y="3537279"/>
            <a:ext cx="2133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$84/USER</a:t>
            </a:r>
          </a:p>
        </p:txBody>
      </p:sp>
      <p:pic>
        <p:nvPicPr>
          <p:cNvPr id="19" name="Graphic 18" descr="Label">
            <a:extLst>
              <a:ext uri="{FF2B5EF4-FFF2-40B4-BE49-F238E27FC236}">
                <a16:creationId xmlns:a16="http://schemas.microsoft.com/office/drawing/2014/main" id="{027F6667-297C-D44A-9487-10725ED6C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2393" y="2717858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4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D9E22A3-DB88-9F41-8FAD-BE6F6B47C6C8}"/>
              </a:ext>
            </a:extLst>
          </p:cNvPr>
          <p:cNvSpPr/>
          <p:nvPr/>
        </p:nvSpPr>
        <p:spPr>
          <a:xfrm>
            <a:off x="3512295" y="1473327"/>
            <a:ext cx="2270663" cy="406842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842DFB-3DAF-B748-AC4D-D0C375253BAC}"/>
              </a:ext>
            </a:extLst>
          </p:cNvPr>
          <p:cNvSpPr/>
          <p:nvPr/>
        </p:nvSpPr>
        <p:spPr>
          <a:xfrm>
            <a:off x="6082116" y="1463505"/>
            <a:ext cx="2270663" cy="40684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FC38C9-7F87-5748-8EC5-925E87370C2D}"/>
              </a:ext>
            </a:extLst>
          </p:cNvPr>
          <p:cNvSpPr/>
          <p:nvPr/>
        </p:nvSpPr>
        <p:spPr>
          <a:xfrm>
            <a:off x="8651937" y="1463505"/>
            <a:ext cx="2270663" cy="406842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D0AA62-51F9-2C42-A1F6-4FD3B599F2F6}"/>
              </a:ext>
            </a:extLst>
          </p:cNvPr>
          <p:cNvSpPr/>
          <p:nvPr/>
        </p:nvSpPr>
        <p:spPr>
          <a:xfrm>
            <a:off x="942474" y="1481511"/>
            <a:ext cx="2270663" cy="4068427"/>
          </a:xfrm>
          <a:prstGeom prst="rect">
            <a:avLst/>
          </a:prstGeom>
          <a:solidFill>
            <a:srgbClr val="FB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449C66-F87E-B545-A057-BD78F1C8AFAA}"/>
              </a:ext>
            </a:extLst>
          </p:cNvPr>
          <p:cNvSpPr txBox="1"/>
          <p:nvPr/>
        </p:nvSpPr>
        <p:spPr>
          <a:xfrm>
            <a:off x="945684" y="2339733"/>
            <a:ext cx="2264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Focus on what matters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to the business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2CD545-AAF3-A040-9A01-512053A5BABB}"/>
              </a:ext>
            </a:extLst>
          </p:cNvPr>
          <p:cNvSpPr txBox="1"/>
          <p:nvPr/>
        </p:nvSpPr>
        <p:spPr>
          <a:xfrm>
            <a:off x="1109377" y="3321116"/>
            <a:ext cx="193685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just want technology to work for our employees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focus on what matters (our business) 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not IT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technology isn’t working, it affects our bottom line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B50FF1F-657D-7C46-A3A2-3260BA7D3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5" y="6061751"/>
            <a:ext cx="1547447" cy="45391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3FD30A9-6261-8949-8904-57C2393FA6E8}"/>
              </a:ext>
            </a:extLst>
          </p:cNvPr>
          <p:cNvSpPr txBox="1"/>
          <p:nvPr/>
        </p:nvSpPr>
        <p:spPr>
          <a:xfrm>
            <a:off x="-1" y="264955"/>
            <a:ext cx="12192000" cy="12289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WHAT WE HEAR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3E03FC-33C4-5940-8351-12AF0A5AEDE9}"/>
              </a:ext>
            </a:extLst>
          </p:cNvPr>
          <p:cNvSpPr txBox="1"/>
          <p:nvPr/>
        </p:nvSpPr>
        <p:spPr>
          <a:xfrm>
            <a:off x="2798" y="6542546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CDDE11-708B-8345-84B4-EF329A8501DB}"/>
              </a:ext>
            </a:extLst>
          </p:cNvPr>
          <p:cNvSpPr/>
          <p:nvPr/>
        </p:nvSpPr>
        <p:spPr>
          <a:xfrm>
            <a:off x="8080665" y="6590787"/>
            <a:ext cx="41085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*Indeed Survey of 101,465 Employees - September 2017 – September 2019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F1779F-F27C-0144-8EFE-83E3CD3691E8}"/>
              </a:ext>
            </a:extLst>
          </p:cNvPr>
          <p:cNvSpPr txBox="1"/>
          <p:nvPr/>
        </p:nvSpPr>
        <p:spPr>
          <a:xfrm>
            <a:off x="6249019" y="3307792"/>
            <a:ext cx="193685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not confident we 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secure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don’t know how to protect our business from hackers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Mitigating risk to our organization is difficult 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57F1DA-F3B6-0343-BED3-7B8EFFC2C320}"/>
              </a:ext>
            </a:extLst>
          </p:cNvPr>
          <p:cNvSpPr txBox="1"/>
          <p:nvPr/>
        </p:nvSpPr>
        <p:spPr>
          <a:xfrm>
            <a:off x="3512294" y="2344799"/>
            <a:ext cx="227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Hard to staff </a:t>
            </a:r>
          </a:p>
          <a:p>
            <a:pPr lvl="0" algn="ctr">
              <a:defRPr/>
            </a:pPr>
            <a:r>
              <a:rPr lang="en-US" sz="14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IT positions</a:t>
            </a:r>
            <a:endParaRPr lang="en-US" sz="1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7FBC21-562F-BC4E-9A2D-E403F45D8129}"/>
              </a:ext>
            </a:extLst>
          </p:cNvPr>
          <p:cNvSpPr txBox="1"/>
          <p:nvPr/>
        </p:nvSpPr>
        <p:spPr>
          <a:xfrm>
            <a:off x="3679198" y="3321116"/>
            <a:ext cx="193685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sector unemployment is at &lt;1.3%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(20-year low)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technology sector base salary:  $70,697*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(True Cost 1.25x</a:t>
            </a:r>
            <a:b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- 1.4x)</a:t>
            </a:r>
            <a:b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in training - then they leave for higher pay!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1B2275-8BC3-2645-91BD-7335A5075BE1}"/>
              </a:ext>
            </a:extLst>
          </p:cNvPr>
          <p:cNvSpPr txBox="1"/>
          <p:nvPr/>
        </p:nvSpPr>
        <p:spPr>
          <a:xfrm>
            <a:off x="8651937" y="2321001"/>
            <a:ext cx="227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Avoiding unexpected costs are difficult with 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CB5F72-C26B-8243-BBFD-7CC906886C2D}"/>
              </a:ext>
            </a:extLst>
          </p:cNvPr>
          <p:cNvSpPr txBox="1"/>
          <p:nvPr/>
        </p:nvSpPr>
        <p:spPr>
          <a:xfrm>
            <a:off x="8818840" y="3306225"/>
            <a:ext cx="193685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IT costs to be predictable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need a trusted partner 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us plan for IT expenditures</a:t>
            </a: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technology isn’t working, it affects our bottom line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6019AA-A8BC-A947-B3DD-8E7D71A425D5}"/>
              </a:ext>
            </a:extLst>
          </p:cNvPr>
          <p:cNvSpPr txBox="1"/>
          <p:nvPr/>
        </p:nvSpPr>
        <p:spPr>
          <a:xfrm>
            <a:off x="6082115" y="2323405"/>
            <a:ext cx="227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Concerned about getting hacked</a:t>
            </a:r>
            <a:endParaRPr lang="en-US" sz="1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188E44-2A32-4A47-ABC1-1EE27868A157}"/>
              </a:ext>
            </a:extLst>
          </p:cNvPr>
          <p:cNvCxnSpPr/>
          <p:nvPr/>
        </p:nvCxnSpPr>
        <p:spPr>
          <a:xfrm>
            <a:off x="1799101" y="3095686"/>
            <a:ext cx="557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0DD38D2-5F8D-2043-B9C2-97792B07D264}"/>
              </a:ext>
            </a:extLst>
          </p:cNvPr>
          <p:cNvCxnSpPr/>
          <p:nvPr/>
        </p:nvCxnSpPr>
        <p:spPr>
          <a:xfrm>
            <a:off x="4368922" y="3102278"/>
            <a:ext cx="557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BF41C16-B713-3E4E-B2AD-95632CD029B0}"/>
              </a:ext>
            </a:extLst>
          </p:cNvPr>
          <p:cNvCxnSpPr/>
          <p:nvPr/>
        </p:nvCxnSpPr>
        <p:spPr>
          <a:xfrm>
            <a:off x="6938743" y="3091443"/>
            <a:ext cx="557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D7539A3-B51A-AD41-9E40-FE8743F1B6F7}"/>
              </a:ext>
            </a:extLst>
          </p:cNvPr>
          <p:cNvCxnSpPr/>
          <p:nvPr/>
        </p:nvCxnSpPr>
        <p:spPr>
          <a:xfrm>
            <a:off x="9508564" y="3084272"/>
            <a:ext cx="557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Graphic 5" descr="Piggy Bank">
            <a:extLst>
              <a:ext uri="{FF2B5EF4-FFF2-40B4-BE49-F238E27FC236}">
                <a16:creationId xmlns:a16="http://schemas.microsoft.com/office/drawing/2014/main" id="{3349D834-4508-924F-95CC-28C95F1B2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9648" y="1618903"/>
            <a:ext cx="566324" cy="566324"/>
          </a:xfrm>
          <a:prstGeom prst="rect">
            <a:avLst/>
          </a:prstGeom>
        </p:spPr>
      </p:pic>
      <p:pic>
        <p:nvPicPr>
          <p:cNvPr id="10" name="Graphic 9" descr="Bug">
            <a:extLst>
              <a:ext uri="{FF2B5EF4-FFF2-40B4-BE49-F238E27FC236}">
                <a16:creationId xmlns:a16="http://schemas.microsoft.com/office/drawing/2014/main" id="{38EE16AD-EA1A-BD48-8BFB-2AF83F1FC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27205" y="1617592"/>
            <a:ext cx="568946" cy="568946"/>
          </a:xfrm>
          <a:prstGeom prst="rect">
            <a:avLst/>
          </a:prstGeom>
        </p:spPr>
      </p:pic>
      <p:pic>
        <p:nvPicPr>
          <p:cNvPr id="12" name="Graphic 11" descr="Upward trend">
            <a:extLst>
              <a:ext uri="{FF2B5EF4-FFF2-40B4-BE49-F238E27FC236}">
                <a16:creationId xmlns:a16="http://schemas.microsoft.com/office/drawing/2014/main" id="{B349E761-9D88-DF4C-82F6-81FA899D95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7563" y="1617592"/>
            <a:ext cx="568946" cy="568946"/>
          </a:xfrm>
          <a:prstGeom prst="rect">
            <a:avLst/>
          </a:prstGeom>
        </p:spPr>
      </p:pic>
      <p:pic>
        <p:nvPicPr>
          <p:cNvPr id="14" name="Graphic 13" descr="Target Audience">
            <a:extLst>
              <a:ext uri="{FF2B5EF4-FFF2-40B4-BE49-F238E27FC236}">
                <a16:creationId xmlns:a16="http://schemas.microsoft.com/office/drawing/2014/main" id="{26099EB0-BBD3-3E43-A772-052EE0A339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51591" y="1617592"/>
            <a:ext cx="568946" cy="56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00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847A9C3-2104-1B46-8B14-F78B3FDDF2EC}"/>
              </a:ext>
            </a:extLst>
          </p:cNvPr>
          <p:cNvSpPr/>
          <p:nvPr/>
        </p:nvSpPr>
        <p:spPr>
          <a:xfrm>
            <a:off x="395756" y="1450544"/>
            <a:ext cx="11400488" cy="43512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A308DE-1A22-584C-859A-0F4A6DF8D805}"/>
              </a:ext>
            </a:extLst>
          </p:cNvPr>
          <p:cNvSpPr txBox="1"/>
          <p:nvPr/>
        </p:nvSpPr>
        <p:spPr>
          <a:xfrm>
            <a:off x="10186616" y="2422683"/>
            <a:ext cx="1646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Marco Assessments</a:t>
            </a:r>
          </a:p>
        </p:txBody>
      </p:sp>
      <p:pic>
        <p:nvPicPr>
          <p:cNvPr id="4" name="Graphic 3" descr="Presentation with checklist RTL">
            <a:extLst>
              <a:ext uri="{FF2B5EF4-FFF2-40B4-BE49-F238E27FC236}">
                <a16:creationId xmlns:a16="http://schemas.microsoft.com/office/drawing/2014/main" id="{4163173E-6D06-D049-AEF6-22A570E24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2381" y="1825326"/>
            <a:ext cx="535121" cy="53512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097A58D4-05CB-48C2-B0F6-97CD369DBA15}"/>
              </a:ext>
            </a:extLst>
          </p:cNvPr>
          <p:cNvSpPr txBox="1"/>
          <p:nvPr/>
        </p:nvSpPr>
        <p:spPr>
          <a:xfrm>
            <a:off x="6954737" y="3720784"/>
            <a:ext cx="1665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Email and Web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Security</a:t>
            </a:r>
          </a:p>
        </p:txBody>
      </p:sp>
      <p:pic>
        <p:nvPicPr>
          <p:cNvPr id="65" name="Graphic 64" descr="Email">
            <a:extLst>
              <a:ext uri="{FF2B5EF4-FFF2-40B4-BE49-F238E27FC236}">
                <a16:creationId xmlns:a16="http://schemas.microsoft.com/office/drawing/2014/main" id="{16867038-0A8C-344F-89E9-20C60821B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7560" y="3191280"/>
            <a:ext cx="479524" cy="479524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878F0E6E-BE6B-5948-8081-6F988E235A5A}"/>
              </a:ext>
            </a:extLst>
          </p:cNvPr>
          <p:cNvSpPr txBox="1"/>
          <p:nvPr/>
        </p:nvSpPr>
        <p:spPr>
          <a:xfrm>
            <a:off x="10205556" y="3720784"/>
            <a:ext cx="1634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Rapid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Resolution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Team</a:t>
            </a:r>
          </a:p>
        </p:txBody>
      </p:sp>
      <p:pic>
        <p:nvPicPr>
          <p:cNvPr id="86" name="Graphic 85" descr="Stopwatch">
            <a:extLst>
              <a:ext uri="{FF2B5EF4-FFF2-40B4-BE49-F238E27FC236}">
                <a16:creationId xmlns:a16="http://schemas.microsoft.com/office/drawing/2014/main" id="{39A0B16A-A5B2-2B44-A02C-5B976C436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55078" y="3163480"/>
            <a:ext cx="535124" cy="535124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309DBC24-8186-874C-8531-3D917CCD5E25}"/>
              </a:ext>
            </a:extLst>
          </p:cNvPr>
          <p:cNvSpPr txBox="1"/>
          <p:nvPr/>
        </p:nvSpPr>
        <p:spPr>
          <a:xfrm>
            <a:off x="10219749" y="5050108"/>
            <a:ext cx="163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Comprehensive IT Partner</a:t>
            </a:r>
          </a:p>
        </p:txBody>
      </p:sp>
      <p:pic>
        <p:nvPicPr>
          <p:cNvPr id="6" name="Graphic 5" descr="Handshake">
            <a:extLst>
              <a:ext uri="{FF2B5EF4-FFF2-40B4-BE49-F238E27FC236}">
                <a16:creationId xmlns:a16="http://schemas.microsoft.com/office/drawing/2014/main" id="{1A120D1B-A16C-A045-9A69-A58B9948D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62890" y="4466974"/>
            <a:ext cx="551735" cy="551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1DDDD4-F53B-46FC-825C-4B3DD2608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5" y="6061751"/>
            <a:ext cx="1547447" cy="4539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82D89F-D948-4DB9-AB02-D9A49A6840D9}"/>
              </a:ext>
            </a:extLst>
          </p:cNvPr>
          <p:cNvSpPr txBox="1"/>
          <p:nvPr/>
        </p:nvSpPr>
        <p:spPr>
          <a:xfrm>
            <a:off x="-1" y="2672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WHY MARCO?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2AF1B-3AD9-40FF-8F66-4C315CDB72CC}"/>
              </a:ext>
            </a:extLst>
          </p:cNvPr>
          <p:cNvSpPr txBox="1"/>
          <p:nvPr/>
        </p:nvSpPr>
        <p:spPr>
          <a:xfrm>
            <a:off x="2798" y="6542546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12B883-9CF0-413E-BAD7-DD1C7EF1609A}"/>
              </a:ext>
            </a:extLst>
          </p:cNvPr>
          <p:cNvSpPr txBox="1"/>
          <p:nvPr/>
        </p:nvSpPr>
        <p:spPr>
          <a:xfrm>
            <a:off x="464156" y="2374967"/>
            <a:ext cx="1611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Unlimited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Support Desk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8AFD08-7744-429A-BE11-6E57FD1BEA67}"/>
              </a:ext>
            </a:extLst>
          </p:cNvPr>
          <p:cNvSpPr txBox="1"/>
          <p:nvPr/>
        </p:nvSpPr>
        <p:spPr>
          <a:xfrm>
            <a:off x="2083015" y="2374967"/>
            <a:ext cx="1611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Unlimited On-site Support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330B8F-7008-457C-9605-A48E68791536}"/>
              </a:ext>
            </a:extLst>
          </p:cNvPr>
          <p:cNvSpPr txBox="1"/>
          <p:nvPr/>
        </p:nvSpPr>
        <p:spPr>
          <a:xfrm>
            <a:off x="3695897" y="2374967"/>
            <a:ext cx="1611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Proactive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On-site Visits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79EC8-9686-4372-8B4B-8E1085417C63}"/>
              </a:ext>
            </a:extLst>
          </p:cNvPr>
          <p:cNvSpPr txBox="1"/>
          <p:nvPr/>
        </p:nvSpPr>
        <p:spPr>
          <a:xfrm>
            <a:off x="466050" y="3720784"/>
            <a:ext cx="1607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Client 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Review Process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ADE8A7A-9460-4179-B022-1B9FDC777C3D}"/>
              </a:ext>
            </a:extLst>
          </p:cNvPr>
          <p:cNvSpPr txBox="1"/>
          <p:nvPr/>
        </p:nvSpPr>
        <p:spPr>
          <a:xfrm>
            <a:off x="2083013" y="3720784"/>
            <a:ext cx="1611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Security Operations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Center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F4E461B-EE96-49E1-9EC1-CB4FA3F653F7}"/>
              </a:ext>
            </a:extLst>
          </p:cNvPr>
          <p:cNvSpPr txBox="1"/>
          <p:nvPr/>
        </p:nvSpPr>
        <p:spPr>
          <a:xfrm>
            <a:off x="5325979" y="3720784"/>
            <a:ext cx="163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Security Training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Phishing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686BB86-7255-4D04-A157-1006FFD0CC15}"/>
              </a:ext>
            </a:extLst>
          </p:cNvPr>
          <p:cNvSpPr txBox="1"/>
          <p:nvPr/>
        </p:nvSpPr>
        <p:spPr>
          <a:xfrm>
            <a:off x="3695896" y="3720784"/>
            <a:ext cx="161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Network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Operations Center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1E7225-6B0A-4DF3-AA5D-61A66D029A9C}"/>
              </a:ext>
            </a:extLst>
          </p:cNvPr>
          <p:cNvSpPr txBox="1"/>
          <p:nvPr/>
        </p:nvSpPr>
        <p:spPr>
          <a:xfrm>
            <a:off x="6959766" y="2374967"/>
            <a:ext cx="161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Secure Managed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Network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E2586F-5FEC-4E92-8E09-7F4749052DCE}"/>
              </a:ext>
            </a:extLst>
          </p:cNvPr>
          <p:cNvSpPr txBox="1"/>
          <p:nvPr/>
        </p:nvSpPr>
        <p:spPr>
          <a:xfrm>
            <a:off x="5311454" y="2374967"/>
            <a:ext cx="161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Threat Detection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Response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CD288E0-3FB9-4524-8F42-91D5ADACDCA1}"/>
              </a:ext>
            </a:extLst>
          </p:cNvPr>
          <p:cNvSpPr txBox="1"/>
          <p:nvPr/>
        </p:nvSpPr>
        <p:spPr>
          <a:xfrm>
            <a:off x="8567667" y="2374967"/>
            <a:ext cx="1569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Remote 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Monitoring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F1FDFB9-579C-44BF-8860-C387C7482830}"/>
              </a:ext>
            </a:extLst>
          </p:cNvPr>
          <p:cNvSpPr txBox="1"/>
          <p:nvPr/>
        </p:nvSpPr>
        <p:spPr>
          <a:xfrm>
            <a:off x="8631828" y="3720784"/>
            <a:ext cx="1569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Anti-Malware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Protection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Graphic 22" descr="Call center">
            <a:extLst>
              <a:ext uri="{FF2B5EF4-FFF2-40B4-BE49-F238E27FC236}">
                <a16:creationId xmlns:a16="http://schemas.microsoft.com/office/drawing/2014/main" id="{7ECA67D6-ABF1-4E49-8F18-CC3587A2E5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2277" y="1794754"/>
            <a:ext cx="535123" cy="535123"/>
          </a:xfrm>
          <a:prstGeom prst="rect">
            <a:avLst/>
          </a:prstGeom>
        </p:spPr>
      </p:pic>
      <p:pic>
        <p:nvPicPr>
          <p:cNvPr id="26" name="Graphic 25" descr="User">
            <a:extLst>
              <a:ext uri="{FF2B5EF4-FFF2-40B4-BE49-F238E27FC236}">
                <a16:creationId xmlns:a16="http://schemas.microsoft.com/office/drawing/2014/main" id="{4C174F96-9A17-5541-ADE9-76EBC8468D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21134" y="1794754"/>
            <a:ext cx="535123" cy="535123"/>
          </a:xfrm>
          <a:prstGeom prst="rect">
            <a:avLst/>
          </a:prstGeom>
        </p:spPr>
      </p:pic>
      <p:pic>
        <p:nvPicPr>
          <p:cNvPr id="28" name="Graphic 27" descr="Car">
            <a:extLst>
              <a:ext uri="{FF2B5EF4-FFF2-40B4-BE49-F238E27FC236}">
                <a16:creationId xmlns:a16="http://schemas.microsoft.com/office/drawing/2014/main" id="{DC464E9A-7D70-AB45-AD8E-E9BF86BAF7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29339" y="1790075"/>
            <a:ext cx="544480" cy="544480"/>
          </a:xfrm>
          <a:prstGeom prst="rect">
            <a:avLst/>
          </a:prstGeom>
        </p:spPr>
      </p:pic>
      <p:pic>
        <p:nvPicPr>
          <p:cNvPr id="32" name="Graphic 31" descr="Customer review">
            <a:extLst>
              <a:ext uri="{FF2B5EF4-FFF2-40B4-BE49-F238E27FC236}">
                <a16:creationId xmlns:a16="http://schemas.microsoft.com/office/drawing/2014/main" id="{526077DE-7B55-A948-9407-42E5439251C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2277" y="3163481"/>
            <a:ext cx="535123" cy="535123"/>
          </a:xfrm>
          <a:prstGeom prst="rect">
            <a:avLst/>
          </a:prstGeom>
        </p:spPr>
      </p:pic>
      <p:pic>
        <p:nvPicPr>
          <p:cNvPr id="39" name="Graphic 38" descr="Server">
            <a:extLst>
              <a:ext uri="{FF2B5EF4-FFF2-40B4-BE49-F238E27FC236}">
                <a16:creationId xmlns:a16="http://schemas.microsoft.com/office/drawing/2014/main" id="{843DC874-17BF-EA43-B34F-B284668D9A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34018" y="3163481"/>
            <a:ext cx="535123" cy="535123"/>
          </a:xfrm>
          <a:prstGeom prst="rect">
            <a:avLst/>
          </a:prstGeom>
        </p:spPr>
      </p:pic>
      <p:pic>
        <p:nvPicPr>
          <p:cNvPr id="42" name="Graphic 41" descr="Lock">
            <a:extLst>
              <a:ext uri="{FF2B5EF4-FFF2-40B4-BE49-F238E27FC236}">
                <a16:creationId xmlns:a16="http://schemas.microsoft.com/office/drawing/2014/main" id="{9AECDD38-FA62-1B4C-9C7A-6CBBE58B09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621134" y="3163481"/>
            <a:ext cx="535123" cy="535123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8CF01FC-8F0E-F746-BCB5-EE66EEA0ED6A}"/>
              </a:ext>
            </a:extLst>
          </p:cNvPr>
          <p:cNvCxnSpPr>
            <a:cxnSpLocks/>
          </p:cNvCxnSpPr>
          <p:nvPr/>
        </p:nvCxnSpPr>
        <p:spPr>
          <a:xfrm>
            <a:off x="2072446" y="1870952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885BF0-23D7-EB4B-A47F-8A784B9BD1E9}"/>
              </a:ext>
            </a:extLst>
          </p:cNvPr>
          <p:cNvCxnSpPr>
            <a:cxnSpLocks/>
          </p:cNvCxnSpPr>
          <p:nvPr/>
        </p:nvCxnSpPr>
        <p:spPr>
          <a:xfrm>
            <a:off x="3702453" y="1870952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E21AAC-1099-2F45-970F-48A92CB6B132}"/>
              </a:ext>
            </a:extLst>
          </p:cNvPr>
          <p:cNvCxnSpPr>
            <a:cxnSpLocks/>
          </p:cNvCxnSpPr>
          <p:nvPr/>
        </p:nvCxnSpPr>
        <p:spPr>
          <a:xfrm>
            <a:off x="2077010" y="3214147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B87CF83-F3F4-7648-AD84-24ACB8AD5C5D}"/>
              </a:ext>
            </a:extLst>
          </p:cNvPr>
          <p:cNvCxnSpPr>
            <a:cxnSpLocks/>
          </p:cNvCxnSpPr>
          <p:nvPr/>
        </p:nvCxnSpPr>
        <p:spPr>
          <a:xfrm>
            <a:off x="3705129" y="3214147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0" name="Graphic 49" descr="Fire">
            <a:extLst>
              <a:ext uri="{FF2B5EF4-FFF2-40B4-BE49-F238E27FC236}">
                <a16:creationId xmlns:a16="http://schemas.microsoft.com/office/drawing/2014/main" id="{D25E559E-CB06-E84E-AB7E-EE66E9D88C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878343" y="1823523"/>
            <a:ext cx="477585" cy="477585"/>
          </a:xfrm>
          <a:prstGeom prst="rect">
            <a:avLst/>
          </a:prstGeom>
        </p:spPr>
      </p:pic>
      <p:pic>
        <p:nvPicPr>
          <p:cNvPr id="54" name="Graphic 53" descr="Wireless">
            <a:extLst>
              <a:ext uri="{FF2B5EF4-FFF2-40B4-BE49-F238E27FC236}">
                <a16:creationId xmlns:a16="http://schemas.microsoft.com/office/drawing/2014/main" id="{9C2E5AE8-07A0-5642-9775-73FBC53AFB9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526987" y="1823523"/>
            <a:ext cx="477585" cy="477585"/>
          </a:xfrm>
          <a:prstGeom prst="rect">
            <a:avLst/>
          </a:prstGeom>
        </p:spPr>
      </p:pic>
      <p:pic>
        <p:nvPicPr>
          <p:cNvPr id="59" name="Graphic 58" descr="Monitor">
            <a:extLst>
              <a:ext uri="{FF2B5EF4-FFF2-40B4-BE49-F238E27FC236}">
                <a16:creationId xmlns:a16="http://schemas.microsoft.com/office/drawing/2014/main" id="{A08DC83A-1C9B-8445-AC51-3F9CFCC2FAC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110719" y="1823523"/>
            <a:ext cx="477585" cy="477585"/>
          </a:xfrm>
          <a:prstGeom prst="rect">
            <a:avLst/>
          </a:prstGeom>
        </p:spPr>
      </p:pic>
      <p:pic>
        <p:nvPicPr>
          <p:cNvPr id="63" name="Graphic 62" descr="Teacher">
            <a:extLst>
              <a:ext uri="{FF2B5EF4-FFF2-40B4-BE49-F238E27FC236}">
                <a16:creationId xmlns:a16="http://schemas.microsoft.com/office/drawing/2014/main" id="{A8673E78-3A09-C844-970B-55DE3F37236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901681" y="3191280"/>
            <a:ext cx="479524" cy="479524"/>
          </a:xfrm>
          <a:prstGeom prst="rect">
            <a:avLst/>
          </a:prstGeom>
        </p:spPr>
      </p:pic>
      <p:pic>
        <p:nvPicPr>
          <p:cNvPr id="67" name="Graphic 66" descr="Bug">
            <a:extLst>
              <a:ext uri="{FF2B5EF4-FFF2-40B4-BE49-F238E27FC236}">
                <a16:creationId xmlns:a16="http://schemas.microsoft.com/office/drawing/2014/main" id="{F2366A14-A522-7742-8640-E3395E08BD4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173910" y="3191280"/>
            <a:ext cx="479524" cy="479524"/>
          </a:xfrm>
          <a:prstGeom prst="rect">
            <a:avLst/>
          </a:prstGeom>
        </p:spPr>
      </p:pic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45D34AD-F1E5-1D43-BCB9-E39AA463CB2C}"/>
              </a:ext>
            </a:extLst>
          </p:cNvPr>
          <p:cNvCxnSpPr>
            <a:cxnSpLocks/>
          </p:cNvCxnSpPr>
          <p:nvPr/>
        </p:nvCxnSpPr>
        <p:spPr>
          <a:xfrm>
            <a:off x="8587323" y="1870952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99FDBA4-C111-434D-A497-D31A2F47C1E8}"/>
              </a:ext>
            </a:extLst>
          </p:cNvPr>
          <p:cNvCxnSpPr>
            <a:cxnSpLocks/>
          </p:cNvCxnSpPr>
          <p:nvPr/>
        </p:nvCxnSpPr>
        <p:spPr>
          <a:xfrm>
            <a:off x="10202279" y="1870952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DF80570-519B-904B-A75F-0BD5477CABF8}"/>
              </a:ext>
            </a:extLst>
          </p:cNvPr>
          <p:cNvCxnSpPr>
            <a:cxnSpLocks/>
          </p:cNvCxnSpPr>
          <p:nvPr/>
        </p:nvCxnSpPr>
        <p:spPr>
          <a:xfrm>
            <a:off x="8590127" y="3214147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270E400-80AB-DE4E-BC87-BAFC01ADD9FE}"/>
              </a:ext>
            </a:extLst>
          </p:cNvPr>
          <p:cNvCxnSpPr>
            <a:cxnSpLocks/>
          </p:cNvCxnSpPr>
          <p:nvPr/>
        </p:nvCxnSpPr>
        <p:spPr>
          <a:xfrm>
            <a:off x="10216478" y="3214147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B3B2808-3766-4E4F-98F5-409BE5A16BDD}"/>
              </a:ext>
            </a:extLst>
          </p:cNvPr>
          <p:cNvSpPr txBox="1"/>
          <p:nvPr/>
        </p:nvSpPr>
        <p:spPr>
          <a:xfrm>
            <a:off x="454005" y="5092030"/>
            <a:ext cx="1631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Onboarding Process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FB593F-B6F2-4C4B-9576-7B98B4D4DBDB}"/>
              </a:ext>
            </a:extLst>
          </p:cNvPr>
          <p:cNvSpPr txBox="1"/>
          <p:nvPr/>
        </p:nvSpPr>
        <p:spPr>
          <a:xfrm>
            <a:off x="3692033" y="5095462"/>
            <a:ext cx="1619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Predictable Cost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21DCFF1-FAD8-C045-99FF-5AB56E9B7F81}"/>
              </a:ext>
            </a:extLst>
          </p:cNvPr>
          <p:cNvSpPr txBox="1"/>
          <p:nvPr/>
        </p:nvSpPr>
        <p:spPr>
          <a:xfrm>
            <a:off x="6956908" y="5050108"/>
            <a:ext cx="163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Big Company Resources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Small Company Feel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44EAAA9-24E0-EE4C-827B-9C632FC861D9}"/>
              </a:ext>
            </a:extLst>
          </p:cNvPr>
          <p:cNvSpPr txBox="1"/>
          <p:nvPr/>
        </p:nvSpPr>
        <p:spPr>
          <a:xfrm>
            <a:off x="5327359" y="5095462"/>
            <a:ext cx="1619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Secure Client Repository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72C1AB7-6376-104A-9BCA-8F4AE2D2CC92}"/>
              </a:ext>
            </a:extLst>
          </p:cNvPr>
          <p:cNvSpPr txBox="1"/>
          <p:nvPr/>
        </p:nvSpPr>
        <p:spPr>
          <a:xfrm>
            <a:off x="2078362" y="5031271"/>
            <a:ext cx="163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Over 10 Years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MIT Experience</a:t>
            </a:r>
          </a:p>
        </p:txBody>
      </p:sp>
      <p:pic>
        <p:nvPicPr>
          <p:cNvPr id="89" name="Graphic 88" descr="Trophy">
            <a:extLst>
              <a:ext uri="{FF2B5EF4-FFF2-40B4-BE49-F238E27FC236}">
                <a16:creationId xmlns:a16="http://schemas.microsoft.com/office/drawing/2014/main" id="{B70EBC58-C0BC-4A49-890A-35DED52D2EC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664681" y="4488485"/>
            <a:ext cx="460269" cy="460269"/>
          </a:xfrm>
          <a:prstGeom prst="rect">
            <a:avLst/>
          </a:prstGeom>
        </p:spPr>
      </p:pic>
      <p:pic>
        <p:nvPicPr>
          <p:cNvPr id="8" name="Graphic 7" descr="City">
            <a:extLst>
              <a:ext uri="{FF2B5EF4-FFF2-40B4-BE49-F238E27FC236}">
                <a16:creationId xmlns:a16="http://schemas.microsoft.com/office/drawing/2014/main" id="{66B15960-C463-DC4E-A894-F740AB6263E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482536" y="4449461"/>
            <a:ext cx="586760" cy="586760"/>
          </a:xfrm>
          <a:prstGeom prst="rect">
            <a:avLst/>
          </a:prstGeom>
        </p:spPr>
      </p:pic>
      <p:pic>
        <p:nvPicPr>
          <p:cNvPr id="11" name="Graphic 10" descr="Key">
            <a:extLst>
              <a:ext uri="{FF2B5EF4-FFF2-40B4-BE49-F238E27FC236}">
                <a16:creationId xmlns:a16="http://schemas.microsoft.com/office/drawing/2014/main" id="{F1CBD874-7A07-DE46-9353-AD726B3D57F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844518" y="4450454"/>
            <a:ext cx="584775" cy="584775"/>
          </a:xfrm>
          <a:prstGeom prst="rect">
            <a:avLst/>
          </a:prstGeom>
        </p:spPr>
      </p:pic>
      <p:pic>
        <p:nvPicPr>
          <p:cNvPr id="15" name="Graphic 14" descr="Coins">
            <a:extLst>
              <a:ext uri="{FF2B5EF4-FFF2-40B4-BE49-F238E27FC236}">
                <a16:creationId xmlns:a16="http://schemas.microsoft.com/office/drawing/2014/main" id="{0414B55D-3366-3B4B-87B5-2E93407028C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191483" y="4432745"/>
            <a:ext cx="620193" cy="620193"/>
          </a:xfrm>
          <a:prstGeom prst="rect">
            <a:avLst/>
          </a:prstGeom>
        </p:spPr>
      </p:pic>
      <p:pic>
        <p:nvPicPr>
          <p:cNvPr id="18" name="Graphic 17" descr="Checklist">
            <a:extLst>
              <a:ext uri="{FF2B5EF4-FFF2-40B4-BE49-F238E27FC236}">
                <a16:creationId xmlns:a16="http://schemas.microsoft.com/office/drawing/2014/main" id="{F790162B-88E2-5443-AD46-5D7C32A3714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013346" y="4486349"/>
            <a:ext cx="512984" cy="512984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CD5FB99-441C-904D-B26C-2BE4D25ECABA}"/>
              </a:ext>
            </a:extLst>
          </p:cNvPr>
          <p:cNvCxnSpPr>
            <a:cxnSpLocks/>
          </p:cNvCxnSpPr>
          <p:nvPr/>
        </p:nvCxnSpPr>
        <p:spPr>
          <a:xfrm>
            <a:off x="5319656" y="1870952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79B456E-E595-E44B-89F0-85F1813335AC}"/>
              </a:ext>
            </a:extLst>
          </p:cNvPr>
          <p:cNvCxnSpPr>
            <a:cxnSpLocks/>
          </p:cNvCxnSpPr>
          <p:nvPr/>
        </p:nvCxnSpPr>
        <p:spPr>
          <a:xfrm>
            <a:off x="6949663" y="1870952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F497B7E-2FC8-B447-8B49-629A1FC63055}"/>
              </a:ext>
            </a:extLst>
          </p:cNvPr>
          <p:cNvCxnSpPr>
            <a:cxnSpLocks/>
          </p:cNvCxnSpPr>
          <p:nvPr/>
        </p:nvCxnSpPr>
        <p:spPr>
          <a:xfrm>
            <a:off x="5324220" y="3214147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58ABFC6-E08B-284F-9E9C-EFEA351303D4}"/>
              </a:ext>
            </a:extLst>
          </p:cNvPr>
          <p:cNvCxnSpPr>
            <a:cxnSpLocks/>
          </p:cNvCxnSpPr>
          <p:nvPr/>
        </p:nvCxnSpPr>
        <p:spPr>
          <a:xfrm>
            <a:off x="6952339" y="3214147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42BD446-EA6C-AC4E-9DDD-855B5B9227F3}"/>
              </a:ext>
            </a:extLst>
          </p:cNvPr>
          <p:cNvCxnSpPr>
            <a:cxnSpLocks/>
          </p:cNvCxnSpPr>
          <p:nvPr/>
        </p:nvCxnSpPr>
        <p:spPr>
          <a:xfrm>
            <a:off x="2079717" y="4532071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E614553-8EAF-7B44-847E-CC3D33B72B71}"/>
              </a:ext>
            </a:extLst>
          </p:cNvPr>
          <p:cNvCxnSpPr>
            <a:cxnSpLocks/>
          </p:cNvCxnSpPr>
          <p:nvPr/>
        </p:nvCxnSpPr>
        <p:spPr>
          <a:xfrm>
            <a:off x="3707527" y="4532071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5ECC2CA-4D3D-0A42-B18A-FE3F3D3BB736}"/>
              </a:ext>
            </a:extLst>
          </p:cNvPr>
          <p:cNvCxnSpPr>
            <a:cxnSpLocks/>
          </p:cNvCxnSpPr>
          <p:nvPr/>
        </p:nvCxnSpPr>
        <p:spPr>
          <a:xfrm>
            <a:off x="8592525" y="4532071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707EC29-41B7-9545-96C9-B2A8BDB997AE}"/>
              </a:ext>
            </a:extLst>
          </p:cNvPr>
          <p:cNvCxnSpPr>
            <a:cxnSpLocks/>
          </p:cNvCxnSpPr>
          <p:nvPr/>
        </p:nvCxnSpPr>
        <p:spPr>
          <a:xfrm>
            <a:off x="10218876" y="4532071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A52A0CD-CE20-8746-ACA6-7FD413111320}"/>
              </a:ext>
            </a:extLst>
          </p:cNvPr>
          <p:cNvCxnSpPr>
            <a:cxnSpLocks/>
          </p:cNvCxnSpPr>
          <p:nvPr/>
        </p:nvCxnSpPr>
        <p:spPr>
          <a:xfrm>
            <a:off x="5326618" y="4532071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0DA8BE-08DB-D843-992E-C308A7CDAA23}"/>
              </a:ext>
            </a:extLst>
          </p:cNvPr>
          <p:cNvCxnSpPr>
            <a:cxnSpLocks/>
          </p:cNvCxnSpPr>
          <p:nvPr/>
        </p:nvCxnSpPr>
        <p:spPr>
          <a:xfrm>
            <a:off x="6954737" y="4532071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78543716-B32C-5240-86D0-942317E038B5}"/>
              </a:ext>
            </a:extLst>
          </p:cNvPr>
          <p:cNvSpPr txBox="1"/>
          <p:nvPr/>
        </p:nvSpPr>
        <p:spPr>
          <a:xfrm>
            <a:off x="8621430" y="5050108"/>
            <a:ext cx="1560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IT is never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“Out of the Office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6" name="Graphic 105" descr="Group of men">
            <a:extLst>
              <a:ext uri="{FF2B5EF4-FFF2-40B4-BE49-F238E27FC236}">
                <a16:creationId xmlns:a16="http://schemas.microsoft.com/office/drawing/2014/main" id="{8D2C8A00-09ED-FF40-9AA7-CB07B98DFC4A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184798" y="4532071"/>
            <a:ext cx="416683" cy="41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91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1268" y="273511"/>
            <a:ext cx="12192000" cy="12289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400" b="1" dirty="0">
                <a:solidFill>
                  <a:srgbClr val="FBB718"/>
                </a:solidFill>
                <a:latin typeface="Arial Black" charset="0"/>
                <a:ea typeface="Arial Black" charset="0"/>
                <a:cs typeface="Arial Black" charset="0"/>
              </a:rPr>
              <a:t>WHAT TO EXPECT</a:t>
            </a:r>
            <a:endParaRPr lang="en-US" sz="54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FBBC93-DB7A-0F4E-92FC-8CF8FBEB72D9}"/>
              </a:ext>
            </a:extLst>
          </p:cNvPr>
          <p:cNvCxnSpPr>
            <a:cxnSpLocks/>
          </p:cNvCxnSpPr>
          <p:nvPr/>
        </p:nvCxnSpPr>
        <p:spPr>
          <a:xfrm>
            <a:off x="882164" y="3150915"/>
            <a:ext cx="10640246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431" y="6079059"/>
            <a:ext cx="1547447" cy="4539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36589" y="1804571"/>
            <a:ext cx="3118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Arial Black" panose="020B0604020202020204" pitchFamily="34" charset="0"/>
                <a:ea typeface="Arial" charset="0"/>
                <a:cs typeface="Arial Black" panose="020B0604020202020204" pitchFamily="34" charset="0"/>
              </a:rPr>
              <a:t>KICK-OFF MEETING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62223" y="4047827"/>
            <a:ext cx="2867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Arial Black" panose="020B0604020202020204" pitchFamily="34" charset="0"/>
                <a:ea typeface="Arial" charset="0"/>
                <a:cs typeface="Arial Black" panose="020B0604020202020204" pitchFamily="34" charset="0"/>
              </a:rPr>
              <a:t>SEMI-ANNUAL </a:t>
            </a:r>
          </a:p>
          <a:p>
            <a:pPr algn="ctr"/>
            <a:r>
              <a:rPr lang="en-US" sz="2000" b="1" dirty="0">
                <a:solidFill>
                  <a:srgbClr val="FFC000"/>
                </a:solidFill>
                <a:latin typeface="Arial Black" panose="020B0604020202020204" pitchFamily="34" charset="0"/>
                <a:ea typeface="Arial" charset="0"/>
                <a:cs typeface="Arial Black" panose="020B0604020202020204" pitchFamily="34" charset="0"/>
              </a:rPr>
              <a:t>BUSINESS REVIEW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4A9E936-7175-4E5F-B127-5764C5FC3057}"/>
              </a:ext>
            </a:extLst>
          </p:cNvPr>
          <p:cNvSpPr txBox="1"/>
          <p:nvPr/>
        </p:nvSpPr>
        <p:spPr>
          <a:xfrm>
            <a:off x="2798" y="6542546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sp>
        <p:nvSpPr>
          <p:cNvPr id="56" name="Flowchart: Connector 2">
            <a:extLst>
              <a:ext uri="{FF2B5EF4-FFF2-40B4-BE49-F238E27FC236}">
                <a16:creationId xmlns:a16="http://schemas.microsoft.com/office/drawing/2014/main" id="{45B0A13A-4889-DD46-8821-2EB213F51897}"/>
              </a:ext>
            </a:extLst>
          </p:cNvPr>
          <p:cNvSpPr/>
          <p:nvPr/>
        </p:nvSpPr>
        <p:spPr>
          <a:xfrm>
            <a:off x="218207" y="2546332"/>
            <a:ext cx="1154536" cy="1147377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698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2820C49-BD6A-854E-8320-8B750859DC5D}"/>
              </a:ext>
            </a:extLst>
          </p:cNvPr>
          <p:cNvSpPr txBox="1"/>
          <p:nvPr/>
        </p:nvSpPr>
        <p:spPr>
          <a:xfrm>
            <a:off x="218207" y="2736186"/>
            <a:ext cx="115453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PROJECT PLAN</a:t>
            </a:r>
          </a:p>
        </p:txBody>
      </p:sp>
      <p:sp>
        <p:nvSpPr>
          <p:cNvPr id="72" name="Flowchart: Connector 2">
            <a:extLst>
              <a:ext uri="{FF2B5EF4-FFF2-40B4-BE49-F238E27FC236}">
                <a16:creationId xmlns:a16="http://schemas.microsoft.com/office/drawing/2014/main" id="{2A475356-0CBD-4642-9017-0EC79A8FFD5E}"/>
              </a:ext>
            </a:extLst>
          </p:cNvPr>
          <p:cNvSpPr/>
          <p:nvPr/>
        </p:nvSpPr>
        <p:spPr>
          <a:xfrm>
            <a:off x="1546915" y="2546332"/>
            <a:ext cx="1154536" cy="1147377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698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7F96EB0-E693-F546-A170-D600008E7948}"/>
              </a:ext>
            </a:extLst>
          </p:cNvPr>
          <p:cNvSpPr txBox="1"/>
          <p:nvPr/>
        </p:nvSpPr>
        <p:spPr>
          <a:xfrm>
            <a:off x="1546915" y="2741530"/>
            <a:ext cx="115453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CREATE TIMELINE</a:t>
            </a:r>
          </a:p>
        </p:txBody>
      </p:sp>
      <p:sp>
        <p:nvSpPr>
          <p:cNvPr id="75" name="Flowchart: Connector 2">
            <a:extLst>
              <a:ext uri="{FF2B5EF4-FFF2-40B4-BE49-F238E27FC236}">
                <a16:creationId xmlns:a16="http://schemas.microsoft.com/office/drawing/2014/main" id="{EE3E7B76-CD73-5745-BAEC-726B5B49487D}"/>
              </a:ext>
            </a:extLst>
          </p:cNvPr>
          <p:cNvSpPr/>
          <p:nvPr/>
        </p:nvSpPr>
        <p:spPr>
          <a:xfrm>
            <a:off x="2872018" y="2550877"/>
            <a:ext cx="1154536" cy="1147377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698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B89EDF7-73FC-9B46-AA84-E960A3DADB98}"/>
              </a:ext>
            </a:extLst>
          </p:cNvPr>
          <p:cNvSpPr txBox="1"/>
          <p:nvPr/>
        </p:nvSpPr>
        <p:spPr>
          <a:xfrm>
            <a:off x="2872018" y="2736186"/>
            <a:ext cx="115453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AGENT LOAD</a:t>
            </a:r>
          </a:p>
        </p:txBody>
      </p:sp>
      <p:sp>
        <p:nvSpPr>
          <p:cNvPr id="77" name="Flowchart: Connector 2">
            <a:extLst>
              <a:ext uri="{FF2B5EF4-FFF2-40B4-BE49-F238E27FC236}">
                <a16:creationId xmlns:a16="http://schemas.microsoft.com/office/drawing/2014/main" id="{4104E580-5B83-894C-BD56-E0AFE9C51E54}"/>
              </a:ext>
            </a:extLst>
          </p:cNvPr>
          <p:cNvSpPr/>
          <p:nvPr/>
        </p:nvSpPr>
        <p:spPr>
          <a:xfrm>
            <a:off x="4206161" y="2546332"/>
            <a:ext cx="1154536" cy="1147377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698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94380E2-5556-3E4D-A408-2A5034B0D72E}"/>
              </a:ext>
            </a:extLst>
          </p:cNvPr>
          <p:cNvSpPr txBox="1"/>
          <p:nvPr/>
        </p:nvSpPr>
        <p:spPr>
          <a:xfrm>
            <a:off x="4196969" y="2736187"/>
            <a:ext cx="115453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SITE DISCOVERIES</a:t>
            </a:r>
          </a:p>
        </p:txBody>
      </p:sp>
      <p:sp>
        <p:nvSpPr>
          <p:cNvPr id="79" name="Flowchart: Connector 2">
            <a:extLst>
              <a:ext uri="{FF2B5EF4-FFF2-40B4-BE49-F238E27FC236}">
                <a16:creationId xmlns:a16="http://schemas.microsoft.com/office/drawing/2014/main" id="{82F87625-4E98-894B-8D85-F6BA01EB8F84}"/>
              </a:ext>
            </a:extLst>
          </p:cNvPr>
          <p:cNvSpPr/>
          <p:nvPr/>
        </p:nvSpPr>
        <p:spPr>
          <a:xfrm>
            <a:off x="5571019" y="2546332"/>
            <a:ext cx="1154536" cy="1147377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698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E4B54E8-0360-3249-9C15-C0C62AC9A0CF}"/>
              </a:ext>
            </a:extLst>
          </p:cNvPr>
          <p:cNvSpPr txBox="1"/>
          <p:nvPr/>
        </p:nvSpPr>
        <p:spPr>
          <a:xfrm>
            <a:off x="5529339" y="2678798"/>
            <a:ext cx="1237464" cy="769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COMPLETE</a:t>
            </a:r>
            <a:br>
              <a:rPr lang="en-US" sz="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sz="800" spc="-2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DOCUMENTATION</a:t>
            </a:r>
          </a:p>
        </p:txBody>
      </p:sp>
      <p:sp>
        <p:nvSpPr>
          <p:cNvPr id="81" name="Flowchart: Connector 2">
            <a:extLst>
              <a:ext uri="{FF2B5EF4-FFF2-40B4-BE49-F238E27FC236}">
                <a16:creationId xmlns:a16="http://schemas.microsoft.com/office/drawing/2014/main" id="{18379881-6E6D-6F45-9381-9D20CEAFC913}"/>
              </a:ext>
            </a:extLst>
          </p:cNvPr>
          <p:cNvSpPr/>
          <p:nvPr/>
        </p:nvSpPr>
        <p:spPr>
          <a:xfrm>
            <a:off x="6894108" y="2546332"/>
            <a:ext cx="1154536" cy="1147377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698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267966F-DF32-994D-A78A-88E7B1767DDF}"/>
              </a:ext>
            </a:extLst>
          </p:cNvPr>
          <p:cNvSpPr txBox="1"/>
          <p:nvPr/>
        </p:nvSpPr>
        <p:spPr>
          <a:xfrm>
            <a:off x="6895400" y="2736186"/>
            <a:ext cx="115453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6</a:t>
            </a:r>
          </a:p>
          <a:p>
            <a:pPr algn="ctr"/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TRAINING</a:t>
            </a:r>
            <a:endParaRPr lang="en-US" sz="9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83" name="Flowchart: Connector 2">
            <a:extLst>
              <a:ext uri="{FF2B5EF4-FFF2-40B4-BE49-F238E27FC236}">
                <a16:creationId xmlns:a16="http://schemas.microsoft.com/office/drawing/2014/main" id="{FAA88C5F-87A3-D24A-860E-B560C1FC5235}"/>
              </a:ext>
            </a:extLst>
          </p:cNvPr>
          <p:cNvSpPr/>
          <p:nvPr/>
        </p:nvSpPr>
        <p:spPr>
          <a:xfrm>
            <a:off x="8217197" y="2565247"/>
            <a:ext cx="1154536" cy="1147377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698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E1EB5F2-4DA1-E145-9CC0-D32659CEB919}"/>
              </a:ext>
            </a:extLst>
          </p:cNvPr>
          <p:cNvSpPr txBox="1"/>
          <p:nvPr/>
        </p:nvSpPr>
        <p:spPr>
          <a:xfrm>
            <a:off x="8229072" y="2736186"/>
            <a:ext cx="115453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7</a:t>
            </a:r>
          </a:p>
          <a:p>
            <a:pPr algn="ctr"/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GO-LIVE</a:t>
            </a:r>
          </a:p>
        </p:txBody>
      </p:sp>
      <p:sp>
        <p:nvSpPr>
          <p:cNvPr id="85" name="Flowchart: Connector 2">
            <a:extLst>
              <a:ext uri="{FF2B5EF4-FFF2-40B4-BE49-F238E27FC236}">
                <a16:creationId xmlns:a16="http://schemas.microsoft.com/office/drawing/2014/main" id="{5471A8A4-21FF-7A4E-9EB1-32E5BF5ED30D}"/>
              </a:ext>
            </a:extLst>
          </p:cNvPr>
          <p:cNvSpPr/>
          <p:nvPr/>
        </p:nvSpPr>
        <p:spPr>
          <a:xfrm>
            <a:off x="9544709" y="2565247"/>
            <a:ext cx="1154536" cy="1147377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698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B59F0EA-0B7C-D44D-AEB5-73D6C2905469}"/>
              </a:ext>
            </a:extLst>
          </p:cNvPr>
          <p:cNvSpPr txBox="1"/>
          <p:nvPr/>
        </p:nvSpPr>
        <p:spPr>
          <a:xfrm>
            <a:off x="9544709" y="2678798"/>
            <a:ext cx="1154536" cy="838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DAILY/WEEKLY</a:t>
            </a:r>
          </a:p>
          <a:p>
            <a:pPr algn="ctr"/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STATUS </a:t>
            </a:r>
          </a:p>
          <a:p>
            <a:pPr algn="ctr"/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UPDATES</a:t>
            </a:r>
          </a:p>
        </p:txBody>
      </p:sp>
      <p:sp>
        <p:nvSpPr>
          <p:cNvPr id="87" name="Flowchart: Connector 2">
            <a:extLst>
              <a:ext uri="{FF2B5EF4-FFF2-40B4-BE49-F238E27FC236}">
                <a16:creationId xmlns:a16="http://schemas.microsoft.com/office/drawing/2014/main" id="{2EEF90DF-AB61-8E4C-BFA9-72AEB40D868C}"/>
              </a:ext>
            </a:extLst>
          </p:cNvPr>
          <p:cNvSpPr/>
          <p:nvPr/>
        </p:nvSpPr>
        <p:spPr>
          <a:xfrm>
            <a:off x="10860857" y="2565247"/>
            <a:ext cx="1154536" cy="1147377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6985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B92703E-057B-324A-BA95-68FD0FF1F086}"/>
              </a:ext>
            </a:extLst>
          </p:cNvPr>
          <p:cNvSpPr txBox="1"/>
          <p:nvPr/>
        </p:nvSpPr>
        <p:spPr>
          <a:xfrm>
            <a:off x="10854561" y="2673744"/>
            <a:ext cx="1154536" cy="892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9</a:t>
            </a:r>
          </a:p>
          <a:p>
            <a:pPr algn="ctr"/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MONTHLY SERVICE</a:t>
            </a:r>
            <a:br>
              <a:rPr lang="en-US" sz="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REVIEWS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09705E-563C-9740-89AA-4C14BB85F193}"/>
              </a:ext>
            </a:extLst>
          </p:cNvPr>
          <p:cNvSpPr/>
          <p:nvPr/>
        </p:nvSpPr>
        <p:spPr>
          <a:xfrm>
            <a:off x="16902" y="5367846"/>
            <a:ext cx="12180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extensive onboarding process provides a feeling on go-live day. It’s as if we've been your IT support forever!</a:t>
            </a:r>
          </a:p>
        </p:txBody>
      </p:sp>
    </p:spTree>
    <p:extLst>
      <p:ext uri="{BB962C8B-B14F-4D97-AF65-F5344CB8AC3E}">
        <p14:creationId xmlns:p14="http://schemas.microsoft.com/office/powerpoint/2010/main" val="3544085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39229D9-C54A-D045-AB4E-3E2D14C3BEA9}"/>
              </a:ext>
            </a:extLst>
          </p:cNvPr>
          <p:cNvSpPr/>
          <p:nvPr/>
        </p:nvSpPr>
        <p:spPr>
          <a:xfrm>
            <a:off x="-3" y="2051117"/>
            <a:ext cx="3021931" cy="3584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87914" y="2051117"/>
            <a:ext cx="5730130" cy="3584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15483" y="2579392"/>
            <a:ext cx="2843018" cy="154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End-User Support Desk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Network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Desktop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Software Subscriptions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5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85630" y="2051357"/>
            <a:ext cx="3106366" cy="3591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85629" y="1549785"/>
            <a:ext cx="3106367" cy="4308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Copiers &amp; Printers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3" y="1549785"/>
            <a:ext cx="3021930" cy="4308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IT Projects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88398" y="1546207"/>
            <a:ext cx="5730130" cy="4308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Managed Services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89382" y="2233846"/>
            <a:ext cx="2606614" cy="41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BB718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Managed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54100" y="2233846"/>
            <a:ext cx="1777797" cy="41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BB718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Cloud Voice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15483" y="4108400"/>
            <a:ext cx="2344594" cy="41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BB718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Cloud 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Arial" charset="0"/>
                <a:cs typeface="Arial" charset="0"/>
              </a:rPr>
              <a:t>Solutions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3641" y="2290559"/>
            <a:ext cx="2504616" cy="250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Data Center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Security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Unified Communications 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Network Infrastructure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Audio Visual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Software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Document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Cloud Migration Services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92902" y="2579392"/>
            <a:ext cx="2399246" cy="65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VaaS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UCaaS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63716" y="3494401"/>
            <a:ext cx="3025228" cy="41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BB718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Connectivity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92902" y="3864882"/>
            <a:ext cx="3162029" cy="65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Managed SD-WAN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Carrier Services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34665" y="4444220"/>
            <a:ext cx="2596546" cy="127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Private Cloud 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Public Cloud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Multi Cloud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20551" y="2233846"/>
            <a:ext cx="2871444" cy="2165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Managed Print Services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Digital Printing Press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Wide Format Printers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Print Software Applications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Copiers, Printers &amp;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Multi-function Devices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200"/>
              </a:spcBef>
              <a:spcAft>
                <a:spcPts val="0"/>
              </a:spcAft>
              <a:buClr>
                <a:srgbClr val="FFC000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Shredding Services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77C7A8-02F6-4794-A22C-4833BEC232CA}"/>
              </a:ext>
            </a:extLst>
          </p:cNvPr>
          <p:cNvSpPr txBox="1"/>
          <p:nvPr/>
        </p:nvSpPr>
        <p:spPr>
          <a:xfrm>
            <a:off x="29818" y="6440555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31A981-FDC9-4E71-B42D-6763F50AD60A}"/>
              </a:ext>
            </a:extLst>
          </p:cNvPr>
          <p:cNvSpPr txBox="1"/>
          <p:nvPr/>
        </p:nvSpPr>
        <p:spPr>
          <a:xfrm>
            <a:off x="-3" y="2672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MARCO SOLUTIONS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00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14A9729E-E7E4-FE4F-AA92-CE1FA53E8157}"/>
              </a:ext>
            </a:extLst>
          </p:cNvPr>
          <p:cNvSpPr/>
          <p:nvPr/>
        </p:nvSpPr>
        <p:spPr>
          <a:xfrm>
            <a:off x="6650054" y="1885497"/>
            <a:ext cx="5157987" cy="351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847A9C3-2104-1B46-8B14-F78B3FDDF2EC}"/>
              </a:ext>
            </a:extLst>
          </p:cNvPr>
          <p:cNvSpPr/>
          <p:nvPr/>
        </p:nvSpPr>
        <p:spPr>
          <a:xfrm>
            <a:off x="370784" y="1851539"/>
            <a:ext cx="5156263" cy="351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0784" y="2023416"/>
            <a:ext cx="514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SUPPORT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1DDDD4-F53B-46FC-825C-4B3DD2608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5" y="6061751"/>
            <a:ext cx="1547447" cy="4539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82D89F-D948-4DB9-AB02-D9A49A6840D9}"/>
              </a:ext>
            </a:extLst>
          </p:cNvPr>
          <p:cNvSpPr txBox="1"/>
          <p:nvPr/>
        </p:nvSpPr>
        <p:spPr>
          <a:xfrm>
            <a:off x="-1" y="2672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MANAGED IT SERVICES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2AF1B-3AD9-40FF-8F66-4C315CDB72CC}"/>
              </a:ext>
            </a:extLst>
          </p:cNvPr>
          <p:cNvSpPr txBox="1"/>
          <p:nvPr/>
        </p:nvSpPr>
        <p:spPr>
          <a:xfrm>
            <a:off x="2798" y="6542546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sp>
        <p:nvSpPr>
          <p:cNvPr id="2" name="Plus Sign 1">
            <a:extLst>
              <a:ext uri="{FF2B5EF4-FFF2-40B4-BE49-F238E27FC236}">
                <a16:creationId xmlns:a16="http://schemas.microsoft.com/office/drawing/2014/main" id="{E7EACEA7-D9DA-43EE-B265-069CFC404308}"/>
              </a:ext>
            </a:extLst>
          </p:cNvPr>
          <p:cNvSpPr/>
          <p:nvPr/>
        </p:nvSpPr>
        <p:spPr>
          <a:xfrm>
            <a:off x="5765991" y="3429000"/>
            <a:ext cx="612752" cy="578739"/>
          </a:xfrm>
          <a:prstGeom prst="mathPlus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12B883-9CF0-413E-BAD7-DD1C7EF1609A}"/>
              </a:ext>
            </a:extLst>
          </p:cNvPr>
          <p:cNvSpPr txBox="1"/>
          <p:nvPr/>
        </p:nvSpPr>
        <p:spPr>
          <a:xfrm>
            <a:off x="310177" y="3456419"/>
            <a:ext cx="1611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Unlimited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Support Desk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8AFD08-7744-429A-BE11-6E57FD1BEA67}"/>
              </a:ext>
            </a:extLst>
          </p:cNvPr>
          <p:cNvSpPr txBox="1"/>
          <p:nvPr/>
        </p:nvSpPr>
        <p:spPr>
          <a:xfrm>
            <a:off x="2057278" y="3456419"/>
            <a:ext cx="1611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Unlimited On-site Support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330B8F-7008-457C-9605-A48E68791536}"/>
              </a:ext>
            </a:extLst>
          </p:cNvPr>
          <p:cNvSpPr txBox="1"/>
          <p:nvPr/>
        </p:nvSpPr>
        <p:spPr>
          <a:xfrm>
            <a:off x="3833542" y="3456419"/>
            <a:ext cx="1611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Proactive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On-site Visits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79EC8-9686-4372-8B4B-8E1085417C63}"/>
              </a:ext>
            </a:extLst>
          </p:cNvPr>
          <p:cNvSpPr txBox="1"/>
          <p:nvPr/>
        </p:nvSpPr>
        <p:spPr>
          <a:xfrm>
            <a:off x="275761" y="4673749"/>
            <a:ext cx="1680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Client 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Review Process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ADE8A7A-9460-4179-B022-1B9FDC777C3D}"/>
              </a:ext>
            </a:extLst>
          </p:cNvPr>
          <p:cNvSpPr txBox="1"/>
          <p:nvPr/>
        </p:nvSpPr>
        <p:spPr>
          <a:xfrm>
            <a:off x="1990455" y="4673749"/>
            <a:ext cx="1745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Security Operations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Center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F4E461B-EE96-49E1-9EC1-CB4FA3F653F7}"/>
              </a:ext>
            </a:extLst>
          </p:cNvPr>
          <p:cNvSpPr txBox="1"/>
          <p:nvPr/>
        </p:nvSpPr>
        <p:spPr>
          <a:xfrm>
            <a:off x="6604245" y="4673749"/>
            <a:ext cx="1720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Security Training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Phishing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686BB86-7255-4D04-A157-1006FFD0CC15}"/>
              </a:ext>
            </a:extLst>
          </p:cNvPr>
          <p:cNvSpPr txBox="1"/>
          <p:nvPr/>
        </p:nvSpPr>
        <p:spPr>
          <a:xfrm>
            <a:off x="3766719" y="4673749"/>
            <a:ext cx="1745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Network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Operations Center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1E7225-6B0A-4DF3-AA5D-61A66D029A9C}"/>
              </a:ext>
            </a:extLst>
          </p:cNvPr>
          <p:cNvSpPr txBox="1"/>
          <p:nvPr/>
        </p:nvSpPr>
        <p:spPr>
          <a:xfrm>
            <a:off x="8298300" y="3456419"/>
            <a:ext cx="183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Secure Managed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Network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E2586F-5FEC-4E92-8E09-7F4749052DCE}"/>
              </a:ext>
            </a:extLst>
          </p:cNvPr>
          <p:cNvSpPr txBox="1"/>
          <p:nvPr/>
        </p:nvSpPr>
        <p:spPr>
          <a:xfrm>
            <a:off x="6714349" y="3456419"/>
            <a:ext cx="1593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Threat Detection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Response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97A58D4-05CB-48C2-B0F6-97CD369DBA15}"/>
              </a:ext>
            </a:extLst>
          </p:cNvPr>
          <p:cNvSpPr txBox="1"/>
          <p:nvPr/>
        </p:nvSpPr>
        <p:spPr>
          <a:xfrm>
            <a:off x="8304546" y="4673749"/>
            <a:ext cx="1827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Email and Web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Security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CD288E0-3FB9-4524-8F42-91D5ADACDCA1}"/>
              </a:ext>
            </a:extLst>
          </p:cNvPr>
          <p:cNvSpPr txBox="1"/>
          <p:nvPr/>
        </p:nvSpPr>
        <p:spPr>
          <a:xfrm>
            <a:off x="10138106" y="3456419"/>
            <a:ext cx="1724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Remote 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Monitoring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F1FDFB9-579C-44BF-8860-C387C7482830}"/>
              </a:ext>
            </a:extLst>
          </p:cNvPr>
          <p:cNvSpPr txBox="1"/>
          <p:nvPr/>
        </p:nvSpPr>
        <p:spPr>
          <a:xfrm>
            <a:off x="10140388" y="4673749"/>
            <a:ext cx="1763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Anti-Malware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Protection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Graphic 22" descr="Call center">
            <a:extLst>
              <a:ext uri="{FF2B5EF4-FFF2-40B4-BE49-F238E27FC236}">
                <a16:creationId xmlns:a16="http://schemas.microsoft.com/office/drawing/2014/main" id="{7ECA67D6-ABF1-4E49-8F18-CC3587A2E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298" y="2935801"/>
            <a:ext cx="535123" cy="535123"/>
          </a:xfrm>
          <a:prstGeom prst="rect">
            <a:avLst/>
          </a:prstGeom>
        </p:spPr>
      </p:pic>
      <p:pic>
        <p:nvPicPr>
          <p:cNvPr id="26" name="Graphic 25" descr="User">
            <a:extLst>
              <a:ext uri="{FF2B5EF4-FFF2-40B4-BE49-F238E27FC236}">
                <a16:creationId xmlns:a16="http://schemas.microsoft.com/office/drawing/2014/main" id="{4C174F96-9A17-5541-ADE9-76EBC8468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5399" y="2935801"/>
            <a:ext cx="535123" cy="535123"/>
          </a:xfrm>
          <a:prstGeom prst="rect">
            <a:avLst/>
          </a:prstGeom>
        </p:spPr>
      </p:pic>
      <p:pic>
        <p:nvPicPr>
          <p:cNvPr id="28" name="Graphic 27" descr="Car">
            <a:extLst>
              <a:ext uri="{FF2B5EF4-FFF2-40B4-BE49-F238E27FC236}">
                <a16:creationId xmlns:a16="http://schemas.microsoft.com/office/drawing/2014/main" id="{DC464E9A-7D70-AB45-AD8E-E9BF86BAF7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66984" y="2931122"/>
            <a:ext cx="544480" cy="544480"/>
          </a:xfrm>
          <a:prstGeom prst="rect">
            <a:avLst/>
          </a:prstGeom>
        </p:spPr>
      </p:pic>
      <p:pic>
        <p:nvPicPr>
          <p:cNvPr id="32" name="Graphic 31" descr="Customer review">
            <a:extLst>
              <a:ext uri="{FF2B5EF4-FFF2-40B4-BE49-F238E27FC236}">
                <a16:creationId xmlns:a16="http://schemas.microsoft.com/office/drawing/2014/main" id="{526077DE-7B55-A948-9407-42E5439251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8298" y="4108214"/>
            <a:ext cx="535123" cy="535123"/>
          </a:xfrm>
          <a:prstGeom prst="rect">
            <a:avLst/>
          </a:prstGeom>
        </p:spPr>
      </p:pic>
      <p:pic>
        <p:nvPicPr>
          <p:cNvPr id="39" name="Graphic 38" descr="Server">
            <a:extLst>
              <a:ext uri="{FF2B5EF4-FFF2-40B4-BE49-F238E27FC236}">
                <a16:creationId xmlns:a16="http://schemas.microsoft.com/office/drawing/2014/main" id="{843DC874-17BF-EA43-B34F-B284668D9A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71663" y="4108214"/>
            <a:ext cx="535123" cy="535123"/>
          </a:xfrm>
          <a:prstGeom prst="rect">
            <a:avLst/>
          </a:prstGeom>
        </p:spPr>
      </p:pic>
      <p:pic>
        <p:nvPicPr>
          <p:cNvPr id="42" name="Graphic 41" descr="Lock">
            <a:extLst>
              <a:ext uri="{FF2B5EF4-FFF2-40B4-BE49-F238E27FC236}">
                <a16:creationId xmlns:a16="http://schemas.microsoft.com/office/drawing/2014/main" id="{9AECDD38-FA62-1B4C-9C7A-6CBBE58B09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95399" y="4108214"/>
            <a:ext cx="535123" cy="535123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8CF01FC-8F0E-F746-BCB5-EE66EEA0ED6A}"/>
              </a:ext>
            </a:extLst>
          </p:cNvPr>
          <p:cNvCxnSpPr>
            <a:cxnSpLocks/>
          </p:cNvCxnSpPr>
          <p:nvPr/>
        </p:nvCxnSpPr>
        <p:spPr>
          <a:xfrm>
            <a:off x="1928618" y="2969056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885BF0-23D7-EB4B-A47F-8A784B9BD1E9}"/>
              </a:ext>
            </a:extLst>
          </p:cNvPr>
          <p:cNvCxnSpPr>
            <a:cxnSpLocks/>
          </p:cNvCxnSpPr>
          <p:nvPr/>
        </p:nvCxnSpPr>
        <p:spPr>
          <a:xfrm>
            <a:off x="3768418" y="2969056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E21AAC-1099-2F45-970F-48A92CB6B132}"/>
              </a:ext>
            </a:extLst>
          </p:cNvPr>
          <p:cNvCxnSpPr>
            <a:cxnSpLocks/>
          </p:cNvCxnSpPr>
          <p:nvPr/>
        </p:nvCxnSpPr>
        <p:spPr>
          <a:xfrm>
            <a:off x="1933182" y="4193667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B87CF83-F3F4-7648-AD84-24ACB8AD5C5D}"/>
              </a:ext>
            </a:extLst>
          </p:cNvPr>
          <p:cNvCxnSpPr>
            <a:cxnSpLocks/>
          </p:cNvCxnSpPr>
          <p:nvPr/>
        </p:nvCxnSpPr>
        <p:spPr>
          <a:xfrm>
            <a:off x="3772982" y="4193667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0" name="Graphic 49" descr="Fire">
            <a:extLst>
              <a:ext uri="{FF2B5EF4-FFF2-40B4-BE49-F238E27FC236}">
                <a16:creationId xmlns:a16="http://schemas.microsoft.com/office/drawing/2014/main" id="{D25E559E-CB06-E84E-AB7E-EE66E9D88C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25702" y="2964570"/>
            <a:ext cx="477585" cy="477585"/>
          </a:xfrm>
          <a:prstGeom prst="rect">
            <a:avLst/>
          </a:prstGeom>
        </p:spPr>
      </p:pic>
      <p:pic>
        <p:nvPicPr>
          <p:cNvPr id="54" name="Graphic 53" descr="Wireless">
            <a:extLst>
              <a:ext uri="{FF2B5EF4-FFF2-40B4-BE49-F238E27FC236}">
                <a16:creationId xmlns:a16="http://schemas.microsoft.com/office/drawing/2014/main" id="{9C2E5AE8-07A0-5642-9775-73FBC53AFB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79408" y="2964570"/>
            <a:ext cx="477585" cy="477585"/>
          </a:xfrm>
          <a:prstGeom prst="rect">
            <a:avLst/>
          </a:prstGeom>
        </p:spPr>
      </p:pic>
      <p:pic>
        <p:nvPicPr>
          <p:cNvPr id="59" name="Graphic 58" descr="Monitor">
            <a:extLst>
              <a:ext uri="{FF2B5EF4-FFF2-40B4-BE49-F238E27FC236}">
                <a16:creationId xmlns:a16="http://schemas.microsoft.com/office/drawing/2014/main" id="{A08DC83A-1C9B-8445-AC51-3F9CFCC2FAC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783345" y="2964570"/>
            <a:ext cx="477585" cy="477585"/>
          </a:xfrm>
          <a:prstGeom prst="rect">
            <a:avLst/>
          </a:prstGeom>
        </p:spPr>
      </p:pic>
      <p:pic>
        <p:nvPicPr>
          <p:cNvPr id="63" name="Graphic 62" descr="Teacher">
            <a:extLst>
              <a:ext uri="{FF2B5EF4-FFF2-40B4-BE49-F238E27FC236}">
                <a16:creationId xmlns:a16="http://schemas.microsoft.com/office/drawing/2014/main" id="{A8673E78-3A09-C844-970B-55DE3F37236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224732" y="4136013"/>
            <a:ext cx="479524" cy="479524"/>
          </a:xfrm>
          <a:prstGeom prst="rect">
            <a:avLst/>
          </a:prstGeom>
        </p:spPr>
      </p:pic>
      <p:pic>
        <p:nvPicPr>
          <p:cNvPr id="65" name="Graphic 64" descr="Email">
            <a:extLst>
              <a:ext uri="{FF2B5EF4-FFF2-40B4-BE49-F238E27FC236}">
                <a16:creationId xmlns:a16="http://schemas.microsoft.com/office/drawing/2014/main" id="{16867038-0A8C-344F-89E9-20C60821B91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978438" y="4136013"/>
            <a:ext cx="479524" cy="479524"/>
          </a:xfrm>
          <a:prstGeom prst="rect">
            <a:avLst/>
          </a:prstGeom>
        </p:spPr>
      </p:pic>
      <p:pic>
        <p:nvPicPr>
          <p:cNvPr id="67" name="Graphic 66" descr="Bug">
            <a:extLst>
              <a:ext uri="{FF2B5EF4-FFF2-40B4-BE49-F238E27FC236}">
                <a16:creationId xmlns:a16="http://schemas.microsoft.com/office/drawing/2014/main" id="{F2366A14-A522-7742-8640-E3395E08BD4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782375" y="4136013"/>
            <a:ext cx="479524" cy="479524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59B14DEF-55CD-FC43-98C6-B34FC8A4C64A}"/>
              </a:ext>
            </a:extLst>
          </p:cNvPr>
          <p:cNvSpPr txBox="1"/>
          <p:nvPr/>
        </p:nvSpPr>
        <p:spPr>
          <a:xfrm>
            <a:off x="6657983" y="2017525"/>
            <a:ext cx="5147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TOOLS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45D34AD-F1E5-1D43-BCB9-E39AA463CB2C}"/>
              </a:ext>
            </a:extLst>
          </p:cNvPr>
          <p:cNvCxnSpPr>
            <a:cxnSpLocks/>
          </p:cNvCxnSpPr>
          <p:nvPr/>
        </p:nvCxnSpPr>
        <p:spPr>
          <a:xfrm>
            <a:off x="8298305" y="2964570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99FDBA4-C111-434D-A497-D31A2F47C1E8}"/>
              </a:ext>
            </a:extLst>
          </p:cNvPr>
          <p:cNvCxnSpPr>
            <a:cxnSpLocks/>
          </p:cNvCxnSpPr>
          <p:nvPr/>
        </p:nvCxnSpPr>
        <p:spPr>
          <a:xfrm>
            <a:off x="10138105" y="2964570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DF80570-519B-904B-A75F-0BD5477CABF8}"/>
              </a:ext>
            </a:extLst>
          </p:cNvPr>
          <p:cNvCxnSpPr>
            <a:cxnSpLocks/>
          </p:cNvCxnSpPr>
          <p:nvPr/>
        </p:nvCxnSpPr>
        <p:spPr>
          <a:xfrm>
            <a:off x="8302869" y="4189181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270E400-80AB-DE4E-BC87-BAFC01ADD9FE}"/>
              </a:ext>
            </a:extLst>
          </p:cNvPr>
          <p:cNvCxnSpPr>
            <a:cxnSpLocks/>
          </p:cNvCxnSpPr>
          <p:nvPr/>
        </p:nvCxnSpPr>
        <p:spPr>
          <a:xfrm>
            <a:off x="10142669" y="4189181"/>
            <a:ext cx="0" cy="839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98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2BC7CA-92B0-AC4C-BFF4-5D7234D82A2E}"/>
              </a:ext>
            </a:extLst>
          </p:cNvPr>
          <p:cNvSpPr/>
          <p:nvPr/>
        </p:nvSpPr>
        <p:spPr>
          <a:xfrm>
            <a:off x="908139" y="1484335"/>
            <a:ext cx="4752312" cy="39895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1DDDD4-F53B-46FC-825C-4B3DD2608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5" y="6061751"/>
            <a:ext cx="1547447" cy="4539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82D89F-D948-4DB9-AB02-D9A49A6840D9}"/>
              </a:ext>
            </a:extLst>
          </p:cNvPr>
          <p:cNvSpPr txBox="1"/>
          <p:nvPr/>
        </p:nvSpPr>
        <p:spPr>
          <a:xfrm>
            <a:off x="-1" y="26721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MANAGED IT SERVICES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2AF1B-3AD9-40FF-8F66-4C315CDB72CC}"/>
              </a:ext>
            </a:extLst>
          </p:cNvPr>
          <p:cNvSpPr txBox="1"/>
          <p:nvPr/>
        </p:nvSpPr>
        <p:spPr>
          <a:xfrm>
            <a:off x="2798" y="6542546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BE4A86-FEEB-43C1-B2E6-2D0837DDC4E2}"/>
              </a:ext>
            </a:extLst>
          </p:cNvPr>
          <p:cNvSpPr txBox="1"/>
          <p:nvPr/>
        </p:nvSpPr>
        <p:spPr>
          <a:xfrm>
            <a:off x="1084815" y="2191546"/>
            <a:ext cx="4575635" cy="31598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Triage | </a:t>
            </a:r>
            <a:r>
              <a:rPr lang="en-US" sz="13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24/7 live-call answer by Marco employees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98% of calls answered within 10 seconds</a:t>
            </a:r>
          </a:p>
          <a:p>
            <a:pPr lvl="0">
              <a:spcBef>
                <a:spcPts val="800"/>
              </a:spcBef>
              <a:buClr>
                <a:srgbClr val="FBB718"/>
              </a:buClr>
            </a:pPr>
            <a:br>
              <a:rPr lang="en-US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Remediation | </a:t>
            </a:r>
            <a:r>
              <a:rPr lang="en-US" sz="13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- Friday 8:00 AM – 5:00 PM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98% of issues resolved remotely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24/7 remediation uplift available</a:t>
            </a:r>
          </a:p>
          <a:p>
            <a:pPr lvl="0">
              <a:spcBef>
                <a:spcPts val="800"/>
              </a:spcBef>
              <a:buClr>
                <a:srgbClr val="FBB718"/>
              </a:buClr>
            </a:pPr>
            <a:br>
              <a:rPr lang="en-US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Teams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Resolution - Front line support team to remediate issues faster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Care Teams - Tier 1, Tier 2, and team supervisor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Escalation - Advance Security Team, Advance Network Team, Field Services</a:t>
            </a:r>
          </a:p>
        </p:txBody>
      </p:sp>
      <p:pic>
        <p:nvPicPr>
          <p:cNvPr id="17" name="Picture 16" descr="A large room&#10;&#10;Description automatically generated">
            <a:extLst>
              <a:ext uri="{FF2B5EF4-FFF2-40B4-BE49-F238E27FC236}">
                <a16:creationId xmlns:a16="http://schemas.microsoft.com/office/drawing/2014/main" id="{C7977FD7-0716-4DCC-8587-732BD17412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9" b="11787"/>
          <a:stretch/>
        </p:blipFill>
        <p:spPr>
          <a:xfrm>
            <a:off x="6287260" y="2411441"/>
            <a:ext cx="5374471" cy="26213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A51BF3-F26C-46EB-93C0-0EEC8C2CC91A}"/>
              </a:ext>
            </a:extLst>
          </p:cNvPr>
          <p:cNvSpPr txBox="1"/>
          <p:nvPr/>
        </p:nvSpPr>
        <p:spPr>
          <a:xfrm>
            <a:off x="6162402" y="1778419"/>
            <a:ext cx="5624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BIG COMPANY RESOURCES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AB9C2-2747-D04D-AAEA-314F1B1D58CC}"/>
              </a:ext>
            </a:extLst>
          </p:cNvPr>
          <p:cNvSpPr txBox="1"/>
          <p:nvPr/>
        </p:nvSpPr>
        <p:spPr>
          <a:xfrm>
            <a:off x="1219661" y="1668948"/>
            <a:ext cx="352394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Unlimited Support Desk</a:t>
            </a:r>
          </a:p>
        </p:txBody>
      </p:sp>
      <p:pic>
        <p:nvPicPr>
          <p:cNvPr id="22" name="Graphic 21" descr="Call center">
            <a:extLst>
              <a:ext uri="{FF2B5EF4-FFF2-40B4-BE49-F238E27FC236}">
                <a16:creationId xmlns:a16="http://schemas.microsoft.com/office/drawing/2014/main" id="{59CA4F62-88D6-A04D-821B-F670411DE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417" y="1668947"/>
            <a:ext cx="400111" cy="4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9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B1DDDD4-F53B-46FC-825C-4B3DD2608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5" y="6061751"/>
            <a:ext cx="1547447" cy="4539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62AF1B-3AD9-40FF-8F66-4C315CDB72CC}"/>
              </a:ext>
            </a:extLst>
          </p:cNvPr>
          <p:cNvSpPr txBox="1"/>
          <p:nvPr/>
        </p:nvSpPr>
        <p:spPr>
          <a:xfrm>
            <a:off x="2798" y="6542546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4492DC-6A77-4B64-BEF8-670ADD5D36D9}"/>
              </a:ext>
            </a:extLst>
          </p:cNvPr>
          <p:cNvSpPr txBox="1"/>
          <p:nvPr/>
        </p:nvSpPr>
        <p:spPr>
          <a:xfrm>
            <a:off x="6589153" y="1779377"/>
            <a:ext cx="500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SMALL COMPANY FEEL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59" name="Picture 5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52BD7A0-2B21-4A23-A5D6-928CBAAFE5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7258" y="3743447"/>
            <a:ext cx="1679849" cy="1292673"/>
          </a:xfrm>
          <a:prstGeom prst="rect">
            <a:avLst/>
          </a:prstGeom>
        </p:spPr>
      </p:pic>
      <p:pic>
        <p:nvPicPr>
          <p:cNvPr id="60" name="Picture 5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AE6A4FC-32EA-49AA-BA29-ED5BFDC595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59" y="2411441"/>
            <a:ext cx="1890554" cy="1252185"/>
          </a:xfrm>
          <a:prstGeom prst="rect">
            <a:avLst/>
          </a:prstGeom>
        </p:spPr>
      </p:pic>
      <p:pic>
        <p:nvPicPr>
          <p:cNvPr id="63" name="Picture 6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BF3562B-7D1A-49EE-9C0E-916963490B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2410" y="2408144"/>
            <a:ext cx="1539321" cy="1246871"/>
          </a:xfrm>
          <a:prstGeom prst="rect">
            <a:avLst/>
          </a:prstGeom>
        </p:spPr>
      </p:pic>
      <p:pic>
        <p:nvPicPr>
          <p:cNvPr id="64" name="Picture 6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11D95976-DE4F-411E-B41B-527F19C398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6660" y="2408144"/>
            <a:ext cx="1766903" cy="1255482"/>
          </a:xfrm>
          <a:prstGeom prst="rect">
            <a:avLst/>
          </a:prstGeom>
        </p:spPr>
      </p:pic>
      <p:pic>
        <p:nvPicPr>
          <p:cNvPr id="66" name="Picture 6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509FF60-86AA-42D9-98AC-AF9778CA18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0162" y="3745646"/>
            <a:ext cx="1851569" cy="1288274"/>
          </a:xfrm>
          <a:prstGeom prst="rect">
            <a:avLst/>
          </a:prstGeom>
        </p:spPr>
      </p:pic>
      <p:pic>
        <p:nvPicPr>
          <p:cNvPr id="67" name="Picture 6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2709C1B-73E5-4D38-8FB2-E45DED9760D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8274" y="3745240"/>
            <a:ext cx="1660720" cy="128908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4869EF0-3402-094C-A773-89D4D83712B2}"/>
              </a:ext>
            </a:extLst>
          </p:cNvPr>
          <p:cNvSpPr/>
          <p:nvPr/>
        </p:nvSpPr>
        <p:spPr>
          <a:xfrm>
            <a:off x="908139" y="1484335"/>
            <a:ext cx="4752312" cy="39895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4BE86A-2C03-CD4E-8673-972AF51B88CD}"/>
              </a:ext>
            </a:extLst>
          </p:cNvPr>
          <p:cNvSpPr txBox="1"/>
          <p:nvPr/>
        </p:nvSpPr>
        <p:spPr>
          <a:xfrm>
            <a:off x="1084815" y="2191546"/>
            <a:ext cx="4575635" cy="31598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Triage | </a:t>
            </a:r>
            <a:r>
              <a:rPr lang="en-US" sz="13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24/7 live-call answer by Marco employees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98% of calls answered within 10 seconds</a:t>
            </a:r>
          </a:p>
          <a:p>
            <a:pPr lvl="0">
              <a:spcBef>
                <a:spcPts val="800"/>
              </a:spcBef>
              <a:buClr>
                <a:srgbClr val="FBB718"/>
              </a:buClr>
            </a:pPr>
            <a:br>
              <a:rPr lang="en-US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Remediation | </a:t>
            </a:r>
            <a:r>
              <a:rPr lang="en-US" sz="13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- Friday 8:00 AM – 5:00 PM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98% of issues resolved remotely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24/7 remediation uplift available</a:t>
            </a:r>
          </a:p>
          <a:p>
            <a:pPr lvl="0">
              <a:spcBef>
                <a:spcPts val="800"/>
              </a:spcBef>
              <a:buClr>
                <a:srgbClr val="FBB718"/>
              </a:buClr>
            </a:pPr>
            <a:br>
              <a:rPr lang="en-US" sz="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Teams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Resolution - Front line support team to remediate issues faster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Care Teams - Tier 1, Tier 2, and team supervisor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Escalation - Advance Security Team, Advance Network Team, Field Services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5DEFCA-265F-8F4E-8CA5-9649D26D3AAE}"/>
              </a:ext>
            </a:extLst>
          </p:cNvPr>
          <p:cNvSpPr txBox="1"/>
          <p:nvPr/>
        </p:nvSpPr>
        <p:spPr>
          <a:xfrm>
            <a:off x="1219661" y="1668948"/>
            <a:ext cx="352394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Unlimited Support Desk</a:t>
            </a:r>
          </a:p>
        </p:txBody>
      </p:sp>
      <p:pic>
        <p:nvPicPr>
          <p:cNvPr id="33" name="Graphic 32" descr="Call center">
            <a:extLst>
              <a:ext uri="{FF2B5EF4-FFF2-40B4-BE49-F238E27FC236}">
                <a16:creationId xmlns:a16="http://schemas.microsoft.com/office/drawing/2014/main" id="{45124099-B2B1-7B47-801C-432629C02A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6417" y="1668947"/>
            <a:ext cx="400111" cy="40011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FF72D1B-C5C9-F14C-981F-EE2C5AA7CB39}"/>
              </a:ext>
            </a:extLst>
          </p:cNvPr>
          <p:cNvSpPr txBox="1"/>
          <p:nvPr/>
        </p:nvSpPr>
        <p:spPr>
          <a:xfrm>
            <a:off x="-1" y="26721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MANAGED IT SERVICES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7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CC83077-AFA2-B841-BC51-FD9124309248}"/>
              </a:ext>
            </a:extLst>
          </p:cNvPr>
          <p:cNvSpPr/>
          <p:nvPr/>
        </p:nvSpPr>
        <p:spPr>
          <a:xfrm>
            <a:off x="637543" y="2198317"/>
            <a:ext cx="4609576" cy="23235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1DDDD4-F53B-46FC-825C-4B3DD2608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5" y="6061751"/>
            <a:ext cx="1547447" cy="4539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82D89F-D948-4DB9-AB02-D9A49A6840D9}"/>
              </a:ext>
            </a:extLst>
          </p:cNvPr>
          <p:cNvSpPr txBox="1"/>
          <p:nvPr/>
        </p:nvSpPr>
        <p:spPr>
          <a:xfrm>
            <a:off x="-1" y="266297"/>
            <a:ext cx="12192000" cy="11172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MANAGED IT SERVICES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2AF1B-3AD9-40FF-8F66-4C315CDB72CC}"/>
              </a:ext>
            </a:extLst>
          </p:cNvPr>
          <p:cNvSpPr txBox="1"/>
          <p:nvPr/>
        </p:nvSpPr>
        <p:spPr>
          <a:xfrm>
            <a:off x="2798" y="6542546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C21E1B-BF71-A64C-8C70-199327457AA2}"/>
              </a:ext>
            </a:extLst>
          </p:cNvPr>
          <p:cNvSpPr txBox="1"/>
          <p:nvPr/>
        </p:nvSpPr>
        <p:spPr>
          <a:xfrm>
            <a:off x="823131" y="3001856"/>
            <a:ext cx="3046125" cy="1379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800"/>
              </a:spcBef>
              <a:buClr>
                <a:srgbClr val="FBB718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Immediate Client Feedback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800"/>
              </a:spcBef>
              <a:buClr>
                <a:srgbClr val="FBB718"/>
              </a:buClr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Client Business Reviews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Service metrics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User feedback review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29A97607-5B78-5342-8DCA-1518D67F2B86}"/>
              </a:ext>
            </a:extLst>
          </p:cNvPr>
          <p:cNvGraphicFramePr/>
          <p:nvPr/>
        </p:nvGraphicFramePr>
        <p:xfrm>
          <a:off x="8955553" y="2340537"/>
          <a:ext cx="2625359" cy="206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9F24C2D-9A03-ED4B-8F1D-51D67BD59709}"/>
              </a:ext>
            </a:extLst>
          </p:cNvPr>
          <p:cNvSpPr txBox="1"/>
          <p:nvPr/>
        </p:nvSpPr>
        <p:spPr>
          <a:xfrm>
            <a:off x="970503" y="2382930"/>
            <a:ext cx="4376824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Client Business Review Process</a:t>
            </a:r>
          </a:p>
        </p:txBody>
      </p:sp>
      <p:pic>
        <p:nvPicPr>
          <p:cNvPr id="11" name="Graphic 10" descr="Customer review">
            <a:extLst>
              <a:ext uri="{FF2B5EF4-FFF2-40B4-BE49-F238E27FC236}">
                <a16:creationId xmlns:a16="http://schemas.microsoft.com/office/drawing/2014/main" id="{F2760484-7413-D646-A51E-85560793F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3131" y="2382930"/>
            <a:ext cx="434313" cy="4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4134BA-FEEE-4027-BCC2-88EA1047C7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1364" y="2382930"/>
            <a:ext cx="3318826" cy="19761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745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3657864D-B0F1-6E49-BC1F-A76F655E4437}"/>
              </a:ext>
            </a:extLst>
          </p:cNvPr>
          <p:cNvSpPr/>
          <p:nvPr/>
        </p:nvSpPr>
        <p:spPr>
          <a:xfrm>
            <a:off x="1607967" y="2152761"/>
            <a:ext cx="4274430" cy="29219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1DDDD4-F53B-46FC-825C-4B3DD2608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5" y="6061751"/>
            <a:ext cx="1547447" cy="4539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82D89F-D948-4DB9-AB02-D9A49A6840D9}"/>
              </a:ext>
            </a:extLst>
          </p:cNvPr>
          <p:cNvSpPr txBox="1"/>
          <p:nvPr/>
        </p:nvSpPr>
        <p:spPr>
          <a:xfrm>
            <a:off x="-1" y="26744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MANAGED IT SERVICES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2AF1B-3AD9-40FF-8F66-4C315CDB72CC}"/>
              </a:ext>
            </a:extLst>
          </p:cNvPr>
          <p:cNvSpPr txBox="1"/>
          <p:nvPr/>
        </p:nvSpPr>
        <p:spPr>
          <a:xfrm>
            <a:off x="2798" y="6542546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A6F7C9-F2D6-4047-A162-A2AFF757604E}"/>
              </a:ext>
            </a:extLst>
          </p:cNvPr>
          <p:cNvSpPr txBox="1"/>
          <p:nvPr/>
        </p:nvSpPr>
        <p:spPr>
          <a:xfrm>
            <a:off x="1842692" y="2912483"/>
            <a:ext cx="3824512" cy="10207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Field Services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59 Marco locations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750+ certified systems 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engineers                    and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technical representatives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8233F7-81E3-4E0A-BC44-395BBB4DFDF7}"/>
              </a:ext>
            </a:extLst>
          </p:cNvPr>
          <p:cNvSpPr txBox="1"/>
          <p:nvPr/>
        </p:nvSpPr>
        <p:spPr>
          <a:xfrm>
            <a:off x="1842692" y="4150169"/>
            <a:ext cx="3824512" cy="733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800"/>
              </a:spcBef>
              <a:buClr>
                <a:srgbClr val="FBB718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Marco Extended Support Network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For areas we can’t reach, we are members of a national support network of “smart hands”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DDA3FD9-2569-7C4E-8925-341A69A1CF43}"/>
              </a:ext>
            </a:extLst>
          </p:cNvPr>
          <p:cNvSpPr txBox="1"/>
          <p:nvPr/>
        </p:nvSpPr>
        <p:spPr>
          <a:xfrm>
            <a:off x="2467932" y="2362689"/>
            <a:ext cx="352394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Unlimited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n-Site Support</a:t>
            </a:r>
          </a:p>
        </p:txBody>
      </p:sp>
      <p:pic>
        <p:nvPicPr>
          <p:cNvPr id="80" name="Graphic 79" descr="User">
            <a:extLst>
              <a:ext uri="{FF2B5EF4-FFF2-40B4-BE49-F238E27FC236}">
                <a16:creationId xmlns:a16="http://schemas.microsoft.com/office/drawing/2014/main" id="{B8A91BD3-2EAB-E047-8A64-B1AB1783F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692" y="2288629"/>
            <a:ext cx="535123" cy="535123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5B5A3F07-DD6A-8842-BC6C-400644E706C9}"/>
              </a:ext>
            </a:extLst>
          </p:cNvPr>
          <p:cNvSpPr/>
          <p:nvPr/>
        </p:nvSpPr>
        <p:spPr>
          <a:xfrm>
            <a:off x="6221588" y="2152761"/>
            <a:ext cx="4274430" cy="29219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3C2990F-A6B0-4F43-95C5-1F502ED0505E}"/>
              </a:ext>
            </a:extLst>
          </p:cNvPr>
          <p:cNvSpPr txBox="1"/>
          <p:nvPr/>
        </p:nvSpPr>
        <p:spPr>
          <a:xfrm>
            <a:off x="6459747" y="2963724"/>
            <a:ext cx="3383500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800"/>
              </a:spcBef>
              <a:buClr>
                <a:srgbClr val="FBB718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On-Site Visits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Regularly scheduled               maintenance visits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Recurring health checks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800"/>
              </a:spcBef>
              <a:buClr>
                <a:srgbClr val="FBB718"/>
              </a:buClr>
            </a:pP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F5CE4EF-8B95-0E40-B682-6EC219D2BDDF}"/>
              </a:ext>
            </a:extLst>
          </p:cNvPr>
          <p:cNvSpPr txBox="1"/>
          <p:nvPr/>
        </p:nvSpPr>
        <p:spPr>
          <a:xfrm>
            <a:off x="7242473" y="2386934"/>
            <a:ext cx="2958802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Proactive On-Site Visits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4" name="Graphic 83" descr="Car">
            <a:extLst>
              <a:ext uri="{FF2B5EF4-FFF2-40B4-BE49-F238E27FC236}">
                <a16:creationId xmlns:a16="http://schemas.microsoft.com/office/drawing/2014/main" id="{5FBA695A-B0C1-9141-8079-38BAA8023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9747" y="2242858"/>
            <a:ext cx="687476" cy="687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81984D-31F8-4C16-861F-B817D91B3639}"/>
              </a:ext>
            </a:extLst>
          </p:cNvPr>
          <p:cNvSpPr txBox="1"/>
          <p:nvPr/>
        </p:nvSpPr>
        <p:spPr>
          <a:xfrm>
            <a:off x="6459747" y="4150169"/>
            <a:ext cx="295880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Party Software Support 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(Requires active support contract)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9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1782F90-DC29-C947-A4FB-AC691C32FB0D}"/>
              </a:ext>
            </a:extLst>
          </p:cNvPr>
          <p:cNvSpPr txBox="1"/>
          <p:nvPr/>
        </p:nvSpPr>
        <p:spPr>
          <a:xfrm>
            <a:off x="-1" y="266297"/>
            <a:ext cx="12192000" cy="11172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MANAGED IT SERVICES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1DDDD4-F53B-46FC-825C-4B3DD2608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5" y="6061751"/>
            <a:ext cx="1547447" cy="4539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62AF1B-3AD9-40FF-8F66-4C315CDB72CC}"/>
              </a:ext>
            </a:extLst>
          </p:cNvPr>
          <p:cNvSpPr txBox="1"/>
          <p:nvPr/>
        </p:nvSpPr>
        <p:spPr>
          <a:xfrm>
            <a:off x="2798" y="6542546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4492DC-6A77-4B64-BEF8-670ADD5D36D9}"/>
              </a:ext>
            </a:extLst>
          </p:cNvPr>
          <p:cNvSpPr txBox="1"/>
          <p:nvPr/>
        </p:nvSpPr>
        <p:spPr>
          <a:xfrm>
            <a:off x="5716902" y="1980458"/>
            <a:ext cx="595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Budgeting &amp; Planning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ECC2F31-F885-4ABD-BD25-DEFFB6BF5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312" y="7913095"/>
            <a:ext cx="1547447" cy="4539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A9A40FB-7963-4726-9718-2E88DA5DC17F}"/>
              </a:ext>
            </a:extLst>
          </p:cNvPr>
          <p:cNvSpPr txBox="1"/>
          <p:nvPr/>
        </p:nvSpPr>
        <p:spPr>
          <a:xfrm>
            <a:off x="3628835" y="8393890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5C6A4-5B31-48FC-9F00-1B5DCCE0C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31" y="2508389"/>
            <a:ext cx="4296386" cy="872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49EDDA-DB50-430B-9BC5-3DD314B2F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31" y="3429249"/>
            <a:ext cx="4239969" cy="162135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3AE38D6-08E4-FF4F-A455-7A3E527ED54A}"/>
              </a:ext>
            </a:extLst>
          </p:cNvPr>
          <p:cNvSpPr/>
          <p:nvPr/>
        </p:nvSpPr>
        <p:spPr>
          <a:xfrm>
            <a:off x="1290594" y="2405798"/>
            <a:ext cx="4609576" cy="23235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3C9AA2-3CC9-7D41-A16E-BF5C08100947}"/>
              </a:ext>
            </a:extLst>
          </p:cNvPr>
          <p:cNvSpPr txBox="1"/>
          <p:nvPr/>
        </p:nvSpPr>
        <p:spPr>
          <a:xfrm>
            <a:off x="1623554" y="2590411"/>
            <a:ext cx="4376824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Client Business Review Process</a:t>
            </a:r>
          </a:p>
        </p:txBody>
      </p:sp>
      <p:pic>
        <p:nvPicPr>
          <p:cNvPr id="28" name="Graphic 27" descr="Customer review">
            <a:extLst>
              <a:ext uri="{FF2B5EF4-FFF2-40B4-BE49-F238E27FC236}">
                <a16:creationId xmlns:a16="http://schemas.microsoft.com/office/drawing/2014/main" id="{1B07CC09-B0CD-9C43-84EF-7C61CF99A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9635" y="2542315"/>
            <a:ext cx="434313" cy="43431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8BE4A86-FEEB-43C1-B2E6-2D0837DDC4E2}"/>
              </a:ext>
            </a:extLst>
          </p:cNvPr>
          <p:cNvSpPr txBox="1"/>
          <p:nvPr/>
        </p:nvSpPr>
        <p:spPr>
          <a:xfrm>
            <a:off x="1444867" y="3170016"/>
            <a:ext cx="4024442" cy="1379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Client Business Reviews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Service metrics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User feedback review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Hardware lifecycle management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Budgeting and planning services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9F480C-3F26-F248-85F0-136D74668A07}"/>
              </a:ext>
            </a:extLst>
          </p:cNvPr>
          <p:cNvSpPr/>
          <p:nvPr/>
        </p:nvSpPr>
        <p:spPr>
          <a:xfrm>
            <a:off x="6779511" y="2911936"/>
            <a:ext cx="662915" cy="125871"/>
          </a:xfrm>
          <a:prstGeom prst="rect">
            <a:avLst/>
          </a:prstGeom>
          <a:solidFill>
            <a:srgbClr val="FFF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DD21B9-5F12-CE42-8394-4692274BFFA0}"/>
              </a:ext>
            </a:extLst>
          </p:cNvPr>
          <p:cNvSpPr/>
          <p:nvPr/>
        </p:nvSpPr>
        <p:spPr>
          <a:xfrm>
            <a:off x="6793377" y="3148819"/>
            <a:ext cx="662915" cy="12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3E914F-74DB-D247-9FD5-8EB4FB8D094D}"/>
              </a:ext>
            </a:extLst>
          </p:cNvPr>
          <p:cNvSpPr/>
          <p:nvPr/>
        </p:nvSpPr>
        <p:spPr>
          <a:xfrm>
            <a:off x="8318053" y="3148819"/>
            <a:ext cx="1340497" cy="12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84D74C-6C05-A44A-971B-68741671BD9D}"/>
              </a:ext>
            </a:extLst>
          </p:cNvPr>
          <p:cNvSpPr/>
          <p:nvPr/>
        </p:nvSpPr>
        <p:spPr>
          <a:xfrm>
            <a:off x="8345389" y="2894903"/>
            <a:ext cx="1500746" cy="171863"/>
          </a:xfrm>
          <a:prstGeom prst="rect">
            <a:avLst/>
          </a:prstGeom>
          <a:solidFill>
            <a:srgbClr val="FFF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B1DDDD4-F53B-46FC-825C-4B3DD2608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5" y="6061751"/>
            <a:ext cx="1547447" cy="4539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82D89F-D948-4DB9-AB02-D9A49A6840D9}"/>
              </a:ext>
            </a:extLst>
          </p:cNvPr>
          <p:cNvSpPr txBox="1"/>
          <p:nvPr/>
        </p:nvSpPr>
        <p:spPr>
          <a:xfrm>
            <a:off x="-1" y="27026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B718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MANAGED IT SERVICES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2AF1B-3AD9-40FF-8F66-4C315CDB72CC}"/>
              </a:ext>
            </a:extLst>
          </p:cNvPr>
          <p:cNvSpPr txBox="1"/>
          <p:nvPr/>
        </p:nvSpPr>
        <p:spPr>
          <a:xfrm>
            <a:off x="2798" y="6542546"/>
            <a:ext cx="321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Confidential Information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749DC5-6D33-7946-814A-8E284BF2ECA7}"/>
              </a:ext>
            </a:extLst>
          </p:cNvPr>
          <p:cNvSpPr/>
          <p:nvPr/>
        </p:nvSpPr>
        <p:spPr>
          <a:xfrm>
            <a:off x="773156" y="2311580"/>
            <a:ext cx="5014262" cy="2632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4F39C9-DBAB-384A-8D04-A839BCE9BB33}"/>
              </a:ext>
            </a:extLst>
          </p:cNvPr>
          <p:cNvSpPr txBox="1"/>
          <p:nvPr/>
        </p:nvSpPr>
        <p:spPr>
          <a:xfrm>
            <a:off x="1514040" y="2521508"/>
            <a:ext cx="420770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Security Operations Center (SOC)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A47E18-D6E0-0948-801A-9F2861415FAF}"/>
              </a:ext>
            </a:extLst>
          </p:cNvPr>
          <p:cNvSpPr/>
          <p:nvPr/>
        </p:nvSpPr>
        <p:spPr>
          <a:xfrm>
            <a:off x="6259165" y="2311580"/>
            <a:ext cx="5014261" cy="2632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1741A5-CAF8-6B4F-B8F7-27A0D8177EE6}"/>
              </a:ext>
            </a:extLst>
          </p:cNvPr>
          <p:cNvSpPr txBox="1"/>
          <p:nvPr/>
        </p:nvSpPr>
        <p:spPr>
          <a:xfrm>
            <a:off x="7032448" y="2530937"/>
            <a:ext cx="4240978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Network Operations Center (NOC)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A6F7C9-F2D6-4047-A162-A2AFF757604E}"/>
              </a:ext>
            </a:extLst>
          </p:cNvPr>
          <p:cNvSpPr txBox="1"/>
          <p:nvPr/>
        </p:nvSpPr>
        <p:spPr>
          <a:xfrm>
            <a:off x="1007881" y="3089153"/>
            <a:ext cx="3311768" cy="1615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Security Operations Center Services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Security analysts who monitor your network by leveraging an IDS (Intrusion Detection System)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24/7 network monitoring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IDS leverages multiple best-in-breed threat feeds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8C7C48-4B29-4100-9A1B-86B601C7859B}"/>
              </a:ext>
            </a:extLst>
          </p:cNvPr>
          <p:cNvSpPr txBox="1"/>
          <p:nvPr/>
        </p:nvSpPr>
        <p:spPr>
          <a:xfrm>
            <a:off x="6453484" y="3089152"/>
            <a:ext cx="3766073" cy="1615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Bef>
                <a:spcPts val="800"/>
              </a:spcBef>
              <a:buClr>
                <a:srgbClr val="FBB718"/>
              </a:buClr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Network Operations Center (NOC)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Tool &amp; software administration, proactive monitoring and alerting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Patching: operating systems (Windows / Mac) and 3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party software</a:t>
            </a:r>
          </a:p>
          <a:p>
            <a:pPr marL="649224" lvl="1" indent="-192024">
              <a:spcBef>
                <a:spcPts val="800"/>
              </a:spcBef>
              <a:buClr>
                <a:srgbClr val="FBB718"/>
              </a:buClr>
              <a:buFont typeface="Wingdings" pitchFamily="2" charset="2"/>
              <a:buChar char="§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Secret Server – encrypting and securing our client data repository</a:t>
            </a:r>
          </a:p>
        </p:txBody>
      </p:sp>
      <p:pic>
        <p:nvPicPr>
          <p:cNvPr id="45" name="Graphic 44" descr="Lock">
            <a:extLst>
              <a:ext uri="{FF2B5EF4-FFF2-40B4-BE49-F238E27FC236}">
                <a16:creationId xmlns:a16="http://schemas.microsoft.com/office/drawing/2014/main" id="{6438F772-9E57-6243-9BD9-54612E43A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917" y="2454001"/>
            <a:ext cx="535123" cy="535123"/>
          </a:xfrm>
          <a:prstGeom prst="rect">
            <a:avLst/>
          </a:prstGeom>
        </p:spPr>
      </p:pic>
      <p:pic>
        <p:nvPicPr>
          <p:cNvPr id="46" name="Graphic 45" descr="Server">
            <a:extLst>
              <a:ext uri="{FF2B5EF4-FFF2-40B4-BE49-F238E27FC236}">
                <a16:creationId xmlns:a16="http://schemas.microsoft.com/office/drawing/2014/main" id="{703E88AC-4110-2A48-BECD-5C7BDCC29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97324" y="2476981"/>
            <a:ext cx="535123" cy="53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080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ae13c8d-7461-4a7d-9f0a-6f2bb5f165e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Type xmlns="3ee7b138-45d1-49a1-a852-74a6edf98bbb" xsi:nil="true"/>
    <TaxCatchAll xmlns="af35fc46-f021-4d32-afea-d0bb6797a6e3"/>
    <DocOwner xmlns="01158d36-5561-4ed5-9d3a-968bfe472f75">
      <UserInfo>
        <DisplayName>Clay Ostlund</DisplayName>
        <AccountId>442</AccountId>
        <AccountType/>
      </UserInfo>
    </DocOwner>
    <Review_x0020_Schedule xmlns="01158d36-5561-4ed5-9d3a-968bfe472f75">Every 6 months</Review_x0020_Schedule>
    <Category xmlns="01158d36-5561-4ed5-9d3a-968bfe472f75">Managed IT</Category>
    <DateRev xmlns="01158d36-5561-4ed5-9d3a-968bfe472f75">2020-01-01T06:00:00+00:00</DateRev>
    <RFP_x0020_Use xmlns="01158d36-5561-4ed5-9d3a-968bfe472f75">false</RFP_x0020_Us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A77E35DADA14E81ADE4F5164C4B08" ma:contentTypeVersion="11" ma:contentTypeDescription="Create a new document." ma:contentTypeScope="" ma:versionID="46fcd278222504a83fff0da9626ef5e8">
  <xsd:schema xmlns:xsd="http://www.w3.org/2001/XMLSchema" xmlns:xs="http://www.w3.org/2001/XMLSchema" xmlns:p="http://schemas.microsoft.com/office/2006/metadata/properties" xmlns:ns2="af35fc46-f021-4d32-afea-d0bb6797a6e3" xmlns:ns3="01158d36-5561-4ed5-9d3a-968bfe472f75" xmlns:ns4="3ee7b138-45d1-49a1-a852-74a6edf98bbb" targetNamespace="http://schemas.microsoft.com/office/2006/metadata/properties" ma:root="true" ma:fieldsID="cbbe672c8f85e8bc606b3ce681733378" ns2:_="" ns3:_="" ns4:_="">
    <xsd:import namespace="af35fc46-f021-4d32-afea-d0bb6797a6e3"/>
    <xsd:import namespace="01158d36-5561-4ed5-9d3a-968bfe472f75"/>
    <xsd:import namespace="3ee7b138-45d1-49a1-a852-74a6edf98bb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ategory" minOccurs="0"/>
                <xsd:element ref="ns4:PresentationType" minOccurs="0"/>
                <xsd:element ref="ns3:DocOwner" minOccurs="0"/>
                <xsd:element ref="ns3:DateRev" minOccurs="0"/>
                <xsd:element ref="ns3:Review_x0020_Schedule" minOccurs="0"/>
                <xsd:element ref="ns3:RFP_x0020_U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5fc46-f021-4d32-afea-d0bb6797a6e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1d8edae1-7a89-45e9-9b39-660bb43433a9}" ma:internalName="TaxCatchAll" ma:showField="CatchAllData" ma:web="af35fc46-f021-4d32-afea-d0bb6797a6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58d36-5561-4ed5-9d3a-968bfe472f75" elementFormDefault="qualified">
    <xsd:import namespace="http://schemas.microsoft.com/office/2006/documentManagement/types"/>
    <xsd:import namespace="http://schemas.microsoft.com/office/infopath/2007/PartnerControls"/>
    <xsd:element name="Category" ma:index="9" nillable="true" ma:displayName="Category" ma:format="Dropdown" ma:internalName="Category">
      <xsd:simpleType>
        <xsd:restriction base="dms:Choice">
          <xsd:enumeration value="- Corporate"/>
          <xsd:enumeration value="- Management Presentations"/>
          <xsd:enumeration value="- PowerPoint Presentations/Slides"/>
          <xsd:enumeration value="- Templates and Graphics"/>
          <xsd:enumeration value="Audio Visual"/>
          <xsd:enumeration value="Carrier Services"/>
          <xsd:enumeration value="Cloud IT"/>
          <xsd:enumeration value="Cloud Voice"/>
          <xsd:enumeration value="Copiers/Printers"/>
          <xsd:enumeration value="Enterprise Content Management"/>
          <xsd:enumeration value="IT Services"/>
          <xsd:enumeration value="Managed Audio Visual"/>
          <xsd:enumeration value="Managed IT"/>
          <xsd:enumeration value="Managed Physical Security"/>
          <xsd:enumeration value="Managed SD-WAN"/>
          <xsd:enumeration value="Managed Voice"/>
          <xsd:enumeration value="Phone Systems"/>
          <xsd:enumeration value="Physical Security"/>
          <xsd:enumeration value="Sales Email Templates"/>
          <xsd:enumeration value="Shredding Services"/>
        </xsd:restriction>
      </xsd:simpleType>
    </xsd:element>
    <xsd:element name="DocOwner" ma:index="11" nillable="true" ma:displayName="Assigned To" ma:description="Document owner responsible for content" ma:list="UserInfo" ma:SharePointGroup="0" ma:internalName="Doc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Rev" ma:index="12" nillable="true" ma:displayName="Last Review Date" ma:format="DateOnly" ma:internalName="DateRev">
      <xsd:simpleType>
        <xsd:restriction base="dms:DateTime"/>
      </xsd:simpleType>
    </xsd:element>
    <xsd:element name="Review_x0020_Schedule" ma:index="13" nillable="true" ma:displayName="Review Schedule" ma:internalName="Review_x0020_Schedule">
      <xsd:simpleType>
        <xsd:restriction base="dms:Text">
          <xsd:maxLength value="255"/>
        </xsd:restriction>
      </xsd:simpleType>
    </xsd:element>
    <xsd:element name="RFP_x0020_Use" ma:index="14" nillable="true" ma:displayName="RFP Use" ma:default="0" ma:internalName="RFP_x0020_U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7b138-45d1-49a1-a852-74a6edf98bbb" elementFormDefault="qualified">
    <xsd:import namespace="http://schemas.microsoft.com/office/2006/documentManagement/types"/>
    <xsd:import namespace="http://schemas.microsoft.com/office/infopath/2007/PartnerControls"/>
    <xsd:element name="PresentationType" ma:index="10" nillable="true" ma:displayName="Presentation Type" ma:format="Dropdown" ma:internalName="PresentationType">
      <xsd:simpleType>
        <xsd:restriction base="dms:Choice">
          <xsd:enumeration value="Account Review"/>
          <xsd:enumeration value="Acquisition"/>
          <xsd:enumeration value="Business Plan Review"/>
          <xsd:enumeration value="Customer/External"/>
          <xsd:enumeration value="Initiatives Review"/>
          <xsd:enumeration value="Inventory"/>
          <xsd:enumeration value="Leadership"/>
          <xsd:enumeration value="Misc."/>
          <xsd:enumeration value="Vendo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86704-7220-4311-9D98-3FC93C7EA5AF}">
  <ds:schemaRefs>
    <ds:schemaRef ds:uri="http://purl.org/dc/terms/"/>
    <ds:schemaRef ds:uri="01158d36-5561-4ed5-9d3a-968bfe472f75"/>
    <ds:schemaRef ds:uri="http://schemas.microsoft.com/office/2006/documentManagement/types"/>
    <ds:schemaRef ds:uri="http://schemas.microsoft.com/office/infopath/2007/PartnerControls"/>
    <ds:schemaRef ds:uri="3ee7b138-45d1-49a1-a852-74a6edf98bbb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f35fc46-f021-4d32-afea-d0bb6797a6e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44C918-FFD3-4515-9075-9350E4CA35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9A6797-1E11-40BD-AF3A-A438C80AC7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35fc46-f021-4d32-afea-d0bb6797a6e3"/>
    <ds:schemaRef ds:uri="01158d36-5561-4ed5-9d3a-968bfe472f75"/>
    <ds:schemaRef ds:uri="3ee7b138-45d1-49a1-a852-74a6edf98b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10496</TotalTime>
  <Words>969</Words>
  <Application>Microsoft Office PowerPoint</Application>
  <PresentationFormat>Widescreen</PresentationFormat>
  <Paragraphs>386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Managed IT Comprehensive PPT</dc:title>
  <dc:creator>Microsoft Office User</dc:creator>
  <cp:lastModifiedBy>Patty Funk</cp:lastModifiedBy>
  <cp:revision>233</cp:revision>
  <cp:lastPrinted>2017-05-05T18:42:01Z</cp:lastPrinted>
  <dcterms:created xsi:type="dcterms:W3CDTF">2017-05-03T15:15:38Z</dcterms:created>
  <dcterms:modified xsi:type="dcterms:W3CDTF">2020-02-17T14:11:33Z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0x0101006D3A77E35DADA14E81ADE4F5164C4B08</vt:lpwstr>
  </property>
</Properties>
</file>