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2" r:id="rId2"/>
    <p:sldId id="389" r:id="rId3"/>
    <p:sldId id="370" r:id="rId4"/>
    <p:sldId id="372" r:id="rId5"/>
    <p:sldId id="373" r:id="rId6"/>
    <p:sldId id="384" r:id="rId7"/>
    <p:sldId id="381" r:id="rId8"/>
    <p:sldId id="358" r:id="rId9"/>
    <p:sldId id="377" r:id="rId10"/>
    <p:sldId id="365" r:id="rId11"/>
    <p:sldId id="388" r:id="rId12"/>
    <p:sldId id="371" r:id="rId13"/>
    <p:sldId id="387" r:id="rId14"/>
    <p:sldId id="383" r:id="rId15"/>
    <p:sldId id="346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14A"/>
    <a:srgbClr val="1E86E5"/>
    <a:srgbClr val="00E2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0" autoAdjust="0"/>
    <p:restoredTop sz="96370" autoAdjust="0"/>
  </p:normalViewPr>
  <p:slideViewPr>
    <p:cSldViewPr snapToGrid="0">
      <p:cViewPr varScale="1">
        <p:scale>
          <a:sx n="117" d="100"/>
          <a:sy n="117" d="100"/>
        </p:scale>
        <p:origin x="700" y="68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834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5/31/2017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53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88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8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49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3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9095" y="1981200"/>
            <a:ext cx="73648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</a:t>
            </a:r>
            <a:r>
              <a:rPr lang="en-US" dirty="0"/>
              <a:t> </a:t>
            </a:r>
            <a:r>
              <a:rPr dirty="0"/>
              <a:t>to add one-line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0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6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2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cean9 brand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4" y="2438400"/>
            <a:ext cx="64012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068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lid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19102" y="0"/>
            <a:ext cx="11772900" cy="686714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2" y="1933901"/>
            <a:ext cx="10187608" cy="13786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9132" y="6408039"/>
            <a:ext cx="365760" cy="365760"/>
          </a:xfrm>
          <a:prstGeom prst="ellipse">
            <a:avLst/>
          </a:prstGeom>
        </p:spPr>
        <p:txBody>
          <a:bodyPr/>
          <a:lstStyle/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7">
          <p15:clr>
            <a:srgbClr val="FBAE40"/>
          </p15:clr>
        </p15:guide>
        <p15:guide id="2" pos="6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5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117"/>
            <a:ext cx="4114800" cy="15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9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9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648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1"/>
            <a:ext cx="10969784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174259"/>
            <a:ext cx="1465007" cy="41203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</a:lstStyle>
          <a:p>
            <a:r>
              <a:rPr lang="en-US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/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00800"/>
            <a:ext cx="533399" cy="232147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4" b="26479"/>
          <a:stretch/>
        </p:blipFill>
        <p:spPr>
          <a:xfrm>
            <a:off x="9944100" y="6217920"/>
            <a:ext cx="1638300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86" r:id="rId3"/>
    <p:sldLayoutId id="2147483651" r:id="rId4"/>
    <p:sldLayoutId id="2147483700" r:id="rId5"/>
    <p:sldLayoutId id="2147483654" r:id="rId6"/>
    <p:sldLayoutId id="2147483650" r:id="rId7"/>
    <p:sldLayoutId id="2147483706" r:id="rId8"/>
    <p:sldLayoutId id="2147483668" r:id="rId9"/>
    <p:sldLayoutId id="2147483708" r:id="rId10"/>
    <p:sldLayoutId id="2147483709" r:id="rId11"/>
    <p:sldLayoutId id="2147483655" r:id="rId12"/>
    <p:sldLayoutId id="2147483652" r:id="rId13"/>
    <p:sldLayoutId id="2147483702" r:id="rId14"/>
    <p:sldLayoutId id="2147483671" r:id="rId15"/>
    <p:sldLayoutId id="2147483703" r:id="rId16"/>
    <p:sldLayoutId id="2147483666" r:id="rId17"/>
    <p:sldLayoutId id="2147483656" r:id="rId18"/>
    <p:sldLayoutId id="2147483674" r:id="rId19"/>
    <p:sldLayoutId id="2147483657" r:id="rId20"/>
    <p:sldLayoutId id="2147483675" r:id="rId21"/>
    <p:sldLayoutId id="2147483676" r:id="rId22"/>
    <p:sldLayoutId id="2147483677" r:id="rId23"/>
    <p:sldLayoutId id="2147483678" r:id="rId24"/>
    <p:sldLayoutId id="2147483707" r:id="rId25"/>
    <p:sldLayoutId id="214748376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ocean9.io/content-download/modernizing-existing-legacy-application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ocean9.io/content-download/modernizing-existing-legacy-applications" TargetMode="External"/><Relationship Id="rId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esenterName@Apcera.com?subject=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94868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6145061"/>
            <a:ext cx="7469187" cy="560539"/>
          </a:xfrm>
          <a:noFill/>
        </p:spPr>
        <p:txBody>
          <a:bodyPr vert="horz" lIns="9144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de-DE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Joint Project by Ocean9 and Apcera</a:t>
            </a:r>
            <a:endParaRPr lang="en-US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1869057"/>
          </a:xfrm>
          <a:solidFill>
            <a:schemeClr val="accent1">
              <a:alpha val="63000"/>
            </a:schemeClr>
          </a:solidFill>
        </p:spPr>
        <p:txBody>
          <a:bodyPr lIns="365760" anchor="ctr"/>
          <a:lstStyle/>
          <a:p>
            <a:pPr>
              <a:lnSpc>
                <a:spcPts val="4800"/>
              </a:lnSpc>
            </a:pPr>
            <a:r>
              <a:rPr lang="en-US" sz="4000" dirty="0"/>
              <a:t>Modernize Existing Apps: </a:t>
            </a:r>
            <a:br>
              <a:rPr lang="en-US" sz="5400" dirty="0"/>
            </a:br>
            <a:r>
              <a:rPr lang="en-US" sz="5400" dirty="0"/>
              <a:t>Continue Your Legacy in the Cloud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74659"/>
            <a:ext cx="1463588" cy="411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4" b="26479"/>
          <a:stretch/>
        </p:blipFill>
        <p:spPr>
          <a:xfrm>
            <a:off x="9944100" y="6217920"/>
            <a:ext cx="1638300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387" y="1410512"/>
            <a:ext cx="5359940" cy="469845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 bwMode="ltGray">
          <a:xfrm>
            <a:off x="512323" y="1446179"/>
            <a:ext cx="749030" cy="4182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58" name="Rectangle 57"/>
          <p:cNvSpPr/>
          <p:nvPr/>
        </p:nvSpPr>
        <p:spPr bwMode="ltGray">
          <a:xfrm>
            <a:off x="557719" y="4497422"/>
            <a:ext cx="820366" cy="5966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60" name="Rectangle 59"/>
          <p:cNvSpPr/>
          <p:nvPr/>
        </p:nvSpPr>
        <p:spPr bwMode="ltGray">
          <a:xfrm>
            <a:off x="2290916" y="5324273"/>
            <a:ext cx="523620" cy="77172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62" name="Rectangle 61"/>
          <p:cNvSpPr/>
          <p:nvPr/>
        </p:nvSpPr>
        <p:spPr bwMode="ltGray">
          <a:xfrm>
            <a:off x="3453318" y="5457218"/>
            <a:ext cx="749030" cy="9857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233" y="1752600"/>
            <a:ext cx="4873767" cy="4343400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rgbClr val="00E2AF"/>
              </a:buClr>
            </a:pPr>
            <a:r>
              <a:rPr lang="en-US"/>
              <a:t>Reduce AWS footprint by 50%: 24 to 7 servers</a:t>
            </a:r>
          </a:p>
          <a:p>
            <a:pPr>
              <a:buClr>
                <a:srgbClr val="00E2AF"/>
              </a:buClr>
            </a:pPr>
            <a:r>
              <a:rPr lang="en-US"/>
              <a:t>F5 load balancers are no longer needed: More money savings</a:t>
            </a:r>
          </a:p>
          <a:p>
            <a:pPr>
              <a:buClr>
                <a:srgbClr val="00E2AF"/>
              </a:buClr>
            </a:pPr>
            <a:r>
              <a:rPr lang="en-US"/>
              <a:t>Scalability without configuration changes</a:t>
            </a:r>
          </a:p>
          <a:p>
            <a:pPr>
              <a:buClr>
                <a:srgbClr val="00E2AF"/>
              </a:buClr>
            </a:pPr>
            <a:r>
              <a:rPr lang="en-US"/>
              <a:t>Deploy complete Stack in 10 min</a:t>
            </a:r>
          </a:p>
          <a:p>
            <a:pPr>
              <a:buClr>
                <a:srgbClr val="00E2AF"/>
              </a:buClr>
            </a:pPr>
            <a:r>
              <a:rPr lang="en-US"/>
              <a:t>Agility: move from 2 to 8 deployments per day</a:t>
            </a:r>
            <a:endParaRPr lang="en-US" dirty="0"/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78264" y="304800"/>
            <a:ext cx="11366252" cy="68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CUSTOMER STORY: </a:t>
            </a:r>
            <a:r>
              <a:rPr lang="en-US" sz="4000" dirty="0"/>
              <a:t>Simplified on Apcera</a:t>
            </a:r>
          </a:p>
        </p:txBody>
      </p:sp>
      <p:sp>
        <p:nvSpPr>
          <p:cNvPr id="7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/>
          <a:p>
            <a:r>
              <a:rPr lang="en-US" sz="700" dirty="0"/>
              <a:t>© Copyright, 2016, Ocean9, Inc., All Rights Reserved</a:t>
            </a:r>
            <a:r>
              <a:rPr lang="en-US" dirty="0">
                <a:solidFill>
                  <a:srgbClr val="262626"/>
                </a:solidFill>
              </a:rPr>
              <a:t> May 19, 2017</a:t>
            </a:r>
            <a:endParaRPr lang="en-US" sz="700" dirty="0"/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609441" y="970693"/>
            <a:ext cx="11201559" cy="527907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E2AF"/>
                </a:solidFill>
              </a:rPr>
              <a:t>After</a:t>
            </a:r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606195" y="967449"/>
            <a:ext cx="11201559" cy="5279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Before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317770" y="2428673"/>
            <a:ext cx="749030" cy="4182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67" name="Group 66"/>
          <p:cNvGrpSpPr/>
          <p:nvPr/>
        </p:nvGrpSpPr>
        <p:grpSpPr>
          <a:xfrm>
            <a:off x="447472" y="1410510"/>
            <a:ext cx="5478754" cy="4996776"/>
            <a:chOff x="447472" y="1410510"/>
            <a:chExt cx="5478754" cy="499677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202" y="1410510"/>
              <a:ext cx="5362024" cy="469845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 bwMode="ltGray">
            <a:xfrm>
              <a:off x="447472" y="1439694"/>
              <a:ext cx="749030" cy="41828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70" name="Rectangle 69"/>
            <p:cNvSpPr/>
            <p:nvPr/>
          </p:nvSpPr>
          <p:spPr bwMode="ltGray">
            <a:xfrm>
              <a:off x="492868" y="4481209"/>
              <a:ext cx="820366" cy="59662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1913106" y="5171873"/>
              <a:ext cx="749030" cy="98573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72" name="Rectangle 71"/>
            <p:cNvSpPr/>
            <p:nvPr/>
          </p:nvSpPr>
          <p:spPr bwMode="ltGray">
            <a:xfrm>
              <a:off x="3271736" y="5421550"/>
              <a:ext cx="749030" cy="98573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74" name="Rectangle 73"/>
            <p:cNvSpPr/>
            <p:nvPr/>
          </p:nvSpPr>
          <p:spPr bwMode="ltGray">
            <a:xfrm>
              <a:off x="4387174" y="6040878"/>
              <a:ext cx="1468877" cy="32101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</p:grpSp>
      <p:sp>
        <p:nvSpPr>
          <p:cNvPr id="18" name="Rectangle 17"/>
          <p:cNvSpPr/>
          <p:nvPr/>
        </p:nvSpPr>
        <p:spPr bwMode="ltGray">
          <a:xfrm>
            <a:off x="369651" y="2344366"/>
            <a:ext cx="690664" cy="4961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2" name="Group 1"/>
          <p:cNvGrpSpPr/>
          <p:nvPr/>
        </p:nvGrpSpPr>
        <p:grpSpPr>
          <a:xfrm>
            <a:off x="2645923" y="1748848"/>
            <a:ext cx="8881664" cy="4343400"/>
            <a:chOff x="2791843" y="1748848"/>
            <a:chExt cx="8881664" cy="4343400"/>
          </a:xfrm>
        </p:grpSpPr>
        <p:sp>
          <p:nvSpPr>
            <p:cNvPr id="22" name="Shape 426"/>
            <p:cNvSpPr/>
            <p:nvPr/>
          </p:nvSpPr>
          <p:spPr>
            <a:xfrm>
              <a:off x="4289903" y="1899335"/>
              <a:ext cx="2714591" cy="105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ln w="34925">
              <a:solidFill>
                <a:schemeClr val="accent2"/>
              </a:solidFill>
              <a:miter lim="400000"/>
              <a:tailEnd type="triangle"/>
            </a:ln>
          </p:spPr>
          <p:txBody>
            <a:bodyPr/>
            <a:lstStyle/>
            <a:p>
              <a:endParaRPr sz="900"/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6949107" y="1748848"/>
              <a:ext cx="4724400" cy="43434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>
              <a:lvl1pPr marL="341313" indent="-341313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lang="en-US" sz="24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8575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2"/>
                </a:buClr>
                <a:buFont typeface="Gill Sans MT" panose="020B0502020104020203" pitchFamily="34" charset="0"/>
                <a:buChar char="–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317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2"/>
                </a:buClr>
                <a:buFont typeface="Arial" panose="020B0604020202020204" pitchFamily="34" charset="0"/>
                <a:buChar char="-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152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86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5156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8872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7160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44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Apache Layer: 5x Server</a:t>
              </a:r>
            </a:p>
            <a:p>
              <a:r>
                <a:rPr lang="en-US" dirty="0"/>
                <a:t>SAP Hybris 6.1.0: 12x Server</a:t>
              </a:r>
            </a:p>
            <a:p>
              <a:r>
                <a:rPr lang="en-US" dirty="0"/>
                <a:t>F5 Load Balancers</a:t>
              </a:r>
            </a:p>
            <a:p>
              <a:r>
                <a:rPr lang="en-US" dirty="0"/>
                <a:t>SAP Hybris </a:t>
              </a:r>
              <a:r>
                <a:rPr lang="en-US" dirty="0" err="1"/>
                <a:t>DataHub</a:t>
              </a:r>
              <a:r>
                <a:rPr lang="en-US" dirty="0"/>
                <a:t>: 6x Server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Over 24 TB memory</a:t>
              </a:r>
            </a:p>
            <a:p>
              <a:endParaRPr lang="en-US" dirty="0"/>
            </a:p>
          </p:txBody>
        </p:sp>
        <p:sp>
          <p:nvSpPr>
            <p:cNvPr id="24" name="Shape 426"/>
            <p:cNvSpPr/>
            <p:nvPr/>
          </p:nvSpPr>
          <p:spPr>
            <a:xfrm>
              <a:off x="2791843" y="2383277"/>
              <a:ext cx="4231532" cy="209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ln w="34925">
              <a:solidFill>
                <a:schemeClr val="accent2"/>
              </a:solidFill>
              <a:miter lim="400000"/>
              <a:tailEnd type="triangle"/>
            </a:ln>
          </p:spPr>
          <p:txBody>
            <a:bodyPr/>
            <a:lstStyle/>
            <a:p>
              <a:endParaRPr sz="900"/>
            </a:p>
          </p:txBody>
        </p:sp>
        <p:sp>
          <p:nvSpPr>
            <p:cNvPr id="25" name="Shape 426"/>
            <p:cNvSpPr/>
            <p:nvPr/>
          </p:nvSpPr>
          <p:spPr>
            <a:xfrm>
              <a:off x="5214031" y="2864535"/>
              <a:ext cx="1800622" cy="24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ln w="34925">
              <a:solidFill>
                <a:schemeClr val="accent2"/>
              </a:solidFill>
              <a:miter lim="400000"/>
              <a:tailEnd type="triangle"/>
            </a:ln>
          </p:spPr>
          <p:txBody>
            <a:bodyPr/>
            <a:lstStyle/>
            <a:p>
              <a:endParaRPr sz="900"/>
            </a:p>
          </p:txBody>
        </p:sp>
        <p:sp>
          <p:nvSpPr>
            <p:cNvPr id="26" name="Shape 426"/>
            <p:cNvSpPr/>
            <p:nvPr/>
          </p:nvSpPr>
          <p:spPr>
            <a:xfrm>
              <a:off x="5603136" y="3352215"/>
              <a:ext cx="1391197" cy="231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ln w="34925">
              <a:solidFill>
                <a:schemeClr val="accent2"/>
              </a:solidFill>
              <a:miter lim="400000"/>
              <a:tailEnd type="triangle"/>
            </a:ln>
          </p:spPr>
          <p:txBody>
            <a:bodyPr/>
            <a:lstStyle/>
            <a:p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588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ltGray">
          <a:xfrm>
            <a:off x="512323" y="1446179"/>
            <a:ext cx="749030" cy="4182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58" name="Rectangle 57"/>
          <p:cNvSpPr/>
          <p:nvPr/>
        </p:nvSpPr>
        <p:spPr bwMode="ltGray">
          <a:xfrm>
            <a:off x="557719" y="4497422"/>
            <a:ext cx="820366" cy="5966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60" name="Rectangle 59"/>
          <p:cNvSpPr/>
          <p:nvPr/>
        </p:nvSpPr>
        <p:spPr bwMode="ltGray">
          <a:xfrm>
            <a:off x="2290916" y="5324273"/>
            <a:ext cx="523620" cy="77172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62" name="Rectangle 61"/>
          <p:cNvSpPr/>
          <p:nvPr/>
        </p:nvSpPr>
        <p:spPr bwMode="ltGray">
          <a:xfrm>
            <a:off x="3453318" y="5457218"/>
            <a:ext cx="749030" cy="9857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78264" y="304800"/>
            <a:ext cx="11366252" cy="68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CUSTOMER STORY: </a:t>
            </a:r>
            <a:r>
              <a:rPr lang="en-US" sz="4000" dirty="0"/>
              <a:t>Simplified on Ocean9</a:t>
            </a:r>
          </a:p>
        </p:txBody>
      </p:sp>
      <p:sp>
        <p:nvSpPr>
          <p:cNvPr id="7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/>
          <a:p>
            <a:r>
              <a:rPr lang="en-US" sz="700" dirty="0"/>
              <a:t>© Copyright, 2016, Ocean9, Inc., All Rights Reserved</a:t>
            </a:r>
            <a:r>
              <a:rPr lang="en-US" dirty="0">
                <a:solidFill>
                  <a:srgbClr val="262626"/>
                </a:solidFill>
              </a:rPr>
              <a:t> May 19, 2017</a:t>
            </a:r>
            <a:endParaRPr lang="en-US" sz="700" dirty="0"/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609441" y="970693"/>
            <a:ext cx="11201559" cy="527907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E2AF"/>
                </a:solidFill>
              </a:rPr>
              <a:t>After</a:t>
            </a:r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606195" y="967449"/>
            <a:ext cx="11201559" cy="5279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Flashbrand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317770" y="2428673"/>
            <a:ext cx="749030" cy="4182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8" name="Rectangle 17"/>
          <p:cNvSpPr/>
          <p:nvPr/>
        </p:nvSpPr>
        <p:spPr bwMode="ltGray">
          <a:xfrm>
            <a:off x="369651" y="2344366"/>
            <a:ext cx="690664" cy="4961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pic>
        <p:nvPicPr>
          <p:cNvPr id="13" name="Content Placehold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228600" y="2019300"/>
            <a:ext cx="3810000" cy="3810000"/>
          </a:xfrm>
          <a:prstGeom prst="rect">
            <a:avLst/>
          </a:prstGeom>
        </p:spPr>
      </p:pic>
      <p:sp>
        <p:nvSpPr>
          <p:cNvPr id="14" name="Content Placeholder 16"/>
          <p:cNvSpPr txBox="1">
            <a:spLocks/>
          </p:cNvSpPr>
          <p:nvPr/>
        </p:nvSpPr>
        <p:spPr>
          <a:xfrm>
            <a:off x="3429000" y="2133600"/>
            <a:ext cx="8179904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>
                <a:solidFill>
                  <a:schemeClr val="accent5"/>
                </a:solidFill>
              </a:rPr>
              <a:t>“We needed an easier way to run SAP HANA,  ensuring security, scalability and high availability without consuming precious engineering resources. </a:t>
            </a: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>
                <a:solidFill>
                  <a:schemeClr val="accent5"/>
                </a:solidFill>
              </a:rPr>
              <a:t>Now we can focus our energies on our own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product innovation and customer success.”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2"/>
                </a:solidFill>
              </a:rPr>
              <a:t>Denis Descause, CEO at Flashbrand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Containers are Making it Happen</a:t>
            </a: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Business Value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100000"/>
              </a:lnSpc>
              <a:buClr>
                <a:srgbClr val="CF842E"/>
              </a:buClr>
              <a:buNone/>
            </a:pP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Workload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Mobility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buClr>
                <a:srgbClr val="CF842E"/>
              </a:buClr>
              <a:buNone/>
            </a:pP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Higher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Average Resource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Utilization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Clr>
                <a:srgbClr val="CF842E"/>
              </a:buClr>
              <a:buNone/>
            </a:pP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Quick provisioning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and scaling – </a:t>
            </a:r>
            <a:br>
              <a:rPr lang="en-US" sz="2800" b="1" dirty="0">
                <a:solidFill>
                  <a:srgbClr val="757E94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757E94">
                    <a:lumMod val="75000"/>
                  </a:srgbClr>
                </a:solidFill>
              </a:rPr>
              <a:t>for stateless &amp; </a:t>
            </a:r>
            <a:r>
              <a:rPr lang="en-US" sz="2800" b="1" dirty="0" err="1">
                <a:solidFill>
                  <a:srgbClr val="757E94">
                    <a:lumMod val="75000"/>
                  </a:srgbClr>
                </a:solidFill>
              </a:rPr>
              <a:t>stateful</a:t>
            </a:r>
            <a:endParaRPr lang="en-US" sz="2800" b="1" dirty="0">
              <a:solidFill>
                <a:srgbClr val="757E94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</a:rPr>
              <a:t>© Copyright, 2017, Ocean9, Inc., All Rights </a:t>
            </a:r>
            <a:r>
              <a:rPr lang="en-US" sz="700" dirty="0">
                <a:solidFill>
                  <a:srgbClr val="262626"/>
                </a:solidFill>
              </a:rPr>
              <a:t>Reserved May 19, 2017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20" name="Graphic 9" descr="Stopwatch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836" y="3530718"/>
            <a:ext cx="2491899" cy="2491899"/>
          </a:xfrm>
          <a:prstGeom prst="rect">
            <a:avLst/>
          </a:prstGeom>
        </p:spPr>
      </p:pic>
      <p:pic>
        <p:nvPicPr>
          <p:cNvPr id="21" name="Graphic 11" descr="Upward trend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3498" y="3527900"/>
            <a:ext cx="2491899" cy="2491899"/>
          </a:xfrm>
          <a:prstGeom prst="rect">
            <a:avLst/>
          </a:prstGeom>
        </p:spPr>
      </p:pic>
      <p:pic>
        <p:nvPicPr>
          <p:cNvPr id="22" name="Graphic 10" descr="Truck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3497" y="3674327"/>
            <a:ext cx="2176914" cy="21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337544" y="0"/>
            <a:ext cx="6854456" cy="686853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Freeform: Shape 7"/>
          <p:cNvSpPr>
            <a:spLocks/>
          </p:cNvSpPr>
          <p:nvPr/>
        </p:nvSpPr>
        <p:spPr bwMode="auto">
          <a:xfrm flipH="1" flipV="1">
            <a:off x="-2" y="-859"/>
            <a:ext cx="6818485" cy="6858002"/>
          </a:xfrm>
          <a:custGeom>
            <a:avLst/>
            <a:gdLst>
              <a:gd name="connsiteX0" fmla="*/ 12992763 w 12992763"/>
              <a:gd name="connsiteY0" fmla="*/ 6858002 h 6858002"/>
              <a:gd name="connsiteX1" fmla="*/ 5476196 w 12992763"/>
              <a:gd name="connsiteY1" fmla="*/ 6858002 h 6858002"/>
              <a:gd name="connsiteX2" fmla="*/ 5476195 w 12992763"/>
              <a:gd name="connsiteY2" fmla="*/ 6858002 h 6858002"/>
              <a:gd name="connsiteX3" fmla="*/ 0 w 12992763"/>
              <a:gd name="connsiteY3" fmla="*/ 6858002 h 6858002"/>
              <a:gd name="connsiteX4" fmla="*/ 1457721 w 12992763"/>
              <a:gd name="connsiteY4" fmla="*/ 0 h 6858002"/>
              <a:gd name="connsiteX5" fmla="*/ 5476195 w 12992763"/>
              <a:gd name="connsiteY5" fmla="*/ 0 h 6858002"/>
              <a:gd name="connsiteX6" fmla="*/ 5476196 w 12992763"/>
              <a:gd name="connsiteY6" fmla="*/ 0 h 6858002"/>
              <a:gd name="connsiteX7" fmla="*/ 10173934 w 12992763"/>
              <a:gd name="connsiteY7" fmla="*/ 0 h 6858002"/>
              <a:gd name="connsiteX8" fmla="*/ 10173934 w 12992763"/>
              <a:gd name="connsiteY8" fmla="*/ 6858000 h 6858002"/>
              <a:gd name="connsiteX9" fmla="*/ 12992763 w 12992763"/>
              <a:gd name="connsiteY9" fmla="*/ 6858000 h 6858002"/>
              <a:gd name="connsiteX0" fmla="*/ 12992763 w 12992763"/>
              <a:gd name="connsiteY0" fmla="*/ 6858000 h 6858002"/>
              <a:gd name="connsiteX1" fmla="*/ 5476196 w 12992763"/>
              <a:gd name="connsiteY1" fmla="*/ 6858002 h 6858002"/>
              <a:gd name="connsiteX2" fmla="*/ 5476195 w 12992763"/>
              <a:gd name="connsiteY2" fmla="*/ 6858002 h 6858002"/>
              <a:gd name="connsiteX3" fmla="*/ 0 w 12992763"/>
              <a:gd name="connsiteY3" fmla="*/ 6858002 h 6858002"/>
              <a:gd name="connsiteX4" fmla="*/ 1457721 w 12992763"/>
              <a:gd name="connsiteY4" fmla="*/ 0 h 6858002"/>
              <a:gd name="connsiteX5" fmla="*/ 5476195 w 12992763"/>
              <a:gd name="connsiteY5" fmla="*/ 0 h 6858002"/>
              <a:gd name="connsiteX6" fmla="*/ 5476196 w 12992763"/>
              <a:gd name="connsiteY6" fmla="*/ 0 h 6858002"/>
              <a:gd name="connsiteX7" fmla="*/ 10173934 w 12992763"/>
              <a:gd name="connsiteY7" fmla="*/ 0 h 6858002"/>
              <a:gd name="connsiteX8" fmla="*/ 10173934 w 12992763"/>
              <a:gd name="connsiteY8" fmla="*/ 6858000 h 6858002"/>
              <a:gd name="connsiteX9" fmla="*/ 12992763 w 12992763"/>
              <a:gd name="connsiteY9" fmla="*/ 6858000 h 6858002"/>
              <a:gd name="connsiteX0" fmla="*/ 10173934 w 10173934"/>
              <a:gd name="connsiteY0" fmla="*/ 6858000 h 6858002"/>
              <a:gd name="connsiteX1" fmla="*/ 5476196 w 10173934"/>
              <a:gd name="connsiteY1" fmla="*/ 6858002 h 6858002"/>
              <a:gd name="connsiteX2" fmla="*/ 5476195 w 10173934"/>
              <a:gd name="connsiteY2" fmla="*/ 6858002 h 6858002"/>
              <a:gd name="connsiteX3" fmla="*/ 0 w 10173934"/>
              <a:gd name="connsiteY3" fmla="*/ 6858002 h 6858002"/>
              <a:gd name="connsiteX4" fmla="*/ 1457721 w 10173934"/>
              <a:gd name="connsiteY4" fmla="*/ 0 h 6858002"/>
              <a:gd name="connsiteX5" fmla="*/ 5476195 w 10173934"/>
              <a:gd name="connsiteY5" fmla="*/ 0 h 6858002"/>
              <a:gd name="connsiteX6" fmla="*/ 5476196 w 10173934"/>
              <a:gd name="connsiteY6" fmla="*/ 0 h 6858002"/>
              <a:gd name="connsiteX7" fmla="*/ 10173934 w 10173934"/>
              <a:gd name="connsiteY7" fmla="*/ 0 h 6858002"/>
              <a:gd name="connsiteX8" fmla="*/ 10173934 w 10173934"/>
              <a:gd name="connsiteY8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3934" h="6858002">
                <a:moveTo>
                  <a:pt x="10173934" y="6858000"/>
                </a:moveTo>
                <a:lnTo>
                  <a:pt x="5476196" y="6858002"/>
                </a:lnTo>
                <a:lnTo>
                  <a:pt x="5476195" y="6858002"/>
                </a:lnTo>
                <a:lnTo>
                  <a:pt x="0" y="6858002"/>
                </a:lnTo>
                <a:lnTo>
                  <a:pt x="1457721" y="0"/>
                </a:lnTo>
                <a:lnTo>
                  <a:pt x="5476195" y="0"/>
                </a:lnTo>
                <a:lnTo>
                  <a:pt x="5476196" y="0"/>
                </a:lnTo>
                <a:lnTo>
                  <a:pt x="10173934" y="0"/>
                </a:lnTo>
                <a:lnTo>
                  <a:pt x="10173934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5813" y="2707428"/>
            <a:ext cx="9078642" cy="2376222"/>
            <a:chOff x="4965437" y="2769678"/>
            <a:chExt cx="6999026" cy="1914308"/>
          </a:xfrm>
        </p:grpSpPr>
        <p:sp>
          <p:nvSpPr>
            <p:cNvPr id="13" name="Rectangle 12"/>
            <p:cNvSpPr/>
            <p:nvPr/>
          </p:nvSpPr>
          <p:spPr>
            <a:xfrm>
              <a:off x="5437751" y="2769678"/>
              <a:ext cx="6526712" cy="1810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781239" lvl="4" indent="-342900">
                <a:buFont typeface="+mj-lt"/>
                <a:buAutoNum type="arabicPeriod"/>
              </a:pPr>
              <a:endParaRPr lang="en-US" sz="2000" b="1" dirty="0">
                <a:solidFill>
                  <a:schemeClr val="tx2"/>
                </a:solidFill>
              </a:endParaRPr>
            </a:p>
            <a:p>
              <a:pPr lvl="4"/>
              <a:r>
                <a:rPr lang="en-US" sz="2000" b="1" dirty="0">
                  <a:solidFill>
                    <a:schemeClr val="tx2"/>
                  </a:solidFill>
                </a:rPr>
                <a:t>Agenda:</a:t>
              </a:r>
            </a:p>
            <a:p>
              <a:pPr marL="2781239" lvl="4" indent="-342900">
                <a:buFont typeface="Courier New" panose="02070309020205020404" pitchFamily="49" charset="0"/>
                <a:buChar char="o"/>
              </a:pPr>
              <a:r>
                <a:rPr lang="en-US" sz="2000" b="1" dirty="0">
                  <a:solidFill>
                    <a:schemeClr val="tx2"/>
                  </a:solidFill>
                </a:rPr>
                <a:t>Analysis of Your Application Portfolio</a:t>
              </a:r>
            </a:p>
            <a:p>
              <a:pPr marL="2781239" lvl="4" indent="-342900">
                <a:buFont typeface="Courier New" panose="02070309020205020404" pitchFamily="49" charset="0"/>
                <a:buChar char="o"/>
              </a:pPr>
              <a:r>
                <a:rPr lang="en-US" sz="2000" b="1" dirty="0">
                  <a:solidFill>
                    <a:schemeClr val="tx2"/>
                  </a:solidFill>
                </a:rPr>
                <a:t>Best Practices for Enterprise Apps in Cloud</a:t>
              </a:r>
            </a:p>
            <a:p>
              <a:pPr marL="2781239" lvl="4" indent="-342900">
                <a:buFont typeface="Courier New" panose="02070309020205020404" pitchFamily="49" charset="0"/>
                <a:buChar char="o"/>
              </a:pPr>
              <a:r>
                <a:rPr lang="en-US" sz="2000" b="1" dirty="0">
                  <a:solidFill>
                    <a:schemeClr val="tx2"/>
                  </a:solidFill>
                </a:rPr>
                <a:t>Containerize, Deploy and Manage </a:t>
              </a:r>
            </a:p>
            <a:p>
              <a:pPr marL="2781239" lvl="4" indent="-342900">
                <a:buFont typeface="Courier New" panose="02070309020205020404" pitchFamily="49" charset="0"/>
                <a:buChar char="o"/>
              </a:pPr>
              <a:r>
                <a:rPr lang="en-US" sz="2000" b="1" dirty="0">
                  <a:solidFill>
                    <a:schemeClr val="tx2"/>
                  </a:solidFill>
                </a:rPr>
                <a:t>Free trial of the </a:t>
              </a:r>
              <a:r>
                <a:rPr lang="en-US" sz="2000" b="1" dirty="0" err="1">
                  <a:solidFill>
                    <a:schemeClr val="tx2"/>
                  </a:solidFill>
                </a:rPr>
                <a:t>Apcera</a:t>
              </a:r>
              <a:r>
                <a:rPr lang="en-US" sz="2000" b="1" dirty="0">
                  <a:solidFill>
                    <a:schemeClr val="tx2"/>
                  </a:solidFill>
                </a:rPr>
                <a:t> and Ocean9 solutions</a:t>
              </a:r>
            </a:p>
            <a:p>
              <a:pPr marL="2781239" lvl="4" indent="-342900">
                <a:buFont typeface="Courier New" panose="02070309020205020404" pitchFamily="49" charset="0"/>
                <a:buChar char="o"/>
              </a:pP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965437" y="2855186"/>
              <a:ext cx="1828800" cy="182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In-person or Virtual Session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2" y="911826"/>
            <a:ext cx="7645402" cy="4826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Value Pilot Offer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16" y="1584421"/>
            <a:ext cx="1994063" cy="9945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122466" y="5273645"/>
            <a:ext cx="6060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339" lvl="4"/>
            <a:r>
              <a:rPr lang="en-US" sz="2400" b="1" dirty="0">
                <a:solidFill>
                  <a:srgbClr val="CF842E"/>
                </a:solidFill>
              </a:rPr>
              <a:t>See if you qualify for one of three customized pilots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4" b="26479"/>
          <a:stretch/>
        </p:blipFill>
        <p:spPr>
          <a:xfrm>
            <a:off x="504525" y="1805934"/>
            <a:ext cx="2507124" cy="6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Icon</a:t>
            </a:r>
          </a:p>
        </p:txBody>
      </p:sp>
      <p:pic>
        <p:nvPicPr>
          <p:cNvPr id="12" name="Content Placeholder 8" descr="Download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0506" y="1711166"/>
            <a:ext cx="3531256" cy="3531256"/>
          </a:xfrm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download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</a:rPr>
              <a:t>© Copyright, 2017, Ocean9, Inc., All Rights </a:t>
            </a:r>
            <a:r>
              <a:rPr lang="en-US" sz="700" dirty="0">
                <a:solidFill>
                  <a:srgbClr val="262626"/>
                </a:solidFill>
              </a:rPr>
              <a:t>Reserved May 19, 2017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5127466"/>
            <a:ext cx="786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http://ocean9.io/content-download/modernizing-existing-legacy-applications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4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11" name="Shape 325"/>
          <p:cNvSpPr txBox="1">
            <a:spLocks/>
          </p:cNvSpPr>
          <p:nvPr/>
        </p:nvSpPr>
        <p:spPr>
          <a:xfrm>
            <a:off x="497115" y="1621543"/>
            <a:ext cx="11197771" cy="1708051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25500">
              <a:lnSpc>
                <a:spcPct val="100000"/>
              </a:lnSpc>
              <a:buFont typeface="Arial" panose="020B0604020202020204" pitchFamily="34" charset="0"/>
              <a:buNone/>
              <a:defRPr sz="30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endParaRPr lang="en-US" sz="2400" dirty="0">
              <a:solidFill>
                <a:schemeClr val="accent2"/>
              </a:solidFill>
              <a:latin typeface="+mj-lt"/>
              <a:ea typeface="Roboto Condensed Regular"/>
              <a:cs typeface="Roboto Condensed Regular"/>
              <a:sym typeface="Roboto Condensed Regular"/>
              <a:hlinkClick r:id="rId2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11029" y="4191699"/>
            <a:ext cx="10969943" cy="380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Ocean9.io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11029" y="4670671"/>
            <a:ext cx="10969943" cy="380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Apcera.com</a:t>
            </a:r>
            <a:endParaRPr lang="en-US" sz="2400" dirty="0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11029" y="3792556"/>
            <a:ext cx="10969943" cy="380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LEARN MORE AT</a:t>
            </a:r>
          </a:p>
        </p:txBody>
      </p:sp>
    </p:spTree>
    <p:extLst>
      <p:ext uri="{BB962C8B-B14F-4D97-AF65-F5344CB8AC3E}">
        <p14:creationId xmlns:p14="http://schemas.microsoft.com/office/powerpoint/2010/main" val="23787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Making Legacy and Traditional Applications “Cool”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Gartner is “Busting Bimodal Myths*”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4281341" cy="29821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Gartner’s Mode 1 Application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29969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Gartner’s Mode 2 Applications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8411" y="6038088"/>
            <a:ext cx="4163078" cy="2245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* http://www.gartner.com/smarterwithgartner/busting-bimodal-myths/</a:t>
            </a:r>
          </a:p>
        </p:txBody>
      </p:sp>
      <p:pic>
        <p:nvPicPr>
          <p:cNvPr id="13" name="Graphic 12" descr="Cloud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7407" y="1900353"/>
            <a:ext cx="2802879" cy="28028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68295" y="4136616"/>
            <a:ext cx="25971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Cloud 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Microservices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Hybrid/multi-cloud </a:t>
            </a:r>
            <a:endParaRPr lang="en-US" dirty="0"/>
          </a:p>
        </p:txBody>
      </p:sp>
      <p:pic>
        <p:nvPicPr>
          <p:cNvPr id="19" name="Graphic 18" descr="Cit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0541" y="2140598"/>
            <a:ext cx="2357316" cy="23573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8044" y="4136616"/>
            <a:ext cx="21901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Traditional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Monolithic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Tightly coupled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30267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workloads need to be FAST and AGILE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Business Truly Agile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50384" y="4146884"/>
            <a:ext cx="3429000" cy="1371600"/>
          </a:xfrm>
          <a:solidFill>
            <a:schemeClr val="accent5"/>
          </a:solidFill>
        </p:spPr>
        <p:txBody>
          <a:bodyPr lIns="91440" rIns="91440" anchor="ctr">
            <a:normAutofit/>
          </a:bodyPr>
          <a:lstStyle/>
          <a:p>
            <a:pPr marL="0" lvl="0" indent="0" algn="ctr">
              <a:buClr>
                <a:srgbClr val="CF842E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FINANCE</a:t>
            </a:r>
          </a:p>
          <a:p>
            <a:pPr marL="0" lvl="0" indent="0" algn="ctr">
              <a:buClr>
                <a:srgbClr val="CF842E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Virtual close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4146884"/>
            <a:ext cx="3429000" cy="1371600"/>
          </a:xfrm>
          <a:solidFill>
            <a:schemeClr val="accent5"/>
          </a:solidFill>
        </p:spPr>
        <p:txBody>
          <a:bodyPr vert="horz" lIns="91440" tIns="0" rIns="91440" bIns="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LOGISTICS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Supply chain</a:t>
            </a:r>
          </a:p>
        </p:txBody>
      </p:sp>
      <p:pic>
        <p:nvPicPr>
          <p:cNvPr id="12" name="Picture 2" descr="http://media.caranddriver.com/images/media/635974/mercedes-benz-future-truck-2025-photo-635979-s-986x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38"/>
          <a:stretch/>
        </p:blipFill>
        <p:spPr bwMode="auto">
          <a:xfrm>
            <a:off x="4385523" y="1784684"/>
            <a:ext cx="34320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384" y="1789921"/>
            <a:ext cx="3432016" cy="2362201"/>
          </a:xfrm>
          <a:prstGeom prst="rect">
            <a:avLst/>
          </a:prstGeom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626691" y="4146884"/>
            <a:ext cx="3419588" cy="136973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0" rIns="91440" bIns="0" rtlCol="0" anchor="ctr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127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FASHION &amp; RETAIL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 stores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19"/>
          <a:stretch/>
        </p:blipFill>
        <p:spPr>
          <a:xfrm>
            <a:off x="626691" y="1142849"/>
            <a:ext cx="3419588" cy="3004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74821" y="19250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267200" y="6647688"/>
            <a:ext cx="3657600" cy="2103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dirty="0"/>
              <a:t>© Copyright, 2016, Ocean9, Inc., All Rights Reserved. </a:t>
            </a:r>
            <a:fld id="{412BBDE6-B835-492A-A695-419E59A597C2}" type="datetime4">
              <a:rPr lang="en-US" sz="700" smtClean="0"/>
              <a:pPr algn="ctr"/>
              <a:t>May 31, 2017</a:t>
            </a:fld>
            <a:endParaRPr lang="en-US" sz="700" dirty="0"/>
          </a:p>
          <a:p>
            <a:pPr algn="ctr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446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/>
          <p:cNvSpPr/>
          <p:nvPr/>
        </p:nvSpPr>
        <p:spPr bwMode="ltGray">
          <a:xfrm>
            <a:off x="5105400" y="3423406"/>
            <a:ext cx="920360" cy="914400"/>
          </a:xfrm>
          <a:prstGeom prst="rightArrow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accent4"/>
              </a:solidFill>
              <a:effectLst/>
              <a:highlight>
                <a:srgbClr val="FF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Arrow: Right 14"/>
          <p:cNvSpPr/>
          <p:nvPr/>
        </p:nvSpPr>
        <p:spPr bwMode="ltGray">
          <a:xfrm rot="10800000">
            <a:off x="6063370" y="3423406"/>
            <a:ext cx="920360" cy="914400"/>
          </a:xfrm>
          <a:prstGeom prst="rightArrow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accent4"/>
              </a:solidFill>
              <a:effectLst/>
              <a:highlight>
                <a:srgbClr val="FF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5" y="2298916"/>
            <a:ext cx="4582605" cy="297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64" y="2292317"/>
            <a:ext cx="4576973" cy="2984186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Conflicting Paradigms in our Digital World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2292317"/>
            <a:ext cx="4571999" cy="838199"/>
          </a:xfrm>
          <a:prstGeom prst="rect">
            <a:avLst/>
          </a:prstGeom>
          <a:solidFill>
            <a:srgbClr val="555B6B">
              <a:alpha val="50196"/>
            </a:srgbClr>
          </a:solidFill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SLOW BACKEND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2611" y="2292318"/>
            <a:ext cx="4573590" cy="844517"/>
          </a:xfrm>
          <a:prstGeom prst="rect">
            <a:avLst/>
          </a:prstGeom>
          <a:solidFill>
            <a:srgbClr val="555B6B">
              <a:alpha val="50196"/>
            </a:srgbClr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 PACED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BUSINESS</a:t>
            </a:r>
          </a:p>
        </p:txBody>
      </p:sp>
    </p:spTree>
    <p:extLst>
      <p:ext uri="{BB962C8B-B14F-4D97-AF65-F5344CB8AC3E}">
        <p14:creationId xmlns:p14="http://schemas.microsoft.com/office/powerpoint/2010/main" val="1605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ltGray">
          <a:xfrm>
            <a:off x="7286355" y="3444630"/>
            <a:ext cx="316896" cy="3739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ltGray">
          <a:xfrm>
            <a:off x="2753198" y="3411408"/>
            <a:ext cx="316896" cy="440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Born in the Cloud Containerized Applications and Databases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Ocean9 and </a:t>
            </a:r>
            <a:r>
              <a:rPr lang="en-US" dirty="0" err="1"/>
              <a:t>Apcera</a:t>
            </a:r>
            <a:r>
              <a:rPr lang="en-US" dirty="0"/>
              <a:t> Solution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Reserved. </a:t>
            </a:r>
            <a:fld id="{412BBDE6-B835-492A-A695-419E59A597C2}" type="datetime4">
              <a:rPr lang="en-US" smtClean="0"/>
              <a:pPr/>
              <a:t>May 31, 2017</a:t>
            </a:fld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40" y="2004440"/>
            <a:ext cx="1542694" cy="364938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3992" y="1960032"/>
            <a:ext cx="2168838" cy="38538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ltGray">
          <a:xfrm>
            <a:off x="601884" y="2567512"/>
            <a:ext cx="4391895" cy="940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 bwMode="ltGray">
          <a:xfrm>
            <a:off x="5310676" y="2568542"/>
            <a:ext cx="4360020" cy="940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ltGray">
          <a:xfrm>
            <a:off x="4993779" y="4426882"/>
            <a:ext cx="316896" cy="3739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0" descr="https://encrypted-tbn0.gstatic.com/images?q=tbn:ANd9GcSxOuJ6t5bt-aJgBXrADJR6X1e3k1qr0AiDQTfjWh_XRdQ94c55VgqGs_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67" y="4800835"/>
            <a:ext cx="1899754" cy="7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aks2k3a4ib2z.cloudfront.net/56f4b5c08c821b80677a09b5/5807e936e8ffbad5081b9485_MicrosoftAzure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37" y="4838102"/>
            <a:ext cx="2112440" cy="6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ltGray">
          <a:xfrm>
            <a:off x="609637" y="4800835"/>
            <a:ext cx="9085179" cy="940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ltGray">
          <a:xfrm>
            <a:off x="609440" y="3793336"/>
            <a:ext cx="9085376" cy="63354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Ocean9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Apcera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2" descr="https://daks2k3a4ib2z.cloudfront.net/56f4b5c08c821b80677a09b5/5807e936e8ffbad5081b9485_MicrosoftAzure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81" y="5015848"/>
            <a:ext cx="1524024" cy="4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38.jpeg"/>
          <p:cNvPicPr>
            <a:picLocks noChangeAspect="1"/>
          </p:cNvPicPr>
          <p:nvPr/>
        </p:nvPicPr>
        <p:blipFill>
          <a:blip r:embed="rId9">
            <a:extLst/>
          </a:blip>
          <a:srcRect r="1" b="4"/>
          <a:stretch>
            <a:fillRect/>
          </a:stretch>
        </p:blipFill>
        <p:spPr>
          <a:xfrm>
            <a:off x="7544057" y="5145295"/>
            <a:ext cx="1725010" cy="26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19951" extrusionOk="0">
                <a:moveTo>
                  <a:pt x="451" y="0"/>
                </a:moveTo>
                <a:cubicBezTo>
                  <a:pt x="297" y="0"/>
                  <a:pt x="119" y="563"/>
                  <a:pt x="51" y="1268"/>
                </a:cubicBezTo>
                <a:cubicBezTo>
                  <a:pt x="-34" y="2158"/>
                  <a:pt x="-14" y="3147"/>
                  <a:pt x="118" y="4875"/>
                </a:cubicBezTo>
                <a:cubicBezTo>
                  <a:pt x="184" y="5726"/>
                  <a:pt x="274" y="6932"/>
                  <a:pt x="320" y="7546"/>
                </a:cubicBezTo>
                <a:cubicBezTo>
                  <a:pt x="365" y="8161"/>
                  <a:pt x="510" y="10093"/>
                  <a:pt x="643" y="11836"/>
                </a:cubicBezTo>
                <a:cubicBezTo>
                  <a:pt x="819" y="14162"/>
                  <a:pt x="878" y="15146"/>
                  <a:pt x="866" y="15522"/>
                </a:cubicBezTo>
                <a:cubicBezTo>
                  <a:pt x="854" y="15942"/>
                  <a:pt x="867" y="16058"/>
                  <a:pt x="930" y="16204"/>
                </a:cubicBezTo>
                <a:cubicBezTo>
                  <a:pt x="973" y="16302"/>
                  <a:pt x="1007" y="16513"/>
                  <a:pt x="1007" y="16653"/>
                </a:cubicBezTo>
                <a:cubicBezTo>
                  <a:pt x="1007" y="17215"/>
                  <a:pt x="1251" y="19170"/>
                  <a:pt x="1365" y="19538"/>
                </a:cubicBezTo>
                <a:cubicBezTo>
                  <a:pt x="1438" y="19771"/>
                  <a:pt x="1540" y="19923"/>
                  <a:pt x="1640" y="19928"/>
                </a:cubicBezTo>
                <a:cubicBezTo>
                  <a:pt x="1940" y="19944"/>
                  <a:pt x="2113" y="19064"/>
                  <a:pt x="2305" y="16497"/>
                </a:cubicBezTo>
                <a:cubicBezTo>
                  <a:pt x="2351" y="15883"/>
                  <a:pt x="2458" y="14445"/>
                  <a:pt x="2542" y="13318"/>
                </a:cubicBezTo>
                <a:cubicBezTo>
                  <a:pt x="2626" y="12191"/>
                  <a:pt x="2761" y="10397"/>
                  <a:pt x="2845" y="9321"/>
                </a:cubicBezTo>
                <a:cubicBezTo>
                  <a:pt x="2928" y="8245"/>
                  <a:pt x="3025" y="6947"/>
                  <a:pt x="3060" y="6435"/>
                </a:cubicBezTo>
                <a:cubicBezTo>
                  <a:pt x="3168" y="4856"/>
                  <a:pt x="3265" y="4478"/>
                  <a:pt x="3370" y="5187"/>
                </a:cubicBezTo>
                <a:cubicBezTo>
                  <a:pt x="3413" y="5480"/>
                  <a:pt x="3418" y="6308"/>
                  <a:pt x="3421" y="12070"/>
                </a:cubicBezTo>
                <a:cubicBezTo>
                  <a:pt x="3423" y="15676"/>
                  <a:pt x="3415" y="18725"/>
                  <a:pt x="3402" y="18856"/>
                </a:cubicBezTo>
                <a:cubicBezTo>
                  <a:pt x="3384" y="19038"/>
                  <a:pt x="3389" y="19044"/>
                  <a:pt x="3427" y="18856"/>
                </a:cubicBezTo>
                <a:cubicBezTo>
                  <a:pt x="3469" y="18648"/>
                  <a:pt x="3482" y="18666"/>
                  <a:pt x="3511" y="18993"/>
                </a:cubicBezTo>
                <a:cubicBezTo>
                  <a:pt x="3598" y="19988"/>
                  <a:pt x="3967" y="20247"/>
                  <a:pt x="4147" y="19441"/>
                </a:cubicBezTo>
                <a:cubicBezTo>
                  <a:pt x="4311" y="18705"/>
                  <a:pt x="4333" y="17787"/>
                  <a:pt x="4335" y="11992"/>
                </a:cubicBezTo>
                <a:cubicBezTo>
                  <a:pt x="4336" y="6866"/>
                  <a:pt x="4338" y="6743"/>
                  <a:pt x="4406" y="6123"/>
                </a:cubicBezTo>
                <a:cubicBezTo>
                  <a:pt x="4591" y="4433"/>
                  <a:pt x="5035" y="4415"/>
                  <a:pt x="5215" y="6084"/>
                </a:cubicBezTo>
                <a:cubicBezTo>
                  <a:pt x="5264" y="6541"/>
                  <a:pt x="5268" y="7210"/>
                  <a:pt x="5282" y="12285"/>
                </a:cubicBezTo>
                <a:cubicBezTo>
                  <a:pt x="5299" y="18564"/>
                  <a:pt x="5304" y="18723"/>
                  <a:pt x="5493" y="19499"/>
                </a:cubicBezTo>
                <a:cubicBezTo>
                  <a:pt x="5689" y="20307"/>
                  <a:pt x="6009" y="19942"/>
                  <a:pt x="6126" y="18759"/>
                </a:cubicBezTo>
                <a:cubicBezTo>
                  <a:pt x="6179" y="18228"/>
                  <a:pt x="6186" y="17632"/>
                  <a:pt x="6200" y="12480"/>
                </a:cubicBezTo>
                <a:cubicBezTo>
                  <a:pt x="6210" y="8654"/>
                  <a:pt x="6227" y="6686"/>
                  <a:pt x="6251" y="6435"/>
                </a:cubicBezTo>
                <a:cubicBezTo>
                  <a:pt x="6270" y="6230"/>
                  <a:pt x="6330" y="5819"/>
                  <a:pt x="6382" y="5518"/>
                </a:cubicBezTo>
                <a:cubicBezTo>
                  <a:pt x="6459" y="5071"/>
                  <a:pt x="6507" y="4952"/>
                  <a:pt x="6650" y="4894"/>
                </a:cubicBezTo>
                <a:cubicBezTo>
                  <a:pt x="6863" y="4810"/>
                  <a:pt x="7010" y="5235"/>
                  <a:pt x="7101" y="6181"/>
                </a:cubicBezTo>
                <a:cubicBezTo>
                  <a:pt x="7158" y="6765"/>
                  <a:pt x="7164" y="7231"/>
                  <a:pt x="7178" y="12577"/>
                </a:cubicBezTo>
                <a:cubicBezTo>
                  <a:pt x="7192" y="17978"/>
                  <a:pt x="7198" y="18382"/>
                  <a:pt x="7255" y="18856"/>
                </a:cubicBezTo>
                <a:cubicBezTo>
                  <a:pt x="7337" y="19534"/>
                  <a:pt x="7480" y="19929"/>
                  <a:pt x="7642" y="19928"/>
                </a:cubicBezTo>
                <a:cubicBezTo>
                  <a:pt x="7820" y="19927"/>
                  <a:pt x="7962" y="19371"/>
                  <a:pt x="8035" y="18388"/>
                </a:cubicBezTo>
                <a:cubicBezTo>
                  <a:pt x="8089" y="17664"/>
                  <a:pt x="8092" y="17124"/>
                  <a:pt x="8092" y="11622"/>
                </a:cubicBezTo>
                <a:cubicBezTo>
                  <a:pt x="8093" y="6129"/>
                  <a:pt x="8088" y="5526"/>
                  <a:pt x="8032" y="4407"/>
                </a:cubicBezTo>
                <a:cubicBezTo>
                  <a:pt x="7832" y="466"/>
                  <a:pt x="7041" y="-1172"/>
                  <a:pt x="6350" y="936"/>
                </a:cubicBezTo>
                <a:cubicBezTo>
                  <a:pt x="6256" y="1223"/>
                  <a:pt x="6138" y="1672"/>
                  <a:pt x="6088" y="1931"/>
                </a:cubicBezTo>
                <a:lnTo>
                  <a:pt x="5995" y="2418"/>
                </a:lnTo>
                <a:lnTo>
                  <a:pt x="5921" y="1931"/>
                </a:lnTo>
                <a:cubicBezTo>
                  <a:pt x="5741" y="753"/>
                  <a:pt x="5410" y="-3"/>
                  <a:pt x="5071" y="0"/>
                </a:cubicBezTo>
                <a:cubicBezTo>
                  <a:pt x="4819" y="2"/>
                  <a:pt x="4522" y="620"/>
                  <a:pt x="4287" y="1638"/>
                </a:cubicBezTo>
                <a:lnTo>
                  <a:pt x="4112" y="2399"/>
                </a:lnTo>
                <a:lnTo>
                  <a:pt x="3990" y="1736"/>
                </a:lnTo>
                <a:cubicBezTo>
                  <a:pt x="3533" y="-784"/>
                  <a:pt x="2785" y="-478"/>
                  <a:pt x="2443" y="2360"/>
                </a:cubicBezTo>
                <a:cubicBezTo>
                  <a:pt x="2392" y="2780"/>
                  <a:pt x="2201" y="5258"/>
                  <a:pt x="2017" y="7858"/>
                </a:cubicBezTo>
                <a:cubicBezTo>
                  <a:pt x="1833" y="10459"/>
                  <a:pt x="1665" y="12577"/>
                  <a:pt x="1646" y="12577"/>
                </a:cubicBezTo>
                <a:cubicBezTo>
                  <a:pt x="1617" y="12577"/>
                  <a:pt x="1234" y="7368"/>
                  <a:pt x="959" y="3256"/>
                </a:cubicBezTo>
                <a:cubicBezTo>
                  <a:pt x="794" y="778"/>
                  <a:pt x="672" y="0"/>
                  <a:pt x="451" y="0"/>
                </a:cubicBezTo>
                <a:close/>
                <a:moveTo>
                  <a:pt x="14199" y="351"/>
                </a:moveTo>
                <a:cubicBezTo>
                  <a:pt x="14018" y="357"/>
                  <a:pt x="13836" y="498"/>
                  <a:pt x="13672" y="761"/>
                </a:cubicBezTo>
                <a:cubicBezTo>
                  <a:pt x="13260" y="1419"/>
                  <a:pt x="13154" y="1964"/>
                  <a:pt x="13230" y="3081"/>
                </a:cubicBezTo>
                <a:cubicBezTo>
                  <a:pt x="13250" y="3386"/>
                  <a:pt x="13267" y="3686"/>
                  <a:pt x="13266" y="3744"/>
                </a:cubicBezTo>
                <a:cubicBezTo>
                  <a:pt x="13261" y="3896"/>
                  <a:pt x="13541" y="3642"/>
                  <a:pt x="13592" y="3451"/>
                </a:cubicBezTo>
                <a:cubicBezTo>
                  <a:pt x="13667" y="3166"/>
                  <a:pt x="14001" y="2813"/>
                  <a:pt x="14190" y="2808"/>
                </a:cubicBezTo>
                <a:cubicBezTo>
                  <a:pt x="14495" y="2801"/>
                  <a:pt x="14943" y="3777"/>
                  <a:pt x="14887" y="4329"/>
                </a:cubicBezTo>
                <a:cubicBezTo>
                  <a:pt x="14875" y="4444"/>
                  <a:pt x="14880" y="4481"/>
                  <a:pt x="14900" y="4407"/>
                </a:cubicBezTo>
                <a:cubicBezTo>
                  <a:pt x="14959" y="4183"/>
                  <a:pt x="15093" y="5654"/>
                  <a:pt x="15130" y="6961"/>
                </a:cubicBezTo>
                <a:cubicBezTo>
                  <a:pt x="15176" y="8598"/>
                  <a:pt x="15158" y="8692"/>
                  <a:pt x="14880" y="8307"/>
                </a:cubicBezTo>
                <a:cubicBezTo>
                  <a:pt x="14553" y="7852"/>
                  <a:pt x="13853" y="7911"/>
                  <a:pt x="13595" y="8404"/>
                </a:cubicBezTo>
                <a:cubicBezTo>
                  <a:pt x="13193" y="9173"/>
                  <a:pt x="12959" y="10567"/>
                  <a:pt x="12888" y="12636"/>
                </a:cubicBezTo>
                <a:cubicBezTo>
                  <a:pt x="12842" y="14015"/>
                  <a:pt x="12876" y="15727"/>
                  <a:pt x="12968" y="16692"/>
                </a:cubicBezTo>
                <a:cubicBezTo>
                  <a:pt x="13107" y="18143"/>
                  <a:pt x="13324" y="19071"/>
                  <a:pt x="13656" y="19655"/>
                </a:cubicBezTo>
                <a:cubicBezTo>
                  <a:pt x="13751" y="19823"/>
                  <a:pt x="13851" y="19929"/>
                  <a:pt x="13959" y="19948"/>
                </a:cubicBezTo>
                <a:cubicBezTo>
                  <a:pt x="14280" y="20003"/>
                  <a:pt x="14631" y="19412"/>
                  <a:pt x="14868" y="18330"/>
                </a:cubicBezTo>
                <a:cubicBezTo>
                  <a:pt x="14922" y="18081"/>
                  <a:pt x="14986" y="17925"/>
                  <a:pt x="15005" y="17998"/>
                </a:cubicBezTo>
                <a:cubicBezTo>
                  <a:pt x="15025" y="18073"/>
                  <a:pt x="15032" y="18049"/>
                  <a:pt x="15021" y="17940"/>
                </a:cubicBezTo>
                <a:cubicBezTo>
                  <a:pt x="14998" y="17716"/>
                  <a:pt x="15100" y="17075"/>
                  <a:pt x="15130" y="17257"/>
                </a:cubicBezTo>
                <a:cubicBezTo>
                  <a:pt x="15141" y="17325"/>
                  <a:pt x="15152" y="17733"/>
                  <a:pt x="15152" y="18154"/>
                </a:cubicBezTo>
                <a:cubicBezTo>
                  <a:pt x="15152" y="19253"/>
                  <a:pt x="15218" y="19753"/>
                  <a:pt x="15366" y="19753"/>
                </a:cubicBezTo>
                <a:cubicBezTo>
                  <a:pt x="15586" y="19753"/>
                  <a:pt x="15586" y="19779"/>
                  <a:pt x="15574" y="12168"/>
                </a:cubicBezTo>
                <a:cubicBezTo>
                  <a:pt x="15564" y="5698"/>
                  <a:pt x="15561" y="5469"/>
                  <a:pt x="15494" y="4582"/>
                </a:cubicBezTo>
                <a:cubicBezTo>
                  <a:pt x="15456" y="4080"/>
                  <a:pt x="15430" y="3629"/>
                  <a:pt x="15437" y="3588"/>
                </a:cubicBezTo>
                <a:cubicBezTo>
                  <a:pt x="15461" y="3440"/>
                  <a:pt x="15134" y="1713"/>
                  <a:pt x="15008" y="1326"/>
                </a:cubicBezTo>
                <a:cubicBezTo>
                  <a:pt x="14799" y="682"/>
                  <a:pt x="14501" y="341"/>
                  <a:pt x="14199" y="351"/>
                </a:cubicBezTo>
                <a:close/>
                <a:moveTo>
                  <a:pt x="8495" y="371"/>
                </a:moveTo>
                <a:cubicBezTo>
                  <a:pt x="8455" y="403"/>
                  <a:pt x="8415" y="508"/>
                  <a:pt x="8374" y="683"/>
                </a:cubicBezTo>
                <a:cubicBezTo>
                  <a:pt x="8309" y="960"/>
                  <a:pt x="8302" y="1087"/>
                  <a:pt x="8316" y="2048"/>
                </a:cubicBezTo>
                <a:cubicBezTo>
                  <a:pt x="8325" y="2631"/>
                  <a:pt x="8347" y="3275"/>
                  <a:pt x="8364" y="3471"/>
                </a:cubicBezTo>
                <a:cubicBezTo>
                  <a:pt x="8405" y="3938"/>
                  <a:pt x="8467" y="4926"/>
                  <a:pt x="8585" y="6981"/>
                </a:cubicBezTo>
                <a:cubicBezTo>
                  <a:pt x="8638" y="7903"/>
                  <a:pt x="8727" y="9412"/>
                  <a:pt x="8783" y="10335"/>
                </a:cubicBezTo>
                <a:cubicBezTo>
                  <a:pt x="8839" y="11257"/>
                  <a:pt x="8925" y="12740"/>
                  <a:pt x="8975" y="13611"/>
                </a:cubicBezTo>
                <a:cubicBezTo>
                  <a:pt x="9219" y="17843"/>
                  <a:pt x="9301" y="19089"/>
                  <a:pt x="9352" y="19402"/>
                </a:cubicBezTo>
                <a:cubicBezTo>
                  <a:pt x="9431" y="19881"/>
                  <a:pt x="9601" y="19843"/>
                  <a:pt x="9694" y="19324"/>
                </a:cubicBezTo>
                <a:cubicBezTo>
                  <a:pt x="9749" y="19021"/>
                  <a:pt x="9842" y="17619"/>
                  <a:pt x="10033" y="14254"/>
                </a:cubicBezTo>
                <a:cubicBezTo>
                  <a:pt x="10179" y="11692"/>
                  <a:pt x="10337" y="8932"/>
                  <a:pt x="10385" y="8112"/>
                </a:cubicBezTo>
                <a:cubicBezTo>
                  <a:pt x="10433" y="7292"/>
                  <a:pt x="10482" y="6386"/>
                  <a:pt x="10494" y="6103"/>
                </a:cubicBezTo>
                <a:cubicBezTo>
                  <a:pt x="10519" y="5475"/>
                  <a:pt x="10552" y="5331"/>
                  <a:pt x="10596" y="5655"/>
                </a:cubicBezTo>
                <a:cubicBezTo>
                  <a:pt x="10633" y="5930"/>
                  <a:pt x="10877" y="10174"/>
                  <a:pt x="10868" y="10393"/>
                </a:cubicBezTo>
                <a:cubicBezTo>
                  <a:pt x="10865" y="10471"/>
                  <a:pt x="10889" y="10861"/>
                  <a:pt x="10919" y="11271"/>
                </a:cubicBezTo>
                <a:cubicBezTo>
                  <a:pt x="10949" y="11681"/>
                  <a:pt x="11052" y="13403"/>
                  <a:pt x="11149" y="15093"/>
                </a:cubicBezTo>
                <a:cubicBezTo>
                  <a:pt x="11392" y="19332"/>
                  <a:pt x="11405" y="19533"/>
                  <a:pt x="11498" y="19675"/>
                </a:cubicBezTo>
                <a:cubicBezTo>
                  <a:pt x="11617" y="19857"/>
                  <a:pt x="11787" y="19589"/>
                  <a:pt x="11824" y="19168"/>
                </a:cubicBezTo>
                <a:cubicBezTo>
                  <a:pt x="11842" y="18963"/>
                  <a:pt x="11924" y="17648"/>
                  <a:pt x="12006" y="16243"/>
                </a:cubicBezTo>
                <a:cubicBezTo>
                  <a:pt x="12088" y="14838"/>
                  <a:pt x="12195" y="13000"/>
                  <a:pt x="12246" y="12148"/>
                </a:cubicBezTo>
                <a:cubicBezTo>
                  <a:pt x="12297" y="11296"/>
                  <a:pt x="12358" y="10256"/>
                  <a:pt x="12383" y="9828"/>
                </a:cubicBezTo>
                <a:cubicBezTo>
                  <a:pt x="12438" y="8878"/>
                  <a:pt x="12635" y="5587"/>
                  <a:pt x="12697" y="4563"/>
                </a:cubicBezTo>
                <a:cubicBezTo>
                  <a:pt x="12871" y="1667"/>
                  <a:pt x="12873" y="1543"/>
                  <a:pt x="12818" y="1034"/>
                </a:cubicBezTo>
                <a:cubicBezTo>
                  <a:pt x="12725" y="166"/>
                  <a:pt x="12485" y="171"/>
                  <a:pt x="12431" y="1034"/>
                </a:cubicBezTo>
                <a:cubicBezTo>
                  <a:pt x="12415" y="1287"/>
                  <a:pt x="12390" y="1502"/>
                  <a:pt x="12374" y="1502"/>
                </a:cubicBezTo>
                <a:cubicBezTo>
                  <a:pt x="12357" y="1502"/>
                  <a:pt x="12350" y="1607"/>
                  <a:pt x="12358" y="1736"/>
                </a:cubicBezTo>
                <a:cubicBezTo>
                  <a:pt x="12370" y="1934"/>
                  <a:pt x="12150" y="6036"/>
                  <a:pt x="12067" y="7176"/>
                </a:cubicBezTo>
                <a:cubicBezTo>
                  <a:pt x="12052" y="7381"/>
                  <a:pt x="12034" y="7712"/>
                  <a:pt x="12025" y="7917"/>
                </a:cubicBezTo>
                <a:cubicBezTo>
                  <a:pt x="12012" y="8237"/>
                  <a:pt x="11820" y="11631"/>
                  <a:pt x="11689" y="13845"/>
                </a:cubicBezTo>
                <a:cubicBezTo>
                  <a:pt x="11638" y="14715"/>
                  <a:pt x="11584" y="15082"/>
                  <a:pt x="11565" y="14703"/>
                </a:cubicBezTo>
                <a:cubicBezTo>
                  <a:pt x="11536" y="14150"/>
                  <a:pt x="11472" y="12981"/>
                  <a:pt x="11191" y="8014"/>
                </a:cubicBezTo>
                <a:cubicBezTo>
                  <a:pt x="11031" y="5196"/>
                  <a:pt x="10880" y="2495"/>
                  <a:pt x="10855" y="2009"/>
                </a:cubicBezTo>
                <a:cubicBezTo>
                  <a:pt x="10830" y="1522"/>
                  <a:pt x="10782" y="947"/>
                  <a:pt x="10746" y="741"/>
                </a:cubicBezTo>
                <a:cubicBezTo>
                  <a:pt x="10661" y="258"/>
                  <a:pt x="10474" y="253"/>
                  <a:pt x="10404" y="722"/>
                </a:cubicBezTo>
                <a:cubicBezTo>
                  <a:pt x="10359" y="1028"/>
                  <a:pt x="10217" y="3376"/>
                  <a:pt x="9960" y="8014"/>
                </a:cubicBezTo>
                <a:cubicBezTo>
                  <a:pt x="9911" y="8885"/>
                  <a:pt x="9827" y="10302"/>
                  <a:pt x="9774" y="11173"/>
                </a:cubicBezTo>
                <a:cubicBezTo>
                  <a:pt x="9722" y="12044"/>
                  <a:pt x="9671" y="12938"/>
                  <a:pt x="9662" y="13143"/>
                </a:cubicBezTo>
                <a:cubicBezTo>
                  <a:pt x="9654" y="13348"/>
                  <a:pt x="9638" y="13679"/>
                  <a:pt x="9624" y="13884"/>
                </a:cubicBezTo>
                <a:cubicBezTo>
                  <a:pt x="9610" y="14088"/>
                  <a:pt x="9586" y="14409"/>
                  <a:pt x="9576" y="14605"/>
                </a:cubicBezTo>
                <a:cubicBezTo>
                  <a:pt x="9546" y="15166"/>
                  <a:pt x="9508" y="14777"/>
                  <a:pt x="9394" y="12753"/>
                </a:cubicBezTo>
                <a:cubicBezTo>
                  <a:pt x="9336" y="11734"/>
                  <a:pt x="9184" y="9060"/>
                  <a:pt x="9055" y="6805"/>
                </a:cubicBezTo>
                <a:cubicBezTo>
                  <a:pt x="8926" y="4551"/>
                  <a:pt x="8802" y="2300"/>
                  <a:pt x="8777" y="1814"/>
                </a:cubicBezTo>
                <a:cubicBezTo>
                  <a:pt x="8725" y="794"/>
                  <a:pt x="8616" y="274"/>
                  <a:pt x="8495" y="371"/>
                </a:cubicBezTo>
                <a:close/>
                <a:moveTo>
                  <a:pt x="16386" y="371"/>
                </a:moveTo>
                <a:cubicBezTo>
                  <a:pt x="16325" y="360"/>
                  <a:pt x="16263" y="482"/>
                  <a:pt x="16220" y="741"/>
                </a:cubicBezTo>
                <a:cubicBezTo>
                  <a:pt x="16161" y="1103"/>
                  <a:pt x="16159" y="1364"/>
                  <a:pt x="16159" y="10023"/>
                </a:cubicBezTo>
                <a:cubicBezTo>
                  <a:pt x="16159" y="19229"/>
                  <a:pt x="16160" y="19353"/>
                  <a:pt x="16281" y="19616"/>
                </a:cubicBezTo>
                <a:cubicBezTo>
                  <a:pt x="16381" y="19835"/>
                  <a:pt x="16472" y="19720"/>
                  <a:pt x="16543" y="19285"/>
                </a:cubicBezTo>
                <a:lnTo>
                  <a:pt x="16616" y="18837"/>
                </a:lnTo>
                <a:lnTo>
                  <a:pt x="16616" y="14488"/>
                </a:lnTo>
                <a:cubicBezTo>
                  <a:pt x="16616" y="9723"/>
                  <a:pt x="16649" y="8526"/>
                  <a:pt x="16818" y="6766"/>
                </a:cubicBezTo>
                <a:cubicBezTo>
                  <a:pt x="16990" y="4980"/>
                  <a:pt x="17327" y="3558"/>
                  <a:pt x="17656" y="3237"/>
                </a:cubicBezTo>
                <a:cubicBezTo>
                  <a:pt x="17836" y="3061"/>
                  <a:pt x="17911" y="2629"/>
                  <a:pt x="17911" y="1775"/>
                </a:cubicBezTo>
                <a:cubicBezTo>
                  <a:pt x="17911" y="233"/>
                  <a:pt x="17643" y="-58"/>
                  <a:pt x="17246" y="1073"/>
                </a:cubicBezTo>
                <a:cubicBezTo>
                  <a:pt x="17106" y="1473"/>
                  <a:pt x="16981" y="2045"/>
                  <a:pt x="16859" y="2808"/>
                </a:cubicBezTo>
                <a:cubicBezTo>
                  <a:pt x="16759" y="3428"/>
                  <a:pt x="16664" y="3884"/>
                  <a:pt x="16648" y="3822"/>
                </a:cubicBezTo>
                <a:cubicBezTo>
                  <a:pt x="16631" y="3760"/>
                  <a:pt x="16616" y="3157"/>
                  <a:pt x="16616" y="2477"/>
                </a:cubicBezTo>
                <a:cubicBezTo>
                  <a:pt x="16616" y="1464"/>
                  <a:pt x="16607" y="1153"/>
                  <a:pt x="16553" y="800"/>
                </a:cubicBezTo>
                <a:cubicBezTo>
                  <a:pt x="16510" y="525"/>
                  <a:pt x="16448" y="382"/>
                  <a:pt x="16386" y="371"/>
                </a:cubicBezTo>
                <a:close/>
                <a:moveTo>
                  <a:pt x="21179" y="371"/>
                </a:moveTo>
                <a:cubicBezTo>
                  <a:pt x="20991" y="371"/>
                  <a:pt x="20851" y="1103"/>
                  <a:pt x="20818" y="2262"/>
                </a:cubicBezTo>
                <a:cubicBezTo>
                  <a:pt x="20792" y="3173"/>
                  <a:pt x="20867" y="4175"/>
                  <a:pt x="20994" y="4660"/>
                </a:cubicBezTo>
                <a:cubicBezTo>
                  <a:pt x="21233" y="5574"/>
                  <a:pt x="21566" y="4483"/>
                  <a:pt x="21566" y="2788"/>
                </a:cubicBezTo>
                <a:cubicBezTo>
                  <a:pt x="21566" y="1301"/>
                  <a:pt x="21418" y="371"/>
                  <a:pt x="21179" y="371"/>
                </a:cubicBezTo>
                <a:close/>
                <a:moveTo>
                  <a:pt x="19267" y="410"/>
                </a:moveTo>
                <a:cubicBezTo>
                  <a:pt x="19023" y="480"/>
                  <a:pt x="18952" y="581"/>
                  <a:pt x="18752" y="1151"/>
                </a:cubicBezTo>
                <a:cubicBezTo>
                  <a:pt x="18214" y="2683"/>
                  <a:pt x="17892" y="6015"/>
                  <a:pt x="17889" y="10062"/>
                </a:cubicBezTo>
                <a:cubicBezTo>
                  <a:pt x="17887" y="12854"/>
                  <a:pt x="18027" y="15211"/>
                  <a:pt x="18302" y="17043"/>
                </a:cubicBezTo>
                <a:cubicBezTo>
                  <a:pt x="18383" y="17582"/>
                  <a:pt x="18438" y="18092"/>
                  <a:pt x="18426" y="18174"/>
                </a:cubicBezTo>
                <a:cubicBezTo>
                  <a:pt x="18414" y="18256"/>
                  <a:pt x="18421" y="18267"/>
                  <a:pt x="18442" y="18193"/>
                </a:cubicBezTo>
                <a:cubicBezTo>
                  <a:pt x="18463" y="18118"/>
                  <a:pt x="18524" y="18232"/>
                  <a:pt x="18573" y="18447"/>
                </a:cubicBezTo>
                <a:cubicBezTo>
                  <a:pt x="18689" y="18952"/>
                  <a:pt x="18855" y="19383"/>
                  <a:pt x="19046" y="19675"/>
                </a:cubicBezTo>
                <a:cubicBezTo>
                  <a:pt x="19539" y="20428"/>
                  <a:pt x="20142" y="19494"/>
                  <a:pt x="20504" y="17433"/>
                </a:cubicBezTo>
                <a:cubicBezTo>
                  <a:pt x="20595" y="16919"/>
                  <a:pt x="20620" y="16643"/>
                  <a:pt x="20620" y="16126"/>
                </a:cubicBezTo>
                <a:cubicBezTo>
                  <a:pt x="20620" y="15669"/>
                  <a:pt x="20603" y="15423"/>
                  <a:pt x="20562" y="15288"/>
                </a:cubicBezTo>
                <a:cubicBezTo>
                  <a:pt x="20456" y="14942"/>
                  <a:pt x="20363" y="15078"/>
                  <a:pt x="20198" y="15834"/>
                </a:cubicBezTo>
                <a:cubicBezTo>
                  <a:pt x="19917" y="17121"/>
                  <a:pt x="19789" y="17377"/>
                  <a:pt x="19443" y="17394"/>
                </a:cubicBezTo>
                <a:cubicBezTo>
                  <a:pt x="19192" y="17407"/>
                  <a:pt x="19113" y="17352"/>
                  <a:pt x="18995" y="17023"/>
                </a:cubicBezTo>
                <a:cubicBezTo>
                  <a:pt x="18815" y="16517"/>
                  <a:pt x="18588" y="15251"/>
                  <a:pt x="18503" y="14274"/>
                </a:cubicBezTo>
                <a:cubicBezTo>
                  <a:pt x="18425" y="13383"/>
                  <a:pt x="18328" y="11442"/>
                  <a:pt x="18353" y="11290"/>
                </a:cubicBezTo>
                <a:cubicBezTo>
                  <a:pt x="18362" y="11232"/>
                  <a:pt x="18878" y="11173"/>
                  <a:pt x="19497" y="11173"/>
                </a:cubicBezTo>
                <a:lnTo>
                  <a:pt x="20623" y="11173"/>
                </a:lnTo>
                <a:lnTo>
                  <a:pt x="20696" y="10725"/>
                </a:lnTo>
                <a:cubicBezTo>
                  <a:pt x="20780" y="10215"/>
                  <a:pt x="20786" y="9934"/>
                  <a:pt x="20741" y="8190"/>
                </a:cubicBezTo>
                <a:cubicBezTo>
                  <a:pt x="20638" y="4176"/>
                  <a:pt x="20259" y="1410"/>
                  <a:pt x="19696" y="546"/>
                </a:cubicBezTo>
                <a:cubicBezTo>
                  <a:pt x="19611" y="416"/>
                  <a:pt x="19432" y="362"/>
                  <a:pt x="19267" y="410"/>
                </a:cubicBezTo>
                <a:close/>
                <a:moveTo>
                  <a:pt x="21192" y="741"/>
                </a:moveTo>
                <a:cubicBezTo>
                  <a:pt x="21209" y="741"/>
                  <a:pt x="21225" y="771"/>
                  <a:pt x="21243" y="800"/>
                </a:cubicBezTo>
                <a:cubicBezTo>
                  <a:pt x="21315" y="908"/>
                  <a:pt x="21384" y="1214"/>
                  <a:pt x="21435" y="1599"/>
                </a:cubicBezTo>
                <a:cubicBezTo>
                  <a:pt x="21475" y="1893"/>
                  <a:pt x="21505" y="2225"/>
                  <a:pt x="21505" y="2516"/>
                </a:cubicBezTo>
                <a:cubicBezTo>
                  <a:pt x="21505" y="2530"/>
                  <a:pt x="21505" y="2540"/>
                  <a:pt x="21505" y="2555"/>
                </a:cubicBezTo>
                <a:cubicBezTo>
                  <a:pt x="21505" y="2569"/>
                  <a:pt x="21505" y="2578"/>
                  <a:pt x="21505" y="2594"/>
                </a:cubicBezTo>
                <a:cubicBezTo>
                  <a:pt x="21505" y="3314"/>
                  <a:pt x="21434" y="3966"/>
                  <a:pt x="21326" y="4309"/>
                </a:cubicBezTo>
                <a:cubicBezTo>
                  <a:pt x="21319" y="4330"/>
                  <a:pt x="21314" y="4370"/>
                  <a:pt x="21307" y="4387"/>
                </a:cubicBezTo>
                <a:cubicBezTo>
                  <a:pt x="21306" y="4389"/>
                  <a:pt x="21305" y="4386"/>
                  <a:pt x="21304" y="4387"/>
                </a:cubicBezTo>
                <a:cubicBezTo>
                  <a:pt x="21303" y="4390"/>
                  <a:pt x="21305" y="4405"/>
                  <a:pt x="21304" y="4407"/>
                </a:cubicBezTo>
                <a:cubicBezTo>
                  <a:pt x="21296" y="4427"/>
                  <a:pt x="21292" y="4428"/>
                  <a:pt x="21285" y="4446"/>
                </a:cubicBezTo>
                <a:cubicBezTo>
                  <a:pt x="21242" y="4550"/>
                  <a:pt x="21199" y="4651"/>
                  <a:pt x="21195" y="4641"/>
                </a:cubicBezTo>
                <a:cubicBezTo>
                  <a:pt x="21195" y="4640"/>
                  <a:pt x="21189" y="4623"/>
                  <a:pt x="21189" y="4621"/>
                </a:cubicBezTo>
                <a:cubicBezTo>
                  <a:pt x="21187" y="4622"/>
                  <a:pt x="21180" y="4642"/>
                  <a:pt x="21179" y="4641"/>
                </a:cubicBezTo>
                <a:cubicBezTo>
                  <a:pt x="21142" y="4618"/>
                  <a:pt x="21099" y="4492"/>
                  <a:pt x="21058" y="4329"/>
                </a:cubicBezTo>
                <a:cubicBezTo>
                  <a:pt x="21049" y="4297"/>
                  <a:pt x="21043" y="4268"/>
                  <a:pt x="21035" y="4231"/>
                </a:cubicBezTo>
                <a:cubicBezTo>
                  <a:pt x="21013" y="4129"/>
                  <a:pt x="20994" y="4023"/>
                  <a:pt x="20974" y="3900"/>
                </a:cubicBezTo>
                <a:cubicBezTo>
                  <a:pt x="20972" y="3885"/>
                  <a:pt x="20967" y="3876"/>
                  <a:pt x="20965" y="3861"/>
                </a:cubicBezTo>
                <a:cubicBezTo>
                  <a:pt x="20959" y="3828"/>
                  <a:pt x="20956" y="3810"/>
                  <a:pt x="20949" y="3763"/>
                </a:cubicBezTo>
                <a:cubicBezTo>
                  <a:pt x="20942" y="3713"/>
                  <a:pt x="20936" y="3658"/>
                  <a:pt x="20930" y="3607"/>
                </a:cubicBezTo>
                <a:cubicBezTo>
                  <a:pt x="20917" y="3496"/>
                  <a:pt x="20906" y="3372"/>
                  <a:pt x="20898" y="3256"/>
                </a:cubicBezTo>
                <a:cubicBezTo>
                  <a:pt x="20896" y="3231"/>
                  <a:pt x="20893" y="3201"/>
                  <a:pt x="20891" y="3178"/>
                </a:cubicBezTo>
                <a:cubicBezTo>
                  <a:pt x="20889" y="3145"/>
                  <a:pt x="20890" y="3115"/>
                  <a:pt x="20888" y="3081"/>
                </a:cubicBezTo>
                <a:cubicBezTo>
                  <a:pt x="20885" y="3019"/>
                  <a:pt x="20883" y="2967"/>
                  <a:pt x="20882" y="2905"/>
                </a:cubicBezTo>
                <a:cubicBezTo>
                  <a:pt x="20880" y="2818"/>
                  <a:pt x="20878" y="2721"/>
                  <a:pt x="20879" y="2632"/>
                </a:cubicBezTo>
                <a:cubicBezTo>
                  <a:pt x="20879" y="2592"/>
                  <a:pt x="20881" y="2556"/>
                  <a:pt x="20882" y="2516"/>
                </a:cubicBezTo>
                <a:cubicBezTo>
                  <a:pt x="20884" y="2392"/>
                  <a:pt x="20888" y="2284"/>
                  <a:pt x="20895" y="2165"/>
                </a:cubicBezTo>
                <a:cubicBezTo>
                  <a:pt x="20915" y="1792"/>
                  <a:pt x="20954" y="1447"/>
                  <a:pt x="21006" y="1190"/>
                </a:cubicBezTo>
                <a:cubicBezTo>
                  <a:pt x="21009" y="1177"/>
                  <a:pt x="21010" y="1163"/>
                  <a:pt x="21013" y="1151"/>
                </a:cubicBezTo>
                <a:cubicBezTo>
                  <a:pt x="21034" y="1051"/>
                  <a:pt x="21059" y="962"/>
                  <a:pt x="21083" y="897"/>
                </a:cubicBezTo>
                <a:cubicBezTo>
                  <a:pt x="21090" y="879"/>
                  <a:pt x="21095" y="873"/>
                  <a:pt x="21102" y="858"/>
                </a:cubicBezTo>
                <a:cubicBezTo>
                  <a:pt x="21131" y="797"/>
                  <a:pt x="21161" y="741"/>
                  <a:pt x="21192" y="741"/>
                </a:cubicBezTo>
                <a:close/>
                <a:moveTo>
                  <a:pt x="21048" y="1463"/>
                </a:moveTo>
                <a:lnTo>
                  <a:pt x="21048" y="2594"/>
                </a:lnTo>
                <a:cubicBezTo>
                  <a:pt x="21048" y="3071"/>
                  <a:pt x="21057" y="3389"/>
                  <a:pt x="21067" y="3568"/>
                </a:cubicBezTo>
                <a:cubicBezTo>
                  <a:pt x="21069" y="3593"/>
                  <a:pt x="21069" y="3648"/>
                  <a:pt x="21070" y="3666"/>
                </a:cubicBezTo>
                <a:cubicBezTo>
                  <a:pt x="21084" y="3815"/>
                  <a:pt x="21102" y="3731"/>
                  <a:pt x="21118" y="3354"/>
                </a:cubicBezTo>
                <a:cubicBezTo>
                  <a:pt x="21127" y="3149"/>
                  <a:pt x="21149" y="2983"/>
                  <a:pt x="21166" y="2983"/>
                </a:cubicBezTo>
                <a:cubicBezTo>
                  <a:pt x="21184" y="2983"/>
                  <a:pt x="21212" y="3149"/>
                  <a:pt x="21230" y="3354"/>
                </a:cubicBezTo>
                <a:cubicBezTo>
                  <a:pt x="21248" y="3559"/>
                  <a:pt x="21286" y="3724"/>
                  <a:pt x="21310" y="3724"/>
                </a:cubicBezTo>
                <a:cubicBezTo>
                  <a:pt x="21336" y="3724"/>
                  <a:pt x="21349" y="3675"/>
                  <a:pt x="21352" y="3588"/>
                </a:cubicBezTo>
                <a:cubicBezTo>
                  <a:pt x="21354" y="3494"/>
                  <a:pt x="21343" y="3358"/>
                  <a:pt x="21320" y="3217"/>
                </a:cubicBezTo>
                <a:cubicBezTo>
                  <a:pt x="21296" y="3072"/>
                  <a:pt x="21297" y="2917"/>
                  <a:pt x="21326" y="2632"/>
                </a:cubicBezTo>
                <a:cubicBezTo>
                  <a:pt x="21372" y="2182"/>
                  <a:pt x="21351" y="1818"/>
                  <a:pt x="21272" y="1638"/>
                </a:cubicBezTo>
                <a:cubicBezTo>
                  <a:pt x="21246" y="1578"/>
                  <a:pt x="21214" y="1539"/>
                  <a:pt x="21176" y="1521"/>
                </a:cubicBezTo>
                <a:lnTo>
                  <a:pt x="21048" y="1463"/>
                </a:lnTo>
                <a:close/>
                <a:moveTo>
                  <a:pt x="21173" y="1911"/>
                </a:moveTo>
                <a:cubicBezTo>
                  <a:pt x="21216" y="1881"/>
                  <a:pt x="21265" y="2052"/>
                  <a:pt x="21253" y="2282"/>
                </a:cubicBezTo>
                <a:cubicBezTo>
                  <a:pt x="21236" y="2593"/>
                  <a:pt x="21152" y="2684"/>
                  <a:pt x="21125" y="2418"/>
                </a:cubicBezTo>
                <a:cubicBezTo>
                  <a:pt x="21113" y="2301"/>
                  <a:pt x="21117" y="2116"/>
                  <a:pt x="21134" y="2009"/>
                </a:cubicBezTo>
                <a:cubicBezTo>
                  <a:pt x="21145" y="1946"/>
                  <a:pt x="21158" y="1921"/>
                  <a:pt x="21173" y="1911"/>
                </a:cubicBezTo>
                <a:close/>
                <a:moveTo>
                  <a:pt x="19392" y="2671"/>
                </a:moveTo>
                <a:cubicBezTo>
                  <a:pt x="19707" y="2796"/>
                  <a:pt x="20009" y="3944"/>
                  <a:pt x="20162" y="5772"/>
                </a:cubicBezTo>
                <a:cubicBezTo>
                  <a:pt x="20239" y="6692"/>
                  <a:pt x="20326" y="8695"/>
                  <a:pt x="20300" y="8950"/>
                </a:cubicBezTo>
                <a:cubicBezTo>
                  <a:pt x="20280" y="9145"/>
                  <a:pt x="18384" y="9221"/>
                  <a:pt x="18353" y="9028"/>
                </a:cubicBezTo>
                <a:cubicBezTo>
                  <a:pt x="18322" y="8843"/>
                  <a:pt x="18391" y="7390"/>
                  <a:pt x="18484" y="6220"/>
                </a:cubicBezTo>
                <a:cubicBezTo>
                  <a:pt x="18606" y="4683"/>
                  <a:pt x="18845" y="3354"/>
                  <a:pt x="19078" y="2905"/>
                </a:cubicBezTo>
                <a:cubicBezTo>
                  <a:pt x="19182" y="2705"/>
                  <a:pt x="19287" y="2629"/>
                  <a:pt x="19392" y="2671"/>
                </a:cubicBezTo>
                <a:close/>
                <a:moveTo>
                  <a:pt x="14266" y="10003"/>
                </a:moveTo>
                <a:cubicBezTo>
                  <a:pt x="14552" y="10032"/>
                  <a:pt x="14939" y="10295"/>
                  <a:pt x="15072" y="10608"/>
                </a:cubicBezTo>
                <a:lnTo>
                  <a:pt x="15159" y="10822"/>
                </a:lnTo>
                <a:lnTo>
                  <a:pt x="15146" y="12343"/>
                </a:lnTo>
                <a:cubicBezTo>
                  <a:pt x="15124" y="14751"/>
                  <a:pt x="14978" y="16073"/>
                  <a:pt x="14618" y="17082"/>
                </a:cubicBezTo>
                <a:cubicBezTo>
                  <a:pt x="14468" y="17503"/>
                  <a:pt x="14383" y="17590"/>
                  <a:pt x="14158" y="17628"/>
                </a:cubicBezTo>
                <a:cubicBezTo>
                  <a:pt x="13811" y="17688"/>
                  <a:pt x="13709" y="17480"/>
                  <a:pt x="13515" y="16302"/>
                </a:cubicBezTo>
                <a:cubicBezTo>
                  <a:pt x="13388" y="15533"/>
                  <a:pt x="13355" y="15202"/>
                  <a:pt x="13339" y="14527"/>
                </a:cubicBezTo>
                <a:cubicBezTo>
                  <a:pt x="13284" y="12146"/>
                  <a:pt x="13541" y="10470"/>
                  <a:pt x="14027" y="10062"/>
                </a:cubicBezTo>
                <a:cubicBezTo>
                  <a:pt x="14086" y="10012"/>
                  <a:pt x="14171" y="9994"/>
                  <a:pt x="14266" y="1000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image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89503" y="4950909"/>
            <a:ext cx="1394235" cy="557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4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685113" y="4878301"/>
            <a:ext cx="1225194" cy="77330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/>
          <p:cNvSpPr txBox="1"/>
          <p:nvPr/>
        </p:nvSpPr>
        <p:spPr>
          <a:xfrm>
            <a:off x="1353300" y="2906055"/>
            <a:ext cx="3123887" cy="4055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Database-as-a-Service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2103" y="2918606"/>
            <a:ext cx="3123887" cy="4055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Apps-as-a-Service</a:t>
            </a:r>
          </a:p>
        </p:txBody>
      </p:sp>
    </p:spTree>
    <p:extLst>
      <p:ext uri="{BB962C8B-B14F-4D97-AF65-F5344CB8AC3E}">
        <p14:creationId xmlns:p14="http://schemas.microsoft.com/office/powerpoint/2010/main" val="42665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Copyright, 2017, Ocean9, Inc., All Rights Reserved   May 19,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 Placeholder 10"/>
          <p:cNvSpPr txBox="1">
            <a:spLocks/>
          </p:cNvSpPr>
          <p:nvPr/>
        </p:nvSpPr>
        <p:spPr>
          <a:xfrm>
            <a:off x="609440" y="1072293"/>
            <a:ext cx="11582559" cy="527907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Cloud Native Service Characteristics for SAP Workloads</a:t>
            </a:r>
          </a:p>
        </p:txBody>
      </p:sp>
      <p:sp>
        <p:nvSpPr>
          <p:cNvPr id="32" name="Title 8"/>
          <p:cNvSpPr txBox="1">
            <a:spLocks/>
          </p:cNvSpPr>
          <p:nvPr/>
        </p:nvSpPr>
        <p:spPr>
          <a:xfrm>
            <a:off x="609440" y="304800"/>
            <a:ext cx="1158256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About Ocean9</a:t>
            </a:r>
            <a:endParaRPr lang="en-US" dirty="0"/>
          </a:p>
        </p:txBody>
      </p:sp>
      <p:sp>
        <p:nvSpPr>
          <p:cNvPr id="33" name="Content Placeholder 7"/>
          <p:cNvSpPr txBox="1">
            <a:spLocks/>
          </p:cNvSpPr>
          <p:nvPr/>
        </p:nvSpPr>
        <p:spPr>
          <a:xfrm>
            <a:off x="8001000" y="2057400"/>
            <a:ext cx="3429000" cy="3809999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Cost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value</a:t>
            </a:r>
          </a:p>
        </p:txBody>
      </p:sp>
      <p:sp>
        <p:nvSpPr>
          <p:cNvPr id="34" name="Text Placeholder 1"/>
          <p:cNvSpPr txBox="1">
            <a:spLocks/>
          </p:cNvSpPr>
          <p:nvPr/>
        </p:nvSpPr>
        <p:spPr>
          <a:xfrm>
            <a:off x="4267200" y="2057400"/>
            <a:ext cx="3513764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Re-Inventing DevOps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Uptime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626692" y="2057400"/>
            <a:ext cx="3640508" cy="3886200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Gill Sans MT" panose="020B05020201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Month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48A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Minutes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Accelerate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4267200" y="2286000"/>
            <a:ext cx="0" cy="1904999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7772400" y="2286000"/>
            <a:ext cx="0" cy="1904999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752598" y="2954704"/>
            <a:ext cx="8649616" cy="1388696"/>
            <a:chOff x="1752598" y="2802304"/>
            <a:chExt cx="8649616" cy="1388696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9061515" y="2856584"/>
              <a:ext cx="1340699" cy="1334416"/>
              <a:chOff x="8296471" y="2196791"/>
              <a:chExt cx="1990529" cy="1981200"/>
            </a:xfrm>
          </p:grpSpPr>
          <p:pic>
            <p:nvPicPr>
              <p:cNvPr id="47" name="Graphic 27" descr="Downward trend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05800" y="2196791"/>
                <a:ext cx="1981200" cy="19812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8296471" y="2501591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55B6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$</a:t>
                </a:r>
              </a:p>
            </p:txBody>
          </p:sp>
        </p:grpSp>
        <p:pic>
          <p:nvPicPr>
            <p:cNvPr id="44" name="Graphic 7" descr="Gaug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2598" y="2802304"/>
              <a:ext cx="1388696" cy="1388696"/>
            </a:xfrm>
            <a:prstGeom prst="rect">
              <a:avLst/>
            </a:prstGeom>
          </p:spPr>
        </p:pic>
        <p:pic>
          <p:nvPicPr>
            <p:cNvPr id="45" name="Graphic 5" descr="Fir tre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50326" y="3065346"/>
              <a:ext cx="914400" cy="9144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974874" y="3352188"/>
              <a:ext cx="914400" cy="5931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BLACK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FRIDAY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068712" y="458713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43800" y="45719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098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  <a:r>
              <a:rPr lang="en-US" dirty="0">
                <a:solidFill>
                  <a:srgbClr val="262626"/>
                </a:solidFill>
              </a:rPr>
              <a:t> May 19, 2017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3349" y="4513634"/>
            <a:ext cx="3025303" cy="1750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1E86E5"/>
                </a:solidFill>
                <a:latin typeface="Roboto Condensed" charset="0"/>
                <a:ea typeface="Roboto Condensed" charset="0"/>
                <a:cs typeface="Roboto Condensed" charset="0"/>
              </a:rPr>
              <a:t>CONTAINERS IN PRODUCTION, SECURELY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0341" y="4513634"/>
            <a:ext cx="3025303" cy="1750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1E86E5"/>
                </a:solidFill>
                <a:latin typeface="Roboto Condensed" charset="0"/>
                <a:ea typeface="Roboto Condensed" charset="0"/>
                <a:cs typeface="Roboto Condensed" charset="0"/>
              </a:rPr>
              <a:t>MULTI AND HYBRID CLOUD PORTABILITY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574" y="4513634"/>
            <a:ext cx="3025303" cy="1750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1E86E5"/>
                </a:solidFill>
                <a:latin typeface="Roboto Condensed" charset="0"/>
                <a:ea typeface="Roboto Condensed" charset="0"/>
                <a:cs typeface="Roboto Condensed" charset="0"/>
              </a:rPr>
              <a:t>MODERNIZE LEGACY APPLICATIONS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574" y="4834647"/>
            <a:ext cx="3025303" cy="1750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2C414A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Independence </a:t>
            </a:r>
            <a:r>
              <a:rPr lang="en-US" sz="1400">
                <a:solidFill>
                  <a:srgbClr val="2C414A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and agility in days, not months.</a:t>
            </a:r>
            <a:endParaRPr lang="en-US" sz="1400" dirty="0">
              <a:solidFill>
                <a:srgbClr val="2C414A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8018" y="4834647"/>
            <a:ext cx="3715965" cy="1750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2C414A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Accelerate innovation and agility without compromise.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0341" y="4834647"/>
            <a:ext cx="3025303" cy="1750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2C414A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Run across any infrastructure. No lock-in.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8754" y="1546698"/>
            <a:ext cx="5554493" cy="632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latin typeface="Roboto Condensed" charset="0"/>
                <a:ea typeface="Roboto Condensed" charset="0"/>
                <a:cs typeface="Roboto Condensed" charset="0"/>
              </a:rPr>
              <a:t>SOLVE REAL PROBLEMS.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56" y="2879387"/>
            <a:ext cx="3454640" cy="1392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91" y="2816098"/>
            <a:ext cx="3174774" cy="12792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76" y="2383367"/>
            <a:ext cx="2081990" cy="1870051"/>
          </a:xfrm>
          <a:prstGeom prst="rect">
            <a:avLst/>
          </a:prstGeom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609440" y="304800"/>
            <a:ext cx="1158256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About Apcera</a:t>
            </a:r>
          </a:p>
        </p:txBody>
      </p:sp>
    </p:spTree>
    <p:extLst>
      <p:ext uri="{BB962C8B-B14F-4D97-AF65-F5344CB8AC3E}">
        <p14:creationId xmlns:p14="http://schemas.microsoft.com/office/powerpoint/2010/main" val="35283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441" y="1072293"/>
            <a:ext cx="11258094" cy="527907"/>
          </a:xfrm>
        </p:spPr>
        <p:txBody>
          <a:bodyPr/>
          <a:lstStyle/>
          <a:p>
            <a:r>
              <a:rPr lang="en-US" dirty="0"/>
              <a:t>A fully Containerized Architecture with Fallback to the Virtualized World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  <a:r>
              <a:rPr lang="en-US" dirty="0">
                <a:solidFill>
                  <a:srgbClr val="262626"/>
                </a:solidFill>
              </a:rPr>
              <a:t> May 19,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Hybris on SAP HANA for Retail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123034" y="2352994"/>
            <a:ext cx="4456350" cy="37430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Joint Business Value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Rightsizing of retail systems driven by usage patterns and demands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Accelerated App Modernization – Traditional workloads in containers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Real time enforcement of business driven policies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609440" y="2275840"/>
            <a:ext cx="2777715" cy="170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400" dirty="0" err="1"/>
          </a:p>
        </p:txBody>
      </p:sp>
      <p:sp>
        <p:nvSpPr>
          <p:cNvPr id="44" name="Rectangle 43"/>
          <p:cNvSpPr/>
          <p:nvPr/>
        </p:nvSpPr>
        <p:spPr bwMode="ltGray">
          <a:xfrm>
            <a:off x="3475765" y="4067880"/>
            <a:ext cx="3036795" cy="1926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3" name="Rectangle 12"/>
          <p:cNvSpPr/>
          <p:nvPr/>
        </p:nvSpPr>
        <p:spPr bwMode="ltGray">
          <a:xfrm>
            <a:off x="609440" y="4067880"/>
            <a:ext cx="2777715" cy="1926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23" name="Group 22"/>
          <p:cNvGrpSpPr/>
          <p:nvPr/>
        </p:nvGrpSpPr>
        <p:grpSpPr>
          <a:xfrm>
            <a:off x="3733800" y="4522562"/>
            <a:ext cx="1136171" cy="695758"/>
            <a:chOff x="838200" y="4704166"/>
            <a:chExt cx="1219200" cy="762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6"/>
              <a:ext cx="1143000" cy="762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19200" y="4800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HANA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Prod</a:t>
              </a:r>
            </a:p>
          </p:txBody>
        </p:sp>
      </p:grpSp>
      <p:sp>
        <p:nvSpPr>
          <p:cNvPr id="26" name="Rectangle 25"/>
          <p:cNvSpPr/>
          <p:nvPr/>
        </p:nvSpPr>
        <p:spPr bwMode="ltGray">
          <a:xfrm>
            <a:off x="5409434" y="4590379"/>
            <a:ext cx="950726" cy="53393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Virtualized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HANA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Prod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5040" y="4837320"/>
            <a:ext cx="589280" cy="9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18323" y="5311062"/>
            <a:ext cx="158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VPC 2 or VNET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40429" y="4502328"/>
            <a:ext cx="1136171" cy="695758"/>
            <a:chOff x="838200" y="4704166"/>
            <a:chExt cx="1219200" cy="762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6"/>
              <a:ext cx="1143000" cy="76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19200" y="4800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HANA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Test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92775" y="5305734"/>
            <a:ext cx="1587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VPC 1 or VNET 1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762000" y="4338642"/>
            <a:ext cx="2514600" cy="1274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0" name="Rectangle 29"/>
          <p:cNvSpPr/>
          <p:nvPr/>
        </p:nvSpPr>
        <p:spPr bwMode="ltGray">
          <a:xfrm>
            <a:off x="3566160" y="4338642"/>
            <a:ext cx="2854960" cy="1274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1" name="Rectangle 30"/>
          <p:cNvSpPr/>
          <p:nvPr/>
        </p:nvSpPr>
        <p:spPr>
          <a:xfrm>
            <a:off x="609600" y="5685982"/>
            <a:ext cx="2777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Cloud Account 1 (AWS or Azure)</a:t>
            </a:r>
          </a:p>
        </p:txBody>
      </p:sp>
      <p:cxnSp>
        <p:nvCxnSpPr>
          <p:cNvPr id="35" name="Straight Arrow Connector 34"/>
          <p:cNvCxnSpPr>
            <a:cxnSpLocks/>
            <a:endCxn id="21" idx="1"/>
          </p:cNvCxnSpPr>
          <p:nvPr/>
        </p:nvCxnSpPr>
        <p:spPr>
          <a:xfrm>
            <a:off x="1826205" y="4850207"/>
            <a:ext cx="31422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21230" y="4502331"/>
            <a:ext cx="1136172" cy="695758"/>
            <a:chOff x="838200" y="4704163"/>
            <a:chExt cx="1219200" cy="7619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3"/>
              <a:ext cx="1142999" cy="7619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19200" y="4800600"/>
              <a:ext cx="83820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HANA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Dev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3153697" y="4857348"/>
            <a:ext cx="580103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640393" y="5689812"/>
            <a:ext cx="2777555" cy="279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Cloud Account 2 (AWS or Azure)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3485925" y="2275840"/>
            <a:ext cx="3026635" cy="170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609600" y="1930400"/>
            <a:ext cx="4036960" cy="266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Hybris eCommerce Suite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8827" y="2356679"/>
            <a:ext cx="1065160" cy="2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Dev/Test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648795" y="2352994"/>
            <a:ext cx="1065160" cy="217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1400" dirty="0" err="1"/>
              <a:t>Prod</a:t>
            </a:r>
            <a:endParaRPr lang="en-US" sz="1400" dirty="0"/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3256833" y="3202252"/>
            <a:ext cx="580103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4419600" y="3562665"/>
            <a:ext cx="0" cy="948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98981" y="3541919"/>
            <a:ext cx="3579" cy="948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 flipV="1">
            <a:off x="1788160" y="3205854"/>
            <a:ext cx="394262" cy="47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00101" y="3541919"/>
            <a:ext cx="3579" cy="948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13740" y="2825260"/>
            <a:ext cx="1074420" cy="701954"/>
            <a:chOff x="713740" y="2825260"/>
            <a:chExt cx="1074420" cy="70195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" y="2825260"/>
              <a:ext cx="1074420" cy="70195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ltGray">
            <a:xfrm>
              <a:off x="1036320" y="3146587"/>
              <a:ext cx="72136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Hybris</a:t>
              </a:r>
              <a:endParaRPr lang="en-US" sz="1200" b="1" dirty="0" err="1"/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1036320" y="2936448"/>
              <a:ext cx="74168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Apache</a:t>
              </a:r>
              <a:endParaRPr lang="en-US" sz="1200" b="1" dirty="0" err="1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17420" y="2825260"/>
            <a:ext cx="1074420" cy="701954"/>
            <a:chOff x="713740" y="2825260"/>
            <a:chExt cx="1074420" cy="70195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" y="2825260"/>
              <a:ext cx="1074420" cy="70195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 bwMode="ltGray">
            <a:xfrm>
              <a:off x="1036320" y="3146587"/>
              <a:ext cx="72136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Hybris</a:t>
              </a:r>
              <a:endParaRPr lang="en-US" sz="1200" b="1" dirty="0" err="1"/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1036320" y="2936448"/>
              <a:ext cx="741680" cy="25898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200" b="1" dirty="0"/>
                <a:t>Apache</a:t>
              </a:r>
              <a:endParaRPr lang="en-US" sz="1200" b="1" dirty="0" err="1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2835420"/>
            <a:ext cx="1074420" cy="70195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ltGray">
          <a:xfrm>
            <a:off x="4348480" y="3156747"/>
            <a:ext cx="721360" cy="258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/>
          </a:p>
        </p:txBody>
      </p:sp>
      <p:sp>
        <p:nvSpPr>
          <p:cNvPr id="70" name="Rectangle 69"/>
          <p:cNvSpPr/>
          <p:nvPr/>
        </p:nvSpPr>
        <p:spPr bwMode="ltGray">
          <a:xfrm>
            <a:off x="4348480" y="3017728"/>
            <a:ext cx="741680" cy="258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200" b="1" dirty="0"/>
              <a:t>Apache</a:t>
            </a:r>
            <a:endParaRPr lang="en-US" sz="1200" b="1" dirty="0" err="1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0" y="2835420"/>
            <a:ext cx="1074420" cy="70195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ltGray">
          <a:xfrm>
            <a:off x="5537200" y="3024667"/>
            <a:ext cx="721360" cy="258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200" b="1" dirty="0"/>
              <a:t>Hybris</a:t>
            </a:r>
            <a:endParaRPr lang="en-US" sz="1200" b="1" dirty="0" err="1"/>
          </a:p>
        </p:txBody>
      </p:sp>
      <p:sp>
        <p:nvSpPr>
          <p:cNvPr id="76" name="TextBox 75"/>
          <p:cNvSpPr txBox="1"/>
          <p:nvPr/>
        </p:nvSpPr>
        <p:spPr>
          <a:xfrm>
            <a:off x="4635117" y="4561107"/>
            <a:ext cx="914400" cy="3828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/>
              <a:t>Fallback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option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49" b="13308"/>
          <a:stretch/>
        </p:blipFill>
        <p:spPr>
          <a:xfrm>
            <a:off x="1673726" y="533400"/>
            <a:ext cx="10442074" cy="55626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Copyright, 2017, Ocean9, Inc., All Rights </a:t>
            </a:r>
            <a:r>
              <a:rPr lang="en-US" dirty="0">
                <a:solidFill>
                  <a:srgbClr val="262626"/>
                </a:solidFill>
              </a:rPr>
              <a:t>Reserved May 19, 2017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4" y="905256"/>
            <a:ext cx="7256551" cy="46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_Standard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2" id="{9FE17DEB-AE76-4C7A-B2A7-062A7CD30234}" vid="{1F18A9D0-04DD-4505-A17A-3D23AD695B2E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Ocean9 PPT Template - Dec 2016</Template>
  <TotalTime>0</TotalTime>
  <Words>664</Words>
  <Application>Microsoft Office PowerPoint</Application>
  <PresentationFormat>Widescreen</PresentationFormat>
  <Paragraphs>161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Gill Sans MT</vt:lpstr>
      <vt:lpstr>Roboto Condensed</vt:lpstr>
      <vt:lpstr>Roboto Condensed Light</vt:lpstr>
      <vt:lpstr>Roboto Condensed Regular</vt:lpstr>
      <vt:lpstr>HP_Standard_Arial_16x9</vt:lpstr>
      <vt:lpstr>Modernize Existing Apps:  Continue Your Legacy in the Cloud</vt:lpstr>
      <vt:lpstr>Gartner is “Busting Bimodal Myths*”</vt:lpstr>
      <vt:lpstr>Making Business Truly Agile</vt:lpstr>
      <vt:lpstr>The Problem</vt:lpstr>
      <vt:lpstr>The Joint Ocean9 and Apcera Solution</vt:lpstr>
      <vt:lpstr>PowerPoint Presentation</vt:lpstr>
      <vt:lpstr>PowerPoint Presentation</vt:lpstr>
      <vt:lpstr>SAP Hybris on SAP HANA for Retail</vt:lpstr>
      <vt:lpstr>DEMO</vt:lpstr>
      <vt:lpstr>PowerPoint Presentation</vt:lpstr>
      <vt:lpstr>PowerPoint Presentation</vt:lpstr>
      <vt:lpstr>Enabling Business Value</vt:lpstr>
      <vt:lpstr>PowerPoint Presentation</vt:lpstr>
      <vt:lpstr>Slide download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2017-05-31T22:09:23Z</dcterms:created>
  <dcterms:modified xsi:type="dcterms:W3CDTF">2017-05-31T22:47:06Z</dcterms:modified>
</cp:coreProperties>
</file>