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10" r:id="rId5"/>
  </p:sldMasterIdLst>
  <p:notesMasterIdLst>
    <p:notesMasterId r:id="rId24"/>
  </p:notesMasterIdLst>
  <p:handoutMasterIdLst>
    <p:handoutMasterId r:id="rId25"/>
  </p:handoutMasterIdLst>
  <p:sldIdLst>
    <p:sldId id="347" r:id="rId6"/>
    <p:sldId id="360" r:id="rId7"/>
    <p:sldId id="361" r:id="rId8"/>
    <p:sldId id="351" r:id="rId9"/>
    <p:sldId id="353" r:id="rId10"/>
    <p:sldId id="362" r:id="rId11"/>
    <p:sldId id="350" r:id="rId12"/>
    <p:sldId id="354" r:id="rId13"/>
    <p:sldId id="355" r:id="rId14"/>
    <p:sldId id="393" r:id="rId15"/>
    <p:sldId id="359" r:id="rId16"/>
    <p:sldId id="358" r:id="rId17"/>
    <p:sldId id="384" r:id="rId18"/>
    <p:sldId id="385" r:id="rId19"/>
    <p:sldId id="395" r:id="rId20"/>
    <p:sldId id="391" r:id="rId21"/>
    <p:sldId id="390" r:id="rId22"/>
    <p:sldId id="394" r:id="rId23"/>
  </p:sldIdLst>
  <p:sldSz cx="12192000" cy="6858000"/>
  <p:notesSz cx="7102475" cy="938847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40">
          <p15:clr>
            <a:srgbClr val="A4A3A4"/>
          </p15:clr>
        </p15:guide>
        <p15:guide id="6" pos="384">
          <p15:clr>
            <a:srgbClr val="A4A3A4"/>
          </p15:clr>
        </p15:guide>
        <p15:guide id="7" pos="7296">
          <p15:clr>
            <a:srgbClr val="A4A3A4"/>
          </p15:clr>
        </p15:guide>
        <p15:guide id="8" orient="horz" pos="3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5858" autoAdjust="0"/>
  </p:normalViewPr>
  <p:slideViewPr>
    <p:cSldViewPr>
      <p:cViewPr varScale="1">
        <p:scale>
          <a:sx n="94" d="100"/>
          <a:sy n="94" d="100"/>
        </p:scale>
        <p:origin x="1038" y="96"/>
      </p:cViewPr>
      <p:guideLst>
        <p:guide orient="horz" pos="2160"/>
        <p:guide orient="horz" pos="3840"/>
        <p:guide pos="3840"/>
        <p:guide pos="384"/>
        <p:guide pos="7296"/>
        <p:guide orient="horz" pos="32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/>
              <a:t>10/25/2017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390525"/>
            <a:ext cx="4699000" cy="2643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4582" y="3207729"/>
            <a:ext cx="6313311" cy="54766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4582" y="8919052"/>
            <a:ext cx="5050649" cy="233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76562" y="8919052"/>
            <a:ext cx="631331" cy="233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/>
            </a:lvl1pPr>
          </a:lstStyle>
          <a:p>
            <a:fld id="{5BFEAE42-E3FE-4405-B7FC-4425D05B92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Arial" panose="020B0604020202020204" pitchFamily="34" charset="0"/>
      <a:buChar char=" 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MedicalDevices/DeviceRegulationandGuidance/UniqueDeviceIdentific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390525"/>
            <a:ext cx="4699000" cy="2643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390525"/>
            <a:ext cx="4699000" cy="2643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AWS Glue virtualizes tradition</a:t>
            </a:r>
            <a:r>
              <a:rPr lang="en-US" baseline="0" dirty="0"/>
              <a:t>al </a:t>
            </a:r>
            <a:r>
              <a:rPr lang="en-US" baseline="0" dirty="0" err="1"/>
              <a:t>datas</a:t>
            </a:r>
            <a:r>
              <a:rPr lang="en-US" baseline="0" dirty="0"/>
              <a:t> sources like </a:t>
            </a:r>
            <a:r>
              <a:rPr lang="en-US" baseline="0" dirty="0" err="1"/>
              <a:t>Datawarehouse</a:t>
            </a:r>
            <a:r>
              <a:rPr lang="en-US" baseline="0" dirty="0"/>
              <a:t> and makes them appear in the lake.</a:t>
            </a:r>
          </a:p>
          <a:p>
            <a:r>
              <a:rPr lang="en-US" baseline="0" dirty="0"/>
              <a:t>Azure </a:t>
            </a:r>
            <a:r>
              <a:rPr lang="en-US" baseline="0" dirty="0" err="1"/>
              <a:t>Datalake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390525"/>
            <a:ext cx="4699000" cy="2643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 examples:</a:t>
            </a:r>
          </a:p>
          <a:p>
            <a:endParaRPr lang="en-US" dirty="0"/>
          </a:p>
          <a:p>
            <a:r>
              <a:rPr lang="en-US" dirty="0"/>
              <a:t>- AWS</a:t>
            </a:r>
            <a:r>
              <a:rPr lang="en-US" baseline="0" dirty="0"/>
              <a:t> CLI</a:t>
            </a:r>
          </a:p>
          <a:p>
            <a:r>
              <a:rPr lang="en-US" baseline="0" dirty="0"/>
              <a:t>- AWS Kinesis – streaming service</a:t>
            </a:r>
          </a:p>
          <a:p>
            <a:r>
              <a:rPr lang="en-US" baseline="0" dirty="0"/>
              <a:t>- AWS </a:t>
            </a:r>
            <a:r>
              <a:rPr lang="en-US" baseline="0" dirty="0" err="1"/>
              <a:t>IoT</a:t>
            </a:r>
            <a:r>
              <a:rPr lang="en-US" baseline="0" dirty="0"/>
              <a:t> – device based</a:t>
            </a:r>
          </a:p>
          <a:p>
            <a:endParaRPr lang="en-US" baseline="0" dirty="0"/>
          </a:p>
          <a:p>
            <a:r>
              <a:rPr lang="en-US" baseline="0" dirty="0"/>
              <a:t>- azure CLI</a:t>
            </a:r>
          </a:p>
          <a:p>
            <a:r>
              <a:rPr lang="en-US" baseline="0" dirty="0"/>
              <a:t>- Azure. Like Kinesis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390525"/>
            <a:ext cx="4699000" cy="2643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114" indent="-37692" defTabSz="942289">
              <a:spcBef>
                <a:spcPts val="618"/>
              </a:spcBef>
            </a:pPr>
            <a:r>
              <a:rPr lang="en-US" dirty="0">
                <a:hlinkClick r:id="rId3"/>
              </a:rPr>
              <a:t>http://www.fda.gov/MedicalDevices/DeviceRegulationandGuidance/UniqueDeviceIdentification/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390525"/>
            <a:ext cx="4699000" cy="2643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Integrate With Existing Environments</a:t>
            </a:r>
          </a:p>
          <a:p>
            <a:r>
              <a:rPr lang="en-US" dirty="0"/>
              <a:t>Instead of ripping and replacing your enterprise environment, a new data lake needs to work with existing enterprise data management paradigms, tools and methods, </a:t>
            </a:r>
            <a:r>
              <a:rPr lang="en-US" dirty="0" err="1"/>
              <a:t>Knowledgent</a:t>
            </a:r>
            <a:r>
              <a:rPr lang="en-US" dirty="0"/>
              <a:t> recommends.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3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390525"/>
            <a:ext cx="4699000" cy="2643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Design and Roll Out An Operating Model</a:t>
            </a:r>
          </a:p>
          <a:p>
            <a:r>
              <a:rPr lang="en-US" dirty="0"/>
              <a:t>If working with an expert partner, make sure the operating model meets your company’s processes, organizational structure, rules and governance – including such capabilities as chargeback models, consumption tracking and reporting mechanisms, </a:t>
            </a:r>
            <a:r>
              <a:rPr lang="en-US" dirty="0" err="1"/>
              <a:t>Knowledgent</a:t>
            </a:r>
            <a:r>
              <a:rPr lang="en-US" dirty="0"/>
              <a:t> recommends.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5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390525"/>
            <a:ext cx="4699000" cy="2643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114" indent="-37692" defTabSz="942289">
              <a:spcBef>
                <a:spcPts val="618"/>
              </a:spcBef>
            </a:pPr>
            <a:r>
              <a:rPr lang="en-US" dirty="0"/>
              <a:t>“Attributes like data lineage, data quality, and usage history are vital to usability,” </a:t>
            </a:r>
            <a:r>
              <a:rPr lang="en-US" dirty="0" err="1"/>
              <a:t>Knowledgent</a:t>
            </a:r>
            <a:r>
              <a:rPr lang="en-US" dirty="0"/>
              <a:t> states. “Maintaining this meta data requires a highly-automated meta data extraction, capture, and tracking facility. Without a high-degree of automated and mandatory meta data management, a data lake will rapidly become a data swamp.”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390525"/>
            <a:ext cx="4699000" cy="2643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AWS Glue virtualizes tradition</a:t>
            </a:r>
            <a:r>
              <a:rPr lang="en-US" baseline="0" dirty="0"/>
              <a:t>al </a:t>
            </a:r>
            <a:r>
              <a:rPr lang="en-US" baseline="0" dirty="0" err="1"/>
              <a:t>datas</a:t>
            </a:r>
            <a:r>
              <a:rPr lang="en-US" baseline="0" dirty="0"/>
              <a:t> sources like </a:t>
            </a:r>
            <a:r>
              <a:rPr lang="en-US" baseline="0" dirty="0" err="1"/>
              <a:t>Datawarehouse</a:t>
            </a:r>
            <a:r>
              <a:rPr lang="en-US" baseline="0" dirty="0"/>
              <a:t> and makes them appear in the lake.</a:t>
            </a:r>
          </a:p>
          <a:p>
            <a:r>
              <a:rPr lang="en-US" baseline="0" dirty="0"/>
              <a:t>Azure </a:t>
            </a:r>
            <a:r>
              <a:rPr lang="en-US" baseline="0" dirty="0" err="1"/>
              <a:t>Datalake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28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Ocean9 solves this problem for SAP systems and workloads with our on-demand Infrastructure SaaS solutions for SAP business apps like ERP and the SAP HANA database. We run natively on both AWS and Azure. </a:t>
            </a:r>
          </a:p>
          <a:p>
            <a:endParaRPr lang="en-US"/>
          </a:p>
          <a:p>
            <a:r>
              <a:rPr lang="en-US"/>
              <a:t>Our service provides the highest level of enterprise class </a:t>
            </a:r>
          </a:p>
          <a:p>
            <a:endParaRPr lang="en-US"/>
          </a:p>
          <a:p>
            <a:r>
              <a:rPr lang="en-US"/>
              <a:t>- performance</a:t>
            </a:r>
          </a:p>
          <a:p>
            <a:r>
              <a:rPr lang="en-US"/>
              <a:t>- availability </a:t>
            </a:r>
          </a:p>
          <a:p>
            <a:r>
              <a:rPr lang="en-US"/>
              <a:t>- security</a:t>
            </a:r>
          </a:p>
          <a:p>
            <a:endParaRPr lang="en-US"/>
          </a:p>
          <a:p>
            <a:r>
              <a:rPr lang="en-US"/>
              <a:t>What’s more, the Ocean9 platform takes full advantage of native cloud … and … we even have the ability to run the heavy state SAP HANA database in a Docker Container for additional agility and cost benefits.</a:t>
            </a:r>
          </a:p>
          <a:p>
            <a:endParaRPr lang="en-US"/>
          </a:p>
          <a:p>
            <a:r>
              <a:rPr lang="en-US"/>
              <a:t>Let’s have a closer look at the cloud native characteristics of our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7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t="30498" r="1994" b="34998"/>
          <a:stretch/>
        </p:blipFill>
        <p:spPr>
          <a:xfrm>
            <a:off x="2869095" y="1981200"/>
            <a:ext cx="736489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</a:t>
            </a:r>
            <a:r>
              <a:rPr lang="en-US" dirty="0"/>
              <a:t> </a:t>
            </a:r>
            <a:r>
              <a:rPr dirty="0"/>
              <a:t>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October 25,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70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October 25,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66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F1F6-501B-4679-9950-C2E9654557F8}" type="datetime4">
              <a:rPr lang="en-US" smtClean="0"/>
              <a:t>October 25, 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9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165-2D8B-41D2-A50E-39737041D8F2}" type="datetime4">
              <a:rPr lang="en-US" smtClean="0"/>
              <a:t>October 25,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33600"/>
            <a:ext cx="5303520" cy="3962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2133600"/>
            <a:ext cx="5303520" cy="3962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FE32-112A-4EEE-87C9-C9AC9BE076A6}" type="datetime4">
              <a:rPr lang="en-US" smtClean="0"/>
              <a:t>October 25,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9600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17518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01C-FE88-4816-B22E-F53E2222F4C2}" type="datetime4">
              <a:rPr lang="en-US" smtClean="0"/>
              <a:t>October 25,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98212" y="6429998"/>
            <a:ext cx="995578" cy="206417"/>
          </a:xfrm>
        </p:spPr>
        <p:txBody>
          <a:bodyPr/>
          <a:lstStyle/>
          <a:p>
            <a:fld id="{D104E8C4-3F69-47B7-97A0-88A2A0D6871E}" type="datetime4">
              <a:rPr lang="en-US" smtClean="0"/>
              <a:t>October 25,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34200" y="6429998"/>
            <a:ext cx="4025198" cy="206417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0" y="6435167"/>
            <a:ext cx="533399" cy="227848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2155166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388538" y="2155166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26692" y="2133600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72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16002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40386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/>
              <a:t>to add quoted person’s name, title, company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F509-CE30-4254-A71F-8C9F4B52AD1C}" type="datetime4">
              <a:rPr lang="en-US" smtClean="0"/>
              <a:t>October 25, 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5504"/>
            <a:ext cx="7848600" cy="4470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/>
              <a:t>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625504"/>
            <a:ext cx="2968784" cy="4470496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DF19-DF48-4FF2-9FCC-797D71EA7499}" type="datetime4">
              <a:rPr lang="en-US" smtClean="0"/>
              <a:t>October 25,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752600"/>
            <a:ext cx="6705760" cy="43434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752600"/>
            <a:ext cx="4111784" cy="43434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/>
              <a:t>Edit Master text styles</a:t>
            </a:r>
          </a:p>
          <a:p>
            <a:pPr marL="228600" lvl="1" indent="-228600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EC79-49ED-4814-B021-98A78CDC622B}" type="datetime4">
              <a:rPr lang="en-US" smtClean="0"/>
              <a:t>October 25,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cean9 brand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54" y="2438400"/>
            <a:ext cx="640121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600200"/>
            <a:ext cx="6705760" cy="4495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600200"/>
            <a:ext cx="4111784" cy="4495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October 25, 2017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400800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0" y="2514600"/>
            <a:ext cx="5257959" cy="3581400"/>
          </a:xfrm>
          <a:noFill/>
        </p:spPr>
        <p:txBody>
          <a:bodyPr lIns="0" tIns="0" rIns="0" bIns="0">
            <a:noAutofit/>
          </a:bodyPr>
          <a:lstStyle>
            <a:lvl1pPr marL="341313" marR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  <a:lvl2pPr marL="627063" marR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 sz="2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27063" marR="0" lvl="1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70384"/>
            <a:ext cx="5486399" cy="5525616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5257959" cy="1410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October 25, 2017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400800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1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397253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October 25, 2017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397253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397253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October 25, 2017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400800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with Pictur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068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2" t="38889" r="16668" b="38224"/>
          <a:stretch/>
        </p:blipFill>
        <p:spPr>
          <a:xfrm>
            <a:off x="2897767" y="2216867"/>
            <a:ext cx="7173096" cy="27361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8" b="34998"/>
          <a:stretch/>
        </p:blipFill>
        <p:spPr>
          <a:xfrm>
            <a:off x="1752600" y="152400"/>
            <a:ext cx="8634919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cean9 brand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38888" r="16667" b="37778"/>
          <a:stretch/>
        </p:blipFill>
        <p:spPr>
          <a:xfrm>
            <a:off x="3048000" y="2289367"/>
            <a:ext cx="6914818" cy="2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7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  <a:solidFill>
            <a:srgbClr val="FFFFFF"/>
          </a:solidFill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2" t="38889" r="16668" b="38224"/>
          <a:stretch/>
        </p:blipFill>
        <p:spPr>
          <a:xfrm>
            <a:off x="381000" y="320117"/>
            <a:ext cx="4114800" cy="15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4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799" cy="990600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dirty="0"/>
              <a:t>Agenda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3C2D-B3A8-4FD0-B1B9-EDBE613DD38A}" type="datetime4">
              <a:rPr lang="en-US" smtClean="0"/>
              <a:t>October 25,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438400"/>
            <a:ext cx="10969625" cy="3657600"/>
          </a:xfrm>
        </p:spPr>
        <p:txBody>
          <a:bodyPr/>
          <a:lstStyle>
            <a:lvl3pPr marL="682625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23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  <a:solidFill>
            <a:srgbClr val="FFFFFF"/>
          </a:solidFill>
        </p:spPr>
        <p:txBody>
          <a:bodyPr anchor="b"/>
          <a:lstStyle>
            <a:lvl1pPr>
              <a:lnSpc>
                <a:spcPct val="80000"/>
              </a:lnSpc>
              <a:defRPr sz="5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2" t="38889" r="16668" b="38224"/>
          <a:stretch/>
        </p:blipFill>
        <p:spPr>
          <a:xfrm>
            <a:off x="457200" y="320117"/>
            <a:ext cx="4114800" cy="15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243-F9BF-4FAC-8C32-44344060EE2B}" type="datetime4">
              <a:rPr lang="en-US" smtClean="0"/>
              <a:t>October 25,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7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3C20-5090-4E59-B9B8-A1AA0E61766C}" type="datetime4">
              <a:rPr lang="en-US" smtClean="0"/>
              <a:t>October 25, 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4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October 25, 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Sample code goes here </a:t>
            </a:r>
            <a:br>
              <a:rPr lang="en-US" dirty="0"/>
            </a:br>
            <a:r>
              <a:rPr lang="en-US" dirty="0" err="1"/>
              <a:t>ssdsdfhsdfkj</a:t>
            </a:r>
            <a:endParaRPr lang="en-US" dirty="0"/>
          </a:p>
          <a:p>
            <a:pPr lvl="0"/>
            <a:r>
              <a:rPr lang="en-US" dirty="0" err="1"/>
              <a:t>skdhfkshdfkjhsdfkj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3A0A-A910-49A2-9099-A720767A631D}" type="datetime4">
              <a:rPr lang="en-US" smtClean="0"/>
              <a:t>October 25, 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1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981200"/>
            <a:ext cx="10969784" cy="4114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October 25, 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Copyright, 2016, Ocean9, Inc., All Rights Reserved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9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October 25,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07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October 25,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8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F1F6-501B-4679-9950-C2E9654557F8}" type="datetime4">
              <a:rPr lang="en-US" smtClean="0"/>
              <a:t>October 25, 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6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165-2D8B-41D2-A50E-39737041D8F2}" type="datetime4">
              <a:rPr lang="en-US" smtClean="0"/>
              <a:t>October 25,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33600"/>
            <a:ext cx="5303520" cy="3962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2133600"/>
            <a:ext cx="5303520" cy="3962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FE32-112A-4EEE-87C9-C9AC9BE076A6}" type="datetime4">
              <a:rPr lang="en-US" smtClean="0"/>
              <a:t>October 25,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9600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11203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799" cy="990600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dirty="0"/>
              <a:t>Agenda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3C2D-B3A8-4FD0-B1B9-EDBE613DD38A}" type="datetime4">
              <a:rPr lang="en-US" smtClean="0"/>
              <a:t>October 25, 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438400"/>
            <a:ext cx="10969625" cy="3657600"/>
          </a:xfrm>
        </p:spPr>
        <p:txBody>
          <a:bodyPr/>
          <a:lstStyle>
            <a:lvl3pPr marL="682625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466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01C-FE88-4816-B22E-F53E2222F4C2}" type="datetime4">
              <a:rPr lang="en-US" smtClean="0"/>
              <a:t>October 25,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8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98212" y="6429998"/>
            <a:ext cx="995578" cy="206417"/>
          </a:xfrm>
        </p:spPr>
        <p:txBody>
          <a:bodyPr/>
          <a:lstStyle/>
          <a:p>
            <a:fld id="{D104E8C4-3F69-47B7-97A0-88A2A0D6871E}" type="datetime4">
              <a:rPr lang="en-US" smtClean="0"/>
              <a:t>October 25,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34200" y="6429998"/>
            <a:ext cx="4025198" cy="206417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0" y="6435167"/>
            <a:ext cx="533399" cy="227848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2155166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388538" y="2155166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26692" y="2133600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92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16002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40386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/>
              <a:t>to add quoted person’s name, title, company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F509-CE30-4254-A71F-8C9F4B52AD1C}" type="datetime4">
              <a:rPr lang="en-US" smtClean="0"/>
              <a:t>October 25, 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6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5504"/>
            <a:ext cx="7848600" cy="4470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/>
              <a:t>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625504"/>
            <a:ext cx="2968784" cy="4470496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DF19-DF48-4FF2-9FCC-797D71EA7499}" type="datetime4">
              <a:rPr lang="en-US" smtClean="0"/>
              <a:t>October 25,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752600"/>
            <a:ext cx="6705760" cy="43434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752600"/>
            <a:ext cx="4111784" cy="43434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/>
              <a:t>Edit Master text styles</a:t>
            </a:r>
          </a:p>
          <a:p>
            <a:pPr marL="228600" lvl="1" indent="-228600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EC79-49ED-4814-B021-98A78CDC622B}" type="datetime4">
              <a:rPr lang="en-US" smtClean="0"/>
              <a:t>October 25,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6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600200"/>
            <a:ext cx="6705760" cy="4495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600200"/>
            <a:ext cx="4111784" cy="4495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October 25, 2017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400800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4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0" y="2514600"/>
            <a:ext cx="5257959" cy="3581400"/>
          </a:xfrm>
          <a:noFill/>
        </p:spPr>
        <p:txBody>
          <a:bodyPr lIns="0" tIns="0" rIns="0" bIns="0">
            <a:noAutofit/>
          </a:bodyPr>
          <a:lstStyle>
            <a:lvl1pPr marL="341313" marR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  <a:lvl2pPr marL="627063" marR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 sz="2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27063" marR="0" lvl="1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70384"/>
            <a:ext cx="5486399" cy="5525616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5257959" cy="1410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October 25, 2017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400800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78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397253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October 25, 2017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397253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397253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14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October 25, 2017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400800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8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08FFB7-AC64-4486-96AA-3362BCFF7CF1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243-F9BF-4FAC-8C32-44344060EE2B}" type="datetime4">
              <a:rPr lang="en-US" smtClean="0"/>
              <a:t>October 25,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9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with Pictur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135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3C20-5090-4E59-B9B8-A1AA0E61766C}" type="datetime4">
              <a:rPr lang="en-US" smtClean="0"/>
              <a:t>October 25, 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October 25, 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Sample code goes here </a:t>
            </a:r>
            <a:br>
              <a:rPr lang="en-US" dirty="0"/>
            </a:br>
            <a:r>
              <a:rPr lang="en-US" dirty="0" err="1"/>
              <a:t>ssdsdfhsdfkj</a:t>
            </a:r>
            <a:endParaRPr lang="en-US" dirty="0"/>
          </a:p>
          <a:p>
            <a:pPr lvl="0"/>
            <a:r>
              <a:rPr lang="en-US" dirty="0" err="1"/>
              <a:t>skdhfkshdfkjhsdfkj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3A0A-A910-49A2-9099-A720767A631D}" type="datetime4">
              <a:rPr lang="en-US" smtClean="0"/>
              <a:t>October 25, 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981200"/>
            <a:ext cx="10969784" cy="4114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October 25,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648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69784" cy="4114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00800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2708FFB7-AC64-4486-96AA-3362BCFF7CF1}" type="datetime4">
              <a:rPr lang="en-US" smtClean="0"/>
              <a:t>October 25,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34200" y="6400800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Copyright, 2016, Ocean9, Inc., All Rights Reserved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00800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201393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7" r:id="rId2"/>
    <p:sldLayoutId id="2147483686" r:id="rId3"/>
    <p:sldLayoutId id="2147483651" r:id="rId4"/>
    <p:sldLayoutId id="2147483700" r:id="rId5"/>
    <p:sldLayoutId id="2147483654" r:id="rId6"/>
    <p:sldLayoutId id="2147483650" r:id="rId7"/>
    <p:sldLayoutId id="2147483706" r:id="rId8"/>
    <p:sldLayoutId id="2147483668" r:id="rId9"/>
    <p:sldLayoutId id="2147483708" r:id="rId10"/>
    <p:sldLayoutId id="2147483709" r:id="rId11"/>
    <p:sldLayoutId id="2147483655" r:id="rId12"/>
    <p:sldLayoutId id="2147483652" r:id="rId13"/>
    <p:sldLayoutId id="2147483702" r:id="rId14"/>
    <p:sldLayoutId id="2147483671" r:id="rId15"/>
    <p:sldLayoutId id="2147483703" r:id="rId16"/>
    <p:sldLayoutId id="2147483666" r:id="rId17"/>
    <p:sldLayoutId id="2147483656" r:id="rId18"/>
    <p:sldLayoutId id="2147483674" r:id="rId19"/>
    <p:sldLayoutId id="2147483657" r:id="rId20"/>
    <p:sldLayoutId id="2147483675" r:id="rId21"/>
    <p:sldLayoutId id="2147483676" r:id="rId22"/>
    <p:sldLayoutId id="2147483677" r:id="rId23"/>
    <p:sldLayoutId id="2147483678" r:id="rId24"/>
    <p:sldLayoutId id="2147483707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Gill Sans MT" panose="020B0502020104020203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69784" cy="4114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00800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2708FFB7-AC64-4486-96AA-3362BCFF7CF1}" type="datetime4">
              <a:rPr lang="en-US" smtClean="0"/>
              <a:t>October 25,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34200" y="6400800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Copyright, 2016, Ocean9, Inc., All Rights Reserved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00800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201393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Gill Sans MT" panose="020B0502020104020203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6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hyperlink" Target="http://www.icons8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wen@ocean9.io" TargetMode="Externa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dn2.hubspot.net/hubfs/2803133/80%20-%20Download%20Content%20available%20on%20www.ocean9.io/Webinars%20and%20Presentations/BrightTALK%20Summit%20-%20Putting%20data,%20not%20technology,%20at%20the%20center%20of%20your%20Big%20Data%20strategy.pptx" TargetMode="Externa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jamesdixon.wordpress.com/2010/10/14/pentaho-hadoop-and-data-lakes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://www.icons8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fda.gov/MedicalDevices/DeviceRegulationandGuidance/UniqueDeviceIdentification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hyperlink" Target="http://www.icons8.com/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December 7, 2016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C81C2D-C1C3-4C91-B939-8509E28C02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81F1F28-E0B7-43A2-8596-FA7FBA58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F536B2-8F79-4F84-869B-E47CB3F39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ltGray">
          <a:xfrm>
            <a:off x="1295400" y="3407190"/>
            <a:ext cx="4800600" cy="26888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Search Capabilities, Data </a:t>
            </a:r>
            <a:r>
              <a:rPr lang="en-US" dirty="0" err="1"/>
              <a:t>Tiering</a:t>
            </a:r>
            <a:r>
              <a:rPr lang="en-US" dirty="0"/>
              <a:t> and Ageing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Key Data easily Accessible</a:t>
            </a:r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2" y="4216767"/>
            <a:ext cx="642576" cy="64257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94" y="4254251"/>
            <a:ext cx="670236" cy="670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64" y="4414268"/>
            <a:ext cx="688458" cy="6884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64" y="3670733"/>
            <a:ext cx="688458" cy="6884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35" y="4211854"/>
            <a:ext cx="724765" cy="724765"/>
          </a:xfrm>
          <a:prstGeom prst="rect">
            <a:avLst/>
          </a:prstGeom>
        </p:spPr>
      </p:pic>
      <p:sp>
        <p:nvSpPr>
          <p:cNvPr id="23" name="Arrow: Left-Right 22"/>
          <p:cNvSpPr/>
          <p:nvPr/>
        </p:nvSpPr>
        <p:spPr bwMode="ltGray">
          <a:xfrm>
            <a:off x="1485035" y="5247374"/>
            <a:ext cx="4440756" cy="398537"/>
          </a:xfrm>
          <a:prstGeom prst="leftRightArrow">
            <a:avLst/>
          </a:prstGeom>
          <a:gradFill>
            <a:gsLst>
              <a:gs pos="50000">
                <a:schemeClr val="accent6"/>
              </a:gs>
              <a:gs pos="0">
                <a:schemeClr val="accent4"/>
              </a:gs>
              <a:gs pos="100000">
                <a:schemeClr val="accent2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400" dirty="0"/>
              <a:t>COLD 			                HOT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65508" y="5588771"/>
            <a:ext cx="1304303" cy="5072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>
                <a:solidFill>
                  <a:schemeClr val="accent6"/>
                </a:solidFill>
              </a:rPr>
              <a:t>Performance</a:t>
            </a:r>
          </a:p>
          <a:p>
            <a:pPr algn="r">
              <a:lnSpc>
                <a:spcPct val="90000"/>
              </a:lnSpc>
            </a:pPr>
            <a:r>
              <a:rPr lang="en-US" sz="1600" dirty="0">
                <a:solidFill>
                  <a:schemeClr val="accent6"/>
                </a:solidFill>
              </a:rPr>
              <a:t>Optimized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8872" y="5630181"/>
            <a:ext cx="1159380" cy="5072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6"/>
                </a:solidFill>
              </a:rPr>
              <a:t>Cost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6"/>
                </a:solidFill>
              </a:rPr>
              <a:t>Optimized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4905276"/>
            <a:ext cx="816372" cy="2536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6"/>
                </a:solidFill>
              </a:rPr>
              <a:t>In-Memory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48847" y="3927821"/>
            <a:ext cx="551753" cy="8306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6"/>
                </a:solidFill>
              </a:rPr>
              <a:t>SSD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6"/>
                </a:solidFill>
              </a:rPr>
              <a:t>Disk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6"/>
                </a:solidFill>
              </a:rPr>
              <a:t>--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6"/>
                </a:solidFill>
              </a:rPr>
              <a:t>SAN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6"/>
                </a:solidFill>
              </a:rPr>
              <a:t>Local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04733" y="4908365"/>
            <a:ext cx="705067" cy="2536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accent6"/>
                </a:solidFill>
              </a:rPr>
              <a:t>Archive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4915036"/>
            <a:ext cx="705067" cy="2536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accent6"/>
                </a:solidFill>
              </a:rPr>
              <a:t>Delete</a:t>
            </a: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6999807" y="1981200"/>
            <a:ext cx="4963593" cy="4114799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b="1" dirty="0"/>
              <a:t>Key requirements</a:t>
            </a:r>
          </a:p>
          <a:p>
            <a:pPr>
              <a:lnSpc>
                <a:spcPct val="100000"/>
              </a:lnSpc>
            </a:pPr>
            <a:r>
              <a:rPr lang="en-US" dirty="0"/>
              <a:t>Managed trade-off between access speed and storage cost</a:t>
            </a:r>
          </a:p>
          <a:p>
            <a:pPr>
              <a:lnSpc>
                <a:spcPct val="100000"/>
              </a:lnSpc>
            </a:pPr>
            <a:r>
              <a:rPr lang="en-US" dirty="0"/>
              <a:t>Key business data with fast access – In-Memory </a:t>
            </a:r>
          </a:p>
          <a:p>
            <a:pPr>
              <a:lnSpc>
                <a:spcPct val="120000"/>
              </a:lnSpc>
            </a:pPr>
            <a:r>
              <a:rPr lang="en-US" dirty="0"/>
              <a:t>Consider usage over time, delete data with short lifespan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607394" y="1905000"/>
          <a:ext cx="5488609" cy="1234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4087">
                  <a:extLst>
                    <a:ext uri="{9D8B030D-6E8A-4147-A177-3AD203B41FA5}">
                      <a16:colId xmlns:a16="http://schemas.microsoft.com/office/drawing/2014/main" val="4226922274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4106168055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4106185733"/>
                    </a:ext>
                  </a:extLst>
                </a:gridCol>
                <a:gridCol w="774145">
                  <a:extLst>
                    <a:ext uri="{9D8B030D-6E8A-4147-A177-3AD203B41FA5}">
                      <a16:colId xmlns:a16="http://schemas.microsoft.com/office/drawing/2014/main" val="188464134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9869966"/>
                    </a:ext>
                  </a:extLst>
                </a:gridCol>
                <a:gridCol w="739916">
                  <a:extLst>
                    <a:ext uri="{9D8B030D-6E8A-4147-A177-3AD203B41FA5}">
                      <a16:colId xmlns:a16="http://schemas.microsoft.com/office/drawing/2014/main" val="3161182267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1046901227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Archive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Object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Local</a:t>
                      </a:r>
                      <a:r>
                        <a:rPr lang="en-US" sz="1200" baseline="0" dirty="0"/>
                        <a:t> Disk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Local SSD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SAN Disk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SAN SSD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465276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Cents</a:t>
                      </a:r>
                      <a:r>
                        <a:rPr lang="en-US" sz="1200" b="0" baseline="0" dirty="0"/>
                        <a:t> per </a:t>
                      </a:r>
                      <a:r>
                        <a:rPr lang="en-US" sz="1200" b="0" dirty="0"/>
                        <a:t>GB/</a:t>
                      </a:r>
                    </a:p>
                    <a:p>
                      <a:pPr algn="ctr"/>
                      <a:r>
                        <a:rPr lang="en-US" sz="1200" b="0" dirty="0"/>
                        <a:t>Month*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D2 instance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I2,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X1,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R3 instances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401011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570972" y="4905275"/>
            <a:ext cx="705067" cy="2536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accent6"/>
                </a:solidFill>
              </a:rPr>
              <a:t>Object 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accent6"/>
                </a:solidFill>
              </a:rPr>
              <a:t>Storage</a:t>
            </a:r>
          </a:p>
        </p:txBody>
      </p:sp>
      <p:sp>
        <p:nvSpPr>
          <p:cNvPr id="42" name="Flowchart: Manual Operation 41"/>
          <p:cNvSpPr>
            <a:spLocks noChangeAspect="1"/>
          </p:cNvSpPr>
          <p:nvPr/>
        </p:nvSpPr>
        <p:spPr bwMode="ltGray">
          <a:xfrm>
            <a:off x="2643444" y="4363490"/>
            <a:ext cx="546091" cy="433795"/>
          </a:xfrm>
          <a:prstGeom prst="flowChartManualOperation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51" y="4573873"/>
            <a:ext cx="191269" cy="1912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17" y="4382604"/>
            <a:ext cx="191269" cy="1912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37" y="4384033"/>
            <a:ext cx="191269" cy="191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3813" y="3130622"/>
            <a:ext cx="762000" cy="26027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*AWS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563859" y="6643108"/>
            <a:ext cx="762000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hlinkClick r:id="rId9"/>
              </a:rPr>
              <a:t>icons8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27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Lake Governance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Comply w/ Company Rules and Processes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999807" y="1981200"/>
            <a:ext cx="4963593" cy="4114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b="1" dirty="0"/>
              <a:t>Key requirements</a:t>
            </a:r>
          </a:p>
          <a:p>
            <a:pPr>
              <a:lnSpc>
                <a:spcPct val="120000"/>
              </a:lnSpc>
            </a:pPr>
            <a:r>
              <a:rPr lang="en-US" dirty="0"/>
              <a:t>Reporting mechanism</a:t>
            </a:r>
          </a:p>
          <a:p>
            <a:pPr>
              <a:lnSpc>
                <a:spcPct val="120000"/>
              </a:lnSpc>
            </a:pPr>
            <a:r>
              <a:rPr lang="en-US" dirty="0"/>
              <a:t>Consumption tracking</a:t>
            </a:r>
          </a:p>
          <a:p>
            <a:pPr>
              <a:lnSpc>
                <a:spcPct val="120000"/>
              </a:lnSpc>
            </a:pPr>
            <a:r>
              <a:rPr lang="en-US" dirty="0"/>
              <a:t>Security</a:t>
            </a:r>
          </a:p>
          <a:p>
            <a:pPr>
              <a:lnSpc>
                <a:spcPct val="120000"/>
              </a:lnSpc>
            </a:pPr>
            <a:r>
              <a:rPr lang="en-US" dirty="0"/>
              <a:t>Privacy</a:t>
            </a:r>
          </a:p>
          <a:p>
            <a:pPr>
              <a:lnSpc>
                <a:spcPct val="120000"/>
              </a:lnSpc>
            </a:pPr>
            <a:r>
              <a:rPr lang="en-US" dirty="0"/>
              <a:t>Chargeback models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47596"/>
              </p:ext>
            </p:extLst>
          </p:nvPr>
        </p:nvGraphicFramePr>
        <p:xfrm>
          <a:off x="1524000" y="2590800"/>
          <a:ext cx="3352801" cy="3200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52801">
                  <a:extLst>
                    <a:ext uri="{9D8B030D-6E8A-4147-A177-3AD203B41FA5}">
                      <a16:colId xmlns:a16="http://schemas.microsoft.com/office/drawing/2014/main" val="90990628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CRITICAL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61143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RESTRICTED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861639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HIGHLY</a:t>
                      </a:r>
                      <a:r>
                        <a:rPr lang="en-US" b="1" baseline="0" dirty="0">
                          <a:solidFill>
                            <a:schemeClr val="accent5"/>
                          </a:solidFill>
                        </a:rPr>
                        <a:t> CONFIDENTIAL</a:t>
                      </a:r>
                      <a:endParaRPr lang="en-US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2082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CONFIDENTIAL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2878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PUBLIC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99028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0" y="2209800"/>
            <a:ext cx="3124201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Data Privacy Classification:</a:t>
            </a:r>
          </a:p>
        </p:txBody>
      </p:sp>
    </p:spTree>
    <p:extLst>
      <p:ext uri="{BB962C8B-B14F-4D97-AF65-F5344CB8AC3E}">
        <p14:creationId xmlns:p14="http://schemas.microsoft.com/office/powerpoint/2010/main" val="24187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Meta Data Management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Lifecycle of your Data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999807" y="1981200"/>
            <a:ext cx="4963593" cy="411479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b="1" dirty="0"/>
              <a:t>Key requirements</a:t>
            </a:r>
          </a:p>
          <a:p>
            <a:pPr>
              <a:lnSpc>
                <a:spcPct val="120000"/>
              </a:lnSpc>
            </a:pPr>
            <a:r>
              <a:rPr lang="en-US" dirty="0"/>
              <a:t>Comprehensive</a:t>
            </a:r>
          </a:p>
          <a:p>
            <a:pPr>
              <a:lnSpc>
                <a:spcPct val="120000"/>
              </a:lnSpc>
            </a:pPr>
            <a:r>
              <a:rPr lang="en-US" dirty="0"/>
              <a:t>Highly automated</a:t>
            </a:r>
          </a:p>
          <a:p>
            <a:pPr>
              <a:lnSpc>
                <a:spcPct val="120000"/>
              </a:lnSpc>
            </a:pPr>
            <a:r>
              <a:rPr lang="en-US" dirty="0"/>
              <a:t>Ongoing extraction </a:t>
            </a:r>
            <a:br>
              <a:rPr lang="en-US" dirty="0"/>
            </a:br>
            <a:r>
              <a:rPr lang="en-US" dirty="0"/>
              <a:t>and management</a:t>
            </a:r>
          </a:p>
          <a:p>
            <a:pPr>
              <a:lnSpc>
                <a:spcPct val="120000"/>
              </a:lnSpc>
            </a:pPr>
            <a:r>
              <a:rPr lang="en-US" dirty="0"/>
              <a:t>Foundation for self-service data discovery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2286000"/>
            <a:ext cx="2796376" cy="3308947"/>
            <a:chOff x="1775624" y="2133599"/>
            <a:chExt cx="2796376" cy="3308947"/>
          </a:xfrm>
        </p:grpSpPr>
        <p:sp>
          <p:nvSpPr>
            <p:cNvPr id="13" name="Flowchart: Magnetic Disk 12"/>
            <p:cNvSpPr/>
            <p:nvPr/>
          </p:nvSpPr>
          <p:spPr bwMode="ltGray">
            <a:xfrm>
              <a:off x="1775624" y="4566247"/>
              <a:ext cx="2796376" cy="876299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accent5"/>
                  </a:solidFill>
                </a:rPr>
                <a:t>Privacy</a:t>
              </a:r>
            </a:p>
          </p:txBody>
        </p:sp>
        <p:sp>
          <p:nvSpPr>
            <p:cNvPr id="11" name="Flowchart: Magnetic Disk 10"/>
            <p:cNvSpPr/>
            <p:nvPr/>
          </p:nvSpPr>
          <p:spPr bwMode="ltGray">
            <a:xfrm>
              <a:off x="1775624" y="3959935"/>
              <a:ext cx="2796376" cy="876299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accent5"/>
                  </a:solidFill>
                </a:rPr>
                <a:t>History</a:t>
              </a:r>
              <a:r>
                <a:rPr lang="en-US" sz="1600" dirty="0">
                  <a:solidFill>
                    <a:schemeClr val="accent5"/>
                  </a:solidFill>
                </a:rPr>
                <a:t> 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accent5"/>
                  </a:solidFill>
                </a:rPr>
                <a:t>Age, Usage</a:t>
              </a:r>
            </a:p>
          </p:txBody>
        </p:sp>
        <p:sp>
          <p:nvSpPr>
            <p:cNvPr id="12" name="Flowchart: Magnetic Disk 11"/>
            <p:cNvSpPr/>
            <p:nvPr/>
          </p:nvSpPr>
          <p:spPr bwMode="ltGray">
            <a:xfrm>
              <a:off x="1775624" y="3352801"/>
              <a:ext cx="2796376" cy="876299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accent5"/>
                  </a:solidFill>
                </a:rPr>
                <a:t>Lineage</a:t>
              </a:r>
              <a:br>
                <a:rPr lang="en-US" sz="1600" dirty="0">
                  <a:solidFill>
                    <a:schemeClr val="accent5"/>
                  </a:solidFill>
                </a:rPr>
              </a:br>
              <a:r>
                <a:rPr lang="en-US" sz="1400" dirty="0">
                  <a:solidFill>
                    <a:schemeClr val="accent5"/>
                  </a:solidFill>
                </a:rPr>
                <a:t>Source, Time &amp; Transformations</a:t>
              </a:r>
              <a:endParaRPr lang="en-US" sz="1600" dirty="0">
                <a:solidFill>
                  <a:schemeClr val="accent5"/>
                </a:solidFill>
              </a:endParaRPr>
            </a:p>
          </p:txBody>
        </p:sp>
        <p:sp>
          <p:nvSpPr>
            <p:cNvPr id="16" name="Flowchart: Magnetic Disk 15"/>
            <p:cNvSpPr/>
            <p:nvPr/>
          </p:nvSpPr>
          <p:spPr bwMode="ltGray">
            <a:xfrm>
              <a:off x="1775624" y="2743200"/>
              <a:ext cx="2796376" cy="876299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accent5"/>
                  </a:solidFill>
                </a:rPr>
                <a:t>Technical Context</a:t>
              </a:r>
              <a:br>
                <a:rPr lang="en-US" sz="1600" dirty="0">
                  <a:solidFill>
                    <a:schemeClr val="accent5"/>
                  </a:solidFill>
                </a:rPr>
              </a:br>
              <a:r>
                <a:rPr lang="en-US" sz="1400" dirty="0">
                  <a:solidFill>
                    <a:schemeClr val="accent5"/>
                  </a:solidFill>
                </a:rPr>
                <a:t>Data Types, Machine IDs</a:t>
              </a:r>
              <a:endParaRPr lang="en-US" sz="1600" dirty="0">
                <a:solidFill>
                  <a:schemeClr val="accent5"/>
                </a:solidFill>
              </a:endParaRPr>
            </a:p>
          </p:txBody>
        </p:sp>
        <p:sp>
          <p:nvSpPr>
            <p:cNvPr id="15" name="Flowchart: Magnetic Disk 14"/>
            <p:cNvSpPr/>
            <p:nvPr/>
          </p:nvSpPr>
          <p:spPr bwMode="ltGray">
            <a:xfrm>
              <a:off x="1775624" y="2133599"/>
              <a:ext cx="2796376" cy="876299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accent5"/>
                  </a:solidFill>
                </a:rPr>
                <a:t>Business Context</a:t>
              </a:r>
              <a:endParaRPr lang="en-US" sz="16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1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: Right 63"/>
          <p:cNvSpPr/>
          <p:nvPr/>
        </p:nvSpPr>
        <p:spPr bwMode="ltGray">
          <a:xfrm>
            <a:off x="6780944" y="5290228"/>
            <a:ext cx="3809541" cy="642266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Arrow: Right 61"/>
          <p:cNvSpPr/>
          <p:nvPr/>
        </p:nvSpPr>
        <p:spPr bwMode="ltGray">
          <a:xfrm>
            <a:off x="7172295" y="3876378"/>
            <a:ext cx="2428905" cy="642266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Data Lake Architecture</a:t>
            </a:r>
          </a:p>
        </p:txBody>
      </p:sp>
      <p:sp>
        <p:nvSpPr>
          <p:cNvPr id="8" name="Oval 7"/>
          <p:cNvSpPr/>
          <p:nvPr/>
        </p:nvSpPr>
        <p:spPr bwMode="ltGray">
          <a:xfrm>
            <a:off x="2087848" y="2819400"/>
            <a:ext cx="5791200" cy="3429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8" name="Arrow: Right 17"/>
          <p:cNvSpPr/>
          <p:nvPr/>
        </p:nvSpPr>
        <p:spPr bwMode="ltGray">
          <a:xfrm>
            <a:off x="449548" y="3075228"/>
            <a:ext cx="2819400" cy="6422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Relational</a:t>
            </a:r>
          </a:p>
        </p:txBody>
      </p:sp>
      <p:sp>
        <p:nvSpPr>
          <p:cNvPr id="20" name="Arrow: Right 19"/>
          <p:cNvSpPr/>
          <p:nvPr/>
        </p:nvSpPr>
        <p:spPr bwMode="ltGray">
          <a:xfrm>
            <a:off x="-304800" y="3747676"/>
            <a:ext cx="2819400" cy="6422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Documents, Emails</a:t>
            </a:r>
          </a:p>
        </p:txBody>
      </p:sp>
      <p:sp>
        <p:nvSpPr>
          <p:cNvPr id="21" name="Arrow: Right 20"/>
          <p:cNvSpPr/>
          <p:nvPr/>
        </p:nvSpPr>
        <p:spPr bwMode="ltGray">
          <a:xfrm>
            <a:off x="-141002" y="4521981"/>
            <a:ext cx="2819400" cy="6422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Social</a:t>
            </a:r>
          </a:p>
        </p:txBody>
      </p:sp>
      <p:sp>
        <p:nvSpPr>
          <p:cNvPr id="22" name="Arrow: Right 21"/>
          <p:cNvSpPr/>
          <p:nvPr/>
        </p:nvSpPr>
        <p:spPr bwMode="ltGray">
          <a:xfrm>
            <a:off x="418378" y="5245056"/>
            <a:ext cx="2819400" cy="6422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Machines and Devices</a:t>
            </a:r>
          </a:p>
        </p:txBody>
      </p:sp>
      <p:sp>
        <p:nvSpPr>
          <p:cNvPr id="19" name="Flowchart: Manual Operation 18"/>
          <p:cNvSpPr/>
          <p:nvPr/>
        </p:nvSpPr>
        <p:spPr bwMode="ltGray">
          <a:xfrm>
            <a:off x="3366350" y="3375343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4" name="Flowchart: Manual Operation 23"/>
          <p:cNvSpPr/>
          <p:nvPr/>
        </p:nvSpPr>
        <p:spPr bwMode="ltGray">
          <a:xfrm>
            <a:off x="5970094" y="3303335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5" name="Flowchart: Manual Operation 24"/>
          <p:cNvSpPr/>
          <p:nvPr/>
        </p:nvSpPr>
        <p:spPr bwMode="ltGray">
          <a:xfrm>
            <a:off x="6490965" y="4362199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6" name="Flowchart: Manual Operation 25"/>
          <p:cNvSpPr/>
          <p:nvPr/>
        </p:nvSpPr>
        <p:spPr bwMode="ltGray">
          <a:xfrm>
            <a:off x="5466628" y="4843555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7" name="Flowchart: Manual Operation 26"/>
          <p:cNvSpPr/>
          <p:nvPr/>
        </p:nvSpPr>
        <p:spPr bwMode="ltGray">
          <a:xfrm>
            <a:off x="4166450" y="5029439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8" name="Flowchart: Manual Operation 27"/>
          <p:cNvSpPr/>
          <p:nvPr/>
        </p:nvSpPr>
        <p:spPr bwMode="ltGray">
          <a:xfrm>
            <a:off x="3004193" y="4509182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9" name="Flowchart: Manual Operation 28"/>
          <p:cNvSpPr/>
          <p:nvPr/>
        </p:nvSpPr>
        <p:spPr bwMode="ltGray">
          <a:xfrm>
            <a:off x="4632479" y="3608614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grpSp>
        <p:nvGrpSpPr>
          <p:cNvPr id="23" name="Group 22"/>
          <p:cNvGrpSpPr/>
          <p:nvPr/>
        </p:nvGrpSpPr>
        <p:grpSpPr>
          <a:xfrm>
            <a:off x="4321395" y="2044604"/>
            <a:ext cx="1340201" cy="1330739"/>
            <a:chOff x="5725493" y="1916668"/>
            <a:chExt cx="1340201" cy="1330739"/>
          </a:xfrm>
        </p:grpSpPr>
        <p:sp>
          <p:nvSpPr>
            <p:cNvPr id="11" name="Cylinder 10"/>
            <p:cNvSpPr/>
            <p:nvPr/>
          </p:nvSpPr>
          <p:spPr bwMode="ltGray">
            <a:xfrm>
              <a:off x="5725493" y="2014083"/>
              <a:ext cx="1340201" cy="1233324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Lineage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Age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Privacy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Usage history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22359" y="1916668"/>
              <a:ext cx="1146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Metadata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875051" y="3335183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46091" y="3645893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6678" y="3419309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09150" y="4525522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52491" y="5082254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66808" y="4878674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95922" y="4400243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8" name="Rectangle 37"/>
          <p:cNvSpPr/>
          <p:nvPr/>
        </p:nvSpPr>
        <p:spPr bwMode="ltGray">
          <a:xfrm>
            <a:off x="6437237" y="1734537"/>
            <a:ext cx="1175213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</a:rPr>
              <a:t>Analyze + Transform</a:t>
            </a:r>
          </a:p>
        </p:txBody>
      </p:sp>
      <p:cxnSp>
        <p:nvCxnSpPr>
          <p:cNvPr id="2048" name="Straight Connector 2047"/>
          <p:cNvCxnSpPr>
            <a:endCxn id="38" idx="2"/>
          </p:cNvCxnSpPr>
          <p:nvPr/>
        </p:nvCxnSpPr>
        <p:spPr>
          <a:xfrm flipV="1">
            <a:off x="6883183" y="2420337"/>
            <a:ext cx="141661" cy="1944253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 bwMode="ltGray">
          <a:xfrm>
            <a:off x="7582912" y="2819400"/>
            <a:ext cx="1175213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</a:rPr>
              <a:t>Analyze</a:t>
            </a:r>
          </a:p>
        </p:txBody>
      </p:sp>
      <p:sp>
        <p:nvSpPr>
          <p:cNvPr id="46" name="Cylinder 45"/>
          <p:cNvSpPr/>
          <p:nvPr/>
        </p:nvSpPr>
        <p:spPr bwMode="ltGray">
          <a:xfrm>
            <a:off x="10590486" y="5128127"/>
            <a:ext cx="1204473" cy="876124"/>
          </a:xfrm>
          <a:prstGeom prst="can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 Warehouse</a:t>
            </a:r>
          </a:p>
        </p:txBody>
      </p:sp>
      <p:sp>
        <p:nvSpPr>
          <p:cNvPr id="60" name="Cylinder 59"/>
          <p:cNvSpPr/>
          <p:nvPr/>
        </p:nvSpPr>
        <p:spPr bwMode="ltGray">
          <a:xfrm>
            <a:off x="9601200" y="3737162"/>
            <a:ext cx="1173230" cy="914302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SAP HANA</a:t>
            </a:r>
          </a:p>
        </p:txBody>
      </p:sp>
      <p:cxnSp>
        <p:nvCxnSpPr>
          <p:cNvPr id="69" name="Straight Connector 68"/>
          <p:cNvCxnSpPr>
            <a:stCxn id="38" idx="2"/>
            <a:endCxn id="30" idx="0"/>
          </p:cNvCxnSpPr>
          <p:nvPr/>
        </p:nvCxnSpPr>
        <p:spPr>
          <a:xfrm flipH="1">
            <a:off x="6332251" y="2420337"/>
            <a:ext cx="692593" cy="914846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1" idx="2"/>
            <a:endCxn id="25" idx="0"/>
          </p:cNvCxnSpPr>
          <p:nvPr/>
        </p:nvCxnSpPr>
        <p:spPr>
          <a:xfrm flipH="1">
            <a:off x="6853123" y="3505200"/>
            <a:ext cx="1317396" cy="856999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 bwMode="ltGray">
          <a:xfrm>
            <a:off x="9605216" y="2624073"/>
            <a:ext cx="1175213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</a:rPr>
              <a:t>Real Time Analysis</a:t>
            </a:r>
          </a:p>
        </p:txBody>
      </p:sp>
      <p:cxnSp>
        <p:nvCxnSpPr>
          <p:cNvPr id="81" name="Straight Connector 80"/>
          <p:cNvCxnSpPr>
            <a:stCxn id="80" idx="2"/>
            <a:endCxn id="60" idx="1"/>
          </p:cNvCxnSpPr>
          <p:nvPr/>
        </p:nvCxnSpPr>
        <p:spPr>
          <a:xfrm flipH="1">
            <a:off x="10187815" y="3309873"/>
            <a:ext cx="5008" cy="427289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46" idx="1"/>
          </p:cNvCxnSpPr>
          <p:nvPr/>
        </p:nvCxnSpPr>
        <p:spPr>
          <a:xfrm>
            <a:off x="11191463" y="1905000"/>
            <a:ext cx="1260" cy="3223127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2069"/>
          <p:cNvSpPr txBox="1"/>
          <p:nvPr/>
        </p:nvSpPr>
        <p:spPr>
          <a:xfrm>
            <a:off x="9524141" y="2384951"/>
            <a:ext cx="1829659" cy="3225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Business Analyst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437604" y="1515037"/>
            <a:ext cx="1829659" cy="3225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Data Scientist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44115" y="2611114"/>
            <a:ext cx="1195085" cy="3225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Data Scientist</a:t>
            </a:r>
          </a:p>
        </p:txBody>
      </p:sp>
      <p:sp>
        <p:nvSpPr>
          <p:cNvPr id="90" name="Rectangle 89"/>
          <p:cNvSpPr/>
          <p:nvPr/>
        </p:nvSpPr>
        <p:spPr bwMode="ltGray">
          <a:xfrm>
            <a:off x="10520475" y="1172337"/>
            <a:ext cx="1175213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</a:rPr>
              <a:t>Time Series Analysis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0439400" y="933215"/>
            <a:ext cx="1829659" cy="3225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Business Analyst</a:t>
            </a:r>
          </a:p>
        </p:txBody>
      </p:sp>
    </p:spTree>
    <p:extLst>
      <p:ext uri="{BB962C8B-B14F-4D97-AF65-F5344CB8AC3E}">
        <p14:creationId xmlns:p14="http://schemas.microsoft.com/office/powerpoint/2010/main" val="13864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Power of the Data Lake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Data Lakes suited for extremely large data volumes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Open and flexible architecture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Integrate existing data assets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Future expandability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Data democratization across the business organization </a:t>
            </a:r>
            <a:br>
              <a:rPr lang="en-US" dirty="0"/>
            </a:br>
            <a:r>
              <a:rPr lang="en-US" dirty="0"/>
              <a:t>through holistic governance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14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349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76889" y="1063181"/>
            <a:ext cx="10969943" cy="527907"/>
          </a:xfrm>
        </p:spPr>
        <p:txBody>
          <a:bodyPr/>
          <a:lstStyle/>
          <a:p>
            <a:r>
              <a:rPr lang="en-US" sz="3200" dirty="0"/>
              <a:t>Platform-as-a-Service for Applications and Databases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934200" y="6400800"/>
            <a:ext cx="4025198" cy="210312"/>
          </a:xfrm>
        </p:spPr>
        <p:txBody>
          <a:bodyPr/>
          <a:lstStyle/>
          <a:p>
            <a:pPr algn="r"/>
            <a:r>
              <a:rPr lang="en-US" sz="800" dirty="0"/>
              <a:t>© Copyright, 2017, Ocean9, Inc.,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Ocean9, Inc.</a:t>
            </a:r>
          </a:p>
        </p:txBody>
      </p:sp>
      <p:sp>
        <p:nvSpPr>
          <p:cNvPr id="33" name="Content Placeholder 13"/>
          <p:cNvSpPr>
            <a:spLocks noGrp="1"/>
          </p:cNvSpPr>
          <p:nvPr>
            <p:ph sz="half" idx="1"/>
          </p:nvPr>
        </p:nvSpPr>
        <p:spPr>
          <a:xfrm>
            <a:off x="8686801" y="2387283"/>
            <a:ext cx="3048000" cy="3226434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  <a:buNone/>
            </a:pPr>
            <a:r>
              <a:rPr lang="en-US" sz="2400" b="1" dirty="0">
                <a:solidFill>
                  <a:srgbClr val="262626"/>
                </a:solidFill>
              </a:rPr>
              <a:t>Enterprise Class</a:t>
            </a:r>
          </a:p>
          <a:p>
            <a:pPr marL="230188" lvl="0" indent="-230188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</a:pPr>
            <a:r>
              <a:rPr lang="en-US" sz="2000" dirty="0">
                <a:solidFill>
                  <a:srgbClr val="262626"/>
                </a:solidFill>
              </a:rPr>
              <a:t>High performance </a:t>
            </a:r>
          </a:p>
          <a:p>
            <a:pPr marL="230188" lvl="0" indent="-230188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</a:pPr>
            <a:r>
              <a:rPr lang="en-US" sz="2000" dirty="0">
                <a:solidFill>
                  <a:srgbClr val="262626"/>
                </a:solidFill>
              </a:rPr>
              <a:t>High availability</a:t>
            </a:r>
          </a:p>
          <a:p>
            <a:pPr marL="230188" lvl="0" indent="-230188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</a:pPr>
            <a:r>
              <a:rPr lang="en-US" sz="2000" dirty="0">
                <a:solidFill>
                  <a:srgbClr val="262626"/>
                </a:solidFill>
              </a:rPr>
              <a:t>Strict security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  <a:buNone/>
            </a:pPr>
            <a:r>
              <a:rPr lang="en-US" sz="2000" b="1" dirty="0">
                <a:solidFill>
                  <a:srgbClr val="262626"/>
                </a:solidFill>
              </a:rPr>
              <a:t>PLUS</a:t>
            </a:r>
          </a:p>
          <a:p>
            <a:pPr marL="230188" indent="-230188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</a:pPr>
            <a:r>
              <a:rPr lang="en-US" sz="2000" dirty="0">
                <a:solidFill>
                  <a:srgbClr val="262626"/>
                </a:solidFill>
              </a:rPr>
              <a:t>Extensibility via Add-ons</a:t>
            </a:r>
          </a:p>
          <a:p>
            <a:pPr marL="230188" indent="-230188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</a:pPr>
            <a:r>
              <a:rPr lang="en-US" sz="2000" dirty="0">
                <a:solidFill>
                  <a:srgbClr val="262626"/>
                </a:solidFill>
              </a:rPr>
              <a:t>Business Continuity and Disaster Recovery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8F7269-70E3-4088-96E2-5154B9F84386}"/>
              </a:ext>
            </a:extLst>
          </p:cNvPr>
          <p:cNvGrpSpPr/>
          <p:nvPr/>
        </p:nvGrpSpPr>
        <p:grpSpPr>
          <a:xfrm>
            <a:off x="626693" y="2304886"/>
            <a:ext cx="7404723" cy="3301641"/>
            <a:chOff x="626693" y="2304886"/>
            <a:chExt cx="7404723" cy="33016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FEB32A5-9D16-458D-BFE0-34A06C047880}"/>
                </a:ext>
              </a:extLst>
            </p:cNvPr>
            <p:cNvSpPr/>
            <p:nvPr/>
          </p:nvSpPr>
          <p:spPr bwMode="ltGray">
            <a:xfrm>
              <a:off x="4512899" y="2776512"/>
              <a:ext cx="256831" cy="22688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err="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5A2D4C6-CF35-439A-AFB7-8B28DE70EA22}"/>
                </a:ext>
              </a:extLst>
            </p:cNvPr>
            <p:cNvSpPr/>
            <p:nvPr/>
          </p:nvSpPr>
          <p:spPr bwMode="ltGray">
            <a:xfrm>
              <a:off x="6885078" y="4259820"/>
              <a:ext cx="256831" cy="69251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err="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04C28A1-0E3F-40C8-8CA1-AEDC8DD0BD93}"/>
                </a:ext>
              </a:extLst>
            </p:cNvPr>
            <p:cNvSpPr/>
            <p:nvPr/>
          </p:nvSpPr>
          <p:spPr bwMode="ltGray">
            <a:xfrm>
              <a:off x="2198668" y="4234928"/>
              <a:ext cx="256831" cy="7080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err="1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90BF44A-9341-4CB4-8CC1-55C98DB8B54D}"/>
                </a:ext>
              </a:extLst>
            </p:cNvPr>
            <p:cNvSpPr/>
            <p:nvPr/>
          </p:nvSpPr>
          <p:spPr bwMode="ltGray">
            <a:xfrm>
              <a:off x="3640347" y="4941318"/>
              <a:ext cx="2015552" cy="6652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err="1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35F78E9-F75F-490E-95FD-29974EA30597}"/>
                </a:ext>
              </a:extLst>
            </p:cNvPr>
            <p:cNvSpPr/>
            <p:nvPr/>
          </p:nvSpPr>
          <p:spPr bwMode="ltGray">
            <a:xfrm>
              <a:off x="1254737" y="4941318"/>
              <a:ext cx="2015552" cy="6652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err="1"/>
            </a:p>
          </p:txBody>
        </p:sp>
        <p:pic>
          <p:nvPicPr>
            <p:cNvPr id="40" name="Picture 2" descr="https://daks2k3a4ib2z.cloudfront.net/56f4b5c08c821b80677a09b5/5807e936e8ffbad5081b9485_MicrosoftAzure-Logo.png">
              <a:extLst>
                <a:ext uri="{FF2B5EF4-FFF2-40B4-BE49-F238E27FC236}">
                  <a16:creationId xmlns:a16="http://schemas.microsoft.com/office/drawing/2014/main" id="{CF7593C6-C79D-401C-8E93-E8F14C6A7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589" y="5030041"/>
              <a:ext cx="1370806" cy="42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E138B6DC-9F6D-46D2-B55B-38C84E94E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39810" y="5013899"/>
              <a:ext cx="1250490" cy="468080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E43FEF0-EEFF-4592-83EF-C146F3CB5927}"/>
                </a:ext>
              </a:extLst>
            </p:cNvPr>
            <p:cNvSpPr/>
            <p:nvPr/>
          </p:nvSpPr>
          <p:spPr bwMode="ltGray">
            <a:xfrm rot="16200000">
              <a:off x="-786386" y="3717965"/>
              <a:ext cx="3301641" cy="475484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/>
                <a:t>Platform-as-a-Service</a:t>
              </a:r>
              <a:endParaRPr lang="en-US" b="1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146FC3F-A2DE-4735-B5C1-6C2CAAAA8914}"/>
                </a:ext>
              </a:extLst>
            </p:cNvPr>
            <p:cNvSpPr/>
            <p:nvPr/>
          </p:nvSpPr>
          <p:spPr bwMode="ltGray">
            <a:xfrm>
              <a:off x="6015865" y="4941318"/>
              <a:ext cx="2012027" cy="6652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4000" b="1" dirty="0">
                <a:solidFill>
                  <a:schemeClr val="accent2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69A5968-2203-4317-9F26-7B0EED239357}"/>
                </a:ext>
              </a:extLst>
            </p:cNvPr>
            <p:cNvSpPr/>
            <p:nvPr/>
          </p:nvSpPr>
          <p:spPr bwMode="ltGray">
            <a:xfrm>
              <a:off x="1102177" y="4231183"/>
              <a:ext cx="6929015" cy="513464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400" b="1" dirty="0"/>
                <a:t>Ocean9 Intelligent Platform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911558D-7712-4C8A-A639-75F44BC52B17}"/>
                </a:ext>
              </a:extLst>
            </p:cNvPr>
            <p:cNvSpPr/>
            <p:nvPr/>
          </p:nvSpPr>
          <p:spPr bwMode="ltGray">
            <a:xfrm>
              <a:off x="1254737" y="2940346"/>
              <a:ext cx="6776455" cy="5120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err="1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79C086B-BFAC-4C66-9177-69A68566F92D}"/>
                </a:ext>
              </a:extLst>
            </p:cNvPr>
            <p:cNvSpPr txBox="1"/>
            <p:nvPr/>
          </p:nvSpPr>
          <p:spPr>
            <a:xfrm>
              <a:off x="1395568" y="3099161"/>
              <a:ext cx="2531784" cy="328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/>
                <a:t>Database-as-a-Service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84CAC79-06C6-408B-BFF3-CF047E4FB005}"/>
                </a:ext>
              </a:extLst>
            </p:cNvPr>
            <p:cNvGrpSpPr/>
            <p:nvPr/>
          </p:nvGrpSpPr>
          <p:grpSpPr>
            <a:xfrm>
              <a:off x="4512899" y="3075067"/>
              <a:ext cx="1296742" cy="329841"/>
              <a:chOff x="4455963" y="3057468"/>
              <a:chExt cx="1296742" cy="3298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B9D89319-2C2D-4D5A-9ACC-F13A3153A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5963" y="3057468"/>
                <a:ext cx="465050" cy="23061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E43CD27-2649-4B74-AC5E-5B93B2F55CF9}"/>
                  </a:ext>
                </a:extLst>
              </p:cNvPr>
              <p:cNvSpPr txBox="1"/>
              <p:nvPr/>
            </p:nvSpPr>
            <p:spPr>
              <a:xfrm>
                <a:off x="4915999" y="3097603"/>
                <a:ext cx="836706" cy="2897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b="1" dirty="0">
                    <a:solidFill>
                      <a:srgbClr val="0988D2"/>
                    </a:solidFill>
                    <a:latin typeface="+mj-lt"/>
                  </a:rPr>
                  <a:t>HANA</a:t>
                </a:r>
                <a:endParaRPr lang="en-US" sz="2000" b="1" dirty="0">
                  <a:solidFill>
                    <a:srgbClr val="0988D2"/>
                  </a:solidFill>
                  <a:latin typeface="+mj-lt"/>
                </a:endParaRPr>
              </a:p>
            </p:txBody>
          </p:sp>
        </p:grpSp>
        <p:pic>
          <p:nvPicPr>
            <p:cNvPr id="50" name="Picture 2" descr="https://upload.wikimedia.org/wikipedia/de/thumb/8/8c/Microsoft_SQL_Server_Logo.svg/296px-Microsoft_SQL_Server_Logo.svg.png">
              <a:extLst>
                <a:ext uri="{FF2B5EF4-FFF2-40B4-BE49-F238E27FC236}">
                  <a16:creationId xmlns:a16="http://schemas.microsoft.com/office/drawing/2014/main" id="{3EE6C2FC-A206-4810-82C8-0745FBDEBE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51"/>
            <a:stretch/>
          </p:blipFill>
          <p:spPr bwMode="auto">
            <a:xfrm>
              <a:off x="5853053" y="2998505"/>
              <a:ext cx="1139141" cy="37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5099A80-4950-4F91-A2CB-0AC200337B69}"/>
                </a:ext>
              </a:extLst>
            </p:cNvPr>
            <p:cNvGrpSpPr/>
            <p:nvPr/>
          </p:nvGrpSpPr>
          <p:grpSpPr>
            <a:xfrm>
              <a:off x="7334281" y="2956581"/>
              <a:ext cx="506926" cy="436609"/>
              <a:chOff x="7334281" y="2956581"/>
              <a:chExt cx="506926" cy="436609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84A4390-6AB0-4228-8D9B-53F2CBAEAC7C}"/>
                  </a:ext>
                </a:extLst>
              </p:cNvPr>
              <p:cNvSpPr/>
              <p:nvPr/>
            </p:nvSpPr>
            <p:spPr bwMode="ltGray">
              <a:xfrm>
                <a:off x="7334281" y="3027430"/>
                <a:ext cx="506926" cy="36576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err="1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C527853-9124-4D60-B617-56A65A6B77AA}"/>
                  </a:ext>
                </a:extLst>
              </p:cNvPr>
              <p:cNvSpPr txBox="1"/>
              <p:nvPr/>
            </p:nvSpPr>
            <p:spPr>
              <a:xfrm>
                <a:off x="7357045" y="2956581"/>
                <a:ext cx="461398" cy="410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4000" b="1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B5EE60E-D91F-43A4-827A-56666ABE350F}"/>
                </a:ext>
              </a:extLst>
            </p:cNvPr>
            <p:cNvSpPr/>
            <p:nvPr/>
          </p:nvSpPr>
          <p:spPr bwMode="ltGray">
            <a:xfrm>
              <a:off x="6273925" y="2953760"/>
              <a:ext cx="489527" cy="1599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err="1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94C7F46-863C-452E-A3A2-AD92C28345D2}"/>
                </a:ext>
              </a:extLst>
            </p:cNvPr>
            <p:cNvSpPr/>
            <p:nvPr/>
          </p:nvSpPr>
          <p:spPr bwMode="ltGray">
            <a:xfrm>
              <a:off x="1254735" y="2304887"/>
              <a:ext cx="6776457" cy="4939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err="1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0191019-08DD-4DFD-9810-ECBA74214FB8}"/>
                </a:ext>
              </a:extLst>
            </p:cNvPr>
            <p:cNvSpPr txBox="1"/>
            <p:nvPr/>
          </p:nvSpPr>
          <p:spPr>
            <a:xfrm>
              <a:off x="1395568" y="2436793"/>
              <a:ext cx="2531784" cy="250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/>
                <a:t>Application-as-a-Service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D316648-7EB4-4F92-A67F-AAF26EEEB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861" y="2444410"/>
              <a:ext cx="813393" cy="216905"/>
            </a:xfrm>
            <a:prstGeom prst="rect">
              <a:avLst/>
            </a:prstGeom>
            <a:ln>
              <a:noFill/>
            </a:ln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95C2D87-42F2-412D-ACD0-52970A66F8CE}"/>
                </a:ext>
              </a:extLst>
            </p:cNvPr>
            <p:cNvSpPr/>
            <p:nvPr/>
          </p:nvSpPr>
          <p:spPr bwMode="ltGray">
            <a:xfrm>
              <a:off x="1254734" y="3590377"/>
              <a:ext cx="6776682" cy="4880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err="1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4A585A3-B944-465A-A2D4-A62EEB3CE1D9}"/>
                </a:ext>
              </a:extLst>
            </p:cNvPr>
            <p:cNvSpPr txBox="1"/>
            <p:nvPr/>
          </p:nvSpPr>
          <p:spPr>
            <a:xfrm>
              <a:off x="1390312" y="3716517"/>
              <a:ext cx="4207899" cy="2831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/>
                <a:t>Cloud OS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E9D5AB1-29D3-4F14-9096-0E468A0F1C2A}"/>
                </a:ext>
              </a:extLst>
            </p:cNvPr>
            <p:cNvGrpSpPr/>
            <p:nvPr/>
          </p:nvGrpSpPr>
          <p:grpSpPr>
            <a:xfrm>
              <a:off x="2972251" y="3674746"/>
              <a:ext cx="4942104" cy="298288"/>
              <a:chOff x="2972251" y="3674746"/>
              <a:chExt cx="4942104" cy="298288"/>
            </a:xfrm>
          </p:grpSpPr>
          <p:pic>
            <p:nvPicPr>
              <p:cNvPr id="4100" name="Picture 4" descr="Image result for docker logo">
                <a:extLst>
                  <a:ext uri="{FF2B5EF4-FFF2-40B4-BE49-F238E27FC236}">
                    <a16:creationId xmlns:a16="http://schemas.microsoft.com/office/drawing/2014/main" id="{51E9C83B-A9D2-4CB1-B542-1F23C98D1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942" y="3674746"/>
                <a:ext cx="1121413" cy="29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2" name="Picture 6" descr="Image result for redhat logo png">
                <a:extLst>
                  <a:ext uri="{FF2B5EF4-FFF2-40B4-BE49-F238E27FC236}">
                    <a16:creationId xmlns:a16="http://schemas.microsoft.com/office/drawing/2014/main" id="{9D5962BB-F64F-4207-B73E-3686D030FB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7871" y="3679911"/>
                <a:ext cx="892464" cy="287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6" name="Picture 10" descr="Windows">
                <a:extLst>
                  <a:ext uri="{FF2B5EF4-FFF2-40B4-BE49-F238E27FC236}">
                    <a16:creationId xmlns:a16="http://schemas.microsoft.com/office/drawing/2014/main" id="{AC7C8C09-DAED-4470-B727-449BE60DF0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846" y="3709923"/>
                <a:ext cx="1035200" cy="227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8" name="Picture 12" descr="https://www.suse.com/brandcentral/img/suse/logo-primary.png">
                <a:extLst>
                  <a:ext uri="{FF2B5EF4-FFF2-40B4-BE49-F238E27FC236}">
                    <a16:creationId xmlns:a16="http://schemas.microsoft.com/office/drawing/2014/main" id="{F21516FF-70C4-48E1-90F1-A55B72E45D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2251" y="3676700"/>
                <a:ext cx="652108" cy="29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C685C3C-7DAB-4366-8A2F-EB4F57BE75A7}"/>
                </a:ext>
              </a:extLst>
            </p:cNvPr>
            <p:cNvGrpSpPr/>
            <p:nvPr/>
          </p:nvGrpSpPr>
          <p:grpSpPr>
            <a:xfrm>
              <a:off x="7333715" y="2304887"/>
              <a:ext cx="506926" cy="436609"/>
              <a:chOff x="7334281" y="2956581"/>
              <a:chExt cx="506926" cy="43660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561D89F-D7C5-4EED-B63F-45A9F7B3591C}"/>
                  </a:ext>
                </a:extLst>
              </p:cNvPr>
              <p:cNvSpPr/>
              <p:nvPr/>
            </p:nvSpPr>
            <p:spPr bwMode="ltGray">
              <a:xfrm>
                <a:off x="7334281" y="3027430"/>
                <a:ext cx="506926" cy="36576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err="1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F4F7597-9F63-4040-B14F-F1510781BFEA}"/>
                  </a:ext>
                </a:extLst>
              </p:cNvPr>
              <p:cNvSpPr txBox="1"/>
              <p:nvPr/>
            </p:nvSpPr>
            <p:spPr>
              <a:xfrm>
                <a:off x="7357045" y="2956581"/>
                <a:ext cx="461398" cy="410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4000" b="1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5F6A8FF-33A5-4134-981E-3171D8291775}"/>
                </a:ext>
              </a:extLst>
            </p:cNvPr>
            <p:cNvGrpSpPr/>
            <p:nvPr/>
          </p:nvGrpSpPr>
          <p:grpSpPr>
            <a:xfrm>
              <a:off x="6779656" y="5045370"/>
              <a:ext cx="506926" cy="436609"/>
              <a:chOff x="7334281" y="2956581"/>
              <a:chExt cx="506926" cy="43660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7EFCA06-C96F-4848-B885-273F462BFB56}"/>
                  </a:ext>
                </a:extLst>
              </p:cNvPr>
              <p:cNvSpPr/>
              <p:nvPr/>
            </p:nvSpPr>
            <p:spPr bwMode="ltGray">
              <a:xfrm>
                <a:off x="7334281" y="3027430"/>
                <a:ext cx="506926" cy="36576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err="1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E0AD75A-6C21-4858-9303-AB075F18113F}"/>
                  </a:ext>
                </a:extLst>
              </p:cNvPr>
              <p:cNvSpPr txBox="1"/>
              <p:nvPr/>
            </p:nvSpPr>
            <p:spPr>
              <a:xfrm>
                <a:off x="7357045" y="2956581"/>
                <a:ext cx="461398" cy="410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4000" b="1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83A93E-B2A5-4115-829C-03F75B59020F}"/>
                </a:ext>
              </a:extLst>
            </p:cNvPr>
            <p:cNvGrpSpPr/>
            <p:nvPr/>
          </p:nvGrpSpPr>
          <p:grpSpPr>
            <a:xfrm>
              <a:off x="4485295" y="2435818"/>
              <a:ext cx="1284562" cy="338505"/>
              <a:chOff x="4392934" y="2426582"/>
              <a:chExt cx="1284562" cy="33850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2453FF-CD3D-4200-9108-C34E70EC85C2}"/>
                  </a:ext>
                </a:extLst>
              </p:cNvPr>
              <p:cNvSpPr txBox="1"/>
              <p:nvPr/>
            </p:nvSpPr>
            <p:spPr>
              <a:xfrm>
                <a:off x="4840790" y="2475381"/>
                <a:ext cx="836706" cy="2897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b="1" dirty="0">
                    <a:solidFill>
                      <a:srgbClr val="0988D2"/>
                    </a:solidFill>
                    <a:latin typeface="+mj-lt"/>
                  </a:rPr>
                  <a:t>S/4HANA</a:t>
                </a:r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E8C235A9-F1EB-4FE3-89E1-8B1610870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2934" y="2426582"/>
                <a:ext cx="465050" cy="230619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6879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782A-073B-4259-AA7D-2B5470B70AF6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" y="76200"/>
            <a:ext cx="9968798" cy="69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F1F6-501B-4679-9950-C2E9654557F8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10393" y="2209800"/>
            <a:ext cx="8229600" cy="1905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sz="7200" dirty="0">
                <a:solidFill>
                  <a:schemeClr val="accent5"/>
                </a:solidFill>
              </a:rPr>
              <a:t>Thank you</a:t>
            </a: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619580" y="4572000"/>
            <a:ext cx="9141619" cy="10801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Gill Sans MT" panose="020B0502020104020203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Swen Conrad, CEO Ocean9</a:t>
            </a:r>
          </a:p>
          <a:p>
            <a:r>
              <a:rPr lang="en-US" sz="2800" dirty="0">
                <a:solidFill>
                  <a:schemeClr val="accent5"/>
                </a:solidFill>
                <a:hlinkClick r:id="rId2"/>
              </a:rPr>
              <a:t>swen@ocean9.io</a:t>
            </a:r>
            <a:endParaRPr lang="en-US" sz="2800" dirty="0">
              <a:solidFill>
                <a:schemeClr val="accent5"/>
              </a:solidFill>
            </a:endParaRPr>
          </a:p>
          <a:p>
            <a:r>
              <a:rPr lang="en-US" sz="2800" dirty="0">
                <a:solidFill>
                  <a:schemeClr val="accent5"/>
                </a:solidFill>
              </a:rPr>
              <a:t>650 889 9876</a:t>
            </a:r>
          </a:p>
        </p:txBody>
      </p:sp>
    </p:spTree>
    <p:extLst>
      <p:ext uri="{BB962C8B-B14F-4D97-AF65-F5344CB8AC3E}">
        <p14:creationId xmlns:p14="http://schemas.microsoft.com/office/powerpoint/2010/main" val="39217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F1F6-501B-4679-9950-C2E9654557F8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18</a:t>
            </a:fld>
            <a:endParaRPr lang="en-US"/>
          </a:p>
        </p:txBody>
      </p:sp>
      <p:sp>
        <p:nvSpPr>
          <p:cNvPr id="7" name="Textfeld 1"/>
          <p:cNvSpPr txBox="1"/>
          <p:nvPr/>
        </p:nvSpPr>
        <p:spPr>
          <a:xfrm>
            <a:off x="609441" y="457200"/>
            <a:ext cx="10972958" cy="6410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sz="4400" b="1" dirty="0"/>
              <a:t>Download </a:t>
            </a:r>
            <a:r>
              <a:rPr lang="de-DE" sz="4400" b="1" dirty="0" err="1"/>
              <a:t>the</a:t>
            </a:r>
            <a:r>
              <a:rPr lang="de-DE" sz="4400" b="1" dirty="0"/>
              <a:t> </a:t>
            </a:r>
            <a:r>
              <a:rPr lang="de-DE" sz="4400" b="1" dirty="0" err="1"/>
              <a:t>Slides</a:t>
            </a:r>
            <a:br>
              <a:rPr lang="de-DE" sz="4400" b="1" dirty="0"/>
            </a:br>
            <a:endParaRPr lang="de-DE" sz="4400" b="1" dirty="0"/>
          </a:p>
        </p:txBody>
      </p:sp>
      <p:sp>
        <p:nvSpPr>
          <p:cNvPr id="8" name="Textfeld 2"/>
          <p:cNvSpPr txBox="1"/>
          <p:nvPr/>
        </p:nvSpPr>
        <p:spPr>
          <a:xfrm>
            <a:off x="609441" y="4800600"/>
            <a:ext cx="10972958" cy="4438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sz="3200" dirty="0">
                <a:hlinkClick r:id="rId2"/>
              </a:rPr>
              <a:t>Download link</a:t>
            </a:r>
            <a:endParaRPr lang="de-DE" sz="3200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EDCDC4A-397D-46DB-A84D-8322C573D2A7}"/>
              </a:ext>
            </a:extLst>
          </p:cNvPr>
          <p:cNvSpPr/>
          <p:nvPr/>
        </p:nvSpPr>
        <p:spPr bwMode="ltGray">
          <a:xfrm>
            <a:off x="5105400" y="2057400"/>
            <a:ext cx="1905000" cy="2286000"/>
          </a:xfrm>
          <a:prstGeom prst="down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2053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3C2D-B3A8-4FD0-B1B9-EDBE613DD38A}" type="datetime4">
              <a:rPr lang="en-US" smtClean="0"/>
              <a:t>October 25,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word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27" y="1613327"/>
            <a:ext cx="7626548" cy="410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3C2D-B3A8-4FD0-B1B9-EDBE613DD38A}" type="datetime4">
              <a:rPr lang="en-US" smtClean="0"/>
              <a:t>October 25,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word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27" y="1613327"/>
            <a:ext cx="7626548" cy="410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0400" y="685800"/>
            <a:ext cx="5638800" cy="838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7200" b="1" dirty="0">
                <a:solidFill>
                  <a:schemeClr val="accent5">
                    <a:lumMod val="75000"/>
                  </a:schemeClr>
                </a:solidFill>
              </a:rPr>
              <a:t>+ Data Lake</a:t>
            </a:r>
          </a:p>
        </p:txBody>
      </p:sp>
    </p:spTree>
    <p:extLst>
      <p:ext uri="{BB962C8B-B14F-4D97-AF65-F5344CB8AC3E}">
        <p14:creationId xmlns:p14="http://schemas.microsoft.com/office/powerpoint/2010/main" val="276422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James Dixon in 2010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"If you think of a </a:t>
            </a:r>
            <a:r>
              <a:rPr lang="en-US" i="1" dirty="0" err="1">
                <a:solidFill>
                  <a:schemeClr val="accent3"/>
                </a:solidFill>
              </a:rPr>
              <a:t>datamart</a:t>
            </a:r>
            <a:r>
              <a:rPr lang="en-US" i="1" dirty="0">
                <a:solidFill>
                  <a:schemeClr val="accent3"/>
                </a:solidFill>
              </a:rPr>
              <a:t> as a store of bottled water </a:t>
            </a:r>
            <a:r>
              <a:rPr lang="en-US" dirty="0"/>
              <a:t>– cleansed and packaged and structured for easy consumption – the </a:t>
            </a:r>
            <a:r>
              <a:rPr lang="en-US" i="1" dirty="0">
                <a:solidFill>
                  <a:schemeClr val="accent4"/>
                </a:solidFill>
              </a:rPr>
              <a:t>data lake is a large body of water in a more natural state</a:t>
            </a:r>
            <a:r>
              <a:rPr lang="en-US" i="1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 contents of the data lake stream in from a source to fill the lake, and various users of the lake can come to examine, dive in, or take samples."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hlinkClick r:id="rId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hlinkClick r:id="rId2"/>
              </a:rPr>
              <a:t>Source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 Data Lake</a:t>
            </a:r>
          </a:p>
        </p:txBody>
      </p:sp>
    </p:spTree>
    <p:extLst>
      <p:ext uri="{BB962C8B-B14F-4D97-AF65-F5344CB8AC3E}">
        <p14:creationId xmlns:p14="http://schemas.microsoft.com/office/powerpoint/2010/main" val="15329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Inclusive or Exclusive Solutions?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364930"/>
              </p:ext>
            </p:extLst>
          </p:nvPr>
        </p:nvGraphicFramePr>
        <p:xfrm>
          <a:off x="609440" y="1524000"/>
          <a:ext cx="10969626" cy="46024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883026">
                  <a:extLst>
                    <a:ext uri="{9D8B030D-6E8A-4147-A177-3AD203B41FA5}">
                      <a16:colId xmlns:a16="http://schemas.microsoft.com/office/drawing/2014/main" val="282956058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363285238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57619344"/>
                    </a:ext>
                  </a:extLst>
                </a:gridCol>
              </a:tblGrid>
              <a:tr h="47141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Warehouse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Lake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39285"/>
                  </a:ext>
                </a:extLst>
              </a:tr>
              <a:tr h="44298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Pre-defined</a:t>
                      </a:r>
                      <a:r>
                        <a:rPr lang="en-US" baseline="0" dirty="0"/>
                        <a:t> business analysis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Ad-hoc, explorative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78031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Structured,</a:t>
                      </a:r>
                      <a:r>
                        <a:rPr lang="en-US" baseline="0" dirty="0"/>
                        <a:t> processed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Structured / semi-structured / unstructured, raw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25091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Expensive for large data volumes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Designed</a:t>
                      </a:r>
                      <a:r>
                        <a:rPr lang="en-US" baseline="0" dirty="0"/>
                        <a:t> for low-cost storage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770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Char char="-"/>
                      </a:pPr>
                      <a:r>
                        <a:rPr lang="en-US" dirty="0"/>
                        <a:t>Schema-on-write</a:t>
                      </a:r>
                    </a:p>
                    <a:p>
                      <a:pPr marL="285750" indent="-285750" algn="r">
                        <a:buFontTx/>
                        <a:buChar char="-"/>
                      </a:pPr>
                      <a:r>
                        <a:rPr lang="en-US" dirty="0"/>
                        <a:t>Built-in</a:t>
                      </a:r>
                      <a:r>
                        <a:rPr lang="en-US" baseline="0" dirty="0"/>
                        <a:t> compute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PROCESSING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Schema</a:t>
                      </a:r>
                      <a:r>
                        <a:rPr lang="en-US" baseline="0" dirty="0"/>
                        <a:t>-on-read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In cloud: Only when needed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246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Less agile, fixed configuration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AGILITY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Highly</a:t>
                      </a:r>
                      <a:r>
                        <a:rPr lang="en-US" baseline="0" dirty="0"/>
                        <a:t> agile, configure and reconfigure as needed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59998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SECURITY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Maturing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78992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Business</a:t>
                      </a:r>
                      <a:r>
                        <a:rPr lang="en-US" baseline="0" dirty="0"/>
                        <a:t> professionals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scientists</a:t>
                      </a:r>
                      <a:r>
                        <a:rPr lang="en-US" baseline="0" dirty="0"/>
                        <a:t> and others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6945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80% preparation – 20% analytics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EFFORT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 preparation – 80% analytics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788747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Warehouse vs Lake</a:t>
            </a:r>
          </a:p>
        </p:txBody>
      </p:sp>
    </p:spTree>
    <p:extLst>
      <p:ext uri="{BB962C8B-B14F-4D97-AF65-F5344CB8AC3E}">
        <p14:creationId xmlns:p14="http://schemas.microsoft.com/office/powerpoint/2010/main" val="14956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: Right 63"/>
          <p:cNvSpPr/>
          <p:nvPr/>
        </p:nvSpPr>
        <p:spPr bwMode="ltGray">
          <a:xfrm>
            <a:off x="6780944" y="5290228"/>
            <a:ext cx="3809541" cy="642266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Arrow: Right 61"/>
          <p:cNvSpPr/>
          <p:nvPr/>
        </p:nvSpPr>
        <p:spPr bwMode="ltGray">
          <a:xfrm>
            <a:off x="7172295" y="3876378"/>
            <a:ext cx="2428905" cy="642266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09441" y="1072293"/>
            <a:ext cx="8610759" cy="527907"/>
          </a:xfrm>
        </p:spPr>
        <p:txBody>
          <a:bodyPr/>
          <a:lstStyle/>
          <a:p>
            <a:r>
              <a:rPr lang="en-US" dirty="0"/>
              <a:t>Strong Governance is the Key Ingredient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Data Lake Architecture</a:t>
            </a:r>
          </a:p>
        </p:txBody>
      </p:sp>
      <p:sp>
        <p:nvSpPr>
          <p:cNvPr id="8" name="Oval 7"/>
          <p:cNvSpPr/>
          <p:nvPr/>
        </p:nvSpPr>
        <p:spPr bwMode="ltGray">
          <a:xfrm>
            <a:off x="2087848" y="2819400"/>
            <a:ext cx="5791200" cy="3429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8" name="Arrow: Right 17"/>
          <p:cNvSpPr/>
          <p:nvPr/>
        </p:nvSpPr>
        <p:spPr bwMode="ltGray">
          <a:xfrm>
            <a:off x="449548" y="3075228"/>
            <a:ext cx="2819400" cy="6422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Relational</a:t>
            </a:r>
          </a:p>
        </p:txBody>
      </p:sp>
      <p:sp>
        <p:nvSpPr>
          <p:cNvPr id="20" name="Arrow: Right 19"/>
          <p:cNvSpPr/>
          <p:nvPr/>
        </p:nvSpPr>
        <p:spPr bwMode="ltGray">
          <a:xfrm>
            <a:off x="-304800" y="3747676"/>
            <a:ext cx="2819400" cy="6422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Documents, Emails</a:t>
            </a:r>
          </a:p>
        </p:txBody>
      </p:sp>
      <p:sp>
        <p:nvSpPr>
          <p:cNvPr id="21" name="Arrow: Right 20"/>
          <p:cNvSpPr/>
          <p:nvPr/>
        </p:nvSpPr>
        <p:spPr bwMode="ltGray">
          <a:xfrm>
            <a:off x="-141002" y="4521981"/>
            <a:ext cx="2819400" cy="6422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Social</a:t>
            </a:r>
          </a:p>
        </p:txBody>
      </p:sp>
      <p:sp>
        <p:nvSpPr>
          <p:cNvPr id="22" name="Arrow: Right 21"/>
          <p:cNvSpPr/>
          <p:nvPr/>
        </p:nvSpPr>
        <p:spPr bwMode="ltGray">
          <a:xfrm>
            <a:off x="418378" y="5245056"/>
            <a:ext cx="2819400" cy="6422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Machines and Devices</a:t>
            </a:r>
          </a:p>
        </p:txBody>
      </p:sp>
      <p:sp>
        <p:nvSpPr>
          <p:cNvPr id="19" name="Flowchart: Manual Operation 18"/>
          <p:cNvSpPr/>
          <p:nvPr/>
        </p:nvSpPr>
        <p:spPr bwMode="ltGray">
          <a:xfrm>
            <a:off x="3366350" y="3375343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4" name="Flowchart: Manual Operation 23"/>
          <p:cNvSpPr/>
          <p:nvPr/>
        </p:nvSpPr>
        <p:spPr bwMode="ltGray">
          <a:xfrm>
            <a:off x="5970094" y="3303335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5" name="Flowchart: Manual Operation 24"/>
          <p:cNvSpPr/>
          <p:nvPr/>
        </p:nvSpPr>
        <p:spPr bwMode="ltGray">
          <a:xfrm>
            <a:off x="6490965" y="4362199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6" name="Flowchart: Manual Operation 25"/>
          <p:cNvSpPr/>
          <p:nvPr/>
        </p:nvSpPr>
        <p:spPr bwMode="ltGray">
          <a:xfrm>
            <a:off x="5466628" y="4843555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7" name="Flowchart: Manual Operation 26"/>
          <p:cNvSpPr/>
          <p:nvPr/>
        </p:nvSpPr>
        <p:spPr bwMode="ltGray">
          <a:xfrm>
            <a:off x="4166450" y="5029439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8" name="Flowchart: Manual Operation 27"/>
          <p:cNvSpPr/>
          <p:nvPr/>
        </p:nvSpPr>
        <p:spPr bwMode="ltGray">
          <a:xfrm>
            <a:off x="3004193" y="4509182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9" name="Flowchart: Manual Operation 28"/>
          <p:cNvSpPr/>
          <p:nvPr/>
        </p:nvSpPr>
        <p:spPr bwMode="ltGray">
          <a:xfrm>
            <a:off x="4632479" y="3608614"/>
            <a:ext cx="724315" cy="666340"/>
          </a:xfrm>
          <a:prstGeom prst="flowChartManualOperation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grpSp>
        <p:nvGrpSpPr>
          <p:cNvPr id="23" name="Group 22"/>
          <p:cNvGrpSpPr/>
          <p:nvPr/>
        </p:nvGrpSpPr>
        <p:grpSpPr>
          <a:xfrm>
            <a:off x="4321395" y="2044604"/>
            <a:ext cx="1340201" cy="1330739"/>
            <a:chOff x="5725493" y="1916668"/>
            <a:chExt cx="1340201" cy="1330739"/>
          </a:xfrm>
        </p:grpSpPr>
        <p:sp>
          <p:nvSpPr>
            <p:cNvPr id="11" name="Cylinder 10"/>
            <p:cNvSpPr/>
            <p:nvPr/>
          </p:nvSpPr>
          <p:spPr bwMode="ltGray">
            <a:xfrm>
              <a:off x="5725493" y="2014083"/>
              <a:ext cx="1340201" cy="1233324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Lineage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Age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Privacy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Usage history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22359" y="1916668"/>
              <a:ext cx="1146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Metadata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875051" y="3335183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46091" y="3645893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6678" y="3419309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09150" y="4525522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52491" y="5082254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66808" y="4878674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95922" y="4400243"/>
            <a:ext cx="914400" cy="483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bucket</a:t>
            </a:r>
          </a:p>
        </p:txBody>
      </p:sp>
      <p:sp>
        <p:nvSpPr>
          <p:cNvPr id="38" name="Rectangle 37"/>
          <p:cNvSpPr/>
          <p:nvPr/>
        </p:nvSpPr>
        <p:spPr bwMode="ltGray">
          <a:xfrm>
            <a:off x="6437237" y="1734537"/>
            <a:ext cx="1175213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</a:rPr>
              <a:t>Analyze + Transform</a:t>
            </a:r>
          </a:p>
        </p:txBody>
      </p:sp>
      <p:cxnSp>
        <p:nvCxnSpPr>
          <p:cNvPr id="2048" name="Straight Connector 2047"/>
          <p:cNvCxnSpPr>
            <a:endCxn id="38" idx="2"/>
          </p:cNvCxnSpPr>
          <p:nvPr/>
        </p:nvCxnSpPr>
        <p:spPr>
          <a:xfrm flipV="1">
            <a:off x="6883183" y="2420337"/>
            <a:ext cx="141661" cy="1944253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 bwMode="ltGray">
          <a:xfrm>
            <a:off x="7582912" y="2819400"/>
            <a:ext cx="1175213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</a:rPr>
              <a:t>Analyze</a:t>
            </a:r>
          </a:p>
        </p:txBody>
      </p:sp>
      <p:sp>
        <p:nvSpPr>
          <p:cNvPr id="46" name="Cylinder 45"/>
          <p:cNvSpPr/>
          <p:nvPr/>
        </p:nvSpPr>
        <p:spPr bwMode="ltGray">
          <a:xfrm>
            <a:off x="10590486" y="5128127"/>
            <a:ext cx="1204473" cy="876124"/>
          </a:xfrm>
          <a:prstGeom prst="can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/>
              <a:t>Data Warehouse</a:t>
            </a:r>
          </a:p>
        </p:txBody>
      </p:sp>
      <p:sp>
        <p:nvSpPr>
          <p:cNvPr id="60" name="Cylinder 59"/>
          <p:cNvSpPr/>
          <p:nvPr/>
        </p:nvSpPr>
        <p:spPr bwMode="ltGray">
          <a:xfrm>
            <a:off x="9601200" y="3737162"/>
            <a:ext cx="1173230" cy="914302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SAP HANA</a:t>
            </a:r>
          </a:p>
        </p:txBody>
      </p:sp>
      <p:cxnSp>
        <p:nvCxnSpPr>
          <p:cNvPr id="69" name="Straight Connector 68"/>
          <p:cNvCxnSpPr>
            <a:stCxn id="38" idx="2"/>
            <a:endCxn id="30" idx="0"/>
          </p:cNvCxnSpPr>
          <p:nvPr/>
        </p:nvCxnSpPr>
        <p:spPr>
          <a:xfrm flipH="1">
            <a:off x="6332251" y="2420337"/>
            <a:ext cx="692593" cy="914846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1" idx="2"/>
            <a:endCxn id="25" idx="0"/>
          </p:cNvCxnSpPr>
          <p:nvPr/>
        </p:nvCxnSpPr>
        <p:spPr>
          <a:xfrm flipH="1">
            <a:off x="6853123" y="3505200"/>
            <a:ext cx="1317396" cy="856999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 bwMode="ltGray">
          <a:xfrm>
            <a:off x="9605216" y="2624073"/>
            <a:ext cx="1175213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</a:rPr>
              <a:t>Real Time Analysis</a:t>
            </a:r>
          </a:p>
        </p:txBody>
      </p:sp>
      <p:cxnSp>
        <p:nvCxnSpPr>
          <p:cNvPr id="81" name="Straight Connector 80"/>
          <p:cNvCxnSpPr>
            <a:stCxn id="80" idx="2"/>
            <a:endCxn id="60" idx="1"/>
          </p:cNvCxnSpPr>
          <p:nvPr/>
        </p:nvCxnSpPr>
        <p:spPr>
          <a:xfrm flipH="1">
            <a:off x="10187815" y="3309873"/>
            <a:ext cx="5008" cy="427289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46" idx="1"/>
          </p:cNvCxnSpPr>
          <p:nvPr/>
        </p:nvCxnSpPr>
        <p:spPr>
          <a:xfrm>
            <a:off x="11191463" y="1905000"/>
            <a:ext cx="1260" cy="3223127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2069"/>
          <p:cNvSpPr txBox="1"/>
          <p:nvPr/>
        </p:nvSpPr>
        <p:spPr>
          <a:xfrm>
            <a:off x="9524141" y="2384951"/>
            <a:ext cx="1829659" cy="3225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Business Analyst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437604" y="1515037"/>
            <a:ext cx="1829659" cy="3225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Data Scientist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44115" y="2611114"/>
            <a:ext cx="1195085" cy="3225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Data Scientist</a:t>
            </a:r>
          </a:p>
        </p:txBody>
      </p:sp>
      <p:sp>
        <p:nvSpPr>
          <p:cNvPr id="90" name="Rectangle 89"/>
          <p:cNvSpPr/>
          <p:nvPr/>
        </p:nvSpPr>
        <p:spPr bwMode="ltGray">
          <a:xfrm>
            <a:off x="10520475" y="1172337"/>
            <a:ext cx="1175213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</a:rPr>
              <a:t>Time Series Analysis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0439400" y="933215"/>
            <a:ext cx="1829659" cy="3225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Business Analyst</a:t>
            </a:r>
          </a:p>
        </p:txBody>
      </p:sp>
    </p:spTree>
    <p:extLst>
      <p:ext uri="{BB962C8B-B14F-4D97-AF65-F5344CB8AC3E}">
        <p14:creationId xmlns:p14="http://schemas.microsoft.com/office/powerpoint/2010/main" val="120169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Key Architecture Considerations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Collecting Data </a:t>
            </a:r>
          </a:p>
          <a:p>
            <a:r>
              <a:rPr lang="en-US" dirty="0"/>
              <a:t>Preserving and Manipulating Data</a:t>
            </a:r>
          </a:p>
          <a:p>
            <a:r>
              <a:rPr lang="en-US" dirty="0"/>
              <a:t>Making Key Data easily Accessible</a:t>
            </a:r>
          </a:p>
          <a:p>
            <a:r>
              <a:rPr lang="en-US" dirty="0"/>
              <a:t>Compliance with Company Rules and Processes</a:t>
            </a:r>
          </a:p>
          <a:p>
            <a:r>
              <a:rPr lang="en-US" dirty="0"/>
              <a:t>Managing the Lifecycle of your Data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Ingestion Workflow Mechanism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10400" y="1981200"/>
            <a:ext cx="4648200" cy="411479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Key requirements</a:t>
            </a:r>
          </a:p>
          <a:p>
            <a:pPr>
              <a:lnSpc>
                <a:spcPct val="120000"/>
              </a:lnSpc>
            </a:pPr>
            <a:r>
              <a:rPr lang="en-US" dirty="0"/>
              <a:t>Easy and quick addition </a:t>
            </a:r>
            <a:br>
              <a:rPr lang="en-US" dirty="0"/>
            </a:br>
            <a:r>
              <a:rPr lang="en-US" dirty="0"/>
              <a:t>of configurable workflow</a:t>
            </a:r>
          </a:p>
          <a:p>
            <a:pPr>
              <a:lnSpc>
                <a:spcPct val="120000"/>
              </a:lnSpc>
            </a:pPr>
            <a:r>
              <a:rPr lang="en-US" dirty="0"/>
              <a:t>Automated and reliable</a:t>
            </a:r>
          </a:p>
          <a:p>
            <a:pPr>
              <a:lnSpc>
                <a:spcPct val="120000"/>
              </a:lnSpc>
            </a:pPr>
            <a:r>
              <a:rPr lang="en-US" dirty="0"/>
              <a:t>Traceable</a:t>
            </a:r>
          </a:p>
          <a:p>
            <a:pPr>
              <a:lnSpc>
                <a:spcPct val="120000"/>
              </a:lnSpc>
            </a:pPr>
            <a:r>
              <a:rPr lang="en-US" dirty="0"/>
              <a:t>Secure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Relevant Data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592066" y="1752600"/>
            <a:ext cx="5486560" cy="4353196"/>
            <a:chOff x="592066" y="1900596"/>
            <a:chExt cx="5486560" cy="4353196"/>
          </a:xfrm>
        </p:grpSpPr>
        <p:sp>
          <p:nvSpPr>
            <p:cNvPr id="51" name="Rectangle 50"/>
            <p:cNvSpPr/>
            <p:nvPr/>
          </p:nvSpPr>
          <p:spPr bwMode="ltGray">
            <a:xfrm>
              <a:off x="592066" y="1900596"/>
              <a:ext cx="5486560" cy="43531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>
              <a:off x="762000" y="2125683"/>
              <a:ext cx="5181600" cy="3970317"/>
              <a:chOff x="609600" y="1828800"/>
              <a:chExt cx="5867400" cy="44958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0454" y="3276600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5500" y="4305300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4500" y="3352800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5500" y="5372100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5500" y="3238500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2404" y="1905000"/>
                <a:ext cx="952500" cy="952500"/>
              </a:xfrm>
              <a:prstGeom prst="rect">
                <a:avLst/>
              </a:prstGeom>
            </p:spPr>
          </p:pic>
          <p:cxnSp>
            <p:nvCxnSpPr>
              <p:cNvPr id="26" name="Straight Connector 25"/>
              <p:cNvCxnSpPr>
                <a:stCxn id="23" idx="3"/>
              </p:cNvCxnSpPr>
              <p:nvPr/>
            </p:nvCxnSpPr>
            <p:spPr>
              <a:xfrm>
                <a:off x="3044904" y="2381250"/>
                <a:ext cx="1106569" cy="1628775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1" idx="3"/>
              </p:cNvCxnSpPr>
              <p:nvPr/>
            </p:nvCxnSpPr>
            <p:spPr>
              <a:xfrm>
                <a:off x="3048000" y="3714750"/>
                <a:ext cx="1143000" cy="323849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2" idx="3"/>
              </p:cNvCxnSpPr>
              <p:nvPr/>
            </p:nvCxnSpPr>
            <p:spPr>
              <a:xfrm flipV="1">
                <a:off x="3048000" y="4010025"/>
                <a:ext cx="1103473" cy="771525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2895600" y="4010025"/>
                <a:ext cx="1255873" cy="1857375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921877" y="4010025"/>
                <a:ext cx="564523" cy="2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609600" y="1828800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en-US"/>
                </a:defPPr>
                <a:lvl1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  <a:defRPr sz="1400">
                    <a:solidFill>
                      <a:schemeClr val="accent6"/>
                    </a:solidFill>
                  </a:defRPr>
                </a:lvl1pPr>
              </a:lstStyle>
              <a:p>
                <a:endParaRPr lang="en-US" sz="12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09353" y="4419600"/>
                <a:ext cx="1174077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accent6"/>
                  </a:solidFill>
                </a:endParaRP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accent6"/>
                  </a:solidFill>
                </a:endParaRP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09600" y="1885950"/>
                <a:ext cx="1174077" cy="4438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Temp/Flow/Vibration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Data sheets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Location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Personnel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Inventory/RFID</a:t>
                </a:r>
              </a:p>
              <a:p>
                <a:pPr>
                  <a:lnSpc>
                    <a:spcPct val="90000"/>
                  </a:lnSpc>
                </a:pPr>
                <a:endParaRPr lang="en-US" sz="1200" dirty="0">
                  <a:solidFill>
                    <a:schemeClr val="accent6"/>
                  </a:solidFill>
                </a:endParaRP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accent6"/>
                  </a:solidFill>
                </a:endParaRP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POS data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RFID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Cust loyalty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Beacon </a:t>
                </a:r>
                <a:br>
                  <a:rPr lang="en-US" sz="1200" dirty="0">
                    <a:solidFill>
                      <a:schemeClr val="accent6"/>
                    </a:solidFill>
                  </a:rPr>
                </a:br>
                <a:r>
                  <a:rPr lang="en-US" sz="1200" dirty="0">
                    <a:solidFill>
                      <a:schemeClr val="accent6"/>
                    </a:solidFill>
                  </a:rPr>
                  <a:t>marketing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accent6"/>
                  </a:solidFill>
                </a:endParaRP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accent6"/>
                  </a:solidFill>
                </a:endParaRP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GPS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Telemetry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Video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accent6"/>
                  </a:solidFill>
                </a:endParaRP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accent6"/>
                  </a:solidFill>
                </a:endParaRP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Temperature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Maintenance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accent6"/>
                    </a:solidFill>
                  </a:rPr>
                  <a:t>Contents</a:t>
                </a: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accent6"/>
                  </a:solidFill>
                </a:endParaRP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accent6"/>
                  </a:solidFill>
                </a:endParaRPr>
              </a:p>
              <a:p>
                <a:pPr marL="173038" indent="-173038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accent6"/>
                  </a:solidFill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0563859" y="6643108"/>
            <a:ext cx="762000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hlinkClick r:id="rId9"/>
              </a:rPr>
              <a:t>icons8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88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 bwMode="ltGray">
          <a:xfrm>
            <a:off x="3335533" y="2475397"/>
            <a:ext cx="2107371" cy="3591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09" name="Rectangle 108"/>
          <p:cNvSpPr/>
          <p:nvPr/>
        </p:nvSpPr>
        <p:spPr bwMode="ltGray">
          <a:xfrm>
            <a:off x="635829" y="2475397"/>
            <a:ext cx="2107371" cy="3591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Immutability and Lineage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07108" y="1610096"/>
            <a:ext cx="10969784" cy="1904999"/>
          </a:xfrm>
        </p:spPr>
        <p:txBody>
          <a:bodyPr>
            <a:normAutofit/>
          </a:bodyPr>
          <a:lstStyle/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October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and Manipulating Data</a:t>
            </a:r>
          </a:p>
        </p:txBody>
      </p: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788229" y="2582833"/>
            <a:ext cx="1887207" cy="2895082"/>
            <a:chOff x="609440" y="1812064"/>
            <a:chExt cx="2350527" cy="36058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039" y="4772157"/>
              <a:ext cx="645749" cy="64574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40" y="3914544"/>
              <a:ext cx="645749" cy="6457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413" y="2394203"/>
              <a:ext cx="645749" cy="64574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278" y="3914544"/>
              <a:ext cx="645749" cy="64574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40" y="3134197"/>
              <a:ext cx="645749" cy="64574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218" y="3146386"/>
              <a:ext cx="645749" cy="64574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180" y="3146386"/>
              <a:ext cx="645749" cy="64574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40" y="2362200"/>
              <a:ext cx="645749" cy="645749"/>
            </a:xfrm>
            <a:prstGeom prst="rect">
              <a:avLst/>
            </a:prstGeom>
          </p:spPr>
        </p:pic>
        <p:cxnSp>
          <p:nvCxnSpPr>
            <p:cNvPr id="25" name="Straight Connector 24"/>
            <p:cNvCxnSpPr>
              <a:stCxn id="11" idx="0"/>
              <a:endCxn id="18" idx="2"/>
            </p:cNvCxnSpPr>
            <p:nvPr/>
          </p:nvCxnSpPr>
          <p:spPr>
            <a:xfrm flipV="1">
              <a:off x="1448914" y="4560293"/>
              <a:ext cx="723239" cy="211864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1" idx="0"/>
              <a:endCxn id="13" idx="2"/>
            </p:cNvCxnSpPr>
            <p:nvPr/>
          </p:nvCxnSpPr>
          <p:spPr>
            <a:xfrm flipH="1" flipV="1">
              <a:off x="932315" y="4560293"/>
              <a:ext cx="516599" cy="211864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0"/>
              <a:endCxn id="20" idx="2"/>
            </p:cNvCxnSpPr>
            <p:nvPr/>
          </p:nvCxnSpPr>
          <p:spPr>
            <a:xfrm flipV="1">
              <a:off x="932315" y="3779946"/>
              <a:ext cx="0" cy="13459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914400" y="2989602"/>
              <a:ext cx="0" cy="13459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1981200" y="3751602"/>
              <a:ext cx="190952" cy="162942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8" idx="0"/>
            </p:cNvCxnSpPr>
            <p:nvPr/>
          </p:nvCxnSpPr>
          <p:spPr>
            <a:xfrm flipV="1">
              <a:off x="2172153" y="3751602"/>
              <a:ext cx="418647" cy="162942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4" idx="2"/>
            </p:cNvCxnSpPr>
            <p:nvPr/>
          </p:nvCxnSpPr>
          <p:spPr>
            <a:xfrm flipV="1">
              <a:off x="1909190" y="3039952"/>
              <a:ext cx="391098" cy="122409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4" idx="2"/>
              <a:endCxn id="21" idx="0"/>
            </p:cNvCxnSpPr>
            <p:nvPr/>
          </p:nvCxnSpPr>
          <p:spPr>
            <a:xfrm>
              <a:off x="2300288" y="3039952"/>
              <a:ext cx="336805" cy="106434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375" y="2394203"/>
              <a:ext cx="502903" cy="502903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448914" y="1812064"/>
              <a:ext cx="286738" cy="4327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chemeClr val="accent4"/>
                  </a:solidFill>
                </a:rPr>
                <a:t>?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38214"/>
            <a:ext cx="360854" cy="36085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04" y="4543409"/>
            <a:ext cx="360854" cy="3608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06" y="3201996"/>
            <a:ext cx="360854" cy="36085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645928"/>
            <a:ext cx="360854" cy="36085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08" y="4038214"/>
            <a:ext cx="360854" cy="360854"/>
          </a:xfrm>
          <a:prstGeom prst="rect">
            <a:avLst/>
          </a:prstGeom>
        </p:spPr>
      </p:pic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178309" y="5024743"/>
            <a:ext cx="546091" cy="433795"/>
            <a:chOff x="4390528" y="4724403"/>
            <a:chExt cx="772159" cy="613375"/>
          </a:xfrm>
        </p:grpSpPr>
        <p:sp>
          <p:nvSpPr>
            <p:cNvPr id="49" name="Flowchart: Manual Operation 48"/>
            <p:cNvSpPr>
              <a:spLocks noChangeAspect="1"/>
            </p:cNvSpPr>
            <p:nvPr/>
          </p:nvSpPr>
          <p:spPr bwMode="ltGray">
            <a:xfrm>
              <a:off x="4390528" y="4724403"/>
              <a:ext cx="772159" cy="613375"/>
            </a:xfrm>
            <a:prstGeom prst="flowChartManualOperation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4772157"/>
              <a:ext cx="247650" cy="24765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782" y="5045207"/>
              <a:ext cx="247650" cy="24765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893" y="4772157"/>
              <a:ext cx="247650" cy="247650"/>
            </a:xfrm>
            <a:prstGeom prst="rect">
              <a:avLst/>
            </a:prstGeom>
          </p:spPr>
        </p:pic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12" y="5644506"/>
            <a:ext cx="443008" cy="443009"/>
          </a:xfrm>
          <a:prstGeom prst="rect">
            <a:avLst/>
          </a:prstGeom>
        </p:spPr>
      </p:pic>
      <p:cxnSp>
        <p:nvCxnSpPr>
          <p:cNvPr id="68" name="Straight Connector 67"/>
          <p:cNvCxnSpPr>
            <a:stCxn id="55" idx="0"/>
            <a:endCxn id="12" idx="2"/>
          </p:cNvCxnSpPr>
          <p:nvPr/>
        </p:nvCxnSpPr>
        <p:spPr>
          <a:xfrm flipH="1" flipV="1">
            <a:off x="4142827" y="4399067"/>
            <a:ext cx="297704" cy="144342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0"/>
            <a:endCxn id="56" idx="2"/>
          </p:cNvCxnSpPr>
          <p:nvPr/>
        </p:nvCxnSpPr>
        <p:spPr>
          <a:xfrm flipH="1" flipV="1">
            <a:off x="4467433" y="3562850"/>
            <a:ext cx="270802" cy="475364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7" idx="0"/>
            <a:endCxn id="56" idx="2"/>
          </p:cNvCxnSpPr>
          <p:nvPr/>
        </p:nvCxnSpPr>
        <p:spPr>
          <a:xfrm flipV="1">
            <a:off x="4142827" y="3562850"/>
            <a:ext cx="324606" cy="8307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5" idx="0"/>
            <a:endCxn id="58" idx="2"/>
          </p:cNvCxnSpPr>
          <p:nvPr/>
        </p:nvCxnSpPr>
        <p:spPr>
          <a:xfrm flipV="1">
            <a:off x="4440531" y="4399067"/>
            <a:ext cx="297704" cy="144342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2" idx="0"/>
            <a:endCxn id="57" idx="2"/>
          </p:cNvCxnSpPr>
          <p:nvPr/>
        </p:nvCxnSpPr>
        <p:spPr>
          <a:xfrm flipV="1">
            <a:off x="4142827" y="4006782"/>
            <a:ext cx="0" cy="31432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ChangeAspect="1"/>
            <a:stCxn id="49" idx="0"/>
            <a:endCxn id="55" idx="2"/>
          </p:cNvCxnSpPr>
          <p:nvPr/>
        </p:nvCxnSpPr>
        <p:spPr>
          <a:xfrm flipH="1" flipV="1">
            <a:off x="4440531" y="4904263"/>
            <a:ext cx="10824" cy="12048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5" idx="0"/>
            <a:endCxn id="49" idx="2"/>
          </p:cNvCxnSpPr>
          <p:nvPr/>
        </p:nvCxnSpPr>
        <p:spPr>
          <a:xfrm flipV="1">
            <a:off x="4449016" y="5458538"/>
            <a:ext cx="2339" cy="18596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95692"/>
            <a:ext cx="518463" cy="518463"/>
          </a:xfrm>
          <a:prstGeom prst="rect">
            <a:avLst/>
          </a:prstGeom>
        </p:spPr>
      </p:pic>
      <p:cxnSp>
        <p:nvCxnSpPr>
          <p:cNvPr id="91" name="Straight Connector 90"/>
          <p:cNvCxnSpPr>
            <a:endCxn id="90" idx="2"/>
          </p:cNvCxnSpPr>
          <p:nvPr/>
        </p:nvCxnSpPr>
        <p:spPr>
          <a:xfrm flipV="1">
            <a:off x="4449016" y="3114155"/>
            <a:ext cx="1216" cy="157026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ontent Placeholder 1"/>
          <p:cNvSpPr txBox="1">
            <a:spLocks/>
          </p:cNvSpPr>
          <p:nvPr/>
        </p:nvSpPr>
        <p:spPr>
          <a:xfrm>
            <a:off x="6999807" y="1981200"/>
            <a:ext cx="4963593" cy="4114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b="1" dirty="0"/>
              <a:t>Key requirements</a:t>
            </a:r>
          </a:p>
          <a:p>
            <a:pPr>
              <a:lnSpc>
                <a:spcPct val="120000"/>
              </a:lnSpc>
            </a:pPr>
            <a:r>
              <a:rPr lang="en-US" dirty="0"/>
              <a:t>Track origin of data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Machine ID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Medical device ID</a:t>
            </a:r>
          </a:p>
          <a:p>
            <a:pPr>
              <a:lnSpc>
                <a:spcPct val="120000"/>
              </a:lnSpc>
            </a:pPr>
            <a:r>
              <a:rPr lang="en-US" dirty="0"/>
              <a:t>Protect original data object</a:t>
            </a:r>
          </a:p>
          <a:p>
            <a:pPr>
              <a:lnSpc>
                <a:spcPct val="120000"/>
              </a:lnSpc>
            </a:pPr>
            <a:r>
              <a:rPr lang="en-US" dirty="0"/>
              <a:t>Track all transformations to establish data lineage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87681" y="1987479"/>
            <a:ext cx="2331719" cy="4879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5"/>
                </a:solidFill>
              </a:rPr>
              <a:t>Data Warehouse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5"/>
                </a:solidFill>
              </a:rPr>
              <a:t>Typical Scenario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963581" y="1981200"/>
            <a:ext cx="2800402" cy="4879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5"/>
                </a:solidFill>
              </a:rPr>
              <a:t>Data Lake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5"/>
                </a:solidFill>
              </a:rPr>
              <a:t>Tracking of Data Lineage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563859" y="6643108"/>
            <a:ext cx="762000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hlinkClick r:id="rId11"/>
              </a:rPr>
              <a:t>icons8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181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_Standard_Arial_16x9">
  <a:themeElements>
    <a:clrScheme name="ocean9">
      <a:dk1>
        <a:srgbClr val="262626"/>
      </a:dk1>
      <a:lt1>
        <a:sysClr val="window" lastClr="FFFFFF"/>
      </a:lt1>
      <a:dk2>
        <a:srgbClr val="425563"/>
      </a:dk2>
      <a:lt2>
        <a:srgbClr val="C6C9CA"/>
      </a:lt2>
      <a:accent1>
        <a:srgbClr val="343842"/>
      </a:accent1>
      <a:accent2>
        <a:srgbClr val="CF842E"/>
      </a:accent2>
      <a:accent3>
        <a:srgbClr val="71BA5B"/>
      </a:accent3>
      <a:accent4>
        <a:srgbClr val="348AA7"/>
      </a:accent4>
      <a:accent5>
        <a:srgbClr val="555B6B"/>
      </a:accent5>
      <a:accent6>
        <a:srgbClr val="757E94"/>
      </a:accent6>
      <a:hlink>
        <a:srgbClr val="348AA7"/>
      </a:hlink>
      <a:folHlink>
        <a:srgbClr val="757E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Ocean9 PPT Template - Nov 2016" id="{5E1EDD7A-5C26-45E3-B6D3-E0C0CF28C768}" vid="{536F7B2C-9F02-4E02-9CEB-117922E1E58D}"/>
    </a:ext>
  </a:extLst>
</a:theme>
</file>

<file path=ppt/theme/theme2.xml><?xml version="1.0" encoding="utf-8"?>
<a:theme xmlns:a="http://schemas.openxmlformats.org/drawingml/2006/main" name="1_HP_Standard_Arial_16x9">
  <a:themeElements>
    <a:clrScheme name="ocean9">
      <a:dk1>
        <a:srgbClr val="262626"/>
      </a:dk1>
      <a:lt1>
        <a:sysClr val="window" lastClr="FFFFFF"/>
      </a:lt1>
      <a:dk2>
        <a:srgbClr val="425563"/>
      </a:dk2>
      <a:lt2>
        <a:srgbClr val="C6C9CA"/>
      </a:lt2>
      <a:accent1>
        <a:srgbClr val="343842"/>
      </a:accent1>
      <a:accent2>
        <a:srgbClr val="CF842E"/>
      </a:accent2>
      <a:accent3>
        <a:srgbClr val="71BA5B"/>
      </a:accent3>
      <a:accent4>
        <a:srgbClr val="348AA7"/>
      </a:accent4>
      <a:accent5>
        <a:srgbClr val="555B6B"/>
      </a:accent5>
      <a:accent6>
        <a:srgbClr val="757E94"/>
      </a:accent6>
      <a:hlink>
        <a:srgbClr val="348AA7"/>
      </a:hlink>
      <a:folHlink>
        <a:srgbClr val="757E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Presentation1" id="{4342926A-77A2-42BF-9752-7E3EC6CBD7E7}" vid="{DBC4144C-D8CF-4A7C-95E3-C79CF654541A}"/>
    </a:ext>
  </a:extLst>
</a:theme>
</file>

<file path=ppt/theme/theme3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210CB6B28FD4CAA61B6D69DD9B89A" ma:contentTypeVersion="1" ma:contentTypeDescription="Create a new document." ma:contentTypeScope="" ma:versionID="b774096e522e1279dd7cfe54c280f515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2BFE4C-E477-4134-AAA5-DCCCE00079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057416-709C-40AB-BCCB-CB80BD9DC3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B3DE699-819E-449B-AC9F-882ACDC5C21F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Ocean9 PPT Template - Nov 2016</Template>
  <TotalTime>30</TotalTime>
  <Words>1199</Words>
  <Application>Microsoft Office PowerPoint</Application>
  <PresentationFormat>Widescreen</PresentationFormat>
  <Paragraphs>351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HP_Standard_Arial_16x9</vt:lpstr>
      <vt:lpstr>1_HP_Standard_Arial_16x9</vt:lpstr>
      <vt:lpstr>PowerPoint Presentation</vt:lpstr>
      <vt:lpstr>PowerPoint Presentation</vt:lpstr>
      <vt:lpstr>PowerPoint Presentation</vt:lpstr>
      <vt:lpstr>Definition of a Data Lake</vt:lpstr>
      <vt:lpstr>Warehouse vs Lake</vt:lpstr>
      <vt:lpstr>High Level Data Lake Architecture</vt:lpstr>
      <vt:lpstr>Agenda</vt:lpstr>
      <vt:lpstr>Collecting Relevant Data</vt:lpstr>
      <vt:lpstr>Preserving and Manipulating Data</vt:lpstr>
      <vt:lpstr>Making Key Data easily Accessible</vt:lpstr>
      <vt:lpstr>Comply w/ Company Rules and Processes</vt:lpstr>
      <vt:lpstr>Managing the Lifecycle of your Data</vt:lpstr>
      <vt:lpstr>High Level Data Lake Architecture</vt:lpstr>
      <vt:lpstr>Summary</vt:lpstr>
      <vt:lpstr>Ocean9, Inc.</vt:lpstr>
      <vt:lpstr>PowerPoint Presentation</vt:lpstr>
      <vt:lpstr>PowerPoint Presentation</vt:lpstr>
      <vt:lpstr>PowerPoint Presentation</vt:lpstr>
    </vt:vector>
  </TitlesOfParts>
  <Company>Ocean9,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Swen Conrad</dc:creator>
  <cp:lastModifiedBy>Swen Conrad</cp:lastModifiedBy>
  <cp:revision>86</cp:revision>
  <cp:lastPrinted>2016-12-06T03:32:33Z</cp:lastPrinted>
  <dcterms:created xsi:type="dcterms:W3CDTF">2016-11-12T01:22:57Z</dcterms:created>
  <dcterms:modified xsi:type="dcterms:W3CDTF">2017-10-25T15:03:44Z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2289701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D6.0.7</vt:lpwstr>
  </property>
  <property fmtid="{D5CDD505-2E9C-101B-9397-08002B2CF9AE}" pid="5" name="ContentTypeId">
    <vt:lpwstr>0x01010024E210CB6B28FD4CAA61B6D69DD9B89A</vt:lpwstr>
  </property>
</Properties>
</file>