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12" r:id="rId2"/>
    <p:sldMasterId id="2147483739" r:id="rId3"/>
    <p:sldMasterId id="2147483763" r:id="rId4"/>
  </p:sldMasterIdLst>
  <p:notesMasterIdLst>
    <p:notesMasterId r:id="rId26"/>
  </p:notesMasterIdLst>
  <p:handoutMasterIdLst>
    <p:handoutMasterId r:id="rId27"/>
  </p:handoutMasterIdLst>
  <p:sldIdLst>
    <p:sldId id="467" r:id="rId5"/>
    <p:sldId id="557" r:id="rId6"/>
    <p:sldId id="538" r:id="rId7"/>
    <p:sldId id="539" r:id="rId8"/>
    <p:sldId id="552" r:id="rId9"/>
    <p:sldId id="541" r:id="rId10"/>
    <p:sldId id="528" r:id="rId11"/>
    <p:sldId id="549" r:id="rId12"/>
    <p:sldId id="548" r:id="rId13"/>
    <p:sldId id="547" r:id="rId14"/>
    <p:sldId id="529" r:id="rId15"/>
    <p:sldId id="532" r:id="rId16"/>
    <p:sldId id="530" r:id="rId17"/>
    <p:sldId id="540" r:id="rId18"/>
    <p:sldId id="553" r:id="rId19"/>
    <p:sldId id="535" r:id="rId20"/>
    <p:sldId id="556" r:id="rId21"/>
    <p:sldId id="544" r:id="rId22"/>
    <p:sldId id="545" r:id="rId23"/>
    <p:sldId id="554" r:id="rId24"/>
    <p:sldId id="465" r:id="rId25"/>
  </p:sldIdLst>
  <p:sldSz cx="12192000" cy="6858000"/>
  <p:notesSz cx="7315200" cy="96012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pos="3840">
          <p15:clr>
            <a:srgbClr val="A4A3A4"/>
          </p15:clr>
        </p15:guide>
        <p15:guide id="6" pos="480" userDrawn="1">
          <p15:clr>
            <a:srgbClr val="A4A3A4"/>
          </p15:clr>
        </p15:guide>
        <p15:guide id="7" pos="7296">
          <p15:clr>
            <a:srgbClr val="A4A3A4"/>
          </p15:clr>
        </p15:guide>
        <p15:guide id="8" orient="horz" pos="1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E6"/>
    <a:srgbClr val="CF842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0" autoAdjust="0"/>
    <p:restoredTop sz="85440" autoAdjust="0"/>
  </p:normalViewPr>
  <p:slideViewPr>
    <p:cSldViewPr>
      <p:cViewPr varScale="1">
        <p:scale>
          <a:sx n="98" d="100"/>
          <a:sy n="98" d="100"/>
        </p:scale>
        <p:origin x="1434" y="78"/>
      </p:cViewPr>
      <p:guideLst>
        <p:guide orient="horz" pos="2160"/>
        <p:guide orient="horz" pos="3888"/>
        <p:guide pos="3840"/>
        <p:guide pos="480"/>
        <p:guide pos="7296"/>
        <p:guide orient="horz" pos="124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976" y="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DA669-A8EB-D545-8E4C-A3118B0F0810}" type="doc">
      <dgm:prSet loTypeId="urn:microsoft.com/office/officeart/2005/8/layout/process1" loCatId="" qsTypeId="urn:microsoft.com/office/officeart/2005/8/quickstyle/simple4" qsCatId="simple" csTypeId="urn:microsoft.com/office/officeart/2005/8/colors/accent0_3" csCatId="mainScheme" phldr="1"/>
      <dgm:spPr/>
    </dgm:pt>
    <dgm:pt modelId="{EC66F448-6677-FD4D-8C53-D049C415A47F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1.</a:t>
          </a:r>
        </a:p>
        <a:p>
          <a:r>
            <a:rPr lang="en-US" sz="2400" b="0" dirty="0">
              <a:solidFill>
                <a:schemeClr val="tx1"/>
              </a:solidFill>
            </a:rPr>
            <a:t>Frontends</a:t>
          </a:r>
        </a:p>
      </dgm:t>
    </dgm:pt>
    <dgm:pt modelId="{18D045CE-78DC-AD4C-8679-49FC9FAAA571}" type="parTrans" cxnId="{880F80CB-BE44-CC47-94F3-F3D189E00F88}">
      <dgm:prSet/>
      <dgm:spPr/>
      <dgm:t>
        <a:bodyPr/>
        <a:lstStyle/>
        <a:p>
          <a:endParaRPr lang="en-US"/>
        </a:p>
      </dgm:t>
    </dgm:pt>
    <dgm:pt modelId="{0DF0C14B-FF74-6647-810D-FEC9ABF428DE}" type="sibTrans" cxnId="{880F80CB-BE44-CC47-94F3-F3D189E00F88}">
      <dgm:prSet/>
      <dgm:spPr/>
      <dgm:t>
        <a:bodyPr/>
        <a:lstStyle/>
        <a:p>
          <a:endParaRPr lang="en-US"/>
        </a:p>
      </dgm:t>
    </dgm:pt>
    <dgm:pt modelId="{CD7B6476-9A56-0D4E-9B80-0A9FF7FD8A7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2.</a:t>
          </a:r>
        </a:p>
        <a:p>
          <a:r>
            <a:rPr lang="en-US" sz="2400" dirty="0">
              <a:solidFill>
                <a:schemeClr val="tx1"/>
              </a:solidFill>
            </a:rPr>
            <a:t>Applications</a:t>
          </a:r>
        </a:p>
      </dgm:t>
    </dgm:pt>
    <dgm:pt modelId="{2B647A67-2D51-0444-AC0C-19DD054A684F}" type="parTrans" cxnId="{E0326656-CC23-5644-93E5-F5CE64FA2696}">
      <dgm:prSet/>
      <dgm:spPr/>
      <dgm:t>
        <a:bodyPr/>
        <a:lstStyle/>
        <a:p>
          <a:endParaRPr lang="en-US"/>
        </a:p>
      </dgm:t>
    </dgm:pt>
    <dgm:pt modelId="{132D31C0-0461-AB40-8872-7818C1A308BD}" type="sibTrans" cxnId="{E0326656-CC23-5644-93E5-F5CE64FA2696}">
      <dgm:prSet/>
      <dgm:spPr/>
      <dgm:t>
        <a:bodyPr/>
        <a:lstStyle/>
        <a:p>
          <a:endParaRPr lang="en-US"/>
        </a:p>
      </dgm:t>
    </dgm:pt>
    <dgm:pt modelId="{0F5B9FFD-0E02-F641-883F-A66C72D58442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800" b="1" dirty="0">
              <a:solidFill>
                <a:schemeClr val="tx1"/>
              </a:solidFill>
            </a:rPr>
            <a:t>3.</a:t>
          </a:r>
        </a:p>
        <a:p>
          <a:r>
            <a:rPr lang="en-US" sz="2400" dirty="0">
              <a:solidFill>
                <a:schemeClr val="tx1"/>
              </a:solidFill>
            </a:rPr>
            <a:t>Databases</a:t>
          </a:r>
        </a:p>
      </dgm:t>
    </dgm:pt>
    <dgm:pt modelId="{B4185FDD-6234-DA43-8F2D-B2EDFEE6CF4D}" type="parTrans" cxnId="{97AFC48E-DC1A-E44C-9990-E2A5D5477E3C}">
      <dgm:prSet/>
      <dgm:spPr/>
      <dgm:t>
        <a:bodyPr/>
        <a:lstStyle/>
        <a:p>
          <a:endParaRPr lang="en-US"/>
        </a:p>
      </dgm:t>
    </dgm:pt>
    <dgm:pt modelId="{30994413-DF19-3B4F-BDFD-7D418DEF1A69}" type="sibTrans" cxnId="{97AFC48E-DC1A-E44C-9990-E2A5D5477E3C}">
      <dgm:prSet/>
      <dgm:spPr/>
      <dgm:t>
        <a:bodyPr/>
        <a:lstStyle/>
        <a:p>
          <a:endParaRPr lang="en-US"/>
        </a:p>
      </dgm:t>
    </dgm:pt>
    <dgm:pt modelId="{4535BA17-B5F0-A34F-A2E2-5472BEF861D9}" type="pres">
      <dgm:prSet presAssocID="{236DA669-A8EB-D545-8E4C-A3118B0F0810}" presName="Name0" presStyleCnt="0">
        <dgm:presLayoutVars>
          <dgm:dir/>
          <dgm:resizeHandles val="exact"/>
        </dgm:presLayoutVars>
      </dgm:prSet>
      <dgm:spPr/>
    </dgm:pt>
    <dgm:pt modelId="{D5AFD48B-E102-2A44-9C06-78E373954512}" type="pres">
      <dgm:prSet presAssocID="{EC66F448-6677-FD4D-8C53-D049C415A47F}" presName="node" presStyleLbl="node1" presStyleIdx="0" presStyleCnt="3">
        <dgm:presLayoutVars>
          <dgm:bulletEnabled val="1"/>
        </dgm:presLayoutVars>
      </dgm:prSet>
      <dgm:spPr/>
    </dgm:pt>
    <dgm:pt modelId="{F320A6A3-8B0C-284C-95D9-CF814D1B6C4D}" type="pres">
      <dgm:prSet presAssocID="{0DF0C14B-FF74-6647-810D-FEC9ABF428DE}" presName="sibTrans" presStyleLbl="sibTrans2D1" presStyleIdx="0" presStyleCnt="2"/>
      <dgm:spPr/>
    </dgm:pt>
    <dgm:pt modelId="{C81D2C43-9B0E-FE43-8281-0E609E60E891}" type="pres">
      <dgm:prSet presAssocID="{0DF0C14B-FF74-6647-810D-FEC9ABF428DE}" presName="connectorText" presStyleLbl="sibTrans2D1" presStyleIdx="0" presStyleCnt="2"/>
      <dgm:spPr/>
    </dgm:pt>
    <dgm:pt modelId="{39ECA504-D26B-0F47-9E51-ED708894BEA0}" type="pres">
      <dgm:prSet presAssocID="{CD7B6476-9A56-0D4E-9B80-0A9FF7FD8A76}" presName="node" presStyleLbl="node1" presStyleIdx="1" presStyleCnt="3">
        <dgm:presLayoutVars>
          <dgm:bulletEnabled val="1"/>
        </dgm:presLayoutVars>
      </dgm:prSet>
      <dgm:spPr/>
    </dgm:pt>
    <dgm:pt modelId="{00E77308-6638-B84A-9165-3C30C75B938A}" type="pres">
      <dgm:prSet presAssocID="{132D31C0-0461-AB40-8872-7818C1A308BD}" presName="sibTrans" presStyleLbl="sibTrans2D1" presStyleIdx="1" presStyleCnt="2"/>
      <dgm:spPr/>
    </dgm:pt>
    <dgm:pt modelId="{A4B4F968-9BE8-1745-9A0F-30E066CD325D}" type="pres">
      <dgm:prSet presAssocID="{132D31C0-0461-AB40-8872-7818C1A308BD}" presName="connectorText" presStyleLbl="sibTrans2D1" presStyleIdx="1" presStyleCnt="2"/>
      <dgm:spPr/>
    </dgm:pt>
    <dgm:pt modelId="{C03E374E-85D8-FA46-AFB1-361473FA0A27}" type="pres">
      <dgm:prSet presAssocID="{0F5B9FFD-0E02-F641-883F-A66C72D58442}" presName="node" presStyleLbl="node1" presStyleIdx="2" presStyleCnt="3">
        <dgm:presLayoutVars>
          <dgm:bulletEnabled val="1"/>
        </dgm:presLayoutVars>
      </dgm:prSet>
      <dgm:spPr/>
    </dgm:pt>
  </dgm:ptLst>
  <dgm:cxnLst>
    <dgm:cxn modelId="{B97A910E-9DAC-F74A-A871-81B451F8429D}" type="presOf" srcId="{236DA669-A8EB-D545-8E4C-A3118B0F0810}" destId="{4535BA17-B5F0-A34F-A2E2-5472BEF861D9}" srcOrd="0" destOrd="0" presId="urn:microsoft.com/office/officeart/2005/8/layout/process1"/>
    <dgm:cxn modelId="{39294652-A06F-BD44-B91E-6963FBF6277F}" type="presOf" srcId="{132D31C0-0461-AB40-8872-7818C1A308BD}" destId="{00E77308-6638-B84A-9165-3C30C75B938A}" srcOrd="0" destOrd="0" presId="urn:microsoft.com/office/officeart/2005/8/layout/process1"/>
    <dgm:cxn modelId="{E0326656-CC23-5644-93E5-F5CE64FA2696}" srcId="{236DA669-A8EB-D545-8E4C-A3118B0F0810}" destId="{CD7B6476-9A56-0D4E-9B80-0A9FF7FD8A76}" srcOrd="1" destOrd="0" parTransId="{2B647A67-2D51-0444-AC0C-19DD054A684F}" sibTransId="{132D31C0-0461-AB40-8872-7818C1A308BD}"/>
    <dgm:cxn modelId="{A5A74E7F-68A8-4848-9192-211E7FE0FDB6}" type="presOf" srcId="{CD7B6476-9A56-0D4E-9B80-0A9FF7FD8A76}" destId="{39ECA504-D26B-0F47-9E51-ED708894BEA0}" srcOrd="0" destOrd="0" presId="urn:microsoft.com/office/officeart/2005/8/layout/process1"/>
    <dgm:cxn modelId="{03628489-8AF0-4C46-A6DA-333CEA6BD28E}" type="presOf" srcId="{0F5B9FFD-0E02-F641-883F-A66C72D58442}" destId="{C03E374E-85D8-FA46-AFB1-361473FA0A27}" srcOrd="0" destOrd="0" presId="urn:microsoft.com/office/officeart/2005/8/layout/process1"/>
    <dgm:cxn modelId="{CD63EF89-0277-2F43-A5CF-302B6A7CBB28}" type="presOf" srcId="{0DF0C14B-FF74-6647-810D-FEC9ABF428DE}" destId="{F320A6A3-8B0C-284C-95D9-CF814D1B6C4D}" srcOrd="0" destOrd="0" presId="urn:microsoft.com/office/officeart/2005/8/layout/process1"/>
    <dgm:cxn modelId="{2FCF468C-5353-CB42-A0EB-EAB9C5FC1131}" type="presOf" srcId="{0DF0C14B-FF74-6647-810D-FEC9ABF428DE}" destId="{C81D2C43-9B0E-FE43-8281-0E609E60E891}" srcOrd="1" destOrd="0" presId="urn:microsoft.com/office/officeart/2005/8/layout/process1"/>
    <dgm:cxn modelId="{97AFC48E-DC1A-E44C-9990-E2A5D5477E3C}" srcId="{236DA669-A8EB-D545-8E4C-A3118B0F0810}" destId="{0F5B9FFD-0E02-F641-883F-A66C72D58442}" srcOrd="2" destOrd="0" parTransId="{B4185FDD-6234-DA43-8F2D-B2EDFEE6CF4D}" sibTransId="{30994413-DF19-3B4F-BDFD-7D418DEF1A69}"/>
    <dgm:cxn modelId="{FDC34592-AC5A-8B4A-B867-E22F54493C9B}" type="presOf" srcId="{EC66F448-6677-FD4D-8C53-D049C415A47F}" destId="{D5AFD48B-E102-2A44-9C06-78E373954512}" srcOrd="0" destOrd="0" presId="urn:microsoft.com/office/officeart/2005/8/layout/process1"/>
    <dgm:cxn modelId="{880F80CB-BE44-CC47-94F3-F3D189E00F88}" srcId="{236DA669-A8EB-D545-8E4C-A3118B0F0810}" destId="{EC66F448-6677-FD4D-8C53-D049C415A47F}" srcOrd="0" destOrd="0" parTransId="{18D045CE-78DC-AD4C-8679-49FC9FAAA571}" sibTransId="{0DF0C14B-FF74-6647-810D-FEC9ABF428DE}"/>
    <dgm:cxn modelId="{B3EE2CF8-97AD-FB4C-9EDF-C56DB83FC3D5}" type="presOf" srcId="{132D31C0-0461-AB40-8872-7818C1A308BD}" destId="{A4B4F968-9BE8-1745-9A0F-30E066CD325D}" srcOrd="1" destOrd="0" presId="urn:microsoft.com/office/officeart/2005/8/layout/process1"/>
    <dgm:cxn modelId="{DD0DA35C-28E9-3249-8150-9C9F7E161FCB}" type="presParOf" srcId="{4535BA17-B5F0-A34F-A2E2-5472BEF861D9}" destId="{D5AFD48B-E102-2A44-9C06-78E373954512}" srcOrd="0" destOrd="0" presId="urn:microsoft.com/office/officeart/2005/8/layout/process1"/>
    <dgm:cxn modelId="{74CDFEA1-EAF1-2E48-BA2E-FBE85EC12A4B}" type="presParOf" srcId="{4535BA17-B5F0-A34F-A2E2-5472BEF861D9}" destId="{F320A6A3-8B0C-284C-95D9-CF814D1B6C4D}" srcOrd="1" destOrd="0" presId="urn:microsoft.com/office/officeart/2005/8/layout/process1"/>
    <dgm:cxn modelId="{FDD472F7-4999-CF4C-957F-5608FF482CA1}" type="presParOf" srcId="{F320A6A3-8B0C-284C-95D9-CF814D1B6C4D}" destId="{C81D2C43-9B0E-FE43-8281-0E609E60E891}" srcOrd="0" destOrd="0" presId="urn:microsoft.com/office/officeart/2005/8/layout/process1"/>
    <dgm:cxn modelId="{7012DDE9-BC25-AA4B-BCA5-A81D84ABB50A}" type="presParOf" srcId="{4535BA17-B5F0-A34F-A2E2-5472BEF861D9}" destId="{39ECA504-D26B-0F47-9E51-ED708894BEA0}" srcOrd="2" destOrd="0" presId="urn:microsoft.com/office/officeart/2005/8/layout/process1"/>
    <dgm:cxn modelId="{87F6178B-8803-814E-B377-608C7BC54059}" type="presParOf" srcId="{4535BA17-B5F0-A34F-A2E2-5472BEF861D9}" destId="{00E77308-6638-B84A-9165-3C30C75B938A}" srcOrd="3" destOrd="0" presId="urn:microsoft.com/office/officeart/2005/8/layout/process1"/>
    <dgm:cxn modelId="{E60AE82F-F3F4-B94F-9980-90561C76FA96}" type="presParOf" srcId="{00E77308-6638-B84A-9165-3C30C75B938A}" destId="{A4B4F968-9BE8-1745-9A0F-30E066CD325D}" srcOrd="0" destOrd="0" presId="urn:microsoft.com/office/officeart/2005/8/layout/process1"/>
    <dgm:cxn modelId="{CEBD30C7-DB10-9642-BF4C-D6545BAF65BD}" type="presParOf" srcId="{4535BA17-B5F0-A34F-A2E2-5472BEF861D9}" destId="{C03E374E-85D8-FA46-AFB1-361473FA0A2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AFD48B-E102-2A44-9C06-78E373954512}">
      <dsp:nvSpPr>
        <dsp:cNvPr id="0" name=""/>
        <dsp:cNvSpPr/>
      </dsp:nvSpPr>
      <dsp:spPr>
        <a:xfrm>
          <a:off x="12385" y="0"/>
          <a:ext cx="2378950" cy="1032934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1.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</a:rPr>
            <a:t>Frontends</a:t>
          </a:r>
        </a:p>
      </dsp:txBody>
      <dsp:txXfrm>
        <a:off x="42639" y="30254"/>
        <a:ext cx="2318442" cy="972426"/>
      </dsp:txXfrm>
    </dsp:sp>
    <dsp:sp modelId="{F320A6A3-8B0C-284C-95D9-CF814D1B6C4D}">
      <dsp:nvSpPr>
        <dsp:cNvPr id="0" name=""/>
        <dsp:cNvSpPr/>
      </dsp:nvSpPr>
      <dsp:spPr>
        <a:xfrm>
          <a:off x="2629231" y="221477"/>
          <a:ext cx="504337" cy="5899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2629231" y="339473"/>
        <a:ext cx="353036" cy="353987"/>
      </dsp:txXfrm>
    </dsp:sp>
    <dsp:sp modelId="{39ECA504-D26B-0F47-9E51-ED708894BEA0}">
      <dsp:nvSpPr>
        <dsp:cNvPr id="0" name=""/>
        <dsp:cNvSpPr/>
      </dsp:nvSpPr>
      <dsp:spPr>
        <a:xfrm>
          <a:off x="3342916" y="0"/>
          <a:ext cx="2378950" cy="1032934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2.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Applications</a:t>
          </a:r>
        </a:p>
      </dsp:txBody>
      <dsp:txXfrm>
        <a:off x="3373170" y="30254"/>
        <a:ext cx="2318442" cy="972426"/>
      </dsp:txXfrm>
    </dsp:sp>
    <dsp:sp modelId="{00E77308-6638-B84A-9165-3C30C75B938A}">
      <dsp:nvSpPr>
        <dsp:cNvPr id="0" name=""/>
        <dsp:cNvSpPr/>
      </dsp:nvSpPr>
      <dsp:spPr>
        <a:xfrm>
          <a:off x="5959762" y="221477"/>
          <a:ext cx="504337" cy="58997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959762" y="339473"/>
        <a:ext cx="353036" cy="353987"/>
      </dsp:txXfrm>
    </dsp:sp>
    <dsp:sp modelId="{C03E374E-85D8-FA46-AFB1-361473FA0A27}">
      <dsp:nvSpPr>
        <dsp:cNvPr id="0" name=""/>
        <dsp:cNvSpPr/>
      </dsp:nvSpPr>
      <dsp:spPr>
        <a:xfrm>
          <a:off x="6673447" y="0"/>
          <a:ext cx="2378950" cy="1032934"/>
        </a:xfrm>
        <a:prstGeom prst="roundRect">
          <a:avLst>
            <a:gd name="adj" fmla="val 1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</a:rPr>
            <a:t>3.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tx1"/>
              </a:solidFill>
            </a:rPr>
            <a:t>Databases</a:t>
          </a:r>
        </a:p>
      </dsp:txBody>
      <dsp:txXfrm>
        <a:off x="6703701" y="30254"/>
        <a:ext cx="2318442" cy="972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CA61830-C416-483F-955E-54203C65B711}" type="datetimeFigureOut">
              <a:rPr lang="en-US"/>
              <a:t>6/10/2017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EF31B20-3646-4475-8BC4-560CAF715D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24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400050"/>
            <a:ext cx="4803775" cy="2701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3280410"/>
            <a:ext cx="6502400" cy="5600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06400" y="9121140"/>
            <a:ext cx="5201920" cy="2383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258560" y="9121140"/>
            <a:ext cx="650240" cy="2383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/>
            </a:lvl1pPr>
          </a:lstStyle>
          <a:p>
            <a:fld id="{5BFEAE42-E3FE-4405-B7FC-4425D05B92A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" indent="-36576" algn="l" defTabSz="914400" rtl="0" eaLnBrk="1" latinLnBrk="0" hangingPunct="1">
      <a:spcBef>
        <a:spcPts val="600"/>
      </a:spcBef>
      <a:buSzPct val="25000"/>
      <a:buFont typeface="Arial" panose="020B0604020202020204" pitchFamily="34" charset="0"/>
      <a:buChar char=" 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28600" indent="-13716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6576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864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73152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9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6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204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uk-UA" smtClean="0"/>
              <a:pPr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764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663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EAE42-E3FE-4405-B7FC-4425D05B92A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381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EAE42-E3FE-4405-B7FC-4425D05B92A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154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FEAE42-E3FE-4405-B7FC-4425D05B92A0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6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  <a:solidFill>
            <a:srgbClr val="FFFFFF"/>
          </a:solidFill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20117"/>
            <a:ext cx="4114800" cy="15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F1F6-501B-4679-9950-C2E9654557F8}" type="datetime4">
              <a:rPr lang="en-US" smtClean="0"/>
              <a:t>June 10, 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9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165-2D8B-41D2-A50E-39737041D8F2}" type="datetime4">
              <a:rPr lang="en-US" smtClean="0"/>
              <a:t>June 10,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2133600"/>
            <a:ext cx="5303520" cy="3962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2133600"/>
            <a:ext cx="5303520" cy="3962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FE32-112A-4EEE-87C9-C9AC9BE076A6}" type="datetime4">
              <a:rPr lang="en-US" smtClean="0"/>
              <a:t>June 10,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9600" y="16002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6002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175187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01C-FE88-4816-B22E-F53E2222F4C2}" type="datetime4">
              <a:rPr lang="en-US" smtClean="0"/>
              <a:t>June 10,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388538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26692" y="1883434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625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98212" y="6429998"/>
            <a:ext cx="995578" cy="206417"/>
          </a:xfrm>
        </p:spPr>
        <p:txBody>
          <a:bodyPr/>
          <a:lstStyle/>
          <a:p>
            <a:fld id="{D104E8C4-3F69-47B7-97A0-88A2A0D6871E}" type="datetime4">
              <a:rPr lang="en-US" smtClean="0"/>
              <a:t>June 10,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34200" y="6429998"/>
            <a:ext cx="4025198" cy="206417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0" y="6435167"/>
            <a:ext cx="533399" cy="227848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2155166"/>
            <a:ext cx="3429000" cy="3940834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388538" y="2155166"/>
            <a:ext cx="3429000" cy="3940834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626692" y="2133600"/>
            <a:ext cx="3429000" cy="3940834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072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16002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40386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dirty="0"/>
              <a:t>Click </a:t>
            </a:r>
            <a:r>
              <a:rPr lang="en-US" dirty="0"/>
              <a:t>to add quoted person’s name, title, company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F509-CE30-4254-A71F-8C9F4B52AD1C}" type="datetime4">
              <a:rPr lang="en-US" smtClean="0"/>
              <a:t>June 10, 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3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5504"/>
            <a:ext cx="7848600" cy="4470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</a:lstStyle>
          <a:p>
            <a:pPr marL="228600" lvl="0" indent="-228600"/>
            <a:r>
              <a:rPr lang="en-US"/>
              <a:t>Edit Master text styles</a:t>
            </a:r>
          </a:p>
          <a:p>
            <a:pPr marL="228600" lvl="1" indent="-228600"/>
            <a:r>
              <a:rPr lang="en-US"/>
              <a:t>Second level</a:t>
            </a:r>
          </a:p>
          <a:p>
            <a:pPr marL="228600" lvl="2" indent="-228600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625504"/>
            <a:ext cx="2968784" cy="4470496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DF19-DF48-4FF2-9FCC-797D71EA7499}" type="datetime4">
              <a:rPr lang="en-US" smtClean="0"/>
              <a:t>June 10,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22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752600"/>
            <a:ext cx="6705760" cy="43434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467600" y="1752600"/>
            <a:ext cx="4111784" cy="43434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</a:lstStyle>
          <a:p>
            <a:pPr marL="228600" lvl="0" indent="-228600"/>
            <a:r>
              <a:rPr lang="en-US"/>
              <a:t>Edit Master text styles</a:t>
            </a:r>
          </a:p>
          <a:p>
            <a:pPr marL="228600" lvl="1" indent="-228600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EC79-49ED-4814-B021-98A78CDC622B}" type="datetime4">
              <a:rPr lang="en-US" smtClean="0"/>
              <a:t>June 10,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8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600200"/>
            <a:ext cx="6705760" cy="4495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600200"/>
            <a:ext cx="4111784" cy="4495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June 10, 2017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400800"/>
            <a:ext cx="4025198" cy="210312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4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0" y="2514600"/>
            <a:ext cx="5257959" cy="3581400"/>
          </a:xfrm>
          <a:noFill/>
        </p:spPr>
        <p:txBody>
          <a:bodyPr lIns="0" tIns="0" rIns="0" bIns="0">
            <a:noAutofit/>
          </a:bodyPr>
          <a:lstStyle>
            <a:lvl1pPr marL="341313" marR="0" indent="-3413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1pPr>
            <a:lvl2pPr marL="627063" marR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F842E"/>
              </a:buClr>
              <a:buSzTx/>
              <a:buFont typeface="Gill Sans MT" panose="020B0502020104020203" pitchFamily="34" charset="0"/>
              <a:buChar char="–"/>
              <a:tabLst/>
              <a:defRPr sz="2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27063" marR="0" lvl="1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F842E"/>
              </a:buClr>
              <a:buSzTx/>
              <a:buFont typeface="Gill Sans MT" panose="020B0502020104020203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5999" y="570384"/>
            <a:ext cx="5486399" cy="5525616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5257959" cy="14108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June 10, 2017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400800"/>
            <a:ext cx="4025198" cy="210312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1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799" cy="990600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 dirty="0"/>
              <a:t>Agenda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3C2D-B3A8-4FD0-B1B9-EDBE613DD38A}" type="datetime4">
              <a:rPr lang="en-US" smtClean="0"/>
              <a:t>June 10,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438400"/>
            <a:ext cx="10969625" cy="3657600"/>
          </a:xfrm>
        </p:spPr>
        <p:txBody>
          <a:bodyPr/>
          <a:lstStyle>
            <a:lvl3pPr marL="682625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466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397253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June 10, 2017</a:t>
            </a:fld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397253"/>
            <a:ext cx="4025198" cy="210312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397253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8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June 10, 2017</a:t>
            </a:fld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400800"/>
            <a:ext cx="4025198" cy="210312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5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5015893"/>
            <a:ext cx="9141619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08FFB7-AC64-4486-96AA-3362BCFF7CF1}" type="datetime4">
              <a:rPr lang="en-US" smtClean="0"/>
              <a:t>June 10,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 with Pictur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8068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9095" y="1981200"/>
            <a:ext cx="736489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cean9 brand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54" y="2438400"/>
            <a:ext cx="640121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  <a:solidFill>
            <a:srgbClr val="FFFFFF"/>
          </a:solidFill>
        </p:spPr>
        <p:txBody>
          <a:bodyPr anchor="b"/>
          <a:lstStyle>
            <a:lvl1pPr>
              <a:lnSpc>
                <a:spcPct val="80000"/>
              </a:lnSpc>
              <a:defRPr sz="5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320117"/>
            <a:ext cx="4114800" cy="156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799" cy="990600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6600"/>
            </a:lvl1pPr>
          </a:lstStyle>
          <a:p>
            <a:r>
              <a:rPr lang="en-US" dirty="0"/>
              <a:t>Agenda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3C2D-B3A8-4FD0-B1B9-EDBE613DD38A}" type="datetime4">
              <a:rPr lang="en-US" smtClean="0"/>
              <a:t>June 10,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438400"/>
            <a:ext cx="10969625" cy="3657600"/>
          </a:xfrm>
        </p:spPr>
        <p:txBody>
          <a:bodyPr/>
          <a:lstStyle>
            <a:lvl3pPr marL="682625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0604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243-F9BF-4FAC-8C32-44344060EE2B}" type="datetime4">
              <a:rPr lang="en-US" smtClean="0"/>
              <a:t>June 10,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789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3C20-5090-4E59-B9B8-A1AA0E61766C}" type="datetime4">
              <a:rPr lang="en-US" smtClean="0"/>
              <a:t>June 10, 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68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243-F9BF-4FAC-8C32-44344060EE2B}" type="datetime4">
              <a:rPr lang="en-US" smtClean="0"/>
              <a:t>June 10,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392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June 10, 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Sample code goes here </a:t>
            </a:r>
            <a:br>
              <a:rPr lang="en-US" dirty="0"/>
            </a:br>
            <a:r>
              <a:rPr lang="en-US" dirty="0" err="1"/>
              <a:t>ssdsdfhsdfkj</a:t>
            </a:r>
            <a:endParaRPr lang="en-US" dirty="0"/>
          </a:p>
          <a:p>
            <a:pPr lvl="0"/>
            <a:r>
              <a:rPr lang="en-US" dirty="0" err="1"/>
              <a:t>skdhfkshdfkjhsdfkj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3A0A-A910-49A2-9099-A720767A631D}" type="datetime4">
              <a:rPr lang="en-US" smtClean="0"/>
              <a:t>June 10, 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19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981200"/>
            <a:ext cx="10969784" cy="41147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June 10,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03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</a:t>
            </a:r>
            <a:r>
              <a:rPr lang="en-US" dirty="0"/>
              <a:t> </a:t>
            </a:r>
            <a:r>
              <a:rPr dirty="0"/>
              <a:t>to add one-line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June 10,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962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8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June 10,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388538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26692" y="1883434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407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F1F6-501B-4679-9950-C2E9654557F8}" type="datetime4">
              <a:rPr lang="en-US" smtClean="0"/>
              <a:t>June 10, 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32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165-2D8B-41D2-A50E-39737041D8F2}" type="datetime4">
              <a:rPr lang="en-US" smtClean="0"/>
              <a:t>June 10,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59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2133600"/>
            <a:ext cx="5303520" cy="3962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2133600"/>
            <a:ext cx="5303520" cy="3962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FE32-112A-4EEE-87C9-C9AC9BE076A6}" type="datetime4">
              <a:rPr lang="en-US" smtClean="0"/>
              <a:t>June 10,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9600" y="16002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6002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</p:spTree>
    <p:extLst>
      <p:ext uri="{BB962C8B-B14F-4D97-AF65-F5344CB8AC3E}">
        <p14:creationId xmlns:p14="http://schemas.microsoft.com/office/powerpoint/2010/main" val="27084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01C-FE88-4816-B22E-F53E2222F4C2}" type="datetime4">
              <a:rPr lang="en-US" smtClean="0"/>
              <a:t>June 10,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388538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26692" y="1883434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40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98212" y="6429998"/>
            <a:ext cx="995578" cy="206417"/>
          </a:xfrm>
        </p:spPr>
        <p:txBody>
          <a:bodyPr/>
          <a:lstStyle/>
          <a:p>
            <a:fld id="{D104E8C4-3F69-47B7-97A0-88A2A0D6871E}" type="datetime4">
              <a:rPr lang="en-US" smtClean="0"/>
              <a:t>June 10,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34200" y="6429998"/>
            <a:ext cx="4025198" cy="206417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0" y="6435167"/>
            <a:ext cx="533399" cy="227848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2155166"/>
            <a:ext cx="3429000" cy="3940834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388538" y="2155166"/>
            <a:ext cx="3429000" cy="3940834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626692" y="2133600"/>
            <a:ext cx="3429000" cy="3940834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17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3C20-5090-4E59-B9B8-A1AA0E61766C}" type="datetime4">
              <a:rPr lang="en-US" smtClean="0"/>
              <a:t>June 10, 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7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16002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40386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dirty="0"/>
              <a:t>Click </a:t>
            </a:r>
            <a:r>
              <a:rPr lang="en-US" dirty="0"/>
              <a:t>to add quoted person’s name, title, company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F509-CE30-4254-A71F-8C9F4B52AD1C}" type="datetime4">
              <a:rPr lang="en-US" smtClean="0"/>
              <a:t>June 10, 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64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5504"/>
            <a:ext cx="7848600" cy="4470496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</a:lstStyle>
          <a:p>
            <a:pPr marL="228600" lvl="0" indent="-228600"/>
            <a:r>
              <a:rPr lang="en-US"/>
              <a:t>Edit Master text styles</a:t>
            </a:r>
          </a:p>
          <a:p>
            <a:pPr marL="228600" lvl="1" indent="-228600"/>
            <a:r>
              <a:rPr lang="en-US"/>
              <a:t>Second level</a:t>
            </a:r>
          </a:p>
          <a:p>
            <a:pPr marL="228600" lvl="2" indent="-228600"/>
            <a:r>
              <a:rPr lang="en-US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625504"/>
            <a:ext cx="2968784" cy="4470496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DF19-DF48-4FF2-9FCC-797D71EA7499}" type="datetime4">
              <a:rPr lang="en-US" smtClean="0"/>
              <a:t>June 10,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41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752600"/>
            <a:ext cx="6705760" cy="43434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467600" y="1752600"/>
            <a:ext cx="4111784" cy="43434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</a:lstStyle>
          <a:p>
            <a:pPr marL="228600" lvl="0" indent="-228600"/>
            <a:r>
              <a:rPr lang="en-US"/>
              <a:t>Edit Master text styles</a:t>
            </a:r>
          </a:p>
          <a:p>
            <a:pPr marL="228600" lvl="1" indent="-228600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EC79-49ED-4814-B021-98A78CDC622B}" type="datetime4">
              <a:rPr lang="en-US" smtClean="0"/>
              <a:t>June 10, 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8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600200"/>
            <a:ext cx="6705760" cy="4495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600200"/>
            <a:ext cx="4111784" cy="4495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June 10, 2017</a:t>
            </a:fld>
            <a:endParaRPr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400800"/>
            <a:ext cx="4025198" cy="210312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88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0" y="2514600"/>
            <a:ext cx="5257959" cy="3581400"/>
          </a:xfrm>
          <a:noFill/>
        </p:spPr>
        <p:txBody>
          <a:bodyPr lIns="0" tIns="0" rIns="0" bIns="0">
            <a:noAutofit/>
          </a:bodyPr>
          <a:lstStyle>
            <a:lvl1pPr marL="341313" marR="0" indent="-3413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1pPr>
            <a:lvl2pPr marL="627063" marR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F842E"/>
              </a:buClr>
              <a:buSzTx/>
              <a:buFont typeface="Gill Sans MT" panose="020B0502020104020203" pitchFamily="34" charset="0"/>
              <a:buChar char="–"/>
              <a:tabLst/>
              <a:defRPr sz="2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27063" marR="0" lvl="1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F842E"/>
              </a:buClr>
              <a:buSzTx/>
              <a:buFont typeface="Gill Sans MT" panose="020B0502020104020203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5999" y="570384"/>
            <a:ext cx="5486399" cy="5525616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5257959" cy="14108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June 10, 2017</a:t>
            </a:fld>
            <a:endParaRPr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400800"/>
            <a:ext cx="4025198" cy="210312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72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397253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June 10, 2017</a:t>
            </a:fld>
            <a:endParaRPr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397253"/>
            <a:ext cx="4025198" cy="210312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397253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89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/>
              <a:t>June 10, 2017</a:t>
            </a:fld>
            <a:endParaRPr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6400800"/>
            <a:ext cx="4025198" cy="210312"/>
          </a:xfrm>
        </p:spPr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41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5015893"/>
            <a:ext cx="9141619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9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 with Pictur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427975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199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199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6/10/2017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5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June 10, 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  <a:solidFill>
            <a:srgbClr val="FFFFFF"/>
          </a:solidFill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20117"/>
            <a:ext cx="4114800" cy="1569565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799" cy="990600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 dirty="0"/>
              <a:t>Agenda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3C2D-B3A8-4FD0-B1B9-EDBE613DD38A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5967765"/>
            <a:ext cx="4025198" cy="21031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© Copyright, 2017, Ocean9, Inc., All Rights Reserved</a:t>
            </a:r>
            <a:endParaRPr dirty="0">
              <a:solidFill>
                <a:srgbClr val="2626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438400"/>
            <a:ext cx="10969625" cy="3657600"/>
          </a:xfrm>
        </p:spPr>
        <p:txBody>
          <a:bodyPr/>
          <a:lstStyle>
            <a:lvl3pPr marL="682625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243-F9BF-4FAC-8C32-44344060EE2B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5967765"/>
            <a:ext cx="4025198" cy="210312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62626"/>
                </a:solidFill>
              </a:rPr>
              <a:t>© Copyright, 2016, Ocean9, Inc., All Rights Reserved</a:t>
            </a:r>
            <a:endParaRPr dirty="0">
              <a:solidFill>
                <a:srgbClr val="2626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3C20-5090-4E59-B9B8-A1AA0E61766C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34200" y="5967765"/>
            <a:ext cx="4025198" cy="210312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62626"/>
                </a:solidFill>
              </a:rPr>
              <a:t>© Copyright, 2016, Ocean9, Inc., All Rights Reserved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34200" y="5967765"/>
            <a:ext cx="4025198" cy="210312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62626"/>
                </a:solidFill>
              </a:rPr>
              <a:t>© Copyright, 2016, Ocean9, Inc., All Rights Reserved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Sample code goes here </a:t>
            </a:r>
            <a:br>
              <a:rPr lang="en-US" dirty="0"/>
            </a:br>
            <a:r>
              <a:rPr lang="en-US" dirty="0" err="1"/>
              <a:t>ssdsdfhsdfkj</a:t>
            </a:r>
            <a:endParaRPr lang="en-US" dirty="0"/>
          </a:p>
          <a:p>
            <a:pPr lvl="0"/>
            <a:r>
              <a:rPr lang="en-US" dirty="0" err="1"/>
              <a:t>skdhfkshdfkjhsdfkj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3A0A-A910-49A2-9099-A720767A631D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981200"/>
            <a:ext cx="10969784" cy="41147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 dirty="0">
              <a:solidFill>
                <a:srgbClr val="2626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52600"/>
            <a:ext cx="5303520" cy="4343400"/>
          </a:xfrm>
        </p:spPr>
        <p:txBody>
          <a:bodyPr>
            <a:no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752600"/>
            <a:ext cx="5303520" cy="4343400"/>
          </a:xfrm>
        </p:spPr>
        <p:txBody>
          <a:bodyPr>
            <a:no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388538" y="1905000"/>
            <a:ext cx="3429000" cy="4191000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26692" y="1883434"/>
            <a:ext cx="3429000" cy="4191000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F1F6-501B-4679-9950-C2E9654557F8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Sample code goes here </a:t>
            </a:r>
            <a:br>
              <a:rPr lang="en-US" dirty="0"/>
            </a:br>
            <a:r>
              <a:rPr lang="en-US" dirty="0" err="1"/>
              <a:t>ssdsdfhsdfkj</a:t>
            </a:r>
            <a:endParaRPr lang="en-US" dirty="0"/>
          </a:p>
          <a:p>
            <a:pPr lvl="0"/>
            <a:r>
              <a:rPr lang="en-US" dirty="0" err="1"/>
              <a:t>skdhfkshdfkjhsdfkj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3A0A-A910-49A2-9099-A720767A631D}" type="datetime4">
              <a:rPr lang="en-US" smtClean="0"/>
              <a:t>June 10, 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1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52600"/>
            <a:ext cx="5303520" cy="4343400"/>
          </a:xfrm>
        </p:spPr>
        <p:txBody>
          <a:bodyPr>
            <a:no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752600"/>
            <a:ext cx="5303520" cy="4343400"/>
          </a:xfrm>
        </p:spPr>
        <p:txBody>
          <a:bodyPr>
            <a:no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165-2D8B-41D2-A50E-39737041D8F2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2133600"/>
            <a:ext cx="5303520" cy="3962400"/>
          </a:xfrm>
        </p:spPr>
        <p:txBody>
          <a:bodyPr>
            <a:no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2133600"/>
            <a:ext cx="5303520" cy="3962400"/>
          </a:xfrm>
        </p:spPr>
        <p:txBody>
          <a:bodyPr>
            <a:no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FE32-112A-4EEE-87C9-C9AC9BE076A6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9600" y="16002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6002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01C-FE88-4816-B22E-F53E2222F4C2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388538" y="1905000"/>
            <a:ext cx="3429000" cy="4191000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26692" y="1883434"/>
            <a:ext cx="3429000" cy="4191000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98212" y="6429998"/>
            <a:ext cx="995578" cy="206417"/>
          </a:xfrm>
        </p:spPr>
        <p:txBody>
          <a:bodyPr/>
          <a:lstStyle/>
          <a:p>
            <a:fld id="{D104E8C4-3F69-47B7-97A0-88A2A0D6871E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0" y="6435167"/>
            <a:ext cx="533399" cy="227848"/>
          </a:xfrm>
        </p:spPr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2155166"/>
            <a:ext cx="3429000" cy="3940834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388538" y="2155166"/>
            <a:ext cx="3429000" cy="3940834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626692" y="2133600"/>
            <a:ext cx="3429000" cy="3940834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16002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40386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dirty="0"/>
              <a:t>Click </a:t>
            </a:r>
            <a:r>
              <a:rPr lang="en-US" dirty="0"/>
              <a:t>to add quoted person’s name, title, company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F509-CE30-4254-A71F-8C9F4B52AD1C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5504"/>
            <a:ext cx="7848600" cy="447049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</a:lstStyle>
          <a:p>
            <a:pPr marL="228600" lvl="0" indent="-228600"/>
            <a:r>
              <a:rPr lang="en-US" dirty="0"/>
              <a:t>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625504"/>
            <a:ext cx="2968784" cy="4470496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DF19-DF48-4FF2-9FCC-797D71EA7499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752600"/>
            <a:ext cx="6705760" cy="43434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467600" y="1752600"/>
            <a:ext cx="4111784" cy="43434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</a:lstStyle>
          <a:p>
            <a:pPr marL="228600" lvl="0" indent="-228600"/>
            <a:r>
              <a:rPr lang="en-US"/>
              <a:t>Edit Master text styles</a:t>
            </a:r>
          </a:p>
          <a:p>
            <a:pPr marL="228600" lvl="1" indent="-228600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EC79-49ED-4814-B021-98A78CDC622B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600200"/>
            <a:ext cx="6705760" cy="4495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600200"/>
            <a:ext cx="4111784" cy="4495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0" y="2514600"/>
            <a:ext cx="5257959" cy="3581400"/>
          </a:xfrm>
          <a:noFill/>
        </p:spPr>
        <p:txBody>
          <a:bodyPr lIns="0" tIns="0" rIns="0" bIns="0">
            <a:noAutofit/>
          </a:bodyPr>
          <a:lstStyle>
            <a:lvl1pPr marL="341313" marR="0" indent="-3413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1pPr>
            <a:lvl2pPr marL="627063" marR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F842E"/>
              </a:buClr>
              <a:buSzTx/>
              <a:buFont typeface="Gill Sans MT" panose="020B0502020104020203" pitchFamily="34" charset="0"/>
              <a:buChar char="–"/>
              <a:tabLst/>
              <a:defRPr sz="2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27063" marR="0" lvl="1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F842E"/>
              </a:buClr>
              <a:buSzTx/>
              <a:buFont typeface="Gill Sans MT" panose="020B0502020104020203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5999" y="570384"/>
            <a:ext cx="5486399" cy="5525616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5257959" cy="14108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397253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397253"/>
            <a:ext cx="533399" cy="232147"/>
          </a:xfrm>
        </p:spPr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981200"/>
            <a:ext cx="10969784" cy="41147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June 10,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6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5015893"/>
            <a:ext cx="9141619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08FFB7-AC64-4486-96AA-3362BCFF7CF1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 lang="en-US">
              <a:solidFill>
                <a:srgbClr val="2626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555B6B"/>
                </a:solidFill>
              </a:rPr>
              <a:pPr/>
              <a:t>‹#›</a:t>
            </a:fld>
            <a:endParaRPr lang="en-US" dirty="0"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 with Pictur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  <a:solidFill>
            <a:srgbClr val="FFFFFF"/>
          </a:solidFill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320117"/>
            <a:ext cx="4114800" cy="1569565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609600"/>
            <a:ext cx="10972799" cy="990600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 dirty="0"/>
              <a:t>Agenda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3C2D-B3A8-4FD0-B1B9-EDBE613DD38A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5967765"/>
            <a:ext cx="4025198" cy="21031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© Copyright, 2017, Ocean9, Inc., All Rights Reserved</a:t>
            </a:r>
            <a:endParaRPr dirty="0">
              <a:solidFill>
                <a:srgbClr val="2626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600200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2438400"/>
            <a:ext cx="10969625" cy="3657600"/>
          </a:xfrm>
        </p:spPr>
        <p:txBody>
          <a:bodyPr/>
          <a:lstStyle>
            <a:lvl3pPr marL="682625" indent="0"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6243-F9BF-4FAC-8C32-44344060EE2B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5967765"/>
            <a:ext cx="4025198" cy="210312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62626"/>
                </a:solidFill>
              </a:rPr>
              <a:t>© Copyright, 2016, Ocean9, Inc., All Rights Reserved</a:t>
            </a:r>
            <a:endParaRPr dirty="0">
              <a:solidFill>
                <a:srgbClr val="2626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3C20-5090-4E59-B9B8-A1AA0E61766C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34200" y="5967765"/>
            <a:ext cx="4025198" cy="210312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62626"/>
                </a:solidFill>
              </a:rPr>
              <a:t>© Copyright, 2016, Ocean9, Inc., All Rights Reserved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34200" y="5967765"/>
            <a:ext cx="4025198" cy="210312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262626"/>
                </a:solidFill>
              </a:rPr>
              <a:t>© Copyright, 2016, Ocean9, Inc., All Rights Reserved</a:t>
            </a:r>
            <a:endParaRPr>
              <a:solidFill>
                <a:srgbClr val="26262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Sample code goes here </a:t>
            </a:r>
            <a:br>
              <a:rPr lang="en-US" dirty="0"/>
            </a:br>
            <a:r>
              <a:rPr lang="en-US" dirty="0" err="1"/>
              <a:t>ssdsdfhsdfkj</a:t>
            </a:r>
            <a:endParaRPr lang="en-US" dirty="0"/>
          </a:p>
          <a:p>
            <a:pPr lvl="0"/>
            <a:r>
              <a:rPr lang="en-US" dirty="0" err="1"/>
              <a:t>skdhfkshdfkjhsdfkj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53A0A-A910-49A2-9099-A720767A631D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981200"/>
            <a:ext cx="10969784" cy="4114799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 dirty="0">
              <a:solidFill>
                <a:srgbClr val="2626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June 10,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752600"/>
            <a:ext cx="5303520" cy="4343400"/>
          </a:xfrm>
        </p:spPr>
        <p:txBody>
          <a:bodyPr>
            <a:norm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770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52600"/>
            <a:ext cx="5303520" cy="4343400"/>
          </a:xfrm>
        </p:spPr>
        <p:txBody>
          <a:bodyPr>
            <a:no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752600"/>
            <a:ext cx="5303520" cy="4343400"/>
          </a:xfrm>
        </p:spPr>
        <p:txBody>
          <a:bodyPr>
            <a:no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388538" y="1905000"/>
            <a:ext cx="3429000" cy="4191000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26692" y="1883434"/>
            <a:ext cx="3429000" cy="4191000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BF1F6-501B-4679-9950-C2E9654557F8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52600"/>
            <a:ext cx="5303520" cy="4343400"/>
          </a:xfrm>
        </p:spPr>
        <p:txBody>
          <a:bodyPr>
            <a:no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752600"/>
            <a:ext cx="5303520" cy="4343400"/>
          </a:xfrm>
        </p:spPr>
        <p:txBody>
          <a:bodyPr>
            <a:no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44165-2D8B-41D2-A50E-39737041D8F2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head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2133600"/>
            <a:ext cx="5303520" cy="3962400"/>
          </a:xfrm>
        </p:spPr>
        <p:txBody>
          <a:bodyPr>
            <a:no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28650" indent="-17145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2133600"/>
            <a:ext cx="5303520" cy="3962400"/>
          </a:xfrm>
        </p:spPr>
        <p:txBody>
          <a:bodyPr>
            <a:noAutofit/>
          </a:bodyPr>
          <a:lstStyle>
            <a:lvl1pPr marL="228600" indent="-228600">
              <a:defRPr sz="2400"/>
            </a:lvl1pPr>
            <a:lvl2pPr marL="457200" indent="-228600">
              <a:defRPr sz="2000"/>
            </a:lvl2pPr>
            <a:lvl3pPr marL="685800" indent="-228600">
              <a:defRPr sz="18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FE32-112A-4EEE-87C9-C9AC9BE076A6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09600" y="16002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6002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901C-FE88-4816-B22E-F53E2222F4C2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388538" y="1905000"/>
            <a:ext cx="3429000" cy="4191000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26692" y="1883434"/>
            <a:ext cx="3429000" cy="4191000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98212" y="6429998"/>
            <a:ext cx="995578" cy="206417"/>
          </a:xfrm>
        </p:spPr>
        <p:txBody>
          <a:bodyPr/>
          <a:lstStyle/>
          <a:p>
            <a:fld id="{D104E8C4-3F69-47B7-97A0-88A2A0D6871E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49000" y="6435167"/>
            <a:ext cx="533399" cy="227848"/>
          </a:xfrm>
        </p:spPr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84960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add heading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2155166"/>
            <a:ext cx="3429000" cy="3940834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388538" y="2155166"/>
            <a:ext cx="3429000" cy="3940834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626692" y="2133600"/>
            <a:ext cx="3429000" cy="3940834"/>
          </a:xfrm>
        </p:spPr>
        <p:txBody>
          <a:bodyPr vert="horz" lIns="0" tIns="0" rIns="0" bIns="0" rtlCol="0">
            <a:no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16002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40386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dirty="0"/>
              <a:t>Click </a:t>
            </a:r>
            <a:r>
              <a:rPr lang="en-US" dirty="0"/>
              <a:t>to add quoted person’s name, title, company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6F509-CE30-4254-A71F-8C9F4B52AD1C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5504"/>
            <a:ext cx="7848600" cy="4470496"/>
          </a:xfrm>
        </p:spPr>
        <p:txBody>
          <a:bodyPr vert="horz" lIns="0" tIns="0" rIns="0" bIns="0" rtlCol="0">
            <a:no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</a:lstStyle>
          <a:p>
            <a:pPr marL="228600" lvl="0" indent="-228600"/>
            <a:r>
              <a:rPr lang="en-US" dirty="0"/>
              <a:t>Edit Master text styles</a:t>
            </a:r>
          </a:p>
          <a:p>
            <a:pPr marL="228600" lvl="1" indent="-228600"/>
            <a:r>
              <a:rPr lang="en-US" dirty="0"/>
              <a:t>Second level</a:t>
            </a:r>
          </a:p>
          <a:p>
            <a:pPr marL="228600" lvl="2" indent="-228600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625504"/>
            <a:ext cx="2968784" cy="4470496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1DF19-DF48-4FF2-9FCC-797D71EA7499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752600"/>
            <a:ext cx="6705760" cy="43434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467600" y="1752600"/>
            <a:ext cx="4111784" cy="4343400"/>
          </a:xfrm>
        </p:spPr>
        <p:txBody>
          <a:bodyPr vert="horz" lIns="0" tIns="0" rIns="0" bIns="0" rtlCol="0">
            <a:normAutofit/>
          </a:bodyPr>
          <a:lstStyle>
            <a:lvl1pPr>
              <a:defRPr lang="en-US" sz="24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</a:lstStyle>
          <a:p>
            <a:pPr marL="228600" lvl="0" indent="-228600"/>
            <a:r>
              <a:rPr lang="en-US"/>
              <a:t>Edit Master text styles</a:t>
            </a:r>
          </a:p>
          <a:p>
            <a:pPr marL="228600" lvl="1" indent="-228600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EEC79-49ED-4814-B021-98A78CDC622B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1072293"/>
            <a:ext cx="10969943" cy="527907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6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one-line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June 10,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609440" y="304800"/>
            <a:ext cx="10969943" cy="685800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388538" y="1905000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626692" y="1883434"/>
            <a:ext cx="3429000" cy="4191000"/>
          </a:xfrm>
        </p:spPr>
        <p:txBody>
          <a:bodyPr vert="horz" lIns="0" tIns="0" rIns="0" bIns="0" rtlCol="0">
            <a:normAutofit/>
          </a:bodyPr>
          <a:lstStyle>
            <a:lvl1pPr marL="173038" indent="-173038">
              <a:defRPr lang="en-US" sz="2400" dirty="0" smtClean="0"/>
            </a:lvl1pPr>
            <a:lvl2pPr marL="344488" indent="-171450">
              <a:defRPr lang="en-US" sz="2000" dirty="0" smtClean="0"/>
            </a:lvl2pPr>
            <a:lvl3pPr marL="457200" indent="-112713">
              <a:defRPr lang="en-US" sz="1800" dirty="0" smtClean="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66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600200"/>
            <a:ext cx="6705760" cy="4495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600200"/>
            <a:ext cx="4111784" cy="4495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440" y="2514600"/>
            <a:ext cx="5257959" cy="3581400"/>
          </a:xfrm>
          <a:noFill/>
        </p:spPr>
        <p:txBody>
          <a:bodyPr lIns="0" tIns="0" rIns="0" bIns="0">
            <a:noAutofit/>
          </a:bodyPr>
          <a:lstStyle>
            <a:lvl1pPr marL="341313" marR="0" indent="-3413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Char char="•"/>
              <a:tabLst/>
              <a:defRPr sz="2800">
                <a:solidFill>
                  <a:schemeClr val="tx1"/>
                </a:solidFill>
              </a:defRPr>
            </a:lvl1pPr>
            <a:lvl2pPr marL="627063" marR="0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F842E"/>
              </a:buClr>
              <a:buSzTx/>
              <a:buFont typeface="Gill Sans MT" panose="020B0502020104020203" pitchFamily="34" charset="0"/>
              <a:buChar char="–"/>
              <a:tabLst/>
              <a:defRPr sz="20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341313" marR="0" lvl="0" indent="-341313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F84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27063" marR="0" lvl="1" indent="-2857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CF842E"/>
              </a:buClr>
              <a:buSzTx/>
              <a:buFont typeface="Gill Sans MT" panose="020B0502020104020203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5999" y="570384"/>
            <a:ext cx="5486399" cy="5525616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5257959" cy="14108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397253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397253"/>
            <a:ext cx="533399" cy="232147"/>
          </a:xfrm>
        </p:spPr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chemeClr val="tx2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5598212" y="6400800"/>
            <a:ext cx="995578" cy="210312"/>
          </a:xfrm>
        </p:spPr>
        <p:txBody>
          <a:bodyPr/>
          <a:lstStyle/>
          <a:p>
            <a:fld id="{00E16243-F9BF-4FAC-8C32-44344060EE2B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533399" cy="232147"/>
          </a:xfrm>
        </p:spPr>
        <p:txBody>
          <a:bodyPr/>
          <a:lstStyle/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5015893"/>
            <a:ext cx="9141619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08FFB7-AC64-4486-96AA-3362BCFF7CF1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 lang="en-US">
              <a:solidFill>
                <a:srgbClr val="2626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solidFill>
                  <a:srgbClr val="555B6B"/>
                </a:solidFill>
              </a:rPr>
              <a:pPr/>
              <a:t>‹#›</a:t>
            </a:fld>
            <a:endParaRPr lang="en-US" dirty="0">
              <a:solidFill>
                <a:srgbClr val="555B6B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 with Pictur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2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 dirty="0"/>
              <a:t>Click to add date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21" Type="http://schemas.openxmlformats.org/officeDocument/2006/relationships/slideLayout" Target="../slideLayouts/slideLayout70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93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10969784" cy="41147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8212" y="6400800"/>
            <a:ext cx="99557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2708FFB7-AC64-4486-96AA-3362BCFF7CF1}" type="datetime4">
              <a:rPr lang="en-US" smtClean="0"/>
              <a:t>June 10,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34200" y="6400800"/>
            <a:ext cx="402519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0" y="6400800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5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201393" cy="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51" r:id="rId2"/>
    <p:sldLayoutId id="2147483700" r:id="rId3"/>
    <p:sldLayoutId id="2147483654" r:id="rId4"/>
    <p:sldLayoutId id="2147483650" r:id="rId5"/>
    <p:sldLayoutId id="2147483706" r:id="rId6"/>
    <p:sldLayoutId id="2147483668" r:id="rId7"/>
    <p:sldLayoutId id="2147483708" r:id="rId8"/>
    <p:sldLayoutId id="2147483709" r:id="rId9"/>
    <p:sldLayoutId id="2147483655" r:id="rId10"/>
    <p:sldLayoutId id="2147483652" r:id="rId11"/>
    <p:sldLayoutId id="2147483702" r:id="rId12"/>
    <p:sldLayoutId id="2147483671" r:id="rId13"/>
    <p:sldLayoutId id="2147483703" r:id="rId14"/>
    <p:sldLayoutId id="2147483666" r:id="rId15"/>
    <p:sldLayoutId id="2147483656" r:id="rId16"/>
    <p:sldLayoutId id="2147483674" r:id="rId17"/>
    <p:sldLayoutId id="2147483657" r:id="rId18"/>
    <p:sldLayoutId id="2147483675" r:id="rId19"/>
    <p:sldLayoutId id="2147483676" r:id="rId20"/>
    <p:sldLayoutId id="2147483677" r:id="rId21"/>
    <p:sldLayoutId id="2147483678" r:id="rId22"/>
    <p:sldLayoutId id="2147483707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Gill Sans MT" panose="020B0502020104020203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76" userDrawn="1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6488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10969784" cy="41147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8212" y="6400800"/>
            <a:ext cx="99557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2708FFB7-AC64-4486-96AA-3362BCFF7CF1}" type="datetime4">
              <a:rPr lang="en-US" smtClean="0"/>
              <a:t>June 10, 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34200" y="6400800"/>
            <a:ext cx="402519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/>
              <a:t>© Copyright, 2016, Ocean9, Inc., All Rights Reserved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0" y="6400800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5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201393" cy="3378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6252336"/>
            <a:ext cx="936892" cy="44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4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  <p:sldLayoutId id="2147483733" r:id="rId21"/>
    <p:sldLayoutId id="2147483734" r:id="rId22"/>
    <p:sldLayoutId id="2147483735" r:id="rId23"/>
    <p:sldLayoutId id="2147483736" r:id="rId24"/>
    <p:sldLayoutId id="2147483737" r:id="rId25"/>
    <p:sldLayoutId id="2147483738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Gill Sans MT" panose="020B0502020104020203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76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10969784" cy="4114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8212" y="6400800"/>
            <a:ext cx="99557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2708FFB7-AC64-4486-96AA-3362BCFF7CF1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0" y="6400800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5"/>
                </a:solidFill>
              </a:defRPr>
            </a:lvl1pPr>
          </a:lstStyle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 dirty="0">
              <a:solidFill>
                <a:srgbClr val="555B6B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201393" cy="337892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934200" y="6400800"/>
            <a:ext cx="402519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62626"/>
                </a:solidFill>
              </a:rPr>
              <a:t>© Copyright, 2017, Ocean9, Inc.,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87933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Gill Sans MT" panose="020B0502020104020203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76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70384"/>
            <a:ext cx="10969943" cy="725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10969784" cy="41147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8212" y="6400800"/>
            <a:ext cx="99557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2708FFB7-AC64-4486-96AA-3362BCFF7CF1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>
              <a:solidFill>
                <a:srgbClr val="2626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0" y="6400800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5"/>
                </a:solidFill>
              </a:defRPr>
            </a:lvl1pPr>
          </a:lstStyle>
          <a:p>
            <a:fld id="{B016F8AB-BCEA-4347-8BA6-BE776009BC89}" type="slidenum">
              <a:rPr>
                <a:solidFill>
                  <a:srgbClr val="555B6B"/>
                </a:solidFill>
              </a:rPr>
              <a:pPr/>
              <a:t>‹#›</a:t>
            </a:fld>
            <a:endParaRPr dirty="0">
              <a:solidFill>
                <a:srgbClr val="555B6B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324600"/>
            <a:ext cx="1201393" cy="337892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6934200" y="6400800"/>
            <a:ext cx="402519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262626"/>
                </a:solidFill>
              </a:rPr>
              <a:t>© Copyright, 2017, Ocean9, Inc.,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08316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575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Gill Sans MT" panose="020B0502020104020203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76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frank@ocean9.io" TargetMode="Externa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92" y="1905000"/>
            <a:ext cx="11353008" cy="1629401"/>
          </a:xfrm>
        </p:spPr>
        <p:txBody>
          <a:bodyPr/>
          <a:lstStyle/>
          <a:p>
            <a:r>
              <a:rPr lang="en-US" sz="54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Running Databases in Containers. </a:t>
            </a:r>
            <a:r>
              <a:rPr lang="en-US" sz="3600" b="1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How to Overcome the Challenges of Data</a:t>
            </a:r>
            <a:endParaRPr lang="en-US" sz="5400" dirty="0"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3810000" cy="13606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ltGray">
          <a:xfrm>
            <a:off x="0" y="5334000"/>
            <a:ext cx="12192000" cy="1524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9411" y="5926393"/>
            <a:ext cx="1527178" cy="339214"/>
          </a:xfrm>
        </p:spPr>
        <p:txBody>
          <a:bodyPr/>
          <a:lstStyle/>
          <a:p>
            <a:r>
              <a:rPr lang="en-US" dirty="0"/>
              <a:t>Prepared for</a:t>
            </a:r>
          </a:p>
          <a:p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608013" y="3886200"/>
            <a:ext cx="8229600" cy="1371599"/>
          </a:xfrm>
        </p:spPr>
        <p:txBody>
          <a:bodyPr/>
          <a:lstStyle/>
          <a:p>
            <a:r>
              <a:rPr 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Frank Stienhans</a:t>
            </a:r>
          </a:p>
          <a:p>
            <a:r>
              <a:rPr 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CTO</a:t>
            </a:r>
          </a:p>
          <a:p>
            <a:r>
              <a:rPr lang="en-US" dirty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Ocean9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589" y="5498393"/>
            <a:ext cx="2406469" cy="11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6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Triple Site Database Setup in one GEO Region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 lang="en-US">
              <a:solidFill>
                <a:srgbClr val="2626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>
                <a:solidFill>
                  <a:srgbClr val="555B6B"/>
                </a:solidFill>
              </a:rPr>
              <a:pPr/>
              <a:t>10</a:t>
            </a:fld>
            <a:endParaRPr lang="uk-UA">
              <a:solidFill>
                <a:srgbClr val="555B6B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Native Maximum High Availability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339334" y="4092774"/>
            <a:ext cx="3171232" cy="1547766"/>
            <a:chOff x="8725220" y="4419600"/>
            <a:chExt cx="3390580" cy="1654822"/>
          </a:xfrm>
        </p:grpSpPr>
        <p:sp>
          <p:nvSpPr>
            <p:cNvPr id="38" name="Rectangle 37"/>
            <p:cNvSpPr/>
            <p:nvPr/>
          </p:nvSpPr>
          <p:spPr bwMode="ltGray">
            <a:xfrm>
              <a:off x="8725220" y="4419600"/>
              <a:ext cx="3390580" cy="165482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solidFill>
                    <a:srgbClr val="262626"/>
                  </a:solidFill>
                </a:rPr>
                <a:t>Available Resources in </a:t>
              </a:r>
              <a:br>
                <a:rPr lang="en-US" sz="1600" dirty="0">
                  <a:solidFill>
                    <a:srgbClr val="262626"/>
                  </a:solidFill>
                </a:rPr>
              </a:br>
              <a:r>
                <a:rPr lang="en-US" sz="1600" dirty="0">
                  <a:solidFill>
                    <a:srgbClr val="262626"/>
                  </a:solidFill>
                </a:rPr>
                <a:t>Virtual Machine Instance Type</a:t>
              </a:r>
            </a:p>
          </p:txBody>
        </p:sp>
        <p:sp>
          <p:nvSpPr>
            <p:cNvPr id="39" name="Rectangle 38"/>
            <p:cNvSpPr/>
            <p:nvPr/>
          </p:nvSpPr>
          <p:spPr bwMode="ltGray">
            <a:xfrm>
              <a:off x="8734101" y="5179142"/>
              <a:ext cx="2201080" cy="89282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262626"/>
                  </a:solidFill>
                </a:rPr>
                <a:t>DB Site C</a:t>
              </a:r>
            </a:p>
          </p:txBody>
        </p:sp>
      </p:grpSp>
      <p:sp>
        <p:nvSpPr>
          <p:cNvPr id="10" name="Rectangle 9"/>
          <p:cNvSpPr/>
          <p:nvPr/>
        </p:nvSpPr>
        <p:spPr bwMode="ltGray">
          <a:xfrm>
            <a:off x="648019" y="2302871"/>
            <a:ext cx="3471524" cy="33497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Available Resources in 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Virtual Machine Instance Type</a:t>
            </a:r>
          </a:p>
        </p:txBody>
      </p:sp>
      <p:sp>
        <p:nvSpPr>
          <p:cNvPr id="15" name="Rectangle 14"/>
          <p:cNvSpPr/>
          <p:nvPr/>
        </p:nvSpPr>
        <p:spPr bwMode="ltGray">
          <a:xfrm>
            <a:off x="655725" y="4815216"/>
            <a:ext cx="1910037" cy="8350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DB Site A</a:t>
            </a:r>
          </a:p>
        </p:txBody>
      </p:sp>
      <p:sp>
        <p:nvSpPr>
          <p:cNvPr id="11" name="Rectangle 10"/>
          <p:cNvSpPr/>
          <p:nvPr/>
        </p:nvSpPr>
        <p:spPr bwMode="ltGray">
          <a:xfrm>
            <a:off x="747482" y="4173782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ltGray">
          <a:xfrm>
            <a:off x="1283061" y="4173782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ltGray">
          <a:xfrm>
            <a:off x="1818640" y="4173782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ltGray">
          <a:xfrm>
            <a:off x="2354219" y="4173782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ltGray">
          <a:xfrm>
            <a:off x="2896383" y="4173782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262626"/>
                </a:solidFill>
              </a:rPr>
              <a:t>App</a:t>
            </a:r>
          </a:p>
        </p:txBody>
      </p:sp>
      <p:sp>
        <p:nvSpPr>
          <p:cNvPr id="22" name="Rectangle 21"/>
          <p:cNvSpPr/>
          <p:nvPr/>
        </p:nvSpPr>
        <p:spPr bwMode="ltGray">
          <a:xfrm>
            <a:off x="3431963" y="4173782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ltGray">
          <a:xfrm>
            <a:off x="747482" y="3532349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ltGray">
          <a:xfrm>
            <a:off x="1283061" y="3532349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ltGray">
          <a:xfrm>
            <a:off x="1818640" y="3532349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ltGray">
          <a:xfrm>
            <a:off x="2354219" y="3532349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ltGray">
          <a:xfrm>
            <a:off x="2896383" y="3532349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ltGray">
          <a:xfrm>
            <a:off x="3431963" y="3532349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30" name="Rectangle 29"/>
          <p:cNvSpPr/>
          <p:nvPr/>
        </p:nvSpPr>
        <p:spPr bwMode="ltGray">
          <a:xfrm>
            <a:off x="747482" y="2890916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31" name="Rectangle 30"/>
          <p:cNvSpPr/>
          <p:nvPr/>
        </p:nvSpPr>
        <p:spPr bwMode="ltGray">
          <a:xfrm>
            <a:off x="1283061" y="2890916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ltGray">
          <a:xfrm>
            <a:off x="1818640" y="2890916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33" name="Rectangle 32"/>
          <p:cNvSpPr/>
          <p:nvPr/>
        </p:nvSpPr>
        <p:spPr bwMode="ltGray">
          <a:xfrm>
            <a:off x="2354219" y="2890916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ltGray">
          <a:xfrm>
            <a:off x="2896383" y="2890916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ltGray">
          <a:xfrm>
            <a:off x="3431963" y="2890916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262626"/>
                </a:solidFill>
              </a:rPr>
              <a:t>App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17907" y="4815215"/>
            <a:ext cx="1272614" cy="84253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348AA7"/>
                </a:solidFill>
              </a:rPr>
              <a:t>Sync DB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348AA7"/>
                </a:solidFill>
              </a:rPr>
              <a:t>Replication</a:t>
            </a:r>
          </a:p>
        </p:txBody>
      </p:sp>
      <p:sp>
        <p:nvSpPr>
          <p:cNvPr id="36" name="Rectangle 35"/>
          <p:cNvSpPr/>
          <p:nvPr/>
        </p:nvSpPr>
        <p:spPr bwMode="ltGray">
          <a:xfrm>
            <a:off x="4519262" y="2302871"/>
            <a:ext cx="3471523" cy="33497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Available Resources in 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Virtual Machine Instance Type</a:t>
            </a:r>
          </a:p>
        </p:txBody>
      </p:sp>
      <p:sp>
        <p:nvSpPr>
          <p:cNvPr id="37" name="Rectangle 36"/>
          <p:cNvSpPr/>
          <p:nvPr/>
        </p:nvSpPr>
        <p:spPr bwMode="ltGray">
          <a:xfrm>
            <a:off x="4526968" y="4815216"/>
            <a:ext cx="1910036" cy="83506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262626"/>
                </a:solidFill>
              </a:rPr>
              <a:t>DB Site B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429298" y="5232747"/>
            <a:ext cx="1842654" cy="0"/>
          </a:xfrm>
          <a:prstGeom prst="straightConnector1">
            <a:avLst/>
          </a:prstGeom>
          <a:ln w="38100">
            <a:solidFill>
              <a:schemeClr val="accent4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 bwMode="ltGray">
          <a:xfrm>
            <a:off x="4657441" y="4164044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ltGray">
          <a:xfrm>
            <a:off x="5193019" y="4164044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ltGray">
          <a:xfrm>
            <a:off x="5728598" y="4164044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ltGray">
          <a:xfrm>
            <a:off x="6264177" y="4164044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ltGray">
          <a:xfrm>
            <a:off x="6806341" y="4164044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ltGray">
          <a:xfrm>
            <a:off x="7341920" y="4164044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ltGray">
          <a:xfrm>
            <a:off x="4657441" y="3522611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ltGray">
          <a:xfrm>
            <a:off x="5193019" y="3522611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ltGray">
          <a:xfrm>
            <a:off x="5728598" y="3522611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51" name="Rectangle 50"/>
          <p:cNvSpPr/>
          <p:nvPr/>
        </p:nvSpPr>
        <p:spPr bwMode="ltGray">
          <a:xfrm>
            <a:off x="6264177" y="3522611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52" name="Rectangle 51"/>
          <p:cNvSpPr/>
          <p:nvPr/>
        </p:nvSpPr>
        <p:spPr bwMode="ltGray">
          <a:xfrm>
            <a:off x="6806341" y="3522611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53" name="Rectangle 52"/>
          <p:cNvSpPr/>
          <p:nvPr/>
        </p:nvSpPr>
        <p:spPr bwMode="ltGray">
          <a:xfrm>
            <a:off x="7341920" y="3522611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54" name="Rectangle 53"/>
          <p:cNvSpPr/>
          <p:nvPr/>
        </p:nvSpPr>
        <p:spPr bwMode="ltGray">
          <a:xfrm>
            <a:off x="4657441" y="2881178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55" name="Rectangle 54"/>
          <p:cNvSpPr/>
          <p:nvPr/>
        </p:nvSpPr>
        <p:spPr bwMode="ltGray">
          <a:xfrm>
            <a:off x="5193019" y="2881178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56" name="Rectangle 55"/>
          <p:cNvSpPr/>
          <p:nvPr/>
        </p:nvSpPr>
        <p:spPr bwMode="ltGray">
          <a:xfrm>
            <a:off x="5728598" y="2881178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57" name="Rectangle 56"/>
          <p:cNvSpPr/>
          <p:nvPr/>
        </p:nvSpPr>
        <p:spPr bwMode="ltGray">
          <a:xfrm>
            <a:off x="6264177" y="2881178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58" name="Rectangle 57"/>
          <p:cNvSpPr/>
          <p:nvPr/>
        </p:nvSpPr>
        <p:spPr bwMode="ltGray">
          <a:xfrm>
            <a:off x="6806341" y="2881178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262626"/>
                </a:solidFill>
              </a:rPr>
              <a:t>App</a:t>
            </a:r>
            <a:endParaRPr lang="en-US" sz="1400" dirty="0" err="1">
              <a:solidFill>
                <a:srgbClr val="262626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ltGray">
          <a:xfrm>
            <a:off x="7341920" y="2881178"/>
            <a:ext cx="528994" cy="5701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262626"/>
                </a:solidFill>
              </a:rPr>
              <a:t>App</a:t>
            </a:r>
          </a:p>
        </p:txBody>
      </p:sp>
      <p:cxnSp>
        <p:nvCxnSpPr>
          <p:cNvPr id="20" name="Straight Arrow Connector 19"/>
          <p:cNvCxnSpPr>
            <a:stCxn id="15" idx="3"/>
            <a:endCxn id="37" idx="1"/>
          </p:cNvCxnSpPr>
          <p:nvPr/>
        </p:nvCxnSpPr>
        <p:spPr>
          <a:xfrm>
            <a:off x="2565762" y="5232747"/>
            <a:ext cx="1961206" cy="0"/>
          </a:xfrm>
          <a:prstGeom prst="straightConnector1">
            <a:avLst/>
          </a:prstGeom>
          <a:ln w="38100">
            <a:solidFill>
              <a:schemeClr val="accent4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633985" y="4781687"/>
            <a:ext cx="1272614" cy="84253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348AA7"/>
                </a:solidFill>
              </a:rPr>
              <a:t>Sync DB</a:t>
            </a:r>
          </a:p>
          <a:p>
            <a:pPr algn="ctr">
              <a:lnSpc>
                <a:spcPct val="150000"/>
              </a:lnSpc>
            </a:pPr>
            <a:r>
              <a:rPr lang="en-US" b="1" dirty="0">
                <a:solidFill>
                  <a:srgbClr val="348AA7"/>
                </a:solidFill>
              </a:rPr>
              <a:t>Replication</a:t>
            </a:r>
          </a:p>
        </p:txBody>
      </p:sp>
    </p:spTree>
    <p:extLst>
      <p:ext uri="{BB962C8B-B14F-4D97-AF65-F5344CB8AC3E}">
        <p14:creationId xmlns:p14="http://schemas.microsoft.com/office/powerpoint/2010/main" val="7224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June 10,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pPr/>
              <a:t>11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1" y="570384"/>
            <a:ext cx="11353800" cy="725016"/>
          </a:xfrm>
        </p:spPr>
        <p:txBody>
          <a:bodyPr/>
          <a:lstStyle/>
          <a:p>
            <a:r>
              <a:rPr lang="en-US" dirty="0"/>
              <a:t>Network Filesystems for </a:t>
            </a:r>
            <a:r>
              <a:rPr lang="en-US"/>
              <a:t>HPC Persistence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5029200" y="2583426"/>
            <a:ext cx="2590800" cy="198857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/>
              <a:t>DB Host </a:t>
            </a:r>
          </a:p>
          <a:p>
            <a:pPr algn="ctr">
              <a:lnSpc>
                <a:spcPct val="90000"/>
              </a:lnSpc>
            </a:pPr>
            <a:r>
              <a:rPr lang="en-US"/>
              <a:t>::</a:t>
            </a:r>
          </a:p>
          <a:p>
            <a:pPr algn="ctr">
              <a:lnSpc>
                <a:spcPct val="90000"/>
              </a:lnSpc>
            </a:pPr>
            <a:r>
              <a:rPr lang="en-US" b="1"/>
              <a:t>X1.32xlarge</a:t>
            </a:r>
          </a:p>
          <a:p>
            <a:pPr algn="ctr">
              <a:lnSpc>
                <a:spcPct val="90000"/>
              </a:lnSpc>
            </a:pPr>
            <a:r>
              <a:rPr lang="en-US" b="1"/>
              <a:t>::</a:t>
            </a:r>
          </a:p>
          <a:p>
            <a:pPr algn="ctr">
              <a:lnSpc>
                <a:spcPct val="90000"/>
              </a:lnSpc>
            </a:pPr>
            <a:r>
              <a:rPr lang="en-US" b="1"/>
              <a:t>Amazon EC2</a:t>
            </a:r>
          </a:p>
        </p:txBody>
      </p:sp>
      <p:sp>
        <p:nvSpPr>
          <p:cNvPr id="9" name="Can 8"/>
          <p:cNvSpPr/>
          <p:nvPr/>
        </p:nvSpPr>
        <p:spPr bwMode="ltGray">
          <a:xfrm rot="5400000">
            <a:off x="4019550" y="2735397"/>
            <a:ext cx="304800" cy="1562100"/>
          </a:xfrm>
          <a:prstGeom prst="ca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err="1"/>
          </a:p>
        </p:txBody>
      </p:sp>
      <p:sp>
        <p:nvSpPr>
          <p:cNvPr id="10" name="TextBox 9"/>
          <p:cNvSpPr txBox="1"/>
          <p:nvPr/>
        </p:nvSpPr>
        <p:spPr>
          <a:xfrm>
            <a:off x="3451722" y="3402147"/>
            <a:ext cx="1440455" cy="28460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Network 20G</a:t>
            </a:r>
          </a:p>
        </p:txBody>
      </p:sp>
      <p:sp>
        <p:nvSpPr>
          <p:cNvPr id="11" name="Rounded Rectangle 10"/>
          <p:cNvSpPr/>
          <p:nvPr/>
        </p:nvSpPr>
        <p:spPr bwMode="ltGray">
          <a:xfrm>
            <a:off x="381000" y="2438401"/>
            <a:ext cx="2232523" cy="685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/>
              <a:t>Your Apps</a:t>
            </a:r>
            <a:endParaRPr lang="en-US" sz="2000" err="1"/>
          </a:p>
        </p:txBody>
      </p:sp>
      <p:sp>
        <p:nvSpPr>
          <p:cNvPr id="12" name="Can 11"/>
          <p:cNvSpPr/>
          <p:nvPr/>
        </p:nvSpPr>
        <p:spPr bwMode="ltGray">
          <a:xfrm rot="5400000">
            <a:off x="8094988" y="2947357"/>
            <a:ext cx="322702" cy="1120277"/>
          </a:xfrm>
          <a:prstGeom prst="ca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err="1"/>
          </a:p>
        </p:txBody>
      </p:sp>
      <p:sp>
        <p:nvSpPr>
          <p:cNvPr id="13" name="TextBox 12"/>
          <p:cNvSpPr txBox="1"/>
          <p:nvPr/>
        </p:nvSpPr>
        <p:spPr>
          <a:xfrm>
            <a:off x="7696200" y="3402147"/>
            <a:ext cx="1440455" cy="28460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I/O ~ 10G</a:t>
            </a:r>
          </a:p>
        </p:txBody>
      </p:sp>
      <p:sp>
        <p:nvSpPr>
          <p:cNvPr id="14" name="Rounded Rectangle 13"/>
          <p:cNvSpPr/>
          <p:nvPr/>
        </p:nvSpPr>
        <p:spPr bwMode="ltGray">
          <a:xfrm>
            <a:off x="8839200" y="2438400"/>
            <a:ext cx="1524000" cy="2133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/>
              <a:t>AWS</a:t>
            </a:r>
          </a:p>
          <a:p>
            <a:pPr algn="ctr">
              <a:lnSpc>
                <a:spcPct val="90000"/>
              </a:lnSpc>
            </a:pPr>
            <a:r>
              <a:rPr lang="en-US"/>
              <a:t>EBS</a:t>
            </a:r>
          </a:p>
        </p:txBody>
      </p:sp>
      <p:sp>
        <p:nvSpPr>
          <p:cNvPr id="16" name="Can 15"/>
          <p:cNvSpPr/>
          <p:nvPr/>
        </p:nvSpPr>
        <p:spPr bwMode="ltGray">
          <a:xfrm>
            <a:off x="5334000" y="4709404"/>
            <a:ext cx="1981200" cy="1005596"/>
          </a:xfrm>
          <a:prstGeom prst="ca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err="1"/>
          </a:p>
        </p:txBody>
      </p:sp>
      <p:sp>
        <p:nvSpPr>
          <p:cNvPr id="17" name="TextBox 16"/>
          <p:cNvSpPr txBox="1"/>
          <p:nvPr/>
        </p:nvSpPr>
        <p:spPr>
          <a:xfrm>
            <a:off x="5985372" y="4985774"/>
            <a:ext cx="762000" cy="3469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/>
              <a:t>Ephemeral</a:t>
            </a:r>
          </a:p>
          <a:p>
            <a:pPr algn="ctr">
              <a:lnSpc>
                <a:spcPct val="90000"/>
              </a:lnSpc>
            </a:pPr>
            <a:r>
              <a:rPr lang="en-US"/>
              <a:t>Locally Attached </a:t>
            </a:r>
          </a:p>
          <a:p>
            <a:pPr algn="ctr">
              <a:lnSpc>
                <a:spcPct val="90000"/>
              </a:lnSpc>
            </a:pPr>
            <a:r>
              <a:rPr lang="en-US"/>
              <a:t>SSD</a:t>
            </a:r>
          </a:p>
        </p:txBody>
      </p:sp>
      <p:sp>
        <p:nvSpPr>
          <p:cNvPr id="18" name="Rounded Rectangle 17"/>
          <p:cNvSpPr/>
          <p:nvPr/>
        </p:nvSpPr>
        <p:spPr bwMode="ltGray">
          <a:xfrm>
            <a:off x="381000" y="3201548"/>
            <a:ext cx="2232523" cy="685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/>
              <a:t>DB Replication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2895600" y="2438400"/>
            <a:ext cx="381000" cy="21336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 bwMode="ltGray">
          <a:xfrm>
            <a:off x="383677" y="3955744"/>
            <a:ext cx="2232523" cy="685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/>
              <a:t>Data Integration</a:t>
            </a:r>
          </a:p>
        </p:txBody>
      </p:sp>
      <p:sp>
        <p:nvSpPr>
          <p:cNvPr id="21" name="Rounded Rectangle 20"/>
          <p:cNvSpPr/>
          <p:nvPr/>
        </p:nvSpPr>
        <p:spPr bwMode="ltGray">
          <a:xfrm>
            <a:off x="381000" y="4728148"/>
            <a:ext cx="2232523" cy="1520252"/>
          </a:xfrm>
          <a:prstGeom prst="roundRect">
            <a:avLst>
              <a:gd name="adj" fmla="val 755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/>
              <a:t>Network / Cluster File System for Tier 1 I/O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81000" y="4728148"/>
            <a:ext cx="2232523" cy="15202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43400" y="3124201"/>
            <a:ext cx="548777" cy="2174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Max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93100" y="3100675"/>
            <a:ext cx="548777" cy="2174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14918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903012" y="6400800"/>
            <a:ext cx="995578" cy="210312"/>
          </a:xfrm>
        </p:spPr>
        <p:txBody>
          <a:bodyPr/>
          <a:lstStyle/>
          <a:p>
            <a:fld id="{B7E5052C-E4E5-4D1E-9F46-4B9E050B9172}" type="datetime4">
              <a:rPr lang="en-US" smtClean="0"/>
              <a:t>June 10,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Copyright, 2016, Ocean9, Inc.,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pPr/>
              <a:t>12</a:t>
            </a:fld>
            <a:endParaRPr lang="uk-U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EC2 R4 Family</a:t>
            </a:r>
          </a:p>
        </p:txBody>
      </p:sp>
      <p:sp>
        <p:nvSpPr>
          <p:cNvPr id="7" name="Rectangle 6"/>
          <p:cNvSpPr/>
          <p:nvPr/>
        </p:nvSpPr>
        <p:spPr bwMode="ltGray">
          <a:xfrm>
            <a:off x="4495800" y="1993900"/>
            <a:ext cx="914400" cy="914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dirty="0"/>
              <a:t>x</a:t>
            </a:r>
          </a:p>
        </p:txBody>
      </p:sp>
      <p:sp>
        <p:nvSpPr>
          <p:cNvPr id="8" name="Rectangle 7"/>
          <p:cNvSpPr/>
          <p:nvPr/>
        </p:nvSpPr>
        <p:spPr bwMode="ltGray">
          <a:xfrm>
            <a:off x="5410200" y="19939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dirty="0"/>
              <a:t>x</a:t>
            </a:r>
          </a:p>
        </p:txBody>
      </p:sp>
      <p:sp>
        <p:nvSpPr>
          <p:cNvPr id="9" name="Rectangle 8"/>
          <p:cNvSpPr/>
          <p:nvPr/>
        </p:nvSpPr>
        <p:spPr bwMode="ltGray">
          <a:xfrm>
            <a:off x="6324600" y="19939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dirty="0"/>
              <a:t>x</a:t>
            </a:r>
          </a:p>
        </p:txBody>
      </p:sp>
      <p:sp>
        <p:nvSpPr>
          <p:cNvPr id="10" name="Rectangle 9"/>
          <p:cNvSpPr/>
          <p:nvPr/>
        </p:nvSpPr>
        <p:spPr bwMode="ltGray">
          <a:xfrm>
            <a:off x="7239000" y="19939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dirty="0"/>
              <a:t>x</a:t>
            </a:r>
          </a:p>
        </p:txBody>
      </p:sp>
      <p:sp>
        <p:nvSpPr>
          <p:cNvPr id="11" name="Rectangle 10"/>
          <p:cNvSpPr/>
          <p:nvPr/>
        </p:nvSpPr>
        <p:spPr bwMode="ltGray">
          <a:xfrm>
            <a:off x="6324600" y="29083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dirty="0"/>
              <a:t>x</a:t>
            </a:r>
          </a:p>
        </p:txBody>
      </p:sp>
      <p:sp>
        <p:nvSpPr>
          <p:cNvPr id="12" name="Rectangle 11"/>
          <p:cNvSpPr/>
          <p:nvPr/>
        </p:nvSpPr>
        <p:spPr bwMode="ltGray">
          <a:xfrm>
            <a:off x="7239000" y="29083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dirty="0"/>
              <a:t>x</a:t>
            </a:r>
          </a:p>
        </p:txBody>
      </p:sp>
      <p:sp>
        <p:nvSpPr>
          <p:cNvPr id="13" name="Rectangle 12"/>
          <p:cNvSpPr/>
          <p:nvPr/>
        </p:nvSpPr>
        <p:spPr bwMode="ltGray">
          <a:xfrm>
            <a:off x="4495800" y="29083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dirty="0"/>
              <a:t>x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5410200" y="29083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dirty="0"/>
              <a:t>x</a:t>
            </a:r>
          </a:p>
        </p:txBody>
      </p:sp>
      <p:sp>
        <p:nvSpPr>
          <p:cNvPr id="15" name="Rectangle 14"/>
          <p:cNvSpPr/>
          <p:nvPr/>
        </p:nvSpPr>
        <p:spPr bwMode="ltGray">
          <a:xfrm>
            <a:off x="4495800" y="38227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dirty="0"/>
              <a:t>x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5410200" y="38227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dirty="0"/>
              <a:t>x</a:t>
            </a:r>
          </a:p>
        </p:txBody>
      </p:sp>
      <p:sp>
        <p:nvSpPr>
          <p:cNvPr id="17" name="Rectangle 16"/>
          <p:cNvSpPr/>
          <p:nvPr/>
        </p:nvSpPr>
        <p:spPr bwMode="ltGray">
          <a:xfrm>
            <a:off x="6324600" y="38227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dirty="0"/>
              <a:t>x</a:t>
            </a:r>
          </a:p>
        </p:txBody>
      </p:sp>
      <p:sp>
        <p:nvSpPr>
          <p:cNvPr id="18" name="Rectangle 17"/>
          <p:cNvSpPr/>
          <p:nvPr/>
        </p:nvSpPr>
        <p:spPr bwMode="ltGray">
          <a:xfrm>
            <a:off x="7239000" y="38227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dirty="0"/>
              <a:t>x</a:t>
            </a:r>
          </a:p>
        </p:txBody>
      </p:sp>
      <p:sp>
        <p:nvSpPr>
          <p:cNvPr id="19" name="Rectangle 18"/>
          <p:cNvSpPr/>
          <p:nvPr/>
        </p:nvSpPr>
        <p:spPr bwMode="ltGray">
          <a:xfrm>
            <a:off x="4495800" y="47371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dirty="0"/>
              <a:t>x</a:t>
            </a:r>
          </a:p>
        </p:txBody>
      </p:sp>
      <p:sp>
        <p:nvSpPr>
          <p:cNvPr id="20" name="Rectangle 19"/>
          <p:cNvSpPr/>
          <p:nvPr/>
        </p:nvSpPr>
        <p:spPr bwMode="ltGray">
          <a:xfrm>
            <a:off x="5410200" y="47371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dirty="0"/>
              <a:t>x</a:t>
            </a:r>
          </a:p>
        </p:txBody>
      </p:sp>
      <p:sp>
        <p:nvSpPr>
          <p:cNvPr id="21" name="Rectangle 20"/>
          <p:cNvSpPr/>
          <p:nvPr/>
        </p:nvSpPr>
        <p:spPr bwMode="ltGray">
          <a:xfrm>
            <a:off x="6324600" y="47371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dirty="0"/>
              <a:t>x</a:t>
            </a:r>
          </a:p>
        </p:txBody>
      </p:sp>
      <p:sp>
        <p:nvSpPr>
          <p:cNvPr id="22" name="Rectangle 21"/>
          <p:cNvSpPr/>
          <p:nvPr/>
        </p:nvSpPr>
        <p:spPr bwMode="ltGray">
          <a:xfrm>
            <a:off x="7239000" y="4737100"/>
            <a:ext cx="914400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40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9359" y="2292350"/>
            <a:ext cx="914400" cy="12128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16 X-large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endParaRPr lang="en-US" sz="2400" dirty="0"/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sz="2400" dirty="0"/>
              <a:t>RAM      : 488 GB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sz="2400" dirty="0"/>
              <a:t>CPU       : 64 vCPUs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sz="2400" dirty="0"/>
              <a:t>Network : 20 </a:t>
            </a:r>
            <a:r>
              <a:rPr lang="en-US" sz="2400" dirty="0" err="1"/>
              <a:t>Gbps</a:t>
            </a:r>
            <a:r>
              <a:rPr lang="en-US" sz="2400" dirty="0"/>
              <a:t> 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sz="2400" dirty="0"/>
              <a:t>EBS I/O :~ 10 </a:t>
            </a:r>
            <a:r>
              <a:rPr lang="en-US" sz="2400" dirty="0" err="1"/>
              <a:t>Gbps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52241" y="2324100"/>
            <a:ext cx="914400" cy="1447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                               X-large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endParaRPr lang="en-US" sz="2400" dirty="0"/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sz="2400" dirty="0"/>
              <a:t>RAM      : 30 GB RAM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sz="2400" dirty="0"/>
              <a:t>CPU       : 4 vCPUs</a:t>
            </a:r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sz="2400" dirty="0"/>
              <a:t>Network  : ~ 1.25 </a:t>
            </a:r>
            <a:r>
              <a:rPr lang="en-US" sz="2400" dirty="0" err="1"/>
              <a:t>Gbps</a:t>
            </a:r>
            <a:endParaRPr lang="en-US" sz="2400" dirty="0"/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r>
              <a:rPr lang="en-US" sz="2400" dirty="0"/>
              <a:t>EBS I/O  : ~ 0.60 </a:t>
            </a:r>
            <a:r>
              <a:rPr lang="en-US" sz="2400" dirty="0" err="1"/>
              <a:t>Gbps</a:t>
            </a:r>
            <a:endParaRPr lang="en-US" sz="2400" dirty="0"/>
          </a:p>
          <a:p>
            <a:pPr marL="285750" indent="-285750">
              <a:lnSpc>
                <a:spcPct val="90000"/>
              </a:lnSpc>
              <a:buFont typeface="Arial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" name="Right Brace 1"/>
          <p:cNvSpPr/>
          <p:nvPr/>
        </p:nvSpPr>
        <p:spPr>
          <a:xfrm>
            <a:off x="8001000" y="1676400"/>
            <a:ext cx="685800" cy="4267200"/>
          </a:xfrm>
          <a:prstGeom prst="rightBrace">
            <a:avLst>
              <a:gd name="adj1" fmla="val 8333"/>
              <a:gd name="adj2" fmla="val 1696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>
            <a:off x="3962400" y="1993900"/>
            <a:ext cx="381000" cy="9144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30700" y="1536700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08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June 10,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pPr/>
              <a:t>13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Azure, same answer</a:t>
            </a:r>
          </a:p>
        </p:txBody>
      </p:sp>
      <p:sp>
        <p:nvSpPr>
          <p:cNvPr id="7" name="Rectangle 6"/>
          <p:cNvSpPr/>
          <p:nvPr/>
        </p:nvSpPr>
        <p:spPr bwMode="ltGray">
          <a:xfrm>
            <a:off x="5029200" y="2583426"/>
            <a:ext cx="2590800" cy="198857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/>
              <a:t>DB Host </a:t>
            </a:r>
          </a:p>
          <a:p>
            <a:pPr algn="ctr">
              <a:lnSpc>
                <a:spcPct val="90000"/>
              </a:lnSpc>
            </a:pPr>
            <a:r>
              <a:rPr lang="en-US"/>
              <a:t>::</a:t>
            </a:r>
          </a:p>
          <a:p>
            <a:pPr algn="ctr">
              <a:lnSpc>
                <a:spcPct val="90000"/>
              </a:lnSpc>
            </a:pPr>
            <a:r>
              <a:rPr lang="en-US"/>
              <a:t>Azure </a:t>
            </a:r>
            <a:br>
              <a:rPr lang="en-US"/>
            </a:br>
            <a:r>
              <a:rPr lang="en-US"/>
              <a:t>Virtual Machine</a:t>
            </a:r>
          </a:p>
        </p:txBody>
      </p:sp>
      <p:sp>
        <p:nvSpPr>
          <p:cNvPr id="9" name="Can 8"/>
          <p:cNvSpPr/>
          <p:nvPr/>
        </p:nvSpPr>
        <p:spPr bwMode="ltGray">
          <a:xfrm rot="5400000">
            <a:off x="4019550" y="2735397"/>
            <a:ext cx="304800" cy="1562100"/>
          </a:xfrm>
          <a:prstGeom prst="ca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err="1"/>
          </a:p>
        </p:txBody>
      </p:sp>
      <p:sp>
        <p:nvSpPr>
          <p:cNvPr id="10" name="TextBox 9"/>
          <p:cNvSpPr txBox="1"/>
          <p:nvPr/>
        </p:nvSpPr>
        <p:spPr>
          <a:xfrm>
            <a:off x="3451722" y="3402147"/>
            <a:ext cx="1440455" cy="28460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Network 25G</a:t>
            </a:r>
          </a:p>
        </p:txBody>
      </p:sp>
      <p:sp>
        <p:nvSpPr>
          <p:cNvPr id="11" name="Rounded Rectangle 10"/>
          <p:cNvSpPr/>
          <p:nvPr/>
        </p:nvSpPr>
        <p:spPr bwMode="ltGray">
          <a:xfrm>
            <a:off x="381000" y="2438401"/>
            <a:ext cx="2232523" cy="685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/>
              <a:t>Your Apps</a:t>
            </a:r>
            <a:endParaRPr lang="en-US" sz="2000" err="1"/>
          </a:p>
        </p:txBody>
      </p:sp>
      <p:sp>
        <p:nvSpPr>
          <p:cNvPr id="12" name="Can 11"/>
          <p:cNvSpPr/>
          <p:nvPr/>
        </p:nvSpPr>
        <p:spPr bwMode="ltGray">
          <a:xfrm rot="5400000">
            <a:off x="8094988" y="2947357"/>
            <a:ext cx="322702" cy="1120277"/>
          </a:xfrm>
          <a:prstGeom prst="ca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err="1"/>
          </a:p>
        </p:txBody>
      </p:sp>
      <p:sp>
        <p:nvSpPr>
          <p:cNvPr id="13" name="TextBox 12"/>
          <p:cNvSpPr txBox="1"/>
          <p:nvPr/>
        </p:nvSpPr>
        <p:spPr>
          <a:xfrm>
            <a:off x="7696200" y="3402147"/>
            <a:ext cx="1440455" cy="28460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I/O ~ 10G</a:t>
            </a:r>
          </a:p>
        </p:txBody>
      </p:sp>
      <p:sp>
        <p:nvSpPr>
          <p:cNvPr id="14" name="Rounded Rectangle 13"/>
          <p:cNvSpPr/>
          <p:nvPr/>
        </p:nvSpPr>
        <p:spPr bwMode="ltGray">
          <a:xfrm>
            <a:off x="8839200" y="2438400"/>
            <a:ext cx="1524000" cy="21336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/>
              <a:t>Azure</a:t>
            </a:r>
          </a:p>
          <a:p>
            <a:pPr algn="ctr">
              <a:lnSpc>
                <a:spcPct val="90000"/>
              </a:lnSpc>
            </a:pPr>
            <a:r>
              <a:rPr lang="en-US"/>
              <a:t>Premium Disks</a:t>
            </a:r>
          </a:p>
        </p:txBody>
      </p:sp>
      <p:sp>
        <p:nvSpPr>
          <p:cNvPr id="16" name="Can 15"/>
          <p:cNvSpPr/>
          <p:nvPr/>
        </p:nvSpPr>
        <p:spPr bwMode="ltGray">
          <a:xfrm>
            <a:off x="5334000" y="4709404"/>
            <a:ext cx="1981200" cy="1005596"/>
          </a:xfrm>
          <a:prstGeom prst="ca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err="1"/>
          </a:p>
        </p:txBody>
      </p:sp>
      <p:sp>
        <p:nvSpPr>
          <p:cNvPr id="17" name="TextBox 16"/>
          <p:cNvSpPr txBox="1"/>
          <p:nvPr/>
        </p:nvSpPr>
        <p:spPr>
          <a:xfrm>
            <a:off x="5985372" y="4985774"/>
            <a:ext cx="762000" cy="34695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“Resource Disk”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Locally Attached 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SSD</a:t>
            </a:r>
          </a:p>
        </p:txBody>
      </p:sp>
      <p:sp>
        <p:nvSpPr>
          <p:cNvPr id="18" name="Rounded Rectangle 17"/>
          <p:cNvSpPr/>
          <p:nvPr/>
        </p:nvSpPr>
        <p:spPr bwMode="ltGray">
          <a:xfrm>
            <a:off x="381000" y="3201548"/>
            <a:ext cx="2232523" cy="685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/>
              <a:t>DB Replication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2895600" y="2438400"/>
            <a:ext cx="381000" cy="21336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 bwMode="ltGray">
          <a:xfrm>
            <a:off x="383677" y="3955744"/>
            <a:ext cx="2232523" cy="685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/>
              <a:t>Data Integration</a:t>
            </a:r>
          </a:p>
        </p:txBody>
      </p:sp>
      <p:sp>
        <p:nvSpPr>
          <p:cNvPr id="21" name="Rounded Rectangle 20"/>
          <p:cNvSpPr/>
          <p:nvPr/>
        </p:nvSpPr>
        <p:spPr bwMode="ltGray">
          <a:xfrm>
            <a:off x="381000" y="4728148"/>
            <a:ext cx="2232523" cy="1520252"/>
          </a:xfrm>
          <a:prstGeom prst="roundRect">
            <a:avLst>
              <a:gd name="adj" fmla="val 7556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000"/>
              <a:t>Network / Cluster File System for Tier 1 I/O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81000" y="4728148"/>
            <a:ext cx="2232523" cy="15202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43400" y="3124201"/>
            <a:ext cx="548777" cy="2174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Max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93100" y="3100675"/>
            <a:ext cx="548777" cy="21746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/>
              <a:t>Max</a:t>
            </a:r>
          </a:p>
        </p:txBody>
      </p:sp>
    </p:spTree>
    <p:extLst>
      <p:ext uri="{BB962C8B-B14F-4D97-AF65-F5344CB8AC3E}">
        <p14:creationId xmlns:p14="http://schemas.microsoft.com/office/powerpoint/2010/main" val="36610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Heavy Containers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Intelligent Placement (4D : CPU, RAM, Net, I/O)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Real-time Monitoring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Data Agility and Data Performance (usually XOR)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Density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June 10,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pPr/>
              <a:t>14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</a:t>
            </a:r>
          </a:p>
        </p:txBody>
      </p:sp>
    </p:spTree>
    <p:extLst>
      <p:ext uri="{BB962C8B-B14F-4D97-AF65-F5344CB8AC3E}">
        <p14:creationId xmlns:p14="http://schemas.microsoft.com/office/powerpoint/2010/main" val="134712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Heavy Containers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981200"/>
            <a:ext cx="11506200" cy="41147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/>
              <a:t>Running Virtual Machine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/>
              <a:t>No Storage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Linux Bash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&gt;&gt;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ray </a:t>
            </a:r>
            <a:r>
              <a:rPr lang="en-US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docker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recover </a:t>
            </a:r>
            <a:r>
              <a:rPr lang="mr-IN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hana2/206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uses SUSE Linux 12 SP2 and SAP HANA SPS 12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71110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June 10,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pPr/>
              <a:t>16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" y="314632"/>
            <a:ext cx="2514599" cy="725016"/>
          </a:xfrm>
        </p:spPr>
        <p:txBody>
          <a:bodyPr/>
          <a:lstStyle/>
          <a:p>
            <a:pPr algn="ctr"/>
            <a:r>
              <a:rPr lang="en-US" sz="4400"/>
              <a:t>Output:</a:t>
            </a:r>
            <a:br>
              <a:rPr lang="en-US" sz="4400"/>
            </a:br>
            <a:br>
              <a:rPr lang="en-US" sz="4400"/>
            </a:br>
            <a:r>
              <a:rPr lang="en-US" sz="3600"/>
              <a:t>SAP HANA System </a:t>
            </a:r>
            <a:br>
              <a:rPr lang="en-US" sz="3600"/>
            </a:br>
            <a:r>
              <a:rPr lang="en-US" sz="3600"/>
              <a:t>with</a:t>
            </a:r>
            <a:br>
              <a:rPr lang="en-US" sz="3600"/>
            </a:br>
            <a:r>
              <a:rPr lang="en-US" sz="3600"/>
              <a:t> </a:t>
            </a:r>
            <a:br>
              <a:rPr lang="en-US" sz="4400"/>
            </a:br>
            <a:r>
              <a:rPr lang="en-US" sz="4400"/>
              <a:t>1.2 billion rows</a:t>
            </a:r>
            <a:br>
              <a:rPr lang="en-US" sz="4400"/>
            </a:br>
            <a:endParaRPr lang="en-US" sz="4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7090"/>
            <a:ext cx="9275482" cy="6083710"/>
          </a:xfrm>
          <a:prstGeom prst="rect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13" name="Rectangle 12"/>
          <p:cNvSpPr/>
          <p:nvPr/>
        </p:nvSpPr>
        <p:spPr bwMode="ltGray">
          <a:xfrm>
            <a:off x="2590801" y="304800"/>
            <a:ext cx="9275482" cy="12192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r>
              <a:rPr lang="en-US"/>
              <a:t>Storage</a:t>
            </a:r>
          </a:p>
        </p:txBody>
      </p:sp>
      <p:sp>
        <p:nvSpPr>
          <p:cNvPr id="14" name="Rectangle 13"/>
          <p:cNvSpPr/>
          <p:nvPr/>
        </p:nvSpPr>
        <p:spPr bwMode="ltGray">
          <a:xfrm>
            <a:off x="2590800" y="1524000"/>
            <a:ext cx="9275482" cy="3810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r>
              <a:rPr lang="en-US"/>
              <a:t>Docker Image</a:t>
            </a:r>
          </a:p>
        </p:txBody>
      </p:sp>
      <p:sp>
        <p:nvSpPr>
          <p:cNvPr id="16" name="Rectangle 15"/>
          <p:cNvSpPr/>
          <p:nvPr/>
        </p:nvSpPr>
        <p:spPr bwMode="ltGray">
          <a:xfrm>
            <a:off x="2590799" y="1917290"/>
            <a:ext cx="9275482" cy="448351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</a:pPr>
            <a:r>
              <a:rPr lang="en-US"/>
              <a:t>Docker Container</a:t>
            </a:r>
          </a:p>
        </p:txBody>
      </p:sp>
    </p:spTree>
    <p:extLst>
      <p:ext uri="{BB962C8B-B14F-4D97-AF65-F5344CB8AC3E}">
        <p14:creationId xmlns:p14="http://schemas.microsoft.com/office/powerpoint/2010/main" val="14196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One Click Away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June 10,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t>17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Inbuilt Automated Fallback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76400" y="2514600"/>
            <a:ext cx="3065411" cy="1447800"/>
            <a:chOff x="838200" y="4704166"/>
            <a:chExt cx="1143000" cy="762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l="23112" t="12376" r="10753" b="8891"/>
            <a:stretch/>
          </p:blipFill>
          <p:spPr>
            <a:xfrm>
              <a:off x="838200" y="4704166"/>
              <a:ext cx="1143000" cy="762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78572" y="4824482"/>
              <a:ext cx="554073" cy="437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HANA</a:t>
              </a:r>
              <a:br>
                <a:rPr lang="en-US" sz="2800" dirty="0"/>
              </a:br>
              <a:r>
                <a:rPr lang="en-US" sz="2000" dirty="0"/>
                <a:t>Production</a:t>
              </a:r>
            </a:p>
          </p:txBody>
        </p:sp>
      </p:grpSp>
      <p:sp>
        <p:nvSpPr>
          <p:cNvPr id="13" name="Rounded Rectangle 12"/>
          <p:cNvSpPr/>
          <p:nvPr/>
        </p:nvSpPr>
        <p:spPr bwMode="ltGray">
          <a:xfrm>
            <a:off x="7543800" y="2514600"/>
            <a:ext cx="1463040" cy="1463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HANA</a:t>
            </a:r>
            <a:endParaRPr lang="en-US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Production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57433" y="4122420"/>
            <a:ext cx="1219200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Container</a:t>
            </a:r>
          </a:p>
        </p:txBody>
      </p:sp>
      <p:cxnSp>
        <p:nvCxnSpPr>
          <p:cNvPr id="16" name="Straight Arrow Connector 15"/>
          <p:cNvCxnSpPr>
            <a:stCxn id="9" idx="3"/>
          </p:cNvCxnSpPr>
          <p:nvPr/>
        </p:nvCxnSpPr>
        <p:spPr>
          <a:xfrm>
            <a:off x="4741811" y="3238500"/>
            <a:ext cx="2461579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65720" y="4122420"/>
            <a:ext cx="1219200" cy="304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Virtual Machine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0600" y="2604654"/>
            <a:ext cx="2206336" cy="82434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effectLst>
                  <a:glow rad="850900">
                    <a:schemeClr val="bg1">
                      <a:alpha val="81000"/>
                    </a:schemeClr>
                  </a:glow>
                </a:effectLst>
              </a:rPr>
              <a:t>Backup &amp; Recovery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effectLst>
                  <a:glow rad="850900">
                    <a:schemeClr val="bg1">
                      <a:alpha val="81000"/>
                    </a:schemeClr>
                  </a:glow>
                </a:effectLst>
              </a:rPr>
              <a:t>OR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effectLst>
                  <a:glow rad="850900">
                    <a:schemeClr val="bg1">
                      <a:alpha val="81000"/>
                    </a:schemeClr>
                  </a:glow>
                </a:effectLst>
              </a:rPr>
              <a:t>Synchronous </a:t>
            </a:r>
            <a:br>
              <a:rPr lang="en-US" dirty="0">
                <a:effectLst>
                  <a:glow rad="850900">
                    <a:schemeClr val="bg1">
                      <a:alpha val="81000"/>
                    </a:schemeClr>
                  </a:glow>
                </a:effectLst>
              </a:rPr>
            </a:br>
            <a:r>
              <a:rPr lang="en-US" dirty="0">
                <a:effectLst>
                  <a:glow rad="850900">
                    <a:schemeClr val="bg1">
                      <a:alpha val="81000"/>
                    </a:schemeClr>
                  </a:glow>
                </a:effectLst>
              </a:rPr>
              <a:t>DB Replication</a:t>
            </a:r>
          </a:p>
        </p:txBody>
      </p:sp>
    </p:spTree>
    <p:extLst>
      <p:ext uri="{BB962C8B-B14F-4D97-AF65-F5344CB8AC3E}">
        <p14:creationId xmlns:p14="http://schemas.microsoft.com/office/powerpoint/2010/main" val="68412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ltGray">
          <a:xfrm>
            <a:off x="2961918" y="2563991"/>
            <a:ext cx="245456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 bwMode="ltGray">
          <a:xfrm>
            <a:off x="6720839" y="3325619"/>
            <a:ext cx="256831" cy="303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 bwMode="ltGray">
          <a:xfrm>
            <a:off x="1683701" y="3320655"/>
            <a:ext cx="256831" cy="3571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ltGray">
          <a:xfrm>
            <a:off x="4162769" y="4123453"/>
            <a:ext cx="256831" cy="303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Born in the Cloud SAP-as-a-Service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BBDE6-B835-492A-A695-419E59A597C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June 10, 2017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934200" y="6400800"/>
            <a:ext cx="4025198" cy="2103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Copyright, 2017, Ocean9, Inc.,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6F8AB-BCEA-4347-8BA6-BE776009BC8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555B6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Ocean9 Solution</a:t>
            </a:r>
          </a:p>
        </p:txBody>
      </p:sp>
      <p:pic>
        <p:nvPicPr>
          <p:cNvPr id="18" name="Picture 10" descr="https://encrypted-tbn0.gstatic.com/images?q=tbn:ANd9GcSxOuJ6t5bt-aJgBXrADJR6X1e3k1qr0AiDQTfjWh_XRdQ94c55VgqGs_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26526"/>
            <a:ext cx="1539674" cy="63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daks2k3a4ib2z.cloudfront.net/56f4b5c08c821b80677a09b5/5807e936e8ffbad5081b9485_MicrosoftAzure-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355" y="4456730"/>
            <a:ext cx="1712047" cy="5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Content Placeholder 13"/>
          <p:cNvSpPr>
            <a:spLocks noGrp="1"/>
          </p:cNvSpPr>
          <p:nvPr>
            <p:ph sz="half" idx="1"/>
          </p:nvPr>
        </p:nvSpPr>
        <p:spPr>
          <a:xfrm>
            <a:off x="8686801" y="2387283"/>
            <a:ext cx="3048000" cy="3226434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spcBef>
                <a:spcPts val="600"/>
              </a:spcBef>
              <a:buClr>
                <a:srgbClr val="CF842E"/>
              </a:buClr>
              <a:buNone/>
            </a:pPr>
            <a:r>
              <a:rPr lang="en-US" sz="2400" b="1">
                <a:solidFill>
                  <a:srgbClr val="262626"/>
                </a:solidFill>
              </a:rPr>
              <a:t>Enterprise Class</a:t>
            </a:r>
          </a:p>
          <a:p>
            <a:pPr marL="230188" lvl="0" indent="-230188">
              <a:lnSpc>
                <a:spcPct val="110000"/>
              </a:lnSpc>
              <a:spcBef>
                <a:spcPts val="600"/>
              </a:spcBef>
              <a:buClr>
                <a:srgbClr val="CF842E"/>
              </a:buClr>
            </a:pPr>
            <a:r>
              <a:rPr lang="en-US" sz="2000">
                <a:solidFill>
                  <a:srgbClr val="262626"/>
                </a:solidFill>
              </a:rPr>
              <a:t>High performance </a:t>
            </a:r>
          </a:p>
          <a:p>
            <a:pPr marL="230188" lvl="0" indent="-230188">
              <a:lnSpc>
                <a:spcPct val="110000"/>
              </a:lnSpc>
              <a:spcBef>
                <a:spcPts val="600"/>
              </a:spcBef>
              <a:buClr>
                <a:srgbClr val="CF842E"/>
              </a:buClr>
            </a:pPr>
            <a:r>
              <a:rPr lang="en-US" sz="2000">
                <a:solidFill>
                  <a:srgbClr val="262626"/>
                </a:solidFill>
              </a:rPr>
              <a:t>High availability</a:t>
            </a:r>
          </a:p>
          <a:p>
            <a:pPr marL="230188" lvl="0" indent="-230188">
              <a:lnSpc>
                <a:spcPct val="110000"/>
              </a:lnSpc>
              <a:spcBef>
                <a:spcPts val="600"/>
              </a:spcBef>
              <a:buClr>
                <a:srgbClr val="CF842E"/>
              </a:buClr>
            </a:pPr>
            <a:r>
              <a:rPr lang="en-US" sz="2000">
                <a:solidFill>
                  <a:srgbClr val="262626"/>
                </a:solidFill>
              </a:rPr>
              <a:t>Strict security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Clr>
                <a:srgbClr val="CF842E"/>
              </a:buClr>
              <a:buNone/>
            </a:pPr>
            <a:r>
              <a:rPr lang="en-US" sz="2400" b="1">
                <a:solidFill>
                  <a:srgbClr val="262626"/>
                </a:solidFill>
              </a:rPr>
              <a:t>PLUS </a:t>
            </a:r>
          </a:p>
          <a:p>
            <a:pPr marL="230188" indent="-230188">
              <a:lnSpc>
                <a:spcPct val="110000"/>
              </a:lnSpc>
              <a:spcBef>
                <a:spcPts val="600"/>
              </a:spcBef>
              <a:buClr>
                <a:srgbClr val="CF842E"/>
              </a:buClr>
            </a:pPr>
            <a:r>
              <a:rPr lang="en-US" sz="2000">
                <a:solidFill>
                  <a:srgbClr val="262626"/>
                </a:solidFill>
              </a:rPr>
              <a:t>Cloud native capabilities</a:t>
            </a:r>
          </a:p>
          <a:p>
            <a:pPr marL="230188" indent="-230188">
              <a:lnSpc>
                <a:spcPct val="110000"/>
              </a:lnSpc>
              <a:spcBef>
                <a:spcPts val="600"/>
              </a:spcBef>
              <a:buClr>
                <a:srgbClr val="CF842E"/>
              </a:buClr>
            </a:pPr>
            <a:r>
              <a:rPr lang="en-US" sz="2000">
                <a:solidFill>
                  <a:srgbClr val="262626"/>
                </a:solidFill>
              </a:rPr>
              <a:t>Database containers</a:t>
            </a:r>
          </a:p>
        </p:txBody>
      </p:sp>
      <p:sp>
        <p:nvSpPr>
          <p:cNvPr id="2" name="Rectangle 1"/>
          <p:cNvSpPr/>
          <p:nvPr/>
        </p:nvSpPr>
        <p:spPr bwMode="ltGray">
          <a:xfrm>
            <a:off x="609600" y="4426526"/>
            <a:ext cx="7363169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4" name="Picture 2" descr="https://daks2k3a4ib2z.cloudfront.net/56f4b5c08c821b80677a09b5/5807e936e8ffbad5081b9485_MicrosoftAzure-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17" y="4562063"/>
            <a:ext cx="1502754" cy="46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 bwMode="ltGray">
          <a:xfrm>
            <a:off x="609440" y="3609989"/>
            <a:ext cx="7363329" cy="513464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Ocean9 Intelligent Platform</a:t>
            </a:r>
          </a:p>
        </p:txBody>
      </p:sp>
      <p:sp>
        <p:nvSpPr>
          <p:cNvPr id="36" name="Rectangle 35"/>
          <p:cNvSpPr/>
          <p:nvPr/>
        </p:nvSpPr>
        <p:spPr bwMode="ltGray">
          <a:xfrm>
            <a:off x="609601" y="2567513"/>
            <a:ext cx="2199648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06211" y="4525006"/>
            <a:ext cx="1370859" cy="513136"/>
          </a:xfrm>
          <a:prstGeom prst="rect">
            <a:avLst/>
          </a:prstGeom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2694" y="2762522"/>
            <a:ext cx="1542694" cy="36493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 bwMode="ltGray">
          <a:xfrm>
            <a:off x="5569147" y="2567513"/>
            <a:ext cx="2386132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548" y="2287037"/>
            <a:ext cx="2531784" cy="32865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Database-as-a-Service</a:t>
            </a:r>
          </a:p>
        </p:txBody>
      </p:sp>
      <p:pic>
        <p:nvPicPr>
          <p:cNvPr id="14" name="Graphic 13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56120" y="2752297"/>
            <a:ext cx="2168838" cy="38538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005075" y="2253059"/>
            <a:ext cx="2531784" cy="32865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Business Apps-as-a-Service</a:t>
            </a:r>
          </a:p>
        </p:txBody>
      </p:sp>
      <p:pic>
        <p:nvPicPr>
          <p:cNvPr id="23" name="Graphic 13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41921" y="2758141"/>
            <a:ext cx="2168838" cy="385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2819400"/>
            <a:ext cx="57426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>
                <a:solidFill>
                  <a:srgbClr val="0085E6"/>
                </a:solidFill>
              </a:rPr>
              <a:t> B1</a:t>
            </a:r>
            <a:r>
              <a:rPr lang="en-US" sz="1400" b="1">
                <a:solidFill>
                  <a:srgbClr val="0085E6"/>
                </a:solidFill>
              </a:rPr>
              <a:t>on</a:t>
            </a:r>
            <a:r>
              <a:rPr lang="en-US" sz="2400" b="1">
                <a:solidFill>
                  <a:srgbClr val="0085E6"/>
                </a:solidFill>
              </a:rPr>
              <a:t>  </a:t>
            </a:r>
            <a:endParaRPr lang="en-US" sz="2400" b="1" dirty="0">
              <a:solidFill>
                <a:srgbClr val="0085E6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ltGray">
          <a:xfrm>
            <a:off x="4152617" y="3309810"/>
            <a:ext cx="256831" cy="3030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02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99942" y="1533909"/>
          <a:ext cx="10979445" cy="4714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5889">
                  <a:extLst>
                    <a:ext uri="{9D8B030D-6E8A-4147-A177-3AD203B41FA5}">
                      <a16:colId xmlns:a16="http://schemas.microsoft.com/office/drawing/2014/main" val="632539005"/>
                    </a:ext>
                  </a:extLst>
                </a:gridCol>
                <a:gridCol w="2195889">
                  <a:extLst>
                    <a:ext uri="{9D8B030D-6E8A-4147-A177-3AD203B41FA5}">
                      <a16:colId xmlns:a16="http://schemas.microsoft.com/office/drawing/2014/main" val="3144155169"/>
                    </a:ext>
                  </a:extLst>
                </a:gridCol>
                <a:gridCol w="2195889">
                  <a:extLst>
                    <a:ext uri="{9D8B030D-6E8A-4147-A177-3AD203B41FA5}">
                      <a16:colId xmlns:a16="http://schemas.microsoft.com/office/drawing/2014/main" val="3032988871"/>
                    </a:ext>
                  </a:extLst>
                </a:gridCol>
                <a:gridCol w="2195889">
                  <a:extLst>
                    <a:ext uri="{9D8B030D-6E8A-4147-A177-3AD203B41FA5}">
                      <a16:colId xmlns:a16="http://schemas.microsoft.com/office/drawing/2014/main" val="3955152308"/>
                    </a:ext>
                  </a:extLst>
                </a:gridCol>
                <a:gridCol w="2195889">
                  <a:extLst>
                    <a:ext uri="{9D8B030D-6E8A-4147-A177-3AD203B41FA5}">
                      <a16:colId xmlns:a16="http://schemas.microsoft.com/office/drawing/2014/main" val="3997598928"/>
                    </a:ext>
                  </a:extLst>
                </a:gridCol>
              </a:tblGrid>
              <a:tr h="8861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781445"/>
                  </a:ext>
                </a:extLst>
              </a:tr>
              <a:tr h="9570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677029"/>
                  </a:ext>
                </a:extLst>
              </a:tr>
              <a:tr h="9570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04045"/>
                  </a:ext>
                </a:extLst>
              </a:tr>
              <a:tr h="9570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543796"/>
                  </a:ext>
                </a:extLst>
              </a:tr>
              <a:tr h="9570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909877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Constantly Growing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BBDE6-B835-492A-A695-419E59A597C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June 10, 2017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934200" y="6400800"/>
            <a:ext cx="4025198" cy="2103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Copyright, 2017, Ocean9, Inc.,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6F8AB-BCEA-4347-8BA6-BE776009BC8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555B6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2457" y="317174"/>
            <a:ext cx="10969943" cy="685800"/>
          </a:xfrm>
        </p:spPr>
        <p:txBody>
          <a:bodyPr/>
          <a:lstStyle/>
          <a:p>
            <a:r>
              <a:rPr lang="en-US"/>
              <a:t>Partner Ecosystem</a:t>
            </a:r>
          </a:p>
        </p:txBody>
      </p:sp>
      <p:pic>
        <p:nvPicPr>
          <p:cNvPr id="4098" name="Picture 2" descr="https://daks2k3a4ib2z.cloudfront.net/571fa9cc2ab0dfe372553f19/58b6fd067f4490853d6e9e99_amazon-web-servic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832" y="1675224"/>
            <a:ext cx="1314888" cy="52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daks2k3a4ib2z.cloudfront.net/571fa9cc2ab0dfe372553f19/58b5ec9fe0bddad75bdc1b0e_MSAz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74" y="1524000"/>
            <a:ext cx="1429225" cy="107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aks2k3a4ib2z.cloudfront.net/571fa9cc2ab0dfe372553f19/585accec4e3446256b7e9dbf_SUSE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02" y="1715388"/>
            <a:ext cx="1086212" cy="505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daks2k3a4ib2z.cloudfront.net/571fa9cc2ab0dfe372553f19/58e29d5acaec4cee63f381ee_secondaryA_onLight_lar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87" y="2606233"/>
            <a:ext cx="721876" cy="7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daks2k3a4ib2z.cloudfront.net/571fa9cc2ab0dfe372553f19/57cb8d728bb9d6ee1a206af1_Applexus%20Logo%20-%20240x16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14" y="2522187"/>
            <a:ext cx="1395033" cy="93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daks2k3a4ib2z.cloudfront.net/571fa9cc2ab0dfe372553f19/58e42017b62a0fca5c3bab30_BPMD%20logo%20RGB%20300%20ppi-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911" y="2705600"/>
            <a:ext cx="1421278" cy="47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daks2k3a4ib2z.cloudfront.net/571fa9cc2ab0dfe372553f19/57fd72277085931e05db1b20_Datum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35" y="3758438"/>
            <a:ext cx="1072793" cy="36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daks2k3a4ib2z.cloudfront.net/571fa9cc2ab0dfe372553f19/58065b270eb0426e03e93de1_Cloud%20Comrade%20Logo-BLACK%20TRANSPARENCE%20SMALL%20500px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33" y="2513919"/>
            <a:ext cx="954805" cy="95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daks2k3a4ib2z.cloudfront.net/571fa9cc2ab0dfe372553f19/58114d204d0b95337836d699_cloud9chart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144" y="2679026"/>
            <a:ext cx="1046907" cy="67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61795" y="3713102"/>
            <a:ext cx="957294" cy="532675"/>
          </a:xfrm>
          <a:prstGeom prst="rect">
            <a:avLst/>
          </a:prstGeom>
        </p:spPr>
      </p:pic>
      <p:pic>
        <p:nvPicPr>
          <p:cNvPr id="4118" name="Picture 22" descr="https://daks2k3a4ib2z.cloudfront.net/571fa9cc2ab0dfe372553f19/5810ec7f44272e4a1186b211_Datavard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26" y="3783655"/>
            <a:ext cx="1629472" cy="27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ttps://daks2k3a4ib2z.cloudfront.net/571fa9cc2ab0dfe372553f19/58e29fdff5436cab24877ba3_Docker%20Logo%20-%20light%20backgroun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192" y="1700570"/>
            <a:ext cx="649364" cy="54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https://daks2k3a4ib2z.cloudfront.net/571fa9cc2ab0dfe372553f19/581cad4716e8e0ee061f8050_Logo%20-%20EDC%20-%20Black%20Chrome%20400x40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016" y="3662379"/>
            <a:ext cx="574515" cy="57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ttps://daks2k3a4ib2z.cloudfront.net/571fa9cc2ab0dfe372553f19/585d5a33a83f675b03a90521_ITC_log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83" y="4795027"/>
            <a:ext cx="1241593" cy="32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https://daks2k3a4ib2z.cloudfront.net/571fa9cc2ab0dfe372553f19/57fd713c29b20c1a663e187b_new%20logo%202015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636" y="3761894"/>
            <a:ext cx="1441564" cy="46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https://daks2k3a4ib2z.cloudfront.net/571fa9cc2ab0dfe372553f19/584f4f413301d8da5839f0c4_KPIT%20Default%20Logo-ForWeb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11" y="4817085"/>
            <a:ext cx="1190103" cy="2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https://daks2k3a4ib2z.cloudfront.net/571fa9cc2ab0dfe372553f19/585d5acea25e6be93c16afc1_OZSoft_flat_logo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985" y="4833285"/>
            <a:ext cx="986850" cy="3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https://daks2k3a4ib2z.cloudfront.net/571fa9cc2ab0dfe372553f19/58e44b0894f116a72a75597e_pridevel_logo_with_tagline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096" y="4748894"/>
            <a:ext cx="1304925" cy="46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4" name="Picture 38" descr="https://daks2k3a4ib2z.cloudfront.net/571fa9cc2ab0dfe372553f19/58064c4cd8c1a93951d517da_high_resolution_logo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452" y="4704871"/>
            <a:ext cx="1144875" cy="41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sap logo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08" y="1709992"/>
            <a:ext cx="985440" cy="50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aks2k3a4ib2z.cloudfront.net/571fa9cc2ab0dfe372553f19/58e298e2caec4cee63f38066_XpertMinds_T%20-%20cropped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761" y="5343743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aks2k3a4ib2z.cloudfront.net/571fa9cc2ab0dfe372553f19/58002c9ea24164793af63f47_Saviynt%20Single%20Color%20Logo-outlined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75" y="5606025"/>
            <a:ext cx="1485900" cy="34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609439" y="5399996"/>
            <a:ext cx="10969943" cy="7315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BARE METAL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Subjective Perspective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June 10,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Copyright, 2016, Ocean9, Inc.,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Evolution </a:t>
            </a:r>
            <a:r>
              <a:rPr lang="de-DE" dirty="0" err="1"/>
              <a:t>of</a:t>
            </a:r>
            <a:r>
              <a:rPr lang="de-DE" dirty="0"/>
              <a:t> Enterprise IT</a:t>
            </a:r>
            <a:endParaRPr lang="de-DE" noProof="0" dirty="0"/>
          </a:p>
        </p:txBody>
      </p:sp>
      <p:sp>
        <p:nvSpPr>
          <p:cNvPr id="2" name="Down Arrow 1"/>
          <p:cNvSpPr/>
          <p:nvPr/>
        </p:nvSpPr>
        <p:spPr bwMode="ltGray">
          <a:xfrm flipV="1">
            <a:off x="7907925" y="1926276"/>
            <a:ext cx="533400" cy="3331524"/>
          </a:xfrm>
          <a:prstGeom prst="downArrow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22844" y="1945596"/>
            <a:ext cx="3311956" cy="346460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342900" indent="-342900">
              <a:lnSpc>
                <a:spcPct val="2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sz="2800" dirty="0"/>
              <a:t>More Choices</a:t>
            </a:r>
          </a:p>
          <a:p>
            <a:pPr marL="342900" indent="-342900">
              <a:lnSpc>
                <a:spcPct val="2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sz="2800" dirty="0"/>
              <a:t>Faster Delivery</a:t>
            </a:r>
          </a:p>
          <a:p>
            <a:pPr marL="342900" indent="-342900">
              <a:lnSpc>
                <a:spcPct val="2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sz="2800" dirty="0"/>
              <a:t>Higher Density</a:t>
            </a:r>
          </a:p>
          <a:p>
            <a:pPr marL="342900" indent="-342900">
              <a:lnSpc>
                <a:spcPct val="200000"/>
              </a:lnSpc>
              <a:buClr>
                <a:schemeClr val="accent2"/>
              </a:buClr>
              <a:buFont typeface="+mj-lt"/>
              <a:buAutoNum type="arabicPeriod"/>
            </a:pPr>
            <a:r>
              <a:rPr lang="en-US" sz="2800" dirty="0"/>
              <a:t>Increased Control</a:t>
            </a:r>
          </a:p>
        </p:txBody>
      </p:sp>
      <p:sp>
        <p:nvSpPr>
          <p:cNvPr id="28" name="Rectangle 27"/>
          <p:cNvSpPr/>
          <p:nvPr/>
        </p:nvSpPr>
        <p:spPr bwMode="ltGray">
          <a:xfrm>
            <a:off x="2133600" y="4454676"/>
            <a:ext cx="5589606" cy="73152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VIRTUALIZATION</a:t>
            </a:r>
          </a:p>
        </p:txBody>
      </p:sp>
      <p:sp>
        <p:nvSpPr>
          <p:cNvPr id="29" name="Rectangle 28"/>
          <p:cNvSpPr/>
          <p:nvPr/>
        </p:nvSpPr>
        <p:spPr bwMode="ltGray">
          <a:xfrm>
            <a:off x="3733800" y="3459480"/>
            <a:ext cx="3989406" cy="73152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CLOUD</a:t>
            </a:r>
          </a:p>
        </p:txBody>
      </p:sp>
      <p:sp>
        <p:nvSpPr>
          <p:cNvPr id="30" name="Rectangle 29"/>
          <p:cNvSpPr/>
          <p:nvPr/>
        </p:nvSpPr>
        <p:spPr bwMode="ltGray">
          <a:xfrm>
            <a:off x="5410200" y="2458676"/>
            <a:ext cx="2313006" cy="73152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CONTAINERS</a:t>
            </a:r>
          </a:p>
        </p:txBody>
      </p:sp>
      <p:sp>
        <p:nvSpPr>
          <p:cNvPr id="11" name="Plus 10"/>
          <p:cNvSpPr/>
          <p:nvPr/>
        </p:nvSpPr>
        <p:spPr bwMode="ltGray">
          <a:xfrm>
            <a:off x="1619559" y="4629936"/>
            <a:ext cx="381000" cy="381000"/>
          </a:xfrm>
          <a:prstGeom prst="mathPlus">
            <a:avLst>
              <a:gd name="adj1" fmla="val 9234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31" name="Plus 30"/>
          <p:cNvSpPr/>
          <p:nvPr/>
        </p:nvSpPr>
        <p:spPr bwMode="ltGray">
          <a:xfrm>
            <a:off x="3260441" y="3634740"/>
            <a:ext cx="381000" cy="381000"/>
          </a:xfrm>
          <a:prstGeom prst="mathPlus">
            <a:avLst>
              <a:gd name="adj1" fmla="val 9234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32" name="Plus 31"/>
          <p:cNvSpPr/>
          <p:nvPr/>
        </p:nvSpPr>
        <p:spPr bwMode="ltGray">
          <a:xfrm>
            <a:off x="4928403" y="2633936"/>
            <a:ext cx="381000" cy="381000"/>
          </a:xfrm>
          <a:prstGeom prst="mathPlus">
            <a:avLst>
              <a:gd name="adj1" fmla="val 9234"/>
            </a:avLst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272712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ltGray">
          <a:xfrm>
            <a:off x="8458200" y="1981200"/>
            <a:ext cx="3581400" cy="3962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Please Meet Us at our Booth #234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BBDE6-B835-492A-A695-419E59A597C2}" type="datetime4">
              <a:rPr kumimoji="0" lang="en-US" sz="7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June 10, 2017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934200" y="6400800"/>
            <a:ext cx="4025198" cy="210312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Copyright, 2017, Ocean9, Inc.,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6F8AB-BCEA-4347-8BA6-BE776009BC89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555B6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555B6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09440" y="1981200"/>
            <a:ext cx="7388382" cy="3962400"/>
          </a:xfrm>
        </p:spPr>
        <p:txBody>
          <a:bodyPr numCol="1" anchor="ctr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solidFill>
                  <a:schemeClr val="accent5"/>
                </a:solidFill>
              </a:rPr>
              <a:t>Attend our Sessions</a:t>
            </a:r>
          </a:p>
          <a:p>
            <a:pPr marL="346075" indent="-346075">
              <a:lnSpc>
                <a:spcPct val="110000"/>
              </a:lnSpc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Running Databases in Containers. How to Overcome the Challenges</a:t>
            </a:r>
            <a:b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Frank Stienhans, CTO Ocean9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Wed, June 7</a:t>
            </a:r>
            <a:r>
              <a:rPr lang="en-US" baseline="30000" dirty="0">
                <a:solidFill>
                  <a:schemeClr val="accent5"/>
                </a:solidFill>
              </a:rPr>
              <a:t>th</a:t>
            </a:r>
            <a:r>
              <a:rPr lang="en-US" dirty="0">
                <a:solidFill>
                  <a:schemeClr val="accent5"/>
                </a:solidFill>
              </a:rPr>
              <a:t>, 8:30 – 9:05 am</a:t>
            </a:r>
            <a:endParaRPr lang="en-US" sz="2800" dirty="0">
              <a:solidFill>
                <a:schemeClr val="accent5"/>
              </a:solidFill>
            </a:endParaRPr>
          </a:p>
          <a:p>
            <a:pPr marL="346075" indent="-346075">
              <a:lnSpc>
                <a:spcPct val="110000"/>
              </a:lnSpc>
            </a:pPr>
            <a:r>
              <a:rPr lang="en-US" sz="2800" b="1" dirty="0">
                <a:solidFill>
                  <a:schemeClr val="accent4"/>
                </a:solidFill>
              </a:rPr>
              <a:t>The “known unknown" of Big Data in IoT</a:t>
            </a:r>
            <a:br>
              <a:rPr lang="en-US" sz="2800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Swen Conrad, CEO Ocean9</a:t>
            </a:r>
            <a:br>
              <a:rPr lang="en-US" dirty="0">
                <a:solidFill>
                  <a:schemeClr val="accent4"/>
                </a:solidFill>
              </a:rPr>
            </a:br>
            <a:r>
              <a:rPr lang="en-US" dirty="0">
                <a:solidFill>
                  <a:schemeClr val="accent5"/>
                </a:solidFill>
              </a:rPr>
              <a:t>Wed, June 7</a:t>
            </a:r>
            <a:r>
              <a:rPr lang="en-US" baseline="30000" dirty="0">
                <a:solidFill>
                  <a:schemeClr val="accent5"/>
                </a:solidFill>
              </a:rPr>
              <a:t>th</a:t>
            </a:r>
            <a:r>
              <a:rPr lang="en-US" dirty="0">
                <a:solidFill>
                  <a:schemeClr val="accent5"/>
                </a:solidFill>
              </a:rPr>
              <a:t>, 5:00 – 5:35 am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686800" y="2057400"/>
            <a:ext cx="3429000" cy="4060166"/>
          </a:xfrm>
        </p:spPr>
        <p:txBody>
          <a:bodyPr numCol="1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solidFill>
                  <a:schemeClr val="accent5"/>
                </a:solidFill>
              </a:rPr>
              <a:t>Booth #234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solidFill>
                  <a:schemeClr val="accent2"/>
                </a:solidFill>
              </a:rPr>
              <a:t>Visit us! </a:t>
            </a:r>
            <a:br>
              <a:rPr lang="en-US" sz="3200" dirty="0">
                <a:solidFill>
                  <a:schemeClr val="accent4"/>
                </a:solidFill>
              </a:rPr>
            </a:br>
            <a:endParaRPr lang="en-US" sz="3200" dirty="0">
              <a:solidFill>
                <a:schemeClr val="accent4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solidFill>
                  <a:schemeClr val="accent5"/>
                </a:solidFill>
              </a:rPr>
              <a:t>Try Ocean9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solidFill>
                  <a:schemeClr val="accent2"/>
                </a:solidFill>
              </a:rPr>
              <a:t>Born-in-the-Cloud solutions for SAP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51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990600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00800"/>
            <a:ext cx="996950" cy="209550"/>
          </a:xfrm>
        </p:spPr>
        <p:txBody>
          <a:bodyPr/>
          <a:lstStyle/>
          <a:p>
            <a:fld id="{3A4A53CA-A51D-4B5C-ABD8-C79CA05074BE}" type="datetime1">
              <a:rPr lang="en-US" smtClean="0"/>
              <a:t>6/10/2017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11658600" y="6400800"/>
            <a:ext cx="533400" cy="231775"/>
          </a:xfrm>
        </p:spPr>
        <p:txBody>
          <a:bodyPr/>
          <a:lstStyle/>
          <a:p>
            <a:fld id="{2A013F82-EE5E-44EE-A61D-E31C6657F26F}" type="slidenum">
              <a:rPr lang="en-US" smtClean="0"/>
              <a:t>21</a:t>
            </a:fld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Frank Stienhans</a:t>
            </a:r>
          </a:p>
          <a:p>
            <a:r>
              <a:rPr lang="en-US" dirty="0">
                <a:hlinkClick r:id="rId2"/>
              </a:rPr>
              <a:t>frank@ocean9.io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4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What is it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Standardized Application Virtualization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Application defined as Image, without the OS Kernel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/>
              <a:t>CPU, RAM, Network, Mount &amp; Process Isolation</a:t>
            </a:r>
          </a:p>
          <a:p>
            <a:pPr>
              <a:lnSpc>
                <a:spcPct val="150000"/>
              </a:lnSpc>
            </a:pPr>
            <a:r>
              <a:rPr lang="en-US" dirty="0"/>
              <a:t>Begin: ~ 2006 @ Google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3C20-5090-4E59-B9B8-A1AA0E61766C}" type="datetime4">
              <a:rPr lang="en-US" smtClean="0"/>
              <a:t>June 10,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Copyright, 2016, Ocean9, Inc.,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t>3</a:t>
            </a:fld>
            <a:endParaRPr lang="uk-U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</p:spTree>
    <p:extLst>
      <p:ext uri="{BB962C8B-B14F-4D97-AF65-F5344CB8AC3E}">
        <p14:creationId xmlns:p14="http://schemas.microsoft.com/office/powerpoint/2010/main" val="19674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Enable quick provisioning and scaling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Enable Higher Resource Density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Increased Control over workload Placement and Usage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June 10,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Copyright, 2016, Ocean9, Inc.,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t>4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Containers</a:t>
            </a:r>
          </a:p>
        </p:txBody>
      </p:sp>
    </p:spTree>
    <p:extLst>
      <p:ext uri="{BB962C8B-B14F-4D97-AF65-F5344CB8AC3E}">
        <p14:creationId xmlns:p14="http://schemas.microsoft.com/office/powerpoint/2010/main" val="13123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03C20-5090-4E59-B9B8-A1AA0E61766C}" type="datetime4">
              <a:rPr lang="en-US" smtClean="0"/>
              <a:t>June 10,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t>5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Phases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39645804"/>
              </p:ext>
            </p:extLst>
          </p:nvPr>
        </p:nvGraphicFramePr>
        <p:xfrm>
          <a:off x="1447800" y="2396066"/>
          <a:ext cx="9064784" cy="1032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631780"/>
              </p:ext>
            </p:extLst>
          </p:nvPr>
        </p:nvGraphicFramePr>
        <p:xfrm>
          <a:off x="1447800" y="4409440"/>
          <a:ext cx="9064784" cy="1569720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1273565">
                  <a:extLst>
                    <a:ext uri="{9D8B030D-6E8A-4147-A177-3AD203B41FA5}">
                      <a16:colId xmlns:a16="http://schemas.microsoft.com/office/drawing/2014/main" val="1479759097"/>
                    </a:ext>
                  </a:extLst>
                </a:gridCol>
                <a:gridCol w="1649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3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8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FRONTEND</a:t>
                      </a:r>
                      <a:endParaRPr lang="en-US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APPLICATION</a:t>
                      </a:r>
                      <a:endParaRPr lang="en-US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DATABASE</a:t>
                      </a:r>
                      <a:endParaRPr lang="en-US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07183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RISK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Blast Radius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 User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Many Users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All Users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r"/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Recovery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Minutes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Minutes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Hours - Days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de-DE" b="1" dirty="0"/>
                        <a:t>BENEFIT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Cost Savings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$$$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Heavy Containers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5400" dirty="0"/>
              <a:t>“Heavy Containers”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Containers with a lot of State</a:t>
            </a:r>
          </a:p>
          <a:p>
            <a:pPr marL="0" indent="0" algn="ctr">
              <a:buNone/>
            </a:pPr>
            <a:r>
              <a:rPr lang="en-US" sz="4000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BBDE6-B835-492A-A695-419E59A597C2}" type="datetime4">
              <a:rPr lang="en-US" smtClean="0"/>
              <a:t>June 10, 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t>6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5962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Heavy Containers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86000"/>
            <a:ext cx="10969784" cy="38099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Local State</a:t>
            </a:r>
            <a:r>
              <a:rPr lang="en-US" sz="3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3600" dirty="0">
                <a:latin typeface="Courier" charset="0"/>
                <a:ea typeface="Courier" charset="0"/>
                <a:cs typeface="Courier" charset="0"/>
              </a:rPr>
              <a:t>–</a:t>
            </a:r>
            <a:r>
              <a:rPr lang="en-US" sz="3600" dirty="0">
                <a:latin typeface="Courier" charset="0"/>
                <a:ea typeface="Courier" charset="0"/>
                <a:cs typeface="Courier" charset="0"/>
              </a:rPr>
              <a:t> Focus Today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Long Life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Highest Security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June 10,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pPr/>
              <a:t>7</a:t>
            </a:fld>
            <a:endParaRPr lang="uk-UA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3525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ltGray">
          <a:xfrm>
            <a:off x="1004774" y="2242301"/>
            <a:ext cx="4000500" cy="35813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endParaRPr lang="en-US" dirty="0"/>
          </a:p>
          <a:p>
            <a:pPr algn="ctr">
              <a:lnSpc>
                <a:spcPct val="90000"/>
              </a:lnSpc>
            </a:pPr>
            <a:r>
              <a:rPr lang="en-US" dirty="0"/>
              <a:t>Available Resources in </a:t>
            </a:r>
            <a:br>
              <a:rPr lang="en-US" dirty="0"/>
            </a:br>
            <a:r>
              <a:rPr lang="en-US" dirty="0"/>
              <a:t>Virtual Machine Instance Type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Traditional Cloud Sizing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/>
              <a:t>June 10, 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/>
              <a:pPr/>
              <a:t>8</a:t>
            </a:fld>
            <a:endParaRPr lang="uk-U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Databases before Containers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278880" y="2362200"/>
            <a:ext cx="5303520" cy="4343400"/>
          </a:xfrm>
        </p:spPr>
        <p:txBody>
          <a:bodyPr>
            <a:normAutofit/>
          </a:bodyPr>
          <a:lstStyle/>
          <a:p>
            <a:r>
              <a:rPr lang="en-US" b="1" dirty="0"/>
              <a:t>DB Sizing: Function of …</a:t>
            </a:r>
          </a:p>
          <a:p>
            <a:pPr lvl="1"/>
            <a:r>
              <a:rPr lang="de-DE" sz="2000" dirty="0"/>
              <a:t>R</a:t>
            </a:r>
            <a:r>
              <a:rPr lang="en-US" sz="2000" dirty="0"/>
              <a:t>AM</a:t>
            </a:r>
          </a:p>
          <a:p>
            <a:pPr lvl="1"/>
            <a:r>
              <a:rPr lang="de-DE" sz="2000" dirty="0"/>
              <a:t>C</a:t>
            </a:r>
            <a:r>
              <a:rPr lang="en-US" sz="2000" dirty="0"/>
              <a:t>PU</a:t>
            </a:r>
          </a:p>
          <a:p>
            <a:pPr lvl="1"/>
            <a:r>
              <a:rPr lang="de-DE" sz="2000" dirty="0"/>
              <a:t>Network</a:t>
            </a:r>
          </a:p>
          <a:p>
            <a:pPr lvl="1"/>
            <a:r>
              <a:rPr lang="de-DE" sz="2000" dirty="0"/>
              <a:t>I/O</a:t>
            </a:r>
            <a:endParaRPr lang="de-DE" sz="3200" dirty="0"/>
          </a:p>
          <a:p>
            <a:r>
              <a:rPr lang="en-US" b="1" dirty="0"/>
              <a:t>DB Utilization</a:t>
            </a:r>
          </a:p>
          <a:p>
            <a:pPr lvl="1"/>
            <a:r>
              <a:rPr lang="en-US" sz="2000" dirty="0"/>
              <a:t>5% average utilization is normal</a:t>
            </a:r>
          </a:p>
          <a:p>
            <a:pPr lvl="1"/>
            <a:r>
              <a:rPr lang="en-US" sz="2000" dirty="0"/>
              <a:t>Hence, 95% waste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1004775" y="3328220"/>
            <a:ext cx="3124200" cy="2514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90000"/>
              </a:lnSpc>
            </a:pPr>
            <a:endParaRPr lang="en-US" dirty="0"/>
          </a:p>
          <a:p>
            <a:pPr algn="ctr">
              <a:lnSpc>
                <a:spcPct val="90000"/>
              </a:lnSpc>
            </a:pPr>
            <a:r>
              <a:rPr lang="en-US" dirty="0"/>
              <a:t>DB Resources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Required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for a predicted Peek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328152" y="2364345"/>
            <a:ext cx="914400" cy="351502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CPU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63977" y="5970639"/>
            <a:ext cx="914400" cy="353961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RAM</a:t>
            </a:r>
          </a:p>
        </p:txBody>
      </p:sp>
      <p:sp>
        <p:nvSpPr>
          <p:cNvPr id="15" name="Rectangle 14"/>
          <p:cNvSpPr/>
          <p:nvPr/>
        </p:nvSpPr>
        <p:spPr bwMode="ltGray">
          <a:xfrm>
            <a:off x="1004934" y="4928420"/>
            <a:ext cx="2201080" cy="892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dirty="0"/>
              <a:t>DB Resources utilized on Average</a:t>
            </a:r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1004775" y="1804220"/>
            <a:ext cx="159" cy="403860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004775" y="5842819"/>
            <a:ext cx="4800759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9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Cloud Native Sizing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5052C-E4E5-4D1E-9F46-4B9E050B9172}" type="datetime4">
              <a:rPr lang="en-US" smtClean="0">
                <a:solidFill>
                  <a:srgbClr val="262626"/>
                </a:solidFill>
              </a:rPr>
              <a:pPr/>
              <a:t>June 10, 2017</a:t>
            </a:fld>
            <a:endParaRPr lang="en-US">
              <a:solidFill>
                <a:srgbClr val="2626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uk-UA" smtClean="0">
                <a:solidFill>
                  <a:srgbClr val="555B6B"/>
                </a:solidFill>
              </a:rPr>
              <a:pPr/>
              <a:t>9</a:t>
            </a:fld>
            <a:endParaRPr lang="uk-UA">
              <a:solidFill>
                <a:srgbClr val="555B6B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with Container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355080" y="2133600"/>
            <a:ext cx="5303520" cy="4343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Fill the DB Host with Apps (Stateless Containers)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Grow your DB container as if those do not exist.</a:t>
            </a:r>
          </a:p>
          <a:p>
            <a:pPr>
              <a:lnSpc>
                <a:spcPct val="100000"/>
              </a:lnSpc>
            </a:pPr>
            <a:r>
              <a:rPr lang="de-DE" sz="2800" dirty="0"/>
              <a:t>K</a:t>
            </a:r>
            <a:r>
              <a:rPr lang="en-US" sz="2800" dirty="0" err="1"/>
              <a:t>eep</a:t>
            </a:r>
            <a:r>
              <a:rPr lang="en-US" sz="2800" dirty="0"/>
              <a:t> some resource reserve as a buffer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9600" y="1651820"/>
            <a:ext cx="5195933" cy="4520380"/>
            <a:chOff x="595267" y="1676400"/>
            <a:chExt cx="5195933" cy="4520380"/>
          </a:xfrm>
        </p:grpSpPr>
        <p:sp>
          <p:nvSpPr>
            <p:cNvPr id="10" name="Rectangle 9"/>
            <p:cNvSpPr/>
            <p:nvPr/>
          </p:nvSpPr>
          <p:spPr bwMode="ltGray">
            <a:xfrm>
              <a:off x="990440" y="2114481"/>
              <a:ext cx="4000500" cy="35813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262626"/>
                  </a:solidFill>
                </a:rPr>
                <a:t>Available Resources in </a:t>
              </a:r>
              <a:br>
                <a:rPr lang="en-US" dirty="0">
                  <a:solidFill>
                    <a:srgbClr val="262626"/>
                  </a:solidFill>
                </a:rPr>
              </a:br>
              <a:r>
                <a:rPr lang="en-US" dirty="0">
                  <a:solidFill>
                    <a:srgbClr val="262626"/>
                  </a:solidFill>
                </a:rPr>
                <a:t>Virtual Machine Instance Type</a:t>
              </a:r>
            </a:p>
          </p:txBody>
        </p:sp>
        <p:sp>
          <p:nvSpPr>
            <p:cNvPr id="15" name="Rectangle 14"/>
            <p:cNvSpPr/>
            <p:nvPr/>
          </p:nvSpPr>
          <p:spPr bwMode="ltGray">
            <a:xfrm>
              <a:off x="999321" y="4800600"/>
              <a:ext cx="2201080" cy="89282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262626"/>
                  </a:solidFill>
                </a:rPr>
                <a:t>DB Resources utilized on Average</a:t>
              </a:r>
            </a:p>
          </p:txBody>
        </p:sp>
        <p:sp>
          <p:nvSpPr>
            <p:cNvPr id="11" name="Rectangle 10"/>
            <p:cNvSpPr/>
            <p:nvPr/>
          </p:nvSpPr>
          <p:spPr bwMode="ltGray">
            <a:xfrm>
              <a:off x="1105059" y="41148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262626"/>
                  </a:solidFill>
                </a:rPr>
                <a:t>App</a:t>
              </a:r>
              <a:endParaRPr lang="en-US" dirty="0" err="1">
                <a:solidFill>
                  <a:srgbClr val="262626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ltGray">
            <a:xfrm>
              <a:off x="1722247" y="41148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262626"/>
                  </a:solidFill>
                </a:rPr>
                <a:t>App</a:t>
              </a:r>
              <a:endParaRPr lang="en-US" dirty="0" err="1">
                <a:solidFill>
                  <a:srgbClr val="262626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ltGray">
            <a:xfrm>
              <a:off x="2339435" y="41148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262626"/>
                  </a:solidFill>
                </a:rPr>
                <a:t>App</a:t>
              </a:r>
              <a:endParaRPr lang="en-US" dirty="0" err="1">
                <a:solidFill>
                  <a:srgbClr val="262626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 bwMode="ltGray">
            <a:xfrm>
              <a:off x="2956623" y="41148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262626"/>
                  </a:solidFill>
                </a:rPr>
                <a:t>App</a:t>
              </a:r>
              <a:endParaRPr lang="en-US" dirty="0" err="1">
                <a:solidFill>
                  <a:srgbClr val="262626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 bwMode="ltGray">
            <a:xfrm>
              <a:off x="3581400" y="41148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262626"/>
                  </a:solidFill>
                </a:rPr>
                <a:t>App</a:t>
              </a:r>
              <a:endParaRPr lang="en-US" dirty="0" err="1">
                <a:solidFill>
                  <a:srgbClr val="262626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 bwMode="ltGray">
            <a:xfrm>
              <a:off x="4198589" y="41148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262626"/>
                  </a:solidFill>
                </a:rPr>
                <a:t>App</a:t>
              </a:r>
              <a:endParaRPr lang="en-US" dirty="0" err="1">
                <a:solidFill>
                  <a:srgbClr val="262626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ltGray">
            <a:xfrm>
              <a:off x="1105059" y="34290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262626"/>
                  </a:solidFill>
                </a:rPr>
                <a:t>App</a:t>
              </a:r>
              <a:endParaRPr lang="en-US" dirty="0" err="1">
                <a:solidFill>
                  <a:srgbClr val="262626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ltGray">
            <a:xfrm>
              <a:off x="1722247" y="34290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262626"/>
                  </a:solidFill>
                </a:rPr>
                <a:t>App</a:t>
              </a:r>
              <a:endParaRPr lang="en-US" dirty="0" err="1">
                <a:solidFill>
                  <a:srgbClr val="262626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 bwMode="ltGray">
            <a:xfrm>
              <a:off x="2339435" y="34290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262626"/>
                  </a:solidFill>
                </a:rPr>
                <a:t>App</a:t>
              </a:r>
              <a:endParaRPr lang="en-US" dirty="0" err="1">
                <a:solidFill>
                  <a:srgbClr val="262626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 bwMode="ltGray">
            <a:xfrm>
              <a:off x="2956623" y="34290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262626"/>
                  </a:solidFill>
                </a:rPr>
                <a:t>App</a:t>
              </a:r>
              <a:endParaRPr lang="en-US" dirty="0" err="1">
                <a:solidFill>
                  <a:srgbClr val="262626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 bwMode="ltGray">
            <a:xfrm>
              <a:off x="3581400" y="34290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262626"/>
                  </a:solidFill>
                </a:rPr>
                <a:t>App</a:t>
              </a:r>
              <a:endParaRPr lang="en-US" dirty="0" err="1">
                <a:solidFill>
                  <a:srgbClr val="262626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 bwMode="ltGray">
            <a:xfrm>
              <a:off x="4198589" y="34290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262626"/>
                  </a:solidFill>
                </a:rPr>
                <a:t>App</a:t>
              </a:r>
              <a:endParaRPr lang="en-US" dirty="0" err="1">
                <a:solidFill>
                  <a:srgbClr val="262626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ltGray">
            <a:xfrm>
              <a:off x="1105059" y="27432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262626"/>
                  </a:solidFill>
                </a:rPr>
                <a:t>App</a:t>
              </a:r>
              <a:endParaRPr lang="en-US" dirty="0" err="1">
                <a:solidFill>
                  <a:srgbClr val="262626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ltGray">
            <a:xfrm>
              <a:off x="1722247" y="27432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262626"/>
                  </a:solidFill>
                </a:rPr>
                <a:t>App</a:t>
              </a:r>
              <a:endParaRPr lang="en-US" dirty="0" err="1">
                <a:solidFill>
                  <a:srgbClr val="262626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 bwMode="ltGray">
            <a:xfrm>
              <a:off x="2339435" y="27432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262626"/>
                  </a:solidFill>
                </a:rPr>
                <a:t>App</a:t>
              </a:r>
              <a:endParaRPr lang="en-US" dirty="0" err="1">
                <a:solidFill>
                  <a:srgbClr val="262626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ltGray">
            <a:xfrm>
              <a:off x="2956623" y="27432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262626"/>
                  </a:solidFill>
                </a:rPr>
                <a:t>App</a:t>
              </a:r>
              <a:endParaRPr lang="en-US" dirty="0" err="1">
                <a:solidFill>
                  <a:srgbClr val="262626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 bwMode="ltGray">
            <a:xfrm>
              <a:off x="3581400" y="27432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>
                  <a:solidFill>
                    <a:srgbClr val="262626"/>
                  </a:solidFill>
                </a:rPr>
                <a:t>App</a:t>
              </a:r>
              <a:endParaRPr lang="en-US" dirty="0" err="1">
                <a:solidFill>
                  <a:srgbClr val="262626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ltGray">
            <a:xfrm>
              <a:off x="4198589" y="2743200"/>
              <a:ext cx="609600" cy="6096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solidFill>
                    <a:srgbClr val="262626"/>
                  </a:solidFill>
                </a:rPr>
                <a:t>App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313818" y="2236525"/>
              <a:ext cx="914400" cy="35150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rgbClr val="262626"/>
                  </a:solidFill>
                </a:rPr>
                <a:t>CPU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49643" y="5842819"/>
              <a:ext cx="914400" cy="35396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rgbClr val="262626"/>
                  </a:solidFill>
                </a:rPr>
                <a:t>RAM</a:t>
              </a:r>
            </a:p>
          </p:txBody>
        </p:sp>
        <p:cxnSp>
          <p:nvCxnSpPr>
            <p:cNvPr id="38" name="Straight Arrow Connector 37"/>
            <p:cNvCxnSpPr>
              <a:cxnSpLocks/>
            </p:cNvCxnSpPr>
            <p:nvPr/>
          </p:nvCxnSpPr>
          <p:spPr>
            <a:xfrm flipV="1">
              <a:off x="990441" y="1676400"/>
              <a:ext cx="159" cy="4038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cxnSpLocks/>
            </p:cNvCxnSpPr>
            <p:nvPr/>
          </p:nvCxnSpPr>
          <p:spPr>
            <a:xfrm>
              <a:off x="990441" y="5714999"/>
              <a:ext cx="4800759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35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ean9_Arial_16x9">
  <a:themeElements>
    <a:clrScheme name="ocean9">
      <a:dk1>
        <a:srgbClr val="262626"/>
      </a:dk1>
      <a:lt1>
        <a:sysClr val="window" lastClr="FFFFFF"/>
      </a:lt1>
      <a:dk2>
        <a:srgbClr val="425563"/>
      </a:dk2>
      <a:lt2>
        <a:srgbClr val="C6C9CA"/>
      </a:lt2>
      <a:accent1>
        <a:srgbClr val="343842"/>
      </a:accent1>
      <a:accent2>
        <a:srgbClr val="CF842E"/>
      </a:accent2>
      <a:accent3>
        <a:srgbClr val="71BA5B"/>
      </a:accent3>
      <a:accent4>
        <a:srgbClr val="348AA7"/>
      </a:accent4>
      <a:accent5>
        <a:srgbClr val="555B6B"/>
      </a:accent5>
      <a:accent6>
        <a:srgbClr val="757E94"/>
      </a:accent6>
      <a:hlink>
        <a:srgbClr val="348AA7"/>
      </a:hlink>
      <a:folHlink>
        <a:srgbClr val="757E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Presentation1" id="{4342926A-77A2-42BF-9752-7E3EC6CBD7E7}" vid="{DBC4144C-D8CF-4A7C-95E3-C79CF654541A}"/>
    </a:ext>
  </a:extLst>
</a:theme>
</file>

<file path=ppt/theme/theme2.xml><?xml version="1.0" encoding="utf-8"?>
<a:theme xmlns:a="http://schemas.openxmlformats.org/drawingml/2006/main" name="HP_Standard_Arial_16x9">
  <a:themeElements>
    <a:clrScheme name="ocean9">
      <a:dk1>
        <a:srgbClr val="262626"/>
      </a:dk1>
      <a:lt1>
        <a:sysClr val="window" lastClr="FFFFFF"/>
      </a:lt1>
      <a:dk2>
        <a:srgbClr val="425563"/>
      </a:dk2>
      <a:lt2>
        <a:srgbClr val="C6C9CA"/>
      </a:lt2>
      <a:accent1>
        <a:srgbClr val="343842"/>
      </a:accent1>
      <a:accent2>
        <a:srgbClr val="CF842E"/>
      </a:accent2>
      <a:accent3>
        <a:srgbClr val="71BA5B"/>
      </a:accent3>
      <a:accent4>
        <a:srgbClr val="348AA7"/>
      </a:accent4>
      <a:accent5>
        <a:srgbClr val="555B6B"/>
      </a:accent5>
      <a:accent6>
        <a:srgbClr val="757E94"/>
      </a:accent6>
      <a:hlink>
        <a:srgbClr val="348AA7"/>
      </a:hlink>
      <a:folHlink>
        <a:srgbClr val="757E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Presentation2" id="{9FE17DEB-AE76-4C7A-B2A7-062A7CD30234}" vid="{1F18A9D0-04DD-4505-A17A-3D23AD695B2E}"/>
    </a:ext>
  </a:extLst>
</a:theme>
</file>

<file path=ppt/theme/theme3.xml><?xml version="1.0" encoding="utf-8"?>
<a:theme xmlns:a="http://schemas.openxmlformats.org/drawingml/2006/main" name="1_Ocean9_Arial_16x9">
  <a:themeElements>
    <a:clrScheme name="ocean9">
      <a:dk1>
        <a:srgbClr val="262626"/>
      </a:dk1>
      <a:lt1>
        <a:sysClr val="window" lastClr="FFFFFF"/>
      </a:lt1>
      <a:dk2>
        <a:srgbClr val="425563"/>
      </a:dk2>
      <a:lt2>
        <a:srgbClr val="C6C9CA"/>
      </a:lt2>
      <a:accent1>
        <a:srgbClr val="343842"/>
      </a:accent1>
      <a:accent2>
        <a:srgbClr val="CF842E"/>
      </a:accent2>
      <a:accent3>
        <a:srgbClr val="71BA5B"/>
      </a:accent3>
      <a:accent4>
        <a:srgbClr val="348AA7"/>
      </a:accent4>
      <a:accent5>
        <a:srgbClr val="555B6B"/>
      </a:accent5>
      <a:accent6>
        <a:srgbClr val="757E94"/>
      </a:accent6>
      <a:hlink>
        <a:srgbClr val="348AA7"/>
      </a:hlink>
      <a:folHlink>
        <a:srgbClr val="757E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Presentation1" id="{4342926A-77A2-42BF-9752-7E3EC6CBD7E7}" vid="{DBC4144C-D8CF-4A7C-95E3-C79CF654541A}"/>
    </a:ext>
  </a:extLst>
</a:theme>
</file>

<file path=ppt/theme/theme4.xml><?xml version="1.0" encoding="utf-8"?>
<a:theme xmlns:a="http://schemas.openxmlformats.org/drawingml/2006/main" name="2_Ocean9_Arial_16x9">
  <a:themeElements>
    <a:clrScheme name="ocean9">
      <a:dk1>
        <a:srgbClr val="262626"/>
      </a:dk1>
      <a:lt1>
        <a:sysClr val="window" lastClr="FFFFFF"/>
      </a:lt1>
      <a:dk2>
        <a:srgbClr val="425563"/>
      </a:dk2>
      <a:lt2>
        <a:srgbClr val="C6C9CA"/>
      </a:lt2>
      <a:accent1>
        <a:srgbClr val="343842"/>
      </a:accent1>
      <a:accent2>
        <a:srgbClr val="CF842E"/>
      </a:accent2>
      <a:accent3>
        <a:srgbClr val="71BA5B"/>
      </a:accent3>
      <a:accent4>
        <a:srgbClr val="348AA7"/>
      </a:accent4>
      <a:accent5>
        <a:srgbClr val="555B6B"/>
      </a:accent5>
      <a:accent6>
        <a:srgbClr val="757E94"/>
      </a:accent6>
      <a:hlink>
        <a:srgbClr val="348AA7"/>
      </a:hlink>
      <a:folHlink>
        <a:srgbClr val="757E9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Presentation1" id="{4342926A-77A2-42BF-9752-7E3EC6CBD7E7}" vid="{DBC4144C-D8CF-4A7C-95E3-C79CF654541A}"/>
    </a:ext>
  </a:extLst>
</a:theme>
</file>

<file path=ppt/theme/theme5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135|123|117">
      <a:srgbClr val="877B75"/>
    </a:custClr>
    <a:custClr name="135|135|135">
      <a:srgbClr val="878787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ocean9 - light v2</Template>
  <TotalTime>0</TotalTime>
  <Words>833</Words>
  <Application>Microsoft Office PowerPoint</Application>
  <PresentationFormat>Widescreen</PresentationFormat>
  <Paragraphs>337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Courier</vt:lpstr>
      <vt:lpstr>Gill Sans MT</vt:lpstr>
      <vt:lpstr>Mangal</vt:lpstr>
      <vt:lpstr>Ocean9_Arial_16x9</vt:lpstr>
      <vt:lpstr>HP_Standard_Arial_16x9</vt:lpstr>
      <vt:lpstr>1_Ocean9_Arial_16x9</vt:lpstr>
      <vt:lpstr>2_Ocean9_Arial_16x9</vt:lpstr>
      <vt:lpstr>Running Databases in Containers. How to Overcome the Challenges of Data</vt:lpstr>
      <vt:lpstr>Evolution of Enterprise IT</vt:lpstr>
      <vt:lpstr>Containers</vt:lpstr>
      <vt:lpstr>Containers</vt:lpstr>
      <vt:lpstr>Adoption Phases</vt:lpstr>
      <vt:lpstr>Definition</vt:lpstr>
      <vt:lpstr>Challenges</vt:lpstr>
      <vt:lpstr>Databases before Containers</vt:lpstr>
      <vt:lpstr>Database with Container</vt:lpstr>
      <vt:lpstr>Cloud Native Maximum High Availability</vt:lpstr>
      <vt:lpstr>Network Filesystems for HPC Persistence</vt:lpstr>
      <vt:lpstr>Amazon EC2 R4 Family</vt:lpstr>
      <vt:lpstr>Azure, same answer</vt:lpstr>
      <vt:lpstr>Needs</vt:lpstr>
      <vt:lpstr>Demo</vt:lpstr>
      <vt:lpstr>Output:  SAP HANA System  with   1.2 billion rows </vt:lpstr>
      <vt:lpstr>Inbuilt Automated Fallback</vt:lpstr>
      <vt:lpstr>The Ocean9 Solution</vt:lpstr>
      <vt:lpstr>Partner Ecosystem</vt:lpstr>
      <vt:lpstr>Thank You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2017-06-10T18:00:32Z</dcterms:created>
  <dcterms:modified xsi:type="dcterms:W3CDTF">2017-06-10T18:00:49Z</dcterms:modified>
</cp:coreProperties>
</file>