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67" r:id="rId2"/>
    <p:sldId id="538" r:id="rId3"/>
    <p:sldId id="544" r:id="rId4"/>
    <p:sldId id="539" r:id="rId5"/>
    <p:sldId id="537" r:id="rId6"/>
    <p:sldId id="541" r:id="rId7"/>
    <p:sldId id="528" r:id="rId8"/>
    <p:sldId id="532" r:id="rId9"/>
    <p:sldId id="524" r:id="rId10"/>
    <p:sldId id="525" r:id="rId11"/>
    <p:sldId id="527" r:id="rId12"/>
    <p:sldId id="529" r:id="rId13"/>
    <p:sldId id="547" r:id="rId14"/>
    <p:sldId id="534" r:id="rId15"/>
    <p:sldId id="535" r:id="rId16"/>
    <p:sldId id="545" r:id="rId17"/>
    <p:sldId id="550" r:id="rId18"/>
    <p:sldId id="549" r:id="rId19"/>
    <p:sldId id="542" r:id="rId20"/>
    <p:sldId id="551" r:id="rId21"/>
    <p:sldId id="552" r:id="rId22"/>
  </p:sldIdLst>
  <p:sldSz cx="12192000" cy="6858000"/>
  <p:notesSz cx="7102475" cy="9388475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4" orient="horz" pos="3888" userDrawn="1">
          <p15:clr>
            <a:srgbClr val="A4A3A4"/>
          </p15:clr>
        </p15:guide>
        <p15:guide id="5" pos="3840">
          <p15:clr>
            <a:srgbClr val="A4A3A4"/>
          </p15:clr>
        </p15:guide>
        <p15:guide id="6" pos="480" userDrawn="1">
          <p15:clr>
            <a:srgbClr val="A4A3A4"/>
          </p15:clr>
        </p15:guide>
        <p15:guide id="7" pos="7296">
          <p15:clr>
            <a:srgbClr val="A4A3A4"/>
          </p15:clr>
        </p15:guide>
        <p15:guide id="8" orient="horz" pos="12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842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34" autoAdjust="0"/>
    <p:restoredTop sz="72248" autoAdjust="0"/>
  </p:normalViewPr>
  <p:slideViewPr>
    <p:cSldViewPr>
      <p:cViewPr varScale="1">
        <p:scale>
          <a:sx n="79" d="100"/>
          <a:sy n="79" d="100"/>
        </p:scale>
        <p:origin x="1332" y="84"/>
      </p:cViewPr>
      <p:guideLst>
        <p:guide orient="horz" pos="2208"/>
        <p:guide orient="horz" pos="3888"/>
        <p:guide pos="3840"/>
        <p:guide pos="480"/>
        <p:guide pos="7296"/>
        <p:guide orient="horz" pos="124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70" d="100"/>
        <a:sy n="170" d="100"/>
      </p:scale>
      <p:origin x="0" y="-2064"/>
    </p:cViewPr>
  </p:sorterViewPr>
  <p:notesViewPr>
    <p:cSldViewPr>
      <p:cViewPr varScale="1">
        <p:scale>
          <a:sx n="84" d="100"/>
          <a:sy n="84" d="100"/>
        </p:scale>
        <p:origin x="2976" y="102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6DA669-A8EB-D545-8E4C-A3118B0F0810}" type="doc">
      <dgm:prSet loTypeId="urn:microsoft.com/office/officeart/2005/8/layout/process1" loCatId="" qsTypeId="urn:microsoft.com/office/officeart/2005/8/quickstyle/simple4" qsCatId="simple" csTypeId="urn:microsoft.com/office/officeart/2005/8/colors/accent0_3" csCatId="mainScheme" phldr="1"/>
      <dgm:spPr/>
    </dgm:pt>
    <dgm:pt modelId="{EC66F448-6677-FD4D-8C53-D049C415A47F}">
      <dgm:prSet phldrT="[Text]"/>
      <dgm:spPr/>
      <dgm:t>
        <a:bodyPr/>
        <a:lstStyle/>
        <a:p>
          <a:r>
            <a:rPr lang="en-US" dirty="0"/>
            <a:t>Frontends</a:t>
          </a:r>
        </a:p>
      </dgm:t>
    </dgm:pt>
    <dgm:pt modelId="{18D045CE-78DC-AD4C-8679-49FC9FAAA571}" type="parTrans" cxnId="{880F80CB-BE44-CC47-94F3-F3D189E00F88}">
      <dgm:prSet/>
      <dgm:spPr/>
      <dgm:t>
        <a:bodyPr/>
        <a:lstStyle/>
        <a:p>
          <a:endParaRPr lang="en-US"/>
        </a:p>
      </dgm:t>
    </dgm:pt>
    <dgm:pt modelId="{0DF0C14B-FF74-6647-810D-FEC9ABF428DE}" type="sibTrans" cxnId="{880F80CB-BE44-CC47-94F3-F3D189E00F88}">
      <dgm:prSet/>
      <dgm:spPr/>
      <dgm:t>
        <a:bodyPr/>
        <a:lstStyle/>
        <a:p>
          <a:endParaRPr lang="en-US"/>
        </a:p>
      </dgm:t>
    </dgm:pt>
    <dgm:pt modelId="{CD7B6476-9A56-0D4E-9B80-0A9FF7FD8A76}">
      <dgm:prSet phldrT="[Text]"/>
      <dgm:spPr/>
      <dgm:t>
        <a:bodyPr/>
        <a:lstStyle/>
        <a:p>
          <a:r>
            <a:rPr lang="en-US" dirty="0"/>
            <a:t>Applications</a:t>
          </a:r>
        </a:p>
      </dgm:t>
    </dgm:pt>
    <dgm:pt modelId="{2B647A67-2D51-0444-AC0C-19DD054A684F}" type="parTrans" cxnId="{E0326656-CC23-5644-93E5-F5CE64FA2696}">
      <dgm:prSet/>
      <dgm:spPr/>
      <dgm:t>
        <a:bodyPr/>
        <a:lstStyle/>
        <a:p>
          <a:endParaRPr lang="en-US"/>
        </a:p>
      </dgm:t>
    </dgm:pt>
    <dgm:pt modelId="{132D31C0-0461-AB40-8872-7818C1A308BD}" type="sibTrans" cxnId="{E0326656-CC23-5644-93E5-F5CE64FA2696}">
      <dgm:prSet/>
      <dgm:spPr/>
      <dgm:t>
        <a:bodyPr/>
        <a:lstStyle/>
        <a:p>
          <a:endParaRPr lang="en-US"/>
        </a:p>
      </dgm:t>
    </dgm:pt>
    <dgm:pt modelId="{0F5B9FFD-0E02-F641-883F-A66C72D58442}">
      <dgm:prSet phldrT="[Text]"/>
      <dgm:spPr/>
      <dgm:t>
        <a:bodyPr/>
        <a:lstStyle/>
        <a:p>
          <a:r>
            <a:rPr lang="en-US" dirty="0"/>
            <a:t>Databases?</a:t>
          </a:r>
        </a:p>
      </dgm:t>
    </dgm:pt>
    <dgm:pt modelId="{B4185FDD-6234-DA43-8F2D-B2EDFEE6CF4D}" type="parTrans" cxnId="{97AFC48E-DC1A-E44C-9990-E2A5D5477E3C}">
      <dgm:prSet/>
      <dgm:spPr/>
      <dgm:t>
        <a:bodyPr/>
        <a:lstStyle/>
        <a:p>
          <a:endParaRPr lang="en-US"/>
        </a:p>
      </dgm:t>
    </dgm:pt>
    <dgm:pt modelId="{30994413-DF19-3B4F-BDFD-7D418DEF1A69}" type="sibTrans" cxnId="{97AFC48E-DC1A-E44C-9990-E2A5D5477E3C}">
      <dgm:prSet/>
      <dgm:spPr/>
      <dgm:t>
        <a:bodyPr/>
        <a:lstStyle/>
        <a:p>
          <a:endParaRPr lang="en-US"/>
        </a:p>
      </dgm:t>
    </dgm:pt>
    <dgm:pt modelId="{4535BA17-B5F0-A34F-A2E2-5472BEF861D9}" type="pres">
      <dgm:prSet presAssocID="{236DA669-A8EB-D545-8E4C-A3118B0F0810}" presName="Name0" presStyleCnt="0">
        <dgm:presLayoutVars>
          <dgm:dir/>
          <dgm:resizeHandles val="exact"/>
        </dgm:presLayoutVars>
      </dgm:prSet>
      <dgm:spPr/>
    </dgm:pt>
    <dgm:pt modelId="{D5AFD48B-E102-2A44-9C06-78E373954512}" type="pres">
      <dgm:prSet presAssocID="{EC66F448-6677-FD4D-8C53-D049C415A47F}" presName="node" presStyleLbl="node1" presStyleIdx="0" presStyleCnt="3">
        <dgm:presLayoutVars>
          <dgm:bulletEnabled val="1"/>
        </dgm:presLayoutVars>
      </dgm:prSet>
      <dgm:spPr/>
    </dgm:pt>
    <dgm:pt modelId="{F320A6A3-8B0C-284C-95D9-CF814D1B6C4D}" type="pres">
      <dgm:prSet presAssocID="{0DF0C14B-FF74-6647-810D-FEC9ABF428DE}" presName="sibTrans" presStyleLbl="sibTrans2D1" presStyleIdx="0" presStyleCnt="2"/>
      <dgm:spPr/>
    </dgm:pt>
    <dgm:pt modelId="{C81D2C43-9B0E-FE43-8281-0E609E60E891}" type="pres">
      <dgm:prSet presAssocID="{0DF0C14B-FF74-6647-810D-FEC9ABF428DE}" presName="connectorText" presStyleLbl="sibTrans2D1" presStyleIdx="0" presStyleCnt="2"/>
      <dgm:spPr/>
    </dgm:pt>
    <dgm:pt modelId="{39ECA504-D26B-0F47-9E51-ED708894BEA0}" type="pres">
      <dgm:prSet presAssocID="{CD7B6476-9A56-0D4E-9B80-0A9FF7FD8A76}" presName="node" presStyleLbl="node1" presStyleIdx="1" presStyleCnt="3">
        <dgm:presLayoutVars>
          <dgm:bulletEnabled val="1"/>
        </dgm:presLayoutVars>
      </dgm:prSet>
      <dgm:spPr/>
    </dgm:pt>
    <dgm:pt modelId="{00E77308-6638-B84A-9165-3C30C75B938A}" type="pres">
      <dgm:prSet presAssocID="{132D31C0-0461-AB40-8872-7818C1A308BD}" presName="sibTrans" presStyleLbl="sibTrans2D1" presStyleIdx="1" presStyleCnt="2"/>
      <dgm:spPr/>
    </dgm:pt>
    <dgm:pt modelId="{A4B4F968-9BE8-1745-9A0F-30E066CD325D}" type="pres">
      <dgm:prSet presAssocID="{132D31C0-0461-AB40-8872-7818C1A308BD}" presName="connectorText" presStyleLbl="sibTrans2D1" presStyleIdx="1" presStyleCnt="2"/>
      <dgm:spPr/>
    </dgm:pt>
    <dgm:pt modelId="{C03E374E-85D8-FA46-AFB1-361473FA0A27}" type="pres">
      <dgm:prSet presAssocID="{0F5B9FFD-0E02-F641-883F-A66C72D58442}" presName="node" presStyleLbl="node1" presStyleIdx="2" presStyleCnt="3">
        <dgm:presLayoutVars>
          <dgm:bulletEnabled val="1"/>
        </dgm:presLayoutVars>
      </dgm:prSet>
      <dgm:spPr/>
    </dgm:pt>
  </dgm:ptLst>
  <dgm:cxnLst>
    <dgm:cxn modelId="{5FF20E19-0BE8-7542-BE81-782F410159B5}" type="presOf" srcId="{0DF0C14B-FF74-6647-810D-FEC9ABF428DE}" destId="{F320A6A3-8B0C-284C-95D9-CF814D1B6C4D}" srcOrd="0" destOrd="0" presId="urn:microsoft.com/office/officeart/2005/8/layout/process1"/>
    <dgm:cxn modelId="{A1F95E31-F9DD-3B41-9118-4E47BB76B074}" type="presOf" srcId="{EC66F448-6677-FD4D-8C53-D049C415A47F}" destId="{D5AFD48B-E102-2A44-9C06-78E373954512}" srcOrd="0" destOrd="0" presId="urn:microsoft.com/office/officeart/2005/8/layout/process1"/>
    <dgm:cxn modelId="{07AE5941-1DF6-1C45-B976-EBB6C3501568}" type="presOf" srcId="{0F5B9FFD-0E02-F641-883F-A66C72D58442}" destId="{C03E374E-85D8-FA46-AFB1-361473FA0A27}" srcOrd="0" destOrd="0" presId="urn:microsoft.com/office/officeart/2005/8/layout/process1"/>
    <dgm:cxn modelId="{5719236E-1574-6A4D-B70E-20616A99854A}" type="presOf" srcId="{CD7B6476-9A56-0D4E-9B80-0A9FF7FD8A76}" destId="{39ECA504-D26B-0F47-9E51-ED708894BEA0}" srcOrd="0" destOrd="0" presId="urn:microsoft.com/office/officeart/2005/8/layout/process1"/>
    <dgm:cxn modelId="{26E3C84F-BD6B-F947-8D08-7EFEBF64C528}" type="presOf" srcId="{132D31C0-0461-AB40-8872-7818C1A308BD}" destId="{A4B4F968-9BE8-1745-9A0F-30E066CD325D}" srcOrd="1" destOrd="0" presId="urn:microsoft.com/office/officeart/2005/8/layout/process1"/>
    <dgm:cxn modelId="{E0326656-CC23-5644-93E5-F5CE64FA2696}" srcId="{236DA669-A8EB-D545-8E4C-A3118B0F0810}" destId="{CD7B6476-9A56-0D4E-9B80-0A9FF7FD8A76}" srcOrd="1" destOrd="0" parTransId="{2B647A67-2D51-0444-AC0C-19DD054A684F}" sibTransId="{132D31C0-0461-AB40-8872-7818C1A308BD}"/>
    <dgm:cxn modelId="{86DF477F-BF08-2A40-81A8-4BE2424808D9}" type="presOf" srcId="{132D31C0-0461-AB40-8872-7818C1A308BD}" destId="{00E77308-6638-B84A-9165-3C30C75B938A}" srcOrd="0" destOrd="0" presId="urn:microsoft.com/office/officeart/2005/8/layout/process1"/>
    <dgm:cxn modelId="{97AFC48E-DC1A-E44C-9990-E2A5D5477E3C}" srcId="{236DA669-A8EB-D545-8E4C-A3118B0F0810}" destId="{0F5B9FFD-0E02-F641-883F-A66C72D58442}" srcOrd="2" destOrd="0" parTransId="{B4185FDD-6234-DA43-8F2D-B2EDFEE6CF4D}" sibTransId="{30994413-DF19-3B4F-BDFD-7D418DEF1A69}"/>
    <dgm:cxn modelId="{9BDB7FBC-C718-6D4C-8CC2-3FD05EBD9E6F}" type="presOf" srcId="{236DA669-A8EB-D545-8E4C-A3118B0F0810}" destId="{4535BA17-B5F0-A34F-A2E2-5472BEF861D9}" srcOrd="0" destOrd="0" presId="urn:microsoft.com/office/officeart/2005/8/layout/process1"/>
    <dgm:cxn modelId="{880F80CB-BE44-CC47-94F3-F3D189E00F88}" srcId="{236DA669-A8EB-D545-8E4C-A3118B0F0810}" destId="{EC66F448-6677-FD4D-8C53-D049C415A47F}" srcOrd="0" destOrd="0" parTransId="{18D045CE-78DC-AD4C-8679-49FC9FAAA571}" sibTransId="{0DF0C14B-FF74-6647-810D-FEC9ABF428DE}"/>
    <dgm:cxn modelId="{C7B6C2D4-C9DA-3440-BE0F-3C82A8437AB1}" type="presOf" srcId="{0DF0C14B-FF74-6647-810D-FEC9ABF428DE}" destId="{C81D2C43-9B0E-FE43-8281-0E609E60E891}" srcOrd="1" destOrd="0" presId="urn:microsoft.com/office/officeart/2005/8/layout/process1"/>
    <dgm:cxn modelId="{338030D7-97A5-5343-9A38-0EAD6AF722DB}" type="presParOf" srcId="{4535BA17-B5F0-A34F-A2E2-5472BEF861D9}" destId="{D5AFD48B-E102-2A44-9C06-78E373954512}" srcOrd="0" destOrd="0" presId="urn:microsoft.com/office/officeart/2005/8/layout/process1"/>
    <dgm:cxn modelId="{E4BB2400-2B3A-0F45-AA56-36364F53BF61}" type="presParOf" srcId="{4535BA17-B5F0-A34F-A2E2-5472BEF861D9}" destId="{F320A6A3-8B0C-284C-95D9-CF814D1B6C4D}" srcOrd="1" destOrd="0" presId="urn:microsoft.com/office/officeart/2005/8/layout/process1"/>
    <dgm:cxn modelId="{537F1D2B-AAB2-4142-BD69-F6641D5C45E5}" type="presParOf" srcId="{F320A6A3-8B0C-284C-95D9-CF814D1B6C4D}" destId="{C81D2C43-9B0E-FE43-8281-0E609E60E891}" srcOrd="0" destOrd="0" presId="urn:microsoft.com/office/officeart/2005/8/layout/process1"/>
    <dgm:cxn modelId="{607E1D45-A4A8-8B4C-80A3-19F44E941B41}" type="presParOf" srcId="{4535BA17-B5F0-A34F-A2E2-5472BEF861D9}" destId="{39ECA504-D26B-0F47-9E51-ED708894BEA0}" srcOrd="2" destOrd="0" presId="urn:microsoft.com/office/officeart/2005/8/layout/process1"/>
    <dgm:cxn modelId="{F498EFF1-C65B-0740-91ED-5723D3ACD4A2}" type="presParOf" srcId="{4535BA17-B5F0-A34F-A2E2-5472BEF861D9}" destId="{00E77308-6638-B84A-9165-3C30C75B938A}" srcOrd="3" destOrd="0" presId="urn:microsoft.com/office/officeart/2005/8/layout/process1"/>
    <dgm:cxn modelId="{F33014FA-A982-A641-AE30-003C191C8C0B}" type="presParOf" srcId="{00E77308-6638-B84A-9165-3C30C75B938A}" destId="{A4B4F968-9BE8-1745-9A0F-30E066CD325D}" srcOrd="0" destOrd="0" presId="urn:microsoft.com/office/officeart/2005/8/layout/process1"/>
    <dgm:cxn modelId="{E4C03542-C4E6-7D40-ADAE-2D74205F349D}" type="presParOf" srcId="{4535BA17-B5F0-A34F-A2E2-5472BEF861D9}" destId="{C03E374E-85D8-FA46-AFB1-361473FA0A2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6DA669-A8EB-D545-8E4C-A3118B0F0810}" type="doc">
      <dgm:prSet loTypeId="urn:microsoft.com/office/officeart/2005/8/layout/process1" loCatId="" qsTypeId="urn:microsoft.com/office/officeart/2005/8/quickstyle/simple4" qsCatId="simple" csTypeId="urn:microsoft.com/office/officeart/2005/8/colors/accent0_3" csCatId="mainScheme" phldr="1"/>
      <dgm:spPr/>
    </dgm:pt>
    <dgm:pt modelId="{EC66F448-6677-FD4D-8C53-D049C415A47F}">
      <dgm:prSet phldrT="[Text]"/>
      <dgm:spPr/>
      <dgm:t>
        <a:bodyPr/>
        <a:lstStyle/>
        <a:p>
          <a:r>
            <a:rPr lang="en-US" dirty="0"/>
            <a:t>Frontends</a:t>
          </a:r>
        </a:p>
      </dgm:t>
    </dgm:pt>
    <dgm:pt modelId="{18D045CE-78DC-AD4C-8679-49FC9FAAA571}" type="parTrans" cxnId="{880F80CB-BE44-CC47-94F3-F3D189E00F88}">
      <dgm:prSet/>
      <dgm:spPr/>
      <dgm:t>
        <a:bodyPr/>
        <a:lstStyle/>
        <a:p>
          <a:endParaRPr lang="en-US"/>
        </a:p>
      </dgm:t>
    </dgm:pt>
    <dgm:pt modelId="{0DF0C14B-FF74-6647-810D-FEC9ABF428DE}" type="sibTrans" cxnId="{880F80CB-BE44-CC47-94F3-F3D189E00F88}">
      <dgm:prSet/>
      <dgm:spPr/>
      <dgm:t>
        <a:bodyPr/>
        <a:lstStyle/>
        <a:p>
          <a:endParaRPr lang="en-US"/>
        </a:p>
      </dgm:t>
    </dgm:pt>
    <dgm:pt modelId="{CD7B6476-9A56-0D4E-9B80-0A9FF7FD8A76}">
      <dgm:prSet phldrT="[Text]"/>
      <dgm:spPr/>
      <dgm:t>
        <a:bodyPr/>
        <a:lstStyle/>
        <a:p>
          <a:r>
            <a:rPr lang="en-US" dirty="0"/>
            <a:t>Applications</a:t>
          </a:r>
        </a:p>
      </dgm:t>
    </dgm:pt>
    <dgm:pt modelId="{2B647A67-2D51-0444-AC0C-19DD054A684F}" type="parTrans" cxnId="{E0326656-CC23-5644-93E5-F5CE64FA2696}">
      <dgm:prSet/>
      <dgm:spPr/>
      <dgm:t>
        <a:bodyPr/>
        <a:lstStyle/>
        <a:p>
          <a:endParaRPr lang="en-US"/>
        </a:p>
      </dgm:t>
    </dgm:pt>
    <dgm:pt modelId="{132D31C0-0461-AB40-8872-7818C1A308BD}" type="sibTrans" cxnId="{E0326656-CC23-5644-93E5-F5CE64FA2696}">
      <dgm:prSet/>
      <dgm:spPr/>
      <dgm:t>
        <a:bodyPr/>
        <a:lstStyle/>
        <a:p>
          <a:endParaRPr lang="en-US"/>
        </a:p>
      </dgm:t>
    </dgm:pt>
    <dgm:pt modelId="{0F5B9FFD-0E02-F641-883F-A66C72D58442}">
      <dgm:prSet phldrT="[Text]"/>
      <dgm:spPr/>
      <dgm:t>
        <a:bodyPr/>
        <a:lstStyle/>
        <a:p>
          <a:r>
            <a:rPr lang="en-US" dirty="0"/>
            <a:t>Databases?</a:t>
          </a:r>
        </a:p>
      </dgm:t>
    </dgm:pt>
    <dgm:pt modelId="{B4185FDD-6234-DA43-8F2D-B2EDFEE6CF4D}" type="parTrans" cxnId="{97AFC48E-DC1A-E44C-9990-E2A5D5477E3C}">
      <dgm:prSet/>
      <dgm:spPr/>
      <dgm:t>
        <a:bodyPr/>
        <a:lstStyle/>
        <a:p>
          <a:endParaRPr lang="en-US"/>
        </a:p>
      </dgm:t>
    </dgm:pt>
    <dgm:pt modelId="{30994413-DF19-3B4F-BDFD-7D418DEF1A69}" type="sibTrans" cxnId="{97AFC48E-DC1A-E44C-9990-E2A5D5477E3C}">
      <dgm:prSet/>
      <dgm:spPr/>
      <dgm:t>
        <a:bodyPr/>
        <a:lstStyle/>
        <a:p>
          <a:endParaRPr lang="en-US"/>
        </a:p>
      </dgm:t>
    </dgm:pt>
    <dgm:pt modelId="{4535BA17-B5F0-A34F-A2E2-5472BEF861D9}" type="pres">
      <dgm:prSet presAssocID="{236DA669-A8EB-D545-8E4C-A3118B0F0810}" presName="Name0" presStyleCnt="0">
        <dgm:presLayoutVars>
          <dgm:dir/>
          <dgm:resizeHandles val="exact"/>
        </dgm:presLayoutVars>
      </dgm:prSet>
      <dgm:spPr/>
    </dgm:pt>
    <dgm:pt modelId="{D5AFD48B-E102-2A44-9C06-78E373954512}" type="pres">
      <dgm:prSet presAssocID="{EC66F448-6677-FD4D-8C53-D049C415A47F}" presName="node" presStyleLbl="node1" presStyleIdx="0" presStyleCnt="3">
        <dgm:presLayoutVars>
          <dgm:bulletEnabled val="1"/>
        </dgm:presLayoutVars>
      </dgm:prSet>
      <dgm:spPr/>
    </dgm:pt>
    <dgm:pt modelId="{F320A6A3-8B0C-284C-95D9-CF814D1B6C4D}" type="pres">
      <dgm:prSet presAssocID="{0DF0C14B-FF74-6647-810D-FEC9ABF428DE}" presName="sibTrans" presStyleLbl="sibTrans2D1" presStyleIdx="0" presStyleCnt="2"/>
      <dgm:spPr/>
    </dgm:pt>
    <dgm:pt modelId="{C81D2C43-9B0E-FE43-8281-0E609E60E891}" type="pres">
      <dgm:prSet presAssocID="{0DF0C14B-FF74-6647-810D-FEC9ABF428DE}" presName="connectorText" presStyleLbl="sibTrans2D1" presStyleIdx="0" presStyleCnt="2"/>
      <dgm:spPr/>
    </dgm:pt>
    <dgm:pt modelId="{39ECA504-D26B-0F47-9E51-ED708894BEA0}" type="pres">
      <dgm:prSet presAssocID="{CD7B6476-9A56-0D4E-9B80-0A9FF7FD8A76}" presName="node" presStyleLbl="node1" presStyleIdx="1" presStyleCnt="3">
        <dgm:presLayoutVars>
          <dgm:bulletEnabled val="1"/>
        </dgm:presLayoutVars>
      </dgm:prSet>
      <dgm:spPr/>
    </dgm:pt>
    <dgm:pt modelId="{00E77308-6638-B84A-9165-3C30C75B938A}" type="pres">
      <dgm:prSet presAssocID="{132D31C0-0461-AB40-8872-7818C1A308BD}" presName="sibTrans" presStyleLbl="sibTrans2D1" presStyleIdx="1" presStyleCnt="2"/>
      <dgm:spPr/>
    </dgm:pt>
    <dgm:pt modelId="{A4B4F968-9BE8-1745-9A0F-30E066CD325D}" type="pres">
      <dgm:prSet presAssocID="{132D31C0-0461-AB40-8872-7818C1A308BD}" presName="connectorText" presStyleLbl="sibTrans2D1" presStyleIdx="1" presStyleCnt="2"/>
      <dgm:spPr/>
    </dgm:pt>
    <dgm:pt modelId="{C03E374E-85D8-FA46-AFB1-361473FA0A27}" type="pres">
      <dgm:prSet presAssocID="{0F5B9FFD-0E02-F641-883F-A66C72D58442}" presName="node" presStyleLbl="node1" presStyleIdx="2" presStyleCnt="3">
        <dgm:presLayoutVars>
          <dgm:bulletEnabled val="1"/>
        </dgm:presLayoutVars>
      </dgm:prSet>
      <dgm:spPr/>
    </dgm:pt>
  </dgm:ptLst>
  <dgm:cxnLst>
    <dgm:cxn modelId="{5FF20E19-0BE8-7542-BE81-782F410159B5}" type="presOf" srcId="{0DF0C14B-FF74-6647-810D-FEC9ABF428DE}" destId="{F320A6A3-8B0C-284C-95D9-CF814D1B6C4D}" srcOrd="0" destOrd="0" presId="urn:microsoft.com/office/officeart/2005/8/layout/process1"/>
    <dgm:cxn modelId="{A1F95E31-F9DD-3B41-9118-4E47BB76B074}" type="presOf" srcId="{EC66F448-6677-FD4D-8C53-D049C415A47F}" destId="{D5AFD48B-E102-2A44-9C06-78E373954512}" srcOrd="0" destOrd="0" presId="urn:microsoft.com/office/officeart/2005/8/layout/process1"/>
    <dgm:cxn modelId="{07AE5941-1DF6-1C45-B976-EBB6C3501568}" type="presOf" srcId="{0F5B9FFD-0E02-F641-883F-A66C72D58442}" destId="{C03E374E-85D8-FA46-AFB1-361473FA0A27}" srcOrd="0" destOrd="0" presId="urn:microsoft.com/office/officeart/2005/8/layout/process1"/>
    <dgm:cxn modelId="{5719236E-1574-6A4D-B70E-20616A99854A}" type="presOf" srcId="{CD7B6476-9A56-0D4E-9B80-0A9FF7FD8A76}" destId="{39ECA504-D26B-0F47-9E51-ED708894BEA0}" srcOrd="0" destOrd="0" presId="urn:microsoft.com/office/officeart/2005/8/layout/process1"/>
    <dgm:cxn modelId="{26E3C84F-BD6B-F947-8D08-7EFEBF64C528}" type="presOf" srcId="{132D31C0-0461-AB40-8872-7818C1A308BD}" destId="{A4B4F968-9BE8-1745-9A0F-30E066CD325D}" srcOrd="1" destOrd="0" presId="urn:microsoft.com/office/officeart/2005/8/layout/process1"/>
    <dgm:cxn modelId="{E0326656-CC23-5644-93E5-F5CE64FA2696}" srcId="{236DA669-A8EB-D545-8E4C-A3118B0F0810}" destId="{CD7B6476-9A56-0D4E-9B80-0A9FF7FD8A76}" srcOrd="1" destOrd="0" parTransId="{2B647A67-2D51-0444-AC0C-19DD054A684F}" sibTransId="{132D31C0-0461-AB40-8872-7818C1A308BD}"/>
    <dgm:cxn modelId="{86DF477F-BF08-2A40-81A8-4BE2424808D9}" type="presOf" srcId="{132D31C0-0461-AB40-8872-7818C1A308BD}" destId="{00E77308-6638-B84A-9165-3C30C75B938A}" srcOrd="0" destOrd="0" presId="urn:microsoft.com/office/officeart/2005/8/layout/process1"/>
    <dgm:cxn modelId="{97AFC48E-DC1A-E44C-9990-E2A5D5477E3C}" srcId="{236DA669-A8EB-D545-8E4C-A3118B0F0810}" destId="{0F5B9FFD-0E02-F641-883F-A66C72D58442}" srcOrd="2" destOrd="0" parTransId="{B4185FDD-6234-DA43-8F2D-B2EDFEE6CF4D}" sibTransId="{30994413-DF19-3B4F-BDFD-7D418DEF1A69}"/>
    <dgm:cxn modelId="{9BDB7FBC-C718-6D4C-8CC2-3FD05EBD9E6F}" type="presOf" srcId="{236DA669-A8EB-D545-8E4C-A3118B0F0810}" destId="{4535BA17-B5F0-A34F-A2E2-5472BEF861D9}" srcOrd="0" destOrd="0" presId="urn:microsoft.com/office/officeart/2005/8/layout/process1"/>
    <dgm:cxn modelId="{880F80CB-BE44-CC47-94F3-F3D189E00F88}" srcId="{236DA669-A8EB-D545-8E4C-A3118B0F0810}" destId="{EC66F448-6677-FD4D-8C53-D049C415A47F}" srcOrd="0" destOrd="0" parTransId="{18D045CE-78DC-AD4C-8679-49FC9FAAA571}" sibTransId="{0DF0C14B-FF74-6647-810D-FEC9ABF428DE}"/>
    <dgm:cxn modelId="{C7B6C2D4-C9DA-3440-BE0F-3C82A8437AB1}" type="presOf" srcId="{0DF0C14B-FF74-6647-810D-FEC9ABF428DE}" destId="{C81D2C43-9B0E-FE43-8281-0E609E60E891}" srcOrd="1" destOrd="0" presId="urn:microsoft.com/office/officeart/2005/8/layout/process1"/>
    <dgm:cxn modelId="{338030D7-97A5-5343-9A38-0EAD6AF722DB}" type="presParOf" srcId="{4535BA17-B5F0-A34F-A2E2-5472BEF861D9}" destId="{D5AFD48B-E102-2A44-9C06-78E373954512}" srcOrd="0" destOrd="0" presId="urn:microsoft.com/office/officeart/2005/8/layout/process1"/>
    <dgm:cxn modelId="{E4BB2400-2B3A-0F45-AA56-36364F53BF61}" type="presParOf" srcId="{4535BA17-B5F0-A34F-A2E2-5472BEF861D9}" destId="{F320A6A3-8B0C-284C-95D9-CF814D1B6C4D}" srcOrd="1" destOrd="0" presId="urn:microsoft.com/office/officeart/2005/8/layout/process1"/>
    <dgm:cxn modelId="{537F1D2B-AAB2-4142-BD69-F6641D5C45E5}" type="presParOf" srcId="{F320A6A3-8B0C-284C-95D9-CF814D1B6C4D}" destId="{C81D2C43-9B0E-FE43-8281-0E609E60E891}" srcOrd="0" destOrd="0" presId="urn:microsoft.com/office/officeart/2005/8/layout/process1"/>
    <dgm:cxn modelId="{607E1D45-A4A8-8B4C-80A3-19F44E941B41}" type="presParOf" srcId="{4535BA17-B5F0-A34F-A2E2-5472BEF861D9}" destId="{39ECA504-D26B-0F47-9E51-ED708894BEA0}" srcOrd="2" destOrd="0" presId="urn:microsoft.com/office/officeart/2005/8/layout/process1"/>
    <dgm:cxn modelId="{F498EFF1-C65B-0740-91ED-5723D3ACD4A2}" type="presParOf" srcId="{4535BA17-B5F0-A34F-A2E2-5472BEF861D9}" destId="{00E77308-6638-B84A-9165-3C30C75B938A}" srcOrd="3" destOrd="0" presId="urn:microsoft.com/office/officeart/2005/8/layout/process1"/>
    <dgm:cxn modelId="{F33014FA-A982-A641-AE30-003C191C8C0B}" type="presParOf" srcId="{00E77308-6638-B84A-9165-3C30C75B938A}" destId="{A4B4F968-9BE8-1745-9A0F-30E066CD325D}" srcOrd="0" destOrd="0" presId="urn:microsoft.com/office/officeart/2005/8/layout/process1"/>
    <dgm:cxn modelId="{E4C03542-C4E6-7D40-ADAE-2D74205F349D}" type="presParOf" srcId="{4535BA17-B5F0-A34F-A2E2-5472BEF861D9}" destId="{C03E374E-85D8-FA46-AFB1-361473FA0A2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FD48B-E102-2A44-9C06-78E373954512}">
      <dsp:nvSpPr>
        <dsp:cNvPr id="0" name=""/>
        <dsp:cNvSpPr/>
      </dsp:nvSpPr>
      <dsp:spPr>
        <a:xfrm>
          <a:off x="7967" y="0"/>
          <a:ext cx="2381276" cy="1032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Frontends</a:t>
          </a:r>
        </a:p>
      </dsp:txBody>
      <dsp:txXfrm>
        <a:off x="38221" y="30254"/>
        <a:ext cx="2320768" cy="972426"/>
      </dsp:txXfrm>
    </dsp:sp>
    <dsp:sp modelId="{F320A6A3-8B0C-284C-95D9-CF814D1B6C4D}">
      <dsp:nvSpPr>
        <dsp:cNvPr id="0" name=""/>
        <dsp:cNvSpPr/>
      </dsp:nvSpPr>
      <dsp:spPr>
        <a:xfrm>
          <a:off x="2627370" y="221188"/>
          <a:ext cx="504830" cy="5905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2627370" y="339299"/>
        <a:ext cx="353381" cy="354334"/>
      </dsp:txXfrm>
    </dsp:sp>
    <dsp:sp modelId="{39ECA504-D26B-0F47-9E51-ED708894BEA0}">
      <dsp:nvSpPr>
        <dsp:cNvPr id="0" name=""/>
        <dsp:cNvSpPr/>
      </dsp:nvSpPr>
      <dsp:spPr>
        <a:xfrm>
          <a:off x="3341753" y="0"/>
          <a:ext cx="2381276" cy="1032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Applications</a:t>
          </a:r>
        </a:p>
      </dsp:txBody>
      <dsp:txXfrm>
        <a:off x="3372007" y="30254"/>
        <a:ext cx="2320768" cy="972426"/>
      </dsp:txXfrm>
    </dsp:sp>
    <dsp:sp modelId="{00E77308-6638-B84A-9165-3C30C75B938A}">
      <dsp:nvSpPr>
        <dsp:cNvPr id="0" name=""/>
        <dsp:cNvSpPr/>
      </dsp:nvSpPr>
      <dsp:spPr>
        <a:xfrm>
          <a:off x="5961157" y="221188"/>
          <a:ext cx="504830" cy="5905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961157" y="339299"/>
        <a:ext cx="353381" cy="354334"/>
      </dsp:txXfrm>
    </dsp:sp>
    <dsp:sp modelId="{C03E374E-85D8-FA46-AFB1-361473FA0A27}">
      <dsp:nvSpPr>
        <dsp:cNvPr id="0" name=""/>
        <dsp:cNvSpPr/>
      </dsp:nvSpPr>
      <dsp:spPr>
        <a:xfrm>
          <a:off x="6675540" y="0"/>
          <a:ext cx="2381276" cy="1032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Databases?</a:t>
          </a:r>
        </a:p>
      </dsp:txBody>
      <dsp:txXfrm>
        <a:off x="6705794" y="30254"/>
        <a:ext cx="2320768" cy="972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FD48B-E102-2A44-9C06-78E373954512}">
      <dsp:nvSpPr>
        <dsp:cNvPr id="0" name=""/>
        <dsp:cNvSpPr/>
      </dsp:nvSpPr>
      <dsp:spPr>
        <a:xfrm>
          <a:off x="7967" y="0"/>
          <a:ext cx="2381276" cy="1032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Frontends</a:t>
          </a:r>
        </a:p>
      </dsp:txBody>
      <dsp:txXfrm>
        <a:off x="38221" y="30254"/>
        <a:ext cx="2320768" cy="972426"/>
      </dsp:txXfrm>
    </dsp:sp>
    <dsp:sp modelId="{F320A6A3-8B0C-284C-95D9-CF814D1B6C4D}">
      <dsp:nvSpPr>
        <dsp:cNvPr id="0" name=""/>
        <dsp:cNvSpPr/>
      </dsp:nvSpPr>
      <dsp:spPr>
        <a:xfrm>
          <a:off x="2627370" y="221188"/>
          <a:ext cx="504830" cy="5905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2627370" y="339299"/>
        <a:ext cx="353381" cy="354334"/>
      </dsp:txXfrm>
    </dsp:sp>
    <dsp:sp modelId="{39ECA504-D26B-0F47-9E51-ED708894BEA0}">
      <dsp:nvSpPr>
        <dsp:cNvPr id="0" name=""/>
        <dsp:cNvSpPr/>
      </dsp:nvSpPr>
      <dsp:spPr>
        <a:xfrm>
          <a:off x="3341753" y="0"/>
          <a:ext cx="2381276" cy="1032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Applications</a:t>
          </a:r>
        </a:p>
      </dsp:txBody>
      <dsp:txXfrm>
        <a:off x="3372007" y="30254"/>
        <a:ext cx="2320768" cy="972426"/>
      </dsp:txXfrm>
    </dsp:sp>
    <dsp:sp modelId="{00E77308-6638-B84A-9165-3C30C75B938A}">
      <dsp:nvSpPr>
        <dsp:cNvPr id="0" name=""/>
        <dsp:cNvSpPr/>
      </dsp:nvSpPr>
      <dsp:spPr>
        <a:xfrm>
          <a:off x="5961157" y="221188"/>
          <a:ext cx="504830" cy="5905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961157" y="339299"/>
        <a:ext cx="353381" cy="354334"/>
      </dsp:txXfrm>
    </dsp:sp>
    <dsp:sp modelId="{C03E374E-85D8-FA46-AFB1-361473FA0A27}">
      <dsp:nvSpPr>
        <dsp:cNvPr id="0" name=""/>
        <dsp:cNvSpPr/>
      </dsp:nvSpPr>
      <dsp:spPr>
        <a:xfrm>
          <a:off x="6675540" y="0"/>
          <a:ext cx="2381276" cy="1032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Databases?</a:t>
          </a:r>
        </a:p>
      </dsp:txBody>
      <dsp:txXfrm>
        <a:off x="6705794" y="30254"/>
        <a:ext cx="2320768" cy="972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5" tIns="47113" rIns="94225" bIns="47113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5" tIns="47113" rIns="94225" bIns="47113" rtlCol="0"/>
          <a:lstStyle>
            <a:lvl1pPr algn="r">
              <a:defRPr sz="1300"/>
            </a:lvl1pPr>
          </a:lstStyle>
          <a:p>
            <a:fld id="{3CA61830-C416-483F-955E-54203C65B711}" type="datetimeFigureOut">
              <a:rPr lang="en-US"/>
              <a:t>4/18/2017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5" tIns="47113" rIns="94225" bIns="47113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5" tIns="47113" rIns="94225" bIns="47113" rtlCol="0" anchor="b"/>
          <a:lstStyle>
            <a:lvl1pPr algn="r">
              <a:defRPr sz="1300"/>
            </a:lvl1pPr>
          </a:lstStyle>
          <a:p>
            <a:fld id="{CEF31B20-3646-4475-8BC4-560CAF715D0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9244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390525"/>
            <a:ext cx="4699000" cy="2643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5" tIns="47113" rIns="94225" bIns="47113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4582" y="3207729"/>
            <a:ext cx="6313311" cy="54766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4582" y="8919051"/>
            <a:ext cx="5050649" cy="2330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76562" y="8919051"/>
            <a:ext cx="631331" cy="2330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/>
            </a:lvl1pPr>
          </a:lstStyle>
          <a:p>
            <a:fld id="{5BFEAE42-E3FE-4405-B7FC-4425D05B92A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63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" indent="-36576" algn="l" defTabSz="914400" rtl="0" eaLnBrk="1" latinLnBrk="0" hangingPunct="1">
      <a:spcBef>
        <a:spcPts val="600"/>
      </a:spcBef>
      <a:buSzPct val="25000"/>
      <a:buFont typeface="Arial" panose="020B0604020202020204" pitchFamily="34" charset="0"/>
      <a:buChar char=" "/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28600" indent="-137160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365760" indent="-109728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48640" indent="-109728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731520" indent="-109728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373063"/>
            <a:ext cx="4470400" cy="2516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9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20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66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46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2047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uk-UA" smtClean="0"/>
              <a:pPr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8448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  <a:solidFill>
            <a:srgbClr val="FFFFFF"/>
          </a:solidFill>
        </p:spPr>
        <p:txBody>
          <a:bodyPr anchor="b"/>
          <a:lstStyle>
            <a:lvl1pPr>
              <a:lnSpc>
                <a:spcPct val="80000"/>
              </a:lnSpc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3" y="5821835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320117"/>
            <a:ext cx="4114800" cy="156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F1F6-501B-4679-9950-C2E9654557F8}" type="datetime4">
              <a:rPr lang="en-US" smtClean="0"/>
              <a:t>April 18, 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592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52600"/>
            <a:ext cx="5303520" cy="4343400"/>
          </a:xfrm>
        </p:spPr>
        <p:txBody>
          <a:bodyPr>
            <a:no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28650" indent="-17145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864" y="1752600"/>
            <a:ext cx="5303520" cy="4343400"/>
          </a:xfrm>
        </p:spPr>
        <p:txBody>
          <a:bodyPr>
            <a:no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85800" indent="-22860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4165-2D8B-41D2-A50E-39737041D8F2}" type="datetime4">
              <a:rPr lang="en-US" smtClean="0"/>
              <a:t>April 18, 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4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2133600"/>
            <a:ext cx="5303520" cy="3962400"/>
          </a:xfrm>
        </p:spPr>
        <p:txBody>
          <a:bodyPr>
            <a:no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28650" indent="-17145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864" y="2133600"/>
            <a:ext cx="5303520" cy="3962400"/>
          </a:xfrm>
        </p:spPr>
        <p:txBody>
          <a:bodyPr>
            <a:no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85800" indent="-22860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FE32-112A-4EEE-87C9-C9AC9BE076A6}" type="datetime4">
              <a:rPr lang="en-US" smtClean="0"/>
              <a:t>April 18, 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9600" y="1600200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75864" y="1600200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</p:spTree>
    <p:extLst>
      <p:ext uri="{BB962C8B-B14F-4D97-AF65-F5344CB8AC3E}">
        <p14:creationId xmlns:p14="http://schemas.microsoft.com/office/powerpoint/2010/main" val="175187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901C-FE88-4816-B22E-F53E2222F4C2}" type="datetime4">
              <a:rPr lang="en-US" smtClean="0"/>
              <a:t>April 18, 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905000"/>
            <a:ext cx="3429000" cy="4191000"/>
          </a:xfrm>
        </p:spPr>
        <p:txBody>
          <a:bodyPr vert="horz" lIns="0" tIns="0" rIns="0" bIns="0" rtlCol="0">
            <a:no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388538" y="1905000"/>
            <a:ext cx="3429000" cy="4191000"/>
          </a:xfrm>
        </p:spPr>
        <p:txBody>
          <a:bodyPr vert="horz" lIns="0" tIns="0" rIns="0" bIns="0" rtlCol="0">
            <a:no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626692" y="1883434"/>
            <a:ext cx="3429000" cy="4191000"/>
          </a:xfrm>
        </p:spPr>
        <p:txBody>
          <a:bodyPr vert="horz" lIns="0" tIns="0" rIns="0" bIns="0" rtlCol="0">
            <a:no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625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98212" y="6429998"/>
            <a:ext cx="995578" cy="206417"/>
          </a:xfrm>
        </p:spPr>
        <p:txBody>
          <a:bodyPr/>
          <a:lstStyle/>
          <a:p>
            <a:fld id="{D104E8C4-3F69-47B7-97A0-88A2A0D6871E}" type="datetime4">
              <a:rPr lang="en-US" smtClean="0"/>
              <a:t>April 18, 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49000" y="6435167"/>
            <a:ext cx="533399" cy="227848"/>
          </a:xfrm>
        </p:spPr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84960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381659" y="1584960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8153559" y="1584960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2155166"/>
            <a:ext cx="3429000" cy="3940834"/>
          </a:xfrm>
        </p:spPr>
        <p:txBody>
          <a:bodyPr vert="horz" lIns="0" tIns="0" rIns="0" bIns="0" rtlCol="0">
            <a:no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388538" y="2155166"/>
            <a:ext cx="3429000" cy="3940834"/>
          </a:xfrm>
        </p:spPr>
        <p:txBody>
          <a:bodyPr vert="horz" lIns="0" tIns="0" rIns="0" bIns="0" rtlCol="0">
            <a:no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626692" y="2133600"/>
            <a:ext cx="3429000" cy="3940834"/>
          </a:xfrm>
        </p:spPr>
        <p:txBody>
          <a:bodyPr vert="horz" lIns="0" tIns="0" rIns="0" bIns="0" rtlCol="0">
            <a:no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0727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1600200"/>
            <a:ext cx="9456737" cy="2286000"/>
          </a:xfrm>
        </p:spPr>
        <p:txBody>
          <a:bodyPr>
            <a:noAutofit/>
          </a:bodyPr>
          <a:lstStyle>
            <a:lvl1pPr marL="384048" indent="-384048">
              <a:lnSpc>
                <a:spcPct val="80000"/>
              </a:lnSpc>
              <a:defRPr sz="6000"/>
            </a:lvl1pPr>
          </a:lstStyle>
          <a:p>
            <a:r>
              <a:rPr lang="en-US" dirty="0"/>
              <a:t>“Click to add quote here. Type quotation marks before and after text.”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28052" y="4038600"/>
            <a:ext cx="9031897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dirty="0"/>
              <a:t>Click </a:t>
            </a:r>
            <a:r>
              <a:rPr lang="en-US" dirty="0"/>
              <a:t>to add quoted person’s name, title, company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F509-CE30-4254-A71F-8C9F4B52AD1C}" type="datetime4">
              <a:rPr lang="en-US" smtClean="0"/>
              <a:t>April 18, 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23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25504"/>
            <a:ext cx="7848600" cy="4470496"/>
          </a:xfrm>
        </p:spPr>
        <p:txBody>
          <a:bodyPr vert="horz" lIns="0" tIns="0" rIns="0" bIns="0" rtlCol="0">
            <a:noAutofit/>
          </a:bodyPr>
          <a:lstStyle>
            <a:lvl1pPr>
              <a:defRPr lang="en-US" sz="240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</a:lstStyle>
          <a:p>
            <a:pPr marL="228600" lvl="0" indent="-228600"/>
            <a:r>
              <a:rPr lang="en-US" dirty="0"/>
              <a:t>Edit Master text styles</a:t>
            </a:r>
          </a:p>
          <a:p>
            <a:pPr marL="228600" lvl="1" indent="-228600"/>
            <a:r>
              <a:rPr lang="en-US" dirty="0"/>
              <a:t>Second level</a:t>
            </a:r>
          </a:p>
          <a:p>
            <a:pPr marL="228600" lvl="2" indent="-228600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8610600" y="1625504"/>
            <a:ext cx="2968784" cy="4470496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DF19-DF48-4FF2-9FCC-797D71EA7499}" type="datetime4">
              <a:rPr lang="en-US" smtClean="0"/>
              <a:t>April 18, 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229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440" y="1752600"/>
            <a:ext cx="6705760" cy="43434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467600" y="1752600"/>
            <a:ext cx="4111784" cy="4343400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40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</a:lstStyle>
          <a:p>
            <a:pPr marL="228600" lvl="0" indent="-228600"/>
            <a:r>
              <a:rPr lang="en-US"/>
              <a:t>Edit Master text styles</a:t>
            </a:r>
          </a:p>
          <a:p>
            <a:pPr marL="228600" lvl="1" indent="-228600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EC79-49ED-4814-B021-98A78CDC622B}" type="datetime4">
              <a:rPr lang="en-US" smtClean="0"/>
              <a:t>April 18, 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985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440" y="1600200"/>
            <a:ext cx="6705760" cy="4495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7467601" y="1600200"/>
            <a:ext cx="4111784" cy="44958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8212" y="6400800"/>
            <a:ext cx="995578" cy="210312"/>
          </a:xfrm>
        </p:spPr>
        <p:txBody>
          <a:bodyPr/>
          <a:lstStyle/>
          <a:p>
            <a:fld id="{00E16243-F9BF-4FAC-8C32-44344060EE2B}" type="datetime4">
              <a:rPr lang="en-US" smtClean="0"/>
              <a:t>April 18, 2017</a:t>
            </a:fld>
            <a:endParaRPr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000" y="6400800"/>
            <a:ext cx="533399" cy="232147"/>
          </a:xfrm>
        </p:spPr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141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440" y="2514600"/>
            <a:ext cx="5257959" cy="3581400"/>
          </a:xfrm>
          <a:noFill/>
        </p:spPr>
        <p:txBody>
          <a:bodyPr lIns="0" tIns="0" rIns="0" bIns="0">
            <a:noAutofit/>
          </a:bodyPr>
          <a:lstStyle>
            <a:lvl1pPr marL="341313" marR="0" indent="-34131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F842E"/>
              </a:buClr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tx1"/>
                </a:solidFill>
              </a:defRPr>
            </a:lvl1pPr>
            <a:lvl2pPr marL="627063" marR="0" indent="-2857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F842E"/>
              </a:buClr>
              <a:buSzTx/>
              <a:buFont typeface="Gill Sans MT" panose="020B0502020104020203" pitchFamily="34" charset="0"/>
              <a:buChar char="–"/>
              <a:tabLst/>
              <a:defRPr sz="20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341313" marR="0" lvl="0" indent="-34131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F842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627063" marR="0" lvl="1" indent="-2857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F842E"/>
              </a:buClr>
              <a:buSzTx/>
              <a:buFont typeface="Gill Sans MT" panose="020B0502020104020203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5999" y="570384"/>
            <a:ext cx="5486399" cy="5525616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5257959" cy="14108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598212" y="6400800"/>
            <a:ext cx="995578" cy="210312"/>
          </a:xfrm>
        </p:spPr>
        <p:txBody>
          <a:bodyPr/>
          <a:lstStyle/>
          <a:p>
            <a:fld id="{00E16243-F9BF-4FAC-8C32-44344060EE2B}" type="datetime4">
              <a:rPr lang="en-US" smtClean="0"/>
              <a:t>April 18, 2017</a:t>
            </a:fld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000" y="6400800"/>
            <a:ext cx="533399" cy="232147"/>
          </a:xfrm>
        </p:spPr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718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972799" cy="990600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7200"/>
            </a:lvl1pPr>
          </a:lstStyle>
          <a:p>
            <a:r>
              <a:rPr lang="en-US" dirty="0"/>
              <a:t>Agenda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3C2D-B3A8-4FD0-B1B9-EDBE613DD38A}" type="datetime4">
              <a:rPr lang="en-US" smtClean="0"/>
              <a:t>April 18, 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34200" y="5967765"/>
            <a:ext cx="4025198" cy="2103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Copyright, 2017, Ocean9, Inc., All Rights Reserved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" y="1600200"/>
            <a:ext cx="10969943" cy="52790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09600" y="2438400"/>
            <a:ext cx="10969625" cy="3657600"/>
          </a:xfrm>
        </p:spPr>
        <p:txBody>
          <a:bodyPr/>
          <a:lstStyle>
            <a:lvl3pPr marL="682625" indent="0"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4666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5312664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953000"/>
            <a:ext cx="5312664" cy="11430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6266720" y="1524000"/>
            <a:ext cx="5312664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6266720" y="4953000"/>
            <a:ext cx="5312664" cy="11430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598212" y="6397253"/>
            <a:ext cx="995578" cy="210312"/>
          </a:xfrm>
        </p:spPr>
        <p:txBody>
          <a:bodyPr/>
          <a:lstStyle/>
          <a:p>
            <a:fld id="{00E16243-F9BF-4FAC-8C32-44344060EE2B}" type="datetime4">
              <a:rPr lang="en-US" smtClean="0"/>
              <a:t>April 18, 2017</a:t>
            </a:fld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000" y="6397253"/>
            <a:ext cx="533399" cy="232147"/>
          </a:xfrm>
        </p:spPr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189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267200"/>
            <a:ext cx="3429000" cy="18288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4381500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4381500" y="4267200"/>
            <a:ext cx="3429000" cy="18288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 bwMode="ltGray">
          <a:xfrm>
            <a:off x="8150384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 bwMode="ltGray">
          <a:xfrm>
            <a:off x="8150384" y="4267200"/>
            <a:ext cx="3429000" cy="18288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5598212" y="6400800"/>
            <a:ext cx="995578" cy="210312"/>
          </a:xfrm>
        </p:spPr>
        <p:txBody>
          <a:bodyPr/>
          <a:lstStyle/>
          <a:p>
            <a:fld id="{00E16243-F9BF-4FAC-8C32-44344060EE2B}" type="datetime4">
              <a:rPr lang="en-US" smtClean="0"/>
              <a:t>April 18, 2017</a:t>
            </a:fld>
            <a:endParaRPr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000" y="6400800"/>
            <a:ext cx="533399" cy="232147"/>
          </a:xfrm>
        </p:spPr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158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667000"/>
            <a:ext cx="9141619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8013" y="5015893"/>
            <a:ext cx="9141619" cy="1080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08FFB7-AC64-4486-96AA-3362BCFF7CF1}" type="datetime4">
              <a:rPr lang="en-US" smtClean="0"/>
              <a:t>April 18,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41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 with Pictur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3" y="5821835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80687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8011" cy="1936016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7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545616"/>
            <a:ext cx="8228011" cy="608426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6243-F9BF-4FAC-8C32-44344060EE2B}" type="datetime4">
              <a:rPr lang="en-US" smtClean="0"/>
              <a:t>April 18, 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34200" y="5967765"/>
            <a:ext cx="4025198" cy="2103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Copyright, 2016, Ocean9, Inc., All Rights Reserved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392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3C20-5090-4E59-B9B8-A1AA0E61766C}" type="datetime4">
              <a:rPr lang="en-US" smtClean="0"/>
              <a:t>April 18, 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34200" y="5967765"/>
            <a:ext cx="4025198" cy="2103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979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052C-E4E5-4D1E-9F46-4B9E050B9172}" type="datetime4">
              <a:rPr lang="en-US" smtClean="0"/>
              <a:t>April 18, 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934200" y="5967765"/>
            <a:ext cx="4025198" cy="2103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29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Sample code goes here </a:t>
            </a:r>
            <a:br>
              <a:rPr lang="en-US" dirty="0"/>
            </a:br>
            <a:r>
              <a:rPr lang="en-US" dirty="0" err="1"/>
              <a:t>ssdsdfhsdfkj</a:t>
            </a:r>
            <a:endParaRPr lang="en-US" dirty="0"/>
          </a:p>
          <a:p>
            <a:pPr lvl="0"/>
            <a:r>
              <a:rPr lang="en-US" dirty="0" err="1"/>
              <a:t>skdhfkshdfkjhsdfkj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3A0A-A910-49A2-9099-A720767A631D}" type="datetime4">
              <a:rPr lang="en-US" smtClean="0"/>
              <a:t>April 18, 2017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1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072293"/>
            <a:ext cx="10969943" cy="52790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one-line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981200"/>
            <a:ext cx="10969784" cy="411479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BDE6-B835-492A-A695-419E59A597C2}" type="datetime4">
              <a:rPr lang="en-US" smtClean="0"/>
              <a:t>April 18, 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609440" y="304800"/>
            <a:ext cx="10969943" cy="6858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061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072293"/>
            <a:ext cx="10969943" cy="52790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one-line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BDE6-B835-492A-A695-419E59A597C2}" type="datetime4">
              <a:rPr lang="en-US" smtClean="0"/>
              <a:t>April 18, 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609440" y="304800"/>
            <a:ext cx="10969943" cy="6858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52600"/>
            <a:ext cx="5303520" cy="4343400"/>
          </a:xfrm>
        </p:spPr>
        <p:txBody>
          <a:bodyPr>
            <a:no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28650" indent="-17145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275864" y="1752600"/>
            <a:ext cx="5303520" cy="4343400"/>
          </a:xfrm>
        </p:spPr>
        <p:txBody>
          <a:bodyPr>
            <a:no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85800" indent="-22860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7705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072293"/>
            <a:ext cx="10969943" cy="52790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one-line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BDE6-B835-492A-A695-419E59A597C2}" type="datetime4">
              <a:rPr lang="en-US" smtClean="0"/>
              <a:t>April 18, 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609440" y="304800"/>
            <a:ext cx="10969943" cy="6858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905000"/>
            <a:ext cx="3429000" cy="4191000"/>
          </a:xfrm>
        </p:spPr>
        <p:txBody>
          <a:bodyPr vert="horz" lIns="0" tIns="0" rIns="0" bIns="0" rtlCol="0">
            <a:no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388538" y="1905000"/>
            <a:ext cx="3429000" cy="4191000"/>
          </a:xfrm>
        </p:spPr>
        <p:txBody>
          <a:bodyPr vert="horz" lIns="0" tIns="0" rIns="0" bIns="0" rtlCol="0">
            <a:no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626692" y="1883434"/>
            <a:ext cx="3429000" cy="4191000"/>
          </a:xfrm>
        </p:spPr>
        <p:txBody>
          <a:bodyPr vert="horz" lIns="0" tIns="0" rIns="0" bIns="0" rtlCol="0">
            <a:no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662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10969784" cy="4114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8212" y="6400800"/>
            <a:ext cx="995578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2708FFB7-AC64-4486-96AA-3362BCFF7CF1}" type="datetime4">
              <a:rPr lang="en-US" smtClean="0"/>
              <a:t>April 18, 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049000" y="6400800"/>
            <a:ext cx="533399" cy="232147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600">
                <a:solidFill>
                  <a:schemeClr val="accent5"/>
                </a:solidFill>
              </a:defRPr>
            </a:lvl1pPr>
          </a:lstStyle>
          <a:p>
            <a:fld id="{B016F8AB-BCEA-4347-8BA6-BE776009BC89}" type="slidenum">
              <a:rPr/>
              <a:pPr/>
              <a:t>‹#›</a:t>
            </a:fld>
            <a:endParaRPr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24600"/>
            <a:ext cx="1201393" cy="337892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6934200" y="6400800"/>
            <a:ext cx="4025198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Copyright, 2017, Ocean9, Inc.,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68365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51" r:id="rId2"/>
    <p:sldLayoutId id="2147483700" r:id="rId3"/>
    <p:sldLayoutId id="2147483654" r:id="rId4"/>
    <p:sldLayoutId id="2147483650" r:id="rId5"/>
    <p:sldLayoutId id="2147483706" r:id="rId6"/>
    <p:sldLayoutId id="2147483668" r:id="rId7"/>
    <p:sldLayoutId id="2147483708" r:id="rId8"/>
    <p:sldLayoutId id="2147483709" r:id="rId9"/>
    <p:sldLayoutId id="2147483655" r:id="rId10"/>
    <p:sldLayoutId id="2147483652" r:id="rId11"/>
    <p:sldLayoutId id="2147483702" r:id="rId12"/>
    <p:sldLayoutId id="2147483671" r:id="rId13"/>
    <p:sldLayoutId id="2147483703" r:id="rId14"/>
    <p:sldLayoutId id="2147483666" r:id="rId15"/>
    <p:sldLayoutId id="2147483656" r:id="rId16"/>
    <p:sldLayoutId id="2147483674" r:id="rId17"/>
    <p:sldLayoutId id="2147483657" r:id="rId18"/>
    <p:sldLayoutId id="2147483675" r:id="rId19"/>
    <p:sldLayoutId id="2147483676" r:id="rId20"/>
    <p:sldLayoutId id="2147483677" r:id="rId21"/>
    <p:sldLayoutId id="2147483678" r:id="rId22"/>
    <p:sldLayoutId id="2147483707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575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Gill Sans MT" panose="020B0502020104020203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76" userDrawn="1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960" userDrawn="1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cean9.io/content-download/%20heavy-state-databases-in-containers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lueskyz.com/v3/Login.aspx?ClientID=19&amp;EventID=143&amp;sg=52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ocean9.io/content-download/%20heavy-state-databases-in-container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swen@ocean9.io" TargetMode="Externa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27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92" y="2209800"/>
            <a:ext cx="11353008" cy="1676400"/>
          </a:xfrm>
          <a:solidFill>
            <a:schemeClr val="accent5">
              <a:alpha val="65000"/>
            </a:schemeClr>
          </a:solidFill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5400" b="1" dirty="0"/>
              <a:t>Running Databases in Containers: </a:t>
            </a:r>
            <a:r>
              <a:rPr lang="en-US" sz="4000" b="1" dirty="0"/>
              <a:t>Overcome the challenges of Heavy Containers</a:t>
            </a:r>
            <a:endParaRPr lang="en-US" sz="54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3810000" cy="13606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ltGray">
          <a:xfrm>
            <a:off x="608013" y="4495800"/>
            <a:ext cx="3659187" cy="68580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b="1" dirty="0"/>
              <a:t>Join LIVE Webinar</a:t>
            </a:r>
          </a:p>
        </p:txBody>
      </p:sp>
      <p:sp>
        <p:nvSpPr>
          <p:cNvPr id="7" name="Rectangle 6"/>
          <p:cNvSpPr/>
          <p:nvPr/>
        </p:nvSpPr>
        <p:spPr>
          <a:xfrm>
            <a:off x="4248912" y="4499401"/>
            <a:ext cx="6275832" cy="682199"/>
          </a:xfrm>
          <a:prstGeom prst="rect">
            <a:avLst/>
          </a:prstGeom>
          <a:solidFill>
            <a:schemeClr val="accent5">
              <a:alpha val="65000"/>
            </a:schemeClr>
          </a:solidFill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April 20 at 10 am Pacific</a:t>
            </a:r>
          </a:p>
        </p:txBody>
      </p:sp>
    </p:spTree>
    <p:extLst>
      <p:ext uri="{BB962C8B-B14F-4D97-AF65-F5344CB8AC3E}">
        <p14:creationId xmlns:p14="http://schemas.microsoft.com/office/powerpoint/2010/main" val="329606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Cloud Native Sizing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052C-E4E5-4D1E-9F46-4B9E050B9172}" type="datetime4">
              <a:rPr lang="en-US" smtClean="0"/>
              <a:t>April 18,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uk-UA" smtClean="0"/>
              <a:pPr/>
              <a:t>10</a:t>
            </a:fld>
            <a:endParaRPr lang="uk-U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with Container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355080" y="2133600"/>
            <a:ext cx="5303520" cy="4343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Fill the DB Host with Apps (Stateless Containers)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Grow your DB container as if those do not exist.</a:t>
            </a:r>
          </a:p>
          <a:p>
            <a:pPr>
              <a:lnSpc>
                <a:spcPct val="100000"/>
              </a:lnSpc>
            </a:pPr>
            <a:r>
              <a:rPr lang="de-DE" sz="2800" dirty="0"/>
              <a:t>K</a:t>
            </a:r>
            <a:r>
              <a:rPr lang="en-US" sz="2800" dirty="0" err="1"/>
              <a:t>eep</a:t>
            </a:r>
            <a:r>
              <a:rPr lang="en-US" sz="2800" dirty="0"/>
              <a:t> some resource reserve as a buffer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9600" y="1651820"/>
            <a:ext cx="5195933" cy="4520380"/>
            <a:chOff x="595267" y="1676400"/>
            <a:chExt cx="5195933" cy="4520380"/>
          </a:xfrm>
        </p:grpSpPr>
        <p:sp>
          <p:nvSpPr>
            <p:cNvPr id="10" name="Rectangle 9"/>
            <p:cNvSpPr/>
            <p:nvPr/>
          </p:nvSpPr>
          <p:spPr bwMode="ltGray">
            <a:xfrm>
              <a:off x="990440" y="2114481"/>
              <a:ext cx="4000500" cy="35813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Available Resources in </a:t>
              </a:r>
              <a:br>
                <a:rPr lang="en-US" dirty="0"/>
              </a:br>
              <a:r>
                <a:rPr lang="en-US" dirty="0"/>
                <a:t>Virtual Machine Instance Type</a:t>
              </a:r>
            </a:p>
          </p:txBody>
        </p:sp>
        <p:sp>
          <p:nvSpPr>
            <p:cNvPr id="15" name="Rectangle 14"/>
            <p:cNvSpPr/>
            <p:nvPr/>
          </p:nvSpPr>
          <p:spPr bwMode="ltGray">
            <a:xfrm>
              <a:off x="999321" y="4800600"/>
              <a:ext cx="2201080" cy="89282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DB Resources utilized on Average</a:t>
              </a:r>
            </a:p>
          </p:txBody>
        </p:sp>
        <p:sp>
          <p:nvSpPr>
            <p:cNvPr id="11" name="Rectangle 10"/>
            <p:cNvSpPr/>
            <p:nvPr/>
          </p:nvSpPr>
          <p:spPr bwMode="ltGray">
            <a:xfrm>
              <a:off x="1105059" y="4114800"/>
              <a:ext cx="609600" cy="609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/>
                <a:t>App</a:t>
              </a:r>
              <a:endParaRPr lang="en-US" dirty="0" err="1"/>
            </a:p>
          </p:txBody>
        </p:sp>
        <p:sp>
          <p:nvSpPr>
            <p:cNvPr id="16" name="Rectangle 15"/>
            <p:cNvSpPr/>
            <p:nvPr/>
          </p:nvSpPr>
          <p:spPr bwMode="ltGray">
            <a:xfrm>
              <a:off x="1722247" y="4114800"/>
              <a:ext cx="609600" cy="609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/>
                <a:t>App</a:t>
              </a:r>
              <a:endParaRPr lang="en-US" dirty="0" err="1"/>
            </a:p>
          </p:txBody>
        </p:sp>
        <p:sp>
          <p:nvSpPr>
            <p:cNvPr id="17" name="Rectangle 16"/>
            <p:cNvSpPr/>
            <p:nvPr/>
          </p:nvSpPr>
          <p:spPr bwMode="ltGray">
            <a:xfrm>
              <a:off x="2339435" y="4114800"/>
              <a:ext cx="609600" cy="609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/>
                <a:t>App</a:t>
              </a:r>
              <a:endParaRPr lang="en-US" dirty="0" err="1"/>
            </a:p>
          </p:txBody>
        </p:sp>
        <p:sp>
          <p:nvSpPr>
            <p:cNvPr id="18" name="Rectangle 17"/>
            <p:cNvSpPr/>
            <p:nvPr/>
          </p:nvSpPr>
          <p:spPr bwMode="ltGray">
            <a:xfrm>
              <a:off x="2956623" y="4114800"/>
              <a:ext cx="609600" cy="609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/>
                <a:t>App</a:t>
              </a:r>
              <a:endParaRPr lang="en-US" dirty="0" err="1"/>
            </a:p>
          </p:txBody>
        </p:sp>
        <p:sp>
          <p:nvSpPr>
            <p:cNvPr id="19" name="Rectangle 18"/>
            <p:cNvSpPr/>
            <p:nvPr/>
          </p:nvSpPr>
          <p:spPr bwMode="ltGray">
            <a:xfrm>
              <a:off x="3581400" y="4114800"/>
              <a:ext cx="609600" cy="609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/>
                <a:t>App</a:t>
              </a:r>
              <a:endParaRPr lang="en-US" dirty="0" err="1"/>
            </a:p>
          </p:txBody>
        </p:sp>
        <p:sp>
          <p:nvSpPr>
            <p:cNvPr id="22" name="Rectangle 21"/>
            <p:cNvSpPr/>
            <p:nvPr/>
          </p:nvSpPr>
          <p:spPr bwMode="ltGray">
            <a:xfrm>
              <a:off x="4198589" y="4114800"/>
              <a:ext cx="609600" cy="609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/>
                <a:t>App</a:t>
              </a:r>
              <a:endParaRPr lang="en-US" dirty="0" err="1"/>
            </a:p>
          </p:txBody>
        </p:sp>
        <p:sp>
          <p:nvSpPr>
            <p:cNvPr id="24" name="Rectangle 23"/>
            <p:cNvSpPr/>
            <p:nvPr/>
          </p:nvSpPr>
          <p:spPr bwMode="ltGray">
            <a:xfrm>
              <a:off x="1105059" y="3429000"/>
              <a:ext cx="609600" cy="609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/>
                <a:t>App</a:t>
              </a:r>
              <a:endParaRPr lang="en-US" dirty="0" err="1"/>
            </a:p>
          </p:txBody>
        </p:sp>
        <p:sp>
          <p:nvSpPr>
            <p:cNvPr id="25" name="Rectangle 24"/>
            <p:cNvSpPr/>
            <p:nvPr/>
          </p:nvSpPr>
          <p:spPr bwMode="ltGray">
            <a:xfrm>
              <a:off x="1722247" y="3429000"/>
              <a:ext cx="609600" cy="609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/>
                <a:t>App</a:t>
              </a:r>
              <a:endParaRPr lang="en-US" dirty="0" err="1"/>
            </a:p>
          </p:txBody>
        </p:sp>
        <p:sp>
          <p:nvSpPr>
            <p:cNvPr id="26" name="Rectangle 25"/>
            <p:cNvSpPr/>
            <p:nvPr/>
          </p:nvSpPr>
          <p:spPr bwMode="ltGray">
            <a:xfrm>
              <a:off x="2339435" y="3429000"/>
              <a:ext cx="609600" cy="609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/>
                <a:t>App</a:t>
              </a:r>
              <a:endParaRPr lang="en-US" dirty="0" err="1"/>
            </a:p>
          </p:txBody>
        </p:sp>
        <p:sp>
          <p:nvSpPr>
            <p:cNvPr id="27" name="Rectangle 26"/>
            <p:cNvSpPr/>
            <p:nvPr/>
          </p:nvSpPr>
          <p:spPr bwMode="ltGray">
            <a:xfrm>
              <a:off x="2956623" y="3429000"/>
              <a:ext cx="609600" cy="609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/>
                <a:t>App</a:t>
              </a:r>
              <a:endParaRPr lang="en-US" dirty="0" err="1"/>
            </a:p>
          </p:txBody>
        </p:sp>
        <p:sp>
          <p:nvSpPr>
            <p:cNvPr id="28" name="Rectangle 27"/>
            <p:cNvSpPr/>
            <p:nvPr/>
          </p:nvSpPr>
          <p:spPr bwMode="ltGray">
            <a:xfrm>
              <a:off x="3581400" y="3429000"/>
              <a:ext cx="609600" cy="609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/>
                <a:t>App</a:t>
              </a:r>
              <a:endParaRPr lang="en-US" dirty="0" err="1"/>
            </a:p>
          </p:txBody>
        </p:sp>
        <p:sp>
          <p:nvSpPr>
            <p:cNvPr id="29" name="Rectangle 28"/>
            <p:cNvSpPr/>
            <p:nvPr/>
          </p:nvSpPr>
          <p:spPr bwMode="ltGray">
            <a:xfrm>
              <a:off x="4198589" y="3429000"/>
              <a:ext cx="609600" cy="609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/>
                <a:t>App</a:t>
              </a:r>
              <a:endParaRPr lang="en-US" dirty="0" err="1"/>
            </a:p>
          </p:txBody>
        </p:sp>
        <p:sp>
          <p:nvSpPr>
            <p:cNvPr id="30" name="Rectangle 29"/>
            <p:cNvSpPr/>
            <p:nvPr/>
          </p:nvSpPr>
          <p:spPr bwMode="ltGray">
            <a:xfrm>
              <a:off x="1105059" y="2743200"/>
              <a:ext cx="609600" cy="609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/>
                <a:t>App</a:t>
              </a:r>
              <a:endParaRPr lang="en-US" dirty="0" err="1"/>
            </a:p>
          </p:txBody>
        </p:sp>
        <p:sp>
          <p:nvSpPr>
            <p:cNvPr id="31" name="Rectangle 30"/>
            <p:cNvSpPr/>
            <p:nvPr/>
          </p:nvSpPr>
          <p:spPr bwMode="ltGray">
            <a:xfrm>
              <a:off x="1722247" y="2743200"/>
              <a:ext cx="609600" cy="609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/>
                <a:t>App</a:t>
              </a:r>
              <a:endParaRPr lang="en-US" dirty="0" err="1"/>
            </a:p>
          </p:txBody>
        </p:sp>
        <p:sp>
          <p:nvSpPr>
            <p:cNvPr id="32" name="Rectangle 31"/>
            <p:cNvSpPr/>
            <p:nvPr/>
          </p:nvSpPr>
          <p:spPr bwMode="ltGray">
            <a:xfrm>
              <a:off x="2339435" y="2743200"/>
              <a:ext cx="609600" cy="609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/>
                <a:t>App</a:t>
              </a:r>
              <a:endParaRPr lang="en-US" dirty="0" err="1"/>
            </a:p>
          </p:txBody>
        </p:sp>
        <p:sp>
          <p:nvSpPr>
            <p:cNvPr id="33" name="Rectangle 32"/>
            <p:cNvSpPr/>
            <p:nvPr/>
          </p:nvSpPr>
          <p:spPr bwMode="ltGray">
            <a:xfrm>
              <a:off x="2956623" y="2743200"/>
              <a:ext cx="609600" cy="609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/>
                <a:t>App</a:t>
              </a:r>
              <a:endParaRPr lang="en-US" dirty="0" err="1"/>
            </a:p>
          </p:txBody>
        </p:sp>
        <p:sp>
          <p:nvSpPr>
            <p:cNvPr id="34" name="Rectangle 33"/>
            <p:cNvSpPr/>
            <p:nvPr/>
          </p:nvSpPr>
          <p:spPr bwMode="ltGray">
            <a:xfrm>
              <a:off x="3581400" y="2743200"/>
              <a:ext cx="609600" cy="609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/>
                <a:t>App</a:t>
              </a:r>
              <a:endParaRPr lang="en-US" dirty="0" err="1"/>
            </a:p>
          </p:txBody>
        </p:sp>
        <p:sp>
          <p:nvSpPr>
            <p:cNvPr id="35" name="Rectangle 34"/>
            <p:cNvSpPr/>
            <p:nvPr/>
          </p:nvSpPr>
          <p:spPr bwMode="ltGray">
            <a:xfrm>
              <a:off x="4198589" y="2743200"/>
              <a:ext cx="609600" cy="609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App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 rot="16200000">
              <a:off x="313818" y="2236525"/>
              <a:ext cx="914400" cy="35150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/>
                <a:t>CPU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749643" y="5842819"/>
              <a:ext cx="914400" cy="35396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/>
                <a:t>RAM</a:t>
              </a:r>
            </a:p>
          </p:txBody>
        </p:sp>
        <p:cxnSp>
          <p:nvCxnSpPr>
            <p:cNvPr id="38" name="Straight Arrow Connector 37"/>
            <p:cNvCxnSpPr>
              <a:cxnSpLocks/>
            </p:cNvCxnSpPr>
            <p:nvPr/>
          </p:nvCxnSpPr>
          <p:spPr>
            <a:xfrm flipV="1">
              <a:off x="990441" y="1676400"/>
              <a:ext cx="159" cy="40386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cxnSpLocks/>
            </p:cNvCxnSpPr>
            <p:nvPr/>
          </p:nvCxnSpPr>
          <p:spPr>
            <a:xfrm>
              <a:off x="990441" y="5714999"/>
              <a:ext cx="4800759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57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Triple Site Database Setup in one GEO Region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052C-E4E5-4D1E-9F46-4B9E050B9172}" type="datetime4">
              <a:rPr lang="en-US" smtClean="0"/>
              <a:t>April 18,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uk-UA" smtClean="0"/>
              <a:pPr/>
              <a:t>11</a:t>
            </a:fld>
            <a:endParaRPr lang="uk-U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Native Maximum High Availability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339334" y="4092774"/>
            <a:ext cx="3171232" cy="1547766"/>
            <a:chOff x="8725220" y="4419600"/>
            <a:chExt cx="3390580" cy="1654822"/>
          </a:xfrm>
        </p:grpSpPr>
        <p:sp>
          <p:nvSpPr>
            <p:cNvPr id="38" name="Rectangle 37"/>
            <p:cNvSpPr/>
            <p:nvPr/>
          </p:nvSpPr>
          <p:spPr bwMode="ltGray">
            <a:xfrm>
              <a:off x="8725220" y="4419600"/>
              <a:ext cx="3390580" cy="165482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lnSpc>
                  <a:spcPct val="90000"/>
                </a:lnSpc>
              </a:pPr>
              <a:r>
                <a:rPr lang="en-US" sz="1600" dirty="0"/>
                <a:t>Available Resources in </a:t>
              </a:r>
              <a:br>
                <a:rPr lang="en-US" sz="1600" dirty="0"/>
              </a:br>
              <a:r>
                <a:rPr lang="en-US" sz="1600" dirty="0"/>
                <a:t>Virtual Machine Instance Type</a:t>
              </a:r>
            </a:p>
          </p:txBody>
        </p:sp>
        <p:sp>
          <p:nvSpPr>
            <p:cNvPr id="39" name="Rectangle 38"/>
            <p:cNvSpPr/>
            <p:nvPr/>
          </p:nvSpPr>
          <p:spPr bwMode="ltGray">
            <a:xfrm>
              <a:off x="8734101" y="5179142"/>
              <a:ext cx="2201080" cy="89282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DB Site C</a:t>
              </a:r>
            </a:p>
          </p:txBody>
        </p:sp>
      </p:grpSp>
      <p:sp>
        <p:nvSpPr>
          <p:cNvPr id="10" name="Rectangle 9"/>
          <p:cNvSpPr/>
          <p:nvPr/>
        </p:nvSpPr>
        <p:spPr bwMode="ltGray">
          <a:xfrm>
            <a:off x="648019" y="2302871"/>
            <a:ext cx="3471524" cy="33497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90000"/>
              </a:lnSpc>
            </a:pPr>
            <a:r>
              <a:rPr lang="en-US" dirty="0"/>
              <a:t>Available Resources in </a:t>
            </a:r>
            <a:br>
              <a:rPr lang="en-US" dirty="0"/>
            </a:br>
            <a:r>
              <a:rPr lang="en-US" dirty="0"/>
              <a:t>Virtual Machine Instance Type</a:t>
            </a:r>
          </a:p>
        </p:txBody>
      </p:sp>
      <p:sp>
        <p:nvSpPr>
          <p:cNvPr id="15" name="Rectangle 14"/>
          <p:cNvSpPr/>
          <p:nvPr/>
        </p:nvSpPr>
        <p:spPr bwMode="ltGray">
          <a:xfrm>
            <a:off x="655725" y="4815216"/>
            <a:ext cx="1910037" cy="83506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/>
              <a:t>DB Site A</a:t>
            </a:r>
          </a:p>
        </p:txBody>
      </p:sp>
      <p:sp>
        <p:nvSpPr>
          <p:cNvPr id="11" name="Rectangle 10"/>
          <p:cNvSpPr/>
          <p:nvPr/>
        </p:nvSpPr>
        <p:spPr bwMode="ltGray">
          <a:xfrm>
            <a:off x="747482" y="4173782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/>
              <a:t>App</a:t>
            </a:r>
            <a:endParaRPr lang="en-US" sz="1400" dirty="0" err="1"/>
          </a:p>
        </p:txBody>
      </p:sp>
      <p:sp>
        <p:nvSpPr>
          <p:cNvPr id="16" name="Rectangle 15"/>
          <p:cNvSpPr/>
          <p:nvPr/>
        </p:nvSpPr>
        <p:spPr bwMode="ltGray">
          <a:xfrm>
            <a:off x="1283061" y="4173782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/>
              <a:t>App</a:t>
            </a:r>
            <a:endParaRPr lang="en-US" sz="1400" dirty="0" err="1"/>
          </a:p>
        </p:txBody>
      </p:sp>
      <p:sp>
        <p:nvSpPr>
          <p:cNvPr id="17" name="Rectangle 16"/>
          <p:cNvSpPr/>
          <p:nvPr/>
        </p:nvSpPr>
        <p:spPr bwMode="ltGray">
          <a:xfrm>
            <a:off x="1818640" y="4173782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/>
              <a:t>App</a:t>
            </a:r>
            <a:endParaRPr lang="en-US" sz="1400" dirty="0" err="1"/>
          </a:p>
        </p:txBody>
      </p:sp>
      <p:sp>
        <p:nvSpPr>
          <p:cNvPr id="18" name="Rectangle 17"/>
          <p:cNvSpPr/>
          <p:nvPr/>
        </p:nvSpPr>
        <p:spPr bwMode="ltGray">
          <a:xfrm>
            <a:off x="2354219" y="4173782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/>
              <a:t>App</a:t>
            </a:r>
            <a:endParaRPr lang="en-US" sz="1400" dirty="0" err="1"/>
          </a:p>
        </p:txBody>
      </p:sp>
      <p:sp>
        <p:nvSpPr>
          <p:cNvPr id="19" name="Rectangle 18"/>
          <p:cNvSpPr/>
          <p:nvPr/>
        </p:nvSpPr>
        <p:spPr bwMode="ltGray">
          <a:xfrm>
            <a:off x="2896383" y="4173782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dirty="0"/>
              <a:t>App</a:t>
            </a:r>
          </a:p>
        </p:txBody>
      </p:sp>
      <p:sp>
        <p:nvSpPr>
          <p:cNvPr id="22" name="Rectangle 21"/>
          <p:cNvSpPr/>
          <p:nvPr/>
        </p:nvSpPr>
        <p:spPr bwMode="ltGray">
          <a:xfrm>
            <a:off x="3431963" y="4173782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/>
              <a:t>App</a:t>
            </a:r>
            <a:endParaRPr lang="en-US" sz="1400" dirty="0" err="1"/>
          </a:p>
        </p:txBody>
      </p:sp>
      <p:sp>
        <p:nvSpPr>
          <p:cNvPr id="24" name="Rectangle 23"/>
          <p:cNvSpPr/>
          <p:nvPr/>
        </p:nvSpPr>
        <p:spPr bwMode="ltGray">
          <a:xfrm>
            <a:off x="747482" y="3532349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/>
              <a:t>App</a:t>
            </a:r>
            <a:endParaRPr lang="en-US" sz="1400" dirty="0" err="1"/>
          </a:p>
        </p:txBody>
      </p:sp>
      <p:sp>
        <p:nvSpPr>
          <p:cNvPr id="25" name="Rectangle 24"/>
          <p:cNvSpPr/>
          <p:nvPr/>
        </p:nvSpPr>
        <p:spPr bwMode="ltGray">
          <a:xfrm>
            <a:off x="1283061" y="3532349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/>
              <a:t>App</a:t>
            </a:r>
            <a:endParaRPr lang="en-US" sz="1400" dirty="0" err="1"/>
          </a:p>
        </p:txBody>
      </p:sp>
      <p:sp>
        <p:nvSpPr>
          <p:cNvPr id="26" name="Rectangle 25"/>
          <p:cNvSpPr/>
          <p:nvPr/>
        </p:nvSpPr>
        <p:spPr bwMode="ltGray">
          <a:xfrm>
            <a:off x="1818640" y="3532349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/>
              <a:t>App</a:t>
            </a:r>
            <a:endParaRPr lang="en-US" sz="1400" dirty="0" err="1"/>
          </a:p>
        </p:txBody>
      </p:sp>
      <p:sp>
        <p:nvSpPr>
          <p:cNvPr id="27" name="Rectangle 26"/>
          <p:cNvSpPr/>
          <p:nvPr/>
        </p:nvSpPr>
        <p:spPr bwMode="ltGray">
          <a:xfrm>
            <a:off x="2354219" y="3532349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/>
              <a:t>App</a:t>
            </a:r>
            <a:endParaRPr lang="en-US" sz="1400" dirty="0" err="1"/>
          </a:p>
        </p:txBody>
      </p:sp>
      <p:sp>
        <p:nvSpPr>
          <p:cNvPr id="28" name="Rectangle 27"/>
          <p:cNvSpPr/>
          <p:nvPr/>
        </p:nvSpPr>
        <p:spPr bwMode="ltGray">
          <a:xfrm>
            <a:off x="2896383" y="3532349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/>
              <a:t>App</a:t>
            </a:r>
            <a:endParaRPr lang="en-US" sz="1400" dirty="0" err="1"/>
          </a:p>
        </p:txBody>
      </p:sp>
      <p:sp>
        <p:nvSpPr>
          <p:cNvPr id="29" name="Rectangle 28"/>
          <p:cNvSpPr/>
          <p:nvPr/>
        </p:nvSpPr>
        <p:spPr bwMode="ltGray">
          <a:xfrm>
            <a:off x="3431963" y="3532349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/>
              <a:t>App</a:t>
            </a:r>
            <a:endParaRPr lang="en-US" sz="1400" dirty="0" err="1"/>
          </a:p>
        </p:txBody>
      </p:sp>
      <p:sp>
        <p:nvSpPr>
          <p:cNvPr id="30" name="Rectangle 29"/>
          <p:cNvSpPr/>
          <p:nvPr/>
        </p:nvSpPr>
        <p:spPr bwMode="ltGray">
          <a:xfrm>
            <a:off x="747482" y="2890916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/>
              <a:t>App</a:t>
            </a:r>
            <a:endParaRPr lang="en-US" sz="1400" dirty="0" err="1"/>
          </a:p>
        </p:txBody>
      </p:sp>
      <p:sp>
        <p:nvSpPr>
          <p:cNvPr id="31" name="Rectangle 30"/>
          <p:cNvSpPr/>
          <p:nvPr/>
        </p:nvSpPr>
        <p:spPr bwMode="ltGray">
          <a:xfrm>
            <a:off x="1283061" y="2890916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/>
              <a:t>App</a:t>
            </a:r>
            <a:endParaRPr lang="en-US" sz="1400" dirty="0" err="1"/>
          </a:p>
        </p:txBody>
      </p:sp>
      <p:sp>
        <p:nvSpPr>
          <p:cNvPr id="32" name="Rectangle 31"/>
          <p:cNvSpPr/>
          <p:nvPr/>
        </p:nvSpPr>
        <p:spPr bwMode="ltGray">
          <a:xfrm>
            <a:off x="1818640" y="2890916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/>
              <a:t>App</a:t>
            </a:r>
            <a:endParaRPr lang="en-US" sz="1400" dirty="0" err="1"/>
          </a:p>
        </p:txBody>
      </p:sp>
      <p:sp>
        <p:nvSpPr>
          <p:cNvPr id="33" name="Rectangle 32"/>
          <p:cNvSpPr/>
          <p:nvPr/>
        </p:nvSpPr>
        <p:spPr bwMode="ltGray">
          <a:xfrm>
            <a:off x="2354219" y="2890916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/>
              <a:t>App</a:t>
            </a:r>
            <a:endParaRPr lang="en-US" sz="1400" dirty="0" err="1"/>
          </a:p>
        </p:txBody>
      </p:sp>
      <p:sp>
        <p:nvSpPr>
          <p:cNvPr id="34" name="Rectangle 33"/>
          <p:cNvSpPr/>
          <p:nvPr/>
        </p:nvSpPr>
        <p:spPr bwMode="ltGray">
          <a:xfrm>
            <a:off x="2896383" y="2890916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/>
              <a:t>App</a:t>
            </a:r>
            <a:endParaRPr lang="en-US" sz="1400" dirty="0" err="1"/>
          </a:p>
        </p:txBody>
      </p:sp>
      <p:sp>
        <p:nvSpPr>
          <p:cNvPr id="35" name="Rectangle 34"/>
          <p:cNvSpPr/>
          <p:nvPr/>
        </p:nvSpPr>
        <p:spPr bwMode="ltGray">
          <a:xfrm>
            <a:off x="3431963" y="2890916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dirty="0"/>
              <a:t>App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17907" y="4815215"/>
            <a:ext cx="1272614" cy="84253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4"/>
                </a:solidFill>
              </a:rPr>
              <a:t>Sync DB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4"/>
                </a:solidFill>
              </a:rPr>
              <a:t>Replication</a:t>
            </a:r>
          </a:p>
        </p:txBody>
      </p:sp>
      <p:sp>
        <p:nvSpPr>
          <p:cNvPr id="36" name="Rectangle 35"/>
          <p:cNvSpPr/>
          <p:nvPr/>
        </p:nvSpPr>
        <p:spPr bwMode="ltGray">
          <a:xfrm>
            <a:off x="4519262" y="2302871"/>
            <a:ext cx="3471523" cy="33497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90000"/>
              </a:lnSpc>
            </a:pPr>
            <a:r>
              <a:rPr lang="en-US" dirty="0"/>
              <a:t>Available Resources in </a:t>
            </a:r>
            <a:br>
              <a:rPr lang="en-US" dirty="0"/>
            </a:br>
            <a:r>
              <a:rPr lang="en-US" dirty="0"/>
              <a:t>Virtual Machine Instance Type</a:t>
            </a:r>
          </a:p>
        </p:txBody>
      </p:sp>
      <p:sp>
        <p:nvSpPr>
          <p:cNvPr id="37" name="Rectangle 36"/>
          <p:cNvSpPr/>
          <p:nvPr/>
        </p:nvSpPr>
        <p:spPr bwMode="ltGray">
          <a:xfrm>
            <a:off x="4526968" y="4815216"/>
            <a:ext cx="1910036" cy="83506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/>
              <a:t>DB Site B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429298" y="5232747"/>
            <a:ext cx="1842654" cy="0"/>
          </a:xfrm>
          <a:prstGeom prst="straightConnector1">
            <a:avLst/>
          </a:prstGeom>
          <a:ln w="38100">
            <a:solidFill>
              <a:schemeClr val="accent4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 bwMode="ltGray">
          <a:xfrm>
            <a:off x="4657441" y="4164044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/>
              <a:t>App</a:t>
            </a:r>
            <a:endParaRPr lang="en-US" sz="1400" dirty="0" err="1"/>
          </a:p>
        </p:txBody>
      </p:sp>
      <p:sp>
        <p:nvSpPr>
          <p:cNvPr id="43" name="Rectangle 42"/>
          <p:cNvSpPr/>
          <p:nvPr/>
        </p:nvSpPr>
        <p:spPr bwMode="ltGray">
          <a:xfrm>
            <a:off x="5193019" y="4164044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/>
              <a:t>App</a:t>
            </a:r>
            <a:endParaRPr lang="en-US" sz="1400" dirty="0" err="1"/>
          </a:p>
        </p:txBody>
      </p:sp>
      <p:sp>
        <p:nvSpPr>
          <p:cNvPr id="44" name="Rectangle 43"/>
          <p:cNvSpPr/>
          <p:nvPr/>
        </p:nvSpPr>
        <p:spPr bwMode="ltGray">
          <a:xfrm>
            <a:off x="5728598" y="4164044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/>
              <a:t>App</a:t>
            </a:r>
            <a:endParaRPr lang="en-US" sz="1400" dirty="0" err="1"/>
          </a:p>
        </p:txBody>
      </p:sp>
      <p:sp>
        <p:nvSpPr>
          <p:cNvPr id="45" name="Rectangle 44"/>
          <p:cNvSpPr/>
          <p:nvPr/>
        </p:nvSpPr>
        <p:spPr bwMode="ltGray">
          <a:xfrm>
            <a:off x="6264177" y="4164044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/>
              <a:t>App</a:t>
            </a:r>
            <a:endParaRPr lang="en-US" sz="1400" dirty="0" err="1"/>
          </a:p>
        </p:txBody>
      </p:sp>
      <p:sp>
        <p:nvSpPr>
          <p:cNvPr id="46" name="Rectangle 45"/>
          <p:cNvSpPr/>
          <p:nvPr/>
        </p:nvSpPr>
        <p:spPr bwMode="ltGray">
          <a:xfrm>
            <a:off x="6806341" y="4164044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/>
              <a:t>App</a:t>
            </a:r>
            <a:endParaRPr lang="en-US" sz="1400" dirty="0" err="1"/>
          </a:p>
        </p:txBody>
      </p:sp>
      <p:sp>
        <p:nvSpPr>
          <p:cNvPr id="47" name="Rectangle 46"/>
          <p:cNvSpPr/>
          <p:nvPr/>
        </p:nvSpPr>
        <p:spPr bwMode="ltGray">
          <a:xfrm>
            <a:off x="7341920" y="4164044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/>
              <a:t>App</a:t>
            </a:r>
            <a:endParaRPr lang="en-US" sz="1400" dirty="0" err="1"/>
          </a:p>
        </p:txBody>
      </p:sp>
      <p:sp>
        <p:nvSpPr>
          <p:cNvPr id="48" name="Rectangle 47"/>
          <p:cNvSpPr/>
          <p:nvPr/>
        </p:nvSpPr>
        <p:spPr bwMode="ltGray">
          <a:xfrm>
            <a:off x="4657441" y="3522611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/>
              <a:t>App</a:t>
            </a:r>
            <a:endParaRPr lang="en-US" sz="1400" dirty="0" err="1"/>
          </a:p>
        </p:txBody>
      </p:sp>
      <p:sp>
        <p:nvSpPr>
          <p:cNvPr id="49" name="Rectangle 48"/>
          <p:cNvSpPr/>
          <p:nvPr/>
        </p:nvSpPr>
        <p:spPr bwMode="ltGray">
          <a:xfrm>
            <a:off x="5193019" y="3522611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/>
              <a:t>App</a:t>
            </a:r>
            <a:endParaRPr lang="en-US" sz="1400" dirty="0" err="1"/>
          </a:p>
        </p:txBody>
      </p:sp>
      <p:sp>
        <p:nvSpPr>
          <p:cNvPr id="50" name="Rectangle 49"/>
          <p:cNvSpPr/>
          <p:nvPr/>
        </p:nvSpPr>
        <p:spPr bwMode="ltGray">
          <a:xfrm>
            <a:off x="5728598" y="3522611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/>
              <a:t>App</a:t>
            </a:r>
            <a:endParaRPr lang="en-US" sz="1400" dirty="0" err="1"/>
          </a:p>
        </p:txBody>
      </p:sp>
      <p:sp>
        <p:nvSpPr>
          <p:cNvPr id="51" name="Rectangle 50"/>
          <p:cNvSpPr/>
          <p:nvPr/>
        </p:nvSpPr>
        <p:spPr bwMode="ltGray">
          <a:xfrm>
            <a:off x="6264177" y="3522611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/>
              <a:t>App</a:t>
            </a:r>
            <a:endParaRPr lang="en-US" sz="1400" dirty="0" err="1"/>
          </a:p>
        </p:txBody>
      </p:sp>
      <p:sp>
        <p:nvSpPr>
          <p:cNvPr id="52" name="Rectangle 51"/>
          <p:cNvSpPr/>
          <p:nvPr/>
        </p:nvSpPr>
        <p:spPr bwMode="ltGray">
          <a:xfrm>
            <a:off x="6806341" y="3522611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/>
              <a:t>App</a:t>
            </a:r>
            <a:endParaRPr lang="en-US" sz="1400" dirty="0" err="1"/>
          </a:p>
        </p:txBody>
      </p:sp>
      <p:sp>
        <p:nvSpPr>
          <p:cNvPr id="53" name="Rectangle 52"/>
          <p:cNvSpPr/>
          <p:nvPr/>
        </p:nvSpPr>
        <p:spPr bwMode="ltGray">
          <a:xfrm>
            <a:off x="7341920" y="3522611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/>
              <a:t>App</a:t>
            </a:r>
            <a:endParaRPr lang="en-US" sz="1400" dirty="0" err="1"/>
          </a:p>
        </p:txBody>
      </p:sp>
      <p:sp>
        <p:nvSpPr>
          <p:cNvPr id="54" name="Rectangle 53"/>
          <p:cNvSpPr/>
          <p:nvPr/>
        </p:nvSpPr>
        <p:spPr bwMode="ltGray">
          <a:xfrm>
            <a:off x="4657441" y="2881178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/>
              <a:t>App</a:t>
            </a:r>
            <a:endParaRPr lang="en-US" sz="1400" dirty="0" err="1"/>
          </a:p>
        </p:txBody>
      </p:sp>
      <p:sp>
        <p:nvSpPr>
          <p:cNvPr id="55" name="Rectangle 54"/>
          <p:cNvSpPr/>
          <p:nvPr/>
        </p:nvSpPr>
        <p:spPr bwMode="ltGray">
          <a:xfrm>
            <a:off x="5193019" y="2881178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/>
              <a:t>App</a:t>
            </a:r>
            <a:endParaRPr lang="en-US" sz="1400" dirty="0" err="1"/>
          </a:p>
        </p:txBody>
      </p:sp>
      <p:sp>
        <p:nvSpPr>
          <p:cNvPr id="56" name="Rectangle 55"/>
          <p:cNvSpPr/>
          <p:nvPr/>
        </p:nvSpPr>
        <p:spPr bwMode="ltGray">
          <a:xfrm>
            <a:off x="5728598" y="2881178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/>
              <a:t>App</a:t>
            </a:r>
            <a:endParaRPr lang="en-US" sz="1400" dirty="0" err="1"/>
          </a:p>
        </p:txBody>
      </p:sp>
      <p:sp>
        <p:nvSpPr>
          <p:cNvPr id="57" name="Rectangle 56"/>
          <p:cNvSpPr/>
          <p:nvPr/>
        </p:nvSpPr>
        <p:spPr bwMode="ltGray">
          <a:xfrm>
            <a:off x="6264177" y="2881178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/>
              <a:t>App</a:t>
            </a:r>
            <a:endParaRPr lang="en-US" sz="1400" dirty="0" err="1"/>
          </a:p>
        </p:txBody>
      </p:sp>
      <p:sp>
        <p:nvSpPr>
          <p:cNvPr id="58" name="Rectangle 57"/>
          <p:cNvSpPr/>
          <p:nvPr/>
        </p:nvSpPr>
        <p:spPr bwMode="ltGray">
          <a:xfrm>
            <a:off x="6806341" y="2881178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/>
              <a:t>App</a:t>
            </a:r>
            <a:endParaRPr lang="en-US" sz="1400" dirty="0" err="1"/>
          </a:p>
        </p:txBody>
      </p:sp>
      <p:sp>
        <p:nvSpPr>
          <p:cNvPr id="59" name="Rectangle 58"/>
          <p:cNvSpPr/>
          <p:nvPr/>
        </p:nvSpPr>
        <p:spPr bwMode="ltGray">
          <a:xfrm>
            <a:off x="7341920" y="2881178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dirty="0"/>
              <a:t>App</a:t>
            </a:r>
          </a:p>
        </p:txBody>
      </p:sp>
      <p:cxnSp>
        <p:nvCxnSpPr>
          <p:cNvPr id="20" name="Straight Arrow Connector 19"/>
          <p:cNvCxnSpPr>
            <a:stCxn id="15" idx="3"/>
            <a:endCxn id="37" idx="1"/>
          </p:cNvCxnSpPr>
          <p:nvPr/>
        </p:nvCxnSpPr>
        <p:spPr>
          <a:xfrm>
            <a:off x="2565762" y="5232747"/>
            <a:ext cx="1961206" cy="0"/>
          </a:xfrm>
          <a:prstGeom prst="straightConnector1">
            <a:avLst/>
          </a:prstGeom>
          <a:ln w="38100">
            <a:solidFill>
              <a:schemeClr val="accent4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633985" y="4781687"/>
            <a:ext cx="1272614" cy="84253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4"/>
                </a:solidFill>
              </a:rPr>
              <a:t>Sync DB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4"/>
                </a:solidFill>
              </a:rPr>
              <a:t>Replication</a:t>
            </a:r>
          </a:p>
        </p:txBody>
      </p:sp>
    </p:spTree>
    <p:extLst>
      <p:ext uri="{BB962C8B-B14F-4D97-AF65-F5344CB8AC3E}">
        <p14:creationId xmlns:p14="http://schemas.microsoft.com/office/powerpoint/2010/main" val="32646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332988" y="5468112"/>
            <a:ext cx="8077200" cy="1143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Earlier 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r4.16xlarge </a:t>
            </a:r>
            <a:r>
              <a:rPr lang="mr-IN" dirty="0"/>
              <a:t>–</a:t>
            </a:r>
            <a:r>
              <a:rPr lang="en-US" dirty="0"/>
              <a:t> 488 GB RAM </a:t>
            </a:r>
            <a:r>
              <a:rPr lang="mr-IN" dirty="0"/>
              <a:t>–</a:t>
            </a:r>
            <a:r>
              <a:rPr lang="en-US" dirty="0"/>
              <a:t> 20 </a:t>
            </a:r>
            <a:r>
              <a:rPr lang="en-US" dirty="0" err="1"/>
              <a:t>Gbps</a:t>
            </a:r>
            <a:r>
              <a:rPr lang="en-US" dirty="0"/>
              <a:t> Network + ~ 10 </a:t>
            </a:r>
            <a:r>
              <a:rPr lang="en-US" dirty="0" err="1"/>
              <a:t>Gbps</a:t>
            </a:r>
            <a:r>
              <a:rPr lang="en-US" dirty="0"/>
              <a:t> EBS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r4.xlarge </a:t>
            </a:r>
            <a:r>
              <a:rPr lang="mr-IN" dirty="0"/>
              <a:t>–</a:t>
            </a:r>
            <a:r>
              <a:rPr lang="en-US" dirty="0"/>
              <a:t> 30 GB RAM – estimate 1.25 </a:t>
            </a:r>
            <a:r>
              <a:rPr lang="en-US" dirty="0" err="1"/>
              <a:t>Gbps</a:t>
            </a:r>
            <a:r>
              <a:rPr lang="en-US" dirty="0"/>
              <a:t> Network + 0.6 </a:t>
            </a:r>
            <a:r>
              <a:rPr lang="en-US" dirty="0" err="1"/>
              <a:t>Gbps</a:t>
            </a:r>
            <a:r>
              <a:rPr lang="en-US" dirty="0"/>
              <a:t> EBS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On AWS: Not </a:t>
            </a:r>
            <a:r>
              <a:rPr lang="de-DE" dirty="0" err="1"/>
              <a:t>really</a:t>
            </a:r>
            <a:r>
              <a:rPr lang="de-DE" dirty="0"/>
              <a:t> an </a:t>
            </a:r>
            <a:r>
              <a:rPr lang="de-DE" dirty="0" err="1"/>
              <a:t>option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052C-E4E5-4D1E-9F46-4B9E050B9172}" type="datetime4">
              <a:rPr lang="en-US" smtClean="0"/>
              <a:t>April 18,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uk-UA" smtClean="0"/>
              <a:pPr/>
              <a:t>12</a:t>
            </a:fld>
            <a:endParaRPr lang="uk-U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a network/cluster file system?</a:t>
            </a:r>
          </a:p>
        </p:txBody>
      </p:sp>
      <p:sp>
        <p:nvSpPr>
          <p:cNvPr id="7" name="Rectangle 6"/>
          <p:cNvSpPr/>
          <p:nvPr/>
        </p:nvSpPr>
        <p:spPr bwMode="ltGray">
          <a:xfrm>
            <a:off x="5257800" y="2202426"/>
            <a:ext cx="2590800" cy="198857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/>
              <a:t>DB Host 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::</a:t>
            </a:r>
          </a:p>
          <a:p>
            <a:pPr algn="ctr">
              <a:lnSpc>
                <a:spcPct val="90000"/>
              </a:lnSpc>
            </a:pPr>
            <a:r>
              <a:rPr lang="en-US" b="1" dirty="0"/>
              <a:t>X1.32xlarge</a:t>
            </a:r>
          </a:p>
          <a:p>
            <a:pPr algn="ctr">
              <a:lnSpc>
                <a:spcPct val="90000"/>
              </a:lnSpc>
            </a:pPr>
            <a:r>
              <a:rPr lang="en-US" b="1" dirty="0"/>
              <a:t>::</a:t>
            </a:r>
          </a:p>
          <a:p>
            <a:pPr algn="ctr">
              <a:lnSpc>
                <a:spcPct val="90000"/>
              </a:lnSpc>
            </a:pPr>
            <a:r>
              <a:rPr lang="en-US" b="1" dirty="0"/>
              <a:t>Amazon EC2</a:t>
            </a:r>
          </a:p>
        </p:txBody>
      </p:sp>
      <p:sp>
        <p:nvSpPr>
          <p:cNvPr id="9" name="Can 8"/>
          <p:cNvSpPr/>
          <p:nvPr/>
        </p:nvSpPr>
        <p:spPr bwMode="ltGray">
          <a:xfrm rot="5400000">
            <a:off x="4248150" y="2354397"/>
            <a:ext cx="304800" cy="1562100"/>
          </a:xfrm>
          <a:prstGeom prst="ca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10" name="TextBox 9"/>
          <p:cNvSpPr txBox="1"/>
          <p:nvPr/>
        </p:nvSpPr>
        <p:spPr>
          <a:xfrm>
            <a:off x="3680322" y="3021147"/>
            <a:ext cx="1440455" cy="28460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Network 20G</a:t>
            </a:r>
          </a:p>
        </p:txBody>
      </p:sp>
      <p:sp>
        <p:nvSpPr>
          <p:cNvPr id="11" name="Rounded Rectangle 10"/>
          <p:cNvSpPr/>
          <p:nvPr/>
        </p:nvSpPr>
        <p:spPr bwMode="ltGray">
          <a:xfrm>
            <a:off x="609600" y="2057401"/>
            <a:ext cx="2232523" cy="6858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000"/>
              <a:t>Your Apps</a:t>
            </a:r>
            <a:endParaRPr lang="en-US" sz="2000" dirty="0" err="1"/>
          </a:p>
        </p:txBody>
      </p:sp>
      <p:sp>
        <p:nvSpPr>
          <p:cNvPr id="12" name="Can 11"/>
          <p:cNvSpPr/>
          <p:nvPr/>
        </p:nvSpPr>
        <p:spPr bwMode="ltGray">
          <a:xfrm rot="5400000">
            <a:off x="8323588" y="2566357"/>
            <a:ext cx="322702" cy="1120277"/>
          </a:xfrm>
          <a:prstGeom prst="ca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13" name="TextBox 12"/>
          <p:cNvSpPr txBox="1"/>
          <p:nvPr/>
        </p:nvSpPr>
        <p:spPr>
          <a:xfrm>
            <a:off x="7924800" y="3021147"/>
            <a:ext cx="1440455" cy="28460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/>
              <a:t>I/O ~ 10G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 bwMode="ltGray">
          <a:xfrm>
            <a:off x="9067800" y="2057400"/>
            <a:ext cx="1524000" cy="2133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/>
              <a:t>AWS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EBS</a:t>
            </a:r>
          </a:p>
        </p:txBody>
      </p:sp>
      <p:sp>
        <p:nvSpPr>
          <p:cNvPr id="16" name="Can 15"/>
          <p:cNvSpPr/>
          <p:nvPr/>
        </p:nvSpPr>
        <p:spPr bwMode="ltGray">
          <a:xfrm>
            <a:off x="5562600" y="4328404"/>
            <a:ext cx="1981200" cy="1005596"/>
          </a:xfrm>
          <a:prstGeom prst="ca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17" name="TextBox 16"/>
          <p:cNvSpPr txBox="1"/>
          <p:nvPr/>
        </p:nvSpPr>
        <p:spPr>
          <a:xfrm>
            <a:off x="6213972" y="4604774"/>
            <a:ext cx="762000" cy="34695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Ephemeral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Locally Attached 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SSD</a:t>
            </a:r>
          </a:p>
        </p:txBody>
      </p:sp>
      <p:sp>
        <p:nvSpPr>
          <p:cNvPr id="18" name="Rounded Rectangle 17"/>
          <p:cNvSpPr/>
          <p:nvPr/>
        </p:nvSpPr>
        <p:spPr bwMode="ltGray">
          <a:xfrm>
            <a:off x="609600" y="2820548"/>
            <a:ext cx="2232523" cy="685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000" dirty="0"/>
              <a:t>DB Replication</a:t>
            </a:r>
          </a:p>
        </p:txBody>
      </p:sp>
      <p:sp>
        <p:nvSpPr>
          <p:cNvPr id="19" name="Right Brace 18"/>
          <p:cNvSpPr/>
          <p:nvPr/>
        </p:nvSpPr>
        <p:spPr>
          <a:xfrm>
            <a:off x="3124200" y="2057400"/>
            <a:ext cx="381000" cy="21336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 bwMode="ltGray">
          <a:xfrm>
            <a:off x="612277" y="3574744"/>
            <a:ext cx="2232523" cy="685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000" dirty="0"/>
              <a:t>Data Integration</a:t>
            </a:r>
          </a:p>
        </p:txBody>
      </p:sp>
      <p:sp>
        <p:nvSpPr>
          <p:cNvPr id="21" name="Rounded Rectangle 20"/>
          <p:cNvSpPr/>
          <p:nvPr/>
        </p:nvSpPr>
        <p:spPr bwMode="ltGray">
          <a:xfrm>
            <a:off x="609600" y="4347148"/>
            <a:ext cx="2232523" cy="1520252"/>
          </a:xfrm>
          <a:prstGeom prst="roundRect">
            <a:avLst>
              <a:gd name="adj" fmla="val 755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000" dirty="0"/>
              <a:t>Network / Cluster File System for Tier 1 I/O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609600" y="4347148"/>
            <a:ext cx="2232523" cy="15202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72000" y="2743201"/>
            <a:ext cx="548777" cy="21746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/>
              <a:t>Max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21700" y="2719675"/>
            <a:ext cx="548777" cy="21746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Max</a:t>
            </a:r>
          </a:p>
        </p:txBody>
      </p:sp>
    </p:spTree>
    <p:extLst>
      <p:ext uri="{BB962C8B-B14F-4D97-AF65-F5344CB8AC3E}">
        <p14:creationId xmlns:p14="http://schemas.microsoft.com/office/powerpoint/2010/main" val="149186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Same </a:t>
            </a:r>
            <a:r>
              <a:rPr lang="de-DE" dirty="0" err="1"/>
              <a:t>Answer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052C-E4E5-4D1E-9F46-4B9E050B9172}" type="datetime4">
              <a:rPr lang="en-US" smtClean="0"/>
              <a:t>April 18,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uk-UA" smtClean="0"/>
              <a:pPr/>
              <a:t>13</a:t>
            </a:fld>
            <a:endParaRPr lang="uk-U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Microsoft Azure</a:t>
            </a:r>
          </a:p>
        </p:txBody>
      </p:sp>
      <p:sp>
        <p:nvSpPr>
          <p:cNvPr id="7" name="Rectangle 6"/>
          <p:cNvSpPr/>
          <p:nvPr/>
        </p:nvSpPr>
        <p:spPr bwMode="ltGray">
          <a:xfrm>
            <a:off x="5257800" y="2202426"/>
            <a:ext cx="2590800" cy="198857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/>
              <a:t>DB Host 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::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Azure </a:t>
            </a:r>
            <a:br>
              <a:rPr lang="en-US" dirty="0"/>
            </a:br>
            <a:r>
              <a:rPr lang="en-US" dirty="0"/>
              <a:t>Virtual Machine</a:t>
            </a:r>
          </a:p>
        </p:txBody>
      </p:sp>
      <p:sp>
        <p:nvSpPr>
          <p:cNvPr id="9" name="Can 8"/>
          <p:cNvSpPr/>
          <p:nvPr/>
        </p:nvSpPr>
        <p:spPr bwMode="ltGray">
          <a:xfrm rot="5400000">
            <a:off x="4248150" y="2354397"/>
            <a:ext cx="304800" cy="1562100"/>
          </a:xfrm>
          <a:prstGeom prst="ca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10" name="TextBox 9"/>
          <p:cNvSpPr txBox="1"/>
          <p:nvPr/>
        </p:nvSpPr>
        <p:spPr>
          <a:xfrm>
            <a:off x="3680322" y="3021147"/>
            <a:ext cx="1440455" cy="28460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Network 25G</a:t>
            </a:r>
          </a:p>
        </p:txBody>
      </p:sp>
      <p:sp>
        <p:nvSpPr>
          <p:cNvPr id="11" name="Rounded Rectangle 10"/>
          <p:cNvSpPr/>
          <p:nvPr/>
        </p:nvSpPr>
        <p:spPr bwMode="ltGray">
          <a:xfrm>
            <a:off x="609600" y="2057401"/>
            <a:ext cx="2232523" cy="6858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000"/>
              <a:t>Your Apps</a:t>
            </a:r>
            <a:endParaRPr lang="en-US" sz="2000" dirty="0" err="1"/>
          </a:p>
        </p:txBody>
      </p:sp>
      <p:sp>
        <p:nvSpPr>
          <p:cNvPr id="12" name="Can 11"/>
          <p:cNvSpPr/>
          <p:nvPr/>
        </p:nvSpPr>
        <p:spPr bwMode="ltGray">
          <a:xfrm rot="5400000">
            <a:off x="8323588" y="2566357"/>
            <a:ext cx="322702" cy="1120277"/>
          </a:xfrm>
          <a:prstGeom prst="ca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13" name="TextBox 12"/>
          <p:cNvSpPr txBox="1"/>
          <p:nvPr/>
        </p:nvSpPr>
        <p:spPr>
          <a:xfrm>
            <a:off x="7924800" y="3021147"/>
            <a:ext cx="1440455" cy="28460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I/O ~ 10G</a:t>
            </a:r>
          </a:p>
        </p:txBody>
      </p:sp>
      <p:sp>
        <p:nvSpPr>
          <p:cNvPr id="14" name="Rounded Rectangle 13"/>
          <p:cNvSpPr/>
          <p:nvPr/>
        </p:nvSpPr>
        <p:spPr bwMode="ltGray">
          <a:xfrm>
            <a:off x="9067800" y="2057400"/>
            <a:ext cx="1524000" cy="2133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/>
              <a:t>Azure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Premium Disks</a:t>
            </a:r>
          </a:p>
        </p:txBody>
      </p:sp>
      <p:sp>
        <p:nvSpPr>
          <p:cNvPr id="16" name="Can 15"/>
          <p:cNvSpPr/>
          <p:nvPr/>
        </p:nvSpPr>
        <p:spPr bwMode="ltGray">
          <a:xfrm>
            <a:off x="5562600" y="4328404"/>
            <a:ext cx="1981200" cy="1005596"/>
          </a:xfrm>
          <a:prstGeom prst="ca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17" name="TextBox 16"/>
          <p:cNvSpPr txBox="1"/>
          <p:nvPr/>
        </p:nvSpPr>
        <p:spPr>
          <a:xfrm>
            <a:off x="6213972" y="4604774"/>
            <a:ext cx="762000" cy="34695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Ephemeral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Locally Attached 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SSD</a:t>
            </a:r>
          </a:p>
        </p:txBody>
      </p:sp>
      <p:sp>
        <p:nvSpPr>
          <p:cNvPr id="18" name="Rounded Rectangle 17"/>
          <p:cNvSpPr/>
          <p:nvPr/>
        </p:nvSpPr>
        <p:spPr bwMode="ltGray">
          <a:xfrm>
            <a:off x="609600" y="2820548"/>
            <a:ext cx="2232523" cy="685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000" dirty="0"/>
              <a:t>DB Replication</a:t>
            </a:r>
          </a:p>
        </p:txBody>
      </p:sp>
      <p:sp>
        <p:nvSpPr>
          <p:cNvPr id="19" name="Right Brace 18"/>
          <p:cNvSpPr/>
          <p:nvPr/>
        </p:nvSpPr>
        <p:spPr>
          <a:xfrm>
            <a:off x="3124200" y="2057400"/>
            <a:ext cx="381000" cy="21336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 bwMode="ltGray">
          <a:xfrm>
            <a:off x="612277" y="3574744"/>
            <a:ext cx="2232523" cy="685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000" dirty="0"/>
              <a:t>Data Integration</a:t>
            </a:r>
          </a:p>
        </p:txBody>
      </p:sp>
      <p:sp>
        <p:nvSpPr>
          <p:cNvPr id="21" name="Rounded Rectangle 20"/>
          <p:cNvSpPr/>
          <p:nvPr/>
        </p:nvSpPr>
        <p:spPr bwMode="ltGray">
          <a:xfrm>
            <a:off x="609600" y="4347148"/>
            <a:ext cx="2232523" cy="1520252"/>
          </a:xfrm>
          <a:prstGeom prst="roundRect">
            <a:avLst>
              <a:gd name="adj" fmla="val 755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000" dirty="0"/>
              <a:t>Network / Cluster File System for Tier 1 I/O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609600" y="4347148"/>
            <a:ext cx="2232523" cy="15202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72000" y="2743201"/>
            <a:ext cx="548777" cy="21746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/>
              <a:t>Max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21700" y="2719675"/>
            <a:ext cx="548777" cy="21746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Max</a:t>
            </a:r>
          </a:p>
        </p:txBody>
      </p:sp>
    </p:spTree>
    <p:extLst>
      <p:ext uri="{BB962C8B-B14F-4D97-AF65-F5344CB8AC3E}">
        <p14:creationId xmlns:p14="http://schemas.microsoft.com/office/powerpoint/2010/main" val="20980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Starting</a:t>
            </a:r>
            <a:r>
              <a:rPr lang="de-DE" dirty="0"/>
              <a:t> Point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Running Virtual Machine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 Storage except Boot Volume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 Container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Linux Bash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&gt;&gt;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ray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docker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clone hana2/80 hana2/90 SAP_INSTANCE:00</a:t>
            </a:r>
            <a:endParaRPr lang="en-US" sz="2800" i="1" dirty="0"/>
          </a:p>
          <a:p>
            <a:endParaRPr lang="en-US" sz="2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uses SUSE Linux 12 SP2 and SAP HANA SPS 12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Heavy Container -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3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052C-E4E5-4D1E-9F46-4B9E050B9172}" type="datetime4">
              <a:rPr lang="en-US" smtClean="0"/>
              <a:t>April 18,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uk-UA" smtClean="0"/>
              <a:pPr/>
              <a:t>15</a:t>
            </a:fld>
            <a:endParaRPr lang="uk-U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" y="314632"/>
            <a:ext cx="2514599" cy="725016"/>
          </a:xfrm>
        </p:spPr>
        <p:txBody>
          <a:bodyPr/>
          <a:lstStyle/>
          <a:p>
            <a:pPr algn="ctr"/>
            <a:r>
              <a:rPr lang="en-US" sz="4400" dirty="0"/>
              <a:t>Output:</a:t>
            </a:r>
            <a:br>
              <a:rPr lang="en-US" sz="4400" dirty="0"/>
            </a:br>
            <a:br>
              <a:rPr lang="en-US" sz="4400" dirty="0"/>
            </a:br>
            <a:r>
              <a:rPr lang="en-US" sz="3600" dirty="0"/>
              <a:t>SAP HANA System </a:t>
            </a:r>
            <a:br>
              <a:rPr lang="en-US" sz="3600" dirty="0"/>
            </a:br>
            <a:r>
              <a:rPr lang="en-US" sz="3600" dirty="0"/>
              <a:t>with</a:t>
            </a:r>
            <a:br>
              <a:rPr lang="en-US" sz="3600" dirty="0"/>
            </a:br>
            <a:r>
              <a:rPr lang="en-US" sz="3600" dirty="0"/>
              <a:t> </a:t>
            </a:r>
            <a:br>
              <a:rPr lang="en-US" sz="4400" dirty="0"/>
            </a:br>
            <a:r>
              <a:rPr lang="en-US" sz="4400" dirty="0"/>
              <a:t>1.2 billion rows</a:t>
            </a:r>
            <a:br>
              <a:rPr lang="en-US" sz="4400" dirty="0"/>
            </a:b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17090"/>
            <a:ext cx="9275482" cy="6083710"/>
          </a:xfrm>
          <a:prstGeom prst="rect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3" name="Rectangle 12"/>
          <p:cNvSpPr/>
          <p:nvPr/>
        </p:nvSpPr>
        <p:spPr bwMode="ltGray">
          <a:xfrm>
            <a:off x="2590801" y="304800"/>
            <a:ext cx="9275482" cy="12192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</a:pPr>
            <a:r>
              <a:rPr lang="en-US" dirty="0"/>
              <a:t>Storage</a:t>
            </a:r>
          </a:p>
        </p:txBody>
      </p:sp>
      <p:sp>
        <p:nvSpPr>
          <p:cNvPr id="14" name="Rectangle 13"/>
          <p:cNvSpPr/>
          <p:nvPr/>
        </p:nvSpPr>
        <p:spPr bwMode="ltGray">
          <a:xfrm>
            <a:off x="2590800" y="1524000"/>
            <a:ext cx="9275482" cy="3810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</a:pPr>
            <a:r>
              <a:rPr lang="en-US" dirty="0"/>
              <a:t>Docker Image</a:t>
            </a:r>
          </a:p>
        </p:txBody>
      </p:sp>
      <p:sp>
        <p:nvSpPr>
          <p:cNvPr id="16" name="Rectangle 15"/>
          <p:cNvSpPr/>
          <p:nvPr/>
        </p:nvSpPr>
        <p:spPr bwMode="ltGray">
          <a:xfrm>
            <a:off x="2590799" y="1917290"/>
            <a:ext cx="9275482" cy="448351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</a:pPr>
            <a:r>
              <a:rPr lang="en-US" dirty="0"/>
              <a:t>Docker Container</a:t>
            </a:r>
          </a:p>
        </p:txBody>
      </p:sp>
    </p:spTree>
    <p:extLst>
      <p:ext uri="{BB962C8B-B14F-4D97-AF65-F5344CB8AC3E}">
        <p14:creationId xmlns:p14="http://schemas.microsoft.com/office/powerpoint/2010/main" val="141962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441" y="1072293"/>
            <a:ext cx="11258094" cy="527907"/>
          </a:xfrm>
        </p:spPr>
        <p:txBody>
          <a:bodyPr/>
          <a:lstStyle/>
          <a:p>
            <a:r>
              <a:rPr lang="en-US" sz="3200" dirty="0"/>
              <a:t>Containerized Architecture w/ Fallback to Virtualized 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SAP Hybris on SAP HANA for Retail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7123034" y="2352994"/>
            <a:ext cx="4456350" cy="374300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Joint Business Value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Rightsizing of retail systems driven by usage patterns and demands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Accelerated App Modernization – Traditional workloads in containers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Real time enforcement of business driven policies</a:t>
            </a:r>
          </a:p>
        </p:txBody>
      </p:sp>
      <p:sp>
        <p:nvSpPr>
          <p:cNvPr id="20" name="Rectangle 19"/>
          <p:cNvSpPr/>
          <p:nvPr/>
        </p:nvSpPr>
        <p:spPr bwMode="ltGray">
          <a:xfrm>
            <a:off x="609440" y="2275840"/>
            <a:ext cx="2777715" cy="1706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400" dirty="0" err="1"/>
          </a:p>
        </p:txBody>
      </p:sp>
      <p:sp>
        <p:nvSpPr>
          <p:cNvPr id="44" name="Rectangle 43"/>
          <p:cNvSpPr/>
          <p:nvPr/>
        </p:nvSpPr>
        <p:spPr bwMode="ltGray">
          <a:xfrm>
            <a:off x="3475765" y="4067880"/>
            <a:ext cx="3036795" cy="1926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13" name="Rectangle 12"/>
          <p:cNvSpPr/>
          <p:nvPr/>
        </p:nvSpPr>
        <p:spPr bwMode="ltGray">
          <a:xfrm>
            <a:off x="609440" y="4067880"/>
            <a:ext cx="2777715" cy="1926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grpSp>
        <p:nvGrpSpPr>
          <p:cNvPr id="23" name="Group 22"/>
          <p:cNvGrpSpPr/>
          <p:nvPr/>
        </p:nvGrpSpPr>
        <p:grpSpPr>
          <a:xfrm>
            <a:off x="3733800" y="4522562"/>
            <a:ext cx="1136171" cy="695758"/>
            <a:chOff x="838200" y="4704166"/>
            <a:chExt cx="1219200" cy="7620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23112" t="12376" r="10753" b="8891"/>
            <a:stretch/>
          </p:blipFill>
          <p:spPr>
            <a:xfrm>
              <a:off x="838200" y="4704166"/>
              <a:ext cx="1143000" cy="7620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219200" y="48006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HANA 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Prod</a:t>
              </a:r>
            </a:p>
          </p:txBody>
        </p:sp>
      </p:grpSp>
      <p:sp>
        <p:nvSpPr>
          <p:cNvPr id="26" name="Rectangle 25"/>
          <p:cNvSpPr/>
          <p:nvPr/>
        </p:nvSpPr>
        <p:spPr bwMode="ltGray">
          <a:xfrm>
            <a:off x="5409434" y="4590379"/>
            <a:ext cx="950726" cy="533939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100" b="1" dirty="0">
                <a:solidFill>
                  <a:schemeClr val="bg1"/>
                </a:solidFill>
              </a:rPr>
              <a:t>Virtualized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HANA</a:t>
            </a:r>
          </a:p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bg1"/>
                </a:solidFill>
              </a:rPr>
              <a:t>Prod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765040" y="4837320"/>
            <a:ext cx="589280" cy="900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218323" y="5311062"/>
            <a:ext cx="1587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VPC 2 or VNET 2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140429" y="4502328"/>
            <a:ext cx="1136171" cy="695758"/>
            <a:chOff x="838200" y="4704166"/>
            <a:chExt cx="1219200" cy="7620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23112" t="12376" r="10753" b="8891"/>
            <a:stretch/>
          </p:blipFill>
          <p:spPr>
            <a:xfrm>
              <a:off x="838200" y="4704166"/>
              <a:ext cx="1143000" cy="7620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219200" y="48006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HANA 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Test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192775" y="5305734"/>
            <a:ext cx="1587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VPC 1 or VNET 1</a:t>
            </a:r>
          </a:p>
        </p:txBody>
      </p:sp>
      <p:sp>
        <p:nvSpPr>
          <p:cNvPr id="28" name="Rectangle 27"/>
          <p:cNvSpPr/>
          <p:nvPr/>
        </p:nvSpPr>
        <p:spPr bwMode="ltGray">
          <a:xfrm>
            <a:off x="762000" y="4338642"/>
            <a:ext cx="2514600" cy="12748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30" name="Rectangle 29"/>
          <p:cNvSpPr/>
          <p:nvPr/>
        </p:nvSpPr>
        <p:spPr bwMode="ltGray">
          <a:xfrm>
            <a:off x="3566160" y="4338642"/>
            <a:ext cx="2854960" cy="12748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31" name="Rectangle 30"/>
          <p:cNvSpPr/>
          <p:nvPr/>
        </p:nvSpPr>
        <p:spPr>
          <a:xfrm>
            <a:off x="609600" y="5685982"/>
            <a:ext cx="27775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Cloud Account 1 (AWS or Azure)</a:t>
            </a:r>
          </a:p>
        </p:txBody>
      </p:sp>
      <p:cxnSp>
        <p:nvCxnSpPr>
          <p:cNvPr id="35" name="Straight Arrow Connector 34"/>
          <p:cNvCxnSpPr>
            <a:cxnSpLocks/>
            <a:endCxn id="21" idx="1"/>
          </p:cNvCxnSpPr>
          <p:nvPr/>
        </p:nvCxnSpPr>
        <p:spPr>
          <a:xfrm>
            <a:off x="1826205" y="4850207"/>
            <a:ext cx="31422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921230" y="4502331"/>
            <a:ext cx="1136172" cy="695758"/>
            <a:chOff x="838200" y="4704163"/>
            <a:chExt cx="1219200" cy="76199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23112" t="12376" r="10753" b="8891"/>
            <a:stretch/>
          </p:blipFill>
          <p:spPr>
            <a:xfrm>
              <a:off x="838200" y="4704163"/>
              <a:ext cx="1142999" cy="76199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219200" y="4800600"/>
              <a:ext cx="838200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HANA 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Dev</a:t>
              </a:r>
            </a:p>
          </p:txBody>
        </p:sp>
      </p:grp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3153697" y="4857348"/>
            <a:ext cx="580103" cy="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640393" y="5689812"/>
            <a:ext cx="2777555" cy="2797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Cloud Account 2 (AWS or Azure)</a:t>
            </a:r>
          </a:p>
        </p:txBody>
      </p:sp>
      <p:sp>
        <p:nvSpPr>
          <p:cNvPr id="32" name="Rectangle 31"/>
          <p:cNvSpPr/>
          <p:nvPr/>
        </p:nvSpPr>
        <p:spPr bwMode="ltGray">
          <a:xfrm>
            <a:off x="3485925" y="2275840"/>
            <a:ext cx="3026635" cy="1706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8" name="TextBox 7"/>
          <p:cNvSpPr txBox="1"/>
          <p:nvPr/>
        </p:nvSpPr>
        <p:spPr>
          <a:xfrm>
            <a:off x="609600" y="1930400"/>
            <a:ext cx="4036960" cy="2661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Hybris eCommerce Suite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8827" y="2356679"/>
            <a:ext cx="1065160" cy="217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de-DE" sz="1400" dirty="0"/>
              <a:t>Dev/Test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3648795" y="2352994"/>
            <a:ext cx="1065160" cy="217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de-DE" sz="1400" dirty="0" err="1"/>
              <a:t>Prod</a:t>
            </a:r>
            <a:endParaRPr lang="en-US" sz="1400" dirty="0"/>
          </a:p>
        </p:txBody>
      </p:sp>
      <p:cxnSp>
        <p:nvCxnSpPr>
          <p:cNvPr id="47" name="Straight Arrow Connector 46"/>
          <p:cNvCxnSpPr>
            <a:cxnSpLocks/>
          </p:cNvCxnSpPr>
          <p:nvPr/>
        </p:nvCxnSpPr>
        <p:spPr>
          <a:xfrm flipV="1">
            <a:off x="3256833" y="3202252"/>
            <a:ext cx="580103" cy="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/>
          </p:cNvCxnSpPr>
          <p:nvPr/>
        </p:nvCxnSpPr>
        <p:spPr>
          <a:xfrm>
            <a:off x="4419600" y="3562665"/>
            <a:ext cx="0" cy="9483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98981" y="3541919"/>
            <a:ext cx="3579" cy="9488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</p:cNvCxnSpPr>
          <p:nvPr/>
        </p:nvCxnSpPr>
        <p:spPr>
          <a:xfrm flipV="1">
            <a:off x="1788160" y="3205854"/>
            <a:ext cx="394262" cy="47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500101" y="3541919"/>
            <a:ext cx="3579" cy="9488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713740" y="2825260"/>
            <a:ext cx="1074420" cy="701954"/>
            <a:chOff x="713740" y="2825260"/>
            <a:chExt cx="1074420" cy="701954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740" y="2825260"/>
              <a:ext cx="1074420" cy="70195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 bwMode="ltGray">
            <a:xfrm>
              <a:off x="1036320" y="3146587"/>
              <a:ext cx="721360" cy="25898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de-DE" sz="1200" b="1" dirty="0"/>
                <a:t>Hybris</a:t>
              </a:r>
              <a:endParaRPr lang="en-US" sz="1200" b="1" dirty="0" err="1"/>
            </a:p>
          </p:txBody>
        </p:sp>
        <p:sp>
          <p:nvSpPr>
            <p:cNvPr id="38" name="Rectangle 37"/>
            <p:cNvSpPr/>
            <p:nvPr/>
          </p:nvSpPr>
          <p:spPr bwMode="ltGray">
            <a:xfrm>
              <a:off x="1036320" y="2936448"/>
              <a:ext cx="741680" cy="25898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de-DE" sz="1200" b="1" dirty="0"/>
                <a:t>Apache</a:t>
              </a:r>
              <a:endParaRPr lang="en-US" sz="1200" b="1" dirty="0" err="1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217420" y="2825260"/>
            <a:ext cx="1074420" cy="701954"/>
            <a:chOff x="713740" y="2825260"/>
            <a:chExt cx="1074420" cy="701954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740" y="2825260"/>
              <a:ext cx="1074420" cy="701954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 bwMode="ltGray">
            <a:xfrm>
              <a:off x="1036320" y="3146587"/>
              <a:ext cx="721360" cy="25898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de-DE" sz="1200" b="1" dirty="0"/>
                <a:t>Hybris</a:t>
              </a:r>
              <a:endParaRPr lang="en-US" sz="1200" b="1" dirty="0" err="1"/>
            </a:p>
          </p:txBody>
        </p:sp>
        <p:sp>
          <p:nvSpPr>
            <p:cNvPr id="64" name="Rectangle 63"/>
            <p:cNvSpPr/>
            <p:nvPr/>
          </p:nvSpPr>
          <p:spPr bwMode="ltGray">
            <a:xfrm>
              <a:off x="1036320" y="2936448"/>
              <a:ext cx="741680" cy="25898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de-DE" sz="1200" b="1" dirty="0"/>
                <a:t>Apache</a:t>
              </a:r>
              <a:endParaRPr lang="en-US" sz="1200" b="1" dirty="0" err="1"/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00" y="2835420"/>
            <a:ext cx="1074420" cy="701954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 bwMode="ltGray">
          <a:xfrm>
            <a:off x="4348480" y="3156747"/>
            <a:ext cx="721360" cy="2589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200" b="1" dirty="0" err="1"/>
          </a:p>
        </p:txBody>
      </p:sp>
      <p:sp>
        <p:nvSpPr>
          <p:cNvPr id="70" name="Rectangle 69"/>
          <p:cNvSpPr/>
          <p:nvPr/>
        </p:nvSpPr>
        <p:spPr bwMode="ltGray">
          <a:xfrm>
            <a:off x="4348480" y="3017728"/>
            <a:ext cx="741680" cy="2589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de-DE" sz="1200" b="1" dirty="0"/>
              <a:t>Apache</a:t>
            </a:r>
            <a:endParaRPr lang="en-US" sz="1200" b="1" dirty="0" err="1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620" y="2835420"/>
            <a:ext cx="1074420" cy="701954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 bwMode="ltGray">
          <a:xfrm>
            <a:off x="5537200" y="3024667"/>
            <a:ext cx="721360" cy="2589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de-DE" sz="1200" b="1" dirty="0"/>
              <a:t>Hybris</a:t>
            </a:r>
            <a:endParaRPr lang="en-US" sz="1200" b="1" dirty="0" err="1"/>
          </a:p>
        </p:txBody>
      </p:sp>
      <p:sp>
        <p:nvSpPr>
          <p:cNvPr id="76" name="TextBox 75"/>
          <p:cNvSpPr txBox="1"/>
          <p:nvPr/>
        </p:nvSpPr>
        <p:spPr>
          <a:xfrm>
            <a:off x="4635117" y="4561107"/>
            <a:ext cx="914400" cy="38289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/>
              <a:t>Fallback</a:t>
            </a:r>
          </a:p>
          <a:p>
            <a:pPr algn="ctr">
              <a:lnSpc>
                <a:spcPct val="150000"/>
              </a:lnSpc>
            </a:pPr>
            <a:r>
              <a:rPr lang="en-US" sz="1100" dirty="0"/>
              <a:t>option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942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Insured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a quick Failover back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Virtualized</a:t>
            </a:r>
            <a:r>
              <a:rPr lang="de-DE" dirty="0"/>
              <a:t> World!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3C20-5090-4E59-B9B8-A1AA0E61766C}" type="datetime4">
              <a:rPr lang="en-US" smtClean="0"/>
              <a:t>April 18,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uk-UA" smtClean="0"/>
              <a:t>17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0" y="304800"/>
            <a:ext cx="11506360" cy="685800"/>
          </a:xfrm>
        </p:spPr>
        <p:txBody>
          <a:bodyPr/>
          <a:lstStyle/>
          <a:p>
            <a:r>
              <a:rPr lang="en-US" dirty="0"/>
              <a:t>SUMMARY: DB Containers Great Choice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447800" y="2396066"/>
          <a:ext cx="9064784" cy="1032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15388"/>
              </p:ext>
            </p:extLst>
          </p:nvPr>
        </p:nvGraphicFramePr>
        <p:xfrm>
          <a:off x="1447800" y="4409440"/>
          <a:ext cx="9064784" cy="1569720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1273565">
                  <a:extLst>
                    <a:ext uri="{9D8B030D-6E8A-4147-A177-3AD203B41FA5}">
                      <a16:colId xmlns:a16="http://schemas.microsoft.com/office/drawing/2014/main" val="1479759097"/>
                    </a:ext>
                  </a:extLst>
                </a:gridCol>
                <a:gridCol w="1649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8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3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8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FRONTEND</a:t>
                      </a:r>
                      <a:endParaRPr lang="en-US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APPLICATION</a:t>
                      </a:r>
                      <a:endParaRPr lang="en-US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accent3"/>
                          </a:solidFill>
                        </a:rPr>
                        <a:t>DATABASE</a:t>
                      </a:r>
                      <a:endParaRPr lang="en-US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07183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r"/>
                      <a:r>
                        <a:rPr lang="de-DE" b="1" dirty="0"/>
                        <a:t>RISK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Blast Radius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Single User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Many Users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 Users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Recovery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Minutes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Minutes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Hours - Days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b="1" dirty="0"/>
                        <a:t>BENEFIT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Cost Savings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$$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3"/>
                          </a:solidFill>
                        </a:rPr>
                        <a:t>$$$$$$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Graphic 8" descr="Checkmark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48800" y="1714405"/>
            <a:ext cx="1329266" cy="132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5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Let us Show You in Your Own Environment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High Value Pilot offer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Virtual customer workshop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Explore virtualized and containerized SAP HANA on public cloud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See if you qualify for one of three customized pilots</a:t>
            </a:r>
          </a:p>
          <a:p>
            <a:pPr marL="0" indent="0">
              <a:lnSpc>
                <a:spcPct val="100000"/>
              </a:lnSpc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Download today’s presentation slides </a:t>
            </a:r>
            <a:r>
              <a:rPr lang="en-US" b="1" dirty="0">
                <a:hlinkClick r:id="rId2"/>
              </a:rPr>
              <a:t>here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BDE6-B835-492A-A695-419E59A597C2}" type="datetime4">
              <a:rPr lang="en-US" smtClean="0"/>
              <a:t>April 18,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18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to Action</a:t>
            </a:r>
          </a:p>
        </p:txBody>
      </p:sp>
    </p:spTree>
    <p:extLst>
      <p:ext uri="{BB962C8B-B14F-4D97-AF65-F5344CB8AC3E}">
        <p14:creationId xmlns:p14="http://schemas.microsoft.com/office/powerpoint/2010/main" val="300867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June 6-8, 2017 – Free Ocean9 guest passes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Go to the special registration </a:t>
            </a:r>
            <a:r>
              <a:rPr lang="en-US" dirty="0">
                <a:hlinkClick r:id="rId2"/>
              </a:rPr>
              <a:t>page</a:t>
            </a:r>
            <a:endParaRPr lang="en-US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Fill out the Attendee Information form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Select the VIP Gold Pass Registration Option </a:t>
            </a:r>
            <a:br>
              <a:rPr lang="en-US" dirty="0"/>
            </a:br>
            <a:r>
              <a:rPr lang="en-US" b="1" dirty="0"/>
              <a:t>(located on page 3 - “Registration Plan”)</a:t>
            </a:r>
            <a:r>
              <a:rPr lang="en-US" dirty="0"/>
              <a:t>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Enter the Discount Code: </a:t>
            </a:r>
            <a:r>
              <a:rPr lang="en-US" b="1" dirty="0" err="1"/>
              <a:t>FacultyGuest</a:t>
            </a:r>
            <a:endParaRPr lang="en-US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The price will re-set </a:t>
            </a:r>
            <a:r>
              <a:rPr lang="en-US" b="1" dirty="0"/>
              <a:t>to $0</a:t>
            </a:r>
            <a:r>
              <a:rPr lang="en-US" dirty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3C2D-B3A8-4FD0-B1B9-EDBE613DD38A}" type="datetime4">
              <a:rPr lang="en-US" smtClean="0"/>
              <a:t>April 18,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uk-UA" smtClean="0"/>
              <a:t>19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0" y="304800"/>
            <a:ext cx="11277760" cy="685800"/>
          </a:xfrm>
        </p:spPr>
        <p:txBody>
          <a:bodyPr/>
          <a:lstStyle/>
          <a:p>
            <a:r>
              <a:rPr lang="en-US" dirty="0"/>
              <a:t>Meet Ocean9 at Cloud Expo in New York</a:t>
            </a:r>
          </a:p>
        </p:txBody>
      </p:sp>
    </p:spTree>
    <p:extLst>
      <p:ext uri="{BB962C8B-B14F-4D97-AF65-F5344CB8AC3E}">
        <p14:creationId xmlns:p14="http://schemas.microsoft.com/office/powerpoint/2010/main" val="111668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Standardized Application Virtualization</a:t>
            </a: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US" dirty="0"/>
              <a:t>Application defined as Image, without the OS Kernel</a:t>
            </a: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US" dirty="0"/>
              <a:t>CPU, RAM, Network, Mount &amp; Process Isolation</a:t>
            </a:r>
          </a:p>
          <a:p>
            <a:pPr>
              <a:lnSpc>
                <a:spcPct val="110000"/>
              </a:lnSpc>
            </a:pPr>
            <a:r>
              <a:rPr lang="en-US" dirty="0"/>
              <a:t>Available for</a:t>
            </a:r>
          </a:p>
          <a:p>
            <a:pPr marL="742950" lvl="1" indent="-457200">
              <a:lnSpc>
                <a:spcPct val="110000"/>
              </a:lnSpc>
              <a:buFont typeface="Arial" charset="0"/>
              <a:buChar char="•"/>
            </a:pPr>
            <a:r>
              <a:rPr lang="en-US" dirty="0"/>
              <a:t>Linux </a:t>
            </a:r>
          </a:p>
          <a:p>
            <a:pPr marL="742950" lvl="1" indent="-457200">
              <a:lnSpc>
                <a:spcPct val="110000"/>
              </a:lnSpc>
              <a:buFont typeface="Arial" charset="0"/>
              <a:buChar char="•"/>
            </a:pPr>
            <a:r>
              <a:rPr lang="en-US" dirty="0"/>
              <a:t>Windows 2016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3C20-5090-4E59-B9B8-A1AA0E61766C}" type="datetime4">
              <a:rPr lang="en-US" smtClean="0"/>
              <a:t>April 18,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uk-UA" smtClean="0"/>
              <a:t>2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</a:t>
            </a:r>
          </a:p>
        </p:txBody>
      </p:sp>
    </p:spTree>
    <p:extLst>
      <p:ext uri="{BB962C8B-B14F-4D97-AF65-F5344CB8AC3E}">
        <p14:creationId xmlns:p14="http://schemas.microsoft.com/office/powerpoint/2010/main" val="196741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Click Icon</a:t>
            </a:r>
          </a:p>
        </p:txBody>
      </p:sp>
      <p:pic>
        <p:nvPicPr>
          <p:cNvPr id="9" name="Content Placeholder 8" descr="Download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6647" y="1508760"/>
            <a:ext cx="3618706" cy="361870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BDE6-B835-492A-A695-419E59A597C2}" type="datetime4">
              <a:rPr lang="en-US" smtClean="0"/>
              <a:t>April 18, 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20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download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33600" y="5127466"/>
            <a:ext cx="8174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https://www.ocean9.io/content-download/ heavy-state-databases-in-containers</a:t>
            </a:r>
          </a:p>
        </p:txBody>
      </p:sp>
    </p:spTree>
    <p:extLst>
      <p:ext uri="{BB962C8B-B14F-4D97-AF65-F5344CB8AC3E}">
        <p14:creationId xmlns:p14="http://schemas.microsoft.com/office/powerpoint/2010/main" val="128143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Swen Conrad, CEO</a:t>
            </a:r>
          </a:p>
          <a:p>
            <a:r>
              <a:rPr lang="en-US" dirty="0">
                <a:hlinkClick r:id="rId2"/>
              </a:rPr>
              <a:t>swen@ocean9.io</a:t>
            </a:r>
            <a:endParaRPr lang="en-US" dirty="0"/>
          </a:p>
          <a:p>
            <a:r>
              <a:rPr lang="en-US" dirty="0"/>
              <a:t>650 889 9876</a:t>
            </a:r>
          </a:p>
        </p:txBody>
      </p:sp>
    </p:spTree>
    <p:extLst>
      <p:ext uri="{BB962C8B-B14F-4D97-AF65-F5344CB8AC3E}">
        <p14:creationId xmlns:p14="http://schemas.microsoft.com/office/powerpoint/2010/main" val="218955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Trend </a:t>
            </a:r>
            <a:r>
              <a:rPr lang="de-DE" dirty="0" err="1"/>
              <a:t>or</a:t>
            </a:r>
            <a:r>
              <a:rPr lang="de-DE" dirty="0"/>
              <a:t> Fad?</a:t>
            </a:r>
            <a:endParaRPr lang="de-D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052C-E4E5-4D1E-9F46-4B9E050B9172}" type="datetime4">
              <a:rPr lang="en-US" smtClean="0"/>
              <a:t>April 18,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Containers</a:t>
            </a:r>
            <a:endParaRPr lang="de-DE" noProof="0" dirty="0"/>
          </a:p>
        </p:txBody>
      </p:sp>
      <p:grpSp>
        <p:nvGrpSpPr>
          <p:cNvPr id="24" name="Group 23"/>
          <p:cNvGrpSpPr/>
          <p:nvPr/>
        </p:nvGrpSpPr>
        <p:grpSpPr>
          <a:xfrm>
            <a:off x="621437" y="1676400"/>
            <a:ext cx="10957947" cy="4554245"/>
            <a:chOff x="621437" y="1313155"/>
            <a:chExt cx="9513163" cy="4554245"/>
          </a:xfrm>
        </p:grpSpPr>
        <p:sp>
          <p:nvSpPr>
            <p:cNvPr id="16" name="Freeform: Shape 15"/>
            <p:cNvSpPr/>
            <p:nvPr/>
          </p:nvSpPr>
          <p:spPr bwMode="ltGray">
            <a:xfrm>
              <a:off x="621437" y="2530137"/>
              <a:ext cx="7306322" cy="2725445"/>
            </a:xfrm>
            <a:custGeom>
              <a:avLst/>
              <a:gdLst>
                <a:gd name="connsiteX0" fmla="*/ 0 w 9117367"/>
                <a:gd name="connsiteY0" fmla="*/ 3657600 h 3666477"/>
                <a:gd name="connsiteX1" fmla="*/ 1828800 w 9117367"/>
                <a:gd name="connsiteY1" fmla="*/ 3666477 h 3666477"/>
                <a:gd name="connsiteX2" fmla="*/ 1811045 w 9117367"/>
                <a:gd name="connsiteY2" fmla="*/ 2760955 h 3666477"/>
                <a:gd name="connsiteX3" fmla="*/ 3666478 w 9117367"/>
                <a:gd name="connsiteY3" fmla="*/ 2734322 h 3666477"/>
                <a:gd name="connsiteX4" fmla="*/ 3657600 w 9117367"/>
                <a:gd name="connsiteY4" fmla="*/ 1846555 h 3666477"/>
                <a:gd name="connsiteX5" fmla="*/ 5459767 w 9117367"/>
                <a:gd name="connsiteY5" fmla="*/ 1846555 h 3666477"/>
                <a:gd name="connsiteX6" fmla="*/ 5459767 w 9117367"/>
                <a:gd name="connsiteY6" fmla="*/ 932155 h 3666477"/>
                <a:gd name="connsiteX7" fmla="*/ 5459767 w 9117367"/>
                <a:gd name="connsiteY7" fmla="*/ 932155 h 3666477"/>
                <a:gd name="connsiteX8" fmla="*/ 7306322 w 9117367"/>
                <a:gd name="connsiteY8" fmla="*/ 914400 h 3666477"/>
                <a:gd name="connsiteX9" fmla="*/ 7315200 w 9117367"/>
                <a:gd name="connsiteY9" fmla="*/ 8877 h 3666477"/>
                <a:gd name="connsiteX10" fmla="*/ 9117367 w 9117367"/>
                <a:gd name="connsiteY10" fmla="*/ 0 h 3666477"/>
                <a:gd name="connsiteX11" fmla="*/ 9117367 w 9117367"/>
                <a:gd name="connsiteY11" fmla="*/ 0 h 3666477"/>
                <a:gd name="connsiteX0" fmla="*/ 0 w 9117367"/>
                <a:gd name="connsiteY0" fmla="*/ 3657600 h 3657600"/>
                <a:gd name="connsiteX1" fmla="*/ 1797361 w 9117367"/>
                <a:gd name="connsiteY1" fmla="*/ 3648370 h 3657600"/>
                <a:gd name="connsiteX2" fmla="*/ 1811045 w 9117367"/>
                <a:gd name="connsiteY2" fmla="*/ 2760955 h 3657600"/>
                <a:gd name="connsiteX3" fmla="*/ 3666478 w 9117367"/>
                <a:gd name="connsiteY3" fmla="*/ 2734322 h 3657600"/>
                <a:gd name="connsiteX4" fmla="*/ 3657600 w 9117367"/>
                <a:gd name="connsiteY4" fmla="*/ 1846555 h 3657600"/>
                <a:gd name="connsiteX5" fmla="*/ 5459767 w 9117367"/>
                <a:gd name="connsiteY5" fmla="*/ 1846555 h 3657600"/>
                <a:gd name="connsiteX6" fmla="*/ 5459767 w 9117367"/>
                <a:gd name="connsiteY6" fmla="*/ 932155 h 3657600"/>
                <a:gd name="connsiteX7" fmla="*/ 5459767 w 9117367"/>
                <a:gd name="connsiteY7" fmla="*/ 932155 h 3657600"/>
                <a:gd name="connsiteX8" fmla="*/ 7306322 w 9117367"/>
                <a:gd name="connsiteY8" fmla="*/ 914400 h 3657600"/>
                <a:gd name="connsiteX9" fmla="*/ 7315200 w 9117367"/>
                <a:gd name="connsiteY9" fmla="*/ 8877 h 3657600"/>
                <a:gd name="connsiteX10" fmla="*/ 9117367 w 9117367"/>
                <a:gd name="connsiteY10" fmla="*/ 0 h 3657600"/>
                <a:gd name="connsiteX11" fmla="*/ 9117367 w 9117367"/>
                <a:gd name="connsiteY11" fmla="*/ 0 h 3657600"/>
                <a:gd name="connsiteX0" fmla="*/ 0 w 9117367"/>
                <a:gd name="connsiteY0" fmla="*/ 3657600 h 3666477"/>
                <a:gd name="connsiteX1" fmla="*/ 1813081 w 9117367"/>
                <a:gd name="connsiteY1" fmla="*/ 3666477 h 3666477"/>
                <a:gd name="connsiteX2" fmla="*/ 1811045 w 9117367"/>
                <a:gd name="connsiteY2" fmla="*/ 2760955 h 3666477"/>
                <a:gd name="connsiteX3" fmla="*/ 3666478 w 9117367"/>
                <a:gd name="connsiteY3" fmla="*/ 2734322 h 3666477"/>
                <a:gd name="connsiteX4" fmla="*/ 3657600 w 9117367"/>
                <a:gd name="connsiteY4" fmla="*/ 1846555 h 3666477"/>
                <a:gd name="connsiteX5" fmla="*/ 5459767 w 9117367"/>
                <a:gd name="connsiteY5" fmla="*/ 1846555 h 3666477"/>
                <a:gd name="connsiteX6" fmla="*/ 5459767 w 9117367"/>
                <a:gd name="connsiteY6" fmla="*/ 932155 h 3666477"/>
                <a:gd name="connsiteX7" fmla="*/ 5459767 w 9117367"/>
                <a:gd name="connsiteY7" fmla="*/ 932155 h 3666477"/>
                <a:gd name="connsiteX8" fmla="*/ 7306322 w 9117367"/>
                <a:gd name="connsiteY8" fmla="*/ 914400 h 3666477"/>
                <a:gd name="connsiteX9" fmla="*/ 7315200 w 9117367"/>
                <a:gd name="connsiteY9" fmla="*/ 8877 h 3666477"/>
                <a:gd name="connsiteX10" fmla="*/ 9117367 w 9117367"/>
                <a:gd name="connsiteY10" fmla="*/ 0 h 3666477"/>
                <a:gd name="connsiteX11" fmla="*/ 9117367 w 9117367"/>
                <a:gd name="connsiteY11" fmla="*/ 0 h 3666477"/>
                <a:gd name="connsiteX0" fmla="*/ 0 w 9117367"/>
                <a:gd name="connsiteY0" fmla="*/ 3657600 h 3657600"/>
                <a:gd name="connsiteX1" fmla="*/ 1820941 w 9117367"/>
                <a:gd name="connsiteY1" fmla="*/ 3648370 h 3657600"/>
                <a:gd name="connsiteX2" fmla="*/ 1811045 w 9117367"/>
                <a:gd name="connsiteY2" fmla="*/ 2760955 h 3657600"/>
                <a:gd name="connsiteX3" fmla="*/ 3666478 w 9117367"/>
                <a:gd name="connsiteY3" fmla="*/ 2734322 h 3657600"/>
                <a:gd name="connsiteX4" fmla="*/ 3657600 w 9117367"/>
                <a:gd name="connsiteY4" fmla="*/ 1846555 h 3657600"/>
                <a:gd name="connsiteX5" fmla="*/ 5459767 w 9117367"/>
                <a:gd name="connsiteY5" fmla="*/ 1846555 h 3657600"/>
                <a:gd name="connsiteX6" fmla="*/ 5459767 w 9117367"/>
                <a:gd name="connsiteY6" fmla="*/ 932155 h 3657600"/>
                <a:gd name="connsiteX7" fmla="*/ 5459767 w 9117367"/>
                <a:gd name="connsiteY7" fmla="*/ 932155 h 3657600"/>
                <a:gd name="connsiteX8" fmla="*/ 7306322 w 9117367"/>
                <a:gd name="connsiteY8" fmla="*/ 914400 h 3657600"/>
                <a:gd name="connsiteX9" fmla="*/ 7315200 w 9117367"/>
                <a:gd name="connsiteY9" fmla="*/ 8877 h 3657600"/>
                <a:gd name="connsiteX10" fmla="*/ 9117367 w 9117367"/>
                <a:gd name="connsiteY10" fmla="*/ 0 h 3657600"/>
                <a:gd name="connsiteX11" fmla="*/ 9117367 w 9117367"/>
                <a:gd name="connsiteY11" fmla="*/ 0 h 3657600"/>
                <a:gd name="connsiteX0" fmla="*/ 0 w 9117367"/>
                <a:gd name="connsiteY0" fmla="*/ 3657600 h 3657600"/>
                <a:gd name="connsiteX1" fmla="*/ 1805221 w 9117367"/>
                <a:gd name="connsiteY1" fmla="*/ 3648370 h 3657600"/>
                <a:gd name="connsiteX2" fmla="*/ 1811045 w 9117367"/>
                <a:gd name="connsiteY2" fmla="*/ 2760955 h 3657600"/>
                <a:gd name="connsiteX3" fmla="*/ 3666478 w 9117367"/>
                <a:gd name="connsiteY3" fmla="*/ 2734322 h 3657600"/>
                <a:gd name="connsiteX4" fmla="*/ 3657600 w 9117367"/>
                <a:gd name="connsiteY4" fmla="*/ 1846555 h 3657600"/>
                <a:gd name="connsiteX5" fmla="*/ 5459767 w 9117367"/>
                <a:gd name="connsiteY5" fmla="*/ 1846555 h 3657600"/>
                <a:gd name="connsiteX6" fmla="*/ 5459767 w 9117367"/>
                <a:gd name="connsiteY6" fmla="*/ 932155 h 3657600"/>
                <a:gd name="connsiteX7" fmla="*/ 5459767 w 9117367"/>
                <a:gd name="connsiteY7" fmla="*/ 932155 h 3657600"/>
                <a:gd name="connsiteX8" fmla="*/ 7306322 w 9117367"/>
                <a:gd name="connsiteY8" fmla="*/ 914400 h 3657600"/>
                <a:gd name="connsiteX9" fmla="*/ 7315200 w 9117367"/>
                <a:gd name="connsiteY9" fmla="*/ 8877 h 3657600"/>
                <a:gd name="connsiteX10" fmla="*/ 9117367 w 9117367"/>
                <a:gd name="connsiteY10" fmla="*/ 0 h 3657600"/>
                <a:gd name="connsiteX11" fmla="*/ 9117367 w 9117367"/>
                <a:gd name="connsiteY11" fmla="*/ 0 h 3657600"/>
                <a:gd name="connsiteX0" fmla="*/ 0 w 9117367"/>
                <a:gd name="connsiteY0" fmla="*/ 3657600 h 3657600"/>
                <a:gd name="connsiteX1" fmla="*/ 1805221 w 9117367"/>
                <a:gd name="connsiteY1" fmla="*/ 3648370 h 3657600"/>
                <a:gd name="connsiteX2" fmla="*/ 1811045 w 9117367"/>
                <a:gd name="connsiteY2" fmla="*/ 2760955 h 3657600"/>
                <a:gd name="connsiteX3" fmla="*/ 3650759 w 9117367"/>
                <a:gd name="connsiteY3" fmla="*/ 2770536 h 3657600"/>
                <a:gd name="connsiteX4" fmla="*/ 3657600 w 9117367"/>
                <a:gd name="connsiteY4" fmla="*/ 1846555 h 3657600"/>
                <a:gd name="connsiteX5" fmla="*/ 5459767 w 9117367"/>
                <a:gd name="connsiteY5" fmla="*/ 1846555 h 3657600"/>
                <a:gd name="connsiteX6" fmla="*/ 5459767 w 9117367"/>
                <a:gd name="connsiteY6" fmla="*/ 932155 h 3657600"/>
                <a:gd name="connsiteX7" fmla="*/ 5459767 w 9117367"/>
                <a:gd name="connsiteY7" fmla="*/ 932155 h 3657600"/>
                <a:gd name="connsiteX8" fmla="*/ 7306322 w 9117367"/>
                <a:gd name="connsiteY8" fmla="*/ 914400 h 3657600"/>
                <a:gd name="connsiteX9" fmla="*/ 7315200 w 9117367"/>
                <a:gd name="connsiteY9" fmla="*/ 8877 h 3657600"/>
                <a:gd name="connsiteX10" fmla="*/ 9117367 w 9117367"/>
                <a:gd name="connsiteY10" fmla="*/ 0 h 3657600"/>
                <a:gd name="connsiteX11" fmla="*/ 9117367 w 9117367"/>
                <a:gd name="connsiteY11" fmla="*/ 0 h 3657600"/>
                <a:gd name="connsiteX0" fmla="*/ 0 w 9117367"/>
                <a:gd name="connsiteY0" fmla="*/ 3657600 h 3657600"/>
                <a:gd name="connsiteX1" fmla="*/ 1805221 w 9117367"/>
                <a:gd name="connsiteY1" fmla="*/ 3648370 h 3657600"/>
                <a:gd name="connsiteX2" fmla="*/ 1811045 w 9117367"/>
                <a:gd name="connsiteY2" fmla="*/ 2760955 h 3657600"/>
                <a:gd name="connsiteX3" fmla="*/ 3658619 w 9117367"/>
                <a:gd name="connsiteY3" fmla="*/ 2761483 h 3657600"/>
                <a:gd name="connsiteX4" fmla="*/ 3657600 w 9117367"/>
                <a:gd name="connsiteY4" fmla="*/ 1846555 h 3657600"/>
                <a:gd name="connsiteX5" fmla="*/ 5459767 w 9117367"/>
                <a:gd name="connsiteY5" fmla="*/ 1846555 h 3657600"/>
                <a:gd name="connsiteX6" fmla="*/ 5459767 w 9117367"/>
                <a:gd name="connsiteY6" fmla="*/ 932155 h 3657600"/>
                <a:gd name="connsiteX7" fmla="*/ 5459767 w 9117367"/>
                <a:gd name="connsiteY7" fmla="*/ 932155 h 3657600"/>
                <a:gd name="connsiteX8" fmla="*/ 7306322 w 9117367"/>
                <a:gd name="connsiteY8" fmla="*/ 914400 h 3657600"/>
                <a:gd name="connsiteX9" fmla="*/ 7315200 w 9117367"/>
                <a:gd name="connsiteY9" fmla="*/ 8877 h 3657600"/>
                <a:gd name="connsiteX10" fmla="*/ 9117367 w 9117367"/>
                <a:gd name="connsiteY10" fmla="*/ 0 h 3657600"/>
                <a:gd name="connsiteX11" fmla="*/ 9117367 w 9117367"/>
                <a:gd name="connsiteY11" fmla="*/ 0 h 3657600"/>
                <a:gd name="connsiteX0" fmla="*/ 0 w 9117367"/>
                <a:gd name="connsiteY0" fmla="*/ 3657600 h 3657600"/>
                <a:gd name="connsiteX1" fmla="*/ 1805221 w 9117367"/>
                <a:gd name="connsiteY1" fmla="*/ 3648370 h 3657600"/>
                <a:gd name="connsiteX2" fmla="*/ 1811045 w 9117367"/>
                <a:gd name="connsiteY2" fmla="*/ 2760955 h 3657600"/>
                <a:gd name="connsiteX3" fmla="*/ 3658619 w 9117367"/>
                <a:gd name="connsiteY3" fmla="*/ 2761483 h 3657600"/>
                <a:gd name="connsiteX4" fmla="*/ 3657600 w 9117367"/>
                <a:gd name="connsiteY4" fmla="*/ 1846555 h 3657600"/>
                <a:gd name="connsiteX5" fmla="*/ 5459767 w 9117367"/>
                <a:gd name="connsiteY5" fmla="*/ 1846555 h 3657600"/>
                <a:gd name="connsiteX6" fmla="*/ 5459767 w 9117367"/>
                <a:gd name="connsiteY6" fmla="*/ 932155 h 3657600"/>
                <a:gd name="connsiteX7" fmla="*/ 5459767 w 9117367"/>
                <a:gd name="connsiteY7" fmla="*/ 932155 h 3657600"/>
                <a:gd name="connsiteX8" fmla="*/ 7306322 w 9117367"/>
                <a:gd name="connsiteY8" fmla="*/ 914400 h 3657600"/>
                <a:gd name="connsiteX9" fmla="*/ 7315200 w 9117367"/>
                <a:gd name="connsiteY9" fmla="*/ 8877 h 3657600"/>
                <a:gd name="connsiteX10" fmla="*/ 9117367 w 9117367"/>
                <a:gd name="connsiteY10" fmla="*/ 0 h 3657600"/>
                <a:gd name="connsiteX11" fmla="*/ 9085929 w 9117367"/>
                <a:gd name="connsiteY11" fmla="*/ 27160 h 3657600"/>
                <a:gd name="connsiteX0" fmla="*/ 0 w 9117367"/>
                <a:gd name="connsiteY0" fmla="*/ 3657600 h 3657600"/>
                <a:gd name="connsiteX1" fmla="*/ 1805221 w 9117367"/>
                <a:gd name="connsiteY1" fmla="*/ 3648370 h 3657600"/>
                <a:gd name="connsiteX2" fmla="*/ 1811045 w 9117367"/>
                <a:gd name="connsiteY2" fmla="*/ 2760955 h 3657600"/>
                <a:gd name="connsiteX3" fmla="*/ 3658619 w 9117367"/>
                <a:gd name="connsiteY3" fmla="*/ 2761483 h 3657600"/>
                <a:gd name="connsiteX4" fmla="*/ 3657600 w 9117367"/>
                <a:gd name="connsiteY4" fmla="*/ 1846555 h 3657600"/>
                <a:gd name="connsiteX5" fmla="*/ 5459767 w 9117367"/>
                <a:gd name="connsiteY5" fmla="*/ 1846555 h 3657600"/>
                <a:gd name="connsiteX6" fmla="*/ 5459767 w 9117367"/>
                <a:gd name="connsiteY6" fmla="*/ 932155 h 3657600"/>
                <a:gd name="connsiteX7" fmla="*/ 5459767 w 9117367"/>
                <a:gd name="connsiteY7" fmla="*/ 932155 h 3657600"/>
                <a:gd name="connsiteX8" fmla="*/ 7306322 w 9117367"/>
                <a:gd name="connsiteY8" fmla="*/ 914400 h 3657600"/>
                <a:gd name="connsiteX9" fmla="*/ 7315200 w 9117367"/>
                <a:gd name="connsiteY9" fmla="*/ 8877 h 3657600"/>
                <a:gd name="connsiteX10" fmla="*/ 9117367 w 9117367"/>
                <a:gd name="connsiteY10" fmla="*/ 0 h 3657600"/>
                <a:gd name="connsiteX11" fmla="*/ 9085929 w 9117367"/>
                <a:gd name="connsiteY11" fmla="*/ 27160 h 3657600"/>
                <a:gd name="connsiteX0" fmla="*/ 0 w 9117367"/>
                <a:gd name="connsiteY0" fmla="*/ 3657600 h 3657600"/>
                <a:gd name="connsiteX1" fmla="*/ 1805221 w 9117367"/>
                <a:gd name="connsiteY1" fmla="*/ 3648370 h 3657600"/>
                <a:gd name="connsiteX2" fmla="*/ 1811045 w 9117367"/>
                <a:gd name="connsiteY2" fmla="*/ 2760955 h 3657600"/>
                <a:gd name="connsiteX3" fmla="*/ 3658619 w 9117367"/>
                <a:gd name="connsiteY3" fmla="*/ 2761483 h 3657600"/>
                <a:gd name="connsiteX4" fmla="*/ 3657600 w 9117367"/>
                <a:gd name="connsiteY4" fmla="*/ 1846555 h 3657600"/>
                <a:gd name="connsiteX5" fmla="*/ 5459767 w 9117367"/>
                <a:gd name="connsiteY5" fmla="*/ 1846555 h 3657600"/>
                <a:gd name="connsiteX6" fmla="*/ 5459767 w 9117367"/>
                <a:gd name="connsiteY6" fmla="*/ 932155 h 3657600"/>
                <a:gd name="connsiteX7" fmla="*/ 5459767 w 9117367"/>
                <a:gd name="connsiteY7" fmla="*/ 932155 h 3657600"/>
                <a:gd name="connsiteX8" fmla="*/ 7306322 w 9117367"/>
                <a:gd name="connsiteY8" fmla="*/ 914400 h 3657600"/>
                <a:gd name="connsiteX9" fmla="*/ 7315200 w 9117367"/>
                <a:gd name="connsiteY9" fmla="*/ 8877 h 3657600"/>
                <a:gd name="connsiteX10" fmla="*/ 9117367 w 9117367"/>
                <a:gd name="connsiteY10" fmla="*/ 0 h 3657600"/>
                <a:gd name="connsiteX0" fmla="*/ 0 w 7315200"/>
                <a:gd name="connsiteY0" fmla="*/ 3648723 h 3648723"/>
                <a:gd name="connsiteX1" fmla="*/ 1805221 w 7315200"/>
                <a:gd name="connsiteY1" fmla="*/ 3639493 h 3648723"/>
                <a:gd name="connsiteX2" fmla="*/ 1811045 w 7315200"/>
                <a:gd name="connsiteY2" fmla="*/ 2752078 h 3648723"/>
                <a:gd name="connsiteX3" fmla="*/ 3658619 w 7315200"/>
                <a:gd name="connsiteY3" fmla="*/ 2752606 h 3648723"/>
                <a:gd name="connsiteX4" fmla="*/ 3657600 w 7315200"/>
                <a:gd name="connsiteY4" fmla="*/ 1837678 h 3648723"/>
                <a:gd name="connsiteX5" fmla="*/ 5459767 w 7315200"/>
                <a:gd name="connsiteY5" fmla="*/ 1837678 h 3648723"/>
                <a:gd name="connsiteX6" fmla="*/ 5459767 w 7315200"/>
                <a:gd name="connsiteY6" fmla="*/ 923278 h 3648723"/>
                <a:gd name="connsiteX7" fmla="*/ 5459767 w 7315200"/>
                <a:gd name="connsiteY7" fmla="*/ 923278 h 3648723"/>
                <a:gd name="connsiteX8" fmla="*/ 7306322 w 7315200"/>
                <a:gd name="connsiteY8" fmla="*/ 905523 h 3648723"/>
                <a:gd name="connsiteX9" fmla="*/ 7315200 w 7315200"/>
                <a:gd name="connsiteY9" fmla="*/ 0 h 3648723"/>
                <a:gd name="connsiteX0" fmla="*/ 0 w 7315200"/>
                <a:gd name="connsiteY0" fmla="*/ 3648723 h 3648723"/>
                <a:gd name="connsiteX1" fmla="*/ 1805221 w 7315200"/>
                <a:gd name="connsiteY1" fmla="*/ 3639493 h 3648723"/>
                <a:gd name="connsiteX2" fmla="*/ 1811045 w 7315200"/>
                <a:gd name="connsiteY2" fmla="*/ 2752078 h 3648723"/>
                <a:gd name="connsiteX3" fmla="*/ 3658619 w 7315200"/>
                <a:gd name="connsiteY3" fmla="*/ 2752606 h 3648723"/>
                <a:gd name="connsiteX4" fmla="*/ 3657600 w 7315200"/>
                <a:gd name="connsiteY4" fmla="*/ 1837678 h 3648723"/>
                <a:gd name="connsiteX5" fmla="*/ 5459767 w 7315200"/>
                <a:gd name="connsiteY5" fmla="*/ 1837678 h 3648723"/>
                <a:gd name="connsiteX6" fmla="*/ 5459767 w 7315200"/>
                <a:gd name="connsiteY6" fmla="*/ 923278 h 3648723"/>
                <a:gd name="connsiteX7" fmla="*/ 5459767 w 7315200"/>
                <a:gd name="connsiteY7" fmla="*/ 923278 h 3648723"/>
                <a:gd name="connsiteX8" fmla="*/ 7306322 w 7315200"/>
                <a:gd name="connsiteY8" fmla="*/ 923630 h 3648723"/>
                <a:gd name="connsiteX9" fmla="*/ 7315200 w 7315200"/>
                <a:gd name="connsiteY9" fmla="*/ 0 h 3648723"/>
                <a:gd name="connsiteX0" fmla="*/ 0 w 7306613"/>
                <a:gd name="connsiteY0" fmla="*/ 3639670 h 3639670"/>
                <a:gd name="connsiteX1" fmla="*/ 1805221 w 7306613"/>
                <a:gd name="connsiteY1" fmla="*/ 3630440 h 3639670"/>
                <a:gd name="connsiteX2" fmla="*/ 1811045 w 7306613"/>
                <a:gd name="connsiteY2" fmla="*/ 2743025 h 3639670"/>
                <a:gd name="connsiteX3" fmla="*/ 3658619 w 7306613"/>
                <a:gd name="connsiteY3" fmla="*/ 2743553 h 3639670"/>
                <a:gd name="connsiteX4" fmla="*/ 3657600 w 7306613"/>
                <a:gd name="connsiteY4" fmla="*/ 1828625 h 3639670"/>
                <a:gd name="connsiteX5" fmla="*/ 5459767 w 7306613"/>
                <a:gd name="connsiteY5" fmla="*/ 1828625 h 3639670"/>
                <a:gd name="connsiteX6" fmla="*/ 5459767 w 7306613"/>
                <a:gd name="connsiteY6" fmla="*/ 914225 h 3639670"/>
                <a:gd name="connsiteX7" fmla="*/ 5459767 w 7306613"/>
                <a:gd name="connsiteY7" fmla="*/ 914225 h 3639670"/>
                <a:gd name="connsiteX8" fmla="*/ 7306322 w 7306613"/>
                <a:gd name="connsiteY8" fmla="*/ 914577 h 3639670"/>
                <a:gd name="connsiteX9" fmla="*/ 7291621 w 7306613"/>
                <a:gd name="connsiteY9" fmla="*/ 0 h 3639670"/>
                <a:gd name="connsiteX0" fmla="*/ 0 w 7323060"/>
                <a:gd name="connsiteY0" fmla="*/ 3639670 h 3639670"/>
                <a:gd name="connsiteX1" fmla="*/ 1805221 w 7323060"/>
                <a:gd name="connsiteY1" fmla="*/ 3630440 h 3639670"/>
                <a:gd name="connsiteX2" fmla="*/ 1811045 w 7323060"/>
                <a:gd name="connsiteY2" fmla="*/ 2743025 h 3639670"/>
                <a:gd name="connsiteX3" fmla="*/ 3658619 w 7323060"/>
                <a:gd name="connsiteY3" fmla="*/ 2743553 h 3639670"/>
                <a:gd name="connsiteX4" fmla="*/ 3657600 w 7323060"/>
                <a:gd name="connsiteY4" fmla="*/ 1828625 h 3639670"/>
                <a:gd name="connsiteX5" fmla="*/ 5459767 w 7323060"/>
                <a:gd name="connsiteY5" fmla="*/ 1828625 h 3639670"/>
                <a:gd name="connsiteX6" fmla="*/ 5459767 w 7323060"/>
                <a:gd name="connsiteY6" fmla="*/ 914225 h 3639670"/>
                <a:gd name="connsiteX7" fmla="*/ 5459767 w 7323060"/>
                <a:gd name="connsiteY7" fmla="*/ 914225 h 3639670"/>
                <a:gd name="connsiteX8" fmla="*/ 7306322 w 7323060"/>
                <a:gd name="connsiteY8" fmla="*/ 914577 h 3639670"/>
                <a:gd name="connsiteX9" fmla="*/ 7323060 w 7323060"/>
                <a:gd name="connsiteY9" fmla="*/ 0 h 3639670"/>
                <a:gd name="connsiteX0" fmla="*/ 0 w 7323060"/>
                <a:gd name="connsiteY0" fmla="*/ 3639670 h 3639670"/>
                <a:gd name="connsiteX1" fmla="*/ 1805221 w 7323060"/>
                <a:gd name="connsiteY1" fmla="*/ 3630440 h 3639670"/>
                <a:gd name="connsiteX2" fmla="*/ 1811045 w 7323060"/>
                <a:gd name="connsiteY2" fmla="*/ 2743025 h 3639670"/>
                <a:gd name="connsiteX3" fmla="*/ 3658619 w 7323060"/>
                <a:gd name="connsiteY3" fmla="*/ 2743553 h 3639670"/>
                <a:gd name="connsiteX4" fmla="*/ 3657600 w 7323060"/>
                <a:gd name="connsiteY4" fmla="*/ 1828625 h 3639670"/>
                <a:gd name="connsiteX5" fmla="*/ 5459767 w 7323060"/>
                <a:gd name="connsiteY5" fmla="*/ 1828625 h 3639670"/>
                <a:gd name="connsiteX6" fmla="*/ 5459767 w 7323060"/>
                <a:gd name="connsiteY6" fmla="*/ 914225 h 3639670"/>
                <a:gd name="connsiteX7" fmla="*/ 5459767 w 7323060"/>
                <a:gd name="connsiteY7" fmla="*/ 914225 h 3639670"/>
                <a:gd name="connsiteX8" fmla="*/ 7306322 w 7323060"/>
                <a:gd name="connsiteY8" fmla="*/ 914577 h 3639670"/>
                <a:gd name="connsiteX9" fmla="*/ 7323060 w 7323060"/>
                <a:gd name="connsiteY9" fmla="*/ 0 h 3639670"/>
                <a:gd name="connsiteX0" fmla="*/ 0 w 7306322"/>
                <a:gd name="connsiteY0" fmla="*/ 2725445 h 2725445"/>
                <a:gd name="connsiteX1" fmla="*/ 1805221 w 7306322"/>
                <a:gd name="connsiteY1" fmla="*/ 2716215 h 2725445"/>
                <a:gd name="connsiteX2" fmla="*/ 1811045 w 7306322"/>
                <a:gd name="connsiteY2" fmla="*/ 1828800 h 2725445"/>
                <a:gd name="connsiteX3" fmla="*/ 3658619 w 7306322"/>
                <a:gd name="connsiteY3" fmla="*/ 1829328 h 2725445"/>
                <a:gd name="connsiteX4" fmla="*/ 3657600 w 7306322"/>
                <a:gd name="connsiteY4" fmla="*/ 914400 h 2725445"/>
                <a:gd name="connsiteX5" fmla="*/ 5459767 w 7306322"/>
                <a:gd name="connsiteY5" fmla="*/ 914400 h 2725445"/>
                <a:gd name="connsiteX6" fmla="*/ 5459767 w 7306322"/>
                <a:gd name="connsiteY6" fmla="*/ 0 h 2725445"/>
                <a:gd name="connsiteX7" fmla="*/ 5459767 w 7306322"/>
                <a:gd name="connsiteY7" fmla="*/ 0 h 2725445"/>
                <a:gd name="connsiteX8" fmla="*/ 7306322 w 7306322"/>
                <a:gd name="connsiteY8" fmla="*/ 352 h 2725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06322" h="2725445">
                  <a:moveTo>
                    <a:pt x="0" y="2725445"/>
                  </a:moveTo>
                  <a:lnTo>
                    <a:pt x="1805221" y="2716215"/>
                  </a:lnTo>
                  <a:cubicBezTo>
                    <a:pt x="1804542" y="2414374"/>
                    <a:pt x="1811724" y="2130641"/>
                    <a:pt x="1811045" y="1828800"/>
                  </a:cubicBezTo>
                  <a:lnTo>
                    <a:pt x="3658619" y="1829328"/>
                  </a:lnTo>
                  <a:cubicBezTo>
                    <a:pt x="3655660" y="1533406"/>
                    <a:pt x="3660559" y="1210322"/>
                    <a:pt x="3657600" y="914400"/>
                  </a:cubicBezTo>
                  <a:lnTo>
                    <a:pt x="5459767" y="914400"/>
                  </a:lnTo>
                  <a:lnTo>
                    <a:pt x="5459767" y="0"/>
                  </a:lnTo>
                  <a:lnTo>
                    <a:pt x="5459767" y="0"/>
                  </a:lnTo>
                  <a:lnTo>
                    <a:pt x="7306322" y="352"/>
                  </a:lnTo>
                </a:path>
              </a:pathLst>
            </a:cu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1437" y="4973290"/>
              <a:ext cx="1600200" cy="513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>
                  <a:solidFill>
                    <a:schemeClr val="accent4"/>
                  </a:solidFill>
                </a:rPr>
                <a:t>TRADITIONAL DC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14600" y="4038600"/>
              <a:ext cx="1981200" cy="1828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>
                  <a:solidFill>
                    <a:schemeClr val="accent4"/>
                  </a:solidFill>
                </a:rPr>
                <a:t>VIRTUALIZATION</a:t>
              </a:r>
            </a:p>
            <a:p>
              <a:pPr>
                <a:lnSpc>
                  <a:spcPct val="90000"/>
                </a:lnSpc>
              </a:pPr>
              <a:endParaRPr lang="en-US" sz="1600" b="1" dirty="0">
                <a:solidFill>
                  <a:schemeClr val="accent4"/>
                </a:solidFill>
              </a:endParaRPr>
            </a:p>
            <a:p>
              <a:pPr marL="174625" indent="-174625">
                <a:lnSpc>
                  <a:spcPct val="114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accent5"/>
                  </a:solidFill>
                </a:rPr>
                <a:t>Increased Resource Utilization</a:t>
              </a:r>
            </a:p>
            <a:p>
              <a:pPr marL="174625" indent="-174625">
                <a:lnSpc>
                  <a:spcPct val="114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accent5"/>
                  </a:solidFill>
                </a:rPr>
                <a:t>Accelerated Delivery</a:t>
              </a:r>
            </a:p>
            <a:p>
              <a:pPr marL="174625" indent="-174625">
                <a:lnSpc>
                  <a:spcPct val="114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accent5"/>
                  </a:solidFill>
                </a:rPr>
                <a:t>Increased Security and Control</a:t>
              </a:r>
            </a:p>
            <a:p>
              <a:pPr>
                <a:lnSpc>
                  <a:spcPct val="90000"/>
                </a:lnSpc>
              </a:pPr>
              <a:endParaRPr lang="en-US" sz="1600" b="1" dirty="0">
                <a:solidFill>
                  <a:schemeClr val="accent4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19600" y="3144174"/>
              <a:ext cx="1905000" cy="16564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>
                  <a:solidFill>
                    <a:schemeClr val="accent4"/>
                  </a:solidFill>
                </a:rPr>
                <a:t>PRIVATE CLOUD</a:t>
              </a:r>
            </a:p>
            <a:p>
              <a:pPr>
                <a:lnSpc>
                  <a:spcPct val="90000"/>
                </a:lnSpc>
              </a:pPr>
              <a:endParaRPr lang="en-US" sz="1600" b="1" dirty="0">
                <a:solidFill>
                  <a:schemeClr val="accent4"/>
                </a:solidFill>
              </a:endParaRPr>
            </a:p>
            <a:p>
              <a:pPr marL="174625" lvl="0" indent="-174625">
                <a:lnSpc>
                  <a:spcPct val="114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accent5"/>
                  </a:solidFill>
                </a:rPr>
                <a:t>Service catalogues</a:t>
              </a:r>
            </a:p>
            <a:p>
              <a:pPr marL="174625" lvl="0" indent="-174625">
                <a:lnSpc>
                  <a:spcPct val="114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accent5"/>
                  </a:solidFill>
                </a:rPr>
                <a:t>Some degree of automation</a:t>
              </a:r>
            </a:p>
            <a:p>
              <a:pPr>
                <a:lnSpc>
                  <a:spcPct val="90000"/>
                </a:lnSpc>
              </a:pPr>
              <a:endParaRPr lang="en-US" sz="1600" b="1" dirty="0">
                <a:solidFill>
                  <a:schemeClr val="accent4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48400" y="2227556"/>
              <a:ext cx="1828800" cy="18110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>
                  <a:solidFill>
                    <a:schemeClr val="accent4"/>
                  </a:solidFill>
                </a:rPr>
                <a:t>PUBLIC CLOUD</a:t>
              </a:r>
            </a:p>
            <a:p>
              <a:pPr>
                <a:lnSpc>
                  <a:spcPct val="90000"/>
                </a:lnSpc>
              </a:pPr>
              <a:endParaRPr lang="en-US" sz="1600" b="1" dirty="0">
                <a:solidFill>
                  <a:schemeClr val="accent4"/>
                </a:solidFill>
              </a:endParaRPr>
            </a:p>
            <a:p>
              <a:pPr marL="174625" indent="-174625">
                <a:lnSpc>
                  <a:spcPct val="114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accent5"/>
                  </a:solidFill>
                </a:rPr>
                <a:t>Resources whenever, wherever</a:t>
              </a:r>
            </a:p>
            <a:p>
              <a:pPr marL="174625" indent="-174625">
                <a:lnSpc>
                  <a:spcPct val="114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accent5"/>
                  </a:solidFill>
                </a:rPr>
                <a:t>Pay per use</a:t>
              </a:r>
            </a:p>
            <a:p>
              <a:pPr marL="174625" indent="-174625">
                <a:lnSpc>
                  <a:spcPct val="114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accent5"/>
                  </a:solidFill>
                </a:rPr>
                <a:t>Increased Security and Control</a:t>
              </a:r>
            </a:p>
            <a:p>
              <a:pPr>
                <a:lnSpc>
                  <a:spcPct val="90000"/>
                </a:lnSpc>
              </a:pPr>
              <a:endParaRPr lang="en-US" sz="1600" b="1" dirty="0">
                <a:solidFill>
                  <a:schemeClr val="accent4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53400" y="1313155"/>
              <a:ext cx="1981200" cy="18310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>
                  <a:solidFill>
                    <a:schemeClr val="accent4"/>
                  </a:solidFill>
                </a:rPr>
                <a:t>CONTAINERS</a:t>
              </a:r>
            </a:p>
            <a:p>
              <a:pPr>
                <a:lnSpc>
                  <a:spcPct val="90000"/>
                </a:lnSpc>
              </a:pPr>
              <a:endParaRPr lang="en-US" sz="1600" b="1" dirty="0">
                <a:solidFill>
                  <a:schemeClr val="accent4"/>
                </a:solidFill>
              </a:endParaRPr>
            </a:p>
            <a:p>
              <a:pPr marL="174625" indent="-174625">
                <a:lnSpc>
                  <a:spcPct val="114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accent5"/>
                  </a:solidFill>
                </a:rPr>
                <a:t>Increased Resource Utilization</a:t>
              </a:r>
            </a:p>
            <a:p>
              <a:pPr marL="174625" indent="-174625">
                <a:lnSpc>
                  <a:spcPct val="114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accent5"/>
                  </a:solidFill>
                </a:rPr>
                <a:t>Accelerated Delivery</a:t>
              </a:r>
            </a:p>
            <a:p>
              <a:pPr marL="174625" indent="-174625">
                <a:lnSpc>
                  <a:spcPct val="114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accent5"/>
                  </a:solidFill>
                </a:rPr>
                <a:t>Increased Security and Control</a:t>
              </a:r>
            </a:p>
            <a:p>
              <a:pPr>
                <a:lnSpc>
                  <a:spcPct val="90000"/>
                </a:lnSpc>
              </a:pPr>
              <a:endParaRPr lang="en-US" sz="1600" b="1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7" name="Freeform: Shape 6"/>
          <p:cNvSpPr/>
          <p:nvPr/>
        </p:nvSpPr>
        <p:spPr bwMode="ltGray">
          <a:xfrm>
            <a:off x="9025172" y="1999489"/>
            <a:ext cx="2290527" cy="905347"/>
          </a:xfrm>
          <a:custGeom>
            <a:avLst/>
            <a:gdLst>
              <a:gd name="connsiteX0" fmla="*/ 0 w 2290527"/>
              <a:gd name="connsiteY0" fmla="*/ 905347 h 905347"/>
              <a:gd name="connsiteX1" fmla="*/ 9054 w 2290527"/>
              <a:gd name="connsiteY1" fmla="*/ 0 h 905347"/>
              <a:gd name="connsiteX2" fmla="*/ 2290527 w 2290527"/>
              <a:gd name="connsiteY2" fmla="*/ 0 h 90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0527" h="905347">
                <a:moveTo>
                  <a:pt x="0" y="905347"/>
                </a:moveTo>
                <a:lnTo>
                  <a:pt x="9054" y="0"/>
                </a:lnTo>
                <a:lnTo>
                  <a:pt x="2290527" y="0"/>
                </a:lnTo>
              </a:path>
            </a:pathLst>
          </a:custGeom>
          <a:noFill/>
          <a:ln w="34925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4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Business Value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BDE6-B835-492A-A695-419E59A597C2}" type="datetime4">
              <a:rPr lang="en-US" smtClean="0"/>
              <a:t>April 18, 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uk-UA" smtClean="0"/>
              <a:t>4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buClr>
                <a:srgbClr val="CF842E"/>
              </a:buClr>
              <a:buNone/>
            </a:pPr>
            <a:r>
              <a:rPr lang="en-US" sz="2800" b="1" dirty="0">
                <a:solidFill>
                  <a:srgbClr val="757E94">
                    <a:lumMod val="75000"/>
                  </a:srgbClr>
                </a:solidFill>
              </a:rPr>
              <a:t>Workload </a:t>
            </a:r>
            <a:br>
              <a:rPr lang="en-US" sz="2800" b="1" dirty="0">
                <a:solidFill>
                  <a:srgbClr val="757E94">
                    <a:lumMod val="75000"/>
                  </a:srgbClr>
                </a:solidFill>
              </a:rPr>
            </a:br>
            <a:r>
              <a:rPr lang="en-US" sz="2800" b="1" dirty="0">
                <a:solidFill>
                  <a:srgbClr val="757E94">
                    <a:lumMod val="75000"/>
                  </a:srgbClr>
                </a:solidFill>
              </a:rPr>
              <a:t>Mobility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Higher </a:t>
            </a:r>
            <a:b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Average Resource </a:t>
            </a:r>
            <a:b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Utilization 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buClr>
                <a:srgbClr val="CF842E"/>
              </a:buClr>
              <a:buNone/>
            </a:pPr>
            <a:r>
              <a:rPr lang="en-US" sz="2800" b="1" dirty="0">
                <a:solidFill>
                  <a:srgbClr val="757E94">
                    <a:lumMod val="75000"/>
                  </a:srgbClr>
                </a:solidFill>
              </a:rPr>
              <a:t>Quick provisioning </a:t>
            </a:r>
            <a:br>
              <a:rPr lang="en-US" sz="2800" b="1" dirty="0">
                <a:solidFill>
                  <a:srgbClr val="757E94">
                    <a:lumMod val="75000"/>
                  </a:srgbClr>
                </a:solidFill>
              </a:rPr>
            </a:br>
            <a:r>
              <a:rPr lang="en-US" sz="2800" b="1" dirty="0">
                <a:solidFill>
                  <a:srgbClr val="757E94">
                    <a:lumMod val="75000"/>
                  </a:srgbClr>
                </a:solidFill>
              </a:rPr>
              <a:t>and scaling – </a:t>
            </a:r>
            <a:br>
              <a:rPr lang="en-US" sz="2800" b="1" dirty="0">
                <a:solidFill>
                  <a:srgbClr val="757E94">
                    <a:lumMod val="75000"/>
                  </a:srgbClr>
                </a:solidFill>
              </a:rPr>
            </a:br>
            <a:r>
              <a:rPr lang="en-US" sz="2800" b="1" dirty="0">
                <a:solidFill>
                  <a:srgbClr val="757E94">
                    <a:lumMod val="75000"/>
                  </a:srgbClr>
                </a:solidFill>
              </a:rPr>
              <a:t>for stateless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Graphic 9" descr="Stopwatc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169" y="3355618"/>
            <a:ext cx="2667000" cy="2667000"/>
          </a:xfrm>
          <a:prstGeom prst="rect">
            <a:avLst/>
          </a:prstGeom>
        </p:spPr>
      </p:pic>
      <p:pic>
        <p:nvPicPr>
          <p:cNvPr id="12" name="Graphic 11" descr="Upward tren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0831" y="3352800"/>
            <a:ext cx="2667000" cy="2667000"/>
          </a:xfrm>
          <a:prstGeom prst="rect">
            <a:avLst/>
          </a:prstGeom>
        </p:spPr>
      </p:pic>
      <p:pic>
        <p:nvPicPr>
          <p:cNvPr id="11" name="Graphic 10" descr="Truck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00830" y="3521359"/>
            <a:ext cx="2329882" cy="232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3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adoption</a:t>
            </a:r>
            <a:r>
              <a:rPr lang="de-DE" dirty="0"/>
              <a:t> </a:t>
            </a:r>
            <a:r>
              <a:rPr lang="de-DE" dirty="0" err="1"/>
              <a:t>path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technologies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3C20-5090-4E59-B9B8-A1AA0E61766C}" type="datetime4">
              <a:rPr lang="en-US" smtClean="0"/>
              <a:t>April 18,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uk-UA" smtClean="0"/>
              <a:t>5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Adoption Phases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48065034"/>
              </p:ext>
            </p:extLst>
          </p:nvPr>
        </p:nvGraphicFramePr>
        <p:xfrm>
          <a:off x="1447800" y="2396066"/>
          <a:ext cx="9064784" cy="1032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826043"/>
              </p:ext>
            </p:extLst>
          </p:nvPr>
        </p:nvGraphicFramePr>
        <p:xfrm>
          <a:off x="1447800" y="4409440"/>
          <a:ext cx="9064784" cy="1569720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1273565">
                  <a:extLst>
                    <a:ext uri="{9D8B030D-6E8A-4147-A177-3AD203B41FA5}">
                      <a16:colId xmlns:a16="http://schemas.microsoft.com/office/drawing/2014/main" val="1479759097"/>
                    </a:ext>
                  </a:extLst>
                </a:gridCol>
                <a:gridCol w="1649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8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3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8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FRONTEND</a:t>
                      </a:r>
                      <a:endParaRPr lang="en-US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APPLICATION</a:t>
                      </a:r>
                      <a:endParaRPr lang="en-US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DATABASE</a:t>
                      </a:r>
                      <a:endParaRPr lang="en-US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07183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r"/>
                      <a:r>
                        <a:rPr lang="de-DE" b="1" dirty="0"/>
                        <a:t>RISK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Blast Radius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Single User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Many Users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 Users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Recovery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Minutes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Minutes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Hours - Days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b="1" dirty="0"/>
                        <a:t>BENEFIT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Cost Savings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$$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$$$$$$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15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Definition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981201"/>
            <a:ext cx="10969784" cy="327659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4"/>
                </a:solidFill>
              </a:rPr>
              <a:t>Containers with a lot of State, 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accent4"/>
                </a:solidFill>
              </a:rPr>
              <a:t>we call “Heavy Containers”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BDE6-B835-492A-A695-419E59A597C2}" type="datetime4">
              <a:rPr lang="en-US" smtClean="0"/>
              <a:t>April 18, 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uk-UA" smtClean="0"/>
              <a:t>6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Heavy Containers</a:t>
            </a:r>
          </a:p>
        </p:txBody>
      </p:sp>
    </p:spTree>
    <p:extLst>
      <p:ext uri="{BB962C8B-B14F-4D97-AF65-F5344CB8AC3E}">
        <p14:creationId xmlns:p14="http://schemas.microsoft.com/office/powerpoint/2010/main" val="5962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Heavy State Database Containers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Need state locally – the more local the better</a:t>
            </a:r>
          </a:p>
          <a:p>
            <a:pPr marL="514350" indent="-514350">
              <a:lnSpc>
                <a:spcPct val="11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Require high performance I/O</a:t>
            </a:r>
          </a:p>
          <a:p>
            <a:pPr marL="514350" indent="-514350">
              <a:lnSpc>
                <a:spcPct val="11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Long lifespan compared to application containers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052C-E4E5-4D1E-9F46-4B9E050B9172}" type="datetime4">
              <a:rPr lang="en-US" smtClean="0"/>
              <a:t>April 18,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uk-UA" smtClean="0"/>
              <a:pPr/>
              <a:t>7</a:t>
            </a:fld>
            <a:endParaRPr lang="uk-U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13525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Anatomy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Cloud </a:t>
            </a:r>
            <a:r>
              <a:rPr lang="de-DE" dirty="0" err="1"/>
              <a:t>Compute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052C-E4E5-4D1E-9F46-4B9E050B9172}" type="datetime4">
              <a:rPr lang="en-US" smtClean="0"/>
              <a:t>April 18,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uk-UA" smtClean="0"/>
              <a:pPr/>
              <a:t>8</a:t>
            </a:fld>
            <a:endParaRPr lang="uk-U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 EC2 R4 Family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half" idx="4294967295"/>
          </p:nvPr>
        </p:nvSpPr>
        <p:spPr>
          <a:xfrm>
            <a:off x="6111240" y="1999488"/>
            <a:ext cx="5303520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Green Box = R4.xlarge</a:t>
            </a:r>
          </a:p>
          <a:p>
            <a:pPr marL="285750" indent="-285750"/>
            <a:r>
              <a:rPr lang="en-US" sz="1800" dirty="0"/>
              <a:t>RAM      	30.5 GB RAM</a:t>
            </a:r>
          </a:p>
          <a:p>
            <a:pPr marL="285750" indent="-285750"/>
            <a:r>
              <a:rPr lang="en-US" sz="1800" dirty="0"/>
              <a:t>CPU       	4 vCPUs</a:t>
            </a:r>
          </a:p>
          <a:p>
            <a:pPr marL="285750" indent="-285750"/>
            <a:r>
              <a:rPr lang="en-US" sz="1800" b="1" dirty="0"/>
              <a:t>Network  	Up to 10 </a:t>
            </a:r>
            <a:r>
              <a:rPr lang="en-US" sz="1800" b="1" dirty="0" err="1"/>
              <a:t>Gbps</a:t>
            </a:r>
            <a:r>
              <a:rPr lang="en-US" sz="1800" b="1" dirty="0"/>
              <a:t> (~ 1.25 </a:t>
            </a:r>
            <a:r>
              <a:rPr lang="en-US" sz="1800" b="1" dirty="0" err="1"/>
              <a:t>Gbps</a:t>
            </a:r>
            <a:r>
              <a:rPr lang="en-US" sz="1800" b="1" dirty="0"/>
              <a:t>)</a:t>
            </a:r>
          </a:p>
          <a:p>
            <a:pPr marL="285750" indent="-285750"/>
            <a:r>
              <a:rPr lang="en-US" sz="1800" b="1" dirty="0"/>
              <a:t>EBS I/O  	~ 0.60 </a:t>
            </a:r>
            <a:r>
              <a:rPr lang="en-US" sz="1800" b="1" dirty="0" err="1"/>
              <a:t>Gbps</a:t>
            </a:r>
            <a:endParaRPr lang="en-US" sz="2800" b="1" dirty="0"/>
          </a:p>
          <a:p>
            <a:pPr marL="0" indent="0">
              <a:spcBef>
                <a:spcPts val="1800"/>
              </a:spcBef>
              <a:buNone/>
            </a:pPr>
            <a:r>
              <a:rPr lang="en-US" sz="2400" b="1" dirty="0"/>
              <a:t>All Slots Combined = R4.16xlarge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/>
              <a:t>RAM 	 	488 GB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/>
              <a:t>CPU       	64 vCPUs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b="1" dirty="0"/>
              <a:t>Network 	20 </a:t>
            </a:r>
            <a:r>
              <a:rPr lang="en-US" sz="1800" b="1" dirty="0" err="1"/>
              <a:t>Gbps</a:t>
            </a:r>
            <a:r>
              <a:rPr lang="en-US" sz="1800" b="1" dirty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b="1" dirty="0"/>
              <a:t>EBS I/O 	~ 10 </a:t>
            </a:r>
            <a:r>
              <a:rPr lang="en-US" sz="1800" b="1" dirty="0" err="1"/>
              <a:t>Gbps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1066800" y="2019300"/>
            <a:ext cx="914400" cy="914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/>
              <a:t>x</a:t>
            </a:r>
          </a:p>
        </p:txBody>
      </p:sp>
      <p:sp>
        <p:nvSpPr>
          <p:cNvPr id="8" name="Rectangle 7"/>
          <p:cNvSpPr/>
          <p:nvPr/>
        </p:nvSpPr>
        <p:spPr bwMode="ltGray">
          <a:xfrm>
            <a:off x="1981200" y="2019300"/>
            <a:ext cx="914400" cy="914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/>
              <a:t>x</a:t>
            </a:r>
          </a:p>
        </p:txBody>
      </p:sp>
      <p:sp>
        <p:nvSpPr>
          <p:cNvPr id="9" name="Rectangle 8"/>
          <p:cNvSpPr/>
          <p:nvPr/>
        </p:nvSpPr>
        <p:spPr bwMode="ltGray">
          <a:xfrm>
            <a:off x="2895600" y="2019300"/>
            <a:ext cx="914400" cy="914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/>
              <a:t>x</a:t>
            </a:r>
          </a:p>
        </p:txBody>
      </p:sp>
      <p:sp>
        <p:nvSpPr>
          <p:cNvPr id="10" name="Rectangle 9"/>
          <p:cNvSpPr/>
          <p:nvPr/>
        </p:nvSpPr>
        <p:spPr bwMode="ltGray">
          <a:xfrm>
            <a:off x="3810000" y="2019300"/>
            <a:ext cx="914400" cy="914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/>
              <a:t>x</a:t>
            </a:r>
          </a:p>
        </p:txBody>
      </p:sp>
      <p:sp>
        <p:nvSpPr>
          <p:cNvPr id="11" name="Rectangle 10"/>
          <p:cNvSpPr/>
          <p:nvPr/>
        </p:nvSpPr>
        <p:spPr bwMode="ltGray">
          <a:xfrm>
            <a:off x="2895600" y="2933700"/>
            <a:ext cx="914400" cy="914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/>
              <a:t>x</a:t>
            </a:r>
          </a:p>
        </p:txBody>
      </p:sp>
      <p:sp>
        <p:nvSpPr>
          <p:cNvPr id="12" name="Rectangle 11"/>
          <p:cNvSpPr/>
          <p:nvPr/>
        </p:nvSpPr>
        <p:spPr bwMode="ltGray">
          <a:xfrm>
            <a:off x="3810000" y="2933700"/>
            <a:ext cx="914400" cy="914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/>
              <a:t>x</a:t>
            </a:r>
          </a:p>
        </p:txBody>
      </p:sp>
      <p:sp>
        <p:nvSpPr>
          <p:cNvPr id="13" name="Rectangle 12"/>
          <p:cNvSpPr/>
          <p:nvPr/>
        </p:nvSpPr>
        <p:spPr bwMode="ltGray">
          <a:xfrm>
            <a:off x="1066800" y="2933700"/>
            <a:ext cx="914400" cy="914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/>
              <a:t>x</a:t>
            </a:r>
          </a:p>
        </p:txBody>
      </p:sp>
      <p:sp>
        <p:nvSpPr>
          <p:cNvPr id="14" name="Rectangle 13"/>
          <p:cNvSpPr/>
          <p:nvPr/>
        </p:nvSpPr>
        <p:spPr bwMode="ltGray">
          <a:xfrm>
            <a:off x="1981200" y="2933700"/>
            <a:ext cx="914400" cy="914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/>
              <a:t>x</a:t>
            </a:r>
          </a:p>
        </p:txBody>
      </p:sp>
      <p:sp>
        <p:nvSpPr>
          <p:cNvPr id="15" name="Rectangle 14"/>
          <p:cNvSpPr/>
          <p:nvPr/>
        </p:nvSpPr>
        <p:spPr bwMode="ltGray">
          <a:xfrm>
            <a:off x="1066800" y="3848100"/>
            <a:ext cx="914400" cy="914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/>
              <a:t>x</a:t>
            </a:r>
          </a:p>
        </p:txBody>
      </p:sp>
      <p:sp>
        <p:nvSpPr>
          <p:cNvPr id="16" name="Rectangle 15"/>
          <p:cNvSpPr/>
          <p:nvPr/>
        </p:nvSpPr>
        <p:spPr bwMode="ltGray">
          <a:xfrm>
            <a:off x="1981200" y="3848100"/>
            <a:ext cx="914400" cy="914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/>
              <a:t>x</a:t>
            </a:r>
          </a:p>
        </p:txBody>
      </p:sp>
      <p:sp>
        <p:nvSpPr>
          <p:cNvPr id="17" name="Rectangle 16"/>
          <p:cNvSpPr/>
          <p:nvPr/>
        </p:nvSpPr>
        <p:spPr bwMode="ltGray">
          <a:xfrm>
            <a:off x="2895600" y="3848100"/>
            <a:ext cx="914400" cy="914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/>
              <a:t>x</a:t>
            </a:r>
          </a:p>
        </p:txBody>
      </p:sp>
      <p:sp>
        <p:nvSpPr>
          <p:cNvPr id="18" name="Rectangle 17"/>
          <p:cNvSpPr/>
          <p:nvPr/>
        </p:nvSpPr>
        <p:spPr bwMode="ltGray">
          <a:xfrm>
            <a:off x="3810000" y="3848100"/>
            <a:ext cx="914400" cy="914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/>
              <a:t>x</a:t>
            </a:r>
          </a:p>
        </p:txBody>
      </p:sp>
      <p:sp>
        <p:nvSpPr>
          <p:cNvPr id="19" name="Rectangle 18"/>
          <p:cNvSpPr/>
          <p:nvPr/>
        </p:nvSpPr>
        <p:spPr bwMode="ltGray">
          <a:xfrm>
            <a:off x="1066800" y="4762500"/>
            <a:ext cx="914400" cy="914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/>
              <a:t>x</a:t>
            </a:r>
          </a:p>
        </p:txBody>
      </p:sp>
      <p:sp>
        <p:nvSpPr>
          <p:cNvPr id="20" name="Rectangle 19"/>
          <p:cNvSpPr/>
          <p:nvPr/>
        </p:nvSpPr>
        <p:spPr bwMode="ltGray">
          <a:xfrm>
            <a:off x="1981200" y="4762500"/>
            <a:ext cx="914400" cy="914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/>
              <a:t>x</a:t>
            </a:r>
          </a:p>
        </p:txBody>
      </p:sp>
      <p:sp>
        <p:nvSpPr>
          <p:cNvPr id="21" name="Rectangle 20"/>
          <p:cNvSpPr/>
          <p:nvPr/>
        </p:nvSpPr>
        <p:spPr bwMode="ltGray">
          <a:xfrm>
            <a:off x="2895600" y="4762500"/>
            <a:ext cx="914400" cy="914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/>
              <a:t>x</a:t>
            </a:r>
          </a:p>
        </p:txBody>
      </p:sp>
      <p:sp>
        <p:nvSpPr>
          <p:cNvPr id="22" name="Rectangle 21"/>
          <p:cNvSpPr/>
          <p:nvPr/>
        </p:nvSpPr>
        <p:spPr bwMode="ltGray">
          <a:xfrm>
            <a:off x="3810000" y="4762500"/>
            <a:ext cx="914400" cy="914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5108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ltGray">
          <a:xfrm>
            <a:off x="1004774" y="2242301"/>
            <a:ext cx="4000500" cy="35813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90000"/>
              </a:lnSpc>
            </a:pPr>
            <a:endParaRPr lang="en-US" dirty="0"/>
          </a:p>
          <a:p>
            <a:pPr algn="ctr">
              <a:lnSpc>
                <a:spcPct val="90000"/>
              </a:lnSpc>
            </a:pPr>
            <a:r>
              <a:rPr lang="en-US" dirty="0"/>
              <a:t>Available Resources in </a:t>
            </a:r>
            <a:br>
              <a:rPr lang="en-US" dirty="0"/>
            </a:br>
            <a:r>
              <a:rPr lang="en-US" dirty="0"/>
              <a:t>Virtual Machine Instance Type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Traditional Cloud Sizing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052C-E4E5-4D1E-9F46-4B9E050B9172}" type="datetime4">
              <a:rPr lang="en-US" smtClean="0"/>
              <a:t>April 18,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uk-UA" smtClean="0"/>
              <a:pPr/>
              <a:t>9</a:t>
            </a:fld>
            <a:endParaRPr lang="uk-U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without Container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278880" y="2362200"/>
            <a:ext cx="5303520" cy="4343400"/>
          </a:xfrm>
        </p:spPr>
        <p:txBody>
          <a:bodyPr>
            <a:normAutofit/>
          </a:bodyPr>
          <a:lstStyle/>
          <a:p>
            <a:r>
              <a:rPr lang="en-US" b="1" dirty="0"/>
              <a:t>DB Sizing: Function of …</a:t>
            </a:r>
          </a:p>
          <a:p>
            <a:pPr lvl="1"/>
            <a:r>
              <a:rPr lang="de-DE" sz="2000" dirty="0"/>
              <a:t>R</a:t>
            </a:r>
            <a:r>
              <a:rPr lang="en-US" sz="2000" dirty="0"/>
              <a:t>AM</a:t>
            </a:r>
          </a:p>
          <a:p>
            <a:pPr lvl="1"/>
            <a:r>
              <a:rPr lang="de-DE" sz="2000" dirty="0"/>
              <a:t>C</a:t>
            </a:r>
            <a:r>
              <a:rPr lang="en-US" sz="2000" dirty="0"/>
              <a:t>PU</a:t>
            </a:r>
          </a:p>
          <a:p>
            <a:pPr lvl="1"/>
            <a:r>
              <a:rPr lang="de-DE" sz="2000" dirty="0"/>
              <a:t>Network</a:t>
            </a:r>
          </a:p>
          <a:p>
            <a:pPr lvl="1"/>
            <a:r>
              <a:rPr lang="de-DE" sz="2000" dirty="0"/>
              <a:t>I/O</a:t>
            </a:r>
            <a:endParaRPr lang="de-DE" sz="3200" dirty="0"/>
          </a:p>
          <a:p>
            <a:r>
              <a:rPr lang="en-US" b="1" dirty="0"/>
              <a:t>DB Utilization</a:t>
            </a:r>
          </a:p>
          <a:p>
            <a:pPr lvl="1"/>
            <a:r>
              <a:rPr lang="en-US" sz="2000" dirty="0"/>
              <a:t>5% average utilization is normal</a:t>
            </a:r>
          </a:p>
          <a:p>
            <a:pPr lvl="1"/>
            <a:r>
              <a:rPr lang="en-US" sz="2000" dirty="0"/>
              <a:t>Hence, 95% waste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1004775" y="3328220"/>
            <a:ext cx="3124200" cy="2514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90000"/>
              </a:lnSpc>
            </a:pPr>
            <a:endParaRPr lang="en-US" dirty="0"/>
          </a:p>
          <a:p>
            <a:pPr algn="ctr">
              <a:lnSpc>
                <a:spcPct val="90000"/>
              </a:lnSpc>
            </a:pPr>
            <a:r>
              <a:rPr lang="en-US" dirty="0"/>
              <a:t>DB Resources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Required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for a predicted Peek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328152" y="2364345"/>
            <a:ext cx="914400" cy="351502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CPU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3977" y="5970639"/>
            <a:ext cx="914400" cy="353961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RAM</a:t>
            </a:r>
          </a:p>
        </p:txBody>
      </p:sp>
      <p:sp>
        <p:nvSpPr>
          <p:cNvPr id="15" name="Rectangle 14"/>
          <p:cNvSpPr/>
          <p:nvPr/>
        </p:nvSpPr>
        <p:spPr bwMode="ltGray">
          <a:xfrm>
            <a:off x="1004934" y="4928420"/>
            <a:ext cx="2201080" cy="8928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/>
              <a:t>DB Resources utilized on Average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1004775" y="1804220"/>
            <a:ext cx="159" cy="403860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1004775" y="5842819"/>
            <a:ext cx="480075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17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ean9_Arial_16x9">
  <a:themeElements>
    <a:clrScheme name="ocean9">
      <a:dk1>
        <a:srgbClr val="262626"/>
      </a:dk1>
      <a:lt1>
        <a:sysClr val="window" lastClr="FFFFFF"/>
      </a:lt1>
      <a:dk2>
        <a:srgbClr val="425563"/>
      </a:dk2>
      <a:lt2>
        <a:srgbClr val="C6C9CA"/>
      </a:lt2>
      <a:accent1>
        <a:srgbClr val="343842"/>
      </a:accent1>
      <a:accent2>
        <a:srgbClr val="CF842E"/>
      </a:accent2>
      <a:accent3>
        <a:srgbClr val="71BA5B"/>
      </a:accent3>
      <a:accent4>
        <a:srgbClr val="348AA7"/>
      </a:accent4>
      <a:accent5>
        <a:srgbClr val="555B6B"/>
      </a:accent5>
      <a:accent6>
        <a:srgbClr val="757E94"/>
      </a:accent6>
      <a:hlink>
        <a:srgbClr val="348AA7"/>
      </a:hlink>
      <a:folHlink>
        <a:srgbClr val="757E9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135|123|117">
      <a:srgbClr val="877B75"/>
    </a:custClr>
    <a:custClr name="135|135|135">
      <a:srgbClr val="878787"/>
    </a:custClr>
  </a:custClrLst>
  <a:extLst>
    <a:ext uri="{05A4C25C-085E-4340-85A3-A5531E510DB2}">
      <thm15:themeFamily xmlns:thm15="http://schemas.microsoft.com/office/thememl/2012/main" name="Presentation1" id="{4342926A-77A2-42BF-9752-7E3EC6CBD7E7}" vid="{DBC4144C-D8CF-4A7C-95E3-C79CF654541A}"/>
    </a:ext>
  </a:extLst>
</a:theme>
</file>

<file path=ppt/theme/theme2.xml><?xml version="1.0" encoding="utf-8"?>
<a:theme xmlns:a="http://schemas.openxmlformats.org/drawingml/2006/main" name="Office Theme">
  <a:themeElements>
    <a:clrScheme name="HPE">
      <a:dk1>
        <a:sysClr val="windowText" lastClr="000000"/>
      </a:dk1>
      <a:lt1>
        <a:sysClr val="window" lastClr="FFFFFF"/>
      </a:lt1>
      <a:dk2>
        <a:srgbClr val="425563"/>
      </a:dk2>
      <a:lt2>
        <a:srgbClr val="C6C9CA"/>
      </a:lt2>
      <a:accent1>
        <a:srgbClr val="425563"/>
      </a:accent1>
      <a:accent2>
        <a:srgbClr val="2AD2C9"/>
      </a:accent2>
      <a:accent3>
        <a:srgbClr val="FF8D6D"/>
      </a:accent3>
      <a:accent4>
        <a:srgbClr val="5B4767"/>
      </a:accent4>
      <a:accent5>
        <a:srgbClr val="617D78"/>
      </a:accent5>
      <a:accent6>
        <a:srgbClr val="C6C9CA"/>
      </a:accent6>
      <a:hlink>
        <a:srgbClr val="617D78"/>
      </a:hlink>
      <a:folHlink>
        <a:srgbClr val="8787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135|123|117">
      <a:srgbClr val="877B75"/>
    </a:custClr>
    <a:custClr name="135|135|135">
      <a:srgbClr val="878787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PE">
      <a:dk1>
        <a:sysClr val="windowText" lastClr="000000"/>
      </a:dk1>
      <a:lt1>
        <a:sysClr val="window" lastClr="FFFFFF"/>
      </a:lt1>
      <a:dk2>
        <a:srgbClr val="425563"/>
      </a:dk2>
      <a:lt2>
        <a:srgbClr val="C6C9CA"/>
      </a:lt2>
      <a:accent1>
        <a:srgbClr val="425563"/>
      </a:accent1>
      <a:accent2>
        <a:srgbClr val="2AD2C9"/>
      </a:accent2>
      <a:accent3>
        <a:srgbClr val="FF8D6D"/>
      </a:accent3>
      <a:accent4>
        <a:srgbClr val="5B4767"/>
      </a:accent4>
      <a:accent5>
        <a:srgbClr val="617D78"/>
      </a:accent5>
      <a:accent6>
        <a:srgbClr val="C6C9CA"/>
      </a:accent6>
      <a:hlink>
        <a:srgbClr val="617D78"/>
      </a:hlink>
      <a:folHlink>
        <a:srgbClr val="8787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135|123|117">
      <a:srgbClr val="877B75"/>
    </a:custClr>
    <a:custClr name="135|135|135">
      <a:srgbClr val="878787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ocean9 - light v2</Template>
  <TotalTime>0</TotalTime>
  <Words>865</Words>
  <Application>Microsoft Office PowerPoint</Application>
  <PresentationFormat>Widescreen</PresentationFormat>
  <Paragraphs>358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Gill Sans MT</vt:lpstr>
      <vt:lpstr>Mangal</vt:lpstr>
      <vt:lpstr>Ocean9_Arial_16x9</vt:lpstr>
      <vt:lpstr>Running Databases in Containers: Overcome the challenges of Heavy Containers</vt:lpstr>
      <vt:lpstr>Containers</vt:lpstr>
      <vt:lpstr>Containers</vt:lpstr>
      <vt:lpstr>Containers</vt:lpstr>
      <vt:lpstr>Container Adoption Phases</vt:lpstr>
      <vt:lpstr>Heavy Containers</vt:lpstr>
      <vt:lpstr>Challenges</vt:lpstr>
      <vt:lpstr>Amazon EC2 R4 Family</vt:lpstr>
      <vt:lpstr>Database without Container</vt:lpstr>
      <vt:lpstr>Database with Container</vt:lpstr>
      <vt:lpstr>Cloud Native Maximum High Availability</vt:lpstr>
      <vt:lpstr>Why not a network/cluster file system?</vt:lpstr>
      <vt:lpstr>How about Microsoft Azure</vt:lpstr>
      <vt:lpstr>Heavy Container - Demo</vt:lpstr>
      <vt:lpstr>Output:  SAP HANA System  with   1.2 billion rows </vt:lpstr>
      <vt:lpstr>SAP Hybris on SAP HANA for Retail</vt:lpstr>
      <vt:lpstr>SUMMARY: DB Containers Great Choice</vt:lpstr>
      <vt:lpstr>Call to Action</vt:lpstr>
      <vt:lpstr>Meet Ocean9 at Cloud Expo in New York</vt:lpstr>
      <vt:lpstr>Slide download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2017-04-19T00:05:35Z</dcterms:created>
  <dcterms:modified xsi:type="dcterms:W3CDTF">2017-04-19T00:40:55Z</dcterms:modified>
</cp:coreProperties>
</file>