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0" r:id="rId2"/>
  </p:sldMasterIdLst>
  <p:notesMasterIdLst>
    <p:notesMasterId r:id="rId26"/>
  </p:notesMasterIdLst>
  <p:handoutMasterIdLst>
    <p:handoutMasterId r:id="rId27"/>
  </p:handoutMasterIdLst>
  <p:sldIdLst>
    <p:sldId id="386" r:id="rId3"/>
    <p:sldId id="387" r:id="rId4"/>
    <p:sldId id="388" r:id="rId5"/>
    <p:sldId id="389" r:id="rId6"/>
    <p:sldId id="390" r:id="rId7"/>
    <p:sldId id="351" r:id="rId8"/>
    <p:sldId id="340" r:id="rId9"/>
    <p:sldId id="369" r:id="rId10"/>
    <p:sldId id="378" r:id="rId11"/>
    <p:sldId id="374" r:id="rId12"/>
    <p:sldId id="368" r:id="rId13"/>
    <p:sldId id="376" r:id="rId14"/>
    <p:sldId id="380" r:id="rId15"/>
    <p:sldId id="372" r:id="rId16"/>
    <p:sldId id="379" r:id="rId17"/>
    <p:sldId id="357" r:id="rId18"/>
    <p:sldId id="381" r:id="rId19"/>
    <p:sldId id="385" r:id="rId20"/>
    <p:sldId id="359" r:id="rId21"/>
    <p:sldId id="364" r:id="rId22"/>
    <p:sldId id="384" r:id="rId23"/>
    <p:sldId id="382" r:id="rId24"/>
    <p:sldId id="391"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3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72717" autoAdjust="0"/>
  </p:normalViewPr>
  <p:slideViewPr>
    <p:cSldViewPr>
      <p:cViewPr varScale="1">
        <p:scale>
          <a:sx n="106" d="100"/>
          <a:sy n="106" d="100"/>
        </p:scale>
        <p:origin x="78" y="318"/>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200" d="100"/>
        <a:sy n="200" d="100"/>
      </p:scale>
      <p:origin x="0" y="-12308"/>
    </p:cViewPr>
  </p:sorterViewPr>
  <p:notesViewPr>
    <p:cSldViewPr>
      <p:cViewPr varScale="1">
        <p:scale>
          <a:sx n="84" d="100"/>
          <a:sy n="84" d="100"/>
        </p:scale>
        <p:origin x="29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6E1FE-558A-46DB-B3A1-B53394B3D4FA}"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64A8E051-E8E7-4E61-8076-5050995F90C1}">
      <dgm:prSet phldrT="[Text]" custT="1"/>
      <dgm:spPr/>
      <dgm:t>
        <a:bodyPr/>
        <a:lstStyle/>
        <a:p>
          <a:pPr algn="ctr"/>
          <a:r>
            <a:rPr lang="en-US" sz="1800" dirty="0"/>
            <a:t>Jumpstart </a:t>
          </a:r>
          <a:br>
            <a:rPr lang="en-US" sz="1800" dirty="0"/>
          </a:br>
          <a:r>
            <a:rPr lang="en-US" sz="1800" dirty="0"/>
            <a:t>SAP HANA POC</a:t>
          </a:r>
        </a:p>
      </dgm:t>
    </dgm:pt>
    <dgm:pt modelId="{FA3B9F3D-B66D-4D19-86DA-AD035E16531A}" type="parTrans" cxnId="{C90CEAC7-3F5D-41E3-B367-E04646F49258}">
      <dgm:prSet/>
      <dgm:spPr/>
      <dgm:t>
        <a:bodyPr/>
        <a:lstStyle/>
        <a:p>
          <a:pPr algn="ctr"/>
          <a:endParaRPr lang="en-US" sz="1600"/>
        </a:p>
      </dgm:t>
    </dgm:pt>
    <dgm:pt modelId="{0F4FE298-687E-40F4-97B2-FFC8402F3878}" type="sibTrans" cxnId="{C90CEAC7-3F5D-41E3-B367-E04646F49258}">
      <dgm:prSet/>
      <dgm:spPr/>
      <dgm:t>
        <a:bodyPr/>
        <a:lstStyle/>
        <a:p>
          <a:pPr algn="ctr"/>
          <a:endParaRPr lang="en-US" sz="1600"/>
        </a:p>
      </dgm:t>
    </dgm:pt>
    <dgm:pt modelId="{F9840BB9-FD37-4E25-89C1-B2F4732E176D}">
      <dgm:prSet phldrT="[Text]" custT="1"/>
      <dgm:spPr/>
      <dgm:t>
        <a:bodyPr/>
        <a:lstStyle/>
        <a:p>
          <a:pPr algn="ctr"/>
          <a:r>
            <a:rPr lang="en-US" sz="1800" dirty="0"/>
            <a:t>SAP HANA </a:t>
          </a:r>
          <a:br>
            <a:rPr lang="en-US" sz="1800" dirty="0"/>
          </a:br>
          <a:r>
            <a:rPr lang="en-US" sz="1800" dirty="0"/>
            <a:t>Dev and Test</a:t>
          </a:r>
        </a:p>
      </dgm:t>
    </dgm:pt>
    <dgm:pt modelId="{52B222FC-0844-413E-99AB-38227CC0A1C7}" type="parTrans" cxnId="{B9C537EB-1E3A-44E5-9DA8-513F5120AFC6}">
      <dgm:prSet/>
      <dgm:spPr/>
      <dgm:t>
        <a:bodyPr/>
        <a:lstStyle/>
        <a:p>
          <a:pPr algn="ctr"/>
          <a:endParaRPr lang="en-US" sz="1600"/>
        </a:p>
      </dgm:t>
    </dgm:pt>
    <dgm:pt modelId="{05B15882-5191-47FC-949C-720336786250}" type="sibTrans" cxnId="{B9C537EB-1E3A-44E5-9DA8-513F5120AFC6}">
      <dgm:prSet/>
      <dgm:spPr/>
      <dgm:t>
        <a:bodyPr/>
        <a:lstStyle/>
        <a:p>
          <a:pPr algn="ctr"/>
          <a:endParaRPr lang="en-US" sz="1600"/>
        </a:p>
      </dgm:t>
    </dgm:pt>
    <dgm:pt modelId="{D16D1B53-CC41-4242-8986-AD3EE7C9A9F5}">
      <dgm:prSet phldrT="[Text]" custT="1"/>
      <dgm:spPr/>
      <dgm:t>
        <a:bodyPr/>
        <a:lstStyle/>
        <a:p>
          <a:pPr algn="ctr"/>
          <a:r>
            <a:rPr lang="en-US" sz="1800" dirty="0"/>
            <a:t>SAP HANA</a:t>
          </a:r>
          <a:br>
            <a:rPr lang="en-US" sz="1800" dirty="0"/>
          </a:br>
          <a:r>
            <a:rPr lang="en-US" sz="1800" dirty="0"/>
            <a:t>Production</a:t>
          </a:r>
        </a:p>
      </dgm:t>
    </dgm:pt>
    <dgm:pt modelId="{F597076B-F939-4327-847C-CA00402C52CD}" type="parTrans" cxnId="{370A389B-E6FC-4F72-8E4F-838D71E749E9}">
      <dgm:prSet/>
      <dgm:spPr/>
      <dgm:t>
        <a:bodyPr/>
        <a:lstStyle/>
        <a:p>
          <a:pPr algn="ctr"/>
          <a:endParaRPr lang="en-US" sz="1600"/>
        </a:p>
      </dgm:t>
    </dgm:pt>
    <dgm:pt modelId="{B25ADFDD-81A3-4325-A0A1-13B1A9285DBC}" type="sibTrans" cxnId="{370A389B-E6FC-4F72-8E4F-838D71E749E9}">
      <dgm:prSet/>
      <dgm:spPr/>
      <dgm:t>
        <a:bodyPr/>
        <a:lstStyle/>
        <a:p>
          <a:pPr algn="ctr"/>
          <a:endParaRPr lang="en-US" sz="1600"/>
        </a:p>
      </dgm:t>
    </dgm:pt>
    <dgm:pt modelId="{600980A8-FA6E-49D9-B361-77B295A703A4}">
      <dgm:prSet phldrT="[Text]" custT="1"/>
      <dgm:spPr/>
      <dgm:t>
        <a:bodyPr/>
        <a:lstStyle/>
        <a:p>
          <a:pPr algn="ctr"/>
          <a:r>
            <a:rPr lang="en-US" sz="1800" dirty="0"/>
            <a:t>On-</a:t>
          </a:r>
          <a:r>
            <a:rPr lang="en-US" sz="1800" dirty="0" err="1"/>
            <a:t>prem</a:t>
          </a:r>
          <a:r>
            <a:rPr lang="en-US" sz="1800" dirty="0"/>
            <a:t> Backup to </a:t>
          </a:r>
          <a:br>
            <a:rPr lang="en-US" sz="1800" dirty="0"/>
          </a:br>
          <a:r>
            <a:rPr lang="en-US" sz="1800" dirty="0"/>
            <a:t>AWS | Azure</a:t>
          </a:r>
        </a:p>
      </dgm:t>
    </dgm:pt>
    <dgm:pt modelId="{5373A9BF-1E42-4EFD-B495-86C640ED8DF4}" type="parTrans" cxnId="{FF525A3D-3602-4636-A42B-CB6040142D0A}">
      <dgm:prSet/>
      <dgm:spPr/>
      <dgm:t>
        <a:bodyPr/>
        <a:lstStyle/>
        <a:p>
          <a:pPr algn="ctr"/>
          <a:endParaRPr lang="en-US" sz="1600"/>
        </a:p>
      </dgm:t>
    </dgm:pt>
    <dgm:pt modelId="{4D7398FA-EF9D-4E17-BBBC-AC2E590D5BE2}" type="sibTrans" cxnId="{FF525A3D-3602-4636-A42B-CB6040142D0A}">
      <dgm:prSet/>
      <dgm:spPr/>
      <dgm:t>
        <a:bodyPr/>
        <a:lstStyle/>
        <a:p>
          <a:pPr algn="ctr"/>
          <a:endParaRPr lang="en-US" sz="1600"/>
        </a:p>
      </dgm:t>
    </dgm:pt>
    <dgm:pt modelId="{8B1A5D1A-1104-4609-8B17-2214EC969D5C}">
      <dgm:prSet phldrT="[Text]" custT="1"/>
      <dgm:spPr/>
      <dgm:t>
        <a:bodyPr/>
        <a:lstStyle/>
        <a:p>
          <a:pPr algn="ctr"/>
          <a:r>
            <a:rPr lang="en-US" sz="1800" dirty="0"/>
            <a:t>Automated </a:t>
          </a:r>
          <a:br>
            <a:rPr lang="en-US" sz="1800" dirty="0"/>
          </a:br>
          <a:r>
            <a:rPr lang="en-US" sz="1800" dirty="0"/>
            <a:t>Disaster Recovery</a:t>
          </a:r>
        </a:p>
      </dgm:t>
    </dgm:pt>
    <dgm:pt modelId="{9AE35CF3-E489-4472-873B-AD5223005B09}" type="parTrans" cxnId="{5787F93D-613C-4F95-AAD9-0CF372C32416}">
      <dgm:prSet/>
      <dgm:spPr/>
      <dgm:t>
        <a:bodyPr/>
        <a:lstStyle/>
        <a:p>
          <a:pPr algn="ctr"/>
          <a:endParaRPr lang="en-US" sz="1600"/>
        </a:p>
      </dgm:t>
    </dgm:pt>
    <dgm:pt modelId="{CC27202F-94E6-47E5-99D1-ED74E8BA43FC}" type="sibTrans" cxnId="{5787F93D-613C-4F95-AAD9-0CF372C32416}">
      <dgm:prSet/>
      <dgm:spPr/>
      <dgm:t>
        <a:bodyPr/>
        <a:lstStyle/>
        <a:p>
          <a:pPr algn="ctr"/>
          <a:endParaRPr lang="en-US" sz="1600"/>
        </a:p>
      </dgm:t>
    </dgm:pt>
    <dgm:pt modelId="{B97A62EA-4CEA-4A09-B102-B7B3BCE18A77}">
      <dgm:prSet phldrT="[Text]" custT="1"/>
      <dgm:spPr/>
      <dgm:t>
        <a:bodyPr/>
        <a:lstStyle/>
        <a:p>
          <a:pPr algn="ctr"/>
          <a:r>
            <a:rPr lang="en-US" sz="1800" dirty="0"/>
            <a:t>SAP HANA </a:t>
          </a:r>
          <a:br>
            <a:rPr lang="en-US" sz="1800" dirty="0"/>
          </a:br>
          <a:r>
            <a:rPr lang="en-US" sz="1800" dirty="0"/>
            <a:t>Upgrade Testing</a:t>
          </a:r>
        </a:p>
      </dgm:t>
    </dgm:pt>
    <dgm:pt modelId="{981CD781-3609-43FB-B8C2-AC6F6400AB84}" type="parTrans" cxnId="{DE7425DF-FB18-4C9D-A0E3-6A09ED318F78}">
      <dgm:prSet/>
      <dgm:spPr/>
      <dgm:t>
        <a:bodyPr/>
        <a:lstStyle/>
        <a:p>
          <a:pPr algn="ctr"/>
          <a:endParaRPr lang="en-US" sz="1600"/>
        </a:p>
      </dgm:t>
    </dgm:pt>
    <dgm:pt modelId="{A0345880-891F-4FE6-B965-B68CA6F85B44}" type="sibTrans" cxnId="{DE7425DF-FB18-4C9D-A0E3-6A09ED318F78}">
      <dgm:prSet/>
      <dgm:spPr/>
      <dgm:t>
        <a:bodyPr/>
        <a:lstStyle/>
        <a:p>
          <a:pPr algn="ctr"/>
          <a:endParaRPr lang="en-US" sz="1600"/>
        </a:p>
      </dgm:t>
    </dgm:pt>
    <dgm:pt modelId="{92B80B6F-006D-49DC-ACCE-AF51C30C62BA}">
      <dgm:prSet phldrT="[Text]" custT="1"/>
      <dgm:spPr/>
      <dgm:t>
        <a:bodyPr/>
        <a:lstStyle/>
        <a:p>
          <a:pPr algn="ctr"/>
          <a:r>
            <a:rPr lang="en-US" sz="1800" dirty="0"/>
            <a:t>Digital </a:t>
          </a:r>
          <a:br>
            <a:rPr lang="en-US" sz="1800" dirty="0"/>
          </a:br>
          <a:r>
            <a:rPr lang="en-US" sz="1800" dirty="0"/>
            <a:t>Transformation</a:t>
          </a:r>
        </a:p>
      </dgm:t>
    </dgm:pt>
    <dgm:pt modelId="{29BD5BB1-4545-4227-B5F6-F8E7CBF375A3}" type="parTrans" cxnId="{1C2C8F20-A73E-487B-B4FF-237100FFDE26}">
      <dgm:prSet/>
      <dgm:spPr/>
      <dgm:t>
        <a:bodyPr/>
        <a:lstStyle/>
        <a:p>
          <a:pPr algn="ctr"/>
          <a:endParaRPr lang="en-US" sz="1600"/>
        </a:p>
      </dgm:t>
    </dgm:pt>
    <dgm:pt modelId="{93DD7AFD-731A-41FC-A5F3-D4D43DB66BBF}" type="sibTrans" cxnId="{1C2C8F20-A73E-487B-B4FF-237100FFDE26}">
      <dgm:prSet/>
      <dgm:spPr/>
      <dgm:t>
        <a:bodyPr/>
        <a:lstStyle/>
        <a:p>
          <a:pPr algn="ctr"/>
          <a:endParaRPr lang="en-US" sz="1600"/>
        </a:p>
      </dgm:t>
    </dgm:pt>
    <dgm:pt modelId="{A7CDAF89-9B4A-4481-BB28-C791E47A7A4F}">
      <dgm:prSet phldrT="[Text]" custT="1"/>
      <dgm:spPr/>
      <dgm:t>
        <a:bodyPr/>
        <a:lstStyle/>
        <a:p>
          <a:pPr algn="ctr"/>
          <a:r>
            <a:rPr lang="en-US" sz="1800" dirty="0"/>
            <a:t>Enable </a:t>
          </a:r>
          <a:br>
            <a:rPr lang="en-US" sz="1800" dirty="0"/>
          </a:br>
          <a:r>
            <a:rPr lang="en-US" sz="1800" dirty="0"/>
            <a:t>SAP Partners </a:t>
          </a:r>
          <a:br>
            <a:rPr lang="en-US" sz="1800" dirty="0"/>
          </a:br>
          <a:r>
            <a:rPr lang="en-US" sz="1800" dirty="0"/>
            <a:t>and ISVs</a:t>
          </a:r>
        </a:p>
      </dgm:t>
    </dgm:pt>
    <dgm:pt modelId="{69342FBA-68AB-463F-805C-5FE3943090E4}" type="parTrans" cxnId="{2D934D55-D89E-4162-8AEB-E7034C19D566}">
      <dgm:prSet/>
      <dgm:spPr/>
      <dgm:t>
        <a:bodyPr/>
        <a:lstStyle/>
        <a:p>
          <a:pPr algn="ctr"/>
          <a:endParaRPr lang="en-US" sz="1600"/>
        </a:p>
      </dgm:t>
    </dgm:pt>
    <dgm:pt modelId="{743B6BFC-6B5F-458F-8C89-1EDED840EB91}" type="sibTrans" cxnId="{2D934D55-D89E-4162-8AEB-E7034C19D566}">
      <dgm:prSet/>
      <dgm:spPr/>
      <dgm:t>
        <a:bodyPr/>
        <a:lstStyle/>
        <a:p>
          <a:pPr algn="ctr"/>
          <a:endParaRPr lang="en-US" sz="1600"/>
        </a:p>
      </dgm:t>
    </dgm:pt>
    <dgm:pt modelId="{206EB0BC-4D1D-49BB-86BE-1F4FAFB89A02}">
      <dgm:prSet phldrT="[Text]" custT="1"/>
      <dgm:spPr/>
      <dgm:t>
        <a:bodyPr/>
        <a:lstStyle/>
        <a:p>
          <a:pPr algn="ctr"/>
          <a:r>
            <a:rPr lang="en-US" sz="1800" dirty="0"/>
            <a:t>Size and Price </a:t>
          </a:r>
          <a:br>
            <a:rPr lang="en-US" sz="1800" dirty="0"/>
          </a:br>
          <a:r>
            <a:rPr lang="en-US" sz="1800" dirty="0"/>
            <a:t>SAP HANA </a:t>
          </a:r>
        </a:p>
      </dgm:t>
    </dgm:pt>
    <dgm:pt modelId="{33C99E4F-212A-43F5-8A07-9FAC689A4E38}" type="sibTrans" cxnId="{A2340EA6-FE85-4624-9646-B3529A9EEC4A}">
      <dgm:prSet/>
      <dgm:spPr/>
      <dgm:t>
        <a:bodyPr/>
        <a:lstStyle/>
        <a:p>
          <a:pPr algn="ctr"/>
          <a:endParaRPr lang="en-US" sz="1600"/>
        </a:p>
      </dgm:t>
    </dgm:pt>
    <dgm:pt modelId="{991022B3-986E-4984-8A4A-E2A2CAD4913F}" type="parTrans" cxnId="{A2340EA6-FE85-4624-9646-B3529A9EEC4A}">
      <dgm:prSet/>
      <dgm:spPr/>
      <dgm:t>
        <a:bodyPr/>
        <a:lstStyle/>
        <a:p>
          <a:pPr algn="ctr"/>
          <a:endParaRPr lang="en-US" sz="1600"/>
        </a:p>
      </dgm:t>
    </dgm:pt>
    <dgm:pt modelId="{D43E97FA-6479-4A05-9C6D-DCEA1A49A828}">
      <dgm:prSet phldrT="[Text]" custT="1"/>
      <dgm:spPr/>
      <dgm:t>
        <a:bodyPr/>
        <a:lstStyle/>
        <a:p>
          <a:pPr algn="ctr"/>
          <a:r>
            <a:rPr lang="en-US" sz="1800" dirty="0"/>
            <a:t>Size and Price</a:t>
          </a:r>
          <a:br>
            <a:rPr lang="en-US" sz="1800" dirty="0"/>
          </a:br>
          <a:r>
            <a:rPr lang="en-US" sz="1800" dirty="0"/>
            <a:t>SAP landscapes</a:t>
          </a:r>
        </a:p>
      </dgm:t>
    </dgm:pt>
    <dgm:pt modelId="{4DA8880D-4EB4-4D06-9301-9C42074915B7}" type="parTrans" cxnId="{B8B7BA65-131A-4C7D-B2A8-AFB92773337E}">
      <dgm:prSet/>
      <dgm:spPr/>
      <dgm:t>
        <a:bodyPr/>
        <a:lstStyle/>
        <a:p>
          <a:endParaRPr lang="en-US" sz="1600"/>
        </a:p>
      </dgm:t>
    </dgm:pt>
    <dgm:pt modelId="{1E264B96-1406-4294-96D5-B9E5622661B7}" type="sibTrans" cxnId="{B8B7BA65-131A-4C7D-B2A8-AFB92773337E}">
      <dgm:prSet/>
      <dgm:spPr/>
      <dgm:t>
        <a:bodyPr/>
        <a:lstStyle/>
        <a:p>
          <a:endParaRPr lang="en-US" sz="1600"/>
        </a:p>
      </dgm:t>
    </dgm:pt>
    <dgm:pt modelId="{05D69667-8CFE-4D4E-A452-FA59EA93D32A}">
      <dgm:prSet phldrT="[Text]" custT="1"/>
      <dgm:spPr/>
      <dgm:t>
        <a:bodyPr/>
        <a:lstStyle/>
        <a:p>
          <a:pPr algn="ctr"/>
          <a:r>
            <a:rPr lang="en-US" sz="1800" dirty="0"/>
            <a:t>On-demand </a:t>
          </a:r>
          <a:br>
            <a:rPr lang="en-US" sz="1800" dirty="0"/>
          </a:br>
          <a:r>
            <a:rPr lang="en-US" sz="1800" dirty="0"/>
            <a:t>Analytics</a:t>
          </a:r>
        </a:p>
      </dgm:t>
    </dgm:pt>
    <dgm:pt modelId="{CDD350A5-A21D-4358-B5AB-4B8B1275E819}" type="parTrans" cxnId="{F3B43066-7AD6-4C58-B6A9-184D85A605BE}">
      <dgm:prSet/>
      <dgm:spPr/>
      <dgm:t>
        <a:bodyPr/>
        <a:lstStyle/>
        <a:p>
          <a:endParaRPr lang="en-US" sz="1600"/>
        </a:p>
      </dgm:t>
    </dgm:pt>
    <dgm:pt modelId="{DBF3BE39-825D-47C6-8700-D11333A45EEE}" type="sibTrans" cxnId="{F3B43066-7AD6-4C58-B6A9-184D85A605BE}">
      <dgm:prSet/>
      <dgm:spPr/>
      <dgm:t>
        <a:bodyPr/>
        <a:lstStyle/>
        <a:p>
          <a:endParaRPr lang="en-US" sz="1600"/>
        </a:p>
      </dgm:t>
    </dgm:pt>
    <dgm:pt modelId="{EBA66683-3DA8-4B7C-A147-238C6663DAA9}">
      <dgm:prSet phldrT="[Text]" custT="1"/>
      <dgm:spPr/>
      <dgm:t>
        <a:bodyPr/>
        <a:lstStyle/>
        <a:p>
          <a:pPr algn="ctr"/>
          <a:r>
            <a:rPr lang="en-US" sz="1800"/>
            <a:t>Hybrid Cloud </a:t>
          </a:r>
          <a:br>
            <a:rPr lang="en-US" sz="1800"/>
          </a:br>
          <a:r>
            <a:rPr lang="en-US" sz="1800"/>
            <a:t>Azure | AWS</a:t>
          </a:r>
          <a:endParaRPr lang="en-US" sz="1800" dirty="0"/>
        </a:p>
      </dgm:t>
    </dgm:pt>
    <dgm:pt modelId="{4146C251-FC34-443C-B79B-EE53862BEFB0}" type="parTrans" cxnId="{52249A09-C6EB-412E-8295-B1F5230C4BAC}">
      <dgm:prSet/>
      <dgm:spPr/>
      <dgm:t>
        <a:bodyPr/>
        <a:lstStyle/>
        <a:p>
          <a:endParaRPr lang="en-US"/>
        </a:p>
      </dgm:t>
    </dgm:pt>
    <dgm:pt modelId="{558FE58E-A8A1-4FF9-85DA-A9A82C1D60D5}" type="sibTrans" cxnId="{52249A09-C6EB-412E-8295-B1F5230C4BAC}">
      <dgm:prSet/>
      <dgm:spPr/>
      <dgm:t>
        <a:bodyPr/>
        <a:lstStyle/>
        <a:p>
          <a:endParaRPr lang="en-US"/>
        </a:p>
      </dgm:t>
    </dgm:pt>
    <dgm:pt modelId="{A71B84AE-85C4-4B5D-9401-56F45B66022C}" type="pres">
      <dgm:prSet presAssocID="{3D56E1FE-558A-46DB-B3A1-B53394B3D4FA}" presName="diagram" presStyleCnt="0">
        <dgm:presLayoutVars>
          <dgm:dir/>
          <dgm:resizeHandles val="exact"/>
        </dgm:presLayoutVars>
      </dgm:prSet>
      <dgm:spPr/>
    </dgm:pt>
    <dgm:pt modelId="{6057B9AC-66B0-497C-8BE0-FABD029E9815}" type="pres">
      <dgm:prSet presAssocID="{206EB0BC-4D1D-49BB-86BE-1F4FAFB89A02}" presName="node" presStyleLbl="node1" presStyleIdx="0" presStyleCnt="12">
        <dgm:presLayoutVars>
          <dgm:bulletEnabled val="1"/>
        </dgm:presLayoutVars>
      </dgm:prSet>
      <dgm:spPr/>
    </dgm:pt>
    <dgm:pt modelId="{CB5A2615-BA24-4FF0-9CEA-E9ED5EC7835E}" type="pres">
      <dgm:prSet presAssocID="{33C99E4F-212A-43F5-8A07-9FAC689A4E38}" presName="sibTrans" presStyleCnt="0"/>
      <dgm:spPr/>
    </dgm:pt>
    <dgm:pt modelId="{4B65F499-C0D9-4A84-A4B4-7828050DA748}" type="pres">
      <dgm:prSet presAssocID="{64A8E051-E8E7-4E61-8076-5050995F90C1}" presName="node" presStyleLbl="node1" presStyleIdx="1" presStyleCnt="12">
        <dgm:presLayoutVars>
          <dgm:bulletEnabled val="1"/>
        </dgm:presLayoutVars>
      </dgm:prSet>
      <dgm:spPr/>
    </dgm:pt>
    <dgm:pt modelId="{4D614654-AD7A-40CC-AD81-5A8D47843CB1}" type="pres">
      <dgm:prSet presAssocID="{0F4FE298-687E-40F4-97B2-FFC8402F3878}" presName="sibTrans" presStyleCnt="0"/>
      <dgm:spPr/>
    </dgm:pt>
    <dgm:pt modelId="{92D59B22-00CB-4A7A-9108-D1E5F329EE85}" type="pres">
      <dgm:prSet presAssocID="{F9840BB9-FD37-4E25-89C1-B2F4732E176D}" presName="node" presStyleLbl="node1" presStyleIdx="2" presStyleCnt="12">
        <dgm:presLayoutVars>
          <dgm:bulletEnabled val="1"/>
        </dgm:presLayoutVars>
      </dgm:prSet>
      <dgm:spPr/>
    </dgm:pt>
    <dgm:pt modelId="{A53E22E2-AD10-48A4-94C0-D1DFF9C6FCAD}" type="pres">
      <dgm:prSet presAssocID="{05B15882-5191-47FC-949C-720336786250}" presName="sibTrans" presStyleCnt="0"/>
      <dgm:spPr/>
    </dgm:pt>
    <dgm:pt modelId="{7DBAFFFB-6DF0-4C7C-9376-D78ACE56956E}" type="pres">
      <dgm:prSet presAssocID="{EBA66683-3DA8-4B7C-A147-238C6663DAA9}" presName="node" presStyleLbl="node1" presStyleIdx="3" presStyleCnt="12">
        <dgm:presLayoutVars>
          <dgm:bulletEnabled val="1"/>
        </dgm:presLayoutVars>
      </dgm:prSet>
      <dgm:spPr/>
    </dgm:pt>
    <dgm:pt modelId="{703ACEBF-3C3C-4931-BF4C-F54E70AF212F}" type="pres">
      <dgm:prSet presAssocID="{558FE58E-A8A1-4FF9-85DA-A9A82C1D60D5}" presName="sibTrans" presStyleCnt="0"/>
      <dgm:spPr/>
    </dgm:pt>
    <dgm:pt modelId="{76349890-F6A7-4A85-B2E0-B73799BD069C}" type="pres">
      <dgm:prSet presAssocID="{D16D1B53-CC41-4242-8986-AD3EE7C9A9F5}" presName="node" presStyleLbl="node1" presStyleIdx="4" presStyleCnt="12">
        <dgm:presLayoutVars>
          <dgm:bulletEnabled val="1"/>
        </dgm:presLayoutVars>
      </dgm:prSet>
      <dgm:spPr/>
    </dgm:pt>
    <dgm:pt modelId="{CAB6E0BA-9989-47E8-BD3F-E7FC860F1796}" type="pres">
      <dgm:prSet presAssocID="{B25ADFDD-81A3-4325-A0A1-13B1A9285DBC}" presName="sibTrans" presStyleCnt="0"/>
      <dgm:spPr/>
    </dgm:pt>
    <dgm:pt modelId="{F6FF4EBD-CA7D-4482-B52A-1F398D5182E1}" type="pres">
      <dgm:prSet presAssocID="{600980A8-FA6E-49D9-B361-77B295A703A4}" presName="node" presStyleLbl="node1" presStyleIdx="5" presStyleCnt="12">
        <dgm:presLayoutVars>
          <dgm:bulletEnabled val="1"/>
        </dgm:presLayoutVars>
      </dgm:prSet>
      <dgm:spPr/>
    </dgm:pt>
    <dgm:pt modelId="{71966B88-BCA9-4E89-9D28-29945CD93AE3}" type="pres">
      <dgm:prSet presAssocID="{4D7398FA-EF9D-4E17-BBBC-AC2E590D5BE2}" presName="sibTrans" presStyleCnt="0"/>
      <dgm:spPr/>
    </dgm:pt>
    <dgm:pt modelId="{276D05C3-817A-4524-B4AD-15F8934AD9C9}" type="pres">
      <dgm:prSet presAssocID="{8B1A5D1A-1104-4609-8B17-2214EC969D5C}" presName="node" presStyleLbl="node1" presStyleIdx="6" presStyleCnt="12">
        <dgm:presLayoutVars>
          <dgm:bulletEnabled val="1"/>
        </dgm:presLayoutVars>
      </dgm:prSet>
      <dgm:spPr/>
    </dgm:pt>
    <dgm:pt modelId="{B3B84E5E-D91A-4C25-973F-5F2A3227DE4C}" type="pres">
      <dgm:prSet presAssocID="{CC27202F-94E6-47E5-99D1-ED74E8BA43FC}" presName="sibTrans" presStyleCnt="0"/>
      <dgm:spPr/>
    </dgm:pt>
    <dgm:pt modelId="{0AE68BF9-7E8A-4AB1-8E29-278A36F3C29C}" type="pres">
      <dgm:prSet presAssocID="{B97A62EA-4CEA-4A09-B102-B7B3BCE18A77}" presName="node" presStyleLbl="node1" presStyleIdx="7" presStyleCnt="12">
        <dgm:presLayoutVars>
          <dgm:bulletEnabled val="1"/>
        </dgm:presLayoutVars>
      </dgm:prSet>
      <dgm:spPr/>
    </dgm:pt>
    <dgm:pt modelId="{21239D16-0060-4CFA-BFE7-407A3B58375D}" type="pres">
      <dgm:prSet presAssocID="{A0345880-891F-4FE6-B965-B68CA6F85B44}" presName="sibTrans" presStyleCnt="0"/>
      <dgm:spPr/>
    </dgm:pt>
    <dgm:pt modelId="{8CD18A37-B9F7-49E5-BBB5-C43975FDD6F3}" type="pres">
      <dgm:prSet presAssocID="{92B80B6F-006D-49DC-ACCE-AF51C30C62BA}" presName="node" presStyleLbl="node1" presStyleIdx="8" presStyleCnt="12">
        <dgm:presLayoutVars>
          <dgm:bulletEnabled val="1"/>
        </dgm:presLayoutVars>
      </dgm:prSet>
      <dgm:spPr/>
    </dgm:pt>
    <dgm:pt modelId="{AF400480-045F-4F3C-89D9-0E74C4FFD335}" type="pres">
      <dgm:prSet presAssocID="{93DD7AFD-731A-41FC-A5F3-D4D43DB66BBF}" presName="sibTrans" presStyleCnt="0"/>
      <dgm:spPr/>
    </dgm:pt>
    <dgm:pt modelId="{B615662C-3A35-4DFE-8AE2-CA74D33CE2C5}" type="pres">
      <dgm:prSet presAssocID="{05D69667-8CFE-4D4E-A452-FA59EA93D32A}" presName="node" presStyleLbl="node1" presStyleIdx="9" presStyleCnt="12">
        <dgm:presLayoutVars>
          <dgm:bulletEnabled val="1"/>
        </dgm:presLayoutVars>
      </dgm:prSet>
      <dgm:spPr/>
    </dgm:pt>
    <dgm:pt modelId="{4F5AC427-E18B-44A5-8776-4967288ABD55}" type="pres">
      <dgm:prSet presAssocID="{DBF3BE39-825D-47C6-8700-D11333A45EEE}" presName="sibTrans" presStyleCnt="0"/>
      <dgm:spPr/>
    </dgm:pt>
    <dgm:pt modelId="{11DF7333-C8E0-4D91-84B9-9789BB13432A}" type="pres">
      <dgm:prSet presAssocID="{A7CDAF89-9B4A-4481-BB28-C791E47A7A4F}" presName="node" presStyleLbl="node1" presStyleIdx="10" presStyleCnt="12">
        <dgm:presLayoutVars>
          <dgm:bulletEnabled val="1"/>
        </dgm:presLayoutVars>
      </dgm:prSet>
      <dgm:spPr/>
    </dgm:pt>
    <dgm:pt modelId="{55122834-399F-4155-ACBB-159B30BA1916}" type="pres">
      <dgm:prSet presAssocID="{743B6BFC-6B5F-458F-8C89-1EDED840EB91}" presName="sibTrans" presStyleCnt="0"/>
      <dgm:spPr/>
    </dgm:pt>
    <dgm:pt modelId="{CAAC0B50-F81E-4676-ACB2-38AB46DE673C}" type="pres">
      <dgm:prSet presAssocID="{D43E97FA-6479-4A05-9C6D-DCEA1A49A828}" presName="node" presStyleLbl="node1" presStyleIdx="11" presStyleCnt="12">
        <dgm:presLayoutVars>
          <dgm:bulletEnabled val="1"/>
        </dgm:presLayoutVars>
      </dgm:prSet>
      <dgm:spPr/>
    </dgm:pt>
  </dgm:ptLst>
  <dgm:cxnLst>
    <dgm:cxn modelId="{88E873FA-66B3-4FFB-B508-96D2E28E56DC}" type="presOf" srcId="{F9840BB9-FD37-4E25-89C1-B2F4732E176D}" destId="{92D59B22-00CB-4A7A-9108-D1E5F329EE85}" srcOrd="0" destOrd="0" presId="urn:microsoft.com/office/officeart/2005/8/layout/default"/>
    <dgm:cxn modelId="{B9C537EB-1E3A-44E5-9DA8-513F5120AFC6}" srcId="{3D56E1FE-558A-46DB-B3A1-B53394B3D4FA}" destId="{F9840BB9-FD37-4E25-89C1-B2F4732E176D}" srcOrd="2" destOrd="0" parTransId="{52B222FC-0844-413E-99AB-38227CC0A1C7}" sibTransId="{05B15882-5191-47FC-949C-720336786250}"/>
    <dgm:cxn modelId="{CC4253AA-8A18-4DF2-B26B-55CBF5FA5698}" type="presOf" srcId="{D16D1B53-CC41-4242-8986-AD3EE7C9A9F5}" destId="{76349890-F6A7-4A85-B2E0-B73799BD069C}" srcOrd="0" destOrd="0" presId="urn:microsoft.com/office/officeart/2005/8/layout/default"/>
    <dgm:cxn modelId="{B8B7BA65-131A-4C7D-B2A8-AFB92773337E}" srcId="{3D56E1FE-558A-46DB-B3A1-B53394B3D4FA}" destId="{D43E97FA-6479-4A05-9C6D-DCEA1A49A828}" srcOrd="11" destOrd="0" parTransId="{4DA8880D-4EB4-4D06-9301-9C42074915B7}" sibTransId="{1E264B96-1406-4294-96D5-B9E5622661B7}"/>
    <dgm:cxn modelId="{FF525A3D-3602-4636-A42B-CB6040142D0A}" srcId="{3D56E1FE-558A-46DB-B3A1-B53394B3D4FA}" destId="{600980A8-FA6E-49D9-B361-77B295A703A4}" srcOrd="5" destOrd="0" parTransId="{5373A9BF-1E42-4EFD-B495-86C640ED8DF4}" sibTransId="{4D7398FA-EF9D-4E17-BBBC-AC2E590D5BE2}"/>
    <dgm:cxn modelId="{F7B41BAB-1B7A-44F3-A108-E4438734F007}" type="presOf" srcId="{206EB0BC-4D1D-49BB-86BE-1F4FAFB89A02}" destId="{6057B9AC-66B0-497C-8BE0-FABD029E9815}" srcOrd="0" destOrd="0" presId="urn:microsoft.com/office/officeart/2005/8/layout/default"/>
    <dgm:cxn modelId="{17C4BA68-57FA-432A-9262-F8F55BB746CE}" type="presOf" srcId="{64A8E051-E8E7-4E61-8076-5050995F90C1}" destId="{4B65F499-C0D9-4A84-A4B4-7828050DA748}" srcOrd="0" destOrd="0" presId="urn:microsoft.com/office/officeart/2005/8/layout/default"/>
    <dgm:cxn modelId="{C90CEAC7-3F5D-41E3-B367-E04646F49258}" srcId="{3D56E1FE-558A-46DB-B3A1-B53394B3D4FA}" destId="{64A8E051-E8E7-4E61-8076-5050995F90C1}" srcOrd="1" destOrd="0" parTransId="{FA3B9F3D-B66D-4D19-86DA-AD035E16531A}" sibTransId="{0F4FE298-687E-40F4-97B2-FFC8402F3878}"/>
    <dgm:cxn modelId="{A2340EA6-FE85-4624-9646-B3529A9EEC4A}" srcId="{3D56E1FE-558A-46DB-B3A1-B53394B3D4FA}" destId="{206EB0BC-4D1D-49BB-86BE-1F4FAFB89A02}" srcOrd="0" destOrd="0" parTransId="{991022B3-986E-4984-8A4A-E2A2CAD4913F}" sibTransId="{33C99E4F-212A-43F5-8A07-9FAC689A4E38}"/>
    <dgm:cxn modelId="{5787F93D-613C-4F95-AAD9-0CF372C32416}" srcId="{3D56E1FE-558A-46DB-B3A1-B53394B3D4FA}" destId="{8B1A5D1A-1104-4609-8B17-2214EC969D5C}" srcOrd="6" destOrd="0" parTransId="{9AE35CF3-E489-4472-873B-AD5223005B09}" sibTransId="{CC27202F-94E6-47E5-99D1-ED74E8BA43FC}"/>
    <dgm:cxn modelId="{370A389B-E6FC-4F72-8E4F-838D71E749E9}" srcId="{3D56E1FE-558A-46DB-B3A1-B53394B3D4FA}" destId="{D16D1B53-CC41-4242-8986-AD3EE7C9A9F5}" srcOrd="4" destOrd="0" parTransId="{F597076B-F939-4327-847C-CA00402C52CD}" sibTransId="{B25ADFDD-81A3-4325-A0A1-13B1A9285DBC}"/>
    <dgm:cxn modelId="{006FAC7B-F2AB-4D14-85E8-BA8123F405ED}" type="presOf" srcId="{600980A8-FA6E-49D9-B361-77B295A703A4}" destId="{F6FF4EBD-CA7D-4482-B52A-1F398D5182E1}" srcOrd="0" destOrd="0" presId="urn:microsoft.com/office/officeart/2005/8/layout/default"/>
    <dgm:cxn modelId="{F3B43066-7AD6-4C58-B6A9-184D85A605BE}" srcId="{3D56E1FE-558A-46DB-B3A1-B53394B3D4FA}" destId="{05D69667-8CFE-4D4E-A452-FA59EA93D32A}" srcOrd="9" destOrd="0" parTransId="{CDD350A5-A21D-4358-B5AB-4B8B1275E819}" sibTransId="{DBF3BE39-825D-47C6-8700-D11333A45EEE}"/>
    <dgm:cxn modelId="{E0B23127-1766-4964-AEDC-A0AB102DCE04}" type="presOf" srcId="{D43E97FA-6479-4A05-9C6D-DCEA1A49A828}" destId="{CAAC0B50-F81E-4676-ACB2-38AB46DE673C}" srcOrd="0" destOrd="0" presId="urn:microsoft.com/office/officeart/2005/8/layout/default"/>
    <dgm:cxn modelId="{B2F1DF4F-57F9-4FC3-A9B3-1EF079B2B746}" type="presOf" srcId="{A7CDAF89-9B4A-4481-BB28-C791E47A7A4F}" destId="{11DF7333-C8E0-4D91-84B9-9789BB13432A}" srcOrd="0" destOrd="0" presId="urn:microsoft.com/office/officeart/2005/8/layout/default"/>
    <dgm:cxn modelId="{A57851CC-F3E7-4FB5-8EA2-A2DCE8561876}" type="presOf" srcId="{8B1A5D1A-1104-4609-8B17-2214EC969D5C}" destId="{276D05C3-817A-4524-B4AD-15F8934AD9C9}" srcOrd="0" destOrd="0" presId="urn:microsoft.com/office/officeart/2005/8/layout/default"/>
    <dgm:cxn modelId="{1C2C8F20-A73E-487B-B4FF-237100FFDE26}" srcId="{3D56E1FE-558A-46DB-B3A1-B53394B3D4FA}" destId="{92B80B6F-006D-49DC-ACCE-AF51C30C62BA}" srcOrd="8" destOrd="0" parTransId="{29BD5BB1-4545-4227-B5F6-F8E7CBF375A3}" sibTransId="{93DD7AFD-731A-41FC-A5F3-D4D43DB66BBF}"/>
    <dgm:cxn modelId="{63ABFE84-1325-44DB-929A-167C9A9A598A}" type="presOf" srcId="{EBA66683-3DA8-4B7C-A147-238C6663DAA9}" destId="{7DBAFFFB-6DF0-4C7C-9376-D78ACE56956E}" srcOrd="0" destOrd="0" presId="urn:microsoft.com/office/officeart/2005/8/layout/default"/>
    <dgm:cxn modelId="{DE7425DF-FB18-4C9D-A0E3-6A09ED318F78}" srcId="{3D56E1FE-558A-46DB-B3A1-B53394B3D4FA}" destId="{B97A62EA-4CEA-4A09-B102-B7B3BCE18A77}" srcOrd="7" destOrd="0" parTransId="{981CD781-3609-43FB-B8C2-AC6F6400AB84}" sibTransId="{A0345880-891F-4FE6-B965-B68CA6F85B44}"/>
    <dgm:cxn modelId="{2D934D55-D89E-4162-8AEB-E7034C19D566}" srcId="{3D56E1FE-558A-46DB-B3A1-B53394B3D4FA}" destId="{A7CDAF89-9B4A-4481-BB28-C791E47A7A4F}" srcOrd="10" destOrd="0" parTransId="{69342FBA-68AB-463F-805C-5FE3943090E4}" sibTransId="{743B6BFC-6B5F-458F-8C89-1EDED840EB91}"/>
    <dgm:cxn modelId="{52249A09-C6EB-412E-8295-B1F5230C4BAC}" srcId="{3D56E1FE-558A-46DB-B3A1-B53394B3D4FA}" destId="{EBA66683-3DA8-4B7C-A147-238C6663DAA9}" srcOrd="3" destOrd="0" parTransId="{4146C251-FC34-443C-B79B-EE53862BEFB0}" sibTransId="{558FE58E-A8A1-4FF9-85DA-A9A82C1D60D5}"/>
    <dgm:cxn modelId="{73617F8F-BD8B-4957-99E6-47DDE0069195}" type="presOf" srcId="{3D56E1FE-558A-46DB-B3A1-B53394B3D4FA}" destId="{A71B84AE-85C4-4B5D-9401-56F45B66022C}" srcOrd="0" destOrd="0" presId="urn:microsoft.com/office/officeart/2005/8/layout/default"/>
    <dgm:cxn modelId="{0BC893B2-886A-4E34-B597-37628EB4977D}" type="presOf" srcId="{92B80B6F-006D-49DC-ACCE-AF51C30C62BA}" destId="{8CD18A37-B9F7-49E5-BBB5-C43975FDD6F3}" srcOrd="0" destOrd="0" presId="urn:microsoft.com/office/officeart/2005/8/layout/default"/>
    <dgm:cxn modelId="{FA1B3FF6-ACBD-4ED5-8F3A-6A4BF8FF4628}" type="presOf" srcId="{B97A62EA-4CEA-4A09-B102-B7B3BCE18A77}" destId="{0AE68BF9-7E8A-4AB1-8E29-278A36F3C29C}" srcOrd="0" destOrd="0" presId="urn:microsoft.com/office/officeart/2005/8/layout/default"/>
    <dgm:cxn modelId="{0FBA150B-789D-4FE8-BC94-E9167CF68BD7}" type="presOf" srcId="{05D69667-8CFE-4D4E-A452-FA59EA93D32A}" destId="{B615662C-3A35-4DFE-8AE2-CA74D33CE2C5}" srcOrd="0" destOrd="0" presId="urn:microsoft.com/office/officeart/2005/8/layout/default"/>
    <dgm:cxn modelId="{CB582BB1-82C2-4004-BFA5-5FCC1ECDB955}" type="presParOf" srcId="{A71B84AE-85C4-4B5D-9401-56F45B66022C}" destId="{6057B9AC-66B0-497C-8BE0-FABD029E9815}" srcOrd="0" destOrd="0" presId="urn:microsoft.com/office/officeart/2005/8/layout/default"/>
    <dgm:cxn modelId="{46BC2A3D-0B18-4057-A979-40930397984B}" type="presParOf" srcId="{A71B84AE-85C4-4B5D-9401-56F45B66022C}" destId="{CB5A2615-BA24-4FF0-9CEA-E9ED5EC7835E}" srcOrd="1" destOrd="0" presId="urn:microsoft.com/office/officeart/2005/8/layout/default"/>
    <dgm:cxn modelId="{084D1502-03B4-4FC7-A45E-3E8257FEDDD0}" type="presParOf" srcId="{A71B84AE-85C4-4B5D-9401-56F45B66022C}" destId="{4B65F499-C0D9-4A84-A4B4-7828050DA748}" srcOrd="2" destOrd="0" presId="urn:microsoft.com/office/officeart/2005/8/layout/default"/>
    <dgm:cxn modelId="{9A863D12-C37C-44A2-ACAB-4A43894B64D7}" type="presParOf" srcId="{A71B84AE-85C4-4B5D-9401-56F45B66022C}" destId="{4D614654-AD7A-40CC-AD81-5A8D47843CB1}" srcOrd="3" destOrd="0" presId="urn:microsoft.com/office/officeart/2005/8/layout/default"/>
    <dgm:cxn modelId="{8658997E-4714-45B4-9353-B4235F3B621E}" type="presParOf" srcId="{A71B84AE-85C4-4B5D-9401-56F45B66022C}" destId="{92D59B22-00CB-4A7A-9108-D1E5F329EE85}" srcOrd="4" destOrd="0" presId="urn:microsoft.com/office/officeart/2005/8/layout/default"/>
    <dgm:cxn modelId="{FDA969A9-92F5-4202-895B-D4063C7526E6}" type="presParOf" srcId="{A71B84AE-85C4-4B5D-9401-56F45B66022C}" destId="{A53E22E2-AD10-48A4-94C0-D1DFF9C6FCAD}" srcOrd="5" destOrd="0" presId="urn:microsoft.com/office/officeart/2005/8/layout/default"/>
    <dgm:cxn modelId="{FC670E19-433D-4533-9D62-0119DB7EB479}" type="presParOf" srcId="{A71B84AE-85C4-4B5D-9401-56F45B66022C}" destId="{7DBAFFFB-6DF0-4C7C-9376-D78ACE56956E}" srcOrd="6" destOrd="0" presId="urn:microsoft.com/office/officeart/2005/8/layout/default"/>
    <dgm:cxn modelId="{6E31440C-7017-4DDD-831F-B2C124815557}" type="presParOf" srcId="{A71B84AE-85C4-4B5D-9401-56F45B66022C}" destId="{703ACEBF-3C3C-4931-BF4C-F54E70AF212F}" srcOrd="7" destOrd="0" presId="urn:microsoft.com/office/officeart/2005/8/layout/default"/>
    <dgm:cxn modelId="{96F1DE8F-E226-410E-A7CA-EE3551E28D06}" type="presParOf" srcId="{A71B84AE-85C4-4B5D-9401-56F45B66022C}" destId="{76349890-F6A7-4A85-B2E0-B73799BD069C}" srcOrd="8" destOrd="0" presId="urn:microsoft.com/office/officeart/2005/8/layout/default"/>
    <dgm:cxn modelId="{6A824FCC-D6E9-4EAC-A887-1F0CC5F4DB14}" type="presParOf" srcId="{A71B84AE-85C4-4B5D-9401-56F45B66022C}" destId="{CAB6E0BA-9989-47E8-BD3F-E7FC860F1796}" srcOrd="9" destOrd="0" presId="urn:microsoft.com/office/officeart/2005/8/layout/default"/>
    <dgm:cxn modelId="{321F49F6-0ABA-4C4C-A957-367C8029187E}" type="presParOf" srcId="{A71B84AE-85C4-4B5D-9401-56F45B66022C}" destId="{F6FF4EBD-CA7D-4482-B52A-1F398D5182E1}" srcOrd="10" destOrd="0" presId="urn:microsoft.com/office/officeart/2005/8/layout/default"/>
    <dgm:cxn modelId="{99058BE3-CB8B-49DC-9F7D-227F6BDE0317}" type="presParOf" srcId="{A71B84AE-85C4-4B5D-9401-56F45B66022C}" destId="{71966B88-BCA9-4E89-9D28-29945CD93AE3}" srcOrd="11" destOrd="0" presId="urn:microsoft.com/office/officeart/2005/8/layout/default"/>
    <dgm:cxn modelId="{1BF7B220-1445-4388-850C-D28C978D9913}" type="presParOf" srcId="{A71B84AE-85C4-4B5D-9401-56F45B66022C}" destId="{276D05C3-817A-4524-B4AD-15F8934AD9C9}" srcOrd="12" destOrd="0" presId="urn:microsoft.com/office/officeart/2005/8/layout/default"/>
    <dgm:cxn modelId="{14C81083-6062-43AC-8603-763993A1F0F5}" type="presParOf" srcId="{A71B84AE-85C4-4B5D-9401-56F45B66022C}" destId="{B3B84E5E-D91A-4C25-973F-5F2A3227DE4C}" srcOrd="13" destOrd="0" presId="urn:microsoft.com/office/officeart/2005/8/layout/default"/>
    <dgm:cxn modelId="{CC20DD4C-3795-4045-B4C2-9D573EA761B4}" type="presParOf" srcId="{A71B84AE-85C4-4B5D-9401-56F45B66022C}" destId="{0AE68BF9-7E8A-4AB1-8E29-278A36F3C29C}" srcOrd="14" destOrd="0" presId="urn:microsoft.com/office/officeart/2005/8/layout/default"/>
    <dgm:cxn modelId="{96AF716E-E566-482C-B249-D4CA35AC30C1}" type="presParOf" srcId="{A71B84AE-85C4-4B5D-9401-56F45B66022C}" destId="{21239D16-0060-4CFA-BFE7-407A3B58375D}" srcOrd="15" destOrd="0" presId="urn:microsoft.com/office/officeart/2005/8/layout/default"/>
    <dgm:cxn modelId="{4E7CB689-30D2-4899-A514-A24EB97D8F33}" type="presParOf" srcId="{A71B84AE-85C4-4B5D-9401-56F45B66022C}" destId="{8CD18A37-B9F7-49E5-BBB5-C43975FDD6F3}" srcOrd="16" destOrd="0" presId="urn:microsoft.com/office/officeart/2005/8/layout/default"/>
    <dgm:cxn modelId="{3B5D95F7-1EFB-48D7-A219-4581275477C8}" type="presParOf" srcId="{A71B84AE-85C4-4B5D-9401-56F45B66022C}" destId="{AF400480-045F-4F3C-89D9-0E74C4FFD335}" srcOrd="17" destOrd="0" presId="urn:microsoft.com/office/officeart/2005/8/layout/default"/>
    <dgm:cxn modelId="{DFA4977F-8077-47A9-890E-A4E328F09C60}" type="presParOf" srcId="{A71B84AE-85C4-4B5D-9401-56F45B66022C}" destId="{B615662C-3A35-4DFE-8AE2-CA74D33CE2C5}" srcOrd="18" destOrd="0" presId="urn:microsoft.com/office/officeart/2005/8/layout/default"/>
    <dgm:cxn modelId="{4C756E14-D83F-4E81-9462-468FCB6BA72E}" type="presParOf" srcId="{A71B84AE-85C4-4B5D-9401-56F45B66022C}" destId="{4F5AC427-E18B-44A5-8776-4967288ABD55}" srcOrd="19" destOrd="0" presId="urn:microsoft.com/office/officeart/2005/8/layout/default"/>
    <dgm:cxn modelId="{B09D4C48-56C0-486F-B140-D454D9546D53}" type="presParOf" srcId="{A71B84AE-85C4-4B5D-9401-56F45B66022C}" destId="{11DF7333-C8E0-4D91-84B9-9789BB13432A}" srcOrd="20" destOrd="0" presId="urn:microsoft.com/office/officeart/2005/8/layout/default"/>
    <dgm:cxn modelId="{FB6D3722-A541-478F-A6A1-2B09768C5197}" type="presParOf" srcId="{A71B84AE-85C4-4B5D-9401-56F45B66022C}" destId="{55122834-399F-4155-ACBB-159B30BA1916}" srcOrd="21" destOrd="0" presId="urn:microsoft.com/office/officeart/2005/8/layout/default"/>
    <dgm:cxn modelId="{9B1ACB6F-4F16-43EA-8C8C-05133E08E0B5}" type="presParOf" srcId="{A71B84AE-85C4-4B5D-9401-56F45B66022C}" destId="{CAAC0B50-F81E-4676-ACB2-38AB46DE673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7B9AC-66B0-497C-8BE0-FABD029E9815}">
      <dsp:nvSpPr>
        <dsp:cNvPr id="0" name=""/>
        <dsp:cNvSpPr/>
      </dsp:nvSpPr>
      <dsp:spPr>
        <a:xfrm>
          <a:off x="548334" y="744"/>
          <a:ext cx="1942355" cy="11654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Size and Price </a:t>
          </a:r>
          <a:br>
            <a:rPr lang="en-US" sz="1800" kern="1200" dirty="0"/>
          </a:br>
          <a:r>
            <a:rPr lang="en-US" sz="1800" kern="1200" dirty="0"/>
            <a:t>SAP HANA </a:t>
          </a:r>
        </a:p>
      </dsp:txBody>
      <dsp:txXfrm>
        <a:off x="548334" y="744"/>
        <a:ext cx="1942355" cy="1165413"/>
      </dsp:txXfrm>
    </dsp:sp>
    <dsp:sp modelId="{4B65F499-C0D9-4A84-A4B4-7828050DA748}">
      <dsp:nvSpPr>
        <dsp:cNvPr id="0" name=""/>
        <dsp:cNvSpPr/>
      </dsp:nvSpPr>
      <dsp:spPr>
        <a:xfrm>
          <a:off x="2684926" y="744"/>
          <a:ext cx="1942355" cy="1165413"/>
        </a:xfrm>
        <a:prstGeom prst="rect">
          <a:avLst/>
        </a:prstGeom>
        <a:solidFill>
          <a:schemeClr val="accent3">
            <a:hueOff val="485588"/>
            <a:satOff val="1067"/>
            <a:lumOff val="-1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Jumpstart </a:t>
          </a:r>
          <a:br>
            <a:rPr lang="en-US" sz="1800" kern="1200" dirty="0"/>
          </a:br>
          <a:r>
            <a:rPr lang="en-US" sz="1800" kern="1200" dirty="0"/>
            <a:t>SAP HANA POC</a:t>
          </a:r>
        </a:p>
      </dsp:txBody>
      <dsp:txXfrm>
        <a:off x="2684926" y="744"/>
        <a:ext cx="1942355" cy="1165413"/>
      </dsp:txXfrm>
    </dsp:sp>
    <dsp:sp modelId="{92D59B22-00CB-4A7A-9108-D1E5F329EE85}">
      <dsp:nvSpPr>
        <dsp:cNvPr id="0" name=""/>
        <dsp:cNvSpPr/>
      </dsp:nvSpPr>
      <dsp:spPr>
        <a:xfrm>
          <a:off x="4821517" y="744"/>
          <a:ext cx="1942355" cy="1165413"/>
        </a:xfrm>
        <a:prstGeom prst="rect">
          <a:avLst/>
        </a:prstGeom>
        <a:solidFill>
          <a:schemeClr val="accent3">
            <a:hueOff val="971175"/>
            <a:satOff val="2134"/>
            <a:lumOff val="-2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SAP HANA </a:t>
          </a:r>
          <a:br>
            <a:rPr lang="en-US" sz="1800" kern="1200" dirty="0"/>
          </a:br>
          <a:r>
            <a:rPr lang="en-US" sz="1800" kern="1200" dirty="0"/>
            <a:t>Dev and Test</a:t>
          </a:r>
        </a:p>
      </dsp:txBody>
      <dsp:txXfrm>
        <a:off x="4821517" y="744"/>
        <a:ext cx="1942355" cy="1165413"/>
      </dsp:txXfrm>
    </dsp:sp>
    <dsp:sp modelId="{7DBAFFFB-6DF0-4C7C-9376-D78ACE56956E}">
      <dsp:nvSpPr>
        <dsp:cNvPr id="0" name=""/>
        <dsp:cNvSpPr/>
      </dsp:nvSpPr>
      <dsp:spPr>
        <a:xfrm>
          <a:off x="6958109" y="744"/>
          <a:ext cx="1942355" cy="1165413"/>
        </a:xfrm>
        <a:prstGeom prst="rect">
          <a:avLst/>
        </a:prstGeom>
        <a:solidFill>
          <a:schemeClr val="accent3">
            <a:hueOff val="1456763"/>
            <a:satOff val="3202"/>
            <a:lumOff val="-3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Hybrid Cloud </a:t>
          </a:r>
          <a:br>
            <a:rPr lang="en-US" sz="1800" kern="1200"/>
          </a:br>
          <a:r>
            <a:rPr lang="en-US" sz="1800" kern="1200"/>
            <a:t>Azure | AWS</a:t>
          </a:r>
          <a:endParaRPr lang="en-US" sz="1800" kern="1200" dirty="0"/>
        </a:p>
      </dsp:txBody>
      <dsp:txXfrm>
        <a:off x="6958109" y="744"/>
        <a:ext cx="1942355" cy="1165413"/>
      </dsp:txXfrm>
    </dsp:sp>
    <dsp:sp modelId="{76349890-F6A7-4A85-B2E0-B73799BD069C}">
      <dsp:nvSpPr>
        <dsp:cNvPr id="0" name=""/>
        <dsp:cNvSpPr/>
      </dsp:nvSpPr>
      <dsp:spPr>
        <a:xfrm>
          <a:off x="548334" y="1360393"/>
          <a:ext cx="1942355" cy="1165413"/>
        </a:xfrm>
        <a:prstGeom prst="rect">
          <a:avLst/>
        </a:prstGeom>
        <a:solidFill>
          <a:schemeClr val="accent3">
            <a:hueOff val="1942351"/>
            <a:satOff val="4269"/>
            <a:lumOff val="-41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SAP HANA</a:t>
          </a:r>
          <a:br>
            <a:rPr lang="en-US" sz="1800" kern="1200" dirty="0"/>
          </a:br>
          <a:r>
            <a:rPr lang="en-US" sz="1800" kern="1200" dirty="0"/>
            <a:t>Production</a:t>
          </a:r>
        </a:p>
      </dsp:txBody>
      <dsp:txXfrm>
        <a:off x="548334" y="1360393"/>
        <a:ext cx="1942355" cy="1165413"/>
      </dsp:txXfrm>
    </dsp:sp>
    <dsp:sp modelId="{F6FF4EBD-CA7D-4482-B52A-1F398D5182E1}">
      <dsp:nvSpPr>
        <dsp:cNvPr id="0" name=""/>
        <dsp:cNvSpPr/>
      </dsp:nvSpPr>
      <dsp:spPr>
        <a:xfrm>
          <a:off x="2684926" y="1360393"/>
          <a:ext cx="1942355" cy="1165413"/>
        </a:xfrm>
        <a:prstGeom prst="rect">
          <a:avLst/>
        </a:prstGeom>
        <a:solidFill>
          <a:schemeClr val="accent3">
            <a:hueOff val="2427938"/>
            <a:satOff val="5336"/>
            <a:lumOff val="-5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a:t>
          </a:r>
          <a:r>
            <a:rPr lang="en-US" sz="1800" kern="1200" dirty="0" err="1"/>
            <a:t>prem</a:t>
          </a:r>
          <a:r>
            <a:rPr lang="en-US" sz="1800" kern="1200" dirty="0"/>
            <a:t> Backup to </a:t>
          </a:r>
          <a:br>
            <a:rPr lang="en-US" sz="1800" kern="1200" dirty="0"/>
          </a:br>
          <a:r>
            <a:rPr lang="en-US" sz="1800" kern="1200" dirty="0"/>
            <a:t>AWS | Azure</a:t>
          </a:r>
        </a:p>
      </dsp:txBody>
      <dsp:txXfrm>
        <a:off x="2684926" y="1360393"/>
        <a:ext cx="1942355" cy="1165413"/>
      </dsp:txXfrm>
    </dsp:sp>
    <dsp:sp modelId="{276D05C3-817A-4524-B4AD-15F8934AD9C9}">
      <dsp:nvSpPr>
        <dsp:cNvPr id="0" name=""/>
        <dsp:cNvSpPr/>
      </dsp:nvSpPr>
      <dsp:spPr>
        <a:xfrm>
          <a:off x="4821517" y="1360393"/>
          <a:ext cx="1942355" cy="1165413"/>
        </a:xfrm>
        <a:prstGeom prst="rect">
          <a:avLst/>
        </a:prstGeom>
        <a:solidFill>
          <a:schemeClr val="accent3">
            <a:hueOff val="2913526"/>
            <a:satOff val="6403"/>
            <a:lumOff val="-6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Automated </a:t>
          </a:r>
          <a:br>
            <a:rPr lang="en-US" sz="1800" kern="1200" dirty="0"/>
          </a:br>
          <a:r>
            <a:rPr lang="en-US" sz="1800" kern="1200" dirty="0"/>
            <a:t>Disaster Recovery</a:t>
          </a:r>
        </a:p>
      </dsp:txBody>
      <dsp:txXfrm>
        <a:off x="4821517" y="1360393"/>
        <a:ext cx="1942355" cy="1165413"/>
      </dsp:txXfrm>
    </dsp:sp>
    <dsp:sp modelId="{0AE68BF9-7E8A-4AB1-8E29-278A36F3C29C}">
      <dsp:nvSpPr>
        <dsp:cNvPr id="0" name=""/>
        <dsp:cNvSpPr/>
      </dsp:nvSpPr>
      <dsp:spPr>
        <a:xfrm>
          <a:off x="6958109" y="1360393"/>
          <a:ext cx="1942355" cy="1165413"/>
        </a:xfrm>
        <a:prstGeom prst="rect">
          <a:avLst/>
        </a:prstGeom>
        <a:solidFill>
          <a:schemeClr val="accent3">
            <a:hueOff val="3399113"/>
            <a:satOff val="7470"/>
            <a:lumOff val="-7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SAP HANA </a:t>
          </a:r>
          <a:br>
            <a:rPr lang="en-US" sz="1800" kern="1200" dirty="0"/>
          </a:br>
          <a:r>
            <a:rPr lang="en-US" sz="1800" kern="1200" dirty="0"/>
            <a:t>Upgrade Testing</a:t>
          </a:r>
        </a:p>
      </dsp:txBody>
      <dsp:txXfrm>
        <a:off x="6958109" y="1360393"/>
        <a:ext cx="1942355" cy="1165413"/>
      </dsp:txXfrm>
    </dsp:sp>
    <dsp:sp modelId="{8CD18A37-B9F7-49E5-BBB5-C43975FDD6F3}">
      <dsp:nvSpPr>
        <dsp:cNvPr id="0" name=""/>
        <dsp:cNvSpPr/>
      </dsp:nvSpPr>
      <dsp:spPr>
        <a:xfrm>
          <a:off x="548334" y="2720042"/>
          <a:ext cx="1942355" cy="1165413"/>
        </a:xfrm>
        <a:prstGeom prst="rect">
          <a:avLst/>
        </a:prstGeom>
        <a:solidFill>
          <a:schemeClr val="accent3">
            <a:hueOff val="3884701"/>
            <a:satOff val="8537"/>
            <a:lumOff val="-82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Digital </a:t>
          </a:r>
          <a:br>
            <a:rPr lang="en-US" sz="1800" kern="1200" dirty="0"/>
          </a:br>
          <a:r>
            <a:rPr lang="en-US" sz="1800" kern="1200" dirty="0"/>
            <a:t>Transformation</a:t>
          </a:r>
        </a:p>
      </dsp:txBody>
      <dsp:txXfrm>
        <a:off x="548334" y="2720042"/>
        <a:ext cx="1942355" cy="1165413"/>
      </dsp:txXfrm>
    </dsp:sp>
    <dsp:sp modelId="{B615662C-3A35-4DFE-8AE2-CA74D33CE2C5}">
      <dsp:nvSpPr>
        <dsp:cNvPr id="0" name=""/>
        <dsp:cNvSpPr/>
      </dsp:nvSpPr>
      <dsp:spPr>
        <a:xfrm>
          <a:off x="2684926" y="2720042"/>
          <a:ext cx="1942355" cy="1165413"/>
        </a:xfrm>
        <a:prstGeom prst="rect">
          <a:avLst/>
        </a:prstGeom>
        <a:solidFill>
          <a:schemeClr val="accent3">
            <a:hueOff val="4370289"/>
            <a:satOff val="9605"/>
            <a:lumOff val="-9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On-demand </a:t>
          </a:r>
          <a:br>
            <a:rPr lang="en-US" sz="1800" kern="1200" dirty="0"/>
          </a:br>
          <a:r>
            <a:rPr lang="en-US" sz="1800" kern="1200" dirty="0"/>
            <a:t>Analytics</a:t>
          </a:r>
        </a:p>
      </dsp:txBody>
      <dsp:txXfrm>
        <a:off x="2684926" y="2720042"/>
        <a:ext cx="1942355" cy="1165413"/>
      </dsp:txXfrm>
    </dsp:sp>
    <dsp:sp modelId="{11DF7333-C8E0-4D91-84B9-9789BB13432A}">
      <dsp:nvSpPr>
        <dsp:cNvPr id="0" name=""/>
        <dsp:cNvSpPr/>
      </dsp:nvSpPr>
      <dsp:spPr>
        <a:xfrm>
          <a:off x="4821517" y="2720042"/>
          <a:ext cx="1942355" cy="1165413"/>
        </a:xfrm>
        <a:prstGeom prst="rect">
          <a:avLst/>
        </a:prstGeom>
        <a:solidFill>
          <a:schemeClr val="accent3">
            <a:hueOff val="4855876"/>
            <a:satOff val="10672"/>
            <a:lumOff val="-103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Enable </a:t>
          </a:r>
          <a:br>
            <a:rPr lang="en-US" sz="1800" kern="1200" dirty="0"/>
          </a:br>
          <a:r>
            <a:rPr lang="en-US" sz="1800" kern="1200" dirty="0"/>
            <a:t>SAP Partners </a:t>
          </a:r>
          <a:br>
            <a:rPr lang="en-US" sz="1800" kern="1200" dirty="0"/>
          </a:br>
          <a:r>
            <a:rPr lang="en-US" sz="1800" kern="1200" dirty="0"/>
            <a:t>and ISVs</a:t>
          </a:r>
        </a:p>
      </dsp:txBody>
      <dsp:txXfrm>
        <a:off x="4821517" y="2720042"/>
        <a:ext cx="1942355" cy="1165413"/>
      </dsp:txXfrm>
    </dsp:sp>
    <dsp:sp modelId="{CAAC0B50-F81E-4676-ACB2-38AB46DE673C}">
      <dsp:nvSpPr>
        <dsp:cNvPr id="0" name=""/>
        <dsp:cNvSpPr/>
      </dsp:nvSpPr>
      <dsp:spPr>
        <a:xfrm>
          <a:off x="6958109" y="2720042"/>
          <a:ext cx="1942355" cy="1165413"/>
        </a:xfrm>
        <a:prstGeom prst="rect">
          <a:avLst/>
        </a:prstGeom>
        <a:solidFill>
          <a:schemeClr val="accent3">
            <a:hueOff val="5341464"/>
            <a:satOff val="11739"/>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Size and Price</a:t>
          </a:r>
          <a:br>
            <a:rPr lang="en-US" sz="1800" kern="1200" dirty="0"/>
          </a:br>
          <a:r>
            <a:rPr lang="en-US" sz="1800" kern="1200" dirty="0"/>
            <a:t>SAP landscapes</a:t>
          </a:r>
        </a:p>
      </dsp:txBody>
      <dsp:txXfrm>
        <a:off x="6958109" y="2720042"/>
        <a:ext cx="1942355" cy="11654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2/16/2017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‹Nr.›</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‹Nr.›</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4A706D-B563-4C50-8A04-59F10C8D78C3}" type="slidenum">
              <a:rPr smtClean="0">
                <a:solidFill>
                  <a:prstClr val="black"/>
                </a:solidFill>
              </a:rPr>
              <a:pPr/>
              <a:t>1</a:t>
            </a:fld>
            <a:endParaRPr dirty="0">
              <a:solidFill>
                <a:prstClr val="black"/>
              </a:solidFill>
            </a:endParaRPr>
          </a:p>
        </p:txBody>
      </p:sp>
    </p:spTree>
    <p:extLst>
      <p:ext uri="{BB962C8B-B14F-4D97-AF65-F5344CB8AC3E}">
        <p14:creationId xmlns:p14="http://schemas.microsoft.com/office/powerpoint/2010/main" val="135753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215898" lvl="0" indent="-214317">
              <a:lnSpc>
                <a:spcPct val="93000"/>
              </a:lnSpc>
              <a:tabLst>
                <a:tab pos="457199" algn="l"/>
                <a:tab pos="914399" algn="l"/>
                <a:tab pos="1371599" algn="l"/>
                <a:tab pos="1828799" algn="l"/>
                <a:tab pos="2285999" algn="l"/>
                <a:tab pos="2743199" algn="l"/>
                <a:tab pos="3200399" algn="l"/>
                <a:tab pos="3657599" algn="l"/>
                <a:tab pos="4114799" algn="l"/>
                <a:tab pos="4571999" algn="l"/>
                <a:tab pos="5029199" algn="l"/>
                <a:tab pos="5486399" algn="l"/>
              </a:tabLst>
            </a:pPr>
            <a:r>
              <a:rPr lang="en-GB" dirty="0"/>
              <a:t>Many</a:t>
            </a:r>
            <a:r>
              <a:rPr lang="en-GB" baseline="0" dirty="0"/>
              <a:t> </a:t>
            </a:r>
            <a:r>
              <a:rPr lang="en-GB" dirty="0"/>
              <a:t>of you are familiar with SUSE already,</a:t>
            </a:r>
            <a:r>
              <a:rPr lang="en-GB" baseline="0" dirty="0"/>
              <a:t> but for those who aren’t you will see that our mission is to deliver </a:t>
            </a:r>
            <a:r>
              <a:rPr lang="en-US" dirty="0">
                <a:latin typeface="Arial" pitchFamily="34"/>
              </a:rPr>
              <a:t>the best enterprise-grade open source</a:t>
            </a:r>
            <a:r>
              <a:rPr lang="en-US" baseline="0" dirty="0">
                <a:latin typeface="Arial" pitchFamily="34"/>
              </a:rPr>
              <a:t> </a:t>
            </a:r>
          </a:p>
          <a:p>
            <a:pPr marL="215898" lvl="0" indent="-214317">
              <a:lnSpc>
                <a:spcPct val="93000"/>
              </a:lnSpc>
              <a:tabLst>
                <a:tab pos="457199" algn="l"/>
                <a:tab pos="914399" algn="l"/>
                <a:tab pos="1371599" algn="l"/>
                <a:tab pos="1828799" algn="l"/>
                <a:tab pos="2285999" algn="l"/>
                <a:tab pos="2743199" algn="l"/>
                <a:tab pos="3200399" algn="l"/>
                <a:tab pos="3657599" algn="l"/>
                <a:tab pos="4114799" algn="l"/>
                <a:tab pos="4571999" algn="l"/>
                <a:tab pos="5029199" algn="l"/>
                <a:tab pos="5486399" algn="l"/>
              </a:tabLst>
            </a:pPr>
            <a:r>
              <a:rPr lang="en-US" dirty="0">
                <a:latin typeface="Arial" pitchFamily="34"/>
              </a:rPr>
              <a:t>solutions through partnering</a:t>
            </a:r>
            <a:r>
              <a:rPr lang="en-US" baseline="0" dirty="0">
                <a:latin typeface="Arial" pitchFamily="34"/>
              </a:rPr>
              <a:t> and community innovation has led to incredible success in the market. </a:t>
            </a:r>
          </a:p>
          <a:p>
            <a:pPr marL="215898" lvl="0" indent="-214317">
              <a:lnSpc>
                <a:spcPct val="93000"/>
              </a:lnSpc>
              <a:tabLst>
                <a:tab pos="457199" algn="l"/>
                <a:tab pos="914399" algn="l"/>
                <a:tab pos="1371599" algn="l"/>
                <a:tab pos="1828799" algn="l"/>
                <a:tab pos="2285999" algn="l"/>
                <a:tab pos="2743199" algn="l"/>
                <a:tab pos="3200399" algn="l"/>
                <a:tab pos="3657599" algn="l"/>
                <a:tab pos="4114799" algn="l"/>
                <a:tab pos="4571999" algn="l"/>
                <a:tab pos="5029199" algn="l"/>
                <a:tab pos="5486399" algn="l"/>
              </a:tabLst>
            </a:pPr>
            <a:endParaRPr lang="en-US" baseline="0" dirty="0">
              <a:latin typeface="Arial" pitchFamily="34"/>
            </a:endParaRPr>
          </a:p>
          <a:p>
            <a:r>
              <a:rPr lang="en-US" baseline="0" dirty="0">
                <a:latin typeface="Arial" pitchFamily="34"/>
              </a:rPr>
              <a:t>Whether looking at how SUSE powers 70% of the mission-critical SAP application workloads or our foothold in many notable industries and verticals you’ll find that SUSE is the </a:t>
            </a:r>
            <a:r>
              <a:rPr lang="en-GB" baseline="0" dirty="0"/>
              <a:t>underpinning Linux Operating System Platform for some of the most important Enterprise Businesses Worldwide.</a:t>
            </a:r>
          </a:p>
          <a:p>
            <a:endParaRPr lang="en-GB" baseline="0" dirty="0"/>
          </a:p>
          <a:p>
            <a:r>
              <a:rPr lang="en-GB" baseline="0" dirty="0"/>
              <a:t>That’s why it </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[click]</a:t>
            </a:r>
          </a:p>
          <a:p>
            <a:endParaRPr lang="en-GB" dirty="0"/>
          </a:p>
        </p:txBody>
      </p:sp>
      <p:sp>
        <p:nvSpPr>
          <p:cNvPr id="4" name="Slide Number Placeholder 3"/>
          <p:cNvSpPr>
            <a:spLocks noGrp="1"/>
          </p:cNvSpPr>
          <p:nvPr>
            <p:ph type="sldNum" sz="quarter" idx="10"/>
          </p:nvPr>
        </p:nvSpPr>
        <p:spPr/>
        <p:txBody>
          <a:bodyPr/>
          <a:lstStyle/>
          <a:p>
            <a:fld id="{194A706D-B563-4C50-8A04-59F10C8D78C3}" type="slidenum">
              <a:rPr smtClean="0">
                <a:solidFill>
                  <a:prstClr val="black"/>
                </a:solidFill>
              </a:rPr>
              <a:pPr/>
              <a:t>2</a:t>
            </a:fld>
            <a:endParaRPr dirty="0">
              <a:solidFill>
                <a:prstClr val="black"/>
              </a:solidFill>
            </a:endParaRPr>
          </a:p>
        </p:txBody>
      </p:sp>
    </p:spTree>
    <p:extLst>
      <p:ext uri="{BB962C8B-B14F-4D97-AF65-F5344CB8AC3E}">
        <p14:creationId xmlns:p14="http://schemas.microsoft.com/office/powerpoint/2010/main" val="418652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accent2"/>
                </a:solidFill>
              </a:rPr>
              <a:t>SUSE that understands the significance</a:t>
            </a:r>
            <a:r>
              <a:rPr lang="en-US" b="0" i="1" baseline="0" dirty="0">
                <a:solidFill>
                  <a:schemeClr val="accent2"/>
                </a:solidFill>
              </a:rPr>
              <a:t> of driving customer success through partners.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i="1" baseline="0" dirty="0">
              <a:solidFill>
                <a:schemeClr val="accent2"/>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i="1" baseline="0" dirty="0">
                <a:solidFill>
                  <a:schemeClr val="accent2"/>
                </a:solidFill>
              </a:rPr>
              <a:t>Over 24+ years of driving Linux adoption focused on the enterprise we have built an incredibly diverse ecosystem of partners. A subset of these are now the incredibly important and influential partners that understand how to drive cloud adoption and hold a Microsoft Cloud Service Provider (or CSP) role or an Amazon Web Services Premier Consulting Partner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i="1" baseline="0" dirty="0">
              <a:solidFill>
                <a:schemeClr val="accent2"/>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i="1" baseline="0" dirty="0">
                <a:solidFill>
                  <a:schemeClr val="accent2"/>
                </a:solidFill>
              </a:rPr>
              <a:t>We collaborate with industry leading cloud providers, and the partners that they trust to deliver solutions with the right mix of Open Source Solutions and innovative software. These key partners fill in the skills gap at many enterprises and SUSE is building relationships with these, making sure to prioritize and identify those which also have an SAP competency or software solution that enables SAP HANA adoption on public cloud. </a:t>
            </a:r>
            <a:endParaRPr lang="en-US" dirty="0"/>
          </a:p>
        </p:txBody>
      </p:sp>
      <p:sp>
        <p:nvSpPr>
          <p:cNvPr id="4" name="Slide Number Placeholder 3"/>
          <p:cNvSpPr>
            <a:spLocks noGrp="1"/>
          </p:cNvSpPr>
          <p:nvPr>
            <p:ph type="sldNum" sz="quarter" idx="10"/>
          </p:nvPr>
        </p:nvSpPr>
        <p:spPr/>
        <p:txBody>
          <a:bodyPr/>
          <a:lstStyle/>
          <a:p>
            <a:fld id="{194A706D-B563-4C50-8A04-59F10C8D78C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585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900" b="0" i="0" u="none" strike="noStrike" kern="1200" dirty="0">
                <a:solidFill>
                  <a:srgbClr val="000000"/>
                </a:solidFill>
                <a:effectLst/>
                <a:latin typeface="Arial" pitchFamily="34" charset="0"/>
                <a:ea typeface="ＭＳ Ｐゴシック" charset="-128"/>
                <a:cs typeface="Arial" pitchFamily="34" charset="0"/>
              </a:rPr>
              <a:t>These</a:t>
            </a:r>
            <a:r>
              <a:rPr lang="en-US" sz="900" b="0" i="0" u="none" strike="noStrike" kern="1200" baseline="0" dirty="0">
                <a:solidFill>
                  <a:srgbClr val="000000"/>
                </a:solidFill>
                <a:effectLst/>
                <a:latin typeface="Arial" pitchFamily="34" charset="0"/>
                <a:ea typeface="ＭＳ Ｐゴシック" charset="-128"/>
                <a:cs typeface="Arial" pitchFamily="34" charset="0"/>
              </a:rPr>
              <a:t> are the most relevant advantages and benefits of public cloud</a:t>
            </a:r>
            <a:endParaRPr lang="en-US" sz="900" b="0" i="0" u="none" strike="noStrike" kern="1200" dirty="0">
              <a:solidFill>
                <a:srgbClr val="000000"/>
              </a:solidFill>
              <a:effectLst/>
              <a:latin typeface="Arial" pitchFamily="34" charset="0"/>
              <a:ea typeface="ＭＳ Ｐゴシック" charset="-128"/>
              <a:cs typeface="Arial" pitchFamily="34" charset="0"/>
            </a:endParaRPr>
          </a:p>
          <a:p>
            <a:endParaRPr lang="en-US" sz="900" b="0" i="0" kern="1200" dirty="0">
              <a:solidFill>
                <a:srgbClr val="000000"/>
              </a:solidFill>
              <a:effectLst/>
              <a:latin typeface="Arial" pitchFamily="34" charset="0"/>
              <a:ea typeface="ＭＳ Ｐゴシック" charset="-128"/>
              <a:cs typeface="Arial" pitchFamily="34" charset="0"/>
            </a:endParaRPr>
          </a:p>
          <a:p>
            <a:pPr marL="171450" lvl="0" indent="-171450">
              <a:buFont typeface="Arial" panose="020B0604020202020204" pitchFamily="34" charset="0"/>
              <a:buChar char="•"/>
            </a:pPr>
            <a:r>
              <a:rPr lang="en-US" sz="900" b="0" i="0" kern="1200" dirty="0">
                <a:solidFill>
                  <a:srgbClr val="000000"/>
                </a:solidFill>
                <a:effectLst/>
                <a:latin typeface="Arial" pitchFamily="34" charset="0"/>
                <a:ea typeface="ＭＳ Ｐゴシック" charset="-128"/>
                <a:cs typeface="Arial" pitchFamily="34" charset="0"/>
              </a:rPr>
              <a:t>Only pay when you consume, and only pay for how much you consume.</a:t>
            </a:r>
          </a:p>
          <a:p>
            <a:endParaRPr lang="en-US" sz="900" b="0" i="0" u="none" strike="noStrike" kern="1200" dirty="0">
              <a:solidFill>
                <a:srgbClr val="000000"/>
              </a:solidFill>
              <a:effectLst/>
              <a:latin typeface="Arial" pitchFamily="34" charset="0"/>
              <a:ea typeface="ＭＳ Ｐゴシック" charset="-128"/>
              <a:cs typeface="Arial" pitchFamily="34" charset="0"/>
            </a:endParaRPr>
          </a:p>
          <a:p>
            <a:pPr marL="171450" lvl="0" indent="-171450">
              <a:buFont typeface="Arial" panose="020B0604020202020204" pitchFamily="34" charset="0"/>
              <a:buChar char="•"/>
            </a:pPr>
            <a:r>
              <a:rPr lang="en-US" sz="900" b="0" i="0" kern="1200" dirty="0">
                <a:solidFill>
                  <a:srgbClr val="000000"/>
                </a:solidFill>
                <a:effectLst/>
                <a:latin typeface="Arial" pitchFamily="34" charset="0"/>
                <a:ea typeface="ＭＳ Ｐゴシック" charset="-128"/>
                <a:cs typeface="Arial" pitchFamily="34" charset="0"/>
              </a:rPr>
              <a:t>Achieve higher economies of scale which translates into lower pay as you go prices.</a:t>
            </a:r>
            <a:br>
              <a:rPr lang="en-US" sz="900" b="0" i="0" kern="1200" dirty="0">
                <a:solidFill>
                  <a:srgbClr val="000000"/>
                </a:solidFill>
                <a:effectLst/>
                <a:latin typeface="Arial" pitchFamily="34" charset="0"/>
                <a:ea typeface="ＭＳ Ｐゴシック" charset="-128"/>
                <a:cs typeface="Arial" pitchFamily="34" charset="0"/>
              </a:rPr>
            </a:br>
            <a:endParaRPr lang="en-US" sz="900" b="0" i="0" kern="1200" dirty="0">
              <a:solidFill>
                <a:srgbClr val="000000"/>
              </a:solidFill>
              <a:effectLst/>
              <a:latin typeface="Arial" pitchFamily="34" charset="0"/>
              <a:ea typeface="ＭＳ Ｐゴシック" charset="-128"/>
              <a:cs typeface="Arial" pitchFamily="34" charset="0"/>
            </a:endParaRPr>
          </a:p>
          <a:p>
            <a:pPr marL="171450" lvl="0" indent="-171450">
              <a:buFont typeface="Arial" panose="020B0604020202020204" pitchFamily="34" charset="0"/>
              <a:buChar char="•"/>
            </a:pPr>
            <a:r>
              <a:rPr lang="en-US" sz="900" b="0" i="0" kern="1200" dirty="0">
                <a:solidFill>
                  <a:srgbClr val="000000"/>
                </a:solidFill>
                <a:effectLst/>
                <a:latin typeface="Arial" pitchFamily="34" charset="0"/>
                <a:ea typeface="ＭＳ Ｐゴシック" charset="-128"/>
                <a:cs typeface="Arial" pitchFamily="34" charset="0"/>
              </a:rPr>
              <a:t>New IT resources are only ever a click away, which means you reduce the time from weeks to just minutes</a:t>
            </a:r>
            <a:br>
              <a:rPr lang="en-US" sz="900" b="0" i="0" kern="1200" dirty="0">
                <a:solidFill>
                  <a:srgbClr val="000000"/>
                </a:solidFill>
                <a:effectLst/>
                <a:latin typeface="Arial" pitchFamily="34" charset="0"/>
                <a:ea typeface="ＭＳ Ｐゴシック" charset="-128"/>
                <a:cs typeface="Arial" pitchFamily="34" charset="0"/>
              </a:rPr>
            </a:br>
            <a:endParaRPr lang="en-US" sz="900" b="0" i="0" kern="1200" dirty="0">
              <a:solidFill>
                <a:srgbClr val="000000"/>
              </a:solidFill>
              <a:effectLst/>
              <a:latin typeface="Arial" pitchFamily="34" charset="0"/>
              <a:ea typeface="ＭＳ Ｐゴシック"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94A706D-B563-4C50-8A04-59F10C8D78C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934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A</a:t>
            </a:r>
            <a:r>
              <a:rPr lang="en-US" baseline="0" dirty="0"/>
              <a:t> quick preview:    SUSE supports these workloads in the cloud.    Now let’s talk about the market trends</a:t>
            </a:r>
            <a:endParaRPr lang="en-US" dirty="0"/>
          </a:p>
          <a:p>
            <a:endParaRPr lang="en-US" dirty="0"/>
          </a:p>
          <a:p>
            <a:pPr lvl="0">
              <a:spcAft>
                <a:spcPts val="600"/>
              </a:spcAft>
            </a:pPr>
            <a:r>
              <a:rPr lang="en-US" sz="1800" dirty="0"/>
              <a:t>Dev and Test / Dev/Ops </a:t>
            </a:r>
          </a:p>
          <a:p>
            <a:pPr lvl="0"/>
            <a:r>
              <a:rPr lang="en-US" sz="1800" dirty="0"/>
              <a:t>Capacity Computing /Bursting</a:t>
            </a:r>
          </a:p>
          <a:p>
            <a:pPr lvl="0"/>
            <a:r>
              <a:rPr lang="en-US" sz="1800" dirty="0"/>
              <a:t>Web applications and edge servers</a:t>
            </a:r>
          </a:p>
          <a:p>
            <a:pPr lvl="0"/>
            <a:r>
              <a:rPr lang="en-US" sz="1800" dirty="0"/>
              <a:t>High performance and capacity computing (for simulation, research, manufacturing, fraud detection)</a:t>
            </a:r>
          </a:p>
          <a:p>
            <a:pPr lvl="0">
              <a:spcAft>
                <a:spcPts val="600"/>
              </a:spcAft>
            </a:pPr>
            <a:r>
              <a:rPr lang="en-US" sz="1800" dirty="0"/>
              <a:t>Modernized applications</a:t>
            </a:r>
          </a:p>
          <a:p>
            <a:pPr lvl="1"/>
            <a:r>
              <a:rPr lang="en-US" sz="1600" dirty="0"/>
              <a:t>Web and mobile applications that are built off of legacy applications</a:t>
            </a:r>
          </a:p>
          <a:p>
            <a:pPr lvl="0"/>
            <a:r>
              <a:rPr lang="en-US" sz="1800" dirty="0"/>
              <a:t>Big Data and analytics</a:t>
            </a:r>
          </a:p>
          <a:p>
            <a:pPr lvl="0"/>
            <a:r>
              <a:rPr lang="en-US" sz="1800" dirty="0"/>
              <a:t>SAP Applications</a:t>
            </a:r>
          </a:p>
          <a:p>
            <a:pPr lvl="0"/>
            <a:endParaRPr lang="en-US" sz="1800" dirty="0"/>
          </a:p>
          <a:p>
            <a:pPr lvl="0"/>
            <a:r>
              <a:rPr lang="en-US" sz="1800" dirty="0"/>
              <a:t>TODAY WE’RE TALKING ABOUT DISASTER</a:t>
            </a:r>
            <a:r>
              <a:rPr lang="en-US" sz="1800" baseline="0" dirty="0"/>
              <a:t> RECOVERY</a:t>
            </a:r>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194A706D-B563-4C50-8A04-59F10C8D78C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9183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43556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16</a:t>
            </a:fld>
            <a:endParaRPr lang="en-US"/>
          </a:p>
        </p:txBody>
      </p:sp>
    </p:spTree>
    <p:extLst>
      <p:ext uri="{BB962C8B-B14F-4D97-AF65-F5344CB8AC3E}">
        <p14:creationId xmlns:p14="http://schemas.microsoft.com/office/powerpoint/2010/main" val="335788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20</a:t>
            </a:fld>
            <a:endParaRPr lang="en-US"/>
          </a:p>
        </p:txBody>
      </p:sp>
    </p:spTree>
    <p:extLst>
      <p:ext uri="{BB962C8B-B14F-4D97-AF65-F5344CB8AC3E}">
        <p14:creationId xmlns:p14="http://schemas.microsoft.com/office/powerpoint/2010/main" val="30702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Questions:</a:t>
            </a:r>
          </a:p>
          <a:p>
            <a:r>
              <a:rPr lang="en-US" sz="1100" kern="1200" dirty="0">
                <a:solidFill>
                  <a:schemeClr val="tx1"/>
                </a:solidFill>
                <a:effectLst/>
                <a:latin typeface="+mn-lt"/>
                <a:ea typeface="+mn-ea"/>
                <a:cs typeface="+mn-cs"/>
              </a:rPr>
              <a:t> </a:t>
            </a:r>
          </a:p>
          <a:p>
            <a:pPr lvl="0"/>
            <a:r>
              <a:rPr lang="en-US" sz="1100" kern="1200" dirty="0">
                <a:solidFill>
                  <a:schemeClr val="tx1"/>
                </a:solidFill>
                <a:effectLst/>
                <a:latin typeface="+mn-lt"/>
                <a:ea typeface="+mn-ea"/>
                <a:cs typeface="+mn-cs"/>
              </a:rPr>
              <a:t>How long does it take to implement </a:t>
            </a:r>
            <a:r>
              <a:rPr lang="en-US" sz="1100" kern="1200" dirty="0" err="1">
                <a:solidFill>
                  <a:schemeClr val="tx1"/>
                </a:solidFill>
                <a:effectLst/>
                <a:latin typeface="+mn-lt"/>
                <a:ea typeface="+mn-ea"/>
                <a:cs typeface="+mn-cs"/>
              </a:rPr>
              <a:t>DRaaS</a:t>
            </a:r>
            <a:r>
              <a:rPr lang="en-US" sz="1100" kern="1200" dirty="0">
                <a:solidFill>
                  <a:schemeClr val="tx1"/>
                </a:solidFill>
                <a:effectLst/>
                <a:latin typeface="+mn-lt"/>
                <a:ea typeface="+mn-ea"/>
                <a:cs typeface="+mn-cs"/>
              </a:rPr>
              <a:t> for SAP HANA with Ocean9.</a:t>
            </a:r>
          </a:p>
          <a:p>
            <a:pPr lvl="0"/>
            <a:r>
              <a:rPr lang="en-US" sz="1100" kern="1200" dirty="0">
                <a:solidFill>
                  <a:schemeClr val="tx1"/>
                </a:solidFill>
                <a:effectLst/>
                <a:latin typeface="+mn-lt"/>
                <a:ea typeface="+mn-ea"/>
                <a:cs typeface="+mn-cs"/>
              </a:rPr>
              <a:t>How do you charge for </a:t>
            </a:r>
            <a:r>
              <a:rPr lang="en-US" sz="1100" kern="1200" dirty="0" err="1">
                <a:solidFill>
                  <a:schemeClr val="tx1"/>
                </a:solidFill>
                <a:effectLst/>
                <a:latin typeface="+mn-lt"/>
                <a:ea typeface="+mn-ea"/>
                <a:cs typeface="+mn-cs"/>
              </a:rPr>
              <a:t>DRaaS</a:t>
            </a:r>
            <a:r>
              <a:rPr lang="en-US" sz="1100" kern="1200" dirty="0">
                <a:solidFill>
                  <a:schemeClr val="tx1"/>
                </a:solidFill>
                <a:effectLst/>
                <a:latin typeface="+mn-lt"/>
                <a:ea typeface="+mn-ea"/>
                <a:cs typeface="+mn-cs"/>
              </a:rPr>
              <a:t>?</a:t>
            </a:r>
          </a:p>
          <a:p>
            <a:pPr lvl="0"/>
            <a:r>
              <a:rPr lang="en-US" sz="1100" kern="1200" dirty="0">
                <a:solidFill>
                  <a:schemeClr val="tx1"/>
                </a:solidFill>
                <a:effectLst/>
                <a:latin typeface="+mn-lt"/>
                <a:ea typeface="+mn-ea"/>
                <a:cs typeface="+mn-cs"/>
              </a:rPr>
              <a:t>Does Ocean9 offer other services than </a:t>
            </a:r>
            <a:r>
              <a:rPr lang="en-US" sz="1100" kern="1200" dirty="0" err="1">
                <a:solidFill>
                  <a:schemeClr val="tx1"/>
                </a:solidFill>
                <a:effectLst/>
                <a:latin typeface="+mn-lt"/>
                <a:ea typeface="+mn-ea"/>
                <a:cs typeface="+mn-cs"/>
              </a:rPr>
              <a:t>DRaaS</a:t>
            </a:r>
            <a:r>
              <a:rPr lang="en-US" sz="1100" kern="1200" dirty="0">
                <a:solidFill>
                  <a:schemeClr val="tx1"/>
                </a:solidFill>
                <a:effectLst/>
                <a:latin typeface="+mn-lt"/>
                <a:ea typeface="+mn-ea"/>
                <a:cs typeface="+mn-cs"/>
              </a:rPr>
              <a:t>?</a:t>
            </a:r>
          </a:p>
          <a:p>
            <a:pPr lvl="0"/>
            <a:r>
              <a:rPr lang="en-US" sz="1100" kern="1200" dirty="0">
                <a:solidFill>
                  <a:schemeClr val="tx1"/>
                </a:solidFill>
                <a:effectLst/>
                <a:latin typeface="+mn-lt"/>
                <a:ea typeface="+mn-ea"/>
                <a:cs typeface="+mn-cs"/>
              </a:rPr>
              <a:t>What is the difference between backup and replication based </a:t>
            </a:r>
            <a:r>
              <a:rPr lang="en-US" sz="1100" kern="1200" dirty="0" err="1">
                <a:solidFill>
                  <a:schemeClr val="tx1"/>
                </a:solidFill>
                <a:effectLst/>
                <a:latin typeface="+mn-lt"/>
                <a:ea typeface="+mn-ea"/>
                <a:cs typeface="+mn-cs"/>
              </a:rPr>
              <a:t>DRaaS</a:t>
            </a:r>
            <a:r>
              <a:rPr lang="en-US" sz="1100" kern="1200" dirty="0">
                <a:solidFill>
                  <a:schemeClr val="tx1"/>
                </a:solidFill>
                <a:effectLst/>
                <a:latin typeface="+mn-lt"/>
                <a:ea typeface="+mn-ea"/>
                <a:cs typeface="+mn-cs"/>
              </a:rPr>
              <a:t>?</a:t>
            </a:r>
          </a:p>
          <a:p>
            <a:endParaRPr lang="en-US" dirty="0"/>
          </a:p>
          <a:p>
            <a:endParaRPr lang="en-US" dirty="0"/>
          </a:p>
        </p:txBody>
      </p:sp>
      <p:sp>
        <p:nvSpPr>
          <p:cNvPr id="4" name="Slide Number Placeholder 3"/>
          <p:cNvSpPr>
            <a:spLocks noGrp="1"/>
          </p:cNvSpPr>
          <p:nvPr>
            <p:ph type="sldNum" sz="quarter" idx="10"/>
          </p:nvPr>
        </p:nvSpPr>
        <p:spPr/>
        <p:txBody>
          <a:bodyPr/>
          <a:lstStyle/>
          <a:p>
            <a:fld id="{194A706D-B563-4C50-8A04-59F10C8D78C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51061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Na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69095" y="1981200"/>
            <a:ext cx="7364895" cy="2971800"/>
          </a:xfrm>
          <a:prstGeom prst="rect">
            <a:avLst/>
          </a:prstGeom>
        </p:spPr>
      </p:pic>
    </p:spTree>
    <p:extLst>
      <p:ext uri="{BB962C8B-B14F-4D97-AF65-F5344CB8AC3E}">
        <p14:creationId xmlns:p14="http://schemas.microsoft.com/office/powerpoint/2010/main" val="24023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a:t>
            </a:r>
            <a:r>
              <a:rPr lang="en-US" dirty="0"/>
              <a:t> </a:t>
            </a:r>
            <a:r>
              <a:rPr dirty="0"/>
              <a:t>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February 16,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‹Nr.›</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705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February 16,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‹Nr.›</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4"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6"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4662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F1F6-501B-4679-9950-C2E9654557F8}" type="datetime4">
              <a:rPr lang="en-US" smtClean="0"/>
              <a:t>February 16, 2017</a:t>
            </a:fld>
            <a:endParaRPr/>
          </a:p>
        </p:txBody>
      </p:sp>
      <p:sp>
        <p:nvSpPr>
          <p:cNvPr id="3" name="Footer Placeholder 2"/>
          <p:cNvSpPr>
            <a:spLocks noGrp="1"/>
          </p:cNvSpPr>
          <p:nvPr>
            <p:ph type="ftr" sz="quarter" idx="11"/>
          </p:nvPr>
        </p:nvSpPr>
        <p:spPr/>
        <p:txBody>
          <a:bodyPr/>
          <a:lstStyle/>
          <a:p>
            <a:r>
              <a:rPr lang="en-US"/>
              <a:t>© Copyright, 2016, Ocean9, Inc., All Rights Reserved</a:t>
            </a:r>
            <a:endParaRPr/>
          </a:p>
        </p:txBody>
      </p:sp>
      <p:sp>
        <p:nvSpPr>
          <p:cNvPr id="4" name="Slide Number Placeholder 3"/>
          <p:cNvSpPr>
            <a:spLocks noGrp="1"/>
          </p:cNvSpPr>
          <p:nvPr>
            <p:ph type="sldNum" sz="quarter" idx="12"/>
          </p:nvPr>
        </p:nvSpPr>
        <p:spPr/>
        <p:txBody>
          <a:bodyPr/>
          <a:lstStyle/>
          <a:p>
            <a:fld id="{B016F8AB-BCEA-4347-8BA6-BE776009BC89}" type="slidenum">
              <a:rPr/>
              <a:t>‹Nr.›</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0544165-2D8B-41D2-A50E-39737041D8F2}" type="datetime4">
              <a:rPr lang="en-US" smtClean="0"/>
              <a:t>February 16,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‹Nr.›</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headlin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2133600"/>
            <a:ext cx="5303520" cy="3962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2133600"/>
            <a:ext cx="5303520" cy="3962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6686FE32-112A-4EEE-87C9-C9AC9BE076A6}" type="datetime4">
              <a:rPr lang="en-US" smtClean="0"/>
              <a:t>February 16,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‹Nr.›</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Text Placeholder 2"/>
          <p:cNvSpPr>
            <a:spLocks noGrp="1"/>
          </p:cNvSpPr>
          <p:nvPr>
            <p:ph type="body" idx="13" hasCustomPrompt="1"/>
          </p:nvPr>
        </p:nvSpPr>
        <p:spPr>
          <a:xfrm>
            <a:off x="609600"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4"/>
          <p:cNvSpPr>
            <a:spLocks noGrp="1"/>
          </p:cNvSpPr>
          <p:nvPr>
            <p:ph type="body" sz="quarter" idx="3" hasCustomPrompt="1"/>
          </p:nvPr>
        </p:nvSpPr>
        <p:spPr>
          <a:xfrm>
            <a:off x="6275864"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Tree>
    <p:extLst>
      <p:ext uri="{BB962C8B-B14F-4D97-AF65-F5344CB8AC3E}">
        <p14:creationId xmlns:p14="http://schemas.microsoft.com/office/powerpoint/2010/main" val="1751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96901C-FE88-4816-B22E-F53E2222F4C2}" type="datetime4">
              <a:rPr lang="en-US" smtClean="0"/>
              <a:t>February 16,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‹Nr.›</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4"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598212" y="6429998"/>
            <a:ext cx="995578" cy="206417"/>
          </a:xfrm>
        </p:spPr>
        <p:txBody>
          <a:bodyPr/>
          <a:lstStyle/>
          <a:p>
            <a:fld id="{D104E8C4-3F69-47B7-97A0-88A2A0D6871E}" type="datetime4">
              <a:rPr lang="en-US" smtClean="0"/>
              <a:t>February 16, 2017</a:t>
            </a:fld>
            <a:endParaRPr/>
          </a:p>
        </p:txBody>
      </p:sp>
      <p:sp>
        <p:nvSpPr>
          <p:cNvPr id="6" name="Footer Placeholder 5"/>
          <p:cNvSpPr>
            <a:spLocks noGrp="1"/>
          </p:cNvSpPr>
          <p:nvPr>
            <p:ph type="ftr" sz="quarter" idx="11"/>
          </p:nvPr>
        </p:nvSpPr>
        <p:spPr>
          <a:xfrm>
            <a:off x="6934200" y="6429998"/>
            <a:ext cx="4025198" cy="206417"/>
          </a:xfrm>
        </p:spPr>
        <p:txBody>
          <a:bodyPr/>
          <a:lstStyle/>
          <a:p>
            <a:r>
              <a:rPr lang="en-US"/>
              <a:t>© Copyright, 2016, Ocean9, Inc., All Rights Reserved</a:t>
            </a:r>
            <a:endParaRPr/>
          </a:p>
        </p:txBody>
      </p:sp>
      <p:sp>
        <p:nvSpPr>
          <p:cNvPr id="7" name="Slide Number Placeholder 6"/>
          <p:cNvSpPr>
            <a:spLocks noGrp="1"/>
          </p:cNvSpPr>
          <p:nvPr>
            <p:ph type="sldNum" sz="quarter" idx="12"/>
          </p:nvPr>
        </p:nvSpPr>
        <p:spPr>
          <a:xfrm>
            <a:off x="11049000" y="6435167"/>
            <a:ext cx="533399" cy="227848"/>
          </a:xfrm>
        </p:spPr>
        <p:txBody>
          <a:bodyPr/>
          <a:lstStyle/>
          <a:p>
            <a:fld id="{B016F8AB-BCEA-4347-8BA6-BE776009BC89}" type="slidenum">
              <a:rPr/>
              <a:t>‹Nr.›</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2"/>
          <p:cNvSpPr>
            <a:spLocks noGrp="1"/>
          </p:cNvSpPr>
          <p:nvPr>
            <p:ph type="body" idx="1" hasCustomPrompt="1"/>
          </p:nvPr>
        </p:nvSpPr>
        <p:spPr>
          <a:xfrm>
            <a:off x="609600"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4" name="Text Placeholder 2"/>
          <p:cNvSpPr>
            <a:spLocks noGrp="1"/>
          </p:cNvSpPr>
          <p:nvPr>
            <p:ph type="body" idx="17" hasCustomPrompt="1"/>
          </p:nvPr>
        </p:nvSpPr>
        <p:spPr>
          <a:xfrm>
            <a:off x="43816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5" name="Text Placeholder 2"/>
          <p:cNvSpPr>
            <a:spLocks noGrp="1"/>
          </p:cNvSpPr>
          <p:nvPr>
            <p:ph type="body" idx="18" hasCustomPrompt="1"/>
          </p:nvPr>
        </p:nvSpPr>
        <p:spPr>
          <a:xfrm>
            <a:off x="81535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6" name="Text Placeholder 9"/>
          <p:cNvSpPr>
            <a:spLocks noGrp="1"/>
          </p:cNvSpPr>
          <p:nvPr>
            <p:ph type="body" sz="quarter" idx="16"/>
          </p:nvPr>
        </p:nvSpPr>
        <p:spPr>
          <a:xfrm>
            <a:off x="8150384"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7" name="Text Placeholder 9"/>
          <p:cNvSpPr>
            <a:spLocks noGrp="1"/>
          </p:cNvSpPr>
          <p:nvPr>
            <p:ph type="body" sz="quarter" idx="19"/>
          </p:nvPr>
        </p:nvSpPr>
        <p:spPr>
          <a:xfrm>
            <a:off x="4388538"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8" name="Text Placeholder 9"/>
          <p:cNvSpPr>
            <a:spLocks noGrp="1"/>
          </p:cNvSpPr>
          <p:nvPr>
            <p:ph type="body" sz="quarter" idx="20"/>
          </p:nvPr>
        </p:nvSpPr>
        <p:spPr>
          <a:xfrm>
            <a:off x="626692" y="2133600"/>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727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16002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4038600"/>
            <a:ext cx="9031897" cy="1371600"/>
          </a:xfrm>
        </p:spPr>
        <p:txBody>
          <a:bodyPr>
            <a:noAutofit/>
          </a:bodyPr>
          <a:lstStyle>
            <a:lvl1pPr marL="0" indent="0">
              <a:spcBef>
                <a:spcPts val="0"/>
              </a:spcBef>
              <a:buFontTx/>
              <a:buNone/>
              <a:defRPr sz="2000" baseline="0">
                <a:solidFill>
                  <a:schemeClr val="accent2"/>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sp>
        <p:nvSpPr>
          <p:cNvPr id="3" name="Date Placeholder 2"/>
          <p:cNvSpPr>
            <a:spLocks noGrp="1"/>
          </p:cNvSpPr>
          <p:nvPr>
            <p:ph type="dt" sz="half" idx="10"/>
          </p:nvPr>
        </p:nvSpPr>
        <p:spPr/>
        <p:txBody>
          <a:bodyPr/>
          <a:lstStyle/>
          <a:p>
            <a:fld id="{1486F509-CE30-4254-A71F-8C9F4B52AD1C}" type="datetime4">
              <a:rPr lang="en-US" smtClean="0"/>
              <a:t>February 16, 2017</a:t>
            </a:fld>
            <a:endParaRPr/>
          </a:p>
        </p:txBody>
      </p:sp>
      <p:sp>
        <p:nvSpPr>
          <p:cNvPr id="4" name="Footer Placeholder 3"/>
          <p:cNvSpPr>
            <a:spLocks noGrp="1"/>
          </p:cNvSpPr>
          <p:nvPr>
            <p:ph type="ftr" sz="quarter" idx="11"/>
          </p:nvPr>
        </p:nvSpPr>
        <p:spPr/>
        <p:txBody>
          <a:bodyPr/>
          <a:lstStyle/>
          <a:p>
            <a:r>
              <a:rPr lang="en-US"/>
              <a:t>© Copyright, 2016, Ocean9, Inc., All Rights Reserved</a:t>
            </a:r>
            <a:endParaRPr/>
          </a:p>
        </p:txBody>
      </p:sp>
      <p:sp>
        <p:nvSpPr>
          <p:cNvPr id="5" name="Slide Number Placeholder 4"/>
          <p:cNvSpPr>
            <a:spLocks noGrp="1"/>
          </p:cNvSpPr>
          <p:nvPr>
            <p:ph type="sldNum" sz="quarter" idx="12"/>
          </p:nvPr>
        </p:nvSpPr>
        <p:spPr/>
        <p:txBody>
          <a:bodyPr/>
          <a:lstStyle/>
          <a:p>
            <a:fld id="{B016F8AB-BCEA-4347-8BA6-BE776009BC89}" type="slidenum">
              <a:rPr/>
              <a:pPr/>
              <a:t>‹Nr.›</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625504"/>
            <a:ext cx="7848600" cy="4470496"/>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a:p>
            <a:pPr marL="228600" lvl="2" indent="-228600"/>
            <a:r>
              <a:rPr lang="en-US"/>
              <a:t>Third level</a:t>
            </a:r>
          </a:p>
        </p:txBody>
      </p:sp>
      <p:sp>
        <p:nvSpPr>
          <p:cNvPr id="4" name="Text Placeholder 3"/>
          <p:cNvSpPr>
            <a:spLocks noGrp="1"/>
          </p:cNvSpPr>
          <p:nvPr>
            <p:ph type="body" sz="half" idx="2"/>
          </p:nvPr>
        </p:nvSpPr>
        <p:spPr bwMode="ltGray">
          <a:xfrm>
            <a:off x="8610600" y="1625504"/>
            <a:ext cx="2968784" cy="4470496"/>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1DF19-DF48-4FF2-9FCC-797D71EA7499}" type="datetime4">
              <a:rPr lang="en-US" smtClean="0"/>
              <a:t>February 16,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‹Nr.›</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52600"/>
            <a:ext cx="6705760" cy="43434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752600"/>
            <a:ext cx="4111784" cy="4343400"/>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p:txBody>
      </p:sp>
      <p:sp>
        <p:nvSpPr>
          <p:cNvPr id="5" name="Date Placeholder 4"/>
          <p:cNvSpPr>
            <a:spLocks noGrp="1"/>
          </p:cNvSpPr>
          <p:nvPr>
            <p:ph type="dt" sz="half" idx="10"/>
          </p:nvPr>
        </p:nvSpPr>
        <p:spPr/>
        <p:txBody>
          <a:bodyPr/>
          <a:lstStyle/>
          <a:p>
            <a:fld id="{E67EEC79-49ED-4814-B021-98A78CDC622B}" type="datetime4">
              <a:rPr lang="en-US" smtClean="0"/>
              <a:t>February 16,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‹Nr.›</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cean9 brand">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5454" y="2438400"/>
            <a:ext cx="6401211" cy="2286000"/>
          </a:xfrm>
          <a:prstGeom prst="rect">
            <a:avLst/>
          </a:prstGeom>
        </p:spPr>
      </p:pic>
    </p:spTree>
    <p:extLst>
      <p:ext uri="{BB962C8B-B14F-4D97-AF65-F5344CB8AC3E}">
        <p14:creationId xmlns:p14="http://schemas.microsoft.com/office/powerpoint/2010/main" val="14784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600200"/>
            <a:ext cx="6705760" cy="4495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600200"/>
            <a:ext cx="4111784" cy="4495800"/>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February 16, 2017</a:t>
            </a:fld>
            <a:endParaRPr/>
          </a:p>
        </p:txBody>
      </p:sp>
      <p:sp>
        <p:nvSpPr>
          <p:cNvPr id="10"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11" name="Slide Number Placeholder 5"/>
          <p:cNvSpPr>
            <a:spLocks noGrp="1"/>
          </p:cNvSpPr>
          <p:nvPr>
            <p:ph type="sldNum" sz="quarter" idx="12"/>
          </p:nvPr>
        </p:nvSpPr>
        <p:spPr>
          <a:xfrm>
            <a:off x="11049000" y="6400800"/>
            <a:ext cx="533399" cy="232147"/>
          </a:xfrm>
        </p:spPr>
        <p:txBody>
          <a:bodyPr/>
          <a:lstStyle/>
          <a:p>
            <a:fld id="{B016F8AB-BCEA-4347-8BA6-BE776009BC89}" type="slidenum">
              <a:rPr/>
              <a:t>‹Nr.›</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440" y="2514600"/>
            <a:ext cx="5257959" cy="3581400"/>
          </a:xfrm>
          <a:noFill/>
        </p:spPr>
        <p:txBody>
          <a:bodyPr lIns="0" tIns="0" rIns="0" bIns="0">
            <a:noAutofit/>
          </a:bodyPr>
          <a:lstStyle>
            <a:lvl1pPr marL="341313" marR="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sz="2800">
                <a:solidFill>
                  <a:schemeClr val="tx1"/>
                </a:solidFill>
              </a:defRPr>
            </a:lvl1pPr>
            <a:lvl2pPr marL="627063" marR="0"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sz="2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1313" marR="0" lvl="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62626"/>
                </a:solidFill>
                <a:effectLst/>
                <a:uLnTx/>
                <a:uFillTx/>
                <a:latin typeface="+mn-lt"/>
                <a:ea typeface="+mn-ea"/>
                <a:cs typeface="+mn-cs"/>
              </a:rPr>
              <a:t>Click to edit Master text styles</a:t>
            </a:r>
          </a:p>
          <a:p>
            <a:pPr marL="627063" marR="0" lvl="1"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a:pPr>
            <a:r>
              <a:rPr kumimoji="0" lang="en-US" sz="2400" b="0" i="0" u="none" strike="noStrike" kern="1200" cap="none" spc="0" normalizeH="0" baseline="0" noProof="0" dirty="0">
                <a:ln>
                  <a:noFill/>
                </a:ln>
                <a:solidFill>
                  <a:srgbClr val="262626"/>
                </a:solidFill>
                <a:effectLst/>
                <a:uLnTx/>
                <a:uFillTx/>
                <a:latin typeface="+mn-lt"/>
                <a:ea typeface="+mn-ea"/>
                <a:cs typeface="+mn-cs"/>
              </a:rPr>
              <a:t>Second level</a:t>
            </a:r>
          </a:p>
        </p:txBody>
      </p:sp>
      <p:sp>
        <p:nvSpPr>
          <p:cNvPr id="3" name="Picture Placeholder 2"/>
          <p:cNvSpPr>
            <a:spLocks noGrp="1"/>
          </p:cNvSpPr>
          <p:nvPr>
            <p:ph type="pic" idx="1"/>
          </p:nvPr>
        </p:nvSpPr>
        <p:spPr bwMode="ltGray">
          <a:xfrm>
            <a:off x="6095999" y="570384"/>
            <a:ext cx="5486399" cy="552561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Title Placeholder 1"/>
          <p:cNvSpPr>
            <a:spLocks noGrp="1"/>
          </p:cNvSpPr>
          <p:nvPr>
            <p:ph type="title"/>
          </p:nvPr>
        </p:nvSpPr>
        <p:spPr>
          <a:xfrm>
            <a:off x="609441" y="570384"/>
            <a:ext cx="5257959" cy="1410816"/>
          </a:xfrm>
          <a:prstGeom prst="rect">
            <a:avLst/>
          </a:prstGeom>
        </p:spPr>
        <p:txBody>
          <a:bodyPr vert="horz" lIns="0" tIns="0" rIns="0" bIns="0" rtlCol="0" anchor="t" anchorCtr="0">
            <a:noAutofit/>
          </a:bodyPr>
          <a:lstStyle/>
          <a:p>
            <a:r>
              <a:rPr lang="en-US"/>
              <a:t>Click to edit Master title style</a:t>
            </a:r>
            <a:endParaRPr dirty="0"/>
          </a:p>
        </p:txBody>
      </p:sp>
      <p:sp>
        <p:nvSpPr>
          <p:cNvPr id="6"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February 16, 2017</a:t>
            </a:fld>
            <a:endParaRPr/>
          </a:p>
        </p:txBody>
      </p:sp>
      <p:sp>
        <p:nvSpPr>
          <p:cNvPr id="7"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8" name="Slide Number Placeholder 5"/>
          <p:cNvSpPr>
            <a:spLocks noGrp="1"/>
          </p:cNvSpPr>
          <p:nvPr>
            <p:ph type="sldNum" sz="quarter" idx="12"/>
          </p:nvPr>
        </p:nvSpPr>
        <p:spPr>
          <a:xfrm>
            <a:off x="11049000" y="6400800"/>
            <a:ext cx="533399" cy="232147"/>
          </a:xfrm>
        </p:spPr>
        <p:txBody>
          <a:bodyPr/>
          <a:lstStyle/>
          <a:p>
            <a:fld id="{B016F8AB-BCEA-4347-8BA6-BE776009BC89}" type="slidenum">
              <a:rPr/>
              <a:t>‹Nr.›</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0" name="Date Placeholder 3"/>
          <p:cNvSpPr>
            <a:spLocks noGrp="1"/>
          </p:cNvSpPr>
          <p:nvPr>
            <p:ph type="dt" sz="half" idx="10"/>
          </p:nvPr>
        </p:nvSpPr>
        <p:spPr>
          <a:xfrm>
            <a:off x="5598212" y="6397253"/>
            <a:ext cx="995578" cy="210312"/>
          </a:xfrm>
        </p:spPr>
        <p:txBody>
          <a:bodyPr/>
          <a:lstStyle/>
          <a:p>
            <a:fld id="{00E16243-F9BF-4FAC-8C32-44344060EE2B}" type="datetime4">
              <a:rPr lang="en-US" smtClean="0"/>
              <a:t>February 16, 2017</a:t>
            </a:fld>
            <a:endParaRPr/>
          </a:p>
        </p:txBody>
      </p:sp>
      <p:sp>
        <p:nvSpPr>
          <p:cNvPr id="11" name="Footer Placeholder 4"/>
          <p:cNvSpPr>
            <a:spLocks noGrp="1"/>
          </p:cNvSpPr>
          <p:nvPr>
            <p:ph type="ftr" sz="quarter" idx="11"/>
          </p:nvPr>
        </p:nvSpPr>
        <p:spPr>
          <a:xfrm>
            <a:off x="6934200" y="6397253"/>
            <a:ext cx="4025198" cy="210312"/>
          </a:xfrm>
        </p:spPr>
        <p:txBody>
          <a:bodyPr/>
          <a:lstStyle/>
          <a:p>
            <a:r>
              <a:rPr lang="en-US"/>
              <a:t>© Copyright, 2016, Ocean9, Inc., All Rights Reserved</a:t>
            </a:r>
            <a:endParaRPr dirty="0"/>
          </a:p>
        </p:txBody>
      </p:sp>
      <p:sp>
        <p:nvSpPr>
          <p:cNvPr id="12" name="Slide Number Placeholder 5"/>
          <p:cNvSpPr>
            <a:spLocks noGrp="1"/>
          </p:cNvSpPr>
          <p:nvPr>
            <p:ph type="sldNum" sz="quarter" idx="12"/>
          </p:nvPr>
        </p:nvSpPr>
        <p:spPr>
          <a:xfrm>
            <a:off x="11049000" y="6397253"/>
            <a:ext cx="533399" cy="232147"/>
          </a:xfrm>
        </p:spPr>
        <p:txBody>
          <a:bodyPr/>
          <a:lstStyle/>
          <a:p>
            <a:fld id="{B016F8AB-BCEA-4347-8BA6-BE776009BC89}" type="slidenum">
              <a:rPr/>
              <a:t>‹Nr.›</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February 16, 2017</a:t>
            </a:fld>
            <a:endParaRPr/>
          </a:p>
        </p:txBody>
      </p:sp>
      <p:sp>
        <p:nvSpPr>
          <p:cNvPr id="14"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15" name="Slide Number Placeholder 5"/>
          <p:cNvSpPr>
            <a:spLocks noGrp="1"/>
          </p:cNvSpPr>
          <p:nvPr>
            <p:ph type="sldNum" sz="quarter" idx="12"/>
          </p:nvPr>
        </p:nvSpPr>
        <p:spPr>
          <a:xfrm>
            <a:off x="11049000" y="6400800"/>
            <a:ext cx="533399" cy="232147"/>
          </a:xfrm>
        </p:spPr>
        <p:txBody>
          <a:bodyPr/>
          <a:lstStyle/>
          <a:p>
            <a:fld id="{B016F8AB-BCEA-4347-8BA6-BE776009BC89}" type="slidenum">
              <a:rPr/>
              <a:t>‹Nr.›</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solidFill>
                  <a:schemeClr val="tx1"/>
                </a:solidFill>
              </a:defRPr>
            </a:lvl1pPr>
            <a:lvl2pPr>
              <a:defRPr>
                <a:solidFill>
                  <a:schemeClr val="tx1"/>
                </a:solidFill>
              </a:defRPr>
            </a:lvl2pPr>
            <a:lvl3pPr marL="0" indent="0">
              <a:spcBef>
                <a:spcPts val="180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0788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5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57760"/>
          </a:xfrm>
          <a:prstGeom prst="rect">
            <a:avLst/>
          </a:prstGeom>
          <a:noFill/>
          <a:ln>
            <a:noFill/>
          </a:ln>
        </p:spPr>
      </p:pic>
      <p:sp>
        <p:nvSpPr>
          <p:cNvPr id="2" name="Title 1"/>
          <p:cNvSpPr>
            <a:spLocks noGrp="1"/>
          </p:cNvSpPr>
          <p:nvPr>
            <p:ph type="ctrTitle" hasCustomPrompt="1"/>
          </p:nvPr>
        </p:nvSpPr>
        <p:spPr>
          <a:xfrm>
            <a:off x="1157360" y="1440416"/>
            <a:ext cx="7394713" cy="2387600"/>
          </a:xfrm>
        </p:spPr>
        <p:txBody>
          <a:bodyPr anchor="b"/>
          <a:lstStyle>
            <a:lvl1pPr algn="l">
              <a:lnSpc>
                <a:spcPts val="4700"/>
              </a:lnSpc>
              <a:defRPr sz="4251"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1157360" y="3902454"/>
            <a:ext cx="7394713" cy="1053863"/>
          </a:xfrm>
        </p:spPr>
        <p:txBody>
          <a:bodyPr>
            <a:noAutofit/>
          </a:bodyPr>
          <a:lstStyle>
            <a:lvl1pPr marL="0" indent="0" algn="l">
              <a:buNone/>
              <a:defRPr sz="2100" b="0">
                <a:solidFill>
                  <a:schemeClr val="bg1"/>
                </a:solidFill>
              </a:defRPr>
            </a:lvl1pPr>
            <a:lvl2pPr marL="342816" indent="0" algn="ctr">
              <a:buNone/>
              <a:defRPr sz="1500"/>
            </a:lvl2pPr>
            <a:lvl3pPr marL="685635" indent="0" algn="ctr">
              <a:buNone/>
              <a:defRPr sz="1351"/>
            </a:lvl3pPr>
            <a:lvl4pPr marL="1028451" indent="0" algn="ctr">
              <a:buNone/>
              <a:defRPr sz="1200"/>
            </a:lvl4pPr>
            <a:lvl5pPr marL="1371268" indent="0" algn="ctr">
              <a:buNone/>
              <a:defRPr sz="1200"/>
            </a:lvl5pPr>
            <a:lvl6pPr marL="1714085" indent="0" algn="ctr">
              <a:buNone/>
              <a:defRPr sz="1200"/>
            </a:lvl6pPr>
            <a:lvl7pPr marL="2056903" indent="0" algn="ctr">
              <a:buNone/>
              <a:defRPr sz="1200"/>
            </a:lvl7pPr>
            <a:lvl8pPr marL="2399720" indent="0" algn="ctr">
              <a:buNone/>
              <a:defRPr sz="1200"/>
            </a:lvl8pPr>
            <a:lvl9pPr marL="2742535" indent="0" algn="ctr">
              <a:buNone/>
              <a:defRPr sz="1200"/>
            </a:lvl9pPr>
          </a:lstStyle>
          <a:p>
            <a:r>
              <a:rPr lang="en-US"/>
              <a:t>Subhead or Second Line</a:t>
            </a:r>
          </a:p>
        </p:txBody>
      </p:sp>
      <p:sp>
        <p:nvSpPr>
          <p:cNvPr id="11" name="Text Placeholder 10"/>
          <p:cNvSpPr>
            <a:spLocks noGrp="1"/>
          </p:cNvSpPr>
          <p:nvPr>
            <p:ph type="body" sz="quarter" idx="13"/>
          </p:nvPr>
        </p:nvSpPr>
        <p:spPr>
          <a:xfrm>
            <a:off x="1157357" y="5624990"/>
            <a:ext cx="7394712" cy="731363"/>
          </a:xfrm>
        </p:spPr>
        <p:txBody>
          <a:bodyPr>
            <a:noAutofit/>
          </a:bodyPr>
          <a:lstStyle>
            <a:lvl1pPr marL="0" indent="0">
              <a:spcBef>
                <a:spcPts val="0"/>
              </a:spcBef>
              <a:buFont typeface="Arial" panose="020B0604020202020204" pitchFamily="34" charset="0"/>
              <a:buNone/>
              <a:defRPr sz="1270" b="0">
                <a:solidFill>
                  <a:schemeClr val="bg1"/>
                </a:solidFill>
              </a:defRPr>
            </a:lvl1pPr>
            <a:lvl2pPr marL="0" indent="0">
              <a:spcBef>
                <a:spcPts val="0"/>
              </a:spcBef>
              <a:buNone/>
              <a:defRPr sz="1270" b="0"/>
            </a:lvl2pPr>
            <a:lvl3pPr marL="0" indent="0">
              <a:spcBef>
                <a:spcPts val="0"/>
              </a:spcBef>
              <a:buNone/>
              <a:defRPr sz="1270" b="0"/>
            </a:lvl3pPr>
            <a:lvl4pPr marL="0" indent="0">
              <a:spcBef>
                <a:spcPts val="0"/>
              </a:spcBef>
              <a:buNone/>
              <a:defRPr sz="1270" b="0"/>
            </a:lvl4pPr>
            <a:lvl5pPr marL="0" indent="0">
              <a:spcBef>
                <a:spcPts val="0"/>
              </a:spcBef>
              <a:buNone/>
              <a:defRPr sz="1270" b="0"/>
            </a:lvl5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723" y="648480"/>
            <a:ext cx="1169759" cy="710880"/>
          </a:xfrm>
          <a:prstGeom prst="rect">
            <a:avLst/>
          </a:prstGeom>
          <a:noFill/>
          <a:ln>
            <a:noFill/>
          </a:ln>
        </p:spPr>
      </p:pic>
    </p:spTree>
    <p:extLst>
      <p:ext uri="{BB962C8B-B14F-4D97-AF65-F5344CB8AC3E}">
        <p14:creationId xmlns:p14="http://schemas.microsoft.com/office/powerpoint/2010/main" val="156552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64960"/>
          </a:xfrm>
          <a:prstGeom prst="rect">
            <a:avLst/>
          </a:prstGeom>
          <a:noFill/>
          <a:ln>
            <a:noFill/>
          </a:ln>
        </p:spPr>
      </p:pic>
      <p:sp>
        <p:nvSpPr>
          <p:cNvPr id="2" name="Title 1"/>
          <p:cNvSpPr>
            <a:spLocks noGrp="1"/>
          </p:cNvSpPr>
          <p:nvPr>
            <p:ph type="title" hasCustomPrompt="1"/>
          </p:nvPr>
        </p:nvSpPr>
        <p:spPr>
          <a:xfrm>
            <a:off x="1166192" y="1729621"/>
            <a:ext cx="10160000" cy="2418313"/>
          </a:xfrm>
        </p:spPr>
        <p:txBody>
          <a:bodyPr anchor="ctr"/>
          <a:lstStyle>
            <a:lvl1pPr>
              <a:defRPr sz="4251">
                <a:solidFill>
                  <a:schemeClr val="accent5"/>
                </a:solidFill>
              </a:defRPr>
            </a:lvl1pPr>
          </a:lstStyle>
          <a:p>
            <a:r>
              <a:rPr lang="en-US"/>
              <a:t>Section Title Here</a:t>
            </a:r>
          </a:p>
        </p:txBody>
      </p:sp>
    </p:spTree>
    <p:extLst>
      <p:ext uri="{BB962C8B-B14F-4D97-AF65-F5344CB8AC3E}">
        <p14:creationId xmlns:p14="http://schemas.microsoft.com/office/powerpoint/2010/main" val="360436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57760"/>
          </a:xfrm>
          <a:prstGeom prst="rect">
            <a:avLst/>
          </a:prstGeom>
          <a:noFill/>
          <a:ln>
            <a:noFill/>
          </a:ln>
        </p:spPr>
      </p:pic>
      <p:sp>
        <p:nvSpPr>
          <p:cNvPr id="2" name="Title 1"/>
          <p:cNvSpPr>
            <a:spLocks noGrp="1"/>
          </p:cNvSpPr>
          <p:nvPr>
            <p:ph type="title" hasCustomPrompt="1"/>
          </p:nvPr>
        </p:nvSpPr>
        <p:spPr>
          <a:xfrm>
            <a:off x="1166192" y="1729621"/>
            <a:ext cx="10160000" cy="2418313"/>
          </a:xfrm>
        </p:spPr>
        <p:txBody>
          <a:bodyPr anchor="ctr"/>
          <a:lstStyle>
            <a:lvl1pPr>
              <a:defRPr sz="4251">
                <a:solidFill>
                  <a:schemeClr val="accent5"/>
                </a:solidFill>
              </a:defRPr>
            </a:lvl1pPr>
          </a:lstStyle>
          <a:p>
            <a:r>
              <a:rPr lang="en-US" dirty="0"/>
              <a:t>Section Title Here</a:t>
            </a:r>
          </a:p>
        </p:txBody>
      </p:sp>
    </p:spTree>
    <p:extLst>
      <p:ext uri="{BB962C8B-B14F-4D97-AF65-F5344CB8AC3E}">
        <p14:creationId xmlns:p14="http://schemas.microsoft.com/office/powerpoint/2010/main" val="420406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Light">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57760"/>
          </a:xfrm>
          <a:prstGeom prst="rect">
            <a:avLst/>
          </a:prstGeom>
          <a:noFill/>
          <a:ln>
            <a:noFill/>
          </a:ln>
        </p:spPr>
      </p:pic>
      <p:sp>
        <p:nvSpPr>
          <p:cNvPr id="2" name="Title 1"/>
          <p:cNvSpPr>
            <a:spLocks noGrp="1"/>
          </p:cNvSpPr>
          <p:nvPr>
            <p:ph type="title" hasCustomPrompt="1"/>
          </p:nvPr>
        </p:nvSpPr>
        <p:spPr>
          <a:xfrm>
            <a:off x="1166192" y="1729621"/>
            <a:ext cx="10160000" cy="2418313"/>
          </a:xfrm>
        </p:spPr>
        <p:txBody>
          <a:bodyPr anchor="ctr"/>
          <a:lstStyle>
            <a:lvl1pPr>
              <a:defRPr sz="4251">
                <a:solidFill>
                  <a:schemeClr val="accent5"/>
                </a:solidFill>
              </a:defRPr>
            </a:lvl1pPr>
          </a:lstStyle>
          <a:p>
            <a:r>
              <a:rPr lang="en-US"/>
              <a:t>Section Title Here</a:t>
            </a:r>
          </a:p>
        </p:txBody>
      </p:sp>
    </p:spTree>
    <p:extLst>
      <p:ext uri="{BB962C8B-B14F-4D97-AF65-F5344CB8AC3E}">
        <p14:creationId xmlns:p14="http://schemas.microsoft.com/office/powerpoint/2010/main" val="27912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no pictur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a:solidFill>
            <a:srgbClr val="FFFFFF"/>
          </a:solidFill>
        </p:spPr>
        <p:txBody>
          <a:bodyPr anchor="b"/>
          <a:lstStyle>
            <a:lvl1pPr>
              <a:lnSpc>
                <a:spcPct val="80000"/>
              </a:lnSpc>
              <a:defRPr sz="540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57200" y="320117"/>
            <a:ext cx="4114800" cy="1569565"/>
          </a:xfrm>
          <a:prstGeom prst="rect">
            <a:avLst/>
          </a:prstGeom>
        </p:spPr>
      </p:pic>
    </p:spTree>
    <p:extLst>
      <p:ext uri="{BB962C8B-B14F-4D97-AF65-F5344CB8AC3E}">
        <p14:creationId xmlns:p14="http://schemas.microsoft.com/office/powerpoint/2010/main" val="3371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92320"/>
          </a:xfrm>
          <a:prstGeom prst="rect">
            <a:avLst/>
          </a:prstGeom>
          <a:noFill/>
          <a:ln>
            <a:noFill/>
          </a:ln>
        </p:spPr>
      </p:pic>
      <p:sp>
        <p:nvSpPr>
          <p:cNvPr id="2" name="Title 1"/>
          <p:cNvSpPr>
            <a:spLocks noGrp="1"/>
          </p:cNvSpPr>
          <p:nvPr>
            <p:ph type="title" hasCustomPrompt="1"/>
          </p:nvPr>
        </p:nvSpPr>
        <p:spPr>
          <a:xfrm>
            <a:off x="1166192" y="1729621"/>
            <a:ext cx="10160000" cy="2418313"/>
          </a:xfrm>
        </p:spPr>
        <p:txBody>
          <a:bodyPr anchor="ctr"/>
          <a:lstStyle>
            <a:lvl1pPr>
              <a:defRPr sz="4251">
                <a:solidFill>
                  <a:schemeClr val="accent6"/>
                </a:solidFill>
              </a:defRPr>
            </a:lvl1pPr>
          </a:lstStyle>
          <a:p>
            <a:r>
              <a:rPr lang="en-US"/>
              <a:t>Section Title Here</a:t>
            </a:r>
          </a:p>
        </p:txBody>
      </p:sp>
    </p:spTree>
    <p:extLst>
      <p:ext uri="{BB962C8B-B14F-4D97-AF65-F5344CB8AC3E}">
        <p14:creationId xmlns:p14="http://schemas.microsoft.com/office/powerpoint/2010/main" val="18281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59443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419104" y="0"/>
            <a:ext cx="11772900" cy="68580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66192" y="1627635"/>
            <a:ext cx="10187608" cy="1653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42167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1166192" y="1842056"/>
            <a:ext cx="10187608" cy="4377775"/>
          </a:xfrm>
        </p:spPr>
        <p:txBody>
          <a:bodyPr/>
          <a:lstStyle>
            <a:lvl1pPr marL="172996" indent="-172996">
              <a:buFont typeface="Arial" panose="020B0604020202020204" pitchFamily="34" charset="0"/>
              <a:buChar char="•"/>
              <a:defRPr sz="1700" b="0"/>
            </a:lvl1pPr>
            <a:lvl2pPr marL="457090" indent="-112686">
              <a:buFont typeface="Arial" panose="020B0604020202020204" pitchFamily="34" charset="0"/>
              <a:buChar char="-"/>
              <a:defRPr sz="1400" b="0"/>
            </a:lvl2pPr>
            <a:lvl3pPr marL="630086" indent="-60310">
              <a:defRPr sz="1200"/>
            </a:lvl3pPr>
            <a:lvl4pPr marL="741182" indent="-112686">
              <a:defRPr sz="1000"/>
            </a:lvl4pPr>
            <a:lvl5pPr marL="853868" indent="-112686">
              <a:defRPr sz="1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1166289" y="1231766"/>
            <a:ext cx="10187516"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0" name="Slide Number Placeholder 9"/>
          <p:cNvSpPr>
            <a:spLocks noGrp="1"/>
          </p:cNvSpPr>
          <p:nvPr>
            <p:ph type="sldNum" sz="quarter" idx="16"/>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204452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419104" y="-6773"/>
            <a:ext cx="11772900" cy="6876288"/>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1166192" y="1842055"/>
            <a:ext cx="10187608" cy="1409148"/>
          </a:xfrm>
        </p:spPr>
        <p:txBody>
          <a:bodyPr/>
          <a:lstStyle>
            <a:lvl1pPr marL="172996" indent="-172996">
              <a:buFont typeface="Arial" panose="020B0604020202020204" pitchFamily="34" charset="0"/>
              <a:buChar char="•"/>
              <a:defRPr sz="1700" b="0"/>
            </a:lvl1pPr>
            <a:lvl2pPr marL="457090" indent="-112686">
              <a:buFont typeface="Arial" panose="020B0604020202020204" pitchFamily="34" charset="0"/>
              <a:buChar char="-"/>
              <a:defRPr sz="1400" b="0"/>
            </a:lvl2pPr>
            <a:lvl3pPr marL="630086" indent="-60310">
              <a:defRPr sz="1200"/>
            </a:lvl3pPr>
            <a:lvl4pPr marL="741182" indent="-112686">
              <a:defRPr sz="1000"/>
            </a:lvl4pPr>
            <a:lvl5pPr marL="853868" indent="-112686">
              <a:defRPr sz="1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1166289" y="1231766"/>
            <a:ext cx="10187516"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1" name="Slide Number Placeholder 10"/>
          <p:cNvSpPr>
            <a:spLocks noGrp="1"/>
          </p:cNvSpPr>
          <p:nvPr>
            <p:ph type="sldNum" sz="quarter" idx="17"/>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140795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1166193" y="1842056"/>
            <a:ext cx="4920973" cy="4377775"/>
          </a:xfrm>
        </p:spPr>
        <p:txBody>
          <a:bodyPr/>
          <a:lstStyle>
            <a:lvl1pPr marL="172996" indent="-172996">
              <a:buFont typeface="Arial" panose="020B0604020202020204" pitchFamily="34" charset="0"/>
              <a:buChar char="•"/>
              <a:defRPr sz="1700" b="0"/>
            </a:lvl1pPr>
            <a:lvl2pPr marL="457090" indent="-112686">
              <a:buFont typeface="Arial" panose="020B0604020202020204" pitchFamily="34" charset="0"/>
              <a:buChar char="-"/>
              <a:defRPr sz="1400" b="0"/>
            </a:lvl2pPr>
            <a:lvl3pPr marL="630086" indent="-60310">
              <a:defRPr sz="1200"/>
            </a:lvl3pPr>
            <a:lvl4pPr marL="741182" indent="-112686">
              <a:defRPr sz="1000"/>
            </a:lvl4pPr>
            <a:lvl5pPr marL="853868" indent="-112686">
              <a:defRPr sz="1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1166290" y="1231766"/>
            <a:ext cx="4920929"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6256083" y="1843020"/>
            <a:ext cx="4925568" cy="4377775"/>
          </a:xfrm>
        </p:spPr>
        <p:txBody>
          <a:bodyPr/>
          <a:lstStyle>
            <a:lvl1pPr marL="172996" indent="-172996">
              <a:buFont typeface="Arial" panose="020B0604020202020204" pitchFamily="34" charset="0"/>
              <a:buChar char="•"/>
              <a:defRPr sz="1700" b="0"/>
            </a:lvl1pPr>
            <a:lvl2pPr marL="457090" indent="-112686">
              <a:buFont typeface="Arial" panose="020B0604020202020204" pitchFamily="34" charset="0"/>
              <a:buChar char="-"/>
              <a:defRPr sz="1400" b="0"/>
            </a:lvl2pPr>
            <a:lvl3pPr marL="630086" indent="-60310">
              <a:defRPr sz="1200"/>
            </a:lvl3pPr>
            <a:lvl4pPr marL="741182" indent="-112686">
              <a:defRPr sz="1000"/>
            </a:lvl4pPr>
            <a:lvl5pPr marL="853868" indent="-112686">
              <a:defRPr sz="1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6256175" y="1232730"/>
            <a:ext cx="4925568"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2" name="Slide Number Placeholder 11"/>
          <p:cNvSpPr>
            <a:spLocks noGrp="1"/>
          </p:cNvSpPr>
          <p:nvPr>
            <p:ph type="sldNum" sz="quarter" idx="18"/>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21249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1166193" y="1842056"/>
            <a:ext cx="3260035" cy="4377775"/>
          </a:xfrm>
        </p:spPr>
        <p:txBody>
          <a:bodyPr/>
          <a:lstStyle>
            <a:lvl1pPr marL="0" indent="0">
              <a:buFont typeface="Arial" panose="020B0604020202020204" pitchFamily="34" charset="0"/>
              <a:buNone/>
              <a:defRPr sz="1700" b="0"/>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1166287" y="1231766"/>
            <a:ext cx="3260005"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4532246" y="1835430"/>
            <a:ext cx="3260035" cy="4377775"/>
          </a:xfrm>
        </p:spPr>
        <p:txBody>
          <a:bodyPr/>
          <a:lstStyle>
            <a:lvl1pPr marL="0" indent="0">
              <a:buFont typeface="Arial" panose="020B0604020202020204" pitchFamily="34" charset="0"/>
              <a:buNone/>
              <a:defRPr sz="1700" b="0"/>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4532340" y="1225140"/>
            <a:ext cx="3260005"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7898300" y="1836394"/>
            <a:ext cx="3260035" cy="4377775"/>
          </a:xfrm>
        </p:spPr>
        <p:txBody>
          <a:bodyPr/>
          <a:lstStyle>
            <a:lvl1pPr marL="0" indent="0">
              <a:buFont typeface="Arial" panose="020B0604020202020204" pitchFamily="34" charset="0"/>
              <a:buNone/>
              <a:defRPr sz="1700" b="0"/>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7898393" y="1226104"/>
            <a:ext cx="3260005"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0" name="Slide Number Placeholder 9"/>
          <p:cNvSpPr>
            <a:spLocks noGrp="1"/>
          </p:cNvSpPr>
          <p:nvPr>
            <p:ph type="sldNum" sz="quarter" idx="20"/>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179926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1166198" y="1278836"/>
            <a:ext cx="2341217" cy="4940992"/>
          </a:xfrm>
        </p:spPr>
        <p:txBody>
          <a:bodyPr/>
          <a:lstStyle>
            <a:lvl1pPr marL="0" indent="0">
              <a:buFont typeface="Arial" panose="020B0604020202020204" pitchFamily="34" charset="0"/>
              <a:buNone/>
              <a:defRPr sz="1651" b="1"/>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3698834" y="1278836"/>
            <a:ext cx="2341217" cy="4940992"/>
          </a:xfrm>
        </p:spPr>
        <p:txBody>
          <a:bodyPr/>
          <a:lstStyle>
            <a:lvl1pPr marL="0" indent="0">
              <a:buFont typeface="Arial" panose="020B0604020202020204" pitchFamily="34" charset="0"/>
              <a:buNone/>
              <a:defRPr sz="1651" b="1"/>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6231470" y="1278836"/>
            <a:ext cx="2341217" cy="4940992"/>
          </a:xfrm>
        </p:spPr>
        <p:txBody>
          <a:bodyPr/>
          <a:lstStyle>
            <a:lvl1pPr marL="0" indent="0">
              <a:buFont typeface="Arial" panose="020B0604020202020204" pitchFamily="34" charset="0"/>
              <a:buNone/>
              <a:defRPr sz="1651" b="1"/>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8764107" y="1278836"/>
            <a:ext cx="2341217" cy="4940992"/>
          </a:xfrm>
        </p:spPr>
        <p:txBody>
          <a:bodyPr/>
          <a:lstStyle>
            <a:lvl1pPr marL="0" indent="0">
              <a:buFont typeface="Arial" panose="020B0604020202020204" pitchFamily="34" charset="0"/>
              <a:buNone/>
              <a:defRPr sz="1651" b="1"/>
            </a:lvl1pPr>
            <a:lvl2pPr marL="0" indent="0">
              <a:buFont typeface="Arial" panose="020B0604020202020204" pitchFamily="34" charset="0"/>
              <a:buNone/>
              <a:defRPr sz="1400" b="0"/>
            </a:lvl2pPr>
            <a:lvl3pPr marL="0" indent="0">
              <a:buNone/>
              <a:defRPr sz="1200"/>
            </a:lvl3pPr>
            <a:lvl4pPr marL="0" indent="0">
              <a:buNone/>
              <a:defRPr sz="1000"/>
            </a:lvl4pPr>
            <a:lvl5pPr marL="0" indent="0">
              <a:buNone/>
              <a:defRPr sz="100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9" name="Slide Number Placeholder 8"/>
          <p:cNvSpPr>
            <a:spLocks noGrp="1"/>
          </p:cNvSpPr>
          <p:nvPr>
            <p:ph type="sldNum" sz="quarter" idx="18"/>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3526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Text Placeholder 8"/>
          <p:cNvSpPr>
            <a:spLocks noGrp="1"/>
          </p:cNvSpPr>
          <p:nvPr>
            <p:ph type="body" sz="quarter" idx="13"/>
          </p:nvPr>
        </p:nvSpPr>
        <p:spPr>
          <a:xfrm>
            <a:off x="1166289" y="1258960"/>
            <a:ext cx="10187516" cy="1080052"/>
          </a:xfrm>
        </p:spPr>
        <p:txBody>
          <a:bodyPr anchor="t"/>
          <a:lstStyle>
            <a:lvl1pPr marL="0" indent="0">
              <a:spcBef>
                <a:spcPts val="0"/>
              </a:spcBef>
              <a:defRPr lang="en-US" sz="20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1166192" y="2623933"/>
            <a:ext cx="10187608" cy="3595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8" name="Slide Number Placeholder 7"/>
          <p:cNvSpPr>
            <a:spLocks noGrp="1"/>
          </p:cNvSpPr>
          <p:nvPr>
            <p:ph type="sldNum" sz="quarter" idx="16"/>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4500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3701773" y="579809"/>
            <a:ext cx="7643192" cy="521891"/>
          </a:xfrm>
        </p:spPr>
        <p:txBody>
          <a:bodyPr/>
          <a:lstStyle>
            <a:lvl1pPr>
              <a:defRPr>
                <a:solidFill>
                  <a:schemeClr val="accent1"/>
                </a:solidFill>
              </a:defRPr>
            </a:lvl1pPr>
          </a:lstStyle>
          <a:p>
            <a:r>
              <a:rPr lang="en-US" dirty="0"/>
              <a:t>Click to edit Master title style</a:t>
            </a:r>
          </a:p>
        </p:txBody>
      </p:sp>
      <p:sp>
        <p:nvSpPr>
          <p:cNvPr id="9" name="Text Placeholder 8"/>
          <p:cNvSpPr>
            <a:spLocks noGrp="1"/>
          </p:cNvSpPr>
          <p:nvPr>
            <p:ph type="body" sz="quarter" idx="13"/>
          </p:nvPr>
        </p:nvSpPr>
        <p:spPr>
          <a:xfrm>
            <a:off x="3710685" y="1239080"/>
            <a:ext cx="7643121" cy="726800"/>
          </a:xfrm>
        </p:spPr>
        <p:txBody>
          <a:bodyPr anchor="t"/>
          <a:lstStyle>
            <a:lvl1pPr marL="0" indent="0">
              <a:spcBef>
                <a:spcPts val="0"/>
              </a:spcBef>
              <a:defRPr lang="en-US" sz="180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3710614" y="2060715"/>
            <a:ext cx="7643191" cy="4172367"/>
          </a:xfrm>
        </p:spPr>
        <p:txBody>
          <a:bodyPr/>
          <a:lstStyle>
            <a:lvl1pPr>
              <a:spcBef>
                <a:spcPts val="0"/>
              </a:spcBef>
              <a:spcAft>
                <a:spcPts val="2400"/>
              </a:spcAft>
              <a:defRPr/>
            </a:lvl1pPr>
            <a:lvl2pPr marL="0" indent="0">
              <a:buNone/>
              <a:defRPr b="1">
                <a:solidFill>
                  <a:schemeClr val="accent1"/>
                </a:solidFill>
              </a:defRPr>
            </a:lvl2pPr>
            <a:lvl3pPr marL="0" indent="0">
              <a:spcBef>
                <a:spcPts val="0"/>
              </a:spcBef>
              <a:buNone/>
              <a:defRPr sz="1400"/>
            </a:lvl3pPr>
            <a:lvl4pPr marL="0" indent="0">
              <a:spcBef>
                <a:spcPts val="0"/>
              </a:spcBef>
              <a:buNone/>
              <a:defRPr sz="12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1166192" y="1835429"/>
            <a:ext cx="2146853" cy="4397655"/>
          </a:xfrm>
        </p:spPr>
        <p:txBody>
          <a:bodyPr/>
          <a:lstStyle>
            <a:lvl1pPr>
              <a:lnSpc>
                <a:spcPts val="1400"/>
              </a:lnSpc>
              <a:spcBef>
                <a:spcPts val="0"/>
              </a:spcBef>
              <a:spcAft>
                <a:spcPts val="0"/>
              </a:spcAft>
              <a:defRPr sz="1151">
                <a:solidFill>
                  <a:schemeClr val="accent1"/>
                </a:solidFill>
              </a:defRPr>
            </a:lvl1pPr>
            <a:lvl2pPr marL="0" indent="0">
              <a:lnSpc>
                <a:spcPts val="1400"/>
              </a:lnSpc>
              <a:spcBef>
                <a:spcPts val="0"/>
              </a:spcBef>
              <a:buFont typeface="Arial" panose="020B0604020202020204" pitchFamily="34" charset="0"/>
              <a:buNone/>
              <a:defRPr sz="1151"/>
            </a:lvl2pPr>
            <a:lvl3pPr marL="0" indent="0">
              <a:lnSpc>
                <a:spcPts val="1400"/>
              </a:lnSpc>
              <a:spcBef>
                <a:spcPts val="0"/>
              </a:spcBef>
              <a:buNone/>
              <a:defRPr sz="1151"/>
            </a:lvl3pPr>
            <a:lvl4pPr marL="0" indent="0">
              <a:lnSpc>
                <a:spcPts val="1400"/>
              </a:lnSpc>
              <a:spcBef>
                <a:spcPts val="0"/>
              </a:spcBef>
              <a:buNone/>
              <a:defRPr sz="1151"/>
            </a:lvl4pPr>
            <a:lvl5pPr marL="0" indent="0">
              <a:lnSpc>
                <a:spcPts val="1400"/>
              </a:lnSpc>
              <a:spcBef>
                <a:spcPts val="0"/>
              </a:spcBef>
              <a:buNone/>
              <a:defRPr sz="11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3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799" cy="990600"/>
          </a:xfrm>
        </p:spPr>
        <p:txBody>
          <a:bodyPr anchor="t">
            <a:noAutofit/>
          </a:bodyPr>
          <a:lstStyle>
            <a:lvl1pPr>
              <a:lnSpc>
                <a:spcPct val="80000"/>
              </a:lnSpc>
              <a:defRPr sz="6600"/>
            </a:lvl1pPr>
          </a:lstStyle>
          <a:p>
            <a:r>
              <a:rPr lang="en-US" dirty="0"/>
              <a:t>Agenda</a:t>
            </a:r>
            <a:endParaRPr dirty="0"/>
          </a:p>
        </p:txBody>
      </p:sp>
      <p:sp>
        <p:nvSpPr>
          <p:cNvPr id="4" name="Date Placeholder 3"/>
          <p:cNvSpPr>
            <a:spLocks noGrp="1"/>
          </p:cNvSpPr>
          <p:nvPr>
            <p:ph type="dt" sz="half" idx="10"/>
          </p:nvPr>
        </p:nvSpPr>
        <p:spPr/>
        <p:txBody>
          <a:bodyPr/>
          <a:lstStyle/>
          <a:p>
            <a:fld id="{3D943C2D-B3A8-4FD0-B1B9-EDBE613DD38A}" type="datetime4">
              <a:rPr lang="en-US" smtClean="0"/>
              <a:t>February 16, 2017</a:t>
            </a:fld>
            <a:endParaRPr dirty="0"/>
          </a:p>
        </p:txBody>
      </p:sp>
      <p:sp>
        <p:nvSpPr>
          <p:cNvPr id="5" name="Footer Placeholder 4"/>
          <p:cNvSpPr>
            <a:spLocks noGrp="1"/>
          </p:cNvSpPr>
          <p:nvPr>
            <p:ph type="ftr" sz="quarter" idx="11"/>
          </p:nvPr>
        </p:nvSpPr>
        <p:spPr/>
        <p:txBody>
          <a:bodyPr/>
          <a:lstStyle/>
          <a:p>
            <a:r>
              <a:rPr lang="en-US"/>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‹Nr.›</a:t>
            </a:fld>
            <a:endParaRPr/>
          </a:p>
        </p:txBody>
      </p:sp>
      <p:sp>
        <p:nvSpPr>
          <p:cNvPr id="7" name="Text Placeholder 7"/>
          <p:cNvSpPr>
            <a:spLocks noGrp="1"/>
          </p:cNvSpPr>
          <p:nvPr>
            <p:ph type="body" sz="quarter" idx="13"/>
          </p:nvPr>
        </p:nvSpPr>
        <p:spPr>
          <a:xfrm>
            <a:off x="609600" y="1600200"/>
            <a:ext cx="10969943" cy="527907"/>
          </a:xfrm>
        </p:spPr>
        <p:txBody>
          <a:bodyPr>
            <a:noAutofit/>
          </a:bodyPr>
          <a:lstStyle>
            <a:lvl1pPr marL="0" indent="0">
              <a:spcBef>
                <a:spcPts val="0"/>
              </a:spcBef>
              <a:buNone/>
              <a:defRPr sz="32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9" name="Content Placeholder 8"/>
          <p:cNvSpPr>
            <a:spLocks noGrp="1"/>
          </p:cNvSpPr>
          <p:nvPr>
            <p:ph sz="quarter" idx="14"/>
          </p:nvPr>
        </p:nvSpPr>
        <p:spPr>
          <a:xfrm>
            <a:off x="609600" y="2438400"/>
            <a:ext cx="10969625" cy="3657600"/>
          </a:xfrm>
        </p:spPr>
        <p:txBody>
          <a:bodyPr/>
          <a:lstStyle>
            <a:lvl3pPr marL="682625"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8" name="Slide Number Placeholder 7"/>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252431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419104" y="-6773"/>
            <a:ext cx="11772900" cy="6876288"/>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8" name="Slide Number Placeholder 7"/>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8892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1166198" y="573036"/>
            <a:ext cx="4026697" cy="521891"/>
          </a:xfrm>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8" name="Slide Number Placeholder 7"/>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63571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41403" y="1751323"/>
            <a:ext cx="6819900" cy="4208897"/>
          </a:xfrm>
          <a:solidFill>
            <a:schemeClr val="bg2">
              <a:lumMod val="20000"/>
              <a:lumOff val="80000"/>
            </a:schemeClr>
          </a:solidFill>
        </p:spPr>
        <p:txBody>
          <a:bodyPr anchor="ctr"/>
          <a:lstStyle>
            <a:lvl2pPr marL="172996" indent="-172996">
              <a:buClr>
                <a:schemeClr val="accent3"/>
              </a:buClr>
              <a:buSzPct val="125000"/>
              <a:buFont typeface="Wingdings" panose="05000000000000000000" pitchFamily="2" charset="2"/>
              <a:buChar char="ü"/>
              <a:defRPr/>
            </a:lvl2pPr>
            <a:lvl3pPr marL="284095" indent="-119034">
              <a:buClr>
                <a:schemeClr val="accent2"/>
              </a:buClr>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6"/>
          <p:cNvSpPr>
            <a:spLocks noGrp="1"/>
          </p:cNvSpPr>
          <p:nvPr>
            <p:ph type="body" sz="quarter" idx="11"/>
          </p:nvPr>
        </p:nvSpPr>
        <p:spPr>
          <a:xfrm>
            <a:off x="7871402" y="2893671"/>
            <a:ext cx="3734148" cy="3066548"/>
          </a:xfrm>
          <a:solidFill>
            <a:schemeClr val="accent1"/>
          </a:solidFill>
        </p:spPr>
        <p:txBody>
          <a:bodyPr anchor="ctr"/>
          <a:lstStyle>
            <a:lvl1pPr>
              <a:defRPr sz="1866" i="1">
                <a:solidFill>
                  <a:schemeClr val="bg1"/>
                </a:solidFill>
              </a:defRPr>
            </a:lvl1pPr>
            <a:lvl2pPr>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2"/>
          </p:nvPr>
        </p:nvSpPr>
        <p:spPr>
          <a:xfrm>
            <a:off x="7871403" y="295242"/>
            <a:ext cx="3734149" cy="1248301"/>
          </a:xfrm>
        </p:spPr>
        <p:txBody>
          <a:bodyPr/>
          <a:lstStyle/>
          <a:p>
            <a:endParaRPr lang="en-US"/>
          </a:p>
        </p:txBody>
      </p:sp>
      <p:sp>
        <p:nvSpPr>
          <p:cNvPr id="11" name="Text Placeholder 6"/>
          <p:cNvSpPr>
            <a:spLocks noGrp="1"/>
          </p:cNvSpPr>
          <p:nvPr>
            <p:ph type="body" sz="quarter" idx="13"/>
          </p:nvPr>
        </p:nvSpPr>
        <p:spPr>
          <a:xfrm>
            <a:off x="7871402" y="1751320"/>
            <a:ext cx="3734148" cy="941080"/>
          </a:xfrm>
          <a:solidFill>
            <a:schemeClr val="accent6"/>
          </a:solidFill>
        </p:spPr>
        <p:txBody>
          <a:bodyPr anchor="ctr"/>
          <a:lstStyle>
            <a:lvl1pPr algn="r">
              <a:defRPr sz="1866"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Text Placeholder 6"/>
          <p:cNvSpPr>
            <a:spLocks noGrp="1"/>
          </p:cNvSpPr>
          <p:nvPr>
            <p:ph type="body" sz="quarter" idx="14"/>
          </p:nvPr>
        </p:nvSpPr>
        <p:spPr>
          <a:xfrm>
            <a:off x="7871402" y="5960220"/>
            <a:ext cx="3734148" cy="623463"/>
          </a:xfrm>
          <a:solidFill>
            <a:schemeClr val="accent1">
              <a:lumMod val="75000"/>
            </a:schemeClr>
          </a:solidFill>
        </p:spPr>
        <p:txBody>
          <a:bodyPr/>
          <a:lstStyle>
            <a:lvl1pPr algn="r">
              <a:defRPr sz="1467"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itle 11"/>
          <p:cNvSpPr txBox="1">
            <a:spLocks/>
          </p:cNvSpPr>
          <p:nvPr userDrawn="1"/>
        </p:nvSpPr>
        <p:spPr>
          <a:xfrm>
            <a:off x="741403" y="1748145"/>
            <a:ext cx="6819900" cy="655421"/>
          </a:xfrm>
          <a:prstGeom prst="rect">
            <a:avLst/>
          </a:prstGeom>
        </p:spPr>
        <p:txBody>
          <a:bodyPr vert="horz" lIns="121903" tIns="60952" rIns="121903" bIns="60952" rtlCol="0" anchor="b">
            <a:noAutofit/>
          </a:bodyPr>
          <a:lstStyle>
            <a:lvl1pPr algn="l" defTabSz="514350" rtl="0" eaLnBrk="1" latinLnBrk="0" hangingPunct="1">
              <a:lnSpc>
                <a:spcPts val="2520"/>
              </a:lnSpc>
              <a:spcBef>
                <a:spcPct val="0"/>
              </a:spcBef>
              <a:buNone/>
              <a:defRPr sz="2700" b="1" kern="1200">
                <a:solidFill>
                  <a:schemeClr val="tx2"/>
                </a:solidFill>
                <a:latin typeface="Arial" panose="020B0604020202020204" pitchFamily="34" charset="0"/>
                <a:ea typeface="+mj-ea"/>
                <a:cs typeface="Arial" panose="020B0604020202020204" pitchFamily="34" charset="0"/>
              </a:defRPr>
            </a:lvl1pPr>
          </a:lstStyle>
          <a:p>
            <a:r>
              <a:rPr lang="en-US" sz="2400" dirty="0">
                <a:solidFill>
                  <a:srgbClr val="A7A9AC">
                    <a:lumMod val="60000"/>
                    <a:lumOff val="40000"/>
                  </a:srgbClr>
                </a:solidFill>
              </a:rPr>
              <a:t>Customer Success Story</a:t>
            </a:r>
          </a:p>
        </p:txBody>
      </p:sp>
      <p:sp>
        <p:nvSpPr>
          <p:cNvPr id="26" name="Text Placeholder 13"/>
          <p:cNvSpPr>
            <a:spLocks noGrp="1"/>
          </p:cNvSpPr>
          <p:nvPr>
            <p:ph type="body" sz="quarter" idx="13"/>
          </p:nvPr>
        </p:nvSpPr>
        <p:spPr>
          <a:xfrm>
            <a:off x="2609090" y="5960220"/>
            <a:ext cx="4952211" cy="449049"/>
          </a:xfrm>
          <a:solidFill>
            <a:schemeClr val="bg1">
              <a:lumMod val="65000"/>
            </a:schemeClr>
          </a:solidFill>
        </p:spPr>
        <p:txBody>
          <a:bodyPr anchor="ctr"/>
          <a:lstStyle>
            <a:lvl1pPr algn="r">
              <a:defRPr b="0">
                <a:solidFill>
                  <a:schemeClr val="bg1"/>
                </a:solidFill>
              </a:defRPr>
            </a:lvl1pPr>
          </a:lstStyle>
          <a:p>
            <a:r>
              <a:rPr lang="en-US" sz="1333" dirty="0"/>
              <a:t>SUSE Linux Enterprise Server on Microsoft Azure</a:t>
            </a:r>
          </a:p>
        </p:txBody>
      </p:sp>
      <p:sp>
        <p:nvSpPr>
          <p:cNvPr id="27" name="Text Placeholder 13"/>
          <p:cNvSpPr txBox="1">
            <a:spLocks/>
          </p:cNvSpPr>
          <p:nvPr userDrawn="1"/>
        </p:nvSpPr>
        <p:spPr>
          <a:xfrm>
            <a:off x="741402" y="5960220"/>
            <a:ext cx="1867692" cy="449049"/>
          </a:xfrm>
          <a:prstGeom prst="rect">
            <a:avLst/>
          </a:prstGeom>
          <a:solidFill>
            <a:schemeClr val="bg2">
              <a:lumMod val="75000"/>
            </a:schemeClr>
          </a:solidFill>
        </p:spPr>
        <p:txBody>
          <a:bodyPr vert="horz" lIns="121903" tIns="60952" rIns="121903" bIns="60952" rtlCol="0" anchor="ctr">
            <a:noAutofit/>
          </a:bodyPr>
          <a:lstStyle>
            <a:lvl1pPr marL="0" indent="0" algn="r" defTabSz="514350" rtl="0" eaLnBrk="1" latinLnBrk="0" hangingPunct="1">
              <a:lnSpc>
                <a:spcPct val="100000"/>
              </a:lnSpc>
              <a:spcBef>
                <a:spcPts val="563"/>
              </a:spcBef>
              <a:buFont typeface="Arial" panose="020B0604020202020204" pitchFamily="34" charset="0"/>
              <a:buNone/>
              <a:defRPr sz="1400" b="0" i="0" kern="1200" baseline="0">
                <a:solidFill>
                  <a:schemeClr val="bg1"/>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bg1"/>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bg1"/>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bg1"/>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bg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333" dirty="0">
                <a:solidFill>
                  <a:prstClr val="white"/>
                </a:solidFill>
              </a:rPr>
              <a:t>Solutions:</a:t>
            </a:r>
          </a:p>
        </p:txBody>
      </p:sp>
      <p:grpSp>
        <p:nvGrpSpPr>
          <p:cNvPr id="28" name="Group 27"/>
          <p:cNvGrpSpPr/>
          <p:nvPr userDrawn="1"/>
        </p:nvGrpSpPr>
        <p:grpSpPr>
          <a:xfrm>
            <a:off x="2372022" y="6180666"/>
            <a:ext cx="355600" cy="346075"/>
            <a:chOff x="1779016" y="4635499"/>
            <a:chExt cx="266700" cy="259556"/>
          </a:xfrm>
        </p:grpSpPr>
        <p:grpSp>
          <p:nvGrpSpPr>
            <p:cNvPr id="29" name="Group 28"/>
            <p:cNvGrpSpPr/>
            <p:nvPr/>
          </p:nvGrpSpPr>
          <p:grpSpPr>
            <a:xfrm>
              <a:off x="1779016" y="4635499"/>
              <a:ext cx="177800" cy="171450"/>
              <a:chOff x="1779016" y="4635500"/>
              <a:chExt cx="177800" cy="171450"/>
            </a:xfrm>
          </p:grpSpPr>
          <p:sp>
            <p:nvSpPr>
              <p:cNvPr id="34" name="Rectangle 33"/>
              <p:cNvSpPr/>
              <p:nvPr/>
            </p:nvSpPr>
            <p:spPr>
              <a:xfrm>
                <a:off x="1867916" y="4718050"/>
                <a:ext cx="88900" cy="88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5" name="Rectangle 34"/>
              <p:cNvSpPr/>
              <p:nvPr/>
            </p:nvSpPr>
            <p:spPr>
              <a:xfrm>
                <a:off x="1779016" y="4718050"/>
                <a:ext cx="88900" cy="889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6" name="Rectangle 35"/>
              <p:cNvSpPr/>
              <p:nvPr/>
            </p:nvSpPr>
            <p:spPr>
              <a:xfrm>
                <a:off x="1867916" y="4635500"/>
                <a:ext cx="88900" cy="889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grpSp>
        <p:grpSp>
          <p:nvGrpSpPr>
            <p:cNvPr id="30" name="Group 29"/>
            <p:cNvGrpSpPr/>
            <p:nvPr/>
          </p:nvGrpSpPr>
          <p:grpSpPr>
            <a:xfrm>
              <a:off x="1867916" y="4718844"/>
              <a:ext cx="177800" cy="176211"/>
              <a:chOff x="5903550" y="3805238"/>
              <a:chExt cx="177800" cy="176211"/>
            </a:xfrm>
          </p:grpSpPr>
          <p:sp>
            <p:nvSpPr>
              <p:cNvPr id="31" name="Rectangle 30"/>
              <p:cNvSpPr/>
              <p:nvPr/>
            </p:nvSpPr>
            <p:spPr>
              <a:xfrm>
                <a:off x="5992450" y="3805238"/>
                <a:ext cx="88900" cy="88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2" name="Rectangle 31"/>
              <p:cNvSpPr/>
              <p:nvPr/>
            </p:nvSpPr>
            <p:spPr>
              <a:xfrm>
                <a:off x="5903550" y="3806827"/>
                <a:ext cx="88900" cy="889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3" name="Rectangle 32"/>
              <p:cNvSpPr/>
              <p:nvPr/>
            </p:nvSpPr>
            <p:spPr>
              <a:xfrm>
                <a:off x="5903550" y="3892549"/>
                <a:ext cx="88900" cy="88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grpSp>
      </p:grpSp>
    </p:spTree>
    <p:extLst>
      <p:ext uri="{BB962C8B-B14F-4D97-AF65-F5344CB8AC3E}">
        <p14:creationId xmlns:p14="http://schemas.microsoft.com/office/powerpoint/2010/main" val="14831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57760"/>
          </a:xfrm>
          <a:prstGeom prst="rect">
            <a:avLst/>
          </a:prstGeom>
          <a:noFill/>
          <a:ln>
            <a:noFill/>
          </a:ln>
        </p:spPr>
      </p:pic>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4880" y="2687999"/>
            <a:ext cx="2626080" cy="1473120"/>
          </a:xfrm>
          <a:prstGeom prst="rect">
            <a:avLst/>
          </a:prstGeom>
          <a:noFill/>
          <a:ln>
            <a:noFill/>
          </a:ln>
        </p:spPr>
      </p:pic>
    </p:spTree>
    <p:extLst>
      <p:ext uri="{BB962C8B-B14F-4D97-AF65-F5344CB8AC3E}">
        <p14:creationId xmlns:p14="http://schemas.microsoft.com/office/powerpoint/2010/main" val="194013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419104" y="0"/>
            <a:ext cx="11772900" cy="68580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66192" y="1627635"/>
            <a:ext cx="10187608" cy="1653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331931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419104" y="-6773"/>
            <a:ext cx="11772900" cy="6876288"/>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8" name="Slide Number Placeholder 7"/>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19913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Sidebar">
    <p:spTree>
      <p:nvGrpSpPr>
        <p:cNvPr id="1" name=""/>
        <p:cNvGrpSpPr/>
        <p:nvPr/>
      </p:nvGrpSpPr>
      <p:grpSpPr>
        <a:xfrm>
          <a:off x="0" y="0"/>
          <a:ext cx="0" cy="0"/>
          <a:chOff x="0" y="0"/>
          <a:chExt cx="0" cy="0"/>
        </a:xfrm>
      </p:grpSpPr>
      <p:sp>
        <p:nvSpPr>
          <p:cNvPr id="2" name="Title 1"/>
          <p:cNvSpPr>
            <a:spLocks noGrp="1"/>
          </p:cNvSpPr>
          <p:nvPr>
            <p:ph type="title"/>
          </p:nvPr>
        </p:nvSpPr>
        <p:spPr>
          <a:xfrm>
            <a:off x="722847" y="579809"/>
            <a:ext cx="7643192" cy="521891"/>
          </a:xfrm>
        </p:spPr>
        <p:txBody>
          <a:bodyPr/>
          <a:lstStyle>
            <a:lvl1pPr>
              <a:defRPr>
                <a:solidFill>
                  <a:schemeClr val="accent1"/>
                </a:solidFill>
              </a:defRPr>
            </a:lvl1pPr>
          </a:lstStyle>
          <a:p>
            <a:r>
              <a:rPr lang="en-US" dirty="0"/>
              <a:t>Click to edit Master title style</a:t>
            </a:r>
          </a:p>
        </p:txBody>
      </p:sp>
      <p:sp>
        <p:nvSpPr>
          <p:cNvPr id="10" name="Content Placeholder 2"/>
          <p:cNvSpPr>
            <a:spLocks noGrp="1"/>
          </p:cNvSpPr>
          <p:nvPr>
            <p:ph idx="1"/>
          </p:nvPr>
        </p:nvSpPr>
        <p:spPr>
          <a:xfrm>
            <a:off x="731684" y="1239082"/>
            <a:ext cx="7643191" cy="4994001"/>
          </a:xfrm>
        </p:spPr>
        <p:txBody>
          <a:bodyPr/>
          <a:lstStyle>
            <a:lvl1pPr>
              <a:spcBef>
                <a:spcPts val="0"/>
              </a:spcBef>
              <a:spcAft>
                <a:spcPts val="2400"/>
              </a:spcAft>
              <a:defRPr/>
            </a:lvl1pPr>
            <a:lvl2pPr marL="0" indent="0">
              <a:buNone/>
              <a:defRPr b="1">
                <a:solidFill>
                  <a:schemeClr val="accent1"/>
                </a:solidFill>
              </a:defRPr>
            </a:lvl2pPr>
            <a:lvl3pPr marL="0" indent="0">
              <a:spcBef>
                <a:spcPts val="0"/>
              </a:spcBef>
              <a:buNone/>
              <a:defRPr sz="1400"/>
            </a:lvl3pPr>
            <a:lvl4pPr marL="0" indent="0">
              <a:spcBef>
                <a:spcPts val="0"/>
              </a:spcBef>
              <a:buNone/>
              <a:defRPr sz="1200"/>
            </a:lvl4pPr>
            <a:lvl5pPr marL="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8473728" y="679812"/>
            <a:ext cx="2743200" cy="2016400"/>
          </a:xfrm>
          <a:solidFill>
            <a:schemeClr val="accent1">
              <a:lumMod val="20000"/>
              <a:lumOff val="80000"/>
            </a:schemeClr>
          </a:solidFill>
        </p:spPr>
        <p:txBody>
          <a:bodyPr/>
          <a:lstStyle>
            <a:lvl1pPr>
              <a:lnSpc>
                <a:spcPts val="1400"/>
              </a:lnSpc>
              <a:spcBef>
                <a:spcPts val="0"/>
              </a:spcBef>
              <a:spcAft>
                <a:spcPts val="0"/>
              </a:spcAft>
              <a:defRPr sz="1151">
                <a:solidFill>
                  <a:schemeClr val="accent1"/>
                </a:solidFill>
              </a:defRPr>
            </a:lvl1pPr>
            <a:lvl2pPr marL="0" indent="0">
              <a:lnSpc>
                <a:spcPts val="1400"/>
              </a:lnSpc>
              <a:spcBef>
                <a:spcPts val="0"/>
              </a:spcBef>
              <a:buFont typeface="Arial" panose="020B0604020202020204" pitchFamily="34" charset="0"/>
              <a:buNone/>
              <a:defRPr sz="1151"/>
            </a:lvl2pPr>
            <a:lvl3pPr marL="0" indent="0">
              <a:lnSpc>
                <a:spcPts val="1400"/>
              </a:lnSpc>
              <a:spcBef>
                <a:spcPts val="0"/>
              </a:spcBef>
              <a:buNone/>
              <a:defRPr sz="1151"/>
            </a:lvl3pPr>
            <a:lvl4pPr marL="0" indent="0">
              <a:lnSpc>
                <a:spcPts val="1400"/>
              </a:lnSpc>
              <a:spcBef>
                <a:spcPts val="0"/>
              </a:spcBef>
              <a:buNone/>
              <a:defRPr sz="1151"/>
            </a:lvl4pPr>
            <a:lvl5pPr marL="0" indent="0">
              <a:lnSpc>
                <a:spcPts val="1400"/>
              </a:lnSpc>
              <a:spcBef>
                <a:spcPts val="0"/>
              </a:spcBef>
              <a:buNone/>
              <a:defRPr sz="11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5"/>
          </p:nvPr>
        </p:nvSpPr>
        <p:spPr>
          <a:xfrm>
            <a:off x="8471316" y="3489881"/>
            <a:ext cx="2743200" cy="2016400"/>
          </a:xfrm>
          <a:solidFill>
            <a:schemeClr val="accent1">
              <a:lumMod val="20000"/>
              <a:lumOff val="80000"/>
            </a:schemeClr>
          </a:solidFill>
        </p:spPr>
        <p:txBody>
          <a:bodyPr/>
          <a:lstStyle>
            <a:lvl1pPr>
              <a:lnSpc>
                <a:spcPts val="1400"/>
              </a:lnSpc>
              <a:spcBef>
                <a:spcPts val="0"/>
              </a:spcBef>
              <a:spcAft>
                <a:spcPts val="0"/>
              </a:spcAft>
              <a:defRPr sz="1151">
                <a:solidFill>
                  <a:schemeClr val="accent1"/>
                </a:solidFill>
              </a:defRPr>
            </a:lvl1pPr>
            <a:lvl2pPr marL="0" indent="0">
              <a:lnSpc>
                <a:spcPts val="1400"/>
              </a:lnSpc>
              <a:spcBef>
                <a:spcPts val="0"/>
              </a:spcBef>
              <a:buFont typeface="Arial" panose="020B0604020202020204" pitchFamily="34" charset="0"/>
              <a:buNone/>
              <a:defRPr sz="1151"/>
            </a:lvl2pPr>
            <a:lvl3pPr marL="0" indent="0">
              <a:lnSpc>
                <a:spcPts val="1400"/>
              </a:lnSpc>
              <a:spcBef>
                <a:spcPts val="0"/>
              </a:spcBef>
              <a:buNone/>
              <a:defRPr sz="1151"/>
            </a:lvl3pPr>
            <a:lvl4pPr marL="0" indent="0">
              <a:lnSpc>
                <a:spcPts val="1400"/>
              </a:lnSpc>
              <a:spcBef>
                <a:spcPts val="0"/>
              </a:spcBef>
              <a:buNone/>
              <a:defRPr sz="1151"/>
            </a:lvl4pPr>
            <a:lvl5pPr marL="0" indent="0">
              <a:lnSpc>
                <a:spcPts val="1400"/>
              </a:lnSpc>
              <a:spcBef>
                <a:spcPts val="0"/>
              </a:spcBef>
              <a:buNone/>
              <a:defRPr sz="11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6"/>
          </p:nvPr>
        </p:nvSpPr>
        <p:spPr>
          <a:xfrm>
            <a:off x="8471317" y="2696212"/>
            <a:ext cx="3378099" cy="726800"/>
          </a:xfrm>
          <a:solidFill>
            <a:schemeClr val="accent1"/>
          </a:solidFill>
        </p:spPr>
        <p:txBody>
          <a:bodyPr/>
          <a:lstStyle>
            <a:lvl1pPr>
              <a:lnSpc>
                <a:spcPts val="1400"/>
              </a:lnSpc>
              <a:spcBef>
                <a:spcPts val="0"/>
              </a:spcBef>
              <a:spcAft>
                <a:spcPts val="0"/>
              </a:spcAft>
              <a:defRPr sz="1151">
                <a:solidFill>
                  <a:schemeClr val="accent1"/>
                </a:solidFill>
              </a:defRPr>
            </a:lvl1pPr>
            <a:lvl2pPr marL="0" indent="0">
              <a:lnSpc>
                <a:spcPts val="1400"/>
              </a:lnSpc>
              <a:spcBef>
                <a:spcPts val="0"/>
              </a:spcBef>
              <a:buFont typeface="Arial" panose="020B0604020202020204" pitchFamily="34" charset="0"/>
              <a:buNone/>
              <a:defRPr sz="1151"/>
            </a:lvl2pPr>
            <a:lvl3pPr marL="0" indent="0">
              <a:lnSpc>
                <a:spcPts val="1400"/>
              </a:lnSpc>
              <a:spcBef>
                <a:spcPts val="0"/>
              </a:spcBef>
              <a:buNone/>
              <a:defRPr sz="1151"/>
            </a:lvl3pPr>
            <a:lvl4pPr marL="0" indent="0">
              <a:lnSpc>
                <a:spcPts val="1400"/>
              </a:lnSpc>
              <a:spcBef>
                <a:spcPts val="0"/>
              </a:spcBef>
              <a:buNone/>
              <a:defRPr sz="1151"/>
            </a:lvl4pPr>
            <a:lvl5pPr marL="0" indent="0">
              <a:lnSpc>
                <a:spcPts val="1400"/>
              </a:lnSpc>
              <a:spcBef>
                <a:spcPts val="0"/>
              </a:spcBef>
              <a:buNone/>
              <a:defRPr sz="1151"/>
            </a:lvl5pPr>
          </a:lstStyle>
          <a:p>
            <a:pPr lvl="0"/>
            <a:endParaRPr lang="en-US" dirty="0"/>
          </a:p>
        </p:txBody>
      </p:sp>
      <p:sp>
        <p:nvSpPr>
          <p:cNvPr id="8" name="Text Placeholder 4"/>
          <p:cNvSpPr>
            <a:spLocks noGrp="1"/>
          </p:cNvSpPr>
          <p:nvPr>
            <p:ph type="body" sz="quarter" idx="17"/>
          </p:nvPr>
        </p:nvSpPr>
        <p:spPr>
          <a:xfrm>
            <a:off x="8471317" y="5506281"/>
            <a:ext cx="3378099" cy="726800"/>
          </a:xfrm>
          <a:solidFill>
            <a:schemeClr val="accent1">
              <a:lumMod val="40000"/>
              <a:lumOff val="60000"/>
            </a:schemeClr>
          </a:solidFill>
        </p:spPr>
        <p:txBody>
          <a:bodyPr/>
          <a:lstStyle>
            <a:lvl1pPr>
              <a:lnSpc>
                <a:spcPts val="1400"/>
              </a:lnSpc>
              <a:spcBef>
                <a:spcPts val="0"/>
              </a:spcBef>
              <a:spcAft>
                <a:spcPts val="0"/>
              </a:spcAft>
              <a:defRPr sz="1151">
                <a:solidFill>
                  <a:schemeClr val="accent1"/>
                </a:solidFill>
              </a:defRPr>
            </a:lvl1pPr>
            <a:lvl2pPr marL="0" indent="0">
              <a:lnSpc>
                <a:spcPts val="1400"/>
              </a:lnSpc>
              <a:spcBef>
                <a:spcPts val="0"/>
              </a:spcBef>
              <a:buFont typeface="Arial" panose="020B0604020202020204" pitchFamily="34" charset="0"/>
              <a:buNone/>
              <a:defRPr sz="1151"/>
            </a:lvl2pPr>
            <a:lvl3pPr marL="0" indent="0">
              <a:lnSpc>
                <a:spcPts val="1400"/>
              </a:lnSpc>
              <a:spcBef>
                <a:spcPts val="0"/>
              </a:spcBef>
              <a:buNone/>
              <a:defRPr sz="1151"/>
            </a:lvl3pPr>
            <a:lvl4pPr marL="0" indent="0">
              <a:lnSpc>
                <a:spcPts val="1400"/>
              </a:lnSpc>
              <a:spcBef>
                <a:spcPts val="0"/>
              </a:spcBef>
              <a:buNone/>
              <a:defRPr sz="1151"/>
            </a:lvl4pPr>
            <a:lvl5pPr marL="0" indent="0">
              <a:lnSpc>
                <a:spcPts val="1400"/>
              </a:lnSpc>
              <a:spcBef>
                <a:spcPts val="0"/>
              </a:spcBef>
              <a:buNone/>
              <a:defRPr sz="1151"/>
            </a:lvl5pPr>
          </a:lstStyle>
          <a:p>
            <a:pPr lvl="0"/>
            <a:endParaRPr lang="en-US" dirty="0"/>
          </a:p>
        </p:txBody>
      </p:sp>
    </p:spTree>
    <p:extLst>
      <p:ext uri="{BB962C8B-B14F-4D97-AF65-F5344CB8AC3E}">
        <p14:creationId xmlns:p14="http://schemas.microsoft.com/office/powerpoint/2010/main" val="33783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ustomer Succes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41403" y="1751323"/>
            <a:ext cx="6819900" cy="4208897"/>
          </a:xfrm>
          <a:solidFill>
            <a:schemeClr val="bg2">
              <a:lumMod val="20000"/>
              <a:lumOff val="80000"/>
            </a:schemeClr>
          </a:solidFill>
        </p:spPr>
        <p:txBody>
          <a:bodyPr anchor="ctr"/>
          <a:lstStyle>
            <a:lvl2pPr marL="172996" indent="-172996">
              <a:buClr>
                <a:schemeClr val="accent3"/>
              </a:buClr>
              <a:buSzPct val="125000"/>
              <a:buFont typeface="Wingdings" panose="05000000000000000000" pitchFamily="2" charset="2"/>
              <a:buChar char="ü"/>
              <a:defRPr/>
            </a:lvl2pPr>
            <a:lvl3pPr marL="284095" indent="-119034">
              <a:buClr>
                <a:schemeClr val="accent2"/>
              </a:buClr>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6"/>
          <p:cNvSpPr>
            <a:spLocks noGrp="1"/>
          </p:cNvSpPr>
          <p:nvPr>
            <p:ph type="body" sz="quarter" idx="11"/>
          </p:nvPr>
        </p:nvSpPr>
        <p:spPr>
          <a:xfrm>
            <a:off x="7871402" y="2893671"/>
            <a:ext cx="3734148" cy="3066548"/>
          </a:xfrm>
          <a:solidFill>
            <a:schemeClr val="accent1"/>
          </a:solidFill>
        </p:spPr>
        <p:txBody>
          <a:bodyPr anchor="ctr"/>
          <a:lstStyle>
            <a:lvl1pPr>
              <a:defRPr sz="1866" i="1">
                <a:solidFill>
                  <a:schemeClr val="bg1"/>
                </a:solidFill>
              </a:defRPr>
            </a:lvl1pPr>
            <a:lvl2pPr>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2"/>
          </p:nvPr>
        </p:nvSpPr>
        <p:spPr>
          <a:xfrm>
            <a:off x="7871403" y="295242"/>
            <a:ext cx="3734149" cy="1248301"/>
          </a:xfrm>
        </p:spPr>
        <p:txBody>
          <a:bodyPr/>
          <a:lstStyle/>
          <a:p>
            <a:endParaRPr lang="en-US"/>
          </a:p>
        </p:txBody>
      </p:sp>
      <p:sp>
        <p:nvSpPr>
          <p:cNvPr id="11" name="Text Placeholder 6"/>
          <p:cNvSpPr>
            <a:spLocks noGrp="1"/>
          </p:cNvSpPr>
          <p:nvPr>
            <p:ph type="body" sz="quarter" idx="13"/>
          </p:nvPr>
        </p:nvSpPr>
        <p:spPr>
          <a:xfrm>
            <a:off x="7871402" y="1751320"/>
            <a:ext cx="3734148" cy="941080"/>
          </a:xfrm>
          <a:solidFill>
            <a:schemeClr val="accent6"/>
          </a:solidFill>
        </p:spPr>
        <p:txBody>
          <a:bodyPr anchor="ctr"/>
          <a:lstStyle>
            <a:lvl1pPr algn="r">
              <a:defRPr sz="1866"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Text Placeholder 6"/>
          <p:cNvSpPr>
            <a:spLocks noGrp="1"/>
          </p:cNvSpPr>
          <p:nvPr>
            <p:ph type="body" sz="quarter" idx="14"/>
          </p:nvPr>
        </p:nvSpPr>
        <p:spPr>
          <a:xfrm>
            <a:off x="7871402" y="5960220"/>
            <a:ext cx="3734148" cy="623463"/>
          </a:xfrm>
          <a:solidFill>
            <a:schemeClr val="accent1">
              <a:lumMod val="75000"/>
            </a:schemeClr>
          </a:solidFill>
        </p:spPr>
        <p:txBody>
          <a:bodyPr/>
          <a:lstStyle>
            <a:lvl1pPr algn="r">
              <a:defRPr sz="1467"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itle 11"/>
          <p:cNvSpPr txBox="1">
            <a:spLocks/>
          </p:cNvSpPr>
          <p:nvPr userDrawn="1"/>
        </p:nvSpPr>
        <p:spPr>
          <a:xfrm>
            <a:off x="741403" y="1748145"/>
            <a:ext cx="6819900" cy="655421"/>
          </a:xfrm>
          <a:prstGeom prst="rect">
            <a:avLst/>
          </a:prstGeom>
        </p:spPr>
        <p:txBody>
          <a:bodyPr vert="horz" lIns="121903" tIns="60952" rIns="121903" bIns="60952" rtlCol="0" anchor="b">
            <a:noAutofit/>
          </a:bodyPr>
          <a:lstStyle>
            <a:lvl1pPr algn="l" defTabSz="514350" rtl="0" eaLnBrk="1" latinLnBrk="0" hangingPunct="1">
              <a:lnSpc>
                <a:spcPts val="2520"/>
              </a:lnSpc>
              <a:spcBef>
                <a:spcPct val="0"/>
              </a:spcBef>
              <a:buNone/>
              <a:defRPr sz="2700" b="1" kern="1200">
                <a:solidFill>
                  <a:schemeClr val="tx2"/>
                </a:solidFill>
                <a:latin typeface="Arial" panose="020B0604020202020204" pitchFamily="34" charset="0"/>
                <a:ea typeface="+mj-ea"/>
                <a:cs typeface="Arial" panose="020B0604020202020204" pitchFamily="34" charset="0"/>
              </a:defRPr>
            </a:lvl1pPr>
          </a:lstStyle>
          <a:p>
            <a:r>
              <a:rPr lang="en-US" sz="2400" dirty="0">
                <a:solidFill>
                  <a:srgbClr val="A7A9AC">
                    <a:lumMod val="60000"/>
                    <a:lumOff val="40000"/>
                  </a:srgbClr>
                </a:solidFill>
              </a:rPr>
              <a:t>Customer Success Story</a:t>
            </a:r>
          </a:p>
        </p:txBody>
      </p:sp>
      <p:sp>
        <p:nvSpPr>
          <p:cNvPr id="26" name="Text Placeholder 13"/>
          <p:cNvSpPr>
            <a:spLocks noGrp="1"/>
          </p:cNvSpPr>
          <p:nvPr>
            <p:ph type="body" sz="quarter" idx="13"/>
          </p:nvPr>
        </p:nvSpPr>
        <p:spPr>
          <a:xfrm>
            <a:off x="2609090" y="5960220"/>
            <a:ext cx="4952211" cy="449049"/>
          </a:xfrm>
          <a:solidFill>
            <a:schemeClr val="bg1">
              <a:lumMod val="65000"/>
            </a:schemeClr>
          </a:solidFill>
        </p:spPr>
        <p:txBody>
          <a:bodyPr anchor="ctr"/>
          <a:lstStyle>
            <a:lvl1pPr algn="r">
              <a:defRPr b="0">
                <a:solidFill>
                  <a:schemeClr val="bg1"/>
                </a:solidFill>
              </a:defRPr>
            </a:lvl1pPr>
          </a:lstStyle>
          <a:p>
            <a:r>
              <a:rPr lang="en-US" sz="1333" dirty="0"/>
              <a:t>SUSE Linux Enterprise Server on Microsoft Azure</a:t>
            </a:r>
          </a:p>
        </p:txBody>
      </p:sp>
      <p:sp>
        <p:nvSpPr>
          <p:cNvPr id="27" name="Text Placeholder 13"/>
          <p:cNvSpPr txBox="1">
            <a:spLocks/>
          </p:cNvSpPr>
          <p:nvPr userDrawn="1"/>
        </p:nvSpPr>
        <p:spPr>
          <a:xfrm>
            <a:off x="741402" y="5960220"/>
            <a:ext cx="1867692" cy="449049"/>
          </a:xfrm>
          <a:prstGeom prst="rect">
            <a:avLst/>
          </a:prstGeom>
          <a:solidFill>
            <a:schemeClr val="bg2">
              <a:lumMod val="75000"/>
            </a:schemeClr>
          </a:solidFill>
        </p:spPr>
        <p:txBody>
          <a:bodyPr vert="horz" lIns="121903" tIns="60952" rIns="121903" bIns="60952" rtlCol="0" anchor="ctr">
            <a:noAutofit/>
          </a:bodyPr>
          <a:lstStyle>
            <a:lvl1pPr marL="0" indent="0" algn="r" defTabSz="514350" rtl="0" eaLnBrk="1" latinLnBrk="0" hangingPunct="1">
              <a:lnSpc>
                <a:spcPct val="100000"/>
              </a:lnSpc>
              <a:spcBef>
                <a:spcPts val="563"/>
              </a:spcBef>
              <a:buFont typeface="Arial" panose="020B0604020202020204" pitchFamily="34" charset="0"/>
              <a:buNone/>
              <a:defRPr sz="1400" b="0" i="0" kern="1200" baseline="0">
                <a:solidFill>
                  <a:schemeClr val="bg1"/>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bg1"/>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bg1"/>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bg1"/>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bg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333" dirty="0">
                <a:solidFill>
                  <a:prstClr val="white"/>
                </a:solidFill>
              </a:rPr>
              <a:t>Solutions:</a:t>
            </a:r>
          </a:p>
        </p:txBody>
      </p:sp>
      <p:grpSp>
        <p:nvGrpSpPr>
          <p:cNvPr id="28" name="Group 27"/>
          <p:cNvGrpSpPr/>
          <p:nvPr userDrawn="1"/>
        </p:nvGrpSpPr>
        <p:grpSpPr>
          <a:xfrm>
            <a:off x="2372022" y="6180666"/>
            <a:ext cx="355600" cy="346075"/>
            <a:chOff x="1779016" y="4635499"/>
            <a:chExt cx="266700" cy="259556"/>
          </a:xfrm>
        </p:grpSpPr>
        <p:grpSp>
          <p:nvGrpSpPr>
            <p:cNvPr id="29" name="Group 28"/>
            <p:cNvGrpSpPr/>
            <p:nvPr/>
          </p:nvGrpSpPr>
          <p:grpSpPr>
            <a:xfrm>
              <a:off x="1779016" y="4635499"/>
              <a:ext cx="177800" cy="171450"/>
              <a:chOff x="1779016" y="4635500"/>
              <a:chExt cx="177800" cy="171450"/>
            </a:xfrm>
          </p:grpSpPr>
          <p:sp>
            <p:nvSpPr>
              <p:cNvPr id="34" name="Rectangle 33"/>
              <p:cNvSpPr/>
              <p:nvPr/>
            </p:nvSpPr>
            <p:spPr>
              <a:xfrm>
                <a:off x="1867916" y="4718050"/>
                <a:ext cx="88900" cy="88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5" name="Rectangle 34"/>
              <p:cNvSpPr/>
              <p:nvPr/>
            </p:nvSpPr>
            <p:spPr>
              <a:xfrm>
                <a:off x="1779016" y="4718050"/>
                <a:ext cx="88900" cy="889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6" name="Rectangle 35"/>
              <p:cNvSpPr/>
              <p:nvPr/>
            </p:nvSpPr>
            <p:spPr>
              <a:xfrm>
                <a:off x="1867916" y="4635500"/>
                <a:ext cx="88900" cy="889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grpSp>
        <p:grpSp>
          <p:nvGrpSpPr>
            <p:cNvPr id="30" name="Group 29"/>
            <p:cNvGrpSpPr/>
            <p:nvPr/>
          </p:nvGrpSpPr>
          <p:grpSpPr>
            <a:xfrm>
              <a:off x="1867916" y="4718844"/>
              <a:ext cx="177800" cy="176211"/>
              <a:chOff x="5903550" y="3805238"/>
              <a:chExt cx="177800" cy="176211"/>
            </a:xfrm>
          </p:grpSpPr>
          <p:sp>
            <p:nvSpPr>
              <p:cNvPr id="31" name="Rectangle 30"/>
              <p:cNvSpPr/>
              <p:nvPr/>
            </p:nvSpPr>
            <p:spPr>
              <a:xfrm>
                <a:off x="5992450" y="3805238"/>
                <a:ext cx="88900" cy="88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2" name="Rectangle 31"/>
              <p:cNvSpPr/>
              <p:nvPr/>
            </p:nvSpPr>
            <p:spPr>
              <a:xfrm>
                <a:off x="5903550" y="3806827"/>
                <a:ext cx="88900" cy="889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sp>
            <p:nvSpPr>
              <p:cNvPr id="33" name="Rectangle 32"/>
              <p:cNvSpPr/>
              <p:nvPr/>
            </p:nvSpPr>
            <p:spPr>
              <a:xfrm>
                <a:off x="5903550" y="3892549"/>
                <a:ext cx="88900" cy="88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5"/>
                <a:endParaRPr lang="en-US" sz="2400">
                  <a:solidFill>
                    <a:prstClr val="white"/>
                  </a:solidFill>
                </a:endParaRPr>
              </a:p>
            </p:txBody>
          </p:sp>
        </p:grpSp>
      </p:grpSp>
    </p:spTree>
    <p:extLst>
      <p:ext uri="{BB962C8B-B14F-4D97-AF65-F5344CB8AC3E}">
        <p14:creationId xmlns:p14="http://schemas.microsoft.com/office/powerpoint/2010/main" val="26827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419104" y="-6773"/>
            <a:ext cx="11772900" cy="6876288"/>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1166192" y="1842055"/>
            <a:ext cx="10187608" cy="1409148"/>
          </a:xfrm>
        </p:spPr>
        <p:txBody>
          <a:bodyPr/>
          <a:lstStyle>
            <a:lvl1pPr marL="172996" indent="-172996">
              <a:buFont typeface="Arial" panose="020B0604020202020204" pitchFamily="34" charset="0"/>
              <a:buChar char="•"/>
              <a:defRPr sz="1700" b="0"/>
            </a:lvl1pPr>
            <a:lvl2pPr marL="457090" indent="-112686">
              <a:buFont typeface="Arial" panose="020B0604020202020204" pitchFamily="34" charset="0"/>
              <a:buChar char="-"/>
              <a:defRPr sz="1400" b="0"/>
            </a:lvl2pPr>
            <a:lvl3pPr marL="630086" indent="-60310">
              <a:defRPr sz="1200"/>
            </a:lvl3pPr>
            <a:lvl4pPr marL="741182" indent="-112686">
              <a:defRPr sz="1000"/>
            </a:lvl4pPr>
            <a:lvl5pPr marL="853868" indent="-112686">
              <a:defRPr sz="1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1166289" y="1231766"/>
            <a:ext cx="10187516" cy="438151"/>
          </a:xfrm>
        </p:spPr>
        <p:txBody>
          <a:bodyPr anchor="ctr"/>
          <a:lstStyle>
            <a:lvl1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20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20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1" name="Slide Number Placeholder 10"/>
          <p:cNvSpPr>
            <a:spLocks noGrp="1"/>
          </p:cNvSpPr>
          <p:nvPr>
            <p:ph type="sldNum" sz="quarter" idx="17"/>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260510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6000"/>
            </a:lvl1pPr>
          </a:lstStyle>
          <a:p>
            <a:r>
              <a:rPr lang="en-US"/>
              <a:t>Click to edit Master title style</a:t>
            </a:r>
            <a:endParaRPr dirty="0"/>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16243-F9BF-4FAC-8C32-44344060EE2B}" type="datetime4">
              <a:rPr lang="en-US" smtClean="0"/>
              <a:t>February 16,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‹Nr.›</a:t>
            </a:fld>
            <a:endParaRPr/>
          </a:p>
        </p:txBody>
      </p:sp>
    </p:spTree>
    <p:extLst>
      <p:ext uri="{BB962C8B-B14F-4D97-AF65-F5344CB8AC3E}">
        <p14:creationId xmlns:p14="http://schemas.microsoft.com/office/powerpoint/2010/main" val="42539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Section Header Brigh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92320"/>
          </a:xfrm>
          <a:prstGeom prst="rect">
            <a:avLst/>
          </a:prstGeom>
          <a:noFill/>
          <a:ln>
            <a:noFill/>
          </a:ln>
        </p:spPr>
      </p:pic>
      <p:sp>
        <p:nvSpPr>
          <p:cNvPr id="2" name="Title 1"/>
          <p:cNvSpPr>
            <a:spLocks noGrp="1"/>
          </p:cNvSpPr>
          <p:nvPr>
            <p:ph type="title" hasCustomPrompt="1"/>
          </p:nvPr>
        </p:nvSpPr>
        <p:spPr>
          <a:xfrm>
            <a:off x="1166192" y="1729621"/>
            <a:ext cx="10160000" cy="2418313"/>
          </a:xfrm>
        </p:spPr>
        <p:txBody>
          <a:bodyPr anchor="ctr"/>
          <a:lstStyle>
            <a:lvl1pPr>
              <a:defRPr sz="4251">
                <a:solidFill>
                  <a:schemeClr val="accent6"/>
                </a:solidFill>
              </a:defRPr>
            </a:lvl1pPr>
          </a:lstStyle>
          <a:p>
            <a:r>
              <a:rPr lang="en-US"/>
              <a:t>Section Title Here</a:t>
            </a:r>
          </a:p>
        </p:txBody>
      </p:sp>
    </p:spTree>
    <p:extLst>
      <p:ext uri="{BB962C8B-B14F-4D97-AF65-F5344CB8AC3E}">
        <p14:creationId xmlns:p14="http://schemas.microsoft.com/office/powerpoint/2010/main" val="29490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LogoSlide-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419105" y="0"/>
            <a:ext cx="11772900" cy="6867144"/>
          </a:xfrm>
        </p:spPr>
        <p:txBody>
          <a:bodyPr/>
          <a:lstStyle>
            <a:lvl1pPr algn="ctr">
              <a:defRPr baseline="0"/>
            </a:lvl1pPr>
          </a:lstStyle>
          <a:p>
            <a:r>
              <a:rPr lang="en-US" dirty="0"/>
              <a:t>Click icon to add image</a:t>
            </a:r>
          </a:p>
        </p:txBody>
      </p:sp>
      <p:sp>
        <p:nvSpPr>
          <p:cNvPr id="3" name="Content Placeholder 2"/>
          <p:cNvSpPr>
            <a:spLocks noGrp="1"/>
          </p:cNvSpPr>
          <p:nvPr>
            <p:ph idx="1"/>
          </p:nvPr>
        </p:nvSpPr>
        <p:spPr>
          <a:xfrm>
            <a:off x="1166192" y="1933902"/>
            <a:ext cx="10187608" cy="1378691"/>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54616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29">
          <p15:clr>
            <a:srgbClr val="FBAE40"/>
          </p15:clr>
        </p15:guide>
        <p15:guide id="2" pos="80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ntent+Icon-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419104" y="0"/>
            <a:ext cx="11772900" cy="6858000"/>
          </a:xfrm>
        </p:spPr>
        <p:txBody>
          <a:bodyPr/>
          <a:lstStyle>
            <a:lvl1pPr algn="ctr">
              <a:defRPr baseline="0"/>
            </a:lvl1pPr>
          </a:lstStyle>
          <a:p>
            <a:r>
              <a:rPr lang="en-US" dirty="0"/>
              <a:t>Click icon to add image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66193" y="1694875"/>
            <a:ext cx="4929808" cy="1653431"/>
          </a:xfrm>
        </p:spPr>
        <p:txBody>
          <a:bodyPr/>
          <a:lstStyle>
            <a:lvl1pPr>
              <a:defRPr sz="1411" b="0"/>
            </a:lvl1pPr>
            <a:lvl2pPr marL="0" indent="0">
              <a:buNone/>
              <a:defRPr sz="1800" b="1"/>
            </a:lvl2pPr>
            <a:lvl3pPr marL="174584" indent="-174584">
              <a:buFont typeface="Arial" panose="020B0604020202020204" pitchFamily="34" charset="0"/>
              <a:buChar char="•"/>
              <a:defRPr sz="1500"/>
            </a:lvl3pPr>
            <a:lvl4pPr marL="288855" indent="-112686">
              <a:defRPr sz="1200"/>
            </a:lvl4pPr>
            <a:lvl5pPr marL="403128" indent="-112686">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42910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LogoSlide-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419103" y="0"/>
            <a:ext cx="11772900" cy="6867144"/>
          </a:xfrm>
        </p:spPr>
        <p:txBody>
          <a:bodyPr/>
          <a:lstStyle>
            <a:lvl1pPr algn="ctr">
              <a:defRPr baseline="0"/>
            </a:lvl1pPr>
          </a:lstStyle>
          <a:p>
            <a:r>
              <a:rPr lang="en-US" dirty="0"/>
              <a:t>Click icon to add image</a:t>
            </a:r>
          </a:p>
        </p:txBody>
      </p:sp>
      <p:sp>
        <p:nvSpPr>
          <p:cNvPr id="3" name="Content Placeholder 2"/>
          <p:cNvSpPr>
            <a:spLocks noGrp="1"/>
          </p:cNvSpPr>
          <p:nvPr>
            <p:ph idx="1"/>
          </p:nvPr>
        </p:nvSpPr>
        <p:spPr>
          <a:xfrm>
            <a:off x="1166192" y="1933902"/>
            <a:ext cx="10187608" cy="1378691"/>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40"/>
            <a:ext cx="365760" cy="365760"/>
          </a:xfrm>
          <a:prstGeom prst="ellipse">
            <a:avLst/>
          </a:prstGeom>
        </p:spPr>
        <p:txBody>
          <a:bodyPr/>
          <a:lstStyle/>
          <a:p>
            <a:pPr defTabSz="1218935"/>
            <a:fld id="{B1AC83B0-B844-44F1-B4BE-92A8C14C00CC}" type="slidenum">
              <a:rPr lang="en-US" sz="2400" smtClean="0">
                <a:solidFill>
                  <a:prstClr val="white"/>
                </a:solidFill>
              </a:rPr>
              <a:pPr defTabSz="1218935"/>
              <a:t>‹Nr.›</a:t>
            </a:fld>
            <a:endParaRPr lang="en-US" sz="2400" dirty="0">
              <a:solidFill>
                <a:prstClr val="white"/>
              </a:solidFill>
            </a:endParaRPr>
          </a:p>
        </p:txBody>
      </p:sp>
    </p:spTree>
    <p:extLst>
      <p:ext uri="{BB962C8B-B14F-4D97-AF65-F5344CB8AC3E}">
        <p14:creationId xmlns:p14="http://schemas.microsoft.com/office/powerpoint/2010/main" val="249399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97">
          <p15:clr>
            <a:srgbClr val="FBAE40"/>
          </p15:clr>
        </p15:guide>
        <p15:guide id="2" pos="60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2"/>
            <a:ext cx="5826759" cy="89966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2031818"/>
            <a:ext cx="5826760" cy="2531975"/>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3846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Only - photo">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a:lnSpc>
                <a:spcPct val="90000"/>
              </a:lnSpc>
              <a:defRPr/>
            </a:pPr>
            <a:endParaRPr lang="en-US" sz="1765" kern="0"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1" name="Object 10"/>
          <p:cNvGraphicFramePr>
            <a:graphicFrameLocks noChangeAspect="1"/>
          </p:cNvGraphicFramePr>
          <p:nvPr userDrawn="1">
            <p:custDataLst>
              <p:tags r:id="rId2"/>
            </p:custDataLst>
            <p:extLst/>
          </p:nvPr>
        </p:nvGraphicFramePr>
        <p:xfrm>
          <a:off x="0" y="2531"/>
          <a:ext cx="1556" cy="1556"/>
        </p:xfrm>
        <a:graphic>
          <a:graphicData uri="http://schemas.openxmlformats.org/presentationml/2006/ole">
            <mc:AlternateContent xmlns:mc="http://schemas.openxmlformats.org/markup-compatibility/2006">
              <mc:Choice xmlns:v="urn:schemas-microsoft-com:vml" Requires="v">
                <p:oleObj spid="_x0000_s103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2531"/>
                        <a:ext cx="1556" cy="1556"/>
                      </a:xfrm>
                      <a:prstGeom prst="rect">
                        <a:avLst/>
                      </a:prstGeom>
                    </p:spPr>
                  </p:pic>
                </p:oleObj>
              </mc:Fallback>
            </mc:AlternateContent>
          </a:graphicData>
        </a:graphic>
      </p:graphicFrame>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385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4303C20-5090-4E59-B9B8-A1AA0E61766C}" type="datetime4">
              <a:rPr lang="en-US" smtClean="0"/>
              <a:t>February 16, 2017</a:t>
            </a:fld>
            <a:endParaRPr/>
          </a:p>
        </p:txBody>
      </p:sp>
      <p:sp>
        <p:nvSpPr>
          <p:cNvPr id="4" name="Footer Placeholder 3"/>
          <p:cNvSpPr>
            <a:spLocks noGrp="1"/>
          </p:cNvSpPr>
          <p:nvPr>
            <p:ph type="ftr" sz="quarter" idx="11"/>
          </p:nvPr>
        </p:nvSpPr>
        <p:spPr/>
        <p:txBody>
          <a:bodyPr/>
          <a:lstStyle/>
          <a:p>
            <a:r>
              <a:rPr lang="en-US"/>
              <a:t>© Copyright, 2016, Ocean9, Inc., All Rights Reserved</a:t>
            </a:r>
            <a:endParaRPr/>
          </a:p>
        </p:txBody>
      </p:sp>
      <p:sp>
        <p:nvSpPr>
          <p:cNvPr id="5" name="Slide Number Placeholder 4"/>
          <p:cNvSpPr>
            <a:spLocks noGrp="1"/>
          </p:cNvSpPr>
          <p:nvPr>
            <p:ph type="sldNum" sz="quarter" idx="12"/>
          </p:nvPr>
        </p:nvSpPr>
        <p:spPr/>
        <p:txBody>
          <a:bodyPr/>
          <a:lstStyle/>
          <a:p>
            <a:fld id="{B016F8AB-BCEA-4347-8BA6-BE776009BC89}" type="slidenum">
              <a:rPr/>
              <a:t>‹Nr.›</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Date Placeholder 1"/>
          <p:cNvSpPr>
            <a:spLocks noGrp="1"/>
          </p:cNvSpPr>
          <p:nvPr>
            <p:ph type="dt" sz="half" idx="10"/>
          </p:nvPr>
        </p:nvSpPr>
        <p:spPr/>
        <p:txBody>
          <a:bodyPr/>
          <a:lstStyle/>
          <a:p>
            <a:fld id="{B7E5052C-E4E5-4D1E-9F46-4B9E050B9172}" type="datetime4">
              <a:rPr lang="en-US" smtClean="0"/>
              <a:t>February 16, 2017</a:t>
            </a:fld>
            <a:endParaRPr/>
          </a:p>
        </p:txBody>
      </p:sp>
      <p:sp>
        <p:nvSpPr>
          <p:cNvPr id="8" name="Footer Placeholder 7"/>
          <p:cNvSpPr>
            <a:spLocks noGrp="1"/>
          </p:cNvSpPr>
          <p:nvPr>
            <p:ph type="ftr" sz="quarter" idx="11"/>
          </p:nvPr>
        </p:nvSpPr>
        <p:spPr/>
        <p:txBody>
          <a:bodyPr/>
          <a:lstStyle/>
          <a:p>
            <a:r>
              <a:rPr lang="en-US"/>
              <a:t>© Copyright, 2016, Ocean9, Inc., All Rights Reserved</a:t>
            </a:r>
            <a:endParaRPr/>
          </a:p>
        </p:txBody>
      </p:sp>
      <p:sp>
        <p:nvSpPr>
          <p:cNvPr id="9" name="Slide Number Placeholder 8"/>
          <p:cNvSpPr>
            <a:spLocks noGrp="1"/>
          </p:cNvSpPr>
          <p:nvPr>
            <p:ph type="sldNum" sz="quarter" idx="12"/>
          </p:nvPr>
        </p:nvSpPr>
        <p:spPr/>
        <p:txBody>
          <a:bodyPr/>
          <a:lstStyle/>
          <a:p>
            <a:fld id="{B016F8AB-BCEA-4347-8BA6-BE776009BC89}" type="slidenum">
              <a:rPr/>
              <a:pPr/>
              <a:t>‹Nr.›</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examp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0" indent="0">
              <a:lnSpc>
                <a:spcPct val="100000"/>
              </a:lnSpc>
              <a:buNone/>
              <a:defRPr sz="2000" baseline="0">
                <a:solidFill>
                  <a:schemeClr val="accent4"/>
                </a:solidFill>
              </a:defRPr>
            </a:lvl1pPr>
          </a:lstStyle>
          <a:p>
            <a:pPr lvl="0"/>
            <a:r>
              <a:rPr lang="en-US" dirty="0"/>
              <a:t>Sample code goes here </a:t>
            </a:r>
            <a:br>
              <a:rPr lang="en-US" dirty="0"/>
            </a:br>
            <a:r>
              <a:rPr lang="en-US" dirty="0" err="1"/>
              <a:t>ssdsdfhsdfkj</a:t>
            </a:r>
            <a:endParaRPr lang="en-US" dirty="0"/>
          </a:p>
          <a:p>
            <a:pPr lvl="0"/>
            <a:r>
              <a:rPr lang="en-US" dirty="0" err="1"/>
              <a:t>skdhfkshdfkjhsdfkj</a:t>
            </a:r>
            <a:endParaRPr lang="en-US" dirty="0"/>
          </a:p>
          <a:p>
            <a:pPr lvl="0"/>
            <a:endParaRPr lang="en-US" dirty="0"/>
          </a:p>
        </p:txBody>
      </p:sp>
      <p:sp>
        <p:nvSpPr>
          <p:cNvPr id="2" name="Date Placeholder 1"/>
          <p:cNvSpPr>
            <a:spLocks noGrp="1"/>
          </p:cNvSpPr>
          <p:nvPr>
            <p:ph type="dt" sz="half" idx="10"/>
          </p:nvPr>
        </p:nvSpPr>
        <p:spPr/>
        <p:txBody>
          <a:bodyPr/>
          <a:lstStyle/>
          <a:p>
            <a:fld id="{81553A0A-A910-49A2-9099-A720767A631D}" type="datetime4">
              <a:rPr lang="en-US" smtClean="0"/>
              <a:t>February 16, 2017</a:t>
            </a:fld>
            <a:endParaRPr/>
          </a:p>
        </p:txBody>
      </p:sp>
      <p:sp>
        <p:nvSpPr>
          <p:cNvPr id="8" name="Footer Placeholder 7"/>
          <p:cNvSpPr>
            <a:spLocks noGrp="1"/>
          </p:cNvSpPr>
          <p:nvPr>
            <p:ph type="ftr" sz="quarter" idx="11"/>
          </p:nvPr>
        </p:nvSpPr>
        <p:spPr/>
        <p:txBody>
          <a:bodyPr/>
          <a:lstStyle/>
          <a:p>
            <a:r>
              <a:rPr lang="en-US"/>
              <a:t>© Copyright, 2016, Ocean9, Inc., All Rights Reserved</a:t>
            </a:r>
            <a:endParaRPr/>
          </a:p>
        </p:txBody>
      </p:sp>
      <p:sp>
        <p:nvSpPr>
          <p:cNvPr id="9" name="Slide Number Placeholder 8"/>
          <p:cNvSpPr>
            <a:spLocks noGrp="1"/>
          </p:cNvSpPr>
          <p:nvPr>
            <p:ph type="sldNum" sz="quarter" idx="12"/>
          </p:nvPr>
        </p:nvSpPr>
        <p:spPr/>
        <p:txBody>
          <a:bodyPr/>
          <a:lstStyle/>
          <a:p>
            <a:fld id="{B016F8AB-BCEA-4347-8BA6-BE776009BC89}" type="slidenum">
              <a:rPr/>
              <a:pPr/>
              <a:t>‹Nr.›</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249291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Content Placeholder 2"/>
          <p:cNvSpPr>
            <a:spLocks noGrp="1"/>
          </p:cNvSpPr>
          <p:nvPr>
            <p:ph idx="1" hasCustomPrompt="1"/>
          </p:nvPr>
        </p:nvSpPr>
        <p:spPr>
          <a:xfrm>
            <a:off x="609600" y="1981200"/>
            <a:ext cx="10969784" cy="41147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12BBDE6-B835-492A-A695-419E59A597C2}" type="datetime4">
              <a:rPr lang="en-US" smtClean="0"/>
              <a:t>February 16,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‹Nr.›</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image" Target="../media/image6.jpe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70384"/>
            <a:ext cx="10969943" cy="648816"/>
          </a:xfrm>
          <a:prstGeom prst="rect">
            <a:avLst/>
          </a:prstGeom>
        </p:spPr>
        <p:txBody>
          <a:bodyPr vert="horz"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09600" y="1981200"/>
            <a:ext cx="10969784" cy="41147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5598212" y="6400800"/>
            <a:ext cx="995578" cy="210312"/>
          </a:xfrm>
          <a:prstGeom prst="rect">
            <a:avLst/>
          </a:prstGeom>
        </p:spPr>
        <p:txBody>
          <a:bodyPr vert="horz" wrap="none" lIns="0" tIns="0" rIns="0" bIns="0" rtlCol="0" anchor="b" anchorCtr="0"/>
          <a:lstStyle>
            <a:lvl1pPr algn="ctr">
              <a:defRPr sz="700">
                <a:solidFill>
                  <a:schemeClr val="tx1"/>
                </a:solidFill>
              </a:defRPr>
            </a:lvl1pPr>
          </a:lstStyle>
          <a:p>
            <a:fld id="{2708FFB7-AC64-4486-96AA-3362BCFF7CF1}" type="datetime4">
              <a:rPr lang="en-US" smtClean="0"/>
              <a:t>February 16, 2017</a:t>
            </a:fld>
            <a:endParaRPr/>
          </a:p>
        </p:txBody>
      </p:sp>
      <p:sp>
        <p:nvSpPr>
          <p:cNvPr id="5" name="Footer Placeholder 4"/>
          <p:cNvSpPr>
            <a:spLocks noGrp="1"/>
          </p:cNvSpPr>
          <p:nvPr>
            <p:ph type="ftr" sz="quarter" idx="3"/>
          </p:nvPr>
        </p:nvSpPr>
        <p:spPr>
          <a:xfrm>
            <a:off x="6934200" y="6400800"/>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t>© Copyright, 2016, Ocean9, Inc., All Rights Reserved</a:t>
            </a:r>
            <a:endParaRPr dirty="0"/>
          </a:p>
        </p:txBody>
      </p:sp>
      <p:sp>
        <p:nvSpPr>
          <p:cNvPr id="6" name="Slide Number Placeholder 5"/>
          <p:cNvSpPr>
            <a:spLocks noGrp="1"/>
          </p:cNvSpPr>
          <p:nvPr>
            <p:ph type="sldNum" sz="quarter" idx="4"/>
          </p:nvPr>
        </p:nvSpPr>
        <p:spPr bwMode="gray">
          <a:xfrm>
            <a:off x="11049000" y="6400800"/>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‹Nr.›</a:t>
            </a:fld>
            <a:endParaRPr dirty="0"/>
          </a:p>
        </p:txBody>
      </p:sp>
      <p:pic>
        <p:nvPicPr>
          <p:cNvPr id="12" name="Picture 1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09600" y="6324600"/>
            <a:ext cx="1201393" cy="337892"/>
          </a:xfrm>
          <a:prstGeom prst="rect">
            <a:avLst/>
          </a:prstGeom>
        </p:spPr>
      </p:pic>
      <p:pic>
        <p:nvPicPr>
          <p:cNvPr id="8" name="Picture 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209800" y="6252336"/>
            <a:ext cx="936892" cy="449326"/>
          </a:xfrm>
          <a:prstGeom prst="rect">
            <a:avLst/>
          </a:prstGeom>
        </p:spPr>
      </p:pic>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90" r:id="rId1"/>
    <p:sldLayoutId id="2147483687" r:id="rId2"/>
    <p:sldLayoutId id="2147483686" r:id="rId3"/>
    <p:sldLayoutId id="2147483651" r:id="rId4"/>
    <p:sldLayoutId id="2147483700" r:id="rId5"/>
    <p:sldLayoutId id="2147483654" r:id="rId6"/>
    <p:sldLayoutId id="2147483650" r:id="rId7"/>
    <p:sldLayoutId id="2147483706" r:id="rId8"/>
    <p:sldLayoutId id="2147483668" r:id="rId9"/>
    <p:sldLayoutId id="2147483708" r:id="rId10"/>
    <p:sldLayoutId id="2147483709" r:id="rId11"/>
    <p:sldLayoutId id="2147483655" r:id="rId12"/>
    <p:sldLayoutId id="2147483652" r:id="rId13"/>
    <p:sldLayoutId id="2147483702" r:id="rId14"/>
    <p:sldLayoutId id="2147483671" r:id="rId15"/>
    <p:sldLayoutId id="2147483703" r:id="rId16"/>
    <p:sldLayoutId id="2147483666" r:id="rId17"/>
    <p:sldLayoutId id="2147483656" r:id="rId18"/>
    <p:sldLayoutId id="2147483674" r:id="rId19"/>
    <p:sldLayoutId id="2147483657" r:id="rId20"/>
    <p:sldLayoutId id="2147483675" r:id="rId21"/>
    <p:sldLayoutId id="2147483676" r:id="rId22"/>
    <p:sldLayoutId id="2147483677" r:id="rId23"/>
    <p:sldLayoutId id="2147483678"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b="0" kern="1200">
          <a:solidFill>
            <a:schemeClr val="accent1"/>
          </a:solidFill>
          <a:latin typeface="+mj-lt"/>
          <a:ea typeface="+mj-ea"/>
          <a:cs typeface="+mj-cs"/>
        </a:defRPr>
      </a:lvl1pPr>
    </p:titleStyle>
    <p:bodyStyle>
      <a:lvl1pPr marL="341313" indent="-341313" algn="l" defTabSz="914400" rtl="0" eaLnBrk="1" latinLnBrk="0" hangingPunct="1">
        <a:lnSpc>
          <a:spcPct val="90000"/>
        </a:lnSpc>
        <a:spcBef>
          <a:spcPts val="1200"/>
        </a:spcBef>
        <a:buClr>
          <a:schemeClr val="accent2"/>
        </a:buClr>
        <a:buFont typeface="Arial" panose="020B0604020202020204" pitchFamily="34" charset="0"/>
        <a:buChar char="•"/>
        <a:defRPr sz="2800" b="0" kern="1200">
          <a:solidFill>
            <a:schemeClr val="tx1"/>
          </a:solidFill>
          <a:latin typeface="+mn-lt"/>
          <a:ea typeface="+mn-ea"/>
          <a:cs typeface="+mn-cs"/>
        </a:defRPr>
      </a:lvl1pPr>
      <a:lvl2pPr marL="627063" indent="-285750" algn="l" defTabSz="914400" rtl="0" eaLnBrk="1" latinLnBrk="0" hangingPunct="1">
        <a:lnSpc>
          <a:spcPct val="90000"/>
        </a:lnSpc>
        <a:spcBef>
          <a:spcPts val="800"/>
        </a:spcBef>
        <a:buClr>
          <a:schemeClr val="accent2"/>
        </a:buClr>
        <a:buFont typeface="Gill Sans MT" panose="020B0502020104020203"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90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6" userDrawn="1">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6197" y="573036"/>
            <a:ext cx="10187609" cy="521891"/>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1166192" y="1252334"/>
            <a:ext cx="10187608" cy="4967497"/>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1166192" y="6356353"/>
            <a:ext cx="2415208" cy="365125"/>
          </a:xfrm>
          <a:prstGeom prst="rect">
            <a:avLst/>
          </a:prstGeom>
        </p:spPr>
        <p:txBody>
          <a:bodyPr vert="horz" lIns="91440" tIns="45720" rIns="91440" bIns="45720" rtlCol="0" anchor="ctr"/>
          <a:lstStyle>
            <a:lvl1pPr algn="l">
              <a:defRPr sz="900">
                <a:solidFill>
                  <a:schemeClr val="tx2"/>
                </a:solidFill>
              </a:defRPr>
            </a:lvl1pPr>
          </a:lstStyle>
          <a:p>
            <a:pPr defTabSz="1218935"/>
            <a:endParaRPr lang="en-US" dirty="0">
              <a:solidFill>
                <a:srgbClr val="0D2C40"/>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a:solidFill>
                  <a:schemeClr val="tx2"/>
                </a:solidFill>
              </a:defRPr>
            </a:lvl1pPr>
          </a:lstStyle>
          <a:p>
            <a:pPr defTabSz="1218935"/>
            <a:endParaRPr lang="en-US" dirty="0">
              <a:solidFill>
                <a:srgbClr val="0D2C40"/>
              </a:solidFill>
            </a:endParaRPr>
          </a:p>
        </p:txBody>
      </p:sp>
      <p:pic>
        <p:nvPicPr>
          <p:cNvPr id="8" name="Picture 10"/>
          <p:cNvPicPr>
            <a:picLocks noChangeAspect="1"/>
          </p:cNvPicPr>
          <p:nvPr userDrawn="1"/>
        </p:nvPicPr>
        <p:blipFill>
          <a:blip r:embed="rId33" cstate="print">
            <a:extLst>
              <a:ext uri="{28A0092B-C50C-407E-A947-70E740481C1C}">
                <a14:useLocalDpi xmlns:a14="http://schemas.microsoft.com/office/drawing/2010/main" val="0"/>
              </a:ext>
            </a:extLst>
          </a:blip>
          <a:srcRect r="-30259"/>
          <a:stretch>
            <a:fillRect/>
          </a:stretch>
        </p:blipFill>
        <p:spPr>
          <a:xfrm>
            <a:off x="0" y="0"/>
            <a:ext cx="552480" cy="6857760"/>
          </a:xfrm>
          <a:prstGeom prst="rect">
            <a:avLst/>
          </a:prstGeom>
          <a:noFill/>
          <a:ln>
            <a:noFill/>
          </a:ln>
        </p:spPr>
      </p:pic>
    </p:spTree>
    <p:extLst>
      <p:ext uri="{BB962C8B-B14F-4D97-AF65-F5344CB8AC3E}">
        <p14:creationId xmlns:p14="http://schemas.microsoft.com/office/powerpoint/2010/main" val="39517472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635" rtl="0" eaLnBrk="1" latinLnBrk="0" hangingPunct="1">
        <a:lnSpc>
          <a:spcPts val="3359"/>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685635" rtl="0" eaLnBrk="1" latinLnBrk="0" hangingPunct="1">
        <a:lnSpc>
          <a:spcPct val="100000"/>
        </a:lnSpc>
        <a:spcBef>
          <a:spcPts val="751"/>
        </a:spcBef>
        <a:buFont typeface="Arial" panose="020B0604020202020204" pitchFamily="34" charset="0"/>
        <a:buNone/>
        <a:defRPr sz="2000" b="1" kern="1200" baseline="0">
          <a:solidFill>
            <a:schemeClr val="tx2"/>
          </a:solidFill>
          <a:latin typeface="Arial" panose="020B0604020202020204" pitchFamily="34" charset="0"/>
          <a:ea typeface="+mn-ea"/>
          <a:cs typeface="Arial" panose="020B0604020202020204" pitchFamily="34" charset="0"/>
        </a:defRPr>
      </a:lvl1pPr>
      <a:lvl2pPr marL="172996" indent="-172996" algn="l" defTabSz="685635" rtl="0" eaLnBrk="1" latinLnBrk="0" hangingPunct="1">
        <a:lnSpc>
          <a:spcPct val="100000"/>
        </a:lnSpc>
        <a:spcBef>
          <a:spcPts val="600"/>
        </a:spcBef>
        <a:buFont typeface="Arial" panose="020B0604020202020204" pitchFamily="34" charset="0"/>
        <a:buChar char="•"/>
        <a:defRPr sz="1700" kern="1200">
          <a:solidFill>
            <a:schemeClr val="tx2"/>
          </a:solidFill>
          <a:latin typeface="Arial" panose="020B0604020202020204" pitchFamily="34" charset="0"/>
          <a:ea typeface="+mn-ea"/>
          <a:cs typeface="Arial" panose="020B0604020202020204" pitchFamily="34" charset="0"/>
        </a:defRPr>
      </a:lvl2pPr>
      <a:lvl3pPr marL="284095" indent="-119034" algn="l" defTabSz="688808" rtl="0" eaLnBrk="1" latinLnBrk="0" hangingPunct="1">
        <a:lnSpc>
          <a:spcPct val="100000"/>
        </a:lnSpc>
        <a:spcBef>
          <a:spcPts val="600"/>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3pPr>
      <a:lvl4pPr marL="396778" indent="-112686" algn="l" defTabSz="685635" rtl="0" eaLnBrk="1" latinLnBrk="0" hangingPunct="1">
        <a:lnSpc>
          <a:spcPct val="100000"/>
        </a:lnSpc>
        <a:spcBef>
          <a:spcPts val="374"/>
        </a:spcBef>
        <a:buFont typeface="Arial" panose="020B0604020202020204" pitchFamily="34" charset="0"/>
        <a:buChar char="•"/>
        <a:defRPr sz="1300" kern="1200">
          <a:solidFill>
            <a:schemeClr val="tx2"/>
          </a:solidFill>
          <a:latin typeface="Arial" panose="020B0604020202020204" pitchFamily="34" charset="0"/>
          <a:ea typeface="+mn-ea"/>
          <a:cs typeface="Arial" panose="020B0604020202020204" pitchFamily="34" charset="0"/>
        </a:defRPr>
      </a:lvl4pPr>
      <a:lvl5pPr marL="517399" indent="-112686" algn="l" defTabSz="685635" rtl="0" eaLnBrk="1" latinLnBrk="0" hangingPunct="1">
        <a:lnSpc>
          <a:spcPct val="100000"/>
        </a:lnSpc>
        <a:spcBef>
          <a:spcPts val="374"/>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1885495" indent="-171409" algn="l" defTabSz="685635"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6pPr>
      <a:lvl7pPr marL="2228311" indent="-171409" algn="l" defTabSz="685635"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7pPr>
      <a:lvl8pPr marL="2571128" indent="-171409" algn="l" defTabSz="685635"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8pPr>
      <a:lvl9pPr marL="2913947" indent="-171409" algn="l" defTabSz="685635"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635" rtl="0" eaLnBrk="1" latinLnBrk="0" hangingPunct="1">
        <a:defRPr sz="1351" kern="1200">
          <a:solidFill>
            <a:schemeClr val="tx1"/>
          </a:solidFill>
          <a:latin typeface="+mn-lt"/>
          <a:ea typeface="+mn-ea"/>
          <a:cs typeface="+mn-cs"/>
        </a:defRPr>
      </a:lvl1pPr>
      <a:lvl2pPr marL="342816" algn="l" defTabSz="685635" rtl="0" eaLnBrk="1" latinLnBrk="0" hangingPunct="1">
        <a:defRPr sz="1351" kern="1200">
          <a:solidFill>
            <a:schemeClr val="tx1"/>
          </a:solidFill>
          <a:latin typeface="+mn-lt"/>
          <a:ea typeface="+mn-ea"/>
          <a:cs typeface="+mn-cs"/>
        </a:defRPr>
      </a:lvl2pPr>
      <a:lvl3pPr marL="685635" algn="l" defTabSz="685635" rtl="0" eaLnBrk="1" latinLnBrk="0" hangingPunct="1">
        <a:defRPr sz="1351" kern="1200">
          <a:solidFill>
            <a:schemeClr val="tx1"/>
          </a:solidFill>
          <a:latin typeface="+mn-lt"/>
          <a:ea typeface="+mn-ea"/>
          <a:cs typeface="+mn-cs"/>
        </a:defRPr>
      </a:lvl3pPr>
      <a:lvl4pPr marL="1028451" algn="l" defTabSz="685635" rtl="0" eaLnBrk="1" latinLnBrk="0" hangingPunct="1">
        <a:defRPr sz="1351" kern="1200">
          <a:solidFill>
            <a:schemeClr val="tx1"/>
          </a:solidFill>
          <a:latin typeface="+mn-lt"/>
          <a:ea typeface="+mn-ea"/>
          <a:cs typeface="+mn-cs"/>
        </a:defRPr>
      </a:lvl4pPr>
      <a:lvl5pPr marL="1371268" algn="l" defTabSz="685635" rtl="0" eaLnBrk="1" latinLnBrk="0" hangingPunct="1">
        <a:defRPr sz="1351" kern="1200">
          <a:solidFill>
            <a:schemeClr val="tx1"/>
          </a:solidFill>
          <a:latin typeface="+mn-lt"/>
          <a:ea typeface="+mn-ea"/>
          <a:cs typeface="+mn-cs"/>
        </a:defRPr>
      </a:lvl5pPr>
      <a:lvl6pPr marL="1714085" algn="l" defTabSz="685635" rtl="0" eaLnBrk="1" latinLnBrk="0" hangingPunct="1">
        <a:defRPr sz="1351" kern="1200">
          <a:solidFill>
            <a:schemeClr val="tx1"/>
          </a:solidFill>
          <a:latin typeface="+mn-lt"/>
          <a:ea typeface="+mn-ea"/>
          <a:cs typeface="+mn-cs"/>
        </a:defRPr>
      </a:lvl6pPr>
      <a:lvl7pPr marL="2056903" algn="l" defTabSz="685635" rtl="0" eaLnBrk="1" latinLnBrk="0" hangingPunct="1">
        <a:defRPr sz="1351" kern="1200">
          <a:solidFill>
            <a:schemeClr val="tx1"/>
          </a:solidFill>
          <a:latin typeface="+mn-lt"/>
          <a:ea typeface="+mn-ea"/>
          <a:cs typeface="+mn-cs"/>
        </a:defRPr>
      </a:lvl7pPr>
      <a:lvl8pPr marL="2399720" algn="l" defTabSz="685635" rtl="0" eaLnBrk="1" latinLnBrk="0" hangingPunct="1">
        <a:defRPr sz="1351" kern="1200">
          <a:solidFill>
            <a:schemeClr val="tx1"/>
          </a:solidFill>
          <a:latin typeface="+mn-lt"/>
          <a:ea typeface="+mn-ea"/>
          <a:cs typeface="+mn-cs"/>
        </a:defRPr>
      </a:lvl8pPr>
      <a:lvl9pPr marL="2742535" algn="l" defTabSz="685635"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6">
          <p15:clr>
            <a:srgbClr val="F26B43"/>
          </p15:clr>
        </p15:guide>
        <p15:guide id="2" pos="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mailto:david.torres@suse.com" TargetMode="External"/><Relationship Id="rId4" Type="http://schemas.openxmlformats.org/officeDocument/2006/relationships/hyperlink" Target="mailto:swen@ocean9.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1.sv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0.xml"/><Relationship Id="rId1" Type="http://schemas.openxmlformats.org/officeDocument/2006/relationships/themeOverride" Target="../theme/themeOverride1.xml"/><Relationship Id="rId6" Type="http://schemas.openxmlformats.org/officeDocument/2006/relationships/hyperlink" Target="https://azure.microsoft.com/en-us/regions/" TargetMode="External"/><Relationship Id="rId5" Type="http://schemas.openxmlformats.org/officeDocument/2006/relationships/hyperlink" Target="https://aws.amazon.com/about-aws/global-infrastructure/" TargetMode="Externa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compliance/" TargetMode="External"/><Relationship Id="rId2" Type="http://schemas.openxmlformats.org/officeDocument/2006/relationships/hyperlink" Target="https://azure.microsoft.com/en-us/support/trust-center/" TargetMode="Externa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ocean9.io/content-download/disaster-recovery-as-a-service" TargetMode="External"/><Relationship Id="rId2" Type="http://schemas.openxmlformats.org/officeDocument/2006/relationships/hyperlink" Target="https://www.ocean9.io/content-download/disaster-recovery-iot-sap-hana-cloud-digital-transformation"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swen@ocean9.io"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mailto:david.torres@sus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lass.cs.umass.edu/papers/pdf/HC10-dr-cloud.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ounded Rectangle 14"/>
          <p:cNvSpPr/>
          <p:nvPr/>
        </p:nvSpPr>
        <p:spPr>
          <a:xfrm>
            <a:off x="4419600" y="3891398"/>
            <a:ext cx="6680993" cy="981430"/>
          </a:xfrm>
          <a:prstGeom prst="roundRect">
            <a:avLst>
              <a:gd name="adj" fmla="val 5614"/>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lvl="1"/>
            <a:r>
              <a:rPr lang="en-US" sz="2000" b="1" dirty="0">
                <a:solidFill>
                  <a:schemeClr val="accent6"/>
                </a:solidFill>
              </a:rPr>
              <a:t>Swen Conrad </a:t>
            </a:r>
          </a:p>
          <a:p>
            <a:pPr lvl="1"/>
            <a:r>
              <a:rPr lang="en-US" sz="2000" b="1" dirty="0">
                <a:solidFill>
                  <a:schemeClr val="accent6"/>
                </a:solidFill>
              </a:rPr>
              <a:t>CEO, Ocean9 | </a:t>
            </a:r>
            <a:r>
              <a:rPr lang="en-US" sz="2000" b="1" dirty="0">
                <a:solidFill>
                  <a:schemeClr val="accent6"/>
                </a:solidFill>
                <a:hlinkClick r:id="rId4"/>
              </a:rPr>
              <a:t>swen@ocean9.io</a:t>
            </a:r>
            <a:endParaRPr lang="en-US" sz="2000" b="1" dirty="0">
              <a:solidFill>
                <a:schemeClr val="accent6"/>
              </a:solidFill>
            </a:endParaRPr>
          </a:p>
        </p:txBody>
      </p:sp>
      <p:sp>
        <p:nvSpPr>
          <p:cNvPr id="17" name="Rounded Rectangle 16"/>
          <p:cNvSpPr/>
          <p:nvPr/>
        </p:nvSpPr>
        <p:spPr>
          <a:xfrm>
            <a:off x="4419600" y="5018294"/>
            <a:ext cx="6680994" cy="1005139"/>
          </a:xfrm>
          <a:prstGeom prst="roundRect">
            <a:avLst>
              <a:gd name="adj" fmla="val 5614"/>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lvl="1"/>
            <a:r>
              <a:rPr lang="en-US" sz="2000" b="1" dirty="0">
                <a:solidFill>
                  <a:schemeClr val="accent6"/>
                </a:solidFill>
              </a:rPr>
              <a:t>David Torres</a:t>
            </a:r>
          </a:p>
          <a:p>
            <a:pPr lvl="1"/>
            <a:r>
              <a:rPr lang="en-US" sz="2000" b="1" dirty="0">
                <a:solidFill>
                  <a:schemeClr val="accent6"/>
                </a:solidFill>
              </a:rPr>
              <a:t>Partner Exec, SUSE | </a:t>
            </a:r>
            <a:r>
              <a:rPr lang="en-US" sz="2000" b="1" dirty="0">
                <a:solidFill>
                  <a:schemeClr val="accent6"/>
                </a:solidFill>
                <a:hlinkClick r:id="rId5"/>
              </a:rPr>
              <a:t>david.torres@suse.com</a:t>
            </a:r>
            <a:endParaRPr lang="en-US" sz="2000" b="1" dirty="0">
              <a:solidFill>
                <a:schemeClr val="accent6"/>
              </a:solidFill>
            </a:endParaRPr>
          </a:p>
        </p:txBody>
      </p:sp>
    </p:spTree>
    <p:extLst>
      <p:ext uri="{BB962C8B-B14F-4D97-AF65-F5344CB8AC3E}">
        <p14:creationId xmlns:p14="http://schemas.microsoft.com/office/powerpoint/2010/main" val="403105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12BBDE6-B835-492A-A695-419E59A597C2}" type="datetime4">
              <a:rPr lang="en-US" smtClean="0"/>
              <a:t>February 16, 2017</a:t>
            </a:fld>
            <a:endParaRPr lang="en-US"/>
          </a:p>
        </p:txBody>
      </p:sp>
      <p:sp>
        <p:nvSpPr>
          <p:cNvPr id="5" name="Footer Placeholder 4"/>
          <p:cNvSpPr>
            <a:spLocks noGrp="1"/>
          </p:cNvSpPr>
          <p:nvPr>
            <p:ph type="ftr" sz="quarter" idx="11"/>
          </p:nvPr>
        </p:nvSpPr>
        <p:spPr/>
        <p:txBody>
          <a:bodyPr/>
          <a:lstStyle/>
          <a:p>
            <a:r>
              <a:rPr lang="en-US"/>
              <a:t>© Copyright, 2016, Ocean9, Inc., All Rights Reserved</a:t>
            </a:r>
          </a:p>
        </p:txBody>
      </p:sp>
      <p:sp>
        <p:nvSpPr>
          <p:cNvPr id="6" name="Slide Number Placeholder 5"/>
          <p:cNvSpPr>
            <a:spLocks noGrp="1"/>
          </p:cNvSpPr>
          <p:nvPr>
            <p:ph type="sldNum" sz="quarter" idx="12"/>
          </p:nvPr>
        </p:nvSpPr>
        <p:spPr/>
        <p:txBody>
          <a:bodyPr/>
          <a:lstStyle/>
          <a:p>
            <a:fld id="{B016F8AB-BCEA-4347-8BA6-BE776009BC89}" type="slidenum">
              <a:rPr lang="en-US" smtClean="0"/>
              <a:t>10</a:t>
            </a:fld>
            <a:endParaRPr lang="en-US"/>
          </a:p>
        </p:txBody>
      </p:sp>
      <p:sp>
        <p:nvSpPr>
          <p:cNvPr id="7" name="Title 6"/>
          <p:cNvSpPr>
            <a:spLocks noGrp="1"/>
          </p:cNvSpPr>
          <p:nvPr>
            <p:ph type="title"/>
          </p:nvPr>
        </p:nvSpPr>
        <p:spPr/>
        <p:txBody>
          <a:bodyPr/>
          <a:lstStyle/>
          <a:p>
            <a:r>
              <a:rPr lang="en-US" sz="5400" b="1" dirty="0">
                <a:solidFill>
                  <a:schemeClr val="bg1"/>
                </a:solidFill>
              </a:rPr>
              <a:t>How to Prepare for Disasters?</a:t>
            </a:r>
          </a:p>
        </p:txBody>
      </p:sp>
      <p:pic>
        <p:nvPicPr>
          <p:cNvPr id="11" name="Graphic 10" descr="City"/>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1200" y="2286000"/>
            <a:ext cx="2895600" cy="2895600"/>
          </a:xfrm>
          <a:prstGeom prst="rect">
            <a:avLst/>
          </a:prstGeom>
        </p:spPr>
      </p:pic>
      <p:pic>
        <p:nvPicPr>
          <p:cNvPr id="12" name="Graphic 11" descr="Cloud"/>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4200" y="2286000"/>
            <a:ext cx="2895600" cy="2895600"/>
          </a:xfrm>
          <a:prstGeom prst="rect">
            <a:avLst/>
          </a:prstGeom>
        </p:spPr>
      </p:pic>
      <p:sp>
        <p:nvSpPr>
          <p:cNvPr id="13" name="TextBox 12"/>
          <p:cNvSpPr txBox="1"/>
          <p:nvPr/>
        </p:nvSpPr>
        <p:spPr>
          <a:xfrm>
            <a:off x="2514600" y="2286000"/>
            <a:ext cx="1828800" cy="1447800"/>
          </a:xfrm>
          <a:prstGeom prst="rect">
            <a:avLst/>
          </a:prstGeom>
          <a:noFill/>
        </p:spPr>
        <p:txBody>
          <a:bodyPr wrap="none" lIns="0" tIns="0" rIns="0" bIns="0" rtlCol="0">
            <a:noAutofit/>
          </a:bodyPr>
          <a:lstStyle/>
          <a:p>
            <a:pPr>
              <a:lnSpc>
                <a:spcPct val="90000"/>
              </a:lnSpc>
            </a:pPr>
            <a:r>
              <a:rPr lang="en-US" sz="23900" dirty="0">
                <a:solidFill>
                  <a:srgbClr val="FF0000"/>
                </a:solidFill>
              </a:rPr>
              <a:t>X</a:t>
            </a:r>
          </a:p>
        </p:txBody>
      </p:sp>
      <p:sp>
        <p:nvSpPr>
          <p:cNvPr id="14" name="TextBox 13"/>
          <p:cNvSpPr txBox="1"/>
          <p:nvPr/>
        </p:nvSpPr>
        <p:spPr>
          <a:xfrm>
            <a:off x="7391400" y="2286000"/>
            <a:ext cx="1828800" cy="1447800"/>
          </a:xfrm>
          <a:prstGeom prst="rect">
            <a:avLst/>
          </a:prstGeom>
          <a:noFill/>
        </p:spPr>
        <p:txBody>
          <a:bodyPr wrap="none" lIns="0" tIns="0" rIns="0" bIns="0" rtlCol="0">
            <a:noAutofit/>
          </a:bodyPr>
          <a:lstStyle/>
          <a:p>
            <a:pPr>
              <a:lnSpc>
                <a:spcPct val="90000"/>
              </a:lnSpc>
            </a:pPr>
            <a:r>
              <a:rPr lang="en-US" sz="23900" dirty="0">
                <a:solidFill>
                  <a:srgbClr val="FF0000"/>
                </a:solidFill>
              </a:rPr>
              <a:t>X</a:t>
            </a:r>
          </a:p>
        </p:txBody>
      </p:sp>
    </p:spTree>
    <p:extLst>
      <p:ext uri="{BB962C8B-B14F-4D97-AF65-F5344CB8AC3E}">
        <p14:creationId xmlns:p14="http://schemas.microsoft.com/office/powerpoint/2010/main" val="36084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ltGray">
          <a:xfrm>
            <a:off x="6553200" y="1799938"/>
            <a:ext cx="4648200" cy="3991261"/>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35" name="Rectangle 34"/>
          <p:cNvSpPr/>
          <p:nvPr/>
        </p:nvSpPr>
        <p:spPr bwMode="ltGray">
          <a:xfrm>
            <a:off x="990601" y="1799939"/>
            <a:ext cx="4648200" cy="3991261"/>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3" name="Text Placeholder 12"/>
          <p:cNvSpPr>
            <a:spLocks noGrp="1"/>
          </p:cNvSpPr>
          <p:nvPr>
            <p:ph type="body" sz="quarter" idx="13"/>
          </p:nvPr>
        </p:nvSpPr>
        <p:spPr/>
        <p:txBody>
          <a:bodyPr/>
          <a:lstStyle/>
          <a:p>
            <a:r>
              <a:rPr lang="en-US" dirty="0"/>
              <a:t>Traditional DR compared to DR-as-a-Service</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11</a:t>
            </a:fld>
            <a:endParaRPr lang="en-US"/>
          </a:p>
        </p:txBody>
      </p:sp>
      <p:sp>
        <p:nvSpPr>
          <p:cNvPr id="10" name="Title 9"/>
          <p:cNvSpPr>
            <a:spLocks noGrp="1"/>
          </p:cNvSpPr>
          <p:nvPr>
            <p:ph type="title"/>
          </p:nvPr>
        </p:nvSpPr>
        <p:spPr/>
        <p:txBody>
          <a:bodyPr/>
          <a:lstStyle/>
          <a:p>
            <a:r>
              <a:rPr lang="en-US" dirty="0"/>
              <a:t>Disaster Recovery (DR)</a:t>
            </a:r>
          </a:p>
        </p:txBody>
      </p:sp>
      <p:sp>
        <p:nvSpPr>
          <p:cNvPr id="6" name="Content Placeholder 5"/>
          <p:cNvSpPr>
            <a:spLocks noGrp="1"/>
          </p:cNvSpPr>
          <p:nvPr>
            <p:ph sz="half" idx="1"/>
          </p:nvPr>
        </p:nvSpPr>
        <p:spPr>
          <a:xfrm>
            <a:off x="1143000" y="1905000"/>
            <a:ext cx="4693761" cy="4191000"/>
          </a:xfrm>
        </p:spPr>
        <p:txBody>
          <a:bodyPr/>
          <a:lstStyle/>
          <a:p>
            <a:pPr marL="0" indent="0">
              <a:buNone/>
            </a:pPr>
            <a:r>
              <a:rPr lang="en-US" b="1" dirty="0">
                <a:solidFill>
                  <a:schemeClr val="accent5"/>
                </a:solidFill>
              </a:rPr>
              <a:t>Traditional Disaster Recovery</a:t>
            </a:r>
          </a:p>
          <a:p>
            <a:pPr>
              <a:spcBef>
                <a:spcPts val="600"/>
              </a:spcBef>
            </a:pPr>
            <a:r>
              <a:rPr lang="en-US" sz="2000" dirty="0"/>
              <a:t>Redundant infrastructure </a:t>
            </a:r>
            <a:br>
              <a:rPr lang="en-US" sz="2000" dirty="0"/>
            </a:br>
            <a:r>
              <a:rPr lang="en-US" sz="2000" dirty="0"/>
              <a:t>at secondary location</a:t>
            </a:r>
          </a:p>
          <a:p>
            <a:pPr>
              <a:spcBef>
                <a:spcPts val="600"/>
              </a:spcBef>
            </a:pPr>
            <a:r>
              <a:rPr lang="en-US" sz="2000" dirty="0"/>
              <a:t>Hardware cost impact: + 100% or 2x!</a:t>
            </a:r>
          </a:p>
          <a:p>
            <a:pPr>
              <a:spcBef>
                <a:spcPts val="600"/>
              </a:spcBef>
            </a:pPr>
            <a:r>
              <a:rPr lang="en-US" sz="2000" dirty="0"/>
              <a:t>Additional cost for setup &amp; operations</a:t>
            </a:r>
          </a:p>
          <a:p>
            <a:pPr>
              <a:spcBef>
                <a:spcPts val="600"/>
              </a:spcBef>
            </a:pPr>
            <a:r>
              <a:rPr lang="en-US" sz="2000" dirty="0"/>
              <a:t>Cost prohibitive for most companies!</a:t>
            </a:r>
          </a:p>
          <a:p>
            <a:pPr algn="ctr"/>
            <a:endParaRPr lang="en-US" dirty="0"/>
          </a:p>
        </p:txBody>
      </p:sp>
      <p:sp>
        <p:nvSpPr>
          <p:cNvPr id="7" name="Content Placeholder 6"/>
          <p:cNvSpPr>
            <a:spLocks noGrp="1"/>
          </p:cNvSpPr>
          <p:nvPr>
            <p:ph sz="half" idx="2"/>
          </p:nvPr>
        </p:nvSpPr>
        <p:spPr>
          <a:xfrm>
            <a:off x="6705601" y="1905000"/>
            <a:ext cx="4568984" cy="4191000"/>
          </a:xfrm>
        </p:spPr>
        <p:txBody>
          <a:bodyPr/>
          <a:lstStyle/>
          <a:p>
            <a:pPr marL="0" indent="0">
              <a:buNone/>
            </a:pPr>
            <a:r>
              <a:rPr lang="en-US" b="1" dirty="0">
                <a:solidFill>
                  <a:schemeClr val="accent5"/>
                </a:solidFill>
              </a:rPr>
              <a:t>Cloud DR-as-a-Service</a:t>
            </a:r>
          </a:p>
          <a:p>
            <a:pPr>
              <a:spcBef>
                <a:spcPts val="600"/>
              </a:spcBef>
            </a:pPr>
            <a:r>
              <a:rPr lang="en-US" sz="2000" dirty="0"/>
              <a:t>No full redundant infrastructure</a:t>
            </a:r>
          </a:p>
          <a:p>
            <a:pPr>
              <a:spcBef>
                <a:spcPts val="600"/>
              </a:spcBef>
            </a:pPr>
            <a:r>
              <a:rPr lang="en-US" sz="2000" dirty="0"/>
              <a:t>Data backup or replication into cloud</a:t>
            </a:r>
          </a:p>
          <a:p>
            <a:pPr>
              <a:spcBef>
                <a:spcPts val="600"/>
              </a:spcBef>
            </a:pPr>
            <a:r>
              <a:rPr lang="en-US" sz="2000" dirty="0"/>
              <a:t>IaaS cost impact: 	+ 5-15%</a:t>
            </a:r>
          </a:p>
          <a:p>
            <a:pPr>
              <a:spcBef>
                <a:spcPts val="600"/>
              </a:spcBef>
            </a:pPr>
            <a:r>
              <a:rPr lang="en-US" sz="2000" dirty="0"/>
              <a:t>Savings: 		85-95%</a:t>
            </a:r>
          </a:p>
          <a:p>
            <a:pPr>
              <a:spcBef>
                <a:spcPts val="600"/>
              </a:spcBef>
            </a:pPr>
            <a:r>
              <a:rPr lang="en-US" sz="2000" dirty="0"/>
              <a:t>Available DR-as-a-Service solutions</a:t>
            </a:r>
          </a:p>
        </p:txBody>
      </p:sp>
      <p:pic>
        <p:nvPicPr>
          <p:cNvPr id="12" name="Graphic 11" descr="City"/>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6923" y="4258184"/>
            <a:ext cx="1296077" cy="1296077"/>
          </a:xfrm>
          <a:prstGeom prst="rect">
            <a:avLst/>
          </a:prstGeom>
        </p:spPr>
      </p:pic>
      <p:pic>
        <p:nvPicPr>
          <p:cNvPr id="21" name="Graphic 20" descr="City"/>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198" y="4275532"/>
            <a:ext cx="1296077" cy="1296077"/>
          </a:xfrm>
          <a:prstGeom prst="rect">
            <a:avLst/>
          </a:prstGeom>
        </p:spPr>
      </p:pic>
      <p:pic>
        <p:nvPicPr>
          <p:cNvPr id="22" name="Graphic 21" descr="Arrow: Clockwise curv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2745333" y="4393989"/>
            <a:ext cx="914400" cy="914400"/>
          </a:xfrm>
          <a:prstGeom prst="rect">
            <a:avLst/>
          </a:prstGeom>
        </p:spPr>
      </p:pic>
      <p:sp>
        <p:nvSpPr>
          <p:cNvPr id="24" name="Rectangle 23"/>
          <p:cNvSpPr/>
          <p:nvPr/>
        </p:nvSpPr>
        <p:spPr>
          <a:xfrm>
            <a:off x="1558781" y="4182323"/>
            <a:ext cx="1168910" cy="1685077"/>
          </a:xfrm>
          <a:prstGeom prst="rect">
            <a:avLst/>
          </a:prstGeom>
        </p:spPr>
        <p:txBody>
          <a:bodyPr wrap="none">
            <a:spAutoFit/>
          </a:bodyPr>
          <a:lstStyle/>
          <a:p>
            <a:pPr>
              <a:lnSpc>
                <a:spcPct val="90000"/>
              </a:lnSpc>
            </a:pPr>
            <a:r>
              <a:rPr lang="en-US" sz="11500" dirty="0">
                <a:solidFill>
                  <a:srgbClr val="FF0000"/>
                </a:solidFill>
              </a:rPr>
              <a:t>X</a:t>
            </a:r>
          </a:p>
        </p:txBody>
      </p:sp>
      <p:grpSp>
        <p:nvGrpSpPr>
          <p:cNvPr id="26" name="Group 25"/>
          <p:cNvGrpSpPr/>
          <p:nvPr/>
        </p:nvGrpSpPr>
        <p:grpSpPr>
          <a:xfrm>
            <a:off x="9257589" y="4084647"/>
            <a:ext cx="1258011" cy="1355707"/>
            <a:chOff x="2475789" y="2757407"/>
            <a:chExt cx="1343186" cy="1343186"/>
          </a:xfrm>
        </p:grpSpPr>
        <p:pic>
          <p:nvPicPr>
            <p:cNvPr id="27" name="Graphic 26" descr="Cloud"/>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5789" y="2757407"/>
              <a:ext cx="1343186" cy="1343186"/>
            </a:xfrm>
            <a:prstGeom prst="rect">
              <a:avLst/>
            </a:prstGeom>
          </p:spPr>
        </p:pic>
        <p:sp>
          <p:nvSpPr>
            <p:cNvPr id="28" name="TextBox 27"/>
            <p:cNvSpPr txBox="1"/>
            <p:nvPr/>
          </p:nvSpPr>
          <p:spPr>
            <a:xfrm>
              <a:off x="2819400" y="3367007"/>
              <a:ext cx="914400" cy="304800"/>
            </a:xfrm>
            <a:prstGeom prst="rect">
              <a:avLst/>
            </a:prstGeom>
            <a:noFill/>
          </p:spPr>
          <p:txBody>
            <a:bodyPr wrap="none" lIns="0" tIns="0" rIns="0" bIns="0" rtlCol="0">
              <a:noAutofit/>
            </a:bodyPr>
            <a:lstStyle/>
            <a:p>
              <a:pPr>
                <a:lnSpc>
                  <a:spcPct val="90000"/>
                </a:lnSpc>
              </a:pPr>
              <a:r>
                <a:rPr lang="en-US" dirty="0">
                  <a:solidFill>
                    <a:schemeClr val="bg1"/>
                  </a:solidFill>
                </a:rPr>
                <a:t>Cloud</a:t>
              </a:r>
            </a:p>
          </p:txBody>
        </p:sp>
      </p:grpSp>
      <p:pic>
        <p:nvPicPr>
          <p:cNvPr id="30" name="Graphic 29" descr="Arrow: Clockwise curv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343189" y="4466370"/>
            <a:ext cx="914400" cy="914400"/>
          </a:xfrm>
          <a:prstGeom prst="rect">
            <a:avLst/>
          </a:prstGeom>
        </p:spPr>
      </p:pic>
      <p:pic>
        <p:nvPicPr>
          <p:cNvPr id="33" name="Graphic 32" descr="City"/>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2848" y="4275532"/>
            <a:ext cx="1296077" cy="1296077"/>
          </a:xfrm>
          <a:prstGeom prst="rect">
            <a:avLst/>
          </a:prstGeom>
        </p:spPr>
      </p:pic>
      <p:sp>
        <p:nvSpPr>
          <p:cNvPr id="34" name="Rectangle 33"/>
          <p:cNvSpPr/>
          <p:nvPr/>
        </p:nvSpPr>
        <p:spPr>
          <a:xfrm>
            <a:off x="7137159" y="4182323"/>
            <a:ext cx="1168910" cy="1685077"/>
          </a:xfrm>
          <a:prstGeom prst="rect">
            <a:avLst/>
          </a:prstGeom>
        </p:spPr>
        <p:txBody>
          <a:bodyPr wrap="none">
            <a:spAutoFit/>
          </a:bodyPr>
          <a:lstStyle/>
          <a:p>
            <a:pPr>
              <a:lnSpc>
                <a:spcPct val="90000"/>
              </a:lnSpc>
            </a:pPr>
            <a:r>
              <a:rPr lang="en-US" sz="11500" dirty="0">
                <a:solidFill>
                  <a:srgbClr val="FF0000"/>
                </a:solidFill>
              </a:rPr>
              <a:t>X</a:t>
            </a:r>
          </a:p>
        </p:txBody>
      </p:sp>
    </p:spTree>
    <p:extLst>
      <p:ext uri="{BB962C8B-B14F-4D97-AF65-F5344CB8AC3E}">
        <p14:creationId xmlns:p14="http://schemas.microsoft.com/office/powerpoint/2010/main" val="34769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ltGray">
          <a:xfrm>
            <a:off x="597196" y="1950655"/>
            <a:ext cx="3457715" cy="361194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53" name="Rectangle 52"/>
          <p:cNvSpPr/>
          <p:nvPr/>
        </p:nvSpPr>
        <p:spPr bwMode="ltGray">
          <a:xfrm>
            <a:off x="8184173" y="1948971"/>
            <a:ext cx="3457715" cy="361194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52" name="Rectangle 51"/>
          <p:cNvSpPr/>
          <p:nvPr/>
        </p:nvSpPr>
        <p:spPr bwMode="ltGray">
          <a:xfrm>
            <a:off x="4407602" y="1948971"/>
            <a:ext cx="3457715" cy="361194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 name="Text Placeholder 1"/>
          <p:cNvSpPr>
            <a:spLocks noGrp="1"/>
          </p:cNvSpPr>
          <p:nvPr>
            <p:ph type="body" sz="quarter" idx="13"/>
          </p:nvPr>
        </p:nvSpPr>
        <p:spPr/>
        <p:txBody>
          <a:bodyPr/>
          <a:lstStyle/>
          <a:p>
            <a:pPr marL="0" indent="0">
              <a:buNone/>
            </a:pPr>
            <a:r>
              <a:rPr lang="en-US" dirty="0"/>
              <a:t>Three Patterns with equal Functionality and Business Benefits</a:t>
            </a:r>
          </a:p>
          <a:p>
            <a:pPr marL="0" indent="0">
              <a:buNone/>
            </a:pPr>
            <a:endParaRPr lang="en-US" dirty="0"/>
          </a:p>
        </p:txBody>
      </p:sp>
      <p:sp>
        <p:nvSpPr>
          <p:cNvPr id="4" name="Date Placeholder 3"/>
          <p:cNvSpPr>
            <a:spLocks noGrp="1"/>
          </p:cNvSpPr>
          <p:nvPr>
            <p:ph type="dt" sz="half" idx="10"/>
          </p:nvPr>
        </p:nvSpPr>
        <p:spPr/>
        <p:txBody>
          <a:bodyPr/>
          <a:lstStyle/>
          <a:p>
            <a:fld id="{412BBDE6-B835-492A-A695-419E59A597C2}" type="datetime4">
              <a:rPr lang="en-US" smtClean="0"/>
              <a:t>February 16, 2017</a:t>
            </a:fld>
            <a:endParaRPr lang="en-US"/>
          </a:p>
        </p:txBody>
      </p:sp>
      <p:sp>
        <p:nvSpPr>
          <p:cNvPr id="5" name="Footer Placeholder 4"/>
          <p:cNvSpPr>
            <a:spLocks noGrp="1"/>
          </p:cNvSpPr>
          <p:nvPr>
            <p:ph type="ftr" sz="quarter" idx="11"/>
          </p:nvPr>
        </p:nvSpPr>
        <p:spPr/>
        <p:txBody>
          <a:bodyPr/>
          <a:lstStyle/>
          <a:p>
            <a:r>
              <a:rPr lang="en-US"/>
              <a:t>© Copyright, 2016, Ocean9, Inc., All Rights Reserved</a:t>
            </a:r>
          </a:p>
        </p:txBody>
      </p:sp>
      <p:sp>
        <p:nvSpPr>
          <p:cNvPr id="6" name="Slide Number Placeholder 5"/>
          <p:cNvSpPr>
            <a:spLocks noGrp="1"/>
          </p:cNvSpPr>
          <p:nvPr>
            <p:ph type="sldNum" sz="quarter" idx="12"/>
          </p:nvPr>
        </p:nvSpPr>
        <p:spPr/>
        <p:txBody>
          <a:bodyPr/>
          <a:lstStyle/>
          <a:p>
            <a:fld id="{B016F8AB-BCEA-4347-8BA6-BE776009BC89}" type="slidenum">
              <a:rPr lang="en-US" smtClean="0"/>
              <a:t>12</a:t>
            </a:fld>
            <a:endParaRPr lang="en-US"/>
          </a:p>
        </p:txBody>
      </p:sp>
      <p:sp>
        <p:nvSpPr>
          <p:cNvPr id="7" name="Title 6"/>
          <p:cNvSpPr>
            <a:spLocks noGrp="1"/>
          </p:cNvSpPr>
          <p:nvPr>
            <p:ph type="title"/>
          </p:nvPr>
        </p:nvSpPr>
        <p:spPr/>
        <p:txBody>
          <a:bodyPr/>
          <a:lstStyle/>
          <a:p>
            <a:r>
              <a:rPr lang="en-US" dirty="0"/>
              <a:t>DR-as-a-Service Scenarios</a:t>
            </a:r>
          </a:p>
        </p:txBody>
      </p:sp>
      <p:sp>
        <p:nvSpPr>
          <p:cNvPr id="3" name="Content Placeholder 2"/>
          <p:cNvSpPr>
            <a:spLocks noGrp="1"/>
          </p:cNvSpPr>
          <p:nvPr>
            <p:ph type="body" sz="quarter" idx="16"/>
          </p:nvPr>
        </p:nvSpPr>
        <p:spPr>
          <a:xfrm>
            <a:off x="8150384" y="2208116"/>
            <a:ext cx="3429000" cy="609600"/>
          </a:xfrm>
        </p:spPr>
        <p:txBody>
          <a:bodyPr>
            <a:normAutofit/>
          </a:bodyPr>
          <a:lstStyle/>
          <a:p>
            <a:pPr marL="0" indent="0" algn="ctr">
              <a:buNone/>
            </a:pPr>
            <a:r>
              <a:rPr lang="en-US" b="1" dirty="0">
                <a:solidFill>
                  <a:schemeClr val="accent5"/>
                </a:solidFill>
              </a:rPr>
              <a:t>Cloud A to Cloud B</a:t>
            </a:r>
          </a:p>
        </p:txBody>
      </p:sp>
      <p:sp>
        <p:nvSpPr>
          <p:cNvPr id="8" name="Text Placeholder 7"/>
          <p:cNvSpPr>
            <a:spLocks noGrp="1"/>
          </p:cNvSpPr>
          <p:nvPr>
            <p:ph type="body" sz="quarter" idx="17"/>
          </p:nvPr>
        </p:nvSpPr>
        <p:spPr>
          <a:xfrm>
            <a:off x="4388538" y="2208116"/>
            <a:ext cx="3429000" cy="609600"/>
          </a:xfrm>
        </p:spPr>
        <p:txBody>
          <a:bodyPr/>
          <a:lstStyle/>
          <a:p>
            <a:pPr marL="0" indent="0" algn="ctr" fontAlgn="ctr">
              <a:buNone/>
            </a:pPr>
            <a:r>
              <a:rPr lang="en-US" b="1" dirty="0">
                <a:solidFill>
                  <a:schemeClr val="accent5"/>
                </a:solidFill>
              </a:rPr>
              <a:t>Cloud A to Cloud A</a:t>
            </a:r>
          </a:p>
          <a:p>
            <a:endParaRPr lang="en-US" dirty="0">
              <a:solidFill>
                <a:schemeClr val="accent4"/>
              </a:solidFill>
            </a:endParaRPr>
          </a:p>
        </p:txBody>
      </p:sp>
      <p:sp>
        <p:nvSpPr>
          <p:cNvPr id="12" name="Text Placeholder 11"/>
          <p:cNvSpPr>
            <a:spLocks noGrp="1"/>
          </p:cNvSpPr>
          <p:nvPr>
            <p:ph type="body" sz="quarter" idx="18"/>
          </p:nvPr>
        </p:nvSpPr>
        <p:spPr>
          <a:xfrm>
            <a:off x="626692" y="2186550"/>
            <a:ext cx="3429000" cy="601336"/>
          </a:xfrm>
        </p:spPr>
        <p:txBody>
          <a:bodyPr/>
          <a:lstStyle/>
          <a:p>
            <a:pPr marL="0" indent="0" algn="ctr">
              <a:buNone/>
            </a:pPr>
            <a:r>
              <a:rPr lang="en-US" b="1" dirty="0">
                <a:solidFill>
                  <a:schemeClr val="accent5"/>
                </a:solidFill>
              </a:rPr>
              <a:t>On Premise to Cloud</a:t>
            </a:r>
          </a:p>
          <a:p>
            <a:pPr marL="0" indent="0">
              <a:buNone/>
            </a:pPr>
            <a:endParaRPr lang="en-US" b="1" dirty="0">
              <a:solidFill>
                <a:schemeClr val="accent4"/>
              </a:solidFill>
            </a:endParaRPr>
          </a:p>
        </p:txBody>
      </p:sp>
      <p:grpSp>
        <p:nvGrpSpPr>
          <p:cNvPr id="20" name="Group 19"/>
          <p:cNvGrpSpPr/>
          <p:nvPr/>
        </p:nvGrpSpPr>
        <p:grpSpPr>
          <a:xfrm>
            <a:off x="2326937" y="3407426"/>
            <a:ext cx="1258011" cy="1538207"/>
            <a:chOff x="2464897" y="4176793"/>
            <a:chExt cx="1343186" cy="1524000"/>
          </a:xfrm>
        </p:grpSpPr>
        <p:pic>
          <p:nvPicPr>
            <p:cNvPr id="14" name="Graphic 13"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4897" y="4176793"/>
              <a:ext cx="1343186" cy="1343186"/>
            </a:xfrm>
            <a:prstGeom prst="rect">
              <a:avLst/>
            </a:prstGeom>
          </p:spPr>
        </p:pic>
        <p:sp>
          <p:nvSpPr>
            <p:cNvPr id="15" name="TextBox 14"/>
            <p:cNvSpPr txBox="1"/>
            <p:nvPr/>
          </p:nvSpPr>
          <p:spPr>
            <a:xfrm>
              <a:off x="2856973" y="4786393"/>
              <a:ext cx="914400" cy="914400"/>
            </a:xfrm>
            <a:prstGeom prst="rect">
              <a:avLst/>
            </a:prstGeom>
            <a:noFill/>
          </p:spPr>
          <p:txBody>
            <a:bodyPr wrap="none" lIns="0" tIns="0" rIns="0" bIns="0" rtlCol="0">
              <a:noAutofit/>
            </a:bodyPr>
            <a:lstStyle/>
            <a:p>
              <a:pPr>
                <a:lnSpc>
                  <a:spcPct val="90000"/>
                </a:lnSpc>
              </a:pPr>
              <a:r>
                <a:rPr lang="en-US" dirty="0">
                  <a:solidFill>
                    <a:schemeClr val="bg1"/>
                  </a:solidFill>
                </a:rPr>
                <a:t>AWS</a:t>
              </a:r>
            </a:p>
          </p:txBody>
        </p:sp>
      </p:grpSp>
      <p:grpSp>
        <p:nvGrpSpPr>
          <p:cNvPr id="19" name="Group 18"/>
          <p:cNvGrpSpPr/>
          <p:nvPr/>
        </p:nvGrpSpPr>
        <p:grpSpPr>
          <a:xfrm>
            <a:off x="2592368" y="2576374"/>
            <a:ext cx="1258011" cy="1538207"/>
            <a:chOff x="2475789" y="2757407"/>
            <a:chExt cx="1343186" cy="1524000"/>
          </a:xfrm>
        </p:grpSpPr>
        <p:pic>
          <p:nvPicPr>
            <p:cNvPr id="16" name="Graphic 15"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5789" y="2757407"/>
              <a:ext cx="1343186" cy="1343186"/>
            </a:xfrm>
            <a:prstGeom prst="rect">
              <a:avLst/>
            </a:prstGeom>
          </p:spPr>
        </p:pic>
        <p:sp>
          <p:nvSpPr>
            <p:cNvPr id="17" name="TextBox 16"/>
            <p:cNvSpPr txBox="1"/>
            <p:nvPr/>
          </p:nvSpPr>
          <p:spPr>
            <a:xfrm>
              <a:off x="2819400" y="3367007"/>
              <a:ext cx="914400" cy="914400"/>
            </a:xfrm>
            <a:prstGeom prst="rect">
              <a:avLst/>
            </a:prstGeom>
            <a:noFill/>
          </p:spPr>
          <p:txBody>
            <a:bodyPr wrap="none" lIns="0" tIns="0" rIns="0" bIns="0" rtlCol="0">
              <a:noAutofit/>
            </a:bodyPr>
            <a:lstStyle/>
            <a:p>
              <a:pPr>
                <a:lnSpc>
                  <a:spcPct val="90000"/>
                </a:lnSpc>
              </a:pPr>
              <a:r>
                <a:rPr lang="en-US" dirty="0">
                  <a:solidFill>
                    <a:schemeClr val="bg1"/>
                  </a:solidFill>
                </a:rPr>
                <a:t>Azure</a:t>
              </a:r>
            </a:p>
          </p:txBody>
        </p:sp>
      </p:grpSp>
      <p:pic>
        <p:nvPicPr>
          <p:cNvPr id="22" name="Graphic 21" descr="Arrow: Clockwise curv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857257" y="3326969"/>
            <a:ext cx="914400" cy="914400"/>
          </a:xfrm>
          <a:prstGeom prst="rect">
            <a:avLst/>
          </a:prstGeom>
        </p:spPr>
      </p:pic>
      <p:grpSp>
        <p:nvGrpSpPr>
          <p:cNvPr id="23" name="Group 22"/>
          <p:cNvGrpSpPr/>
          <p:nvPr/>
        </p:nvGrpSpPr>
        <p:grpSpPr>
          <a:xfrm>
            <a:off x="4608544" y="3154800"/>
            <a:ext cx="1258011" cy="1538207"/>
            <a:chOff x="2464897" y="4176793"/>
            <a:chExt cx="1343186" cy="1524000"/>
          </a:xfrm>
        </p:grpSpPr>
        <p:pic>
          <p:nvPicPr>
            <p:cNvPr id="24" name="Graphic 23"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4897" y="4176793"/>
              <a:ext cx="1343186" cy="1343186"/>
            </a:xfrm>
            <a:prstGeom prst="rect">
              <a:avLst/>
            </a:prstGeom>
          </p:spPr>
        </p:pic>
        <p:sp>
          <p:nvSpPr>
            <p:cNvPr id="25" name="TextBox 24"/>
            <p:cNvSpPr txBox="1"/>
            <p:nvPr/>
          </p:nvSpPr>
          <p:spPr>
            <a:xfrm>
              <a:off x="2856973" y="4786393"/>
              <a:ext cx="914400" cy="914400"/>
            </a:xfrm>
            <a:prstGeom prst="rect">
              <a:avLst/>
            </a:prstGeom>
            <a:noFill/>
          </p:spPr>
          <p:txBody>
            <a:bodyPr wrap="none" lIns="0" tIns="0" rIns="0" bIns="0" rtlCol="0">
              <a:noAutofit/>
            </a:bodyPr>
            <a:lstStyle/>
            <a:p>
              <a:pPr>
                <a:lnSpc>
                  <a:spcPct val="90000"/>
                </a:lnSpc>
              </a:pPr>
              <a:r>
                <a:rPr lang="en-US" dirty="0">
                  <a:solidFill>
                    <a:schemeClr val="bg1"/>
                  </a:solidFill>
                </a:rPr>
                <a:t>AWS</a:t>
              </a:r>
            </a:p>
          </p:txBody>
        </p:sp>
      </p:grpSp>
      <p:grpSp>
        <p:nvGrpSpPr>
          <p:cNvPr id="29" name="Group 28"/>
          <p:cNvGrpSpPr/>
          <p:nvPr/>
        </p:nvGrpSpPr>
        <p:grpSpPr>
          <a:xfrm>
            <a:off x="6274897" y="3154800"/>
            <a:ext cx="1258011" cy="1538207"/>
            <a:chOff x="2464897" y="4176793"/>
            <a:chExt cx="1343186" cy="1524000"/>
          </a:xfrm>
        </p:grpSpPr>
        <p:pic>
          <p:nvPicPr>
            <p:cNvPr id="30" name="Graphic 29"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4897" y="4176793"/>
              <a:ext cx="1343186" cy="1343186"/>
            </a:xfrm>
            <a:prstGeom prst="rect">
              <a:avLst/>
            </a:prstGeom>
          </p:spPr>
        </p:pic>
        <p:sp>
          <p:nvSpPr>
            <p:cNvPr id="31" name="TextBox 30"/>
            <p:cNvSpPr txBox="1"/>
            <p:nvPr/>
          </p:nvSpPr>
          <p:spPr>
            <a:xfrm>
              <a:off x="2856973" y="4786393"/>
              <a:ext cx="914400" cy="914400"/>
            </a:xfrm>
            <a:prstGeom prst="rect">
              <a:avLst/>
            </a:prstGeom>
            <a:noFill/>
          </p:spPr>
          <p:txBody>
            <a:bodyPr wrap="none" lIns="0" tIns="0" rIns="0" bIns="0" rtlCol="0">
              <a:noAutofit/>
            </a:bodyPr>
            <a:lstStyle/>
            <a:p>
              <a:pPr>
                <a:lnSpc>
                  <a:spcPct val="90000"/>
                </a:lnSpc>
              </a:pPr>
              <a:r>
                <a:rPr lang="en-US" dirty="0">
                  <a:solidFill>
                    <a:schemeClr val="bg1"/>
                  </a:solidFill>
                </a:rPr>
                <a:t>AWS</a:t>
              </a:r>
            </a:p>
          </p:txBody>
        </p:sp>
      </p:grpSp>
      <p:pic>
        <p:nvPicPr>
          <p:cNvPr id="36" name="Graphic 35" descr="Arrow: Clockwise curv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662037" y="3299867"/>
            <a:ext cx="914400" cy="914400"/>
          </a:xfrm>
          <a:prstGeom prst="rect">
            <a:avLst/>
          </a:prstGeom>
        </p:spPr>
      </p:pic>
      <p:grpSp>
        <p:nvGrpSpPr>
          <p:cNvPr id="37" name="Group 36"/>
          <p:cNvGrpSpPr/>
          <p:nvPr/>
        </p:nvGrpSpPr>
        <p:grpSpPr>
          <a:xfrm>
            <a:off x="8382000" y="3154800"/>
            <a:ext cx="1258011" cy="1538207"/>
            <a:chOff x="2464897" y="4176793"/>
            <a:chExt cx="1343186" cy="1524000"/>
          </a:xfrm>
        </p:grpSpPr>
        <p:pic>
          <p:nvPicPr>
            <p:cNvPr id="38" name="Graphic 37"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4897" y="4176793"/>
              <a:ext cx="1343186" cy="1343186"/>
            </a:xfrm>
            <a:prstGeom prst="rect">
              <a:avLst/>
            </a:prstGeom>
          </p:spPr>
        </p:pic>
        <p:sp>
          <p:nvSpPr>
            <p:cNvPr id="39" name="TextBox 38"/>
            <p:cNvSpPr txBox="1"/>
            <p:nvPr/>
          </p:nvSpPr>
          <p:spPr>
            <a:xfrm>
              <a:off x="2856973" y="4786393"/>
              <a:ext cx="914400" cy="914400"/>
            </a:xfrm>
            <a:prstGeom prst="rect">
              <a:avLst/>
            </a:prstGeom>
            <a:noFill/>
          </p:spPr>
          <p:txBody>
            <a:bodyPr wrap="none" lIns="0" tIns="0" rIns="0" bIns="0" rtlCol="0">
              <a:noAutofit/>
            </a:bodyPr>
            <a:lstStyle/>
            <a:p>
              <a:pPr>
                <a:lnSpc>
                  <a:spcPct val="90000"/>
                </a:lnSpc>
              </a:pPr>
              <a:r>
                <a:rPr lang="en-US" dirty="0">
                  <a:solidFill>
                    <a:schemeClr val="bg1"/>
                  </a:solidFill>
                </a:rPr>
                <a:t>Azure</a:t>
              </a:r>
            </a:p>
          </p:txBody>
        </p:sp>
      </p:grpSp>
      <p:grpSp>
        <p:nvGrpSpPr>
          <p:cNvPr id="43" name="Group 42"/>
          <p:cNvGrpSpPr/>
          <p:nvPr/>
        </p:nvGrpSpPr>
        <p:grpSpPr>
          <a:xfrm>
            <a:off x="10048353" y="3154800"/>
            <a:ext cx="1258011" cy="1538207"/>
            <a:chOff x="2464897" y="4176793"/>
            <a:chExt cx="1343186" cy="1524000"/>
          </a:xfrm>
        </p:grpSpPr>
        <p:pic>
          <p:nvPicPr>
            <p:cNvPr id="44" name="Graphic 43"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4897" y="4176793"/>
              <a:ext cx="1343186" cy="1343186"/>
            </a:xfrm>
            <a:prstGeom prst="rect">
              <a:avLst/>
            </a:prstGeom>
          </p:spPr>
        </p:pic>
        <p:sp>
          <p:nvSpPr>
            <p:cNvPr id="45" name="TextBox 44"/>
            <p:cNvSpPr txBox="1"/>
            <p:nvPr/>
          </p:nvSpPr>
          <p:spPr>
            <a:xfrm>
              <a:off x="2856973" y="4786393"/>
              <a:ext cx="914400" cy="914400"/>
            </a:xfrm>
            <a:prstGeom prst="rect">
              <a:avLst/>
            </a:prstGeom>
            <a:noFill/>
          </p:spPr>
          <p:txBody>
            <a:bodyPr wrap="none" lIns="0" tIns="0" rIns="0" bIns="0" rtlCol="0">
              <a:noAutofit/>
            </a:bodyPr>
            <a:lstStyle/>
            <a:p>
              <a:pPr>
                <a:lnSpc>
                  <a:spcPct val="90000"/>
                </a:lnSpc>
              </a:pPr>
              <a:r>
                <a:rPr lang="en-US" dirty="0">
                  <a:solidFill>
                    <a:schemeClr val="bg1"/>
                  </a:solidFill>
                </a:rPr>
                <a:t>AWS</a:t>
              </a:r>
            </a:p>
          </p:txBody>
        </p:sp>
      </p:grpSp>
      <p:pic>
        <p:nvPicPr>
          <p:cNvPr id="50" name="Graphic 49" descr="Arrow: Clockwise curv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435493" y="3299867"/>
            <a:ext cx="914400" cy="914400"/>
          </a:xfrm>
          <a:prstGeom prst="rect">
            <a:avLst/>
          </a:prstGeom>
        </p:spPr>
      </p:pic>
      <p:sp>
        <p:nvSpPr>
          <p:cNvPr id="55" name="Rectangle 54"/>
          <p:cNvSpPr/>
          <p:nvPr/>
        </p:nvSpPr>
        <p:spPr>
          <a:xfrm>
            <a:off x="945008" y="2360516"/>
            <a:ext cx="184731" cy="1421928"/>
          </a:xfrm>
          <a:prstGeom prst="rect">
            <a:avLst/>
          </a:prstGeom>
        </p:spPr>
        <p:txBody>
          <a:bodyPr wrap="none">
            <a:spAutoFit/>
          </a:bodyPr>
          <a:lstStyle/>
          <a:p>
            <a:pPr>
              <a:lnSpc>
                <a:spcPct val="90000"/>
              </a:lnSpc>
            </a:pPr>
            <a:endParaRPr lang="en-US" sz="9600" dirty="0">
              <a:solidFill>
                <a:srgbClr val="FF0000"/>
              </a:solidFill>
            </a:endParaRPr>
          </a:p>
        </p:txBody>
      </p:sp>
      <p:grpSp>
        <p:nvGrpSpPr>
          <p:cNvPr id="9" name="Group 8"/>
          <p:cNvGrpSpPr/>
          <p:nvPr/>
        </p:nvGrpSpPr>
        <p:grpSpPr>
          <a:xfrm>
            <a:off x="774743" y="3258156"/>
            <a:ext cx="1296077" cy="1421928"/>
            <a:chOff x="746897" y="4247179"/>
            <a:chExt cx="1296077" cy="1421928"/>
          </a:xfrm>
        </p:grpSpPr>
        <p:pic>
          <p:nvPicPr>
            <p:cNvPr id="13" name="Graphic 12" descr="City"/>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897" y="4298416"/>
              <a:ext cx="1296077" cy="1296077"/>
            </a:xfrm>
            <a:prstGeom prst="rect">
              <a:avLst/>
            </a:prstGeom>
          </p:spPr>
        </p:pic>
        <p:sp>
          <p:nvSpPr>
            <p:cNvPr id="56" name="Rectangle 55"/>
            <p:cNvSpPr/>
            <p:nvPr/>
          </p:nvSpPr>
          <p:spPr>
            <a:xfrm>
              <a:off x="899597" y="4247179"/>
              <a:ext cx="1005403" cy="1421928"/>
            </a:xfrm>
            <a:prstGeom prst="rect">
              <a:avLst/>
            </a:prstGeom>
          </p:spPr>
          <p:txBody>
            <a:bodyPr wrap="none">
              <a:spAutoFit/>
            </a:bodyPr>
            <a:lstStyle/>
            <a:p>
              <a:pPr>
                <a:lnSpc>
                  <a:spcPct val="90000"/>
                </a:lnSpc>
              </a:pPr>
              <a:r>
                <a:rPr lang="en-US" sz="9600" dirty="0">
                  <a:solidFill>
                    <a:srgbClr val="FF0000"/>
                  </a:solidFill>
                </a:rPr>
                <a:t>X</a:t>
              </a:r>
            </a:p>
          </p:txBody>
        </p:sp>
      </p:grpSp>
      <p:sp>
        <p:nvSpPr>
          <p:cNvPr id="58" name="Rectangle 57"/>
          <p:cNvSpPr/>
          <p:nvPr/>
        </p:nvSpPr>
        <p:spPr>
          <a:xfrm>
            <a:off x="4740714" y="3268998"/>
            <a:ext cx="1005403" cy="1421928"/>
          </a:xfrm>
          <a:prstGeom prst="rect">
            <a:avLst/>
          </a:prstGeom>
        </p:spPr>
        <p:txBody>
          <a:bodyPr wrap="none">
            <a:spAutoFit/>
          </a:bodyPr>
          <a:lstStyle/>
          <a:p>
            <a:pPr>
              <a:lnSpc>
                <a:spcPct val="90000"/>
              </a:lnSpc>
            </a:pPr>
            <a:r>
              <a:rPr lang="en-US" sz="9600" dirty="0">
                <a:solidFill>
                  <a:srgbClr val="FF0000"/>
                </a:solidFill>
              </a:rPr>
              <a:t>X</a:t>
            </a:r>
          </a:p>
        </p:txBody>
      </p:sp>
      <p:sp>
        <p:nvSpPr>
          <p:cNvPr id="60" name="Rectangle 59"/>
          <p:cNvSpPr/>
          <p:nvPr/>
        </p:nvSpPr>
        <p:spPr>
          <a:xfrm>
            <a:off x="8441694" y="3233873"/>
            <a:ext cx="1005403" cy="1421928"/>
          </a:xfrm>
          <a:prstGeom prst="rect">
            <a:avLst/>
          </a:prstGeom>
        </p:spPr>
        <p:txBody>
          <a:bodyPr wrap="none">
            <a:spAutoFit/>
          </a:bodyPr>
          <a:lstStyle/>
          <a:p>
            <a:pPr>
              <a:lnSpc>
                <a:spcPct val="90000"/>
              </a:lnSpc>
            </a:pPr>
            <a:r>
              <a:rPr lang="en-US" sz="9600" dirty="0">
                <a:solidFill>
                  <a:srgbClr val="FF0000"/>
                </a:solidFill>
              </a:rPr>
              <a:t>X</a:t>
            </a:r>
          </a:p>
        </p:txBody>
      </p:sp>
      <p:sp>
        <p:nvSpPr>
          <p:cNvPr id="61" name="TextBox 60"/>
          <p:cNvSpPr txBox="1"/>
          <p:nvPr/>
        </p:nvSpPr>
        <p:spPr>
          <a:xfrm>
            <a:off x="4682309" y="4374269"/>
            <a:ext cx="2709665" cy="426331"/>
          </a:xfrm>
          <a:prstGeom prst="rect">
            <a:avLst/>
          </a:prstGeom>
          <a:noFill/>
        </p:spPr>
        <p:txBody>
          <a:bodyPr wrap="none" lIns="0" tIns="0" rIns="0" bIns="0" rtlCol="0">
            <a:noAutofit/>
          </a:bodyPr>
          <a:lstStyle/>
          <a:p>
            <a:pPr>
              <a:lnSpc>
                <a:spcPct val="90000"/>
              </a:lnSpc>
            </a:pPr>
            <a:r>
              <a:rPr lang="en-US" dirty="0"/>
              <a:t>US West 	US East</a:t>
            </a:r>
          </a:p>
        </p:txBody>
      </p:sp>
      <p:sp>
        <p:nvSpPr>
          <p:cNvPr id="64" name="TextBox 63"/>
          <p:cNvSpPr txBox="1"/>
          <p:nvPr/>
        </p:nvSpPr>
        <p:spPr>
          <a:xfrm>
            <a:off x="8566005" y="4304873"/>
            <a:ext cx="2709665" cy="426331"/>
          </a:xfrm>
          <a:prstGeom prst="rect">
            <a:avLst/>
          </a:prstGeom>
          <a:noFill/>
        </p:spPr>
        <p:txBody>
          <a:bodyPr wrap="none" lIns="0" tIns="0" rIns="0" bIns="0" rtlCol="0">
            <a:noAutofit/>
          </a:bodyPr>
          <a:lstStyle/>
          <a:p>
            <a:pPr>
              <a:lnSpc>
                <a:spcPct val="90000"/>
              </a:lnSpc>
            </a:pPr>
            <a:r>
              <a:rPr lang="en-US" dirty="0"/>
              <a:t>US North            US East</a:t>
            </a:r>
          </a:p>
        </p:txBody>
      </p:sp>
      <p:grpSp>
        <p:nvGrpSpPr>
          <p:cNvPr id="65" name="Group 64"/>
          <p:cNvGrpSpPr/>
          <p:nvPr/>
        </p:nvGrpSpPr>
        <p:grpSpPr>
          <a:xfrm>
            <a:off x="2120020" y="4205209"/>
            <a:ext cx="1258011" cy="1355707"/>
            <a:chOff x="2475789" y="2757407"/>
            <a:chExt cx="1343186" cy="1343186"/>
          </a:xfrm>
        </p:grpSpPr>
        <p:pic>
          <p:nvPicPr>
            <p:cNvPr id="66" name="Graphic 65" descr="Clou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5789" y="2757407"/>
              <a:ext cx="1343186" cy="1343186"/>
            </a:xfrm>
            <a:prstGeom prst="rect">
              <a:avLst/>
            </a:prstGeom>
          </p:spPr>
        </p:pic>
        <p:sp>
          <p:nvSpPr>
            <p:cNvPr id="67" name="TextBox 66"/>
            <p:cNvSpPr txBox="1"/>
            <p:nvPr/>
          </p:nvSpPr>
          <p:spPr>
            <a:xfrm>
              <a:off x="2819400" y="3367007"/>
              <a:ext cx="527506" cy="273666"/>
            </a:xfrm>
            <a:prstGeom prst="rect">
              <a:avLst/>
            </a:prstGeom>
            <a:noFill/>
          </p:spPr>
          <p:txBody>
            <a:bodyPr wrap="none" lIns="0" tIns="0" rIns="0" bIns="0" rtlCol="0">
              <a:noAutofit/>
            </a:bodyPr>
            <a:lstStyle/>
            <a:p>
              <a:pPr>
                <a:lnSpc>
                  <a:spcPct val="90000"/>
                </a:lnSpc>
              </a:pPr>
              <a:r>
                <a:rPr lang="en-US" dirty="0">
                  <a:solidFill>
                    <a:schemeClr val="bg1"/>
                  </a:solidFill>
                </a:rPr>
                <a:t>other</a:t>
              </a:r>
            </a:p>
          </p:txBody>
        </p:sp>
      </p:grpSp>
    </p:spTree>
    <p:extLst>
      <p:ext uri="{BB962C8B-B14F-4D97-AF65-F5344CB8AC3E}">
        <p14:creationId xmlns:p14="http://schemas.microsoft.com/office/powerpoint/2010/main" val="15331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Recovery Point Objective (RPO) and Recovery Time Objective (RTO)</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13</a:t>
            </a:fld>
            <a:endParaRPr lang="en-US"/>
          </a:p>
        </p:txBody>
      </p:sp>
      <p:sp>
        <p:nvSpPr>
          <p:cNvPr id="6" name="Title 5"/>
          <p:cNvSpPr>
            <a:spLocks noGrp="1"/>
          </p:cNvSpPr>
          <p:nvPr>
            <p:ph type="title"/>
          </p:nvPr>
        </p:nvSpPr>
        <p:spPr/>
        <p:txBody>
          <a:bodyPr/>
          <a:lstStyle/>
          <a:p>
            <a:r>
              <a:rPr lang="en-US" dirty="0"/>
              <a:t>Disaster Recovery Process &amp; KPIs</a:t>
            </a:r>
          </a:p>
        </p:txBody>
      </p:sp>
      <p:sp>
        <p:nvSpPr>
          <p:cNvPr id="11" name="Arrow: Right 10"/>
          <p:cNvSpPr/>
          <p:nvPr/>
        </p:nvSpPr>
        <p:spPr bwMode="ltGray">
          <a:xfrm>
            <a:off x="635318" y="2514600"/>
            <a:ext cx="5460681" cy="68580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b="1" dirty="0">
                <a:solidFill>
                  <a:schemeClr val="bg1"/>
                </a:solidFill>
              </a:rPr>
              <a:t>Primary Site </a:t>
            </a:r>
            <a:r>
              <a:rPr lang="en-US" dirty="0">
                <a:solidFill>
                  <a:schemeClr val="bg1"/>
                </a:solidFill>
              </a:rPr>
              <a:t>– Active System</a:t>
            </a:r>
          </a:p>
        </p:txBody>
      </p:sp>
      <p:sp>
        <p:nvSpPr>
          <p:cNvPr id="12" name="Arrow: Right 11"/>
          <p:cNvSpPr/>
          <p:nvPr/>
        </p:nvSpPr>
        <p:spPr bwMode="ltGray">
          <a:xfrm>
            <a:off x="609600" y="4419600"/>
            <a:ext cx="5486400" cy="304800"/>
          </a:xfrm>
          <a:prstGeom prst="rightArrow">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dirty="0">
              <a:solidFill>
                <a:schemeClr val="tx2"/>
              </a:solidFill>
            </a:endParaRPr>
          </a:p>
        </p:txBody>
      </p:sp>
      <p:sp>
        <p:nvSpPr>
          <p:cNvPr id="13" name="Lightning Bolt 12"/>
          <p:cNvSpPr/>
          <p:nvPr/>
        </p:nvSpPr>
        <p:spPr bwMode="ltGray">
          <a:xfrm flipH="1">
            <a:off x="6167064" y="1885950"/>
            <a:ext cx="687389" cy="990599"/>
          </a:xfrm>
          <a:prstGeom prst="lightningBolt">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cxnSp>
        <p:nvCxnSpPr>
          <p:cNvPr id="15" name="Straight Arrow Connector 14"/>
          <p:cNvCxnSpPr/>
          <p:nvPr/>
        </p:nvCxnSpPr>
        <p:spPr>
          <a:xfrm>
            <a:off x="18288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432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004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292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864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436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144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71600" y="3048000"/>
            <a:ext cx="0" cy="14478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3505200"/>
            <a:ext cx="2590800" cy="590550"/>
          </a:xfrm>
          <a:prstGeom prst="rect">
            <a:avLst/>
          </a:prstGeom>
          <a:solidFill>
            <a:schemeClr val="bg1">
              <a:alpha val="85000"/>
            </a:schemeClr>
          </a:solidFill>
        </p:spPr>
        <p:txBody>
          <a:bodyPr wrap="none" lIns="91440" tIns="0" rIns="0" bIns="0" rtlCol="0" anchor="ctr">
            <a:noAutofit/>
          </a:bodyPr>
          <a:lstStyle/>
          <a:p>
            <a:pPr>
              <a:lnSpc>
                <a:spcPct val="90000"/>
              </a:lnSpc>
            </a:pPr>
            <a:r>
              <a:rPr lang="en-US" b="1" dirty="0">
                <a:solidFill>
                  <a:schemeClr val="tx2"/>
                </a:solidFill>
              </a:rPr>
              <a:t>ongoing log backup </a:t>
            </a:r>
          </a:p>
          <a:p>
            <a:pPr>
              <a:lnSpc>
                <a:spcPct val="90000"/>
              </a:lnSpc>
            </a:pPr>
            <a:r>
              <a:rPr lang="en-US" dirty="0">
                <a:solidFill>
                  <a:schemeClr val="tx2"/>
                </a:solidFill>
              </a:rPr>
              <a:t>(or ongoing replication)</a:t>
            </a:r>
          </a:p>
        </p:txBody>
      </p:sp>
      <p:sp>
        <p:nvSpPr>
          <p:cNvPr id="34" name="TextBox 33"/>
          <p:cNvSpPr txBox="1"/>
          <p:nvPr/>
        </p:nvSpPr>
        <p:spPr>
          <a:xfrm>
            <a:off x="4953000" y="3590926"/>
            <a:ext cx="609600" cy="323850"/>
          </a:xfrm>
          <a:prstGeom prst="rect">
            <a:avLst/>
          </a:prstGeom>
          <a:solidFill>
            <a:schemeClr val="bg1">
              <a:alpha val="85000"/>
            </a:schemeClr>
          </a:solidFill>
        </p:spPr>
        <p:txBody>
          <a:bodyPr wrap="none" lIns="91440" tIns="0" rIns="0" bIns="0" rtlCol="0" anchor="ctr">
            <a:noAutofit/>
          </a:bodyPr>
          <a:lstStyle>
            <a:defPPr>
              <a:defRPr lang="en-US"/>
            </a:defPPr>
            <a:lvl1pPr>
              <a:lnSpc>
                <a:spcPct val="90000"/>
              </a:lnSpc>
              <a:defRPr b="1">
                <a:solidFill>
                  <a:schemeClr val="tx2"/>
                </a:solidFill>
              </a:defRPr>
            </a:lvl1pPr>
          </a:lstStyle>
          <a:p>
            <a:r>
              <a:rPr lang="en-US" dirty="0"/>
              <a:t>RPO</a:t>
            </a:r>
          </a:p>
        </p:txBody>
      </p:sp>
      <p:cxnSp>
        <p:nvCxnSpPr>
          <p:cNvPr id="33" name="Straight Arrow Connector 32"/>
          <p:cNvCxnSpPr/>
          <p:nvPr/>
        </p:nvCxnSpPr>
        <p:spPr>
          <a:xfrm>
            <a:off x="5029200" y="3962400"/>
            <a:ext cx="457200" cy="0"/>
          </a:xfrm>
          <a:prstGeom prst="straightConnector1">
            <a:avLst/>
          </a:prstGeom>
          <a:ln w="25400">
            <a:solidFill>
              <a:schemeClr val="accent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5" name="Arrow: Right 34"/>
          <p:cNvSpPr/>
          <p:nvPr/>
        </p:nvSpPr>
        <p:spPr bwMode="ltGray">
          <a:xfrm>
            <a:off x="7775417" y="4200525"/>
            <a:ext cx="3806983" cy="68580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b="1" dirty="0">
                <a:solidFill>
                  <a:schemeClr val="bg1"/>
                </a:solidFill>
              </a:rPr>
              <a:t>DR Site </a:t>
            </a:r>
            <a:r>
              <a:rPr lang="en-US" dirty="0">
                <a:solidFill>
                  <a:schemeClr val="bg1"/>
                </a:solidFill>
              </a:rPr>
              <a:t>– Recovered System</a:t>
            </a:r>
          </a:p>
        </p:txBody>
      </p:sp>
      <p:sp>
        <p:nvSpPr>
          <p:cNvPr id="36" name="TextBox 35"/>
          <p:cNvSpPr txBox="1"/>
          <p:nvPr/>
        </p:nvSpPr>
        <p:spPr>
          <a:xfrm>
            <a:off x="6705600" y="5791200"/>
            <a:ext cx="1906509" cy="304800"/>
          </a:xfrm>
          <a:prstGeom prst="rect">
            <a:avLst/>
          </a:prstGeom>
          <a:noFill/>
        </p:spPr>
        <p:txBody>
          <a:bodyPr wrap="none" lIns="0" tIns="0" rIns="0" bIns="0" rtlCol="0">
            <a:noAutofit/>
          </a:bodyPr>
          <a:lstStyle/>
          <a:p>
            <a:pPr>
              <a:lnSpc>
                <a:spcPct val="90000"/>
              </a:lnSpc>
            </a:pPr>
            <a:r>
              <a:rPr lang="en-US" sz="2400" b="1" dirty="0">
                <a:solidFill>
                  <a:schemeClr val="tx2"/>
                </a:solidFill>
              </a:rPr>
              <a:t>[Time Axis left to right in minutes]</a:t>
            </a:r>
          </a:p>
        </p:txBody>
      </p:sp>
      <p:sp>
        <p:nvSpPr>
          <p:cNvPr id="37" name="Arrow: Right 36"/>
          <p:cNvSpPr/>
          <p:nvPr/>
        </p:nvSpPr>
        <p:spPr bwMode="ltGray">
          <a:xfrm>
            <a:off x="6099018" y="4200525"/>
            <a:ext cx="494772" cy="685800"/>
          </a:xfrm>
          <a:prstGeom prst="rightArrow">
            <a:avLst>
              <a:gd name="adj1" fmla="val 50000"/>
              <a:gd name="adj2" fmla="val 50000"/>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solidFill>
                  <a:schemeClr val="bg1"/>
                </a:solidFill>
              </a:rPr>
              <a:t>1</a:t>
            </a:r>
          </a:p>
        </p:txBody>
      </p:sp>
      <p:sp>
        <p:nvSpPr>
          <p:cNvPr id="38" name="Arrow: Right 37"/>
          <p:cNvSpPr/>
          <p:nvPr/>
        </p:nvSpPr>
        <p:spPr bwMode="ltGray">
          <a:xfrm>
            <a:off x="6593790" y="4200525"/>
            <a:ext cx="1181627" cy="685800"/>
          </a:xfrm>
          <a:prstGeom prst="rightArrow">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400" b="1" dirty="0">
                <a:solidFill>
                  <a:prstClr val="white"/>
                </a:solidFill>
              </a:rPr>
              <a:t>2</a:t>
            </a:r>
          </a:p>
        </p:txBody>
      </p:sp>
      <p:sp>
        <p:nvSpPr>
          <p:cNvPr id="40" name="Rectangle 39"/>
          <p:cNvSpPr/>
          <p:nvPr/>
        </p:nvSpPr>
        <p:spPr>
          <a:xfrm>
            <a:off x="533400" y="4810125"/>
            <a:ext cx="5416868" cy="341632"/>
          </a:xfrm>
          <a:prstGeom prst="rect">
            <a:avLst/>
          </a:prstGeom>
        </p:spPr>
        <p:txBody>
          <a:bodyPr wrap="none">
            <a:spAutoFit/>
          </a:bodyPr>
          <a:lstStyle/>
          <a:p>
            <a:pPr algn="ctr">
              <a:lnSpc>
                <a:spcPct val="90000"/>
              </a:lnSpc>
            </a:pPr>
            <a:r>
              <a:rPr lang="en-US" b="1" dirty="0">
                <a:solidFill>
                  <a:schemeClr val="tx2"/>
                </a:solidFill>
              </a:rPr>
              <a:t>“Cold” Disaster Recovery Site </a:t>
            </a:r>
            <a:r>
              <a:rPr lang="en-US" dirty="0">
                <a:solidFill>
                  <a:schemeClr val="tx2"/>
                </a:solidFill>
              </a:rPr>
              <a:t>– System Backup </a:t>
            </a:r>
          </a:p>
        </p:txBody>
      </p:sp>
      <p:sp>
        <p:nvSpPr>
          <p:cNvPr id="41" name="TextBox 40"/>
          <p:cNvSpPr txBox="1"/>
          <p:nvPr/>
        </p:nvSpPr>
        <p:spPr>
          <a:xfrm>
            <a:off x="7097942" y="2239920"/>
            <a:ext cx="3951058" cy="828675"/>
          </a:xfrm>
          <a:prstGeom prst="rect">
            <a:avLst/>
          </a:prstGeom>
          <a:noFill/>
        </p:spPr>
        <p:txBody>
          <a:bodyPr wrap="none" lIns="0" tIns="0" rIns="0" bIns="0" rtlCol="0">
            <a:noAutofit/>
          </a:bodyPr>
          <a:lstStyle/>
          <a:p>
            <a:pPr>
              <a:lnSpc>
                <a:spcPct val="150000"/>
              </a:lnSpc>
            </a:pPr>
            <a:r>
              <a:rPr lang="en-US" sz="2000" b="1" dirty="0">
                <a:solidFill>
                  <a:schemeClr val="accent4"/>
                </a:solidFill>
              </a:rPr>
              <a:t>Step 1 –</a:t>
            </a:r>
            <a:r>
              <a:rPr lang="en-US" sz="2000" dirty="0"/>
              <a:t> </a:t>
            </a:r>
            <a:r>
              <a:rPr lang="en-US" sz="2000" dirty="0">
                <a:solidFill>
                  <a:schemeClr val="tx2"/>
                </a:solidFill>
              </a:rPr>
              <a:t>Provision new system infrastructure</a:t>
            </a:r>
          </a:p>
          <a:p>
            <a:pPr>
              <a:lnSpc>
                <a:spcPct val="150000"/>
              </a:lnSpc>
            </a:pPr>
            <a:r>
              <a:rPr lang="en-US" sz="2000" b="1" dirty="0">
                <a:solidFill>
                  <a:schemeClr val="accent4"/>
                </a:solidFill>
              </a:rPr>
              <a:t>Step 2 – </a:t>
            </a:r>
            <a:r>
              <a:rPr lang="en-US" sz="2000" dirty="0">
                <a:solidFill>
                  <a:schemeClr val="tx2"/>
                </a:solidFill>
              </a:rPr>
              <a:t>Load data from backup</a:t>
            </a:r>
          </a:p>
        </p:txBody>
      </p:sp>
      <p:sp>
        <p:nvSpPr>
          <p:cNvPr id="42" name="TextBox 41"/>
          <p:cNvSpPr txBox="1"/>
          <p:nvPr/>
        </p:nvSpPr>
        <p:spPr>
          <a:xfrm>
            <a:off x="6531316" y="4962525"/>
            <a:ext cx="609600" cy="323850"/>
          </a:xfrm>
          <a:prstGeom prst="rect">
            <a:avLst/>
          </a:prstGeom>
          <a:solidFill>
            <a:schemeClr val="bg1">
              <a:alpha val="85000"/>
            </a:schemeClr>
          </a:solidFill>
        </p:spPr>
        <p:txBody>
          <a:bodyPr wrap="none" lIns="91440" tIns="0" rIns="0" bIns="0" rtlCol="0" anchor="ctr">
            <a:noAutofit/>
          </a:bodyPr>
          <a:lstStyle>
            <a:defPPr>
              <a:defRPr lang="en-US"/>
            </a:defPPr>
            <a:lvl1pPr>
              <a:lnSpc>
                <a:spcPct val="90000"/>
              </a:lnSpc>
              <a:defRPr b="1">
                <a:solidFill>
                  <a:schemeClr val="tx2"/>
                </a:solidFill>
              </a:defRPr>
            </a:lvl1pPr>
          </a:lstStyle>
          <a:p>
            <a:r>
              <a:rPr lang="en-US" dirty="0"/>
              <a:t>RTO</a:t>
            </a:r>
          </a:p>
        </p:txBody>
      </p:sp>
      <p:cxnSp>
        <p:nvCxnSpPr>
          <p:cNvPr id="43" name="Straight Arrow Connector 42"/>
          <p:cNvCxnSpPr>
            <a:cxnSpLocks/>
          </p:cNvCxnSpPr>
          <p:nvPr/>
        </p:nvCxnSpPr>
        <p:spPr>
          <a:xfrm>
            <a:off x="6094411" y="5248275"/>
            <a:ext cx="1601789" cy="0"/>
          </a:xfrm>
          <a:prstGeom prst="straightConnector1">
            <a:avLst/>
          </a:prstGeom>
          <a:ln w="25400">
            <a:solidFill>
              <a:schemeClr val="accent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flipH="1">
            <a:off x="6096000" y="2514600"/>
            <a:ext cx="16668" cy="297180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flipH="1">
            <a:off x="7767184" y="4114800"/>
            <a:ext cx="3628" cy="135255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V="1">
            <a:off x="6096000" y="4114800"/>
            <a:ext cx="304800" cy="5576"/>
          </a:xfrm>
          <a:prstGeom prst="straightConnector1">
            <a:avLst/>
          </a:prstGeom>
          <a:ln w="25400">
            <a:solidFill>
              <a:schemeClr val="accent2"/>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flipH="1" flipV="1">
            <a:off x="5633250" y="4114800"/>
            <a:ext cx="304800" cy="5576"/>
          </a:xfrm>
          <a:prstGeom prst="straightConnector1">
            <a:avLst/>
          </a:prstGeom>
          <a:ln w="25400">
            <a:solidFill>
              <a:schemeClr val="accent2"/>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99534" y="3747702"/>
            <a:ext cx="609600" cy="323850"/>
          </a:xfrm>
          <a:prstGeom prst="rect">
            <a:avLst/>
          </a:prstGeom>
          <a:solidFill>
            <a:schemeClr val="bg1">
              <a:alpha val="85000"/>
            </a:schemeClr>
          </a:solidFill>
        </p:spPr>
        <p:txBody>
          <a:bodyPr wrap="none" lIns="91440" tIns="0" rIns="0" bIns="0" rtlCol="0" anchor="ctr">
            <a:noAutofit/>
          </a:bodyPr>
          <a:lstStyle>
            <a:defPPr>
              <a:defRPr lang="en-US"/>
            </a:defPPr>
            <a:lvl1pPr>
              <a:lnSpc>
                <a:spcPct val="90000"/>
              </a:lnSpc>
              <a:defRPr b="1">
                <a:solidFill>
                  <a:schemeClr val="tx2"/>
                </a:solidFill>
              </a:defRPr>
            </a:lvl1pPr>
          </a:lstStyle>
          <a:p>
            <a:r>
              <a:rPr lang="en-US" dirty="0"/>
              <a:t>Actual loss of data =&lt; than RPO</a:t>
            </a:r>
          </a:p>
        </p:txBody>
      </p:sp>
    </p:spTree>
    <p:extLst>
      <p:ext uri="{BB962C8B-B14F-4D97-AF65-F5344CB8AC3E}">
        <p14:creationId xmlns:p14="http://schemas.microsoft.com/office/powerpoint/2010/main" val="206016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p:txBody>
          <a:bodyPr/>
          <a:lstStyle/>
          <a:p>
            <a:r>
              <a:rPr lang="de-DE" dirty="0"/>
              <a:t>DR-</a:t>
            </a:r>
            <a:r>
              <a:rPr lang="de-DE" dirty="0" err="1"/>
              <a:t>as</a:t>
            </a:r>
            <a:r>
              <a:rPr lang="de-DE" dirty="0"/>
              <a:t>-a-Service </a:t>
            </a:r>
            <a:r>
              <a:rPr lang="de-DE" dirty="0" err="1"/>
              <a:t>for</a:t>
            </a:r>
            <a:r>
              <a:rPr lang="de-DE" dirty="0"/>
              <a:t> SAP HANA</a:t>
            </a:r>
            <a:endParaRPr lang="en-US" dirty="0"/>
          </a:p>
        </p:txBody>
      </p:sp>
      <p:sp>
        <p:nvSpPr>
          <p:cNvPr id="12" name="Content Placeholder 11"/>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14</a:t>
            </a:fld>
            <a:endParaRPr lang="en-US"/>
          </a:p>
        </p:txBody>
      </p:sp>
      <p:sp>
        <p:nvSpPr>
          <p:cNvPr id="11" name="Title 10"/>
          <p:cNvSpPr>
            <a:spLocks noGrp="1"/>
          </p:cNvSpPr>
          <p:nvPr>
            <p:ph type="title"/>
          </p:nvPr>
        </p:nvSpPr>
        <p:spPr/>
        <p:txBody>
          <a:bodyPr/>
          <a:lstStyle/>
          <a:p>
            <a:r>
              <a:rPr lang="de-DE" noProof="0" dirty="0"/>
              <a:t>LIVE DEMO – </a:t>
            </a:r>
            <a:r>
              <a:rPr lang="de-DE" noProof="0" dirty="0" err="1"/>
              <a:t>Ocean</a:t>
            </a:r>
            <a:r>
              <a:rPr lang="de-DE" dirty="0"/>
              <a:t>9</a:t>
            </a:r>
            <a:r>
              <a:rPr lang="de-DE" noProof="0" dirty="0"/>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600" y="1600200"/>
            <a:ext cx="10972800" cy="4182454"/>
          </a:xfrm>
          <a:prstGeom prst="rect">
            <a:avLst/>
          </a:prstGeom>
          <a:ln w="3175">
            <a:solidFill>
              <a:schemeClr val="accent6"/>
            </a:solidFill>
          </a:ln>
        </p:spPr>
      </p:pic>
      <p:sp>
        <p:nvSpPr>
          <p:cNvPr id="6" name="Rectangle 5"/>
          <p:cNvSpPr/>
          <p:nvPr/>
        </p:nvSpPr>
        <p:spPr bwMode="ltGray">
          <a:xfrm>
            <a:off x="2362200" y="2133600"/>
            <a:ext cx="3657600" cy="75345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9" name="Rectangle 8"/>
          <p:cNvSpPr/>
          <p:nvPr/>
        </p:nvSpPr>
        <p:spPr bwMode="ltGray">
          <a:xfrm>
            <a:off x="7696200" y="3962400"/>
            <a:ext cx="3200400" cy="304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62902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Powered by SUSE, the Leading Linux Operating System</a:t>
            </a:r>
          </a:p>
        </p:txBody>
      </p:sp>
      <p:sp>
        <p:nvSpPr>
          <p:cNvPr id="7" name="Content Placeholder 6"/>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15</a:t>
            </a:fld>
            <a:endParaRPr lang="en-US"/>
          </a:p>
        </p:txBody>
      </p:sp>
      <p:sp>
        <p:nvSpPr>
          <p:cNvPr id="11" name="Title 10"/>
          <p:cNvSpPr>
            <a:spLocks noGrp="1"/>
          </p:cNvSpPr>
          <p:nvPr>
            <p:ph type="title"/>
          </p:nvPr>
        </p:nvSpPr>
        <p:spPr/>
        <p:txBody>
          <a:bodyPr/>
          <a:lstStyle/>
          <a:p>
            <a:r>
              <a:rPr lang="de-DE" noProof="0" dirty="0"/>
              <a:t>LIVE DEMO – Ocean9 </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441" y="1632008"/>
            <a:ext cx="10972959" cy="4463992"/>
          </a:xfrm>
          <a:prstGeom prst="rect">
            <a:avLst/>
          </a:prstGeom>
          <a:ln w="3175">
            <a:solidFill>
              <a:schemeClr val="accent6"/>
            </a:solidFill>
          </a:ln>
        </p:spPr>
      </p:pic>
      <p:sp>
        <p:nvSpPr>
          <p:cNvPr id="12" name="Rectangle 11"/>
          <p:cNvSpPr/>
          <p:nvPr/>
        </p:nvSpPr>
        <p:spPr bwMode="ltGray">
          <a:xfrm>
            <a:off x="5063706" y="4191000"/>
            <a:ext cx="2251494" cy="1219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14344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a:t>Amazon Web Services and Microsoft Azure are the Leaders</a:t>
            </a:r>
          </a:p>
        </p:txBody>
      </p:sp>
      <p:sp>
        <p:nvSpPr>
          <p:cNvPr id="4" name="Date Placeholder 3"/>
          <p:cNvSpPr>
            <a:spLocks noGrp="1"/>
          </p:cNvSpPr>
          <p:nvPr>
            <p:ph type="dt" sz="half" idx="10"/>
          </p:nvPr>
        </p:nvSpPr>
        <p:spPr/>
        <p:txBody>
          <a:bodyPr/>
          <a:lstStyle/>
          <a:p>
            <a:fld id="{412BBDE6-B835-492A-A695-419E59A597C2}" type="datetime4">
              <a:rPr lang="en-US" smtClean="0"/>
              <a:t>February 16, 2017</a:t>
            </a:fld>
            <a:endParaRPr lang="en-US" dirty="0"/>
          </a:p>
        </p:txBody>
      </p:sp>
      <p:sp>
        <p:nvSpPr>
          <p:cNvPr id="5" name="Footer Placeholder 4"/>
          <p:cNvSpPr>
            <a:spLocks noGrp="1"/>
          </p:cNvSpPr>
          <p:nvPr>
            <p:ph type="ftr" sz="quarter" idx="11"/>
          </p:nvPr>
        </p:nvSpPr>
        <p:spPr/>
        <p:txBody>
          <a:bodyPr/>
          <a:lstStyle/>
          <a:p>
            <a:r>
              <a:rPr lang="en-US"/>
              <a:t>© Copyright, 2016, Ocean9, Inc., All Rights Reserved</a:t>
            </a:r>
            <a:endParaRPr lang="en-US" dirty="0"/>
          </a:p>
        </p:txBody>
      </p:sp>
      <p:sp>
        <p:nvSpPr>
          <p:cNvPr id="6" name="Slide Number Placeholder 5"/>
          <p:cNvSpPr>
            <a:spLocks noGrp="1"/>
          </p:cNvSpPr>
          <p:nvPr>
            <p:ph type="sldNum" sz="quarter" idx="12"/>
          </p:nvPr>
        </p:nvSpPr>
        <p:spPr/>
        <p:txBody>
          <a:bodyPr/>
          <a:lstStyle/>
          <a:p>
            <a:fld id="{B016F8AB-BCEA-4347-8BA6-BE776009BC89}" type="slidenum">
              <a:rPr lang="en-US" smtClean="0"/>
              <a:t>16</a:t>
            </a:fld>
            <a:endParaRPr lang="en-US"/>
          </a:p>
        </p:txBody>
      </p:sp>
      <p:sp>
        <p:nvSpPr>
          <p:cNvPr id="8" name="Title 7"/>
          <p:cNvSpPr>
            <a:spLocks noGrp="1"/>
          </p:cNvSpPr>
          <p:nvPr>
            <p:ph type="title"/>
          </p:nvPr>
        </p:nvSpPr>
        <p:spPr/>
        <p:txBody>
          <a:bodyPr/>
          <a:lstStyle/>
          <a:p>
            <a:r>
              <a:rPr lang="en-US" dirty="0"/>
              <a:t>Cloud Platforms for DR-as-Service</a:t>
            </a:r>
          </a:p>
        </p:txBody>
      </p:sp>
      <p:pic>
        <p:nvPicPr>
          <p:cNvPr id="13" name="Content Placeholder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828800"/>
            <a:ext cx="3962400" cy="3993920"/>
          </a:xfrm>
          <a:prstGeom prst="rect">
            <a:avLst/>
          </a:prstGeom>
        </p:spPr>
      </p:pic>
      <p:sp>
        <p:nvSpPr>
          <p:cNvPr id="10" name="Content Placeholder 9"/>
          <p:cNvSpPr>
            <a:spLocks noGrp="1"/>
          </p:cNvSpPr>
          <p:nvPr>
            <p:ph sz="half" idx="2"/>
          </p:nvPr>
        </p:nvSpPr>
        <p:spPr>
          <a:xfrm>
            <a:off x="5334000" y="1904999"/>
            <a:ext cx="6245384" cy="4727947"/>
          </a:xfrm>
        </p:spPr>
        <p:txBody>
          <a:bodyPr>
            <a:normAutofit lnSpcReduction="10000"/>
          </a:bodyPr>
          <a:lstStyle/>
          <a:p>
            <a:pPr>
              <a:lnSpc>
                <a:spcPct val="110000"/>
              </a:lnSpc>
            </a:pPr>
            <a:r>
              <a:rPr lang="en-US" dirty="0"/>
              <a:t>AWS and Azure are the leading IaaS platform providers in the Gartner MQ</a:t>
            </a:r>
          </a:p>
          <a:p>
            <a:r>
              <a:rPr lang="en-US" dirty="0"/>
              <a:t>Strong list of enterprise customers</a:t>
            </a:r>
          </a:p>
          <a:p>
            <a:pPr marL="228600" lvl="1" indent="0">
              <a:buNone/>
            </a:pPr>
            <a:r>
              <a:rPr lang="en-US" b="1" dirty="0"/>
              <a:t>AWS</a:t>
            </a:r>
          </a:p>
          <a:p>
            <a:pPr lvl="1"/>
            <a:r>
              <a:rPr lang="en-US" sz="1900" dirty="0"/>
              <a:t>Kellogg’s</a:t>
            </a:r>
          </a:p>
          <a:p>
            <a:pPr lvl="1"/>
            <a:r>
              <a:rPr lang="en-US" sz="1900" dirty="0"/>
              <a:t>Comcast</a:t>
            </a:r>
          </a:p>
          <a:p>
            <a:pPr lvl="1"/>
            <a:r>
              <a:rPr lang="en-US" sz="1900" dirty="0"/>
              <a:t>Johnson &amp; Johnson</a:t>
            </a:r>
          </a:p>
          <a:p>
            <a:pPr lvl="1"/>
            <a:r>
              <a:rPr lang="en-US" sz="1900" dirty="0"/>
              <a:t>Unilever</a:t>
            </a:r>
          </a:p>
          <a:p>
            <a:pPr lvl="1"/>
            <a:r>
              <a:rPr lang="en-US" sz="1900" dirty="0"/>
              <a:t>Pfizer</a:t>
            </a:r>
          </a:p>
          <a:p>
            <a:pPr lvl="1"/>
            <a:r>
              <a:rPr lang="en-US" sz="1900" dirty="0"/>
              <a:t>Qantas</a:t>
            </a:r>
          </a:p>
          <a:p>
            <a:pPr lvl="1"/>
            <a:r>
              <a:rPr lang="en-US" sz="1900" dirty="0"/>
              <a:t>Nordstrom</a:t>
            </a:r>
          </a:p>
          <a:p>
            <a:pPr lvl="1"/>
            <a:r>
              <a:rPr lang="en-US" sz="1900" dirty="0"/>
              <a:t>BMW</a:t>
            </a:r>
          </a:p>
          <a:p>
            <a:pPr lvl="1"/>
            <a:r>
              <a:rPr lang="en-US" sz="1900" dirty="0"/>
              <a:t>John Deere</a:t>
            </a:r>
          </a:p>
        </p:txBody>
      </p:sp>
      <p:sp>
        <p:nvSpPr>
          <p:cNvPr id="14" name="TextBox 13"/>
          <p:cNvSpPr txBox="1"/>
          <p:nvPr/>
        </p:nvSpPr>
        <p:spPr>
          <a:xfrm>
            <a:off x="630677" y="5946164"/>
            <a:ext cx="1731523" cy="149836"/>
          </a:xfrm>
          <a:prstGeom prst="rect">
            <a:avLst/>
          </a:prstGeom>
          <a:noFill/>
        </p:spPr>
        <p:txBody>
          <a:bodyPr wrap="none" lIns="0" tIns="0" rIns="0" bIns="0" rtlCol="0">
            <a:noAutofit/>
          </a:bodyPr>
          <a:lstStyle/>
          <a:p>
            <a:pPr>
              <a:lnSpc>
                <a:spcPct val="90000"/>
              </a:lnSpc>
            </a:pPr>
            <a:r>
              <a:rPr lang="en-US" sz="900" dirty="0"/>
              <a:t>Source: Gartner (August 2016)</a:t>
            </a:r>
          </a:p>
        </p:txBody>
      </p:sp>
      <p:sp>
        <p:nvSpPr>
          <p:cNvPr id="16" name="Rectangle 15"/>
          <p:cNvSpPr/>
          <p:nvPr/>
        </p:nvSpPr>
        <p:spPr>
          <a:xfrm>
            <a:off x="8534400" y="3016847"/>
            <a:ext cx="3352800" cy="3536353"/>
          </a:xfrm>
          <a:prstGeom prst="rect">
            <a:avLst/>
          </a:prstGeom>
        </p:spPr>
        <p:txBody>
          <a:bodyPr wrap="square">
            <a:spAutoFit/>
          </a:bodyPr>
          <a:lstStyle/>
          <a:p>
            <a:pPr marL="228600" lvl="1">
              <a:lnSpc>
                <a:spcPct val="90000"/>
              </a:lnSpc>
              <a:spcBef>
                <a:spcPts val="800"/>
              </a:spcBef>
              <a:buClr>
                <a:srgbClr val="CF842E"/>
              </a:buClr>
            </a:pPr>
            <a:r>
              <a:rPr lang="en-US" sz="2000" b="1" dirty="0">
                <a:solidFill>
                  <a:srgbClr val="262626"/>
                </a:solidFill>
              </a:rPr>
              <a:t>Azure</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GE Healthcare</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NBC Universal</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3M</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Tyco International</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The Hershey Company</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Jet.com Inc.</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Hollands Kroon</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Crystal Group</a:t>
            </a:r>
          </a:p>
          <a:p>
            <a:pPr lvl="1" indent="-228600">
              <a:lnSpc>
                <a:spcPct val="90000"/>
              </a:lnSpc>
              <a:spcBef>
                <a:spcPts val="800"/>
              </a:spcBef>
              <a:buClr>
                <a:srgbClr val="CF842E"/>
              </a:buClr>
              <a:buFont typeface="Gill Sans MT" panose="020B0502020104020203" pitchFamily="34" charset="0"/>
              <a:buChar char="–"/>
            </a:pPr>
            <a:r>
              <a:rPr lang="en-US" dirty="0">
                <a:solidFill>
                  <a:srgbClr val="262626"/>
                </a:solidFill>
              </a:rPr>
              <a:t>First Tech</a:t>
            </a:r>
            <a:endParaRPr lang="en-US" sz="2000" dirty="0">
              <a:solidFill>
                <a:srgbClr val="262626"/>
              </a:solidFill>
            </a:endParaRPr>
          </a:p>
        </p:txBody>
      </p:sp>
    </p:spTree>
    <p:extLst>
      <p:ext uri="{BB962C8B-B14F-4D97-AF65-F5344CB8AC3E}">
        <p14:creationId xmlns:p14="http://schemas.microsoft.com/office/powerpoint/2010/main" val="404216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Leading today and growing daily …</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17</a:t>
            </a:fld>
            <a:endParaRPr lang="en-US"/>
          </a:p>
        </p:txBody>
      </p:sp>
      <p:sp>
        <p:nvSpPr>
          <p:cNvPr id="6" name="Title 5"/>
          <p:cNvSpPr>
            <a:spLocks noGrp="1"/>
          </p:cNvSpPr>
          <p:nvPr>
            <p:ph type="title"/>
          </p:nvPr>
        </p:nvSpPr>
        <p:spPr/>
        <p:txBody>
          <a:bodyPr/>
          <a:lstStyle/>
          <a:p>
            <a:r>
              <a:rPr lang="en-US" dirty="0"/>
              <a:t>Hyper scale Infrastructure</a:t>
            </a:r>
          </a:p>
        </p:txBody>
      </p:sp>
      <p:sp>
        <p:nvSpPr>
          <p:cNvPr id="7" name="Content Placeholder 6"/>
          <p:cNvSpPr>
            <a:spLocks noGrp="1"/>
          </p:cNvSpPr>
          <p:nvPr>
            <p:ph sz="half" idx="1"/>
          </p:nvPr>
        </p:nvSpPr>
        <p:spPr>
          <a:xfrm>
            <a:off x="609441" y="1981200"/>
            <a:ext cx="5303520" cy="914400"/>
          </a:xfrm>
        </p:spPr>
        <p:txBody>
          <a:bodyPr/>
          <a:lstStyle/>
          <a:p>
            <a:pPr marL="0" indent="0" algn="ctr">
              <a:buNone/>
            </a:pPr>
            <a:r>
              <a:rPr lang="en-US" b="1" dirty="0">
                <a:solidFill>
                  <a:schemeClr val="accent4"/>
                </a:solidFill>
              </a:rPr>
              <a:t>Microsoft Azure</a:t>
            </a:r>
          </a:p>
        </p:txBody>
      </p:sp>
      <p:sp>
        <p:nvSpPr>
          <p:cNvPr id="8" name="Content Placeholder 7"/>
          <p:cNvSpPr>
            <a:spLocks noGrp="1"/>
          </p:cNvSpPr>
          <p:nvPr>
            <p:ph sz="half" idx="2"/>
          </p:nvPr>
        </p:nvSpPr>
        <p:spPr>
          <a:xfrm>
            <a:off x="6275864" y="1981200"/>
            <a:ext cx="5535136" cy="914400"/>
          </a:xfrm>
        </p:spPr>
        <p:txBody>
          <a:bodyPr/>
          <a:lstStyle/>
          <a:p>
            <a:pPr marL="0" indent="0" algn="ctr">
              <a:buNone/>
            </a:pPr>
            <a:r>
              <a:rPr lang="en-US" b="1" dirty="0">
                <a:solidFill>
                  <a:schemeClr val="accent4"/>
                </a:solidFill>
              </a:rPr>
              <a:t>Amazon Web Services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966" r="1318"/>
          <a:stretch/>
        </p:blipFill>
        <p:spPr>
          <a:xfrm>
            <a:off x="6275864" y="2405062"/>
            <a:ext cx="5535136" cy="3278582"/>
          </a:xfrm>
          <a:prstGeom prst="rect">
            <a:avLst/>
          </a:prstGeom>
          <a:ln w="3175">
            <a:solidFill>
              <a:schemeClr val="accent6"/>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3252" y="2405062"/>
            <a:ext cx="5299709" cy="3278582"/>
          </a:xfrm>
          <a:prstGeom prst="rect">
            <a:avLst/>
          </a:prstGeom>
        </p:spPr>
      </p:pic>
      <p:sp>
        <p:nvSpPr>
          <p:cNvPr id="10" name="TextBox 9"/>
          <p:cNvSpPr txBox="1"/>
          <p:nvPr/>
        </p:nvSpPr>
        <p:spPr>
          <a:xfrm>
            <a:off x="6324600" y="5802706"/>
            <a:ext cx="2286000" cy="304800"/>
          </a:xfrm>
          <a:prstGeom prst="rect">
            <a:avLst/>
          </a:prstGeom>
          <a:noFill/>
        </p:spPr>
        <p:txBody>
          <a:bodyPr wrap="none" lIns="0" tIns="0" rIns="0" bIns="0" rtlCol="0">
            <a:noAutofit/>
          </a:bodyPr>
          <a:lstStyle/>
          <a:p>
            <a:pPr>
              <a:lnSpc>
                <a:spcPct val="90000"/>
              </a:lnSpc>
            </a:pPr>
            <a:r>
              <a:rPr lang="en-US" dirty="0">
                <a:solidFill>
                  <a:schemeClr val="accent5"/>
                </a:solidFill>
              </a:rPr>
              <a:t>Latest AWS </a:t>
            </a:r>
            <a:r>
              <a:rPr lang="en-US" dirty="0">
                <a:hlinkClick r:id="rId5"/>
              </a:rPr>
              <a:t>map</a:t>
            </a:r>
            <a:endParaRPr lang="en-US" dirty="0"/>
          </a:p>
        </p:txBody>
      </p:sp>
      <p:sp>
        <p:nvSpPr>
          <p:cNvPr id="13" name="TextBox 12"/>
          <p:cNvSpPr txBox="1"/>
          <p:nvPr/>
        </p:nvSpPr>
        <p:spPr>
          <a:xfrm>
            <a:off x="685800" y="5791200"/>
            <a:ext cx="2286000" cy="304800"/>
          </a:xfrm>
          <a:prstGeom prst="rect">
            <a:avLst/>
          </a:prstGeom>
          <a:noFill/>
        </p:spPr>
        <p:txBody>
          <a:bodyPr wrap="none" lIns="0" tIns="0" rIns="0" bIns="0" rtlCol="0">
            <a:noAutofit/>
          </a:bodyPr>
          <a:lstStyle/>
          <a:p>
            <a:pPr>
              <a:lnSpc>
                <a:spcPct val="90000"/>
              </a:lnSpc>
            </a:pPr>
            <a:r>
              <a:rPr lang="en-US" dirty="0">
                <a:solidFill>
                  <a:schemeClr val="accent5"/>
                </a:solidFill>
              </a:rPr>
              <a:t>Latest Azure </a:t>
            </a:r>
            <a:r>
              <a:rPr lang="en-US" dirty="0">
                <a:hlinkClick r:id="rId6"/>
              </a:rPr>
              <a:t>map</a:t>
            </a:r>
            <a:endParaRPr lang="en-US" dirty="0"/>
          </a:p>
        </p:txBody>
      </p:sp>
    </p:spTree>
    <p:extLst>
      <p:ext uri="{BB962C8B-B14F-4D97-AF65-F5344CB8AC3E}">
        <p14:creationId xmlns:p14="http://schemas.microsoft.com/office/powerpoint/2010/main" val="944998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 Top Priority for Public Cloud Providers</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dirty="0"/>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18</a:t>
            </a:fld>
            <a:endParaRPr lang="en-US"/>
          </a:p>
        </p:txBody>
      </p:sp>
      <p:sp>
        <p:nvSpPr>
          <p:cNvPr id="6" name="Title 5"/>
          <p:cNvSpPr>
            <a:spLocks noGrp="1"/>
          </p:cNvSpPr>
          <p:nvPr>
            <p:ph type="title"/>
          </p:nvPr>
        </p:nvSpPr>
        <p:spPr/>
        <p:txBody>
          <a:bodyPr/>
          <a:lstStyle/>
          <a:p>
            <a:r>
              <a:rPr lang="en-US" dirty="0"/>
              <a:t>Providing the Highest Level of Security</a:t>
            </a:r>
          </a:p>
        </p:txBody>
      </p:sp>
      <p:sp>
        <p:nvSpPr>
          <p:cNvPr id="7" name="Content Placeholder 6"/>
          <p:cNvSpPr>
            <a:spLocks noGrp="1"/>
          </p:cNvSpPr>
          <p:nvPr>
            <p:ph sz="half" idx="1"/>
          </p:nvPr>
        </p:nvSpPr>
        <p:spPr>
          <a:xfrm>
            <a:off x="609441" y="5791200"/>
            <a:ext cx="5303520" cy="304800"/>
          </a:xfrm>
        </p:spPr>
        <p:txBody>
          <a:bodyPr>
            <a:normAutofit lnSpcReduction="10000"/>
          </a:bodyPr>
          <a:lstStyle/>
          <a:p>
            <a:pPr marL="0" indent="0">
              <a:buNone/>
            </a:pPr>
            <a:r>
              <a:rPr lang="en-US" dirty="0">
                <a:solidFill>
                  <a:schemeClr val="accent2"/>
                </a:solidFill>
                <a:hlinkClick r:id="rId2"/>
              </a:rPr>
              <a:t>Link</a:t>
            </a:r>
            <a:r>
              <a:rPr lang="en-US" dirty="0">
                <a:solidFill>
                  <a:schemeClr val="accent2"/>
                </a:solidFill>
              </a:rPr>
              <a:t> </a:t>
            </a:r>
            <a:r>
              <a:rPr lang="en-US" dirty="0">
                <a:solidFill>
                  <a:schemeClr val="accent4"/>
                </a:solidFill>
              </a:rPr>
              <a:t>to Microsoft Trust Center</a:t>
            </a:r>
          </a:p>
        </p:txBody>
      </p:sp>
      <p:sp>
        <p:nvSpPr>
          <p:cNvPr id="8" name="Content Placeholder 7"/>
          <p:cNvSpPr>
            <a:spLocks noGrp="1"/>
          </p:cNvSpPr>
          <p:nvPr>
            <p:ph sz="half" idx="2"/>
          </p:nvPr>
        </p:nvSpPr>
        <p:spPr>
          <a:xfrm>
            <a:off x="6275864" y="5791200"/>
            <a:ext cx="5303520" cy="304800"/>
          </a:xfrm>
        </p:spPr>
        <p:txBody>
          <a:bodyPr>
            <a:normAutofit lnSpcReduction="10000"/>
          </a:bodyPr>
          <a:lstStyle/>
          <a:p>
            <a:pPr marL="0" indent="0">
              <a:buNone/>
            </a:pPr>
            <a:r>
              <a:rPr lang="en-US" dirty="0">
                <a:hlinkClick r:id="rId3"/>
              </a:rPr>
              <a:t>Link</a:t>
            </a:r>
            <a:r>
              <a:rPr lang="en-US" dirty="0"/>
              <a:t> </a:t>
            </a:r>
            <a:r>
              <a:rPr lang="en-US" dirty="0">
                <a:solidFill>
                  <a:schemeClr val="accent4"/>
                </a:solidFill>
              </a:rPr>
              <a:t>to AWS Cloud Compliance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132" y="1621238"/>
            <a:ext cx="5330983" cy="36155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621238"/>
            <a:ext cx="5327897" cy="4038600"/>
          </a:xfrm>
          <a:prstGeom prst="rect">
            <a:avLst/>
          </a:prstGeom>
        </p:spPr>
      </p:pic>
    </p:spTree>
    <p:extLst>
      <p:ext uri="{BB962C8B-B14F-4D97-AF65-F5344CB8AC3E}">
        <p14:creationId xmlns:p14="http://schemas.microsoft.com/office/powerpoint/2010/main" val="7970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a:t>Allowing You to focus on Business Differentiation</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dirty="0"/>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19</a:t>
            </a:fld>
            <a:endParaRPr lang="en-US"/>
          </a:p>
        </p:txBody>
      </p:sp>
      <p:sp>
        <p:nvSpPr>
          <p:cNvPr id="9" name="Title 8"/>
          <p:cNvSpPr>
            <a:spLocks noGrp="1"/>
          </p:cNvSpPr>
          <p:nvPr>
            <p:ph type="title"/>
          </p:nvPr>
        </p:nvSpPr>
        <p:spPr/>
        <p:txBody>
          <a:bodyPr/>
          <a:lstStyle/>
          <a:p>
            <a:r>
              <a:rPr lang="en-US" dirty="0"/>
              <a:t>Do-it-Yourself vs Ocean9 DR-as-a-Service?</a:t>
            </a:r>
          </a:p>
        </p:txBody>
      </p:sp>
      <p:grpSp>
        <p:nvGrpSpPr>
          <p:cNvPr id="223" name="Group 222"/>
          <p:cNvGrpSpPr/>
          <p:nvPr/>
        </p:nvGrpSpPr>
        <p:grpSpPr>
          <a:xfrm>
            <a:off x="533400" y="2057400"/>
            <a:ext cx="4899499" cy="3276600"/>
            <a:chOff x="550429" y="1905000"/>
            <a:chExt cx="5277683" cy="3823442"/>
          </a:xfrm>
        </p:grpSpPr>
        <p:grpSp>
          <p:nvGrpSpPr>
            <p:cNvPr id="47" name="Group 46"/>
            <p:cNvGrpSpPr/>
            <p:nvPr/>
          </p:nvGrpSpPr>
          <p:grpSpPr>
            <a:xfrm>
              <a:off x="550429" y="1905000"/>
              <a:ext cx="592616" cy="3823442"/>
              <a:chOff x="551847" y="1815358"/>
              <a:chExt cx="592616" cy="4010611"/>
            </a:xfrm>
          </p:grpSpPr>
          <p:grpSp>
            <p:nvGrpSpPr>
              <p:cNvPr id="16" name="Group 15"/>
              <p:cNvGrpSpPr/>
              <p:nvPr/>
            </p:nvGrpSpPr>
            <p:grpSpPr>
              <a:xfrm>
                <a:off x="551847" y="2333874"/>
                <a:ext cx="592616" cy="381000"/>
                <a:chOff x="1703348" y="2895600"/>
                <a:chExt cx="592616" cy="381000"/>
              </a:xfrm>
            </p:grpSpPr>
            <p:sp>
              <p:nvSpPr>
                <p:cNvPr id="13" name="Cloud 12"/>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5" name="Rectangle 1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7" name="Group 16"/>
              <p:cNvGrpSpPr/>
              <p:nvPr/>
            </p:nvGrpSpPr>
            <p:grpSpPr>
              <a:xfrm>
                <a:off x="551847" y="3889422"/>
                <a:ext cx="592616" cy="381000"/>
                <a:chOff x="1703348" y="2895600"/>
                <a:chExt cx="592616" cy="381000"/>
              </a:xfrm>
            </p:grpSpPr>
            <p:sp>
              <p:nvSpPr>
                <p:cNvPr id="18" name="Cloud 17"/>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9" name="Rectangle 18"/>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 name="Group 19"/>
              <p:cNvGrpSpPr/>
              <p:nvPr/>
            </p:nvGrpSpPr>
            <p:grpSpPr>
              <a:xfrm>
                <a:off x="551847" y="3370906"/>
                <a:ext cx="592616" cy="381000"/>
                <a:chOff x="1703348" y="2895600"/>
                <a:chExt cx="592616" cy="381000"/>
              </a:xfrm>
            </p:grpSpPr>
            <p:sp>
              <p:nvSpPr>
                <p:cNvPr id="21" name="Cloud 2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2" name="Rectangle 2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3" name="Group 22"/>
              <p:cNvGrpSpPr/>
              <p:nvPr/>
            </p:nvGrpSpPr>
            <p:grpSpPr>
              <a:xfrm>
                <a:off x="551847" y="2852390"/>
                <a:ext cx="592616" cy="381000"/>
                <a:chOff x="1703348" y="2895600"/>
                <a:chExt cx="592616" cy="381000"/>
              </a:xfrm>
            </p:grpSpPr>
            <p:sp>
              <p:nvSpPr>
                <p:cNvPr id="24" name="Cloud 2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5" name="Rectangle 2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6" name="Group 25"/>
              <p:cNvGrpSpPr/>
              <p:nvPr/>
            </p:nvGrpSpPr>
            <p:grpSpPr>
              <a:xfrm>
                <a:off x="551847" y="4407938"/>
                <a:ext cx="592616" cy="381000"/>
                <a:chOff x="1703348" y="2895600"/>
                <a:chExt cx="592616" cy="381000"/>
              </a:xfrm>
            </p:grpSpPr>
            <p:sp>
              <p:nvSpPr>
                <p:cNvPr id="27" name="Cloud 2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8" name="Rectangle 2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9" name="Group 28"/>
              <p:cNvGrpSpPr/>
              <p:nvPr/>
            </p:nvGrpSpPr>
            <p:grpSpPr>
              <a:xfrm>
                <a:off x="551847" y="4926454"/>
                <a:ext cx="592616" cy="381000"/>
                <a:chOff x="1703348" y="2895600"/>
                <a:chExt cx="592616" cy="381000"/>
              </a:xfrm>
            </p:grpSpPr>
            <p:sp>
              <p:nvSpPr>
                <p:cNvPr id="30" name="Cloud 29"/>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31" name="Rectangle 30"/>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32" name="Group 31"/>
              <p:cNvGrpSpPr/>
              <p:nvPr/>
            </p:nvGrpSpPr>
            <p:grpSpPr>
              <a:xfrm>
                <a:off x="551847" y="5444969"/>
                <a:ext cx="592616" cy="381000"/>
                <a:chOff x="1703348" y="2895600"/>
                <a:chExt cx="592616" cy="381000"/>
              </a:xfrm>
            </p:grpSpPr>
            <p:sp>
              <p:nvSpPr>
                <p:cNvPr id="33" name="Cloud 32"/>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34" name="Rectangle 3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35" name="Group 34"/>
              <p:cNvGrpSpPr/>
              <p:nvPr/>
            </p:nvGrpSpPr>
            <p:grpSpPr>
              <a:xfrm>
                <a:off x="551847" y="1815358"/>
                <a:ext cx="592616" cy="381000"/>
                <a:chOff x="1703348" y="2895600"/>
                <a:chExt cx="592616" cy="381000"/>
              </a:xfrm>
            </p:grpSpPr>
            <p:sp>
              <p:nvSpPr>
                <p:cNvPr id="36" name="Cloud 3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37" name="Rectangle 3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48" name="Group 47"/>
            <p:cNvGrpSpPr/>
            <p:nvPr/>
          </p:nvGrpSpPr>
          <p:grpSpPr>
            <a:xfrm>
              <a:off x="1219724" y="1905000"/>
              <a:ext cx="592616" cy="3823442"/>
              <a:chOff x="551847" y="1815358"/>
              <a:chExt cx="592616" cy="4010611"/>
            </a:xfrm>
          </p:grpSpPr>
          <p:grpSp>
            <p:nvGrpSpPr>
              <p:cNvPr id="49" name="Group 48"/>
              <p:cNvGrpSpPr/>
              <p:nvPr/>
            </p:nvGrpSpPr>
            <p:grpSpPr>
              <a:xfrm>
                <a:off x="551847" y="2333874"/>
                <a:ext cx="592616" cy="381000"/>
                <a:chOff x="1703348" y="2895600"/>
                <a:chExt cx="592616" cy="381000"/>
              </a:xfrm>
            </p:grpSpPr>
            <p:sp>
              <p:nvSpPr>
                <p:cNvPr id="71" name="Cloud 7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72" name="Rectangle 7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0" name="Group 49"/>
              <p:cNvGrpSpPr/>
              <p:nvPr/>
            </p:nvGrpSpPr>
            <p:grpSpPr>
              <a:xfrm>
                <a:off x="551847" y="3889422"/>
                <a:ext cx="592616" cy="381000"/>
                <a:chOff x="1703348" y="2895600"/>
                <a:chExt cx="592616" cy="381000"/>
              </a:xfrm>
            </p:grpSpPr>
            <p:sp>
              <p:nvSpPr>
                <p:cNvPr id="69" name="Cloud 6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70" name="Rectangle 6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1" name="Group 50"/>
              <p:cNvGrpSpPr/>
              <p:nvPr/>
            </p:nvGrpSpPr>
            <p:grpSpPr>
              <a:xfrm>
                <a:off x="551847" y="3370906"/>
                <a:ext cx="592616" cy="381000"/>
                <a:chOff x="1703348" y="2895600"/>
                <a:chExt cx="592616" cy="381000"/>
              </a:xfrm>
            </p:grpSpPr>
            <p:sp>
              <p:nvSpPr>
                <p:cNvPr id="67" name="Cloud 6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68" name="Rectangle 6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2" name="Group 51"/>
              <p:cNvGrpSpPr/>
              <p:nvPr/>
            </p:nvGrpSpPr>
            <p:grpSpPr>
              <a:xfrm>
                <a:off x="551847" y="2852390"/>
                <a:ext cx="592616" cy="381000"/>
                <a:chOff x="1703348" y="2895600"/>
                <a:chExt cx="592616" cy="381000"/>
              </a:xfrm>
            </p:grpSpPr>
            <p:sp>
              <p:nvSpPr>
                <p:cNvPr id="65" name="Cloud 64"/>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66" name="Rectangle 6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3" name="Group 52"/>
              <p:cNvGrpSpPr/>
              <p:nvPr/>
            </p:nvGrpSpPr>
            <p:grpSpPr>
              <a:xfrm>
                <a:off x="551847" y="4407938"/>
                <a:ext cx="592616" cy="381000"/>
                <a:chOff x="1703348" y="2895600"/>
                <a:chExt cx="592616" cy="381000"/>
              </a:xfrm>
            </p:grpSpPr>
            <p:sp>
              <p:nvSpPr>
                <p:cNvPr id="63" name="Cloud 62"/>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64" name="Rectangle 6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4" name="Group 53"/>
              <p:cNvGrpSpPr/>
              <p:nvPr/>
            </p:nvGrpSpPr>
            <p:grpSpPr>
              <a:xfrm>
                <a:off x="551847" y="4926454"/>
                <a:ext cx="592616" cy="381000"/>
                <a:chOff x="1703348" y="2895600"/>
                <a:chExt cx="592616" cy="381000"/>
              </a:xfrm>
            </p:grpSpPr>
            <p:sp>
              <p:nvSpPr>
                <p:cNvPr id="61" name="Cloud 6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62" name="Rectangle 6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5" name="Group 54"/>
              <p:cNvGrpSpPr/>
              <p:nvPr/>
            </p:nvGrpSpPr>
            <p:grpSpPr>
              <a:xfrm>
                <a:off x="551847" y="5444969"/>
                <a:ext cx="592616" cy="381000"/>
                <a:chOff x="1703348" y="2895600"/>
                <a:chExt cx="592616" cy="381000"/>
              </a:xfrm>
            </p:grpSpPr>
            <p:sp>
              <p:nvSpPr>
                <p:cNvPr id="59" name="Cloud 5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60" name="Rectangle 5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56" name="Group 55"/>
              <p:cNvGrpSpPr/>
              <p:nvPr/>
            </p:nvGrpSpPr>
            <p:grpSpPr>
              <a:xfrm>
                <a:off x="551847" y="1815358"/>
                <a:ext cx="592616" cy="381000"/>
                <a:chOff x="1703348" y="2895600"/>
                <a:chExt cx="592616" cy="381000"/>
              </a:xfrm>
            </p:grpSpPr>
            <p:sp>
              <p:nvSpPr>
                <p:cNvPr id="57" name="Cloud 5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58" name="Rectangle 5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73" name="Group 72"/>
            <p:cNvGrpSpPr/>
            <p:nvPr/>
          </p:nvGrpSpPr>
          <p:grpSpPr>
            <a:xfrm>
              <a:off x="5235496" y="1905000"/>
              <a:ext cx="592616" cy="3823442"/>
              <a:chOff x="551847" y="1815358"/>
              <a:chExt cx="592616" cy="4010611"/>
            </a:xfrm>
          </p:grpSpPr>
          <p:grpSp>
            <p:nvGrpSpPr>
              <p:cNvPr id="74" name="Group 73"/>
              <p:cNvGrpSpPr/>
              <p:nvPr/>
            </p:nvGrpSpPr>
            <p:grpSpPr>
              <a:xfrm>
                <a:off x="551847" y="2333874"/>
                <a:ext cx="592616" cy="381000"/>
                <a:chOff x="1703348" y="2895600"/>
                <a:chExt cx="592616" cy="381000"/>
              </a:xfrm>
            </p:grpSpPr>
            <p:sp>
              <p:nvSpPr>
                <p:cNvPr id="96" name="Cloud 9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97" name="Rectangle 9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75" name="Group 74"/>
              <p:cNvGrpSpPr/>
              <p:nvPr/>
            </p:nvGrpSpPr>
            <p:grpSpPr>
              <a:xfrm>
                <a:off x="551847" y="3889422"/>
                <a:ext cx="592616" cy="381000"/>
                <a:chOff x="1703348" y="2895600"/>
                <a:chExt cx="592616" cy="381000"/>
              </a:xfrm>
            </p:grpSpPr>
            <p:sp>
              <p:nvSpPr>
                <p:cNvPr id="94" name="Cloud 9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95" name="Rectangle 9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76" name="Group 75"/>
              <p:cNvGrpSpPr/>
              <p:nvPr/>
            </p:nvGrpSpPr>
            <p:grpSpPr>
              <a:xfrm>
                <a:off x="551847" y="3370906"/>
                <a:ext cx="592616" cy="381000"/>
                <a:chOff x="1703348" y="2895600"/>
                <a:chExt cx="592616" cy="381000"/>
              </a:xfrm>
            </p:grpSpPr>
            <p:sp>
              <p:nvSpPr>
                <p:cNvPr id="92" name="Cloud 91"/>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93" name="Rectangle 92"/>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77" name="Group 76"/>
              <p:cNvGrpSpPr/>
              <p:nvPr/>
            </p:nvGrpSpPr>
            <p:grpSpPr>
              <a:xfrm>
                <a:off x="551847" y="2852390"/>
                <a:ext cx="592616" cy="381000"/>
                <a:chOff x="1703348" y="2895600"/>
                <a:chExt cx="592616" cy="381000"/>
              </a:xfrm>
            </p:grpSpPr>
            <p:sp>
              <p:nvSpPr>
                <p:cNvPr id="90" name="Cloud 89"/>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91" name="Rectangle 90"/>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78" name="Group 77"/>
              <p:cNvGrpSpPr/>
              <p:nvPr/>
            </p:nvGrpSpPr>
            <p:grpSpPr>
              <a:xfrm>
                <a:off x="551847" y="4407938"/>
                <a:ext cx="592616" cy="381000"/>
                <a:chOff x="1703348" y="2895600"/>
                <a:chExt cx="592616" cy="381000"/>
              </a:xfrm>
            </p:grpSpPr>
            <p:sp>
              <p:nvSpPr>
                <p:cNvPr id="88" name="Cloud 87"/>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89" name="Rectangle 88"/>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79" name="Group 78"/>
              <p:cNvGrpSpPr/>
              <p:nvPr/>
            </p:nvGrpSpPr>
            <p:grpSpPr>
              <a:xfrm>
                <a:off x="551847" y="4926454"/>
                <a:ext cx="592616" cy="381000"/>
                <a:chOff x="1703348" y="2895600"/>
                <a:chExt cx="592616" cy="381000"/>
              </a:xfrm>
            </p:grpSpPr>
            <p:sp>
              <p:nvSpPr>
                <p:cNvPr id="86" name="Cloud 8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87" name="Rectangle 8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80" name="Group 79"/>
              <p:cNvGrpSpPr/>
              <p:nvPr/>
            </p:nvGrpSpPr>
            <p:grpSpPr>
              <a:xfrm>
                <a:off x="551847" y="5444969"/>
                <a:ext cx="592616" cy="381000"/>
                <a:chOff x="1703348" y="2895600"/>
                <a:chExt cx="592616" cy="381000"/>
              </a:xfrm>
            </p:grpSpPr>
            <p:sp>
              <p:nvSpPr>
                <p:cNvPr id="84" name="Cloud 8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85" name="Rectangle 8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81" name="Group 80"/>
              <p:cNvGrpSpPr/>
              <p:nvPr/>
            </p:nvGrpSpPr>
            <p:grpSpPr>
              <a:xfrm>
                <a:off x="551847" y="1815358"/>
                <a:ext cx="592616" cy="381000"/>
                <a:chOff x="1703348" y="2895600"/>
                <a:chExt cx="592616" cy="381000"/>
              </a:xfrm>
            </p:grpSpPr>
            <p:sp>
              <p:nvSpPr>
                <p:cNvPr id="82" name="Cloud 81"/>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83" name="Rectangle 82"/>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98" name="Group 97"/>
            <p:cNvGrpSpPr/>
            <p:nvPr/>
          </p:nvGrpSpPr>
          <p:grpSpPr>
            <a:xfrm>
              <a:off x="1889019" y="1905000"/>
              <a:ext cx="592616" cy="3823442"/>
              <a:chOff x="551847" y="1815358"/>
              <a:chExt cx="592616" cy="4010611"/>
            </a:xfrm>
          </p:grpSpPr>
          <p:grpSp>
            <p:nvGrpSpPr>
              <p:cNvPr id="99" name="Group 98"/>
              <p:cNvGrpSpPr/>
              <p:nvPr/>
            </p:nvGrpSpPr>
            <p:grpSpPr>
              <a:xfrm>
                <a:off x="551847" y="2333874"/>
                <a:ext cx="592616" cy="381000"/>
                <a:chOff x="1703348" y="2895600"/>
                <a:chExt cx="592616" cy="381000"/>
              </a:xfrm>
            </p:grpSpPr>
            <p:sp>
              <p:nvSpPr>
                <p:cNvPr id="121" name="Cloud 12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22" name="Rectangle 12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0" name="Group 99"/>
              <p:cNvGrpSpPr/>
              <p:nvPr/>
            </p:nvGrpSpPr>
            <p:grpSpPr>
              <a:xfrm>
                <a:off x="551847" y="3889422"/>
                <a:ext cx="592616" cy="381000"/>
                <a:chOff x="1703348" y="2895600"/>
                <a:chExt cx="592616" cy="381000"/>
              </a:xfrm>
            </p:grpSpPr>
            <p:sp>
              <p:nvSpPr>
                <p:cNvPr id="119" name="Cloud 11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20" name="Rectangle 11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1" name="Group 100"/>
              <p:cNvGrpSpPr/>
              <p:nvPr/>
            </p:nvGrpSpPr>
            <p:grpSpPr>
              <a:xfrm>
                <a:off x="551847" y="3370906"/>
                <a:ext cx="592616" cy="381000"/>
                <a:chOff x="1703348" y="2895600"/>
                <a:chExt cx="592616" cy="381000"/>
              </a:xfrm>
            </p:grpSpPr>
            <p:sp>
              <p:nvSpPr>
                <p:cNvPr id="117" name="Cloud 11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18" name="Rectangle 11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2" name="Group 101"/>
              <p:cNvGrpSpPr/>
              <p:nvPr/>
            </p:nvGrpSpPr>
            <p:grpSpPr>
              <a:xfrm>
                <a:off x="551847" y="2852390"/>
                <a:ext cx="592616" cy="381000"/>
                <a:chOff x="1703348" y="2895600"/>
                <a:chExt cx="592616" cy="381000"/>
              </a:xfrm>
            </p:grpSpPr>
            <p:sp>
              <p:nvSpPr>
                <p:cNvPr id="115" name="Cloud 114"/>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16" name="Rectangle 11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3" name="Group 102"/>
              <p:cNvGrpSpPr/>
              <p:nvPr/>
            </p:nvGrpSpPr>
            <p:grpSpPr>
              <a:xfrm>
                <a:off x="551847" y="4407938"/>
                <a:ext cx="592616" cy="381000"/>
                <a:chOff x="1703348" y="2895600"/>
                <a:chExt cx="592616" cy="381000"/>
              </a:xfrm>
            </p:grpSpPr>
            <p:sp>
              <p:nvSpPr>
                <p:cNvPr id="113" name="Cloud 112"/>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14" name="Rectangle 11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4" name="Group 103"/>
              <p:cNvGrpSpPr/>
              <p:nvPr/>
            </p:nvGrpSpPr>
            <p:grpSpPr>
              <a:xfrm>
                <a:off x="551847" y="4926454"/>
                <a:ext cx="592616" cy="381000"/>
                <a:chOff x="1703348" y="2895600"/>
                <a:chExt cx="592616" cy="381000"/>
              </a:xfrm>
            </p:grpSpPr>
            <p:sp>
              <p:nvSpPr>
                <p:cNvPr id="111" name="Cloud 11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12" name="Rectangle 11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5" name="Group 104"/>
              <p:cNvGrpSpPr/>
              <p:nvPr/>
            </p:nvGrpSpPr>
            <p:grpSpPr>
              <a:xfrm>
                <a:off x="551847" y="5444969"/>
                <a:ext cx="592616" cy="381000"/>
                <a:chOff x="1703348" y="2895600"/>
                <a:chExt cx="592616" cy="381000"/>
              </a:xfrm>
            </p:grpSpPr>
            <p:sp>
              <p:nvSpPr>
                <p:cNvPr id="109" name="Cloud 10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10" name="Rectangle 10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06" name="Group 105"/>
              <p:cNvGrpSpPr/>
              <p:nvPr/>
            </p:nvGrpSpPr>
            <p:grpSpPr>
              <a:xfrm>
                <a:off x="551847" y="1815358"/>
                <a:ext cx="592616" cy="381000"/>
                <a:chOff x="1703348" y="2895600"/>
                <a:chExt cx="592616" cy="381000"/>
              </a:xfrm>
            </p:grpSpPr>
            <p:sp>
              <p:nvSpPr>
                <p:cNvPr id="107" name="Cloud 10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08" name="Rectangle 10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123" name="Group 122"/>
            <p:cNvGrpSpPr/>
            <p:nvPr/>
          </p:nvGrpSpPr>
          <p:grpSpPr>
            <a:xfrm>
              <a:off x="2558314" y="1905000"/>
              <a:ext cx="592616" cy="3823442"/>
              <a:chOff x="551847" y="1815358"/>
              <a:chExt cx="592616" cy="4010611"/>
            </a:xfrm>
          </p:grpSpPr>
          <p:grpSp>
            <p:nvGrpSpPr>
              <p:cNvPr id="124" name="Group 123"/>
              <p:cNvGrpSpPr/>
              <p:nvPr/>
            </p:nvGrpSpPr>
            <p:grpSpPr>
              <a:xfrm>
                <a:off x="551847" y="2333874"/>
                <a:ext cx="592616" cy="381000"/>
                <a:chOff x="1703348" y="2895600"/>
                <a:chExt cx="592616" cy="381000"/>
              </a:xfrm>
            </p:grpSpPr>
            <p:sp>
              <p:nvSpPr>
                <p:cNvPr id="146" name="Cloud 14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47" name="Rectangle 14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25" name="Group 124"/>
              <p:cNvGrpSpPr/>
              <p:nvPr/>
            </p:nvGrpSpPr>
            <p:grpSpPr>
              <a:xfrm>
                <a:off x="551847" y="3889422"/>
                <a:ext cx="592616" cy="381000"/>
                <a:chOff x="1703348" y="2895600"/>
                <a:chExt cx="592616" cy="381000"/>
              </a:xfrm>
            </p:grpSpPr>
            <p:sp>
              <p:nvSpPr>
                <p:cNvPr id="144" name="Cloud 14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45" name="Rectangle 14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26" name="Group 125"/>
              <p:cNvGrpSpPr/>
              <p:nvPr/>
            </p:nvGrpSpPr>
            <p:grpSpPr>
              <a:xfrm>
                <a:off x="551847" y="3370906"/>
                <a:ext cx="592616" cy="381000"/>
                <a:chOff x="1703348" y="2895600"/>
                <a:chExt cx="592616" cy="381000"/>
              </a:xfrm>
            </p:grpSpPr>
            <p:sp>
              <p:nvSpPr>
                <p:cNvPr id="142" name="Cloud 141"/>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43" name="Rectangle 142"/>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27" name="Group 126"/>
              <p:cNvGrpSpPr/>
              <p:nvPr/>
            </p:nvGrpSpPr>
            <p:grpSpPr>
              <a:xfrm>
                <a:off x="551847" y="2852390"/>
                <a:ext cx="592616" cy="381000"/>
                <a:chOff x="1703348" y="2895600"/>
                <a:chExt cx="592616" cy="381000"/>
              </a:xfrm>
            </p:grpSpPr>
            <p:sp>
              <p:nvSpPr>
                <p:cNvPr id="140" name="Cloud 139"/>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41" name="Rectangle 140"/>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28" name="Group 127"/>
              <p:cNvGrpSpPr/>
              <p:nvPr/>
            </p:nvGrpSpPr>
            <p:grpSpPr>
              <a:xfrm>
                <a:off x="551847" y="4407938"/>
                <a:ext cx="592616" cy="381000"/>
                <a:chOff x="1703348" y="2895600"/>
                <a:chExt cx="592616" cy="381000"/>
              </a:xfrm>
            </p:grpSpPr>
            <p:sp>
              <p:nvSpPr>
                <p:cNvPr id="138" name="Cloud 137"/>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39" name="Rectangle 138"/>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29" name="Group 128"/>
              <p:cNvGrpSpPr/>
              <p:nvPr/>
            </p:nvGrpSpPr>
            <p:grpSpPr>
              <a:xfrm>
                <a:off x="551847" y="4926454"/>
                <a:ext cx="592616" cy="381000"/>
                <a:chOff x="1703348" y="2895600"/>
                <a:chExt cx="592616" cy="381000"/>
              </a:xfrm>
            </p:grpSpPr>
            <p:sp>
              <p:nvSpPr>
                <p:cNvPr id="136" name="Cloud 13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37" name="Rectangle 13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30" name="Group 129"/>
              <p:cNvGrpSpPr/>
              <p:nvPr/>
            </p:nvGrpSpPr>
            <p:grpSpPr>
              <a:xfrm>
                <a:off x="551847" y="5444969"/>
                <a:ext cx="592616" cy="381000"/>
                <a:chOff x="1703348" y="2895600"/>
                <a:chExt cx="592616" cy="381000"/>
              </a:xfrm>
            </p:grpSpPr>
            <p:sp>
              <p:nvSpPr>
                <p:cNvPr id="134" name="Cloud 13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35" name="Rectangle 13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31" name="Group 130"/>
              <p:cNvGrpSpPr/>
              <p:nvPr/>
            </p:nvGrpSpPr>
            <p:grpSpPr>
              <a:xfrm>
                <a:off x="551847" y="1815358"/>
                <a:ext cx="592616" cy="381000"/>
                <a:chOff x="1703348" y="2895600"/>
                <a:chExt cx="592616" cy="381000"/>
              </a:xfrm>
            </p:grpSpPr>
            <p:sp>
              <p:nvSpPr>
                <p:cNvPr id="132" name="Cloud 131"/>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33" name="Rectangle 132"/>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148" name="Group 147"/>
            <p:cNvGrpSpPr/>
            <p:nvPr/>
          </p:nvGrpSpPr>
          <p:grpSpPr>
            <a:xfrm>
              <a:off x="3227609" y="1905000"/>
              <a:ext cx="592616" cy="3823442"/>
              <a:chOff x="551847" y="1815358"/>
              <a:chExt cx="592616" cy="4010611"/>
            </a:xfrm>
          </p:grpSpPr>
          <p:grpSp>
            <p:nvGrpSpPr>
              <p:cNvPr id="149" name="Group 148"/>
              <p:cNvGrpSpPr/>
              <p:nvPr/>
            </p:nvGrpSpPr>
            <p:grpSpPr>
              <a:xfrm>
                <a:off x="551847" y="2333874"/>
                <a:ext cx="592616" cy="381000"/>
                <a:chOff x="1703348" y="2895600"/>
                <a:chExt cx="592616" cy="381000"/>
              </a:xfrm>
            </p:grpSpPr>
            <p:sp>
              <p:nvSpPr>
                <p:cNvPr id="171" name="Cloud 17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72" name="Rectangle 17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0" name="Group 149"/>
              <p:cNvGrpSpPr/>
              <p:nvPr/>
            </p:nvGrpSpPr>
            <p:grpSpPr>
              <a:xfrm>
                <a:off x="551847" y="3889422"/>
                <a:ext cx="592616" cy="381000"/>
                <a:chOff x="1703348" y="2895600"/>
                <a:chExt cx="592616" cy="381000"/>
              </a:xfrm>
            </p:grpSpPr>
            <p:sp>
              <p:nvSpPr>
                <p:cNvPr id="169" name="Cloud 16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70" name="Rectangle 16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1" name="Group 150"/>
              <p:cNvGrpSpPr/>
              <p:nvPr/>
            </p:nvGrpSpPr>
            <p:grpSpPr>
              <a:xfrm>
                <a:off x="551847" y="3370906"/>
                <a:ext cx="592616" cy="381000"/>
                <a:chOff x="1703348" y="2895600"/>
                <a:chExt cx="592616" cy="381000"/>
              </a:xfrm>
            </p:grpSpPr>
            <p:sp>
              <p:nvSpPr>
                <p:cNvPr id="167" name="Cloud 16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68" name="Rectangle 16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2" name="Group 151"/>
              <p:cNvGrpSpPr/>
              <p:nvPr/>
            </p:nvGrpSpPr>
            <p:grpSpPr>
              <a:xfrm>
                <a:off x="551847" y="2852390"/>
                <a:ext cx="592616" cy="381000"/>
                <a:chOff x="1703348" y="2895600"/>
                <a:chExt cx="592616" cy="381000"/>
              </a:xfrm>
            </p:grpSpPr>
            <p:sp>
              <p:nvSpPr>
                <p:cNvPr id="165" name="Cloud 164"/>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66" name="Rectangle 16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3" name="Group 152"/>
              <p:cNvGrpSpPr/>
              <p:nvPr/>
            </p:nvGrpSpPr>
            <p:grpSpPr>
              <a:xfrm>
                <a:off x="551847" y="4407938"/>
                <a:ext cx="592616" cy="381000"/>
                <a:chOff x="1703348" y="2895600"/>
                <a:chExt cx="592616" cy="381000"/>
              </a:xfrm>
            </p:grpSpPr>
            <p:sp>
              <p:nvSpPr>
                <p:cNvPr id="163" name="Cloud 162"/>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64" name="Rectangle 16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4" name="Group 153"/>
              <p:cNvGrpSpPr/>
              <p:nvPr/>
            </p:nvGrpSpPr>
            <p:grpSpPr>
              <a:xfrm>
                <a:off x="551847" y="4926454"/>
                <a:ext cx="592616" cy="381000"/>
                <a:chOff x="1703348" y="2895600"/>
                <a:chExt cx="592616" cy="381000"/>
              </a:xfrm>
            </p:grpSpPr>
            <p:sp>
              <p:nvSpPr>
                <p:cNvPr id="161" name="Cloud 16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62" name="Rectangle 16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5" name="Group 154"/>
              <p:cNvGrpSpPr/>
              <p:nvPr/>
            </p:nvGrpSpPr>
            <p:grpSpPr>
              <a:xfrm>
                <a:off x="551847" y="5444969"/>
                <a:ext cx="592616" cy="381000"/>
                <a:chOff x="1703348" y="2895600"/>
                <a:chExt cx="592616" cy="381000"/>
              </a:xfrm>
            </p:grpSpPr>
            <p:sp>
              <p:nvSpPr>
                <p:cNvPr id="159" name="Cloud 15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60" name="Rectangle 15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56" name="Group 155"/>
              <p:cNvGrpSpPr/>
              <p:nvPr/>
            </p:nvGrpSpPr>
            <p:grpSpPr>
              <a:xfrm>
                <a:off x="551847" y="1815358"/>
                <a:ext cx="592616" cy="381000"/>
                <a:chOff x="1703348" y="2895600"/>
                <a:chExt cx="592616" cy="381000"/>
              </a:xfrm>
            </p:grpSpPr>
            <p:sp>
              <p:nvSpPr>
                <p:cNvPr id="157" name="Cloud 15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58" name="Rectangle 15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173" name="Group 172"/>
            <p:cNvGrpSpPr/>
            <p:nvPr/>
          </p:nvGrpSpPr>
          <p:grpSpPr>
            <a:xfrm>
              <a:off x="3896904" y="1905000"/>
              <a:ext cx="592616" cy="3823442"/>
              <a:chOff x="551847" y="1815358"/>
              <a:chExt cx="592616" cy="4010611"/>
            </a:xfrm>
          </p:grpSpPr>
          <p:grpSp>
            <p:nvGrpSpPr>
              <p:cNvPr id="174" name="Group 173"/>
              <p:cNvGrpSpPr/>
              <p:nvPr/>
            </p:nvGrpSpPr>
            <p:grpSpPr>
              <a:xfrm>
                <a:off x="551847" y="2333874"/>
                <a:ext cx="592616" cy="381000"/>
                <a:chOff x="1703348" y="2895600"/>
                <a:chExt cx="592616" cy="381000"/>
              </a:xfrm>
            </p:grpSpPr>
            <p:sp>
              <p:nvSpPr>
                <p:cNvPr id="196" name="Cloud 19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97" name="Rectangle 19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75" name="Group 174"/>
              <p:cNvGrpSpPr/>
              <p:nvPr/>
            </p:nvGrpSpPr>
            <p:grpSpPr>
              <a:xfrm>
                <a:off x="551847" y="3889422"/>
                <a:ext cx="592616" cy="381000"/>
                <a:chOff x="1703348" y="2895600"/>
                <a:chExt cx="592616" cy="381000"/>
              </a:xfrm>
            </p:grpSpPr>
            <p:sp>
              <p:nvSpPr>
                <p:cNvPr id="194" name="Cloud 19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95" name="Rectangle 19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76" name="Group 175"/>
              <p:cNvGrpSpPr/>
              <p:nvPr/>
            </p:nvGrpSpPr>
            <p:grpSpPr>
              <a:xfrm>
                <a:off x="551847" y="3370906"/>
                <a:ext cx="592616" cy="381000"/>
                <a:chOff x="1703348" y="2895600"/>
                <a:chExt cx="592616" cy="381000"/>
              </a:xfrm>
            </p:grpSpPr>
            <p:sp>
              <p:nvSpPr>
                <p:cNvPr id="192" name="Cloud 191"/>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93" name="Rectangle 192"/>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77" name="Group 176"/>
              <p:cNvGrpSpPr/>
              <p:nvPr/>
            </p:nvGrpSpPr>
            <p:grpSpPr>
              <a:xfrm>
                <a:off x="551847" y="2852390"/>
                <a:ext cx="592616" cy="381000"/>
                <a:chOff x="1703348" y="2895600"/>
                <a:chExt cx="592616" cy="381000"/>
              </a:xfrm>
            </p:grpSpPr>
            <p:sp>
              <p:nvSpPr>
                <p:cNvPr id="190" name="Cloud 189"/>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91" name="Rectangle 190"/>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78" name="Group 177"/>
              <p:cNvGrpSpPr/>
              <p:nvPr/>
            </p:nvGrpSpPr>
            <p:grpSpPr>
              <a:xfrm>
                <a:off x="551847" y="4407938"/>
                <a:ext cx="592616" cy="381000"/>
                <a:chOff x="1703348" y="2895600"/>
                <a:chExt cx="592616" cy="381000"/>
              </a:xfrm>
            </p:grpSpPr>
            <p:sp>
              <p:nvSpPr>
                <p:cNvPr id="188" name="Cloud 187"/>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89" name="Rectangle 188"/>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79" name="Group 178"/>
              <p:cNvGrpSpPr/>
              <p:nvPr/>
            </p:nvGrpSpPr>
            <p:grpSpPr>
              <a:xfrm>
                <a:off x="551847" y="4926454"/>
                <a:ext cx="592616" cy="381000"/>
                <a:chOff x="1703348" y="2895600"/>
                <a:chExt cx="592616" cy="381000"/>
              </a:xfrm>
            </p:grpSpPr>
            <p:sp>
              <p:nvSpPr>
                <p:cNvPr id="186" name="Cloud 185"/>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87" name="Rectangle 18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80" name="Group 179"/>
              <p:cNvGrpSpPr/>
              <p:nvPr/>
            </p:nvGrpSpPr>
            <p:grpSpPr>
              <a:xfrm>
                <a:off x="551847" y="5444969"/>
                <a:ext cx="592616" cy="381000"/>
                <a:chOff x="1703348" y="2895600"/>
                <a:chExt cx="592616" cy="381000"/>
              </a:xfrm>
            </p:grpSpPr>
            <p:sp>
              <p:nvSpPr>
                <p:cNvPr id="184" name="Cloud 183"/>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85" name="Rectangle 18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181" name="Group 180"/>
              <p:cNvGrpSpPr/>
              <p:nvPr/>
            </p:nvGrpSpPr>
            <p:grpSpPr>
              <a:xfrm>
                <a:off x="551847" y="1815358"/>
                <a:ext cx="592616" cy="381000"/>
                <a:chOff x="1703348" y="2895600"/>
                <a:chExt cx="592616" cy="381000"/>
              </a:xfrm>
            </p:grpSpPr>
            <p:sp>
              <p:nvSpPr>
                <p:cNvPr id="182" name="Cloud 181"/>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183" name="Rectangle 182"/>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198" name="Group 197"/>
            <p:cNvGrpSpPr/>
            <p:nvPr/>
          </p:nvGrpSpPr>
          <p:grpSpPr>
            <a:xfrm>
              <a:off x="4566199" y="1905000"/>
              <a:ext cx="592616" cy="3823442"/>
              <a:chOff x="551847" y="1815358"/>
              <a:chExt cx="592616" cy="4010611"/>
            </a:xfrm>
          </p:grpSpPr>
          <p:grpSp>
            <p:nvGrpSpPr>
              <p:cNvPr id="199" name="Group 198"/>
              <p:cNvGrpSpPr/>
              <p:nvPr/>
            </p:nvGrpSpPr>
            <p:grpSpPr>
              <a:xfrm>
                <a:off x="551847" y="2333874"/>
                <a:ext cx="592616" cy="381000"/>
                <a:chOff x="1703348" y="2895600"/>
                <a:chExt cx="592616" cy="381000"/>
              </a:xfrm>
            </p:grpSpPr>
            <p:sp>
              <p:nvSpPr>
                <p:cNvPr id="221" name="Cloud 22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22" name="Rectangle 22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0" name="Group 199"/>
              <p:cNvGrpSpPr/>
              <p:nvPr/>
            </p:nvGrpSpPr>
            <p:grpSpPr>
              <a:xfrm>
                <a:off x="551847" y="3889422"/>
                <a:ext cx="592616" cy="381000"/>
                <a:chOff x="1703348" y="2895600"/>
                <a:chExt cx="592616" cy="381000"/>
              </a:xfrm>
            </p:grpSpPr>
            <p:sp>
              <p:nvSpPr>
                <p:cNvPr id="219" name="Cloud 21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20" name="Rectangle 21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1" name="Group 200"/>
              <p:cNvGrpSpPr/>
              <p:nvPr/>
            </p:nvGrpSpPr>
            <p:grpSpPr>
              <a:xfrm>
                <a:off x="551847" y="3370906"/>
                <a:ext cx="592616" cy="381000"/>
                <a:chOff x="1703348" y="2895600"/>
                <a:chExt cx="592616" cy="381000"/>
              </a:xfrm>
            </p:grpSpPr>
            <p:sp>
              <p:nvSpPr>
                <p:cNvPr id="217" name="Cloud 21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18" name="Rectangle 21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2" name="Group 201"/>
              <p:cNvGrpSpPr/>
              <p:nvPr/>
            </p:nvGrpSpPr>
            <p:grpSpPr>
              <a:xfrm>
                <a:off x="551847" y="2852390"/>
                <a:ext cx="592616" cy="381000"/>
                <a:chOff x="1703348" y="2895600"/>
                <a:chExt cx="592616" cy="381000"/>
              </a:xfrm>
            </p:grpSpPr>
            <p:sp>
              <p:nvSpPr>
                <p:cNvPr id="215" name="Cloud 214"/>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16" name="Rectangle 21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3" name="Group 202"/>
              <p:cNvGrpSpPr/>
              <p:nvPr/>
            </p:nvGrpSpPr>
            <p:grpSpPr>
              <a:xfrm>
                <a:off x="551847" y="4407938"/>
                <a:ext cx="592616" cy="381000"/>
                <a:chOff x="1703348" y="2895600"/>
                <a:chExt cx="592616" cy="381000"/>
              </a:xfrm>
            </p:grpSpPr>
            <p:sp>
              <p:nvSpPr>
                <p:cNvPr id="213" name="Cloud 212"/>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14" name="Rectangle 21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4" name="Group 203"/>
              <p:cNvGrpSpPr/>
              <p:nvPr/>
            </p:nvGrpSpPr>
            <p:grpSpPr>
              <a:xfrm>
                <a:off x="551847" y="4926454"/>
                <a:ext cx="592616" cy="381000"/>
                <a:chOff x="1703348" y="2895600"/>
                <a:chExt cx="592616" cy="381000"/>
              </a:xfrm>
            </p:grpSpPr>
            <p:sp>
              <p:nvSpPr>
                <p:cNvPr id="211" name="Cloud 210"/>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12" name="Rectangle 21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5" name="Group 204"/>
              <p:cNvGrpSpPr/>
              <p:nvPr/>
            </p:nvGrpSpPr>
            <p:grpSpPr>
              <a:xfrm>
                <a:off x="551847" y="5444969"/>
                <a:ext cx="592616" cy="381000"/>
                <a:chOff x="1703348" y="2895600"/>
                <a:chExt cx="592616" cy="381000"/>
              </a:xfrm>
            </p:grpSpPr>
            <p:sp>
              <p:nvSpPr>
                <p:cNvPr id="209" name="Cloud 208"/>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10" name="Rectangle 20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206" name="Group 205"/>
              <p:cNvGrpSpPr/>
              <p:nvPr/>
            </p:nvGrpSpPr>
            <p:grpSpPr>
              <a:xfrm>
                <a:off x="551847" y="1815358"/>
                <a:ext cx="592616" cy="381000"/>
                <a:chOff x="1703348" y="2895600"/>
                <a:chExt cx="592616" cy="381000"/>
              </a:xfrm>
            </p:grpSpPr>
            <p:sp>
              <p:nvSpPr>
                <p:cNvPr id="207" name="Cloud 206"/>
                <p:cNvSpPr/>
                <p:nvPr/>
              </p:nvSpPr>
              <p:spPr bwMode="ltGray">
                <a:xfrm>
                  <a:off x="1752600" y="2895600"/>
                  <a:ext cx="533400" cy="381000"/>
                </a:xfrm>
                <a:prstGeom prst="cloud">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208" name="Rectangle 20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grpSp>
        <p:nvGrpSpPr>
          <p:cNvPr id="452" name="Group 451"/>
          <p:cNvGrpSpPr/>
          <p:nvPr/>
        </p:nvGrpSpPr>
        <p:grpSpPr>
          <a:xfrm>
            <a:off x="6116844" y="2916232"/>
            <a:ext cx="1781696" cy="1582126"/>
            <a:chOff x="6770836" y="2028178"/>
            <a:chExt cx="1781696" cy="1582126"/>
          </a:xfrm>
        </p:grpSpPr>
        <p:grpSp>
          <p:nvGrpSpPr>
            <p:cNvPr id="425" name="Group 424"/>
            <p:cNvGrpSpPr/>
            <p:nvPr/>
          </p:nvGrpSpPr>
          <p:grpSpPr>
            <a:xfrm>
              <a:off x="6770836" y="2028178"/>
              <a:ext cx="550151" cy="1582126"/>
              <a:chOff x="6770836" y="2057400"/>
              <a:chExt cx="550151" cy="1582126"/>
            </a:xfrm>
          </p:grpSpPr>
          <p:grpSp>
            <p:nvGrpSpPr>
              <p:cNvPr id="377" name="Group 376"/>
              <p:cNvGrpSpPr/>
              <p:nvPr/>
            </p:nvGrpSpPr>
            <p:grpSpPr>
              <a:xfrm>
                <a:off x="6770836" y="2481019"/>
                <a:ext cx="550151" cy="311270"/>
                <a:chOff x="1703348" y="2895600"/>
                <a:chExt cx="592616" cy="381000"/>
              </a:xfrm>
            </p:grpSpPr>
            <p:sp>
              <p:nvSpPr>
                <p:cNvPr id="399" name="Cloud 398"/>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00" name="Rectangle 399"/>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379" name="Group 378"/>
              <p:cNvGrpSpPr/>
              <p:nvPr/>
            </p:nvGrpSpPr>
            <p:grpSpPr>
              <a:xfrm>
                <a:off x="6770836" y="3328256"/>
                <a:ext cx="550151" cy="311270"/>
                <a:chOff x="1703348" y="2895600"/>
                <a:chExt cx="592616" cy="381000"/>
              </a:xfrm>
            </p:grpSpPr>
            <p:sp>
              <p:nvSpPr>
                <p:cNvPr id="395" name="Cloud 394"/>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396" name="Rectangle 39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380" name="Group 379"/>
              <p:cNvGrpSpPr/>
              <p:nvPr/>
            </p:nvGrpSpPr>
            <p:grpSpPr>
              <a:xfrm>
                <a:off x="6770836" y="2904637"/>
                <a:ext cx="550151" cy="311270"/>
                <a:chOff x="1703348" y="2895600"/>
                <a:chExt cx="592616" cy="381000"/>
              </a:xfrm>
            </p:grpSpPr>
            <p:sp>
              <p:nvSpPr>
                <p:cNvPr id="393" name="Cloud 392"/>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394" name="Rectangle 39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384" name="Group 383"/>
              <p:cNvGrpSpPr/>
              <p:nvPr/>
            </p:nvGrpSpPr>
            <p:grpSpPr>
              <a:xfrm>
                <a:off x="6770836" y="2057400"/>
                <a:ext cx="550151" cy="311270"/>
                <a:chOff x="1703348" y="2895600"/>
                <a:chExt cx="592616" cy="381000"/>
              </a:xfrm>
            </p:grpSpPr>
            <p:sp>
              <p:nvSpPr>
                <p:cNvPr id="385" name="Cloud 384"/>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386" name="Rectangle 38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426" name="Group 425"/>
            <p:cNvGrpSpPr/>
            <p:nvPr/>
          </p:nvGrpSpPr>
          <p:grpSpPr>
            <a:xfrm>
              <a:off x="7386608" y="2028178"/>
              <a:ext cx="550151" cy="1582126"/>
              <a:chOff x="6770836" y="2057400"/>
              <a:chExt cx="550151" cy="1582126"/>
            </a:xfrm>
          </p:grpSpPr>
          <p:grpSp>
            <p:nvGrpSpPr>
              <p:cNvPr id="427" name="Group 426"/>
              <p:cNvGrpSpPr/>
              <p:nvPr/>
            </p:nvGrpSpPr>
            <p:grpSpPr>
              <a:xfrm>
                <a:off x="6770836" y="2481019"/>
                <a:ext cx="550151" cy="311270"/>
                <a:chOff x="1703348" y="2895600"/>
                <a:chExt cx="592616" cy="381000"/>
              </a:xfrm>
            </p:grpSpPr>
            <p:sp>
              <p:nvSpPr>
                <p:cNvPr id="437" name="Cloud 436"/>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38" name="Rectangle 437"/>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428" name="Group 427"/>
              <p:cNvGrpSpPr/>
              <p:nvPr/>
            </p:nvGrpSpPr>
            <p:grpSpPr>
              <a:xfrm>
                <a:off x="6770836" y="3328256"/>
                <a:ext cx="550151" cy="311270"/>
                <a:chOff x="1703348" y="2895600"/>
                <a:chExt cx="592616" cy="381000"/>
              </a:xfrm>
            </p:grpSpPr>
            <p:sp>
              <p:nvSpPr>
                <p:cNvPr id="435" name="Cloud 434"/>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36" name="Rectangle 435"/>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429" name="Group 428"/>
              <p:cNvGrpSpPr/>
              <p:nvPr/>
            </p:nvGrpSpPr>
            <p:grpSpPr>
              <a:xfrm>
                <a:off x="6770836" y="2904637"/>
                <a:ext cx="550151" cy="311270"/>
                <a:chOff x="1703348" y="2895600"/>
                <a:chExt cx="592616" cy="381000"/>
              </a:xfrm>
            </p:grpSpPr>
            <p:sp>
              <p:nvSpPr>
                <p:cNvPr id="433" name="Cloud 432"/>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34" name="Rectangle 433"/>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430" name="Group 429"/>
              <p:cNvGrpSpPr/>
              <p:nvPr/>
            </p:nvGrpSpPr>
            <p:grpSpPr>
              <a:xfrm>
                <a:off x="6770836" y="2057400"/>
                <a:ext cx="550151" cy="311270"/>
                <a:chOff x="1703348" y="2895600"/>
                <a:chExt cx="592616" cy="381000"/>
              </a:xfrm>
            </p:grpSpPr>
            <p:sp>
              <p:nvSpPr>
                <p:cNvPr id="431" name="Cloud 430"/>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32" name="Rectangle 431"/>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nvGrpSpPr>
            <p:cNvPr id="439" name="Group 438"/>
            <p:cNvGrpSpPr/>
            <p:nvPr/>
          </p:nvGrpSpPr>
          <p:grpSpPr>
            <a:xfrm>
              <a:off x="8002381" y="2028178"/>
              <a:ext cx="550151" cy="1582126"/>
              <a:chOff x="6770836" y="2057400"/>
              <a:chExt cx="550151" cy="1582126"/>
            </a:xfrm>
          </p:grpSpPr>
          <p:grpSp>
            <p:nvGrpSpPr>
              <p:cNvPr id="440" name="Group 439"/>
              <p:cNvGrpSpPr/>
              <p:nvPr/>
            </p:nvGrpSpPr>
            <p:grpSpPr>
              <a:xfrm>
                <a:off x="6770836" y="2481019"/>
                <a:ext cx="550151" cy="311270"/>
                <a:chOff x="1703348" y="2895600"/>
                <a:chExt cx="592616" cy="381000"/>
              </a:xfrm>
            </p:grpSpPr>
            <p:sp>
              <p:nvSpPr>
                <p:cNvPr id="450" name="Cloud 449"/>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51" name="Rectangle 450"/>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441" name="Group 440"/>
              <p:cNvGrpSpPr/>
              <p:nvPr/>
            </p:nvGrpSpPr>
            <p:grpSpPr>
              <a:xfrm>
                <a:off x="6770836" y="3328256"/>
                <a:ext cx="550151" cy="311270"/>
                <a:chOff x="1703348" y="2895600"/>
                <a:chExt cx="592616" cy="381000"/>
              </a:xfrm>
            </p:grpSpPr>
            <p:sp>
              <p:nvSpPr>
                <p:cNvPr id="448" name="Cloud 447"/>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49" name="Rectangle 448"/>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442" name="Group 441"/>
              <p:cNvGrpSpPr/>
              <p:nvPr/>
            </p:nvGrpSpPr>
            <p:grpSpPr>
              <a:xfrm>
                <a:off x="6770836" y="2904637"/>
                <a:ext cx="550151" cy="311270"/>
                <a:chOff x="1703348" y="2895600"/>
                <a:chExt cx="592616" cy="381000"/>
              </a:xfrm>
            </p:grpSpPr>
            <p:sp>
              <p:nvSpPr>
                <p:cNvPr id="446" name="Cloud 445"/>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47" name="Rectangle 446"/>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nvGrpSpPr>
              <p:cNvPr id="443" name="Group 442"/>
              <p:cNvGrpSpPr/>
              <p:nvPr/>
            </p:nvGrpSpPr>
            <p:grpSpPr>
              <a:xfrm>
                <a:off x="6770836" y="2057400"/>
                <a:ext cx="550151" cy="311270"/>
                <a:chOff x="1703348" y="2895600"/>
                <a:chExt cx="592616" cy="381000"/>
              </a:xfrm>
            </p:grpSpPr>
            <p:sp>
              <p:nvSpPr>
                <p:cNvPr id="444" name="Cloud 443"/>
                <p:cNvSpPr/>
                <p:nvPr/>
              </p:nvSpPr>
              <p:spPr bwMode="ltGray">
                <a:xfrm>
                  <a:off x="1752600" y="2895600"/>
                  <a:ext cx="533400" cy="381000"/>
                </a:xfrm>
                <a:prstGeom prst="cloud">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800" dirty="0"/>
                </a:p>
              </p:txBody>
            </p:sp>
            <p:sp>
              <p:nvSpPr>
                <p:cNvPr id="445" name="Rectangle 444"/>
                <p:cNvSpPr/>
                <p:nvPr/>
              </p:nvSpPr>
              <p:spPr>
                <a:xfrm>
                  <a:off x="1703348" y="2955295"/>
                  <a:ext cx="592616" cy="282542"/>
                </a:xfrm>
                <a:prstGeom prst="rect">
                  <a:avLst/>
                </a:prstGeom>
              </p:spPr>
              <p:txBody>
                <a:bodyPr wrap="none">
                  <a:spAutoFit/>
                </a:bodyPr>
                <a:lstStyle/>
                <a:p>
                  <a:r>
                    <a:rPr lang="en-US" sz="900" dirty="0">
                      <a:solidFill>
                        <a:schemeClr val="bg1"/>
                      </a:solidFill>
                    </a:rPr>
                    <a:t>service</a:t>
                  </a:r>
                </a:p>
              </p:txBody>
            </p:sp>
          </p:grpSp>
        </p:grpSp>
      </p:grpSp>
      <p:pic>
        <p:nvPicPr>
          <p:cNvPr id="453" name="Picture 4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8348" y="2577988"/>
            <a:ext cx="3444438" cy="2411107"/>
          </a:xfrm>
          <a:prstGeom prst="rect">
            <a:avLst/>
          </a:prstGeom>
        </p:spPr>
      </p:pic>
      <p:cxnSp>
        <p:nvCxnSpPr>
          <p:cNvPr id="455" name="Straight Connector 454"/>
          <p:cNvCxnSpPr/>
          <p:nvPr/>
        </p:nvCxnSpPr>
        <p:spPr>
          <a:xfrm>
            <a:off x="8305800" y="1981200"/>
            <a:ext cx="0" cy="33211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56" name="TextBox 455"/>
          <p:cNvSpPr txBox="1"/>
          <p:nvPr/>
        </p:nvSpPr>
        <p:spPr>
          <a:xfrm>
            <a:off x="579123" y="5561364"/>
            <a:ext cx="5019089" cy="534636"/>
          </a:xfrm>
          <a:prstGeom prst="rect">
            <a:avLst/>
          </a:prstGeom>
          <a:noFill/>
        </p:spPr>
        <p:txBody>
          <a:bodyPr wrap="none" lIns="0" tIns="0" rIns="0" bIns="0" rtlCol="0">
            <a:noAutofit/>
          </a:bodyPr>
          <a:lstStyle/>
          <a:p>
            <a:pPr>
              <a:lnSpc>
                <a:spcPct val="90000"/>
              </a:lnSpc>
            </a:pPr>
            <a:r>
              <a:rPr lang="en-US" b="1" dirty="0">
                <a:solidFill>
                  <a:schemeClr val="accent6"/>
                </a:solidFill>
              </a:rPr>
              <a:t>~100 AWS and Azure Services available</a:t>
            </a:r>
          </a:p>
          <a:p>
            <a:pPr>
              <a:lnSpc>
                <a:spcPct val="90000"/>
              </a:lnSpc>
            </a:pPr>
            <a:r>
              <a:rPr lang="en-US" dirty="0">
                <a:solidFill>
                  <a:schemeClr val="accent6"/>
                </a:solidFill>
              </a:rPr>
              <a:t>New services being added frequently</a:t>
            </a:r>
          </a:p>
        </p:txBody>
      </p:sp>
      <p:sp>
        <p:nvSpPr>
          <p:cNvPr id="457" name="TextBox 456"/>
          <p:cNvSpPr txBox="1"/>
          <p:nvPr/>
        </p:nvSpPr>
        <p:spPr>
          <a:xfrm>
            <a:off x="5636091" y="5561364"/>
            <a:ext cx="2743200" cy="534636"/>
          </a:xfrm>
          <a:prstGeom prst="rect">
            <a:avLst/>
          </a:prstGeom>
          <a:noFill/>
        </p:spPr>
        <p:txBody>
          <a:bodyPr wrap="none" lIns="0" tIns="0" rIns="0" bIns="0" rtlCol="0">
            <a:noAutofit/>
          </a:bodyPr>
          <a:lstStyle/>
          <a:p>
            <a:pPr>
              <a:lnSpc>
                <a:spcPct val="90000"/>
              </a:lnSpc>
            </a:pPr>
            <a:r>
              <a:rPr lang="en-US" b="1" dirty="0">
                <a:solidFill>
                  <a:schemeClr val="accent4"/>
                </a:solidFill>
              </a:rPr>
              <a:t>Cloud native SAP HANA</a:t>
            </a:r>
            <a:br>
              <a:rPr lang="en-US" dirty="0">
                <a:solidFill>
                  <a:schemeClr val="accent4"/>
                </a:solidFill>
              </a:rPr>
            </a:br>
            <a:r>
              <a:rPr lang="en-US" dirty="0">
                <a:solidFill>
                  <a:schemeClr val="accent4"/>
                </a:solidFill>
              </a:rPr>
              <a:t>Using min of 12 services</a:t>
            </a:r>
          </a:p>
        </p:txBody>
      </p:sp>
      <p:sp>
        <p:nvSpPr>
          <p:cNvPr id="458" name="Arrow: Right 457"/>
          <p:cNvSpPr/>
          <p:nvPr/>
        </p:nvSpPr>
        <p:spPr bwMode="ltGray">
          <a:xfrm>
            <a:off x="5536217" y="3339851"/>
            <a:ext cx="496199" cy="64573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60" name="TextBox 459"/>
          <p:cNvSpPr txBox="1"/>
          <p:nvPr/>
        </p:nvSpPr>
        <p:spPr>
          <a:xfrm>
            <a:off x="8572499" y="5561364"/>
            <a:ext cx="2743200" cy="534636"/>
          </a:xfrm>
          <a:prstGeom prst="rect">
            <a:avLst/>
          </a:prstGeom>
          <a:noFill/>
        </p:spPr>
        <p:txBody>
          <a:bodyPr wrap="none" lIns="0" tIns="0" rIns="0" bIns="0" rtlCol="0">
            <a:noAutofit/>
          </a:bodyPr>
          <a:lstStyle/>
          <a:p>
            <a:pPr>
              <a:lnSpc>
                <a:spcPct val="90000"/>
              </a:lnSpc>
            </a:pPr>
            <a:r>
              <a:rPr lang="en-US" b="1" dirty="0">
                <a:solidFill>
                  <a:schemeClr val="accent2"/>
                </a:solidFill>
              </a:rPr>
              <a:t>Ocean9 Cloud Service for SAP</a:t>
            </a:r>
            <a:br>
              <a:rPr lang="en-US" b="1" dirty="0">
                <a:solidFill>
                  <a:schemeClr val="accent2"/>
                </a:solidFill>
              </a:rPr>
            </a:br>
            <a:r>
              <a:rPr lang="en-US" dirty="0">
                <a:solidFill>
                  <a:schemeClr val="accent2"/>
                </a:solidFill>
              </a:rPr>
              <a:t>Simple operations, fully automated</a:t>
            </a:r>
          </a:p>
        </p:txBody>
      </p:sp>
    </p:spTree>
    <p:extLst>
      <p:ext uri="{BB962C8B-B14F-4D97-AF65-F5344CB8AC3E}">
        <p14:creationId xmlns:p14="http://schemas.microsoft.com/office/powerpoint/2010/main" val="179675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66895" y="573440"/>
            <a:ext cx="6727171" cy="920119"/>
          </a:xfrm>
        </p:spPr>
        <p:txBody>
          <a:bodyPr anchor="ctr"/>
          <a:lstStyle/>
          <a:p>
            <a:r>
              <a:rPr lang="en-US" dirty="0"/>
              <a:t>Where SUSE Leads</a:t>
            </a:r>
          </a:p>
        </p:txBody>
      </p:sp>
      <p:sp>
        <p:nvSpPr>
          <p:cNvPr id="10" name="TextBox 9"/>
          <p:cNvSpPr txBox="1"/>
          <p:nvPr/>
        </p:nvSpPr>
        <p:spPr>
          <a:xfrm>
            <a:off x="3658606" y="5581050"/>
            <a:ext cx="2209100" cy="696492"/>
          </a:xfrm>
          <a:prstGeom prst="rect">
            <a:avLst/>
          </a:prstGeom>
          <a:noFill/>
        </p:spPr>
        <p:txBody>
          <a:bodyPr wrap="square" rtlCol="0">
            <a:normAutofit fontScale="77500" lnSpcReduction="20000"/>
          </a:bodyPr>
          <a:lstStyle/>
          <a:p>
            <a:pPr defTabSz="1218935">
              <a:lnSpc>
                <a:spcPct val="120000"/>
              </a:lnSpc>
              <a:spcAft>
                <a:spcPts val="201"/>
              </a:spcAft>
            </a:pPr>
            <a:r>
              <a:rPr lang="en-US" sz="2000" b="1" dirty="0">
                <a:solidFill>
                  <a:srgbClr val="FD9A2B"/>
                </a:solidFill>
              </a:rPr>
              <a:t>Linux in Automotive</a:t>
            </a:r>
          </a:p>
          <a:p>
            <a:pPr defTabSz="1218935">
              <a:lnSpc>
                <a:spcPct val="120000"/>
              </a:lnSpc>
              <a:spcAft>
                <a:spcPts val="201"/>
              </a:spcAft>
            </a:pPr>
            <a:r>
              <a:rPr lang="en-US" sz="1067" dirty="0">
                <a:solidFill>
                  <a:srgbClr val="0D2C40"/>
                </a:solidFill>
              </a:rPr>
              <a:t>10 of the largest global automobile </a:t>
            </a:r>
            <a:r>
              <a:rPr lang="en-US" sz="1067" dirty="0" err="1">
                <a:solidFill>
                  <a:srgbClr val="0D2C40"/>
                </a:solidFill>
              </a:rPr>
              <a:t>mfgs</a:t>
            </a:r>
            <a:r>
              <a:rPr lang="en-US" sz="1067" dirty="0">
                <a:solidFill>
                  <a:srgbClr val="0D2C40"/>
                </a:solidFill>
              </a:rPr>
              <a:t>. are active SUSE customers</a:t>
            </a:r>
          </a:p>
        </p:txBody>
      </p:sp>
      <p:sp>
        <p:nvSpPr>
          <p:cNvPr id="11" name="TextBox 10"/>
          <p:cNvSpPr txBox="1"/>
          <p:nvPr/>
        </p:nvSpPr>
        <p:spPr>
          <a:xfrm>
            <a:off x="3658607" y="5214475"/>
            <a:ext cx="1030697" cy="423964"/>
          </a:xfrm>
          <a:prstGeom prst="rect">
            <a:avLst/>
          </a:prstGeom>
          <a:noFill/>
        </p:spPr>
        <p:txBody>
          <a:bodyPr wrap="square" rtlCol="0" anchor="ctr">
            <a:noAutofit/>
          </a:bodyPr>
          <a:lstStyle/>
          <a:p>
            <a:pPr defTabSz="1218935"/>
            <a:r>
              <a:rPr lang="en-US" sz="2666" b="1" dirty="0">
                <a:solidFill>
                  <a:srgbClr val="FD9A2B"/>
                </a:solidFill>
              </a:rPr>
              <a:t>x10</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220" y="5268360"/>
            <a:ext cx="721530" cy="327967"/>
          </a:xfrm>
          <a:prstGeom prst="rect">
            <a:avLst/>
          </a:prstGeom>
        </p:spPr>
      </p:pic>
      <p:sp>
        <p:nvSpPr>
          <p:cNvPr id="14" name="TextBox 13"/>
          <p:cNvSpPr txBox="1"/>
          <p:nvPr/>
        </p:nvSpPr>
        <p:spPr>
          <a:xfrm>
            <a:off x="9051071" y="4068289"/>
            <a:ext cx="2101461" cy="696493"/>
          </a:xfrm>
          <a:prstGeom prst="rect">
            <a:avLst/>
          </a:prstGeom>
          <a:noFill/>
        </p:spPr>
        <p:txBody>
          <a:bodyPr wrap="square" rtlCol="0">
            <a:normAutofit fontScale="77500" lnSpcReduction="20000"/>
          </a:bodyPr>
          <a:lstStyle/>
          <a:p>
            <a:pPr defTabSz="1218935">
              <a:lnSpc>
                <a:spcPct val="120000"/>
              </a:lnSpc>
              <a:spcAft>
                <a:spcPts val="201"/>
              </a:spcAft>
            </a:pPr>
            <a:r>
              <a:rPr lang="en-US" sz="2000" b="1" dirty="0">
                <a:solidFill>
                  <a:srgbClr val="841781"/>
                </a:solidFill>
              </a:rPr>
              <a:t>Linux in Retail</a:t>
            </a:r>
          </a:p>
          <a:p>
            <a:pPr defTabSz="1218935">
              <a:lnSpc>
                <a:spcPct val="120000"/>
              </a:lnSpc>
              <a:spcAft>
                <a:spcPts val="201"/>
              </a:spcAft>
            </a:pPr>
            <a:r>
              <a:rPr lang="en-US" sz="1067" dirty="0">
                <a:solidFill>
                  <a:srgbClr val="0D2C40"/>
                </a:solidFill>
              </a:rPr>
              <a:t>7 out of 10 of the largest retailers in the</a:t>
            </a:r>
            <a:br>
              <a:rPr lang="en-US" sz="1067" dirty="0">
                <a:solidFill>
                  <a:srgbClr val="0D2C40"/>
                </a:solidFill>
              </a:rPr>
            </a:br>
            <a:r>
              <a:rPr lang="en-US" sz="1067" dirty="0">
                <a:solidFill>
                  <a:srgbClr val="0D2C40"/>
                </a:solidFill>
              </a:rPr>
              <a:t>U.S. are active SUSE customers</a:t>
            </a:r>
          </a:p>
        </p:txBody>
      </p:sp>
      <p:sp>
        <p:nvSpPr>
          <p:cNvPr id="15" name="TextBox 14"/>
          <p:cNvSpPr txBox="1"/>
          <p:nvPr/>
        </p:nvSpPr>
        <p:spPr>
          <a:xfrm>
            <a:off x="9024669" y="3690305"/>
            <a:ext cx="1030697" cy="423965"/>
          </a:xfrm>
          <a:prstGeom prst="rect">
            <a:avLst/>
          </a:prstGeom>
          <a:noFill/>
        </p:spPr>
        <p:txBody>
          <a:bodyPr wrap="square" rtlCol="0" anchor="ctr">
            <a:noAutofit/>
          </a:bodyPr>
          <a:lstStyle/>
          <a:p>
            <a:pPr defTabSz="1218935"/>
            <a:r>
              <a:rPr lang="en-US" sz="2666" b="1" dirty="0">
                <a:solidFill>
                  <a:srgbClr val="841781"/>
                </a:solidFill>
              </a:rPr>
              <a:t>7/10</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086" y="3735712"/>
            <a:ext cx="393561" cy="327969"/>
          </a:xfrm>
          <a:prstGeom prst="rect">
            <a:avLst/>
          </a:prstGeom>
        </p:spPr>
      </p:pic>
      <p:sp>
        <p:nvSpPr>
          <p:cNvPr id="18" name="TextBox 17"/>
          <p:cNvSpPr txBox="1"/>
          <p:nvPr/>
        </p:nvSpPr>
        <p:spPr>
          <a:xfrm>
            <a:off x="3658607" y="4068289"/>
            <a:ext cx="2000824" cy="696493"/>
          </a:xfrm>
          <a:prstGeom prst="rect">
            <a:avLst/>
          </a:prstGeom>
          <a:noFill/>
        </p:spPr>
        <p:txBody>
          <a:bodyPr wrap="square" rtlCol="0">
            <a:normAutofit fontScale="77500" lnSpcReduction="20000"/>
          </a:bodyPr>
          <a:lstStyle/>
          <a:p>
            <a:pPr defTabSz="1218935">
              <a:lnSpc>
                <a:spcPct val="120000"/>
              </a:lnSpc>
              <a:spcAft>
                <a:spcPts val="201"/>
              </a:spcAft>
            </a:pPr>
            <a:r>
              <a:rPr lang="en-US" sz="2000" b="1" dirty="0">
                <a:solidFill>
                  <a:srgbClr val="0D2C40"/>
                </a:solidFill>
              </a:rPr>
              <a:t>Linux in Telecom</a:t>
            </a:r>
          </a:p>
          <a:p>
            <a:pPr defTabSz="1218935">
              <a:lnSpc>
                <a:spcPct val="120000"/>
              </a:lnSpc>
              <a:spcAft>
                <a:spcPts val="201"/>
              </a:spcAft>
            </a:pPr>
            <a:r>
              <a:rPr lang="en-US" sz="1067" dirty="0">
                <a:solidFill>
                  <a:srgbClr val="0D2C40"/>
                </a:solidFill>
              </a:rPr>
              <a:t>10 of the largest telecommunications carriers rely on SUSE</a:t>
            </a:r>
          </a:p>
        </p:txBody>
      </p:sp>
      <p:sp>
        <p:nvSpPr>
          <p:cNvPr id="19" name="TextBox 18"/>
          <p:cNvSpPr txBox="1"/>
          <p:nvPr/>
        </p:nvSpPr>
        <p:spPr>
          <a:xfrm>
            <a:off x="3658607" y="3690305"/>
            <a:ext cx="1030697" cy="423965"/>
          </a:xfrm>
          <a:prstGeom prst="rect">
            <a:avLst/>
          </a:prstGeom>
          <a:noFill/>
        </p:spPr>
        <p:txBody>
          <a:bodyPr wrap="square" rtlCol="0" anchor="ctr">
            <a:noAutofit/>
          </a:bodyPr>
          <a:lstStyle/>
          <a:p>
            <a:pPr defTabSz="1218935"/>
            <a:r>
              <a:rPr lang="en-US" sz="2666" b="1" dirty="0">
                <a:solidFill>
                  <a:srgbClr val="0D2C40"/>
                </a:solidFill>
              </a:rPr>
              <a:t>x10</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752" y="3819117"/>
            <a:ext cx="655936" cy="229578"/>
          </a:xfrm>
          <a:prstGeom prst="rect">
            <a:avLst/>
          </a:prstGeom>
        </p:spPr>
      </p:pic>
      <p:sp>
        <p:nvSpPr>
          <p:cNvPr id="22" name="TextBox 21"/>
          <p:cNvSpPr txBox="1"/>
          <p:nvPr/>
        </p:nvSpPr>
        <p:spPr>
          <a:xfrm>
            <a:off x="6226379" y="4068289"/>
            <a:ext cx="2279013" cy="696493"/>
          </a:xfrm>
          <a:prstGeom prst="rect">
            <a:avLst/>
          </a:prstGeom>
          <a:noFill/>
        </p:spPr>
        <p:txBody>
          <a:bodyPr wrap="square" rtlCol="0">
            <a:normAutofit fontScale="85000" lnSpcReduction="20000"/>
          </a:bodyPr>
          <a:lstStyle/>
          <a:p>
            <a:pPr defTabSz="1218935">
              <a:lnSpc>
                <a:spcPct val="120000"/>
              </a:lnSpc>
              <a:spcAft>
                <a:spcPts val="201"/>
              </a:spcAft>
            </a:pPr>
            <a:r>
              <a:rPr lang="en-US" sz="2000" b="1" dirty="0">
                <a:solidFill>
                  <a:srgbClr val="DE0080"/>
                </a:solidFill>
              </a:rPr>
              <a:t>Linux in Pharma</a:t>
            </a:r>
          </a:p>
          <a:p>
            <a:pPr defTabSz="1218935">
              <a:lnSpc>
                <a:spcPct val="120000"/>
              </a:lnSpc>
              <a:spcAft>
                <a:spcPts val="201"/>
              </a:spcAft>
            </a:pPr>
            <a:r>
              <a:rPr lang="en-US" sz="1067" dirty="0">
                <a:solidFill>
                  <a:srgbClr val="0D2C40"/>
                </a:solidFill>
              </a:rPr>
              <a:t>7 out of 10 of the largest pharmaceutical</a:t>
            </a:r>
            <a:br>
              <a:rPr lang="en-US" sz="1067" dirty="0">
                <a:solidFill>
                  <a:srgbClr val="0D2C40"/>
                </a:solidFill>
              </a:rPr>
            </a:br>
            <a:r>
              <a:rPr lang="en-US" sz="1067" dirty="0">
                <a:solidFill>
                  <a:srgbClr val="0D2C40"/>
                </a:solidFill>
              </a:rPr>
              <a:t>companies use SUSE Linux Enterprise</a:t>
            </a:r>
          </a:p>
        </p:txBody>
      </p:sp>
      <p:sp>
        <p:nvSpPr>
          <p:cNvPr id="23" name="TextBox 22"/>
          <p:cNvSpPr txBox="1"/>
          <p:nvPr/>
        </p:nvSpPr>
        <p:spPr>
          <a:xfrm>
            <a:off x="6226380" y="3690305"/>
            <a:ext cx="1030697" cy="423965"/>
          </a:xfrm>
          <a:prstGeom prst="rect">
            <a:avLst/>
          </a:prstGeom>
          <a:noFill/>
        </p:spPr>
        <p:txBody>
          <a:bodyPr wrap="square" rtlCol="0" anchor="ctr">
            <a:noAutofit/>
          </a:bodyPr>
          <a:lstStyle/>
          <a:p>
            <a:pPr defTabSz="1218935"/>
            <a:r>
              <a:rPr lang="en-US" sz="2666" b="1" dirty="0">
                <a:solidFill>
                  <a:srgbClr val="DE0080"/>
                </a:solidFill>
              </a:rPr>
              <a:t>7/10</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421" y="3815531"/>
            <a:ext cx="447229" cy="208706"/>
          </a:xfrm>
          <a:prstGeom prst="rect">
            <a:avLst/>
          </a:prstGeom>
        </p:spPr>
      </p:pic>
      <p:sp>
        <p:nvSpPr>
          <p:cNvPr id="26" name="TextBox 25"/>
          <p:cNvSpPr txBox="1"/>
          <p:nvPr/>
        </p:nvSpPr>
        <p:spPr>
          <a:xfrm>
            <a:off x="9051073" y="2542414"/>
            <a:ext cx="2101459" cy="696492"/>
          </a:xfrm>
          <a:prstGeom prst="rect">
            <a:avLst/>
          </a:prstGeom>
          <a:noFill/>
        </p:spPr>
        <p:txBody>
          <a:bodyPr wrap="square" rtlCol="0">
            <a:normAutofit fontScale="77500" lnSpcReduction="20000"/>
          </a:bodyPr>
          <a:lstStyle/>
          <a:p>
            <a:pPr defTabSz="1218935">
              <a:lnSpc>
                <a:spcPct val="120000"/>
              </a:lnSpc>
              <a:spcAft>
                <a:spcPts val="201"/>
              </a:spcAft>
            </a:pPr>
            <a:r>
              <a:rPr lang="en-US" sz="2000" b="1" dirty="0">
                <a:solidFill>
                  <a:srgbClr val="0D2C40">
                    <a:lumMod val="50000"/>
                    <a:lumOff val="50000"/>
                  </a:srgbClr>
                </a:solidFill>
              </a:rPr>
              <a:t>Linux in Aerospace</a:t>
            </a:r>
          </a:p>
          <a:p>
            <a:pPr defTabSz="1218935">
              <a:lnSpc>
                <a:spcPct val="120000"/>
              </a:lnSpc>
              <a:spcAft>
                <a:spcPts val="201"/>
              </a:spcAft>
            </a:pPr>
            <a:r>
              <a:rPr lang="en-US" sz="1067" dirty="0">
                <a:solidFill>
                  <a:srgbClr val="0D2C40"/>
                </a:solidFill>
              </a:rPr>
              <a:t>9 out of 10 of the largest aerospace</a:t>
            </a:r>
            <a:br>
              <a:rPr lang="en-US" sz="1067" dirty="0">
                <a:solidFill>
                  <a:srgbClr val="0D2C40"/>
                </a:solidFill>
              </a:rPr>
            </a:br>
            <a:r>
              <a:rPr lang="en-US" sz="1067" dirty="0">
                <a:solidFill>
                  <a:srgbClr val="0D2C40"/>
                </a:solidFill>
              </a:rPr>
              <a:t>companies rely on SUSE</a:t>
            </a:r>
          </a:p>
        </p:txBody>
      </p:sp>
      <p:sp>
        <p:nvSpPr>
          <p:cNvPr id="27" name="TextBox 26"/>
          <p:cNvSpPr txBox="1"/>
          <p:nvPr/>
        </p:nvSpPr>
        <p:spPr>
          <a:xfrm>
            <a:off x="9051072" y="2159200"/>
            <a:ext cx="1030697" cy="423964"/>
          </a:xfrm>
          <a:prstGeom prst="rect">
            <a:avLst/>
          </a:prstGeom>
          <a:noFill/>
        </p:spPr>
        <p:txBody>
          <a:bodyPr wrap="square" rtlCol="0" anchor="ctr">
            <a:noAutofit/>
          </a:bodyPr>
          <a:lstStyle/>
          <a:p>
            <a:pPr defTabSz="1218935"/>
            <a:r>
              <a:rPr lang="en-US" sz="2666" b="1" dirty="0">
                <a:solidFill>
                  <a:srgbClr val="00B2E2"/>
                </a:solidFill>
              </a:rPr>
              <a:t>9/10</a:t>
            </a: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7165" y="2212791"/>
            <a:ext cx="590343" cy="327967"/>
          </a:xfrm>
          <a:prstGeom prst="rect">
            <a:avLst/>
          </a:prstGeom>
        </p:spPr>
      </p:pic>
      <p:sp>
        <p:nvSpPr>
          <p:cNvPr id="34" name="TextBox 33"/>
          <p:cNvSpPr txBox="1"/>
          <p:nvPr/>
        </p:nvSpPr>
        <p:spPr>
          <a:xfrm>
            <a:off x="6226380" y="5581050"/>
            <a:ext cx="1902851" cy="696492"/>
          </a:xfrm>
          <a:prstGeom prst="rect">
            <a:avLst/>
          </a:prstGeom>
          <a:noFill/>
        </p:spPr>
        <p:txBody>
          <a:bodyPr wrap="square" rtlCol="0">
            <a:normAutofit fontScale="77500" lnSpcReduction="20000"/>
          </a:bodyPr>
          <a:lstStyle/>
          <a:p>
            <a:pPr defTabSz="1218935">
              <a:lnSpc>
                <a:spcPct val="120000"/>
              </a:lnSpc>
              <a:spcAft>
                <a:spcPts val="201"/>
              </a:spcAft>
            </a:pPr>
            <a:r>
              <a:rPr lang="en-US" sz="2000" b="1" dirty="0">
                <a:solidFill>
                  <a:srgbClr val="E35205"/>
                </a:solidFill>
              </a:rPr>
              <a:t>Linux in HPC</a:t>
            </a:r>
          </a:p>
          <a:p>
            <a:pPr defTabSz="1218935">
              <a:lnSpc>
                <a:spcPct val="120000"/>
              </a:lnSpc>
              <a:spcAft>
                <a:spcPts val="201"/>
              </a:spcAft>
            </a:pPr>
            <a:r>
              <a:rPr lang="en-US" sz="1067" dirty="0">
                <a:solidFill>
                  <a:srgbClr val="0D2C40"/>
                </a:solidFill>
              </a:rPr>
              <a:t>Half of the world’s 20 largest super</a:t>
            </a:r>
            <a:br>
              <a:rPr lang="en-US" sz="1067" dirty="0">
                <a:solidFill>
                  <a:srgbClr val="0D2C40"/>
                </a:solidFill>
              </a:rPr>
            </a:br>
            <a:r>
              <a:rPr lang="en-US" sz="1067" dirty="0">
                <a:solidFill>
                  <a:srgbClr val="0D2C40"/>
                </a:solidFill>
              </a:rPr>
              <a:t>computers run on SUSE</a:t>
            </a:r>
          </a:p>
        </p:txBody>
      </p:sp>
      <p:sp>
        <p:nvSpPr>
          <p:cNvPr id="35" name="TextBox 34"/>
          <p:cNvSpPr txBox="1"/>
          <p:nvPr/>
        </p:nvSpPr>
        <p:spPr>
          <a:xfrm>
            <a:off x="6226380" y="5214475"/>
            <a:ext cx="1030697" cy="423964"/>
          </a:xfrm>
          <a:prstGeom prst="rect">
            <a:avLst/>
          </a:prstGeom>
          <a:noFill/>
        </p:spPr>
        <p:txBody>
          <a:bodyPr wrap="square" rtlCol="0" anchor="ctr">
            <a:noAutofit/>
          </a:bodyPr>
          <a:lstStyle/>
          <a:p>
            <a:pPr defTabSz="1218935"/>
            <a:r>
              <a:rPr lang="en-US" sz="2666" b="1" dirty="0">
                <a:solidFill>
                  <a:srgbClr val="E35205"/>
                </a:solidFill>
              </a:rPr>
              <a:t>50%</a:t>
            </a:r>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1105" y="5210156"/>
            <a:ext cx="393561" cy="372690"/>
          </a:xfrm>
          <a:prstGeom prst="rect">
            <a:avLst/>
          </a:prstGeom>
        </p:spPr>
      </p:pic>
      <p:sp>
        <p:nvSpPr>
          <p:cNvPr id="38" name="TextBox 37"/>
          <p:cNvSpPr txBox="1"/>
          <p:nvPr/>
        </p:nvSpPr>
        <p:spPr>
          <a:xfrm>
            <a:off x="6226380" y="2542414"/>
            <a:ext cx="2600908" cy="696492"/>
          </a:xfrm>
          <a:prstGeom prst="rect">
            <a:avLst/>
          </a:prstGeom>
          <a:noFill/>
        </p:spPr>
        <p:txBody>
          <a:bodyPr wrap="square" rtlCol="0">
            <a:normAutofit fontScale="70000" lnSpcReduction="20000"/>
          </a:bodyPr>
          <a:lstStyle/>
          <a:p>
            <a:pPr defTabSz="1218935">
              <a:lnSpc>
                <a:spcPct val="120000"/>
              </a:lnSpc>
              <a:spcAft>
                <a:spcPts val="201"/>
              </a:spcAft>
            </a:pPr>
            <a:r>
              <a:rPr lang="en-US" sz="2000" b="1" dirty="0">
                <a:solidFill>
                  <a:srgbClr val="02A49C"/>
                </a:solidFill>
              </a:rPr>
              <a:t>Linux in Large Enterprise</a:t>
            </a:r>
          </a:p>
          <a:p>
            <a:pPr defTabSz="1218935">
              <a:lnSpc>
                <a:spcPct val="120000"/>
              </a:lnSpc>
              <a:spcAft>
                <a:spcPts val="201"/>
              </a:spcAft>
            </a:pPr>
            <a:r>
              <a:rPr lang="en-US" sz="1067" dirty="0">
                <a:solidFill>
                  <a:srgbClr val="0D2C40"/>
                </a:solidFill>
              </a:rPr>
              <a:t>Over 80% of the Fortune Global 50 are</a:t>
            </a:r>
            <a:br>
              <a:rPr lang="en-US" sz="1067" dirty="0">
                <a:solidFill>
                  <a:srgbClr val="0D2C40"/>
                </a:solidFill>
              </a:rPr>
            </a:br>
            <a:r>
              <a:rPr lang="en-US" sz="1067" dirty="0">
                <a:solidFill>
                  <a:srgbClr val="0D2C40"/>
                </a:solidFill>
              </a:rPr>
              <a:t>active SUSE Customers</a:t>
            </a:r>
          </a:p>
        </p:txBody>
      </p:sp>
      <p:sp>
        <p:nvSpPr>
          <p:cNvPr id="39" name="TextBox 38"/>
          <p:cNvSpPr txBox="1"/>
          <p:nvPr/>
        </p:nvSpPr>
        <p:spPr>
          <a:xfrm>
            <a:off x="6226380" y="2159200"/>
            <a:ext cx="1030697" cy="423964"/>
          </a:xfrm>
          <a:prstGeom prst="rect">
            <a:avLst/>
          </a:prstGeom>
          <a:noFill/>
        </p:spPr>
        <p:txBody>
          <a:bodyPr wrap="square" rtlCol="0" anchor="ctr">
            <a:noAutofit/>
          </a:bodyPr>
          <a:lstStyle/>
          <a:p>
            <a:pPr defTabSz="1218935"/>
            <a:r>
              <a:rPr lang="en-US" sz="2666" b="1">
                <a:solidFill>
                  <a:srgbClr val="02A49C"/>
                </a:solidFill>
              </a:rPr>
              <a:t>80%</a:t>
            </a:r>
          </a:p>
        </p:txBody>
      </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10" y="2218764"/>
            <a:ext cx="327969" cy="327967"/>
          </a:xfrm>
          <a:prstGeom prst="rect">
            <a:avLst/>
          </a:prstGeom>
        </p:spPr>
      </p:pic>
      <p:sp>
        <p:nvSpPr>
          <p:cNvPr id="42" name="TextBox 41"/>
          <p:cNvSpPr txBox="1"/>
          <p:nvPr/>
        </p:nvSpPr>
        <p:spPr>
          <a:xfrm>
            <a:off x="1393391" y="4077233"/>
            <a:ext cx="1957301" cy="696492"/>
          </a:xfrm>
          <a:prstGeom prst="rect">
            <a:avLst/>
          </a:prstGeom>
          <a:noFill/>
        </p:spPr>
        <p:txBody>
          <a:bodyPr wrap="square" rtlCol="0">
            <a:normAutofit fontScale="85000" lnSpcReduction="20000"/>
          </a:bodyPr>
          <a:lstStyle/>
          <a:p>
            <a:pPr defTabSz="1218935">
              <a:lnSpc>
                <a:spcPct val="120000"/>
              </a:lnSpc>
              <a:spcAft>
                <a:spcPts val="201"/>
              </a:spcAft>
            </a:pPr>
            <a:r>
              <a:rPr lang="en-US" sz="2000" b="1" dirty="0">
                <a:solidFill>
                  <a:srgbClr val="0D2C40"/>
                </a:solidFill>
              </a:rPr>
              <a:t>Mainframe Linux</a:t>
            </a:r>
          </a:p>
          <a:p>
            <a:pPr defTabSz="1218935">
              <a:lnSpc>
                <a:spcPct val="120000"/>
              </a:lnSpc>
              <a:spcAft>
                <a:spcPts val="201"/>
              </a:spcAft>
            </a:pPr>
            <a:r>
              <a:rPr lang="en-US" sz="1067" dirty="0">
                <a:solidFill>
                  <a:srgbClr val="0D2C40"/>
                </a:solidFill>
              </a:rPr>
              <a:t>Over 15 years of mainframe Linux</a:t>
            </a:r>
            <a:br>
              <a:rPr lang="en-US" sz="1067" dirty="0">
                <a:solidFill>
                  <a:srgbClr val="0D2C40"/>
                </a:solidFill>
              </a:rPr>
            </a:br>
            <a:r>
              <a:rPr lang="en-US" sz="1067" dirty="0">
                <a:solidFill>
                  <a:srgbClr val="0D2C40"/>
                </a:solidFill>
              </a:rPr>
              <a:t>market share leadership</a:t>
            </a:r>
          </a:p>
        </p:txBody>
      </p:sp>
      <p:sp>
        <p:nvSpPr>
          <p:cNvPr id="43" name="TextBox 42"/>
          <p:cNvSpPr txBox="1"/>
          <p:nvPr/>
        </p:nvSpPr>
        <p:spPr>
          <a:xfrm>
            <a:off x="1393389" y="3711770"/>
            <a:ext cx="874540" cy="423964"/>
          </a:xfrm>
          <a:prstGeom prst="rect">
            <a:avLst/>
          </a:prstGeom>
          <a:noFill/>
        </p:spPr>
        <p:txBody>
          <a:bodyPr wrap="square" rtlCol="0" anchor="ctr">
            <a:noAutofit/>
          </a:bodyPr>
          <a:lstStyle/>
          <a:p>
            <a:pPr defTabSz="1218935"/>
            <a:r>
              <a:rPr lang="en-US" sz="2666" b="1" dirty="0">
                <a:solidFill>
                  <a:srgbClr val="0D2C40"/>
                </a:solidFill>
              </a:rPr>
              <a:t>15+</a:t>
            </a:r>
          </a:p>
        </p:txBody>
      </p:sp>
      <p:pic>
        <p:nvPicPr>
          <p:cNvPr id="44" name="Picture 43"/>
          <p:cNvPicPr>
            <a:picLocks noChangeAspect="1"/>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2275494" y="3716629"/>
            <a:ext cx="399525" cy="399525"/>
          </a:xfrm>
          <a:prstGeom prst="rect">
            <a:avLst/>
          </a:prstGeom>
        </p:spPr>
      </p:pic>
      <p:sp>
        <p:nvSpPr>
          <p:cNvPr id="48" name="TextBox 47"/>
          <p:cNvSpPr txBox="1"/>
          <p:nvPr/>
        </p:nvSpPr>
        <p:spPr>
          <a:xfrm>
            <a:off x="9051074" y="5587403"/>
            <a:ext cx="2500382" cy="696493"/>
          </a:xfrm>
          <a:prstGeom prst="rect">
            <a:avLst/>
          </a:prstGeom>
          <a:noFill/>
        </p:spPr>
        <p:txBody>
          <a:bodyPr wrap="square" rtlCol="0">
            <a:normAutofit fontScale="77500" lnSpcReduction="20000"/>
          </a:bodyPr>
          <a:lstStyle/>
          <a:p>
            <a:pPr defTabSz="1218935">
              <a:lnSpc>
                <a:spcPct val="120000"/>
              </a:lnSpc>
              <a:spcAft>
                <a:spcPts val="201"/>
              </a:spcAft>
            </a:pPr>
            <a:r>
              <a:rPr lang="en-US" sz="2000" b="1" dirty="0">
                <a:solidFill>
                  <a:prstClr val="black">
                    <a:lumMod val="65000"/>
                    <a:lumOff val="35000"/>
                  </a:prstClr>
                </a:solidFill>
              </a:rPr>
              <a:t>Linux in Manufacturing</a:t>
            </a:r>
          </a:p>
          <a:p>
            <a:pPr defTabSz="1218935">
              <a:lnSpc>
                <a:spcPct val="120000"/>
              </a:lnSpc>
              <a:spcAft>
                <a:spcPts val="201"/>
              </a:spcAft>
            </a:pPr>
            <a:r>
              <a:rPr lang="en-US" sz="1067" dirty="0">
                <a:solidFill>
                  <a:srgbClr val="0D2C40"/>
                </a:solidFill>
              </a:rPr>
              <a:t>7 out of 10 world’s largest manufacturers</a:t>
            </a:r>
            <a:br>
              <a:rPr lang="en-US" sz="1067" dirty="0">
                <a:solidFill>
                  <a:srgbClr val="0D2C40"/>
                </a:solidFill>
              </a:rPr>
            </a:br>
            <a:r>
              <a:rPr lang="en-US" sz="1067" dirty="0">
                <a:solidFill>
                  <a:srgbClr val="0D2C40"/>
                </a:solidFill>
              </a:rPr>
              <a:t>use SUSE Linux Enterprise</a:t>
            </a:r>
          </a:p>
        </p:txBody>
      </p:sp>
      <p:sp>
        <p:nvSpPr>
          <p:cNvPr id="49" name="TextBox 48"/>
          <p:cNvSpPr txBox="1"/>
          <p:nvPr/>
        </p:nvSpPr>
        <p:spPr>
          <a:xfrm>
            <a:off x="9038550" y="5214475"/>
            <a:ext cx="1030697" cy="423965"/>
          </a:xfrm>
          <a:prstGeom prst="rect">
            <a:avLst/>
          </a:prstGeom>
          <a:noFill/>
        </p:spPr>
        <p:txBody>
          <a:bodyPr wrap="square" rtlCol="0" anchor="ctr">
            <a:noAutofit/>
          </a:bodyPr>
          <a:lstStyle/>
          <a:p>
            <a:pPr defTabSz="1218935"/>
            <a:r>
              <a:rPr lang="en-US" sz="2666" b="1" dirty="0">
                <a:solidFill>
                  <a:prstClr val="black">
                    <a:lumMod val="65000"/>
                    <a:lumOff val="35000"/>
                  </a:prstClr>
                </a:solidFill>
              </a:rPr>
              <a:t>7/10</a:t>
            </a: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25070" y="5145957"/>
            <a:ext cx="435429" cy="435429"/>
          </a:xfrm>
          <a:prstGeom prst="rect">
            <a:avLst/>
          </a:prstGeom>
        </p:spPr>
      </p:pic>
      <p:sp>
        <p:nvSpPr>
          <p:cNvPr id="53" name="TextBox 52"/>
          <p:cNvSpPr txBox="1"/>
          <p:nvPr/>
        </p:nvSpPr>
        <p:spPr>
          <a:xfrm>
            <a:off x="1389628" y="5623487"/>
            <a:ext cx="1957301" cy="696493"/>
          </a:xfrm>
          <a:prstGeom prst="rect">
            <a:avLst/>
          </a:prstGeom>
          <a:noFill/>
        </p:spPr>
        <p:txBody>
          <a:bodyPr wrap="square" rtlCol="0">
            <a:normAutofit fontScale="85000" lnSpcReduction="20000"/>
          </a:bodyPr>
          <a:lstStyle/>
          <a:p>
            <a:pPr defTabSz="1218935">
              <a:lnSpc>
                <a:spcPct val="120000"/>
              </a:lnSpc>
              <a:spcAft>
                <a:spcPts val="201"/>
              </a:spcAft>
            </a:pPr>
            <a:r>
              <a:rPr lang="en-US" sz="2000" b="1" dirty="0">
                <a:solidFill>
                  <a:srgbClr val="02D35F"/>
                </a:solidFill>
              </a:rPr>
              <a:t>Linux in Finance</a:t>
            </a:r>
          </a:p>
          <a:p>
            <a:pPr defTabSz="1218935">
              <a:lnSpc>
                <a:spcPct val="120000"/>
              </a:lnSpc>
              <a:spcAft>
                <a:spcPts val="201"/>
              </a:spcAft>
            </a:pPr>
            <a:r>
              <a:rPr lang="en-US" sz="1067" dirty="0">
                <a:solidFill>
                  <a:srgbClr val="0D2C40"/>
                </a:solidFill>
              </a:rPr>
              <a:t>4 out of 5 of the world’s largest</a:t>
            </a:r>
            <a:br>
              <a:rPr lang="en-US" sz="1067" dirty="0">
                <a:solidFill>
                  <a:srgbClr val="0D2C40"/>
                </a:solidFill>
              </a:rPr>
            </a:br>
            <a:r>
              <a:rPr lang="en-US" sz="1067" dirty="0">
                <a:solidFill>
                  <a:srgbClr val="0D2C40"/>
                </a:solidFill>
              </a:rPr>
              <a:t>banks use SUSE Linux Enterprise</a:t>
            </a:r>
          </a:p>
        </p:txBody>
      </p:sp>
      <p:sp>
        <p:nvSpPr>
          <p:cNvPr id="54" name="TextBox 53"/>
          <p:cNvSpPr txBox="1"/>
          <p:nvPr/>
        </p:nvSpPr>
        <p:spPr>
          <a:xfrm>
            <a:off x="1384110" y="5254473"/>
            <a:ext cx="874540" cy="423965"/>
          </a:xfrm>
          <a:prstGeom prst="rect">
            <a:avLst/>
          </a:prstGeom>
          <a:noFill/>
        </p:spPr>
        <p:txBody>
          <a:bodyPr wrap="square" rtlCol="0" anchor="ctr">
            <a:noAutofit/>
          </a:bodyPr>
          <a:lstStyle/>
          <a:p>
            <a:pPr defTabSz="1218935"/>
            <a:r>
              <a:rPr lang="en-US" sz="2666" b="1" dirty="0">
                <a:solidFill>
                  <a:srgbClr val="02D35F"/>
                </a:solidFill>
              </a:rPr>
              <a:t>4/5</a:t>
            </a:r>
          </a:p>
        </p:txBody>
      </p:sp>
      <p:pic>
        <p:nvPicPr>
          <p:cNvPr id="52" name="Picture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15784" y="5185049"/>
            <a:ext cx="438438" cy="438438"/>
          </a:xfrm>
          <a:prstGeom prst="rect">
            <a:avLst/>
          </a:prstGeom>
        </p:spPr>
      </p:pic>
      <p:grpSp>
        <p:nvGrpSpPr>
          <p:cNvPr id="3" name="Group 2"/>
          <p:cNvGrpSpPr/>
          <p:nvPr/>
        </p:nvGrpSpPr>
        <p:grpSpPr>
          <a:xfrm>
            <a:off x="1382353" y="2162698"/>
            <a:ext cx="4485351" cy="1394679"/>
            <a:chOff x="1381684" y="880539"/>
            <a:chExt cx="4485988" cy="1394877"/>
          </a:xfrm>
        </p:grpSpPr>
        <p:grpSp>
          <p:nvGrpSpPr>
            <p:cNvPr id="50" name="Group 49"/>
            <p:cNvGrpSpPr/>
            <p:nvPr/>
          </p:nvGrpSpPr>
          <p:grpSpPr>
            <a:xfrm>
              <a:off x="1381684" y="885684"/>
              <a:ext cx="2183012" cy="1389731"/>
              <a:chOff x="1381684" y="713298"/>
              <a:chExt cx="2591218" cy="1649600"/>
            </a:xfrm>
          </p:grpSpPr>
          <p:grpSp>
            <p:nvGrpSpPr>
              <p:cNvPr id="51" name="Group 50"/>
              <p:cNvGrpSpPr/>
              <p:nvPr/>
            </p:nvGrpSpPr>
            <p:grpSpPr>
              <a:xfrm>
                <a:off x="1381684" y="713298"/>
                <a:ext cx="2591218" cy="1649600"/>
                <a:chOff x="874339" y="2150803"/>
                <a:chExt cx="1655100" cy="1053657"/>
              </a:xfrm>
            </p:grpSpPr>
            <p:sp>
              <p:nvSpPr>
                <p:cNvPr id="56" name="TextBox 55"/>
                <p:cNvSpPr txBox="1"/>
                <p:nvPr/>
              </p:nvSpPr>
              <p:spPr>
                <a:xfrm>
                  <a:off x="874339" y="2524771"/>
                  <a:ext cx="1655100" cy="679689"/>
                </a:xfrm>
                <a:prstGeom prst="rect">
                  <a:avLst/>
                </a:prstGeom>
                <a:noFill/>
              </p:spPr>
              <p:txBody>
                <a:bodyPr wrap="square" rtlCol="0">
                  <a:noAutofit/>
                </a:bodyPr>
                <a:lstStyle/>
                <a:p>
                  <a:pPr defTabSz="1218935">
                    <a:spcAft>
                      <a:spcPts val="151"/>
                    </a:spcAft>
                  </a:pPr>
                  <a:r>
                    <a:rPr lang="en-US" sz="1600" b="1" kern="0" dirty="0">
                      <a:solidFill>
                        <a:srgbClr val="00C081"/>
                      </a:solidFill>
                    </a:rPr>
                    <a:t>SAP HANA on SUSE</a:t>
                  </a:r>
                </a:p>
                <a:p>
                  <a:pPr defTabSz="1218935">
                    <a:lnSpc>
                      <a:spcPts val="1000"/>
                    </a:lnSpc>
                    <a:spcAft>
                      <a:spcPts val="151"/>
                    </a:spcAft>
                  </a:pPr>
                  <a:r>
                    <a:rPr lang="en-US" sz="1000" kern="0" dirty="0">
                      <a:solidFill>
                        <a:srgbClr val="0D2C40"/>
                      </a:solidFill>
                    </a:rPr>
                    <a:t>SUSE is the leading base OS for </a:t>
                  </a:r>
                </a:p>
                <a:p>
                  <a:pPr defTabSz="1218935">
                    <a:lnSpc>
                      <a:spcPts val="1000"/>
                    </a:lnSpc>
                    <a:spcAft>
                      <a:spcPts val="151"/>
                    </a:spcAft>
                  </a:pPr>
                  <a:r>
                    <a:rPr lang="en-US" sz="1000" kern="0" dirty="0">
                      <a:solidFill>
                        <a:srgbClr val="0D2C40"/>
                      </a:solidFill>
                    </a:rPr>
                    <a:t>building SAP HANA deployments</a:t>
                  </a:r>
                </a:p>
              </p:txBody>
            </p:sp>
            <p:sp>
              <p:nvSpPr>
                <p:cNvPr id="57" name="TextBox 56"/>
                <p:cNvSpPr txBox="1"/>
                <p:nvPr/>
              </p:nvSpPr>
              <p:spPr>
                <a:xfrm>
                  <a:off x="883930" y="2150803"/>
                  <a:ext cx="1005831" cy="413736"/>
                </a:xfrm>
                <a:prstGeom prst="rect">
                  <a:avLst/>
                </a:prstGeom>
                <a:noFill/>
              </p:spPr>
              <p:txBody>
                <a:bodyPr wrap="square" rtlCol="0" anchor="ctr">
                  <a:noAutofit/>
                </a:bodyPr>
                <a:lstStyle/>
                <a:p>
                  <a:pPr defTabSz="1218935"/>
                  <a:r>
                    <a:rPr lang="en-US" sz="2800" b="1" kern="0" dirty="0">
                      <a:solidFill>
                        <a:srgbClr val="00C081"/>
                      </a:solidFill>
                    </a:rPr>
                    <a:t>95%</a:t>
                  </a:r>
                </a:p>
              </p:txBody>
            </p:sp>
          </p:gr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2571" y="855884"/>
                <a:ext cx="916540" cy="467435"/>
              </a:xfrm>
              <a:prstGeom prst="rect">
                <a:avLst/>
              </a:prstGeom>
            </p:spPr>
          </p:pic>
        </p:grpSp>
        <p:grpSp>
          <p:nvGrpSpPr>
            <p:cNvPr id="58" name="Group 57"/>
            <p:cNvGrpSpPr/>
            <p:nvPr/>
          </p:nvGrpSpPr>
          <p:grpSpPr>
            <a:xfrm>
              <a:off x="3635885" y="880539"/>
              <a:ext cx="2231787" cy="1394877"/>
              <a:chOff x="4457460" y="707191"/>
              <a:chExt cx="2649114" cy="1655708"/>
            </a:xfrm>
          </p:grpSpPr>
          <p:grpSp>
            <p:nvGrpSpPr>
              <p:cNvPr id="59" name="Group 58"/>
              <p:cNvGrpSpPr/>
              <p:nvPr/>
            </p:nvGrpSpPr>
            <p:grpSpPr>
              <a:xfrm>
                <a:off x="4457460" y="707191"/>
                <a:ext cx="2649114" cy="1655708"/>
                <a:chOff x="874338" y="2195408"/>
                <a:chExt cx="1692080" cy="1057557"/>
              </a:xfrm>
            </p:grpSpPr>
            <p:sp>
              <p:nvSpPr>
                <p:cNvPr id="61" name="TextBox 60"/>
                <p:cNvSpPr txBox="1"/>
                <p:nvPr/>
              </p:nvSpPr>
              <p:spPr>
                <a:xfrm>
                  <a:off x="874338" y="2573276"/>
                  <a:ext cx="1692080" cy="679689"/>
                </a:xfrm>
                <a:prstGeom prst="rect">
                  <a:avLst/>
                </a:prstGeom>
                <a:noFill/>
              </p:spPr>
              <p:txBody>
                <a:bodyPr wrap="square" rtlCol="0">
                  <a:noAutofit/>
                </a:bodyPr>
                <a:lstStyle/>
                <a:p>
                  <a:pPr defTabSz="1218935">
                    <a:spcAft>
                      <a:spcPts val="151"/>
                    </a:spcAft>
                  </a:pPr>
                  <a:r>
                    <a:rPr lang="en-US" sz="1600" b="1" kern="0" dirty="0">
                      <a:solidFill>
                        <a:srgbClr val="00C081"/>
                      </a:solidFill>
                    </a:rPr>
                    <a:t>SAP on Linux</a:t>
                  </a:r>
                </a:p>
                <a:p>
                  <a:pPr defTabSz="1218935">
                    <a:lnSpc>
                      <a:spcPts val="1000"/>
                    </a:lnSpc>
                    <a:spcAft>
                      <a:spcPts val="151"/>
                    </a:spcAft>
                  </a:pPr>
                  <a:r>
                    <a:rPr lang="en-US" sz="1000" kern="0" dirty="0">
                      <a:solidFill>
                        <a:srgbClr val="0D2C40"/>
                      </a:solidFill>
                    </a:rPr>
                    <a:t>70% of all SAP applications running</a:t>
                  </a:r>
                  <a:br>
                    <a:rPr lang="en-US" sz="1000" kern="0" dirty="0">
                      <a:solidFill>
                        <a:srgbClr val="0D2C40"/>
                      </a:solidFill>
                    </a:rPr>
                  </a:br>
                  <a:r>
                    <a:rPr lang="en-US" sz="1000" kern="0" dirty="0">
                      <a:solidFill>
                        <a:srgbClr val="0D2C40"/>
                      </a:solidFill>
                    </a:rPr>
                    <a:t>on Linux run on SUSE</a:t>
                  </a:r>
                </a:p>
              </p:txBody>
            </p:sp>
            <p:sp>
              <p:nvSpPr>
                <p:cNvPr id="62" name="TextBox 61"/>
                <p:cNvSpPr txBox="1"/>
                <p:nvPr/>
              </p:nvSpPr>
              <p:spPr>
                <a:xfrm>
                  <a:off x="883930" y="2195408"/>
                  <a:ext cx="1005831" cy="413736"/>
                </a:xfrm>
                <a:prstGeom prst="rect">
                  <a:avLst/>
                </a:prstGeom>
                <a:noFill/>
              </p:spPr>
              <p:txBody>
                <a:bodyPr wrap="square" rtlCol="0" anchor="ctr">
                  <a:noAutofit/>
                </a:bodyPr>
                <a:lstStyle/>
                <a:p>
                  <a:pPr defTabSz="1218935"/>
                  <a:r>
                    <a:rPr lang="en-US" sz="2800" b="1" kern="0" dirty="0">
                      <a:solidFill>
                        <a:srgbClr val="00C081"/>
                      </a:solidFill>
                    </a:rPr>
                    <a:t>70%</a:t>
                  </a:r>
                </a:p>
              </p:txBody>
            </p:sp>
          </p:grpSp>
          <p:pic>
            <p:nvPicPr>
              <p:cNvPr id="60" name="Picture 5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9135" y="817666"/>
                <a:ext cx="916540" cy="467435"/>
              </a:xfrm>
              <a:prstGeom prst="rect">
                <a:avLst/>
              </a:prstGeom>
            </p:spPr>
          </p:pic>
        </p:grpSp>
      </p:grpSp>
    </p:spTree>
    <p:extLst>
      <p:ext uri="{BB962C8B-B14F-4D97-AF65-F5344CB8AC3E}">
        <p14:creationId xmlns:p14="http://schemas.microsoft.com/office/powerpoint/2010/main" val="2201777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p:txBody>
          <a:bodyPr/>
          <a:lstStyle/>
          <a:p>
            <a:r>
              <a:rPr lang="en-US" dirty="0"/>
              <a:t>Start Projects Easily – Seamlessly Move to Production</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20</a:t>
            </a:fld>
            <a:endParaRPr lang="en-US"/>
          </a:p>
        </p:txBody>
      </p:sp>
      <p:sp>
        <p:nvSpPr>
          <p:cNvPr id="12" name="Title 11"/>
          <p:cNvSpPr>
            <a:spLocks noGrp="1"/>
          </p:cNvSpPr>
          <p:nvPr>
            <p:ph type="title"/>
          </p:nvPr>
        </p:nvSpPr>
        <p:spPr/>
        <p:txBody>
          <a:bodyPr/>
          <a:lstStyle/>
          <a:p>
            <a:r>
              <a:rPr lang="en-US" dirty="0"/>
              <a:t>Ocean9 Use Cases for SAP</a:t>
            </a:r>
          </a:p>
        </p:txBody>
      </p:sp>
      <p:graphicFrame>
        <p:nvGraphicFramePr>
          <p:cNvPr id="15" name="Diagram 14"/>
          <p:cNvGraphicFramePr/>
          <p:nvPr>
            <p:extLst>
              <p:ext uri="{D42A27DB-BD31-4B8C-83A1-F6EECF244321}">
                <p14:modId xmlns:p14="http://schemas.microsoft.com/office/powerpoint/2010/main" val="1554307032"/>
              </p:ext>
            </p:extLst>
          </p:nvPr>
        </p:nvGraphicFramePr>
        <p:xfrm>
          <a:off x="1143000" y="2057400"/>
          <a:ext cx="9448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592971" y="1981202"/>
            <a:ext cx="845429" cy="838202"/>
            <a:chOff x="572609" y="1981202"/>
            <a:chExt cx="798990" cy="838202"/>
          </a:xfrm>
        </p:grpSpPr>
        <p:sp>
          <p:nvSpPr>
            <p:cNvPr id="16" name="Right Triangle 15"/>
            <p:cNvSpPr/>
            <p:nvPr/>
          </p:nvSpPr>
          <p:spPr bwMode="ltGray">
            <a:xfrm rot="5400000">
              <a:off x="556419" y="2004223"/>
              <a:ext cx="838202" cy="792159"/>
            </a:xfrm>
            <a:prstGeom prst="rtTriangl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dirty="0" err="1"/>
            </a:p>
          </p:txBody>
        </p:sp>
        <p:sp>
          <p:nvSpPr>
            <p:cNvPr id="17" name="TextBox 16"/>
            <p:cNvSpPr txBox="1"/>
            <p:nvPr/>
          </p:nvSpPr>
          <p:spPr>
            <a:xfrm rot="19105230">
              <a:off x="572609" y="2106497"/>
              <a:ext cx="533400" cy="398940"/>
            </a:xfrm>
            <a:prstGeom prst="rect">
              <a:avLst/>
            </a:prstGeom>
            <a:noFill/>
          </p:spPr>
          <p:txBody>
            <a:bodyPr wrap="none" lIns="0" tIns="0" rIns="0" bIns="0" rtlCol="0">
              <a:noAutofit/>
            </a:bodyPr>
            <a:lstStyle/>
            <a:p>
              <a:pPr algn="ctr">
                <a:lnSpc>
                  <a:spcPct val="80000"/>
                </a:lnSpc>
              </a:pPr>
              <a:r>
                <a:rPr lang="en-US" sz="1400" b="1" dirty="0">
                  <a:solidFill>
                    <a:schemeClr val="accent6"/>
                  </a:solidFill>
                </a:rPr>
                <a:t>Try</a:t>
              </a:r>
              <a:br>
                <a:rPr lang="en-US" sz="1400" b="1" dirty="0">
                  <a:solidFill>
                    <a:schemeClr val="accent6"/>
                  </a:solidFill>
                </a:rPr>
              </a:br>
              <a:r>
                <a:rPr lang="en-US" sz="1400" b="1" dirty="0">
                  <a:solidFill>
                    <a:schemeClr val="accent6"/>
                  </a:solidFill>
                </a:rPr>
                <a:t>anytime</a:t>
              </a:r>
              <a:endParaRPr lang="en-US" sz="1600" b="1" dirty="0">
                <a:solidFill>
                  <a:schemeClr val="accent6"/>
                </a:solidFill>
              </a:endParaRPr>
            </a:p>
          </p:txBody>
        </p:sp>
      </p:grpSp>
      <p:sp>
        <p:nvSpPr>
          <p:cNvPr id="2" name="Rectangle 1"/>
          <p:cNvSpPr/>
          <p:nvPr/>
        </p:nvSpPr>
        <p:spPr bwMode="ltGray">
          <a:xfrm>
            <a:off x="10210800" y="2057400"/>
            <a:ext cx="1828800" cy="38862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dirty="0"/>
              <a:t>Supported for all SAP HANA use cases:</a:t>
            </a:r>
            <a:endParaRPr lang="en-US" sz="1400" b="1" dirty="0"/>
          </a:p>
          <a:p>
            <a:pPr marL="168275" indent="-168275">
              <a:spcBef>
                <a:spcPts val="600"/>
              </a:spcBef>
              <a:buFont typeface="Arial" panose="020B0604020202020204" pitchFamily="34" charset="0"/>
              <a:buChar char="•"/>
            </a:pPr>
            <a:r>
              <a:rPr lang="en-US" sz="1400" b="1" dirty="0"/>
              <a:t>S/4HANA</a:t>
            </a:r>
          </a:p>
          <a:p>
            <a:pPr marL="168275" indent="-168275">
              <a:spcBef>
                <a:spcPts val="600"/>
              </a:spcBef>
              <a:buFont typeface="Arial" panose="020B0604020202020204" pitchFamily="34" charset="0"/>
              <a:buChar char="•"/>
            </a:pPr>
            <a:r>
              <a:rPr lang="en-US" sz="1400" b="1" dirty="0"/>
              <a:t>BW/4HANA</a:t>
            </a:r>
          </a:p>
          <a:p>
            <a:pPr marL="168275" indent="-168275">
              <a:spcBef>
                <a:spcPts val="600"/>
              </a:spcBef>
              <a:buFont typeface="Arial" panose="020B0604020202020204" pitchFamily="34" charset="0"/>
              <a:buChar char="•"/>
            </a:pPr>
            <a:r>
              <a:rPr lang="en-US" sz="1400" b="1" dirty="0"/>
              <a:t>Suite on HANA</a:t>
            </a:r>
          </a:p>
          <a:p>
            <a:pPr marL="168275" indent="-168275">
              <a:spcBef>
                <a:spcPts val="600"/>
              </a:spcBef>
              <a:buFont typeface="Arial" panose="020B0604020202020204" pitchFamily="34" charset="0"/>
              <a:buChar char="•"/>
            </a:pPr>
            <a:r>
              <a:rPr lang="en-US" sz="1400" b="1" dirty="0"/>
              <a:t>BW on HANA</a:t>
            </a:r>
          </a:p>
          <a:p>
            <a:pPr marL="168275" indent="-168275">
              <a:spcBef>
                <a:spcPts val="600"/>
              </a:spcBef>
              <a:buFont typeface="Arial" panose="020B0604020202020204" pitchFamily="34" charset="0"/>
              <a:buChar char="•"/>
            </a:pPr>
            <a:r>
              <a:rPr lang="en-US" sz="1400" b="1" dirty="0"/>
              <a:t>Datamart</a:t>
            </a:r>
          </a:p>
          <a:p>
            <a:pPr marL="168275" indent="-168275">
              <a:spcBef>
                <a:spcPts val="600"/>
              </a:spcBef>
              <a:buFont typeface="Arial" panose="020B0604020202020204" pitchFamily="34" charset="0"/>
              <a:buChar char="•"/>
            </a:pPr>
            <a:r>
              <a:rPr lang="en-US" sz="1400" b="1" dirty="0"/>
              <a:t>Custom solutions</a:t>
            </a:r>
          </a:p>
          <a:p>
            <a:pPr marL="168275" indent="-168275">
              <a:spcBef>
                <a:spcPts val="600"/>
              </a:spcBef>
              <a:buFont typeface="Arial" panose="020B0604020202020204" pitchFamily="34" charset="0"/>
              <a:buChar char="•"/>
            </a:pPr>
            <a:r>
              <a:rPr lang="en-US" sz="1400" b="1" dirty="0"/>
              <a:t>ISV solutions</a:t>
            </a:r>
          </a:p>
          <a:p>
            <a:pPr marL="168275" indent="-168275">
              <a:spcBef>
                <a:spcPts val="600"/>
              </a:spcBef>
              <a:buFont typeface="Arial" panose="020B0604020202020204" pitchFamily="34" charset="0"/>
              <a:buChar char="•"/>
            </a:pPr>
            <a:r>
              <a:rPr lang="en-US" sz="1400" b="1" dirty="0"/>
              <a:t>OEM solutions</a:t>
            </a:r>
          </a:p>
        </p:txBody>
      </p:sp>
      <p:sp>
        <p:nvSpPr>
          <p:cNvPr id="7" name="Rectangle 6"/>
          <p:cNvSpPr/>
          <p:nvPr/>
        </p:nvSpPr>
        <p:spPr>
          <a:xfrm>
            <a:off x="-42340" y="2343834"/>
            <a:ext cx="1718740" cy="646331"/>
          </a:xfrm>
          <a:prstGeom prst="rect">
            <a:avLst/>
          </a:prstGeom>
        </p:spPr>
        <p:txBody>
          <a:bodyPr wrap="none">
            <a:spAutoFit/>
          </a:bodyPr>
          <a:lstStyle/>
          <a:p>
            <a:pPr algn="r"/>
            <a:r>
              <a:rPr lang="en-US" b="1" dirty="0">
                <a:solidFill>
                  <a:schemeClr val="accent6">
                    <a:lumMod val="75000"/>
                  </a:schemeClr>
                </a:solidFill>
                <a:latin typeface="Calibri" panose="020F0502020204030204" pitchFamily="34" charset="0"/>
              </a:rPr>
              <a:t>Business Agility </a:t>
            </a:r>
            <a:br>
              <a:rPr lang="en-US" b="1" dirty="0">
                <a:solidFill>
                  <a:schemeClr val="accent6">
                    <a:lumMod val="75000"/>
                  </a:schemeClr>
                </a:solidFill>
                <a:latin typeface="Calibri" panose="020F0502020204030204" pitchFamily="34" charset="0"/>
              </a:rPr>
            </a:br>
            <a:r>
              <a:rPr lang="en-US" b="1" dirty="0">
                <a:solidFill>
                  <a:schemeClr val="accent6">
                    <a:lumMod val="75000"/>
                  </a:schemeClr>
                </a:solidFill>
                <a:latin typeface="Calibri" panose="020F0502020204030204" pitchFamily="34" charset="0"/>
              </a:rPr>
              <a:t>and Innovation</a:t>
            </a:r>
            <a:r>
              <a:rPr lang="en-US" b="1" dirty="0">
                <a:solidFill>
                  <a:schemeClr val="accent6">
                    <a:lumMod val="75000"/>
                  </a:schemeClr>
                </a:solidFill>
              </a:rPr>
              <a:t> </a:t>
            </a:r>
          </a:p>
        </p:txBody>
      </p:sp>
      <p:sp>
        <p:nvSpPr>
          <p:cNvPr id="13" name="Rectangle 12"/>
          <p:cNvSpPr/>
          <p:nvPr/>
        </p:nvSpPr>
        <p:spPr>
          <a:xfrm>
            <a:off x="307114" y="3598171"/>
            <a:ext cx="1369286" cy="923330"/>
          </a:xfrm>
          <a:prstGeom prst="rect">
            <a:avLst/>
          </a:prstGeom>
        </p:spPr>
        <p:txBody>
          <a:bodyPr wrap="none">
            <a:spAutoFit/>
          </a:bodyPr>
          <a:lstStyle/>
          <a:p>
            <a:pPr algn="r"/>
            <a:r>
              <a:rPr lang="en-US" b="1" dirty="0">
                <a:solidFill>
                  <a:schemeClr val="accent6">
                    <a:lumMod val="75000"/>
                  </a:schemeClr>
                </a:solidFill>
                <a:latin typeface="Calibri" panose="020F0502020204030204" pitchFamily="34" charset="0"/>
              </a:rPr>
              <a:t>Business</a:t>
            </a:r>
          </a:p>
          <a:p>
            <a:pPr algn="r"/>
            <a:r>
              <a:rPr lang="en-US" b="1" dirty="0">
                <a:solidFill>
                  <a:schemeClr val="accent6">
                    <a:lumMod val="75000"/>
                  </a:schemeClr>
                </a:solidFill>
                <a:latin typeface="Calibri" panose="020F0502020204030204" pitchFamily="34" charset="0"/>
              </a:rPr>
              <a:t>Continuity</a:t>
            </a:r>
            <a:br>
              <a:rPr lang="en-US" b="1" dirty="0">
                <a:solidFill>
                  <a:schemeClr val="accent6">
                    <a:lumMod val="75000"/>
                  </a:schemeClr>
                </a:solidFill>
                <a:latin typeface="Calibri" panose="020F0502020204030204" pitchFamily="34" charset="0"/>
              </a:rPr>
            </a:br>
            <a:r>
              <a:rPr lang="en-US" b="1" dirty="0">
                <a:solidFill>
                  <a:schemeClr val="accent6">
                    <a:lumMod val="75000"/>
                  </a:schemeClr>
                </a:solidFill>
                <a:latin typeface="Calibri" panose="020F0502020204030204" pitchFamily="34" charset="0"/>
              </a:rPr>
              <a:t>and Security</a:t>
            </a:r>
            <a:endParaRPr lang="en-US" b="1" dirty="0">
              <a:solidFill>
                <a:schemeClr val="accent6">
                  <a:lumMod val="75000"/>
                </a:schemeClr>
              </a:solidFill>
            </a:endParaRPr>
          </a:p>
        </p:txBody>
      </p:sp>
      <p:sp>
        <p:nvSpPr>
          <p:cNvPr id="18" name="Rectangle 17"/>
          <p:cNvSpPr/>
          <p:nvPr/>
        </p:nvSpPr>
        <p:spPr>
          <a:xfrm>
            <a:off x="28577" y="5001106"/>
            <a:ext cx="1647823" cy="646331"/>
          </a:xfrm>
          <a:prstGeom prst="rect">
            <a:avLst/>
          </a:prstGeom>
        </p:spPr>
        <p:txBody>
          <a:bodyPr wrap="none">
            <a:spAutoFit/>
          </a:bodyPr>
          <a:lstStyle/>
          <a:p>
            <a:pPr algn="r"/>
            <a:r>
              <a:rPr lang="en-US" b="1" dirty="0">
                <a:solidFill>
                  <a:schemeClr val="accent6">
                    <a:lumMod val="75000"/>
                  </a:schemeClr>
                </a:solidFill>
                <a:latin typeface="Calibri" panose="020F0502020204030204" pitchFamily="34" charset="0"/>
              </a:rPr>
              <a:t>Business </a:t>
            </a:r>
          </a:p>
          <a:p>
            <a:pPr algn="r"/>
            <a:r>
              <a:rPr lang="en-US" b="1" dirty="0">
                <a:solidFill>
                  <a:schemeClr val="accent6">
                    <a:lumMod val="75000"/>
                  </a:schemeClr>
                </a:solidFill>
                <a:latin typeface="Calibri" panose="020F0502020204030204" pitchFamily="34" charset="0"/>
              </a:rPr>
              <a:t>Transformation</a:t>
            </a:r>
            <a:endParaRPr lang="en-US" b="1" dirty="0">
              <a:solidFill>
                <a:schemeClr val="accent6">
                  <a:lumMod val="75000"/>
                </a:schemeClr>
              </a:solidFill>
            </a:endParaRPr>
          </a:p>
        </p:txBody>
      </p:sp>
    </p:spTree>
    <p:extLst>
      <p:ext uri="{BB962C8B-B14F-4D97-AF65-F5344CB8AC3E}">
        <p14:creationId xmlns:p14="http://schemas.microsoft.com/office/powerpoint/2010/main" val="341986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Disaster Recovery as-a-Service for All SAP Customers</a:t>
            </a:r>
          </a:p>
        </p:txBody>
      </p:sp>
      <p:sp>
        <p:nvSpPr>
          <p:cNvPr id="3" name="Content Placeholder 2"/>
          <p:cNvSpPr>
            <a:spLocks noGrp="1"/>
          </p:cNvSpPr>
          <p:nvPr>
            <p:ph idx="1"/>
          </p:nvPr>
        </p:nvSpPr>
        <p:spPr>
          <a:xfrm>
            <a:off x="609599" y="1981200"/>
            <a:ext cx="10969783" cy="4114799"/>
          </a:xfrm>
        </p:spPr>
        <p:txBody>
          <a:bodyPr>
            <a:normAutofit fontScale="92500"/>
          </a:bodyPr>
          <a:lstStyle/>
          <a:p>
            <a:pPr>
              <a:lnSpc>
                <a:spcPct val="150000"/>
              </a:lnSpc>
            </a:pPr>
            <a:r>
              <a:rPr lang="en-US" b="1" dirty="0">
                <a:solidFill>
                  <a:schemeClr val="accent5"/>
                </a:solidFill>
              </a:rPr>
              <a:t>DR-as-a-Service with very high Business Benefit / Cost &amp; Effort</a:t>
            </a:r>
          </a:p>
          <a:p>
            <a:pPr>
              <a:lnSpc>
                <a:spcPct val="150000"/>
              </a:lnSpc>
            </a:pPr>
            <a:r>
              <a:rPr lang="en-US" b="1" dirty="0">
                <a:solidFill>
                  <a:schemeClr val="accent5"/>
                </a:solidFill>
              </a:rPr>
              <a:t>Ocean9 </a:t>
            </a:r>
            <a:r>
              <a:rPr lang="en-US" b="1" dirty="0" err="1">
                <a:solidFill>
                  <a:schemeClr val="accent5"/>
                </a:solidFill>
              </a:rPr>
              <a:t>DRaaS</a:t>
            </a:r>
            <a:r>
              <a:rPr lang="en-US" b="1" dirty="0">
                <a:solidFill>
                  <a:schemeClr val="accent5"/>
                </a:solidFill>
              </a:rPr>
              <a:t> protects your SAP based Digital Business</a:t>
            </a:r>
          </a:p>
          <a:p>
            <a:pPr marL="0" indent="0">
              <a:lnSpc>
                <a:spcPct val="150000"/>
              </a:lnSpc>
              <a:buNone/>
            </a:pPr>
            <a:r>
              <a:rPr lang="en-US" dirty="0">
                <a:solidFill>
                  <a:schemeClr val="accent5"/>
                </a:solidFill>
              </a:rPr>
              <a:t>	</a:t>
            </a:r>
            <a:r>
              <a:rPr lang="en-US" b="1" dirty="0">
                <a:solidFill>
                  <a:schemeClr val="accent4"/>
                </a:solidFill>
              </a:rPr>
              <a:t>15 min RPO </a:t>
            </a:r>
            <a:r>
              <a:rPr lang="en-US" dirty="0">
                <a:solidFill>
                  <a:schemeClr val="accent5"/>
                </a:solidFill>
              </a:rPr>
              <a:t>	     </a:t>
            </a:r>
            <a:r>
              <a:rPr lang="en-US" b="1" dirty="0">
                <a:solidFill>
                  <a:schemeClr val="accent4"/>
                </a:solidFill>
              </a:rPr>
              <a:t>30-90 min RTO </a:t>
            </a:r>
            <a:r>
              <a:rPr lang="en-US" dirty="0">
                <a:solidFill>
                  <a:schemeClr val="accent5"/>
                </a:solidFill>
              </a:rPr>
              <a:t>	  </a:t>
            </a:r>
            <a:r>
              <a:rPr lang="en-US" b="1" dirty="0">
                <a:solidFill>
                  <a:schemeClr val="accent4"/>
                </a:solidFill>
              </a:rPr>
              <a:t>95% Cost Savings</a:t>
            </a:r>
            <a:endParaRPr lang="en-US" sz="1400" dirty="0">
              <a:solidFill>
                <a:schemeClr val="accent4"/>
              </a:solidFill>
            </a:endParaRPr>
          </a:p>
          <a:p>
            <a:pPr>
              <a:lnSpc>
                <a:spcPct val="110000"/>
              </a:lnSpc>
            </a:pPr>
            <a:endParaRPr lang="en-US" dirty="0">
              <a:solidFill>
                <a:schemeClr val="accent5"/>
              </a:solidFill>
            </a:endParaRPr>
          </a:p>
          <a:p>
            <a:pPr>
              <a:lnSpc>
                <a:spcPct val="110000"/>
              </a:lnSpc>
            </a:pPr>
            <a:r>
              <a:rPr lang="en-US" b="1" dirty="0">
                <a:solidFill>
                  <a:schemeClr val="accent5"/>
                </a:solidFill>
              </a:rPr>
              <a:t>SUSE Linux Enterprise Server for SAP Applications provides High Availability for SAP deployments on AWS and Azure</a:t>
            </a:r>
          </a:p>
          <a:p>
            <a:pPr marL="0" indent="0" algn="ctr">
              <a:buNone/>
            </a:pPr>
            <a:endParaRPr lang="en-US" sz="2000" b="1" dirty="0"/>
          </a:p>
        </p:txBody>
      </p:sp>
      <p:sp>
        <p:nvSpPr>
          <p:cNvPr id="4" name="Date Placeholder 3"/>
          <p:cNvSpPr>
            <a:spLocks noGrp="1"/>
          </p:cNvSpPr>
          <p:nvPr>
            <p:ph type="dt" sz="half" idx="10"/>
          </p:nvPr>
        </p:nvSpPr>
        <p:spPr/>
        <p:txBody>
          <a:bodyPr/>
          <a:lstStyle/>
          <a:p>
            <a:fld id="{412BBDE6-B835-492A-A695-419E59A597C2}" type="datetime4">
              <a:rPr lang="en-US" smtClean="0"/>
              <a:t>February 16, 2017</a:t>
            </a:fld>
            <a:endParaRPr lang="en-US"/>
          </a:p>
        </p:txBody>
      </p:sp>
      <p:sp>
        <p:nvSpPr>
          <p:cNvPr id="5" name="Footer Placeholder 4"/>
          <p:cNvSpPr>
            <a:spLocks noGrp="1"/>
          </p:cNvSpPr>
          <p:nvPr>
            <p:ph type="ftr" sz="quarter" idx="11"/>
          </p:nvPr>
        </p:nvSpPr>
        <p:spPr/>
        <p:txBody>
          <a:bodyPr/>
          <a:lstStyle/>
          <a:p>
            <a:r>
              <a:rPr lang="en-US" dirty="0"/>
              <a:t>© Copyright, 2016, Ocean9, Inc., All Rights Reserved</a:t>
            </a:r>
          </a:p>
        </p:txBody>
      </p:sp>
      <p:sp>
        <p:nvSpPr>
          <p:cNvPr id="6" name="Slide Number Placeholder 5"/>
          <p:cNvSpPr>
            <a:spLocks noGrp="1"/>
          </p:cNvSpPr>
          <p:nvPr>
            <p:ph type="sldNum" sz="quarter" idx="12"/>
          </p:nvPr>
        </p:nvSpPr>
        <p:spPr/>
        <p:txBody>
          <a:bodyPr/>
          <a:lstStyle/>
          <a:p>
            <a:fld id="{B016F8AB-BCEA-4347-8BA6-BE776009BC89}" type="slidenum">
              <a:rPr lang="en-US" smtClean="0"/>
              <a:t>21</a:t>
            </a:fld>
            <a:endParaRPr lang="en-US"/>
          </a:p>
        </p:txBody>
      </p:sp>
      <p:sp>
        <p:nvSpPr>
          <p:cNvPr id="7" name="Title 6"/>
          <p:cNvSpPr>
            <a:spLocks noGrp="1"/>
          </p:cNvSpPr>
          <p:nvPr>
            <p:ph type="title"/>
          </p:nvPr>
        </p:nvSpPr>
        <p:spPr/>
        <p:txBody>
          <a:bodyPr/>
          <a:lstStyle/>
          <a:p>
            <a:r>
              <a:rPr lang="en-US" dirty="0"/>
              <a:t>The Ocean9 and SUSE Difference</a:t>
            </a:r>
          </a:p>
        </p:txBody>
      </p:sp>
      <p:sp>
        <p:nvSpPr>
          <p:cNvPr id="8" name="Arrow: Right 7"/>
          <p:cNvSpPr/>
          <p:nvPr/>
        </p:nvSpPr>
        <p:spPr bwMode="ltGray">
          <a:xfrm>
            <a:off x="7620000" y="3581400"/>
            <a:ext cx="457200" cy="393940"/>
          </a:xfrm>
          <a:prstGeom prst="rightArrow">
            <a:avLst>
              <a:gd name="adj1" fmla="val 50000"/>
              <a:gd name="adj2" fmla="val 59502"/>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9" name="Arrow: Right 8"/>
          <p:cNvSpPr/>
          <p:nvPr/>
        </p:nvSpPr>
        <p:spPr bwMode="ltGray">
          <a:xfrm>
            <a:off x="914400" y="3590693"/>
            <a:ext cx="457200" cy="393940"/>
          </a:xfrm>
          <a:prstGeom prst="rightArrow">
            <a:avLst>
              <a:gd name="adj1" fmla="val 50000"/>
              <a:gd name="adj2" fmla="val 59502"/>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0" name="Arrow: Right 9"/>
          <p:cNvSpPr/>
          <p:nvPr/>
        </p:nvSpPr>
        <p:spPr bwMode="ltGray">
          <a:xfrm>
            <a:off x="4191000" y="3592552"/>
            <a:ext cx="457200" cy="393940"/>
          </a:xfrm>
          <a:prstGeom prst="rightArrow">
            <a:avLst>
              <a:gd name="adj1" fmla="val 50000"/>
              <a:gd name="adj2" fmla="val 59502"/>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406019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Let us show You in Your Own Environment</a:t>
            </a:r>
          </a:p>
        </p:txBody>
      </p:sp>
      <p:sp>
        <p:nvSpPr>
          <p:cNvPr id="9" name="Content Placeholder 8"/>
          <p:cNvSpPr>
            <a:spLocks noGrp="1"/>
          </p:cNvSpPr>
          <p:nvPr>
            <p:ph idx="1"/>
          </p:nvPr>
        </p:nvSpPr>
        <p:spPr/>
        <p:txBody>
          <a:bodyPr>
            <a:normAutofit/>
          </a:bodyPr>
          <a:lstStyle/>
          <a:p>
            <a:pPr marL="0" indent="0">
              <a:lnSpc>
                <a:spcPct val="100000"/>
              </a:lnSpc>
              <a:buNone/>
            </a:pPr>
            <a:r>
              <a:rPr lang="en-US" b="1" dirty="0"/>
              <a:t>High Value Pilot offer</a:t>
            </a:r>
          </a:p>
          <a:p>
            <a:pPr lvl="1">
              <a:lnSpc>
                <a:spcPct val="100000"/>
              </a:lnSpc>
            </a:pPr>
            <a:r>
              <a:rPr lang="en-US" dirty="0"/>
              <a:t>On-site/virtual customer workshop</a:t>
            </a:r>
          </a:p>
          <a:p>
            <a:pPr lvl="1">
              <a:lnSpc>
                <a:spcPct val="100000"/>
              </a:lnSpc>
            </a:pPr>
            <a:r>
              <a:rPr lang="en-US" dirty="0"/>
              <a:t>Ocean9 DR-as-a-Service and SAP HANA as-a-Service trial subscription</a:t>
            </a:r>
          </a:p>
          <a:p>
            <a:pPr lvl="1">
              <a:lnSpc>
                <a:spcPct val="100000"/>
              </a:lnSpc>
            </a:pPr>
            <a:r>
              <a:rPr lang="en-US" dirty="0"/>
              <a:t>See if you qualify for one of three customized pilots</a:t>
            </a:r>
          </a:p>
          <a:p>
            <a:pPr marL="0" indent="0">
              <a:lnSpc>
                <a:spcPct val="100000"/>
              </a:lnSpc>
              <a:buNone/>
            </a:pPr>
            <a:endParaRPr lang="en-US" b="1" dirty="0"/>
          </a:p>
          <a:p>
            <a:pPr marL="0" indent="0">
              <a:lnSpc>
                <a:spcPct val="100000"/>
              </a:lnSpc>
              <a:buNone/>
            </a:pPr>
            <a:r>
              <a:rPr lang="en-US" b="1" dirty="0"/>
              <a:t>Download the Ocean9 </a:t>
            </a:r>
            <a:r>
              <a:rPr lang="en-US" b="1" dirty="0" err="1"/>
              <a:t>DRaaS</a:t>
            </a:r>
            <a:r>
              <a:rPr lang="en-US" b="1" dirty="0"/>
              <a:t> whitepaper </a:t>
            </a:r>
            <a:r>
              <a:rPr lang="en-US" b="1" dirty="0">
                <a:hlinkClick r:id="rId2"/>
              </a:rPr>
              <a:t>here</a:t>
            </a:r>
            <a:endParaRPr lang="en-US" b="1" dirty="0"/>
          </a:p>
          <a:p>
            <a:pPr marL="0" indent="0">
              <a:lnSpc>
                <a:spcPct val="100000"/>
              </a:lnSpc>
              <a:buNone/>
            </a:pPr>
            <a:r>
              <a:rPr lang="en-US" b="1" dirty="0"/>
              <a:t>Download </a:t>
            </a:r>
            <a:r>
              <a:rPr lang="en-US" b="1" dirty="0" err="1"/>
              <a:t>DRaaS</a:t>
            </a:r>
            <a:r>
              <a:rPr lang="en-US" b="1" dirty="0"/>
              <a:t> presentation slides </a:t>
            </a:r>
            <a:r>
              <a:rPr lang="en-US" b="1" dirty="0">
                <a:hlinkClick r:id="rId3"/>
              </a:rPr>
              <a:t>here</a:t>
            </a:r>
            <a:endParaRPr lang="en-US" b="1" dirty="0"/>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22</a:t>
            </a:fld>
            <a:endParaRPr lang="en-US"/>
          </a:p>
        </p:txBody>
      </p:sp>
      <p:sp>
        <p:nvSpPr>
          <p:cNvPr id="6" name="Title 5"/>
          <p:cNvSpPr>
            <a:spLocks noGrp="1"/>
          </p:cNvSpPr>
          <p:nvPr>
            <p:ph type="title"/>
          </p:nvPr>
        </p:nvSpPr>
        <p:spPr/>
        <p:txBody>
          <a:bodyPr/>
          <a:lstStyle/>
          <a:p>
            <a:r>
              <a:rPr lang="en-US" dirty="0"/>
              <a:t>Call to Action</a:t>
            </a:r>
          </a:p>
        </p:txBody>
      </p:sp>
    </p:spTree>
    <p:extLst>
      <p:ext uri="{BB962C8B-B14F-4D97-AF65-F5344CB8AC3E}">
        <p14:creationId xmlns:p14="http://schemas.microsoft.com/office/powerpoint/2010/main" val="30086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2590800"/>
            <a:ext cx="12436475" cy="1554463"/>
          </a:xfrm>
          <a:prstGeom prst="rect">
            <a:avLst/>
          </a:prstGeom>
          <a:solidFill>
            <a:srgbClr val="FFFFFF"/>
          </a:solidFill>
          <a:ln w="3175" cap="flat" cmpd="sng" algn="ctr">
            <a:noFill/>
            <a:prstDash val="solid"/>
            <a:headEnd type="none" w="med" len="med"/>
            <a:tailEnd type="none" w="med" len="med"/>
          </a:ln>
          <a:effectLst/>
        </p:spPr>
        <p:txBody>
          <a:bodyPr vert="horz" wrap="square" lIns="2743200" tIns="46637" rIns="914400" bIns="46637" numCol="1" rtlCol="0" anchor="ctr" anchorCtr="0" compatLnSpc="1">
            <a:prstTxWarp prst="textNoShape">
              <a:avLst/>
            </a:prstTxWarp>
          </a:bodyPr>
          <a:lstStyle/>
          <a:p>
            <a:pPr defTabSz="932472" fontAlgn="base">
              <a:spcBef>
                <a:spcPct val="0"/>
              </a:spcBef>
              <a:spcAft>
                <a:spcPct val="0"/>
              </a:spcAft>
              <a:defRPr/>
            </a:pPr>
            <a:endParaRPr lang="en-US" sz="3200" kern="0" dirty="0">
              <a:gradFill>
                <a:gsLst>
                  <a:gs pos="0">
                    <a:srgbClr val="FFFFFF"/>
                  </a:gs>
                  <a:gs pos="100000">
                    <a:srgbClr val="FFFFFF"/>
                  </a:gs>
                </a:gsLst>
                <a:lin ang="5400000" scaled="0"/>
              </a:gradFill>
              <a:latin typeface="Segoe UI Light"/>
            </a:endParaRPr>
          </a:p>
        </p:txBody>
      </p:sp>
      <p:sp>
        <p:nvSpPr>
          <p:cNvPr id="31" name="Rectangle 30"/>
          <p:cNvSpPr/>
          <p:nvPr/>
        </p:nvSpPr>
        <p:spPr>
          <a:xfrm>
            <a:off x="2954338" y="2567622"/>
            <a:ext cx="2783134" cy="1569660"/>
          </a:xfrm>
          <a:prstGeom prst="rect">
            <a:avLst/>
          </a:prstGeom>
        </p:spPr>
        <p:txBody>
          <a:bodyPr wrap="none">
            <a:spAutoFit/>
          </a:bodyPr>
          <a:lstStyle/>
          <a:p>
            <a:r>
              <a:rPr lang="en-US" sz="9600" dirty="0">
                <a:solidFill>
                  <a:srgbClr val="02D35F"/>
                </a:solidFill>
              </a:rPr>
              <a:t>Q&amp;A</a:t>
            </a:r>
          </a:p>
        </p:txBody>
      </p:sp>
      <p:sp>
        <p:nvSpPr>
          <p:cNvPr id="36" name="Oval 35"/>
          <p:cNvSpPr/>
          <p:nvPr/>
        </p:nvSpPr>
        <p:spPr bwMode="auto">
          <a:xfrm>
            <a:off x="274638" y="2318707"/>
            <a:ext cx="2076450" cy="2076450"/>
          </a:xfrm>
          <a:prstGeom prst="ellipse">
            <a:avLst/>
          </a:prstGeom>
          <a:solidFill>
            <a:srgbClr val="FFFFFF"/>
          </a:solidFill>
          <a:ln w="76200" cap="flat" cmpd="sng" algn="ctr">
            <a:solidFill>
              <a:schemeClr val="tx2">
                <a:lumMod val="75000"/>
                <a:lumOff val="25000"/>
              </a:scheme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kern="0" dirty="0">
              <a:gradFill>
                <a:gsLst>
                  <a:gs pos="0">
                    <a:srgbClr val="FFFFFF"/>
                  </a:gs>
                  <a:gs pos="100000">
                    <a:srgbClr val="FFFFFF"/>
                  </a:gs>
                </a:gsLst>
                <a:lin ang="5400000" scaled="0"/>
              </a:gradFill>
              <a:latin typeface="Segoe UI Semilight"/>
            </a:endParaRPr>
          </a:p>
        </p:txBody>
      </p:sp>
      <p:sp>
        <p:nvSpPr>
          <p:cNvPr id="37" name="Freeform 36"/>
          <p:cNvSpPr>
            <a:spLocks noChangeArrowheads="1"/>
          </p:cNvSpPr>
          <p:nvPr/>
        </p:nvSpPr>
        <p:spPr bwMode="auto">
          <a:xfrm>
            <a:off x="685800" y="2761028"/>
            <a:ext cx="1190410" cy="1295687"/>
          </a:xfrm>
          <a:custGeom>
            <a:avLst/>
            <a:gdLst>
              <a:gd name="T0" fmla="*/ 172979 w 556"/>
              <a:gd name="T1" fmla="*/ 0 h 604"/>
              <a:gd name="T2" fmla="*/ 172979 w 556"/>
              <a:gd name="T3" fmla="*/ 0 h 604"/>
              <a:gd name="T4" fmla="*/ 128895 w 556"/>
              <a:gd name="T5" fmla="*/ 18910 h 604"/>
              <a:gd name="T6" fmla="*/ 127215 w 556"/>
              <a:gd name="T7" fmla="*/ 16389 h 604"/>
              <a:gd name="T8" fmla="*/ 120498 w 556"/>
              <a:gd name="T9" fmla="*/ 14708 h 604"/>
              <a:gd name="T10" fmla="*/ 118398 w 556"/>
              <a:gd name="T11" fmla="*/ 21431 h 604"/>
              <a:gd name="T12" fmla="*/ 122177 w 556"/>
              <a:gd name="T13" fmla="*/ 27315 h 604"/>
              <a:gd name="T14" fmla="*/ 112520 w 556"/>
              <a:gd name="T15" fmla="*/ 59672 h 604"/>
              <a:gd name="T16" fmla="*/ 112940 w 556"/>
              <a:gd name="T17" fmla="*/ 64294 h 604"/>
              <a:gd name="T18" fmla="*/ 9657 w 556"/>
              <a:gd name="T19" fmla="*/ 209272 h 604"/>
              <a:gd name="T20" fmla="*/ 4199 w 556"/>
              <a:gd name="T21" fmla="*/ 230704 h 604"/>
              <a:gd name="T22" fmla="*/ 16794 w 556"/>
              <a:gd name="T23" fmla="*/ 246672 h 604"/>
              <a:gd name="T24" fmla="*/ 35268 w 556"/>
              <a:gd name="T25" fmla="*/ 253396 h 604"/>
              <a:gd name="T26" fmla="*/ 36527 w 556"/>
              <a:gd name="T27" fmla="*/ 253396 h 604"/>
              <a:gd name="T28" fmla="*/ 49543 w 556"/>
              <a:gd name="T29" fmla="*/ 247933 h 604"/>
              <a:gd name="T30" fmla="*/ 175079 w 556"/>
              <a:gd name="T31" fmla="*/ 119764 h 604"/>
              <a:gd name="T32" fmla="*/ 214125 w 556"/>
              <a:gd name="T33" fmla="*/ 103375 h 604"/>
              <a:gd name="T34" fmla="*/ 219583 w 556"/>
              <a:gd name="T35" fmla="*/ 106317 h 604"/>
              <a:gd name="T36" fmla="*/ 221262 w 556"/>
              <a:gd name="T37" fmla="*/ 106317 h 604"/>
              <a:gd name="T38" fmla="*/ 226301 w 556"/>
              <a:gd name="T39" fmla="*/ 102955 h 604"/>
              <a:gd name="T40" fmla="*/ 223362 w 556"/>
              <a:gd name="T41" fmla="*/ 97072 h 604"/>
              <a:gd name="T42" fmla="*/ 220423 w 556"/>
              <a:gd name="T43" fmla="*/ 95811 h 604"/>
              <a:gd name="T44" fmla="*/ 233018 w 556"/>
              <a:gd name="T45" fmla="*/ 59672 h 604"/>
              <a:gd name="T46" fmla="*/ 172979 w 556"/>
              <a:gd name="T47" fmla="*/ 0 h 604"/>
              <a:gd name="T48" fmla="*/ 42825 w 556"/>
              <a:gd name="T49" fmla="*/ 240789 h 604"/>
              <a:gd name="T50" fmla="*/ 42825 w 556"/>
              <a:gd name="T51" fmla="*/ 240789 h 604"/>
              <a:gd name="T52" fmla="*/ 36107 w 556"/>
              <a:gd name="T53" fmla="*/ 243310 h 604"/>
              <a:gd name="T54" fmla="*/ 22672 w 556"/>
              <a:gd name="T55" fmla="*/ 238688 h 604"/>
              <a:gd name="T56" fmla="*/ 13435 w 556"/>
              <a:gd name="T57" fmla="*/ 226922 h 604"/>
              <a:gd name="T58" fmla="*/ 16794 w 556"/>
              <a:gd name="T59" fmla="*/ 215996 h 604"/>
              <a:gd name="T60" fmla="*/ 115879 w 556"/>
              <a:gd name="T61" fmla="*/ 77742 h 604"/>
              <a:gd name="T62" fmla="*/ 162063 w 556"/>
              <a:gd name="T63" fmla="*/ 118924 h 604"/>
              <a:gd name="T64" fmla="*/ 42825 w 556"/>
              <a:gd name="T65" fmla="*/ 240789 h 604"/>
              <a:gd name="T66" fmla="*/ 172979 w 556"/>
              <a:gd name="T67" fmla="*/ 110099 h 604"/>
              <a:gd name="T68" fmla="*/ 172979 w 556"/>
              <a:gd name="T69" fmla="*/ 110099 h 604"/>
              <a:gd name="T70" fmla="*/ 122597 w 556"/>
              <a:gd name="T71" fmla="*/ 59672 h 604"/>
              <a:gd name="T72" fmla="*/ 128895 w 556"/>
              <a:gd name="T73" fmla="*/ 36139 h 604"/>
              <a:gd name="T74" fmla="*/ 158704 w 556"/>
              <a:gd name="T75" fmla="*/ 68497 h 604"/>
              <a:gd name="T76" fmla="*/ 204468 w 556"/>
              <a:gd name="T77" fmla="*/ 98753 h 604"/>
              <a:gd name="T78" fmla="*/ 172979 w 556"/>
              <a:gd name="T79" fmla="*/ 110099 h 604"/>
              <a:gd name="T80" fmla="*/ 164582 w 556"/>
              <a:gd name="T81" fmla="*/ 60512 h 604"/>
              <a:gd name="T82" fmla="*/ 164582 w 556"/>
              <a:gd name="T83" fmla="*/ 60512 h 604"/>
              <a:gd name="T84" fmla="*/ 134353 w 556"/>
              <a:gd name="T85" fmla="*/ 27315 h 604"/>
              <a:gd name="T86" fmla="*/ 172979 w 556"/>
              <a:gd name="T87" fmla="*/ 9245 h 604"/>
              <a:gd name="T88" fmla="*/ 223362 w 556"/>
              <a:gd name="T89" fmla="*/ 59672 h 604"/>
              <a:gd name="T90" fmla="*/ 211606 w 556"/>
              <a:gd name="T91" fmla="*/ 91189 h 604"/>
              <a:gd name="T92" fmla="*/ 164582 w 556"/>
              <a:gd name="T93" fmla="*/ 60512 h 6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6" h="604">
                <a:moveTo>
                  <a:pt x="412" y="0"/>
                </a:moveTo>
                <a:lnTo>
                  <a:pt x="412" y="0"/>
                </a:lnTo>
                <a:cubicBezTo>
                  <a:pt x="370" y="0"/>
                  <a:pt x="333" y="17"/>
                  <a:pt x="307" y="45"/>
                </a:cubicBezTo>
                <a:cubicBezTo>
                  <a:pt x="305" y="42"/>
                  <a:pt x="303" y="39"/>
                  <a:pt x="303" y="39"/>
                </a:cubicBezTo>
                <a:cubicBezTo>
                  <a:pt x="299" y="33"/>
                  <a:pt x="292" y="31"/>
                  <a:pt x="287" y="35"/>
                </a:cubicBezTo>
                <a:cubicBezTo>
                  <a:pt x="281" y="38"/>
                  <a:pt x="279" y="44"/>
                  <a:pt x="282" y="51"/>
                </a:cubicBezTo>
                <a:cubicBezTo>
                  <a:pt x="283" y="51"/>
                  <a:pt x="286" y="57"/>
                  <a:pt x="291" y="65"/>
                </a:cubicBezTo>
                <a:cubicBezTo>
                  <a:pt x="277" y="87"/>
                  <a:pt x="268" y="114"/>
                  <a:pt x="268" y="142"/>
                </a:cubicBezTo>
                <a:cubicBezTo>
                  <a:pt x="268" y="146"/>
                  <a:pt x="269" y="149"/>
                  <a:pt x="269" y="153"/>
                </a:cubicBezTo>
                <a:cubicBezTo>
                  <a:pt x="23" y="498"/>
                  <a:pt x="23" y="498"/>
                  <a:pt x="23" y="498"/>
                </a:cubicBezTo>
                <a:cubicBezTo>
                  <a:pt x="21" y="499"/>
                  <a:pt x="0" y="522"/>
                  <a:pt x="10" y="549"/>
                </a:cubicBezTo>
                <a:cubicBezTo>
                  <a:pt x="20" y="572"/>
                  <a:pt x="30" y="579"/>
                  <a:pt x="40" y="587"/>
                </a:cubicBezTo>
                <a:cubicBezTo>
                  <a:pt x="52" y="595"/>
                  <a:pt x="72" y="602"/>
                  <a:pt x="84" y="603"/>
                </a:cubicBezTo>
                <a:cubicBezTo>
                  <a:pt x="85" y="603"/>
                  <a:pt x="86" y="603"/>
                  <a:pt x="87" y="603"/>
                </a:cubicBezTo>
                <a:cubicBezTo>
                  <a:pt x="100" y="603"/>
                  <a:pt x="112" y="597"/>
                  <a:pt x="118" y="590"/>
                </a:cubicBezTo>
                <a:cubicBezTo>
                  <a:pt x="124" y="585"/>
                  <a:pt x="388" y="314"/>
                  <a:pt x="417" y="285"/>
                </a:cubicBezTo>
                <a:cubicBezTo>
                  <a:pt x="453" y="284"/>
                  <a:pt x="485" y="269"/>
                  <a:pt x="510" y="246"/>
                </a:cubicBezTo>
                <a:cubicBezTo>
                  <a:pt x="515" y="248"/>
                  <a:pt x="520" y="250"/>
                  <a:pt x="523" y="253"/>
                </a:cubicBezTo>
                <a:cubicBezTo>
                  <a:pt x="525" y="253"/>
                  <a:pt x="526" y="253"/>
                  <a:pt x="527" y="253"/>
                </a:cubicBezTo>
                <a:cubicBezTo>
                  <a:pt x="533" y="253"/>
                  <a:pt x="537" y="250"/>
                  <a:pt x="539" y="245"/>
                </a:cubicBezTo>
                <a:cubicBezTo>
                  <a:pt x="541" y="239"/>
                  <a:pt x="538" y="233"/>
                  <a:pt x="532" y="231"/>
                </a:cubicBezTo>
                <a:cubicBezTo>
                  <a:pt x="531" y="230"/>
                  <a:pt x="529" y="229"/>
                  <a:pt x="525" y="228"/>
                </a:cubicBezTo>
                <a:cubicBezTo>
                  <a:pt x="544" y="204"/>
                  <a:pt x="555" y="174"/>
                  <a:pt x="555" y="142"/>
                </a:cubicBezTo>
                <a:cubicBezTo>
                  <a:pt x="555" y="63"/>
                  <a:pt x="490" y="0"/>
                  <a:pt x="412" y="0"/>
                </a:cubicBezTo>
                <a:close/>
                <a:moveTo>
                  <a:pt x="102" y="573"/>
                </a:moveTo>
                <a:lnTo>
                  <a:pt x="102" y="573"/>
                </a:lnTo>
                <a:cubicBezTo>
                  <a:pt x="99" y="577"/>
                  <a:pt x="91" y="581"/>
                  <a:pt x="86" y="579"/>
                </a:cubicBezTo>
                <a:cubicBezTo>
                  <a:pt x="79" y="579"/>
                  <a:pt x="61" y="573"/>
                  <a:pt x="54" y="568"/>
                </a:cubicBezTo>
                <a:cubicBezTo>
                  <a:pt x="44" y="562"/>
                  <a:pt x="39" y="558"/>
                  <a:pt x="32" y="540"/>
                </a:cubicBezTo>
                <a:cubicBezTo>
                  <a:pt x="27" y="527"/>
                  <a:pt x="39" y="515"/>
                  <a:pt x="40" y="514"/>
                </a:cubicBezTo>
                <a:cubicBezTo>
                  <a:pt x="276" y="185"/>
                  <a:pt x="276" y="185"/>
                  <a:pt x="276" y="185"/>
                </a:cubicBezTo>
                <a:cubicBezTo>
                  <a:pt x="291" y="235"/>
                  <a:pt x="334" y="273"/>
                  <a:pt x="386" y="283"/>
                </a:cubicBezTo>
                <a:cubicBezTo>
                  <a:pt x="324" y="346"/>
                  <a:pt x="107" y="569"/>
                  <a:pt x="102" y="573"/>
                </a:cubicBezTo>
                <a:close/>
                <a:moveTo>
                  <a:pt x="412" y="262"/>
                </a:moveTo>
                <a:lnTo>
                  <a:pt x="412" y="262"/>
                </a:lnTo>
                <a:cubicBezTo>
                  <a:pt x="345" y="262"/>
                  <a:pt x="292" y="208"/>
                  <a:pt x="292" y="142"/>
                </a:cubicBezTo>
                <a:cubicBezTo>
                  <a:pt x="292" y="122"/>
                  <a:pt x="297" y="103"/>
                  <a:pt x="307" y="86"/>
                </a:cubicBezTo>
                <a:cubicBezTo>
                  <a:pt x="322" y="108"/>
                  <a:pt x="346" y="137"/>
                  <a:pt x="378" y="163"/>
                </a:cubicBezTo>
                <a:cubicBezTo>
                  <a:pt x="415" y="194"/>
                  <a:pt x="457" y="219"/>
                  <a:pt x="487" y="235"/>
                </a:cubicBezTo>
                <a:cubicBezTo>
                  <a:pt x="466" y="252"/>
                  <a:pt x="440" y="262"/>
                  <a:pt x="412" y="262"/>
                </a:cubicBezTo>
                <a:close/>
                <a:moveTo>
                  <a:pt x="392" y="144"/>
                </a:moveTo>
                <a:lnTo>
                  <a:pt x="392" y="144"/>
                </a:lnTo>
                <a:cubicBezTo>
                  <a:pt x="360" y="118"/>
                  <a:pt x="336" y="87"/>
                  <a:pt x="320" y="65"/>
                </a:cubicBezTo>
                <a:cubicBezTo>
                  <a:pt x="342" y="39"/>
                  <a:pt x="374" y="22"/>
                  <a:pt x="412" y="22"/>
                </a:cubicBezTo>
                <a:cubicBezTo>
                  <a:pt x="477" y="22"/>
                  <a:pt x="532" y="77"/>
                  <a:pt x="532" y="142"/>
                </a:cubicBezTo>
                <a:cubicBezTo>
                  <a:pt x="532" y="170"/>
                  <a:pt x="521" y="196"/>
                  <a:pt x="504" y="217"/>
                </a:cubicBezTo>
                <a:cubicBezTo>
                  <a:pt x="476" y="204"/>
                  <a:pt x="434" y="179"/>
                  <a:pt x="392" y="144"/>
                </a:cubicBezTo>
                <a:close/>
              </a:path>
            </a:pathLst>
          </a:custGeom>
          <a:solidFill>
            <a:schemeClr val="tx2"/>
          </a:solidFill>
          <a:ln>
            <a:noFill/>
          </a:ln>
          <a:extLst/>
        </p:spPr>
        <p:txBody>
          <a:bodyPr wrap="none" anchor="ctr"/>
          <a:lstStyle>
            <a:defPPr>
              <a:defRPr lang="en-GB"/>
            </a:defPPr>
            <a:lvl1pPr algn="l" defTabSz="425450" rtl="0" eaLnBrk="0" fontAlgn="base" hangingPunct="0">
              <a:spcBef>
                <a:spcPct val="0"/>
              </a:spcBef>
              <a:spcAft>
                <a:spcPct val="0"/>
              </a:spcAft>
              <a:defRPr kern="1200">
                <a:solidFill>
                  <a:schemeClr val="tx1"/>
                </a:solidFill>
                <a:latin typeface="Arial" charset="0"/>
                <a:ea typeface="+mn-ea"/>
                <a:cs typeface="+mn-cs"/>
              </a:defRPr>
            </a:lvl1pPr>
            <a:lvl2pPr marL="692150" indent="-265113" algn="l" defTabSz="425450" rtl="0" eaLnBrk="0" fontAlgn="base" hangingPunct="0">
              <a:spcBef>
                <a:spcPct val="0"/>
              </a:spcBef>
              <a:spcAft>
                <a:spcPct val="0"/>
              </a:spcAft>
              <a:defRPr kern="1200">
                <a:solidFill>
                  <a:schemeClr val="tx1"/>
                </a:solidFill>
                <a:latin typeface="Arial" charset="0"/>
                <a:ea typeface="+mn-ea"/>
                <a:cs typeface="+mn-cs"/>
              </a:defRPr>
            </a:lvl2pPr>
            <a:lvl3pPr marL="1065213" indent="-212725" algn="l" defTabSz="425450" rtl="0" eaLnBrk="0" fontAlgn="base" hangingPunct="0">
              <a:spcBef>
                <a:spcPct val="0"/>
              </a:spcBef>
              <a:spcAft>
                <a:spcPct val="0"/>
              </a:spcAft>
              <a:defRPr kern="1200">
                <a:solidFill>
                  <a:schemeClr val="tx1"/>
                </a:solidFill>
                <a:latin typeface="Arial" charset="0"/>
                <a:ea typeface="+mn-ea"/>
                <a:cs typeface="+mn-cs"/>
              </a:defRPr>
            </a:lvl3pPr>
            <a:lvl4pPr marL="1492250" indent="-212725" algn="l" defTabSz="425450" rtl="0" eaLnBrk="0" fontAlgn="base" hangingPunct="0">
              <a:spcBef>
                <a:spcPct val="0"/>
              </a:spcBef>
              <a:spcAft>
                <a:spcPct val="0"/>
              </a:spcAft>
              <a:defRPr kern="1200">
                <a:solidFill>
                  <a:schemeClr val="tx1"/>
                </a:solidFill>
                <a:latin typeface="Arial" charset="0"/>
                <a:ea typeface="+mn-ea"/>
                <a:cs typeface="+mn-cs"/>
              </a:defRPr>
            </a:lvl4pPr>
            <a:lvl5pPr marL="1919288" indent="-212725" algn="l" defTabSz="42545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solidFill>
                <a:prstClr val="black"/>
              </a:solidFill>
            </a:endParaRPr>
          </a:p>
        </p:txBody>
      </p:sp>
      <p:grpSp>
        <p:nvGrpSpPr>
          <p:cNvPr id="2" name="Group 1"/>
          <p:cNvGrpSpPr/>
          <p:nvPr/>
        </p:nvGrpSpPr>
        <p:grpSpPr>
          <a:xfrm>
            <a:off x="1412081" y="4800600"/>
            <a:ext cx="9612312" cy="1005139"/>
            <a:chOff x="3170237" y="5781010"/>
            <a:chExt cx="9612312" cy="1005139"/>
          </a:xfrm>
        </p:grpSpPr>
        <p:grpSp>
          <p:nvGrpSpPr>
            <p:cNvPr id="6" name="Group 5"/>
            <p:cNvGrpSpPr/>
            <p:nvPr/>
          </p:nvGrpSpPr>
          <p:grpSpPr>
            <a:xfrm>
              <a:off x="3170237" y="5781010"/>
              <a:ext cx="9612312" cy="1005139"/>
              <a:chOff x="1084640" y="5781010"/>
              <a:chExt cx="9612312" cy="1005139"/>
            </a:xfrm>
          </p:grpSpPr>
          <p:sp>
            <p:nvSpPr>
              <p:cNvPr id="7" name="Rectangle 6"/>
              <p:cNvSpPr/>
              <p:nvPr/>
            </p:nvSpPr>
            <p:spPr>
              <a:xfrm>
                <a:off x="2351088" y="5781010"/>
                <a:ext cx="8345864" cy="1005139"/>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lvl="1"/>
                <a:r>
                  <a:rPr lang="en-US" sz="2000" b="1" dirty="0">
                    <a:solidFill>
                      <a:schemeClr val="accent6"/>
                    </a:solidFill>
                  </a:rPr>
                  <a:t>Swen Conrad - CEO, Ocean9 | </a:t>
                </a:r>
                <a:r>
                  <a:rPr lang="en-US" sz="2000" b="1" dirty="0">
                    <a:solidFill>
                      <a:schemeClr val="accent6"/>
                    </a:solidFill>
                    <a:hlinkClick r:id="rId3"/>
                  </a:rPr>
                  <a:t>swen@ocean9.io</a:t>
                </a:r>
                <a:endParaRPr lang="en-US" sz="2000" b="1" dirty="0">
                  <a:solidFill>
                    <a:schemeClr val="accent6"/>
                  </a:solidFill>
                </a:endParaRPr>
              </a:p>
              <a:p>
                <a:pPr lvl="1"/>
                <a:r>
                  <a:rPr lang="en-US" sz="2000" b="1" dirty="0">
                    <a:solidFill>
                      <a:schemeClr val="accent6"/>
                    </a:solidFill>
                  </a:rPr>
                  <a:t>David Torres - Partner Exec, SUSE | </a:t>
                </a:r>
                <a:r>
                  <a:rPr lang="en-US" sz="2000" b="1" dirty="0">
                    <a:solidFill>
                      <a:schemeClr val="accent6"/>
                    </a:solidFill>
                    <a:hlinkClick r:id="rId4"/>
                  </a:rPr>
                  <a:t>david.torres@suse.com</a:t>
                </a:r>
                <a:endParaRPr lang="en-US" sz="2000" b="1" dirty="0">
                  <a:solidFill>
                    <a:schemeClr val="accent6"/>
                  </a:solidFill>
                </a:endParaRPr>
              </a:p>
            </p:txBody>
          </p:sp>
          <p:sp>
            <p:nvSpPr>
              <p:cNvPr id="8" name="Rectangle 7"/>
              <p:cNvSpPr/>
              <p:nvPr/>
            </p:nvSpPr>
            <p:spPr>
              <a:xfrm>
                <a:off x="1084640" y="5781010"/>
                <a:ext cx="1266448" cy="1005139"/>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sz="3264" dirty="0"/>
              </a:p>
            </p:txBody>
          </p:sp>
        </p:grpSp>
        <p:grpSp>
          <p:nvGrpSpPr>
            <p:cNvPr id="10" name="Group 9"/>
            <p:cNvGrpSpPr/>
            <p:nvPr/>
          </p:nvGrpSpPr>
          <p:grpSpPr>
            <a:xfrm>
              <a:off x="3377743" y="5999765"/>
              <a:ext cx="851437" cy="567627"/>
              <a:chOff x="2261709" y="1943666"/>
              <a:chExt cx="294575" cy="196384"/>
            </a:xfrm>
            <a:solidFill>
              <a:schemeClr val="tx2"/>
            </a:solidFill>
          </p:grpSpPr>
          <p:sp>
            <p:nvSpPr>
              <p:cNvPr id="11" name="Freeform 10"/>
              <p:cNvSpPr>
                <a:spLocks noChangeArrowheads="1"/>
              </p:cNvSpPr>
              <p:nvPr/>
            </p:nvSpPr>
            <p:spPr bwMode="auto">
              <a:xfrm>
                <a:off x="2261709" y="1943666"/>
                <a:ext cx="294575" cy="196384"/>
              </a:xfrm>
              <a:custGeom>
                <a:avLst/>
                <a:gdLst>
                  <a:gd name="T0" fmla="*/ 69 w 700"/>
                  <a:gd name="T1" fmla="*/ 467 h 468"/>
                  <a:gd name="T2" fmla="*/ 69 w 700"/>
                  <a:gd name="T3" fmla="*/ 467 h 468"/>
                  <a:gd name="T4" fmla="*/ 630 w 700"/>
                  <a:gd name="T5" fmla="*/ 467 h 468"/>
                  <a:gd name="T6" fmla="*/ 699 w 700"/>
                  <a:gd name="T7" fmla="*/ 397 h 468"/>
                  <a:gd name="T8" fmla="*/ 699 w 700"/>
                  <a:gd name="T9" fmla="*/ 71 h 468"/>
                  <a:gd name="T10" fmla="*/ 630 w 700"/>
                  <a:gd name="T11" fmla="*/ 0 h 468"/>
                  <a:gd name="T12" fmla="*/ 69 w 700"/>
                  <a:gd name="T13" fmla="*/ 0 h 468"/>
                  <a:gd name="T14" fmla="*/ 0 w 700"/>
                  <a:gd name="T15" fmla="*/ 71 h 468"/>
                  <a:gd name="T16" fmla="*/ 0 w 700"/>
                  <a:gd name="T17" fmla="*/ 397 h 468"/>
                  <a:gd name="T18" fmla="*/ 69 w 700"/>
                  <a:gd name="T19" fmla="*/ 467 h 468"/>
                  <a:gd name="T20" fmla="*/ 23 w 700"/>
                  <a:gd name="T21" fmla="*/ 71 h 468"/>
                  <a:gd name="T22" fmla="*/ 23 w 700"/>
                  <a:gd name="T23" fmla="*/ 71 h 468"/>
                  <a:gd name="T24" fmla="*/ 69 w 700"/>
                  <a:gd name="T25" fmla="*/ 24 h 468"/>
                  <a:gd name="T26" fmla="*/ 630 w 700"/>
                  <a:gd name="T27" fmla="*/ 24 h 468"/>
                  <a:gd name="T28" fmla="*/ 676 w 700"/>
                  <a:gd name="T29" fmla="*/ 71 h 468"/>
                  <a:gd name="T30" fmla="*/ 676 w 700"/>
                  <a:gd name="T31" fmla="*/ 397 h 468"/>
                  <a:gd name="T32" fmla="*/ 630 w 700"/>
                  <a:gd name="T33" fmla="*/ 443 h 468"/>
                  <a:gd name="T34" fmla="*/ 69 w 700"/>
                  <a:gd name="T35" fmla="*/ 443 h 468"/>
                  <a:gd name="T36" fmla="*/ 23 w 700"/>
                  <a:gd name="T37" fmla="*/ 397 h 468"/>
                  <a:gd name="T38" fmla="*/ 23 w 700"/>
                  <a:gd name="T39" fmla="*/ 7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0" h="468">
                    <a:moveTo>
                      <a:pt x="69" y="467"/>
                    </a:moveTo>
                    <a:lnTo>
                      <a:pt x="69" y="467"/>
                    </a:lnTo>
                    <a:cubicBezTo>
                      <a:pt x="630" y="467"/>
                      <a:pt x="630" y="467"/>
                      <a:pt x="630" y="467"/>
                    </a:cubicBezTo>
                    <a:cubicBezTo>
                      <a:pt x="668" y="467"/>
                      <a:pt x="699" y="435"/>
                      <a:pt x="699" y="397"/>
                    </a:cubicBezTo>
                    <a:cubicBezTo>
                      <a:pt x="699" y="71"/>
                      <a:pt x="699" y="71"/>
                      <a:pt x="699" y="71"/>
                    </a:cubicBezTo>
                    <a:cubicBezTo>
                      <a:pt x="699" y="32"/>
                      <a:pt x="668" y="0"/>
                      <a:pt x="630" y="0"/>
                    </a:cubicBezTo>
                    <a:cubicBezTo>
                      <a:pt x="69" y="0"/>
                      <a:pt x="69" y="0"/>
                      <a:pt x="69" y="0"/>
                    </a:cubicBezTo>
                    <a:cubicBezTo>
                      <a:pt x="31" y="0"/>
                      <a:pt x="0" y="32"/>
                      <a:pt x="0" y="71"/>
                    </a:cubicBezTo>
                    <a:cubicBezTo>
                      <a:pt x="0" y="397"/>
                      <a:pt x="0" y="397"/>
                      <a:pt x="0" y="397"/>
                    </a:cubicBezTo>
                    <a:cubicBezTo>
                      <a:pt x="0" y="435"/>
                      <a:pt x="31" y="467"/>
                      <a:pt x="69" y="467"/>
                    </a:cubicBezTo>
                    <a:close/>
                    <a:moveTo>
                      <a:pt x="23" y="71"/>
                    </a:moveTo>
                    <a:lnTo>
                      <a:pt x="23" y="71"/>
                    </a:lnTo>
                    <a:cubicBezTo>
                      <a:pt x="23" y="45"/>
                      <a:pt x="43" y="24"/>
                      <a:pt x="69" y="24"/>
                    </a:cubicBezTo>
                    <a:cubicBezTo>
                      <a:pt x="630" y="24"/>
                      <a:pt x="630" y="24"/>
                      <a:pt x="630" y="24"/>
                    </a:cubicBezTo>
                    <a:cubicBezTo>
                      <a:pt x="656" y="24"/>
                      <a:pt x="676" y="45"/>
                      <a:pt x="676" y="71"/>
                    </a:cubicBezTo>
                    <a:cubicBezTo>
                      <a:pt x="676" y="397"/>
                      <a:pt x="676" y="397"/>
                      <a:pt x="676" y="397"/>
                    </a:cubicBezTo>
                    <a:cubicBezTo>
                      <a:pt x="676" y="423"/>
                      <a:pt x="656" y="443"/>
                      <a:pt x="630" y="443"/>
                    </a:cubicBezTo>
                    <a:cubicBezTo>
                      <a:pt x="69" y="443"/>
                      <a:pt x="69" y="443"/>
                      <a:pt x="69" y="443"/>
                    </a:cubicBezTo>
                    <a:cubicBezTo>
                      <a:pt x="43" y="443"/>
                      <a:pt x="23" y="423"/>
                      <a:pt x="23" y="397"/>
                    </a:cubicBezTo>
                    <a:lnTo>
                      <a:pt x="23" y="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 name="Freeform 11"/>
              <p:cNvSpPr>
                <a:spLocks noChangeArrowheads="1"/>
              </p:cNvSpPr>
              <p:nvPr/>
            </p:nvSpPr>
            <p:spPr bwMode="auto">
              <a:xfrm>
                <a:off x="2456240" y="1984425"/>
                <a:ext cx="59286" cy="59286"/>
              </a:xfrm>
              <a:custGeom>
                <a:avLst/>
                <a:gdLst>
                  <a:gd name="T0" fmla="*/ 12 w 142"/>
                  <a:gd name="T1" fmla="*/ 140 h 141"/>
                  <a:gd name="T2" fmla="*/ 12 w 142"/>
                  <a:gd name="T3" fmla="*/ 140 h 141"/>
                  <a:gd name="T4" fmla="*/ 128 w 142"/>
                  <a:gd name="T5" fmla="*/ 140 h 141"/>
                  <a:gd name="T6" fmla="*/ 141 w 142"/>
                  <a:gd name="T7" fmla="*/ 128 h 141"/>
                  <a:gd name="T8" fmla="*/ 141 w 142"/>
                  <a:gd name="T9" fmla="*/ 11 h 141"/>
                  <a:gd name="T10" fmla="*/ 128 w 142"/>
                  <a:gd name="T11" fmla="*/ 0 h 141"/>
                  <a:gd name="T12" fmla="*/ 12 w 142"/>
                  <a:gd name="T13" fmla="*/ 0 h 141"/>
                  <a:gd name="T14" fmla="*/ 0 w 142"/>
                  <a:gd name="T15" fmla="*/ 11 h 141"/>
                  <a:gd name="T16" fmla="*/ 0 w 142"/>
                  <a:gd name="T17" fmla="*/ 128 h 141"/>
                  <a:gd name="T18" fmla="*/ 12 w 142"/>
                  <a:gd name="T19" fmla="*/ 140 h 141"/>
                  <a:gd name="T20" fmla="*/ 24 w 142"/>
                  <a:gd name="T21" fmla="*/ 23 h 141"/>
                  <a:gd name="T22" fmla="*/ 24 w 142"/>
                  <a:gd name="T23" fmla="*/ 23 h 141"/>
                  <a:gd name="T24" fmla="*/ 117 w 142"/>
                  <a:gd name="T25" fmla="*/ 23 h 141"/>
                  <a:gd name="T26" fmla="*/ 117 w 142"/>
                  <a:gd name="T27" fmla="*/ 116 h 141"/>
                  <a:gd name="T28" fmla="*/ 24 w 142"/>
                  <a:gd name="T29" fmla="*/ 116 h 141"/>
                  <a:gd name="T30" fmla="*/ 24 w 142"/>
                  <a:gd name="T31"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141">
                    <a:moveTo>
                      <a:pt x="12" y="140"/>
                    </a:moveTo>
                    <a:lnTo>
                      <a:pt x="12" y="140"/>
                    </a:lnTo>
                    <a:cubicBezTo>
                      <a:pt x="128" y="140"/>
                      <a:pt x="128" y="140"/>
                      <a:pt x="128" y="140"/>
                    </a:cubicBezTo>
                    <a:cubicBezTo>
                      <a:pt x="135" y="140"/>
                      <a:pt x="141" y="135"/>
                      <a:pt x="141" y="128"/>
                    </a:cubicBezTo>
                    <a:cubicBezTo>
                      <a:pt x="141" y="11"/>
                      <a:pt x="141" y="11"/>
                      <a:pt x="141" y="11"/>
                    </a:cubicBezTo>
                    <a:cubicBezTo>
                      <a:pt x="141" y="5"/>
                      <a:pt x="135" y="0"/>
                      <a:pt x="128" y="0"/>
                    </a:cubicBezTo>
                    <a:cubicBezTo>
                      <a:pt x="12" y="0"/>
                      <a:pt x="12" y="0"/>
                      <a:pt x="12" y="0"/>
                    </a:cubicBezTo>
                    <a:cubicBezTo>
                      <a:pt x="5" y="0"/>
                      <a:pt x="0" y="5"/>
                      <a:pt x="0" y="11"/>
                    </a:cubicBezTo>
                    <a:cubicBezTo>
                      <a:pt x="0" y="128"/>
                      <a:pt x="0" y="128"/>
                      <a:pt x="0" y="128"/>
                    </a:cubicBezTo>
                    <a:cubicBezTo>
                      <a:pt x="0" y="135"/>
                      <a:pt x="5" y="140"/>
                      <a:pt x="12" y="140"/>
                    </a:cubicBezTo>
                    <a:close/>
                    <a:moveTo>
                      <a:pt x="24" y="23"/>
                    </a:moveTo>
                    <a:lnTo>
                      <a:pt x="24" y="23"/>
                    </a:lnTo>
                    <a:cubicBezTo>
                      <a:pt x="117" y="23"/>
                      <a:pt x="117" y="23"/>
                      <a:pt x="117" y="23"/>
                    </a:cubicBezTo>
                    <a:cubicBezTo>
                      <a:pt x="117" y="116"/>
                      <a:pt x="117" y="116"/>
                      <a:pt x="117" y="116"/>
                    </a:cubicBezTo>
                    <a:cubicBezTo>
                      <a:pt x="24" y="116"/>
                      <a:pt x="24" y="116"/>
                      <a:pt x="24" y="116"/>
                    </a:cubicBezTo>
                    <a:lnTo>
                      <a:pt x="24" y="2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 name="Freeform 12"/>
              <p:cNvSpPr>
                <a:spLocks noChangeArrowheads="1"/>
              </p:cNvSpPr>
              <p:nvPr/>
            </p:nvSpPr>
            <p:spPr bwMode="auto">
              <a:xfrm>
                <a:off x="2306174" y="2071502"/>
                <a:ext cx="59286" cy="9263"/>
              </a:xfrm>
              <a:custGeom>
                <a:avLst/>
                <a:gdLst>
                  <a:gd name="T0" fmla="*/ 11 w 140"/>
                  <a:gd name="T1" fmla="*/ 23 h 24"/>
                  <a:gd name="T2" fmla="*/ 11 w 140"/>
                  <a:gd name="T3" fmla="*/ 23 h 24"/>
                  <a:gd name="T4" fmla="*/ 128 w 140"/>
                  <a:gd name="T5" fmla="*/ 23 h 24"/>
                  <a:gd name="T6" fmla="*/ 139 w 140"/>
                  <a:gd name="T7" fmla="*/ 11 h 24"/>
                  <a:gd name="T8" fmla="*/ 128 w 140"/>
                  <a:gd name="T9" fmla="*/ 0 h 24"/>
                  <a:gd name="T10" fmla="*/ 11 w 140"/>
                  <a:gd name="T11" fmla="*/ 0 h 24"/>
                  <a:gd name="T12" fmla="*/ 0 w 140"/>
                  <a:gd name="T13" fmla="*/ 11 h 24"/>
                  <a:gd name="T14" fmla="*/ 11 w 140"/>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
                    <a:moveTo>
                      <a:pt x="11" y="23"/>
                    </a:moveTo>
                    <a:lnTo>
                      <a:pt x="11" y="23"/>
                    </a:lnTo>
                    <a:cubicBezTo>
                      <a:pt x="128" y="23"/>
                      <a:pt x="128" y="23"/>
                      <a:pt x="128" y="23"/>
                    </a:cubicBezTo>
                    <a:cubicBezTo>
                      <a:pt x="134" y="23"/>
                      <a:pt x="139" y="18"/>
                      <a:pt x="139" y="11"/>
                    </a:cubicBezTo>
                    <a:cubicBezTo>
                      <a:pt x="139" y="5"/>
                      <a:pt x="134" y="0"/>
                      <a:pt x="128" y="0"/>
                    </a:cubicBezTo>
                    <a:cubicBezTo>
                      <a:pt x="11" y="0"/>
                      <a:pt x="11" y="0"/>
                      <a:pt x="11" y="0"/>
                    </a:cubicBezTo>
                    <a:cubicBezTo>
                      <a:pt x="5" y="0"/>
                      <a:pt x="0" y="5"/>
                      <a:pt x="0" y="11"/>
                    </a:cubicBezTo>
                    <a:cubicBezTo>
                      <a:pt x="0" y="18"/>
                      <a:pt x="5" y="23"/>
                      <a:pt x="11" y="2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 name="Freeform 13"/>
              <p:cNvSpPr>
                <a:spLocks noChangeArrowheads="1"/>
              </p:cNvSpPr>
              <p:nvPr/>
            </p:nvSpPr>
            <p:spPr bwMode="auto">
              <a:xfrm>
                <a:off x="2306174" y="2091880"/>
                <a:ext cx="88929" cy="9264"/>
              </a:xfrm>
              <a:custGeom>
                <a:avLst/>
                <a:gdLst>
                  <a:gd name="T0" fmla="*/ 11 w 210"/>
                  <a:gd name="T1" fmla="*/ 23 h 24"/>
                  <a:gd name="T2" fmla="*/ 11 w 210"/>
                  <a:gd name="T3" fmla="*/ 23 h 24"/>
                  <a:gd name="T4" fmla="*/ 198 w 210"/>
                  <a:gd name="T5" fmla="*/ 23 h 24"/>
                  <a:gd name="T6" fmla="*/ 209 w 210"/>
                  <a:gd name="T7" fmla="*/ 11 h 24"/>
                  <a:gd name="T8" fmla="*/ 198 w 210"/>
                  <a:gd name="T9" fmla="*/ 0 h 24"/>
                  <a:gd name="T10" fmla="*/ 11 w 210"/>
                  <a:gd name="T11" fmla="*/ 0 h 24"/>
                  <a:gd name="T12" fmla="*/ 0 w 210"/>
                  <a:gd name="T13" fmla="*/ 11 h 24"/>
                  <a:gd name="T14" fmla="*/ 11 w 210"/>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4">
                    <a:moveTo>
                      <a:pt x="11" y="23"/>
                    </a:moveTo>
                    <a:lnTo>
                      <a:pt x="11" y="23"/>
                    </a:lnTo>
                    <a:cubicBezTo>
                      <a:pt x="198" y="23"/>
                      <a:pt x="198" y="23"/>
                      <a:pt x="198" y="23"/>
                    </a:cubicBezTo>
                    <a:cubicBezTo>
                      <a:pt x="204" y="23"/>
                      <a:pt x="209" y="17"/>
                      <a:pt x="209" y="11"/>
                    </a:cubicBezTo>
                    <a:cubicBezTo>
                      <a:pt x="209" y="5"/>
                      <a:pt x="204" y="0"/>
                      <a:pt x="198" y="0"/>
                    </a:cubicBezTo>
                    <a:cubicBezTo>
                      <a:pt x="11" y="0"/>
                      <a:pt x="11" y="0"/>
                      <a:pt x="11" y="0"/>
                    </a:cubicBezTo>
                    <a:cubicBezTo>
                      <a:pt x="5" y="0"/>
                      <a:pt x="0" y="5"/>
                      <a:pt x="0" y="11"/>
                    </a:cubicBezTo>
                    <a:cubicBezTo>
                      <a:pt x="0" y="17"/>
                      <a:pt x="5" y="23"/>
                      <a:pt x="11" y="2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Tree>
    <p:extLst>
      <p:ext uri="{BB962C8B-B14F-4D97-AF65-F5344CB8AC3E}">
        <p14:creationId xmlns:p14="http://schemas.microsoft.com/office/powerpoint/2010/main" val="9426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166193" y="1441242"/>
            <a:ext cx="4785035" cy="3599300"/>
          </a:xfrm>
          <a:prstGeom prst="rect">
            <a:avLst/>
          </a:prstGeom>
          <a:noFill/>
        </p:spPr>
        <p:txBody>
          <a:bodyPr wrap="square" rtlCol="0">
            <a:noAutofit/>
          </a:bodyPr>
          <a:lstStyle/>
          <a:p>
            <a:r>
              <a:rPr lang="en-US" sz="2400" b="1" dirty="0">
                <a:solidFill>
                  <a:srgbClr val="02D35F"/>
                </a:solidFill>
              </a:rPr>
              <a:t>Managed Cloud</a:t>
            </a:r>
          </a:p>
          <a:p>
            <a:pPr marL="228594" indent="-228594">
              <a:buFont typeface="Arial" panose="020B0604020202020204" pitchFamily="34" charset="0"/>
              <a:buChar char="•"/>
            </a:pPr>
            <a:r>
              <a:rPr lang="en-US" sz="1867" dirty="0">
                <a:solidFill>
                  <a:srgbClr val="0D2C40"/>
                </a:solidFill>
              </a:rPr>
              <a:t>Business continuity</a:t>
            </a:r>
          </a:p>
          <a:p>
            <a:pPr marL="228594" indent="-228594">
              <a:buFont typeface="Arial" panose="020B0604020202020204" pitchFamily="34" charset="0"/>
              <a:buChar char="•"/>
            </a:pPr>
            <a:endParaRPr lang="en-US" sz="1600" dirty="0">
              <a:solidFill>
                <a:srgbClr val="0D2C40"/>
              </a:solidFill>
            </a:endParaRPr>
          </a:p>
          <a:p>
            <a:r>
              <a:rPr lang="en-US" sz="2400" b="1" dirty="0">
                <a:solidFill>
                  <a:srgbClr val="02D35F"/>
                </a:solidFill>
              </a:rPr>
              <a:t>Implementation</a:t>
            </a:r>
          </a:p>
          <a:p>
            <a:pPr marL="228594" indent="-228594">
              <a:buFont typeface="Arial" panose="020B0604020202020204" pitchFamily="34" charset="0"/>
              <a:buChar char="•"/>
            </a:pPr>
            <a:r>
              <a:rPr lang="en-US" sz="1867" dirty="0">
                <a:solidFill>
                  <a:srgbClr val="0D2C40"/>
                </a:solidFill>
              </a:rPr>
              <a:t>DevOps (CI/CD)</a:t>
            </a:r>
          </a:p>
          <a:p>
            <a:pPr marL="228594" indent="-228594">
              <a:buFont typeface="Arial" panose="020B0604020202020204" pitchFamily="34" charset="0"/>
              <a:buChar char="•"/>
            </a:pPr>
            <a:endParaRPr lang="en-US" sz="1600" dirty="0">
              <a:solidFill>
                <a:srgbClr val="0D2C40"/>
              </a:solidFill>
            </a:endParaRPr>
          </a:p>
          <a:p>
            <a:r>
              <a:rPr lang="en-US" sz="2400" b="1" dirty="0">
                <a:solidFill>
                  <a:srgbClr val="02D35F"/>
                </a:solidFill>
              </a:rPr>
              <a:t>Consulting Services</a:t>
            </a:r>
          </a:p>
          <a:p>
            <a:pPr marL="228594" indent="-228594">
              <a:buFont typeface="Arial" panose="020B0604020202020204" pitchFamily="34" charset="0"/>
              <a:buChar char="•"/>
            </a:pPr>
            <a:r>
              <a:rPr lang="en-US" sz="1867" dirty="0">
                <a:solidFill>
                  <a:srgbClr val="0D2C40"/>
                </a:solidFill>
              </a:rPr>
              <a:t>ROI/Business case</a:t>
            </a:r>
          </a:p>
          <a:p>
            <a:pPr marL="228594" indent="-228594">
              <a:buFont typeface="Arial" panose="020B0604020202020204" pitchFamily="34" charset="0"/>
              <a:buChar char="•"/>
            </a:pPr>
            <a:r>
              <a:rPr lang="en-US" sz="1867" dirty="0">
                <a:solidFill>
                  <a:srgbClr val="0D2C40"/>
                </a:solidFill>
              </a:rPr>
              <a:t>Cloud adoption strategy</a:t>
            </a:r>
          </a:p>
          <a:p>
            <a:pPr marL="228594" indent="-228594">
              <a:buFont typeface="Arial" panose="020B0604020202020204" pitchFamily="34" charset="0"/>
              <a:buChar char="•"/>
            </a:pPr>
            <a:r>
              <a:rPr lang="en-US" sz="1867" dirty="0">
                <a:solidFill>
                  <a:srgbClr val="0D2C40"/>
                </a:solidFill>
              </a:rPr>
              <a:t>Security and risk assessment</a:t>
            </a:r>
          </a:p>
          <a:p>
            <a:pPr marL="228594" indent="-228594">
              <a:buFont typeface="Arial" panose="020B0604020202020204" pitchFamily="34" charset="0"/>
              <a:buChar char="•"/>
            </a:pPr>
            <a:r>
              <a:rPr lang="en-US" sz="1867" dirty="0">
                <a:solidFill>
                  <a:srgbClr val="0D2C40"/>
                </a:solidFill>
              </a:rPr>
              <a:t>Cloud architecture</a:t>
            </a:r>
          </a:p>
          <a:p>
            <a:endParaRPr lang="en-US" sz="2400" dirty="0">
              <a:solidFill>
                <a:srgbClr val="0D2C40"/>
              </a:solidFill>
            </a:endParaRPr>
          </a:p>
        </p:txBody>
      </p:sp>
      <p:sp>
        <p:nvSpPr>
          <p:cNvPr id="2" name="Title 1"/>
          <p:cNvSpPr>
            <a:spLocks noGrp="1"/>
          </p:cNvSpPr>
          <p:nvPr>
            <p:ph type="title"/>
          </p:nvPr>
        </p:nvSpPr>
        <p:spPr>
          <a:xfrm>
            <a:off x="1166194" y="457201"/>
            <a:ext cx="10621527" cy="781049"/>
          </a:xfrm>
        </p:spPr>
        <p:txBody>
          <a:bodyPr/>
          <a:lstStyle/>
          <a:p>
            <a:r>
              <a:rPr lang="en-US" dirty="0"/>
              <a:t>Partners that Understand Cloud Readiness</a:t>
            </a:r>
          </a:p>
        </p:txBody>
      </p:sp>
      <p:grpSp>
        <p:nvGrpSpPr>
          <p:cNvPr id="58" name="Group 57"/>
          <p:cNvGrpSpPr/>
          <p:nvPr/>
        </p:nvGrpSpPr>
        <p:grpSpPr>
          <a:xfrm>
            <a:off x="6726237" y="1804798"/>
            <a:ext cx="5219115" cy="4459569"/>
            <a:chOff x="4889820" y="1118759"/>
            <a:chExt cx="3914336" cy="3344677"/>
          </a:xfrm>
        </p:grpSpPr>
        <p:sp>
          <p:nvSpPr>
            <p:cNvPr id="57" name="Oval 56"/>
            <p:cNvSpPr/>
            <p:nvPr/>
          </p:nvSpPr>
          <p:spPr>
            <a:xfrm>
              <a:off x="5359260" y="1306369"/>
              <a:ext cx="2973580" cy="297358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6" name="Group 45"/>
            <p:cNvGrpSpPr/>
            <p:nvPr/>
          </p:nvGrpSpPr>
          <p:grpSpPr>
            <a:xfrm>
              <a:off x="7203326" y="1118759"/>
              <a:ext cx="976935" cy="976935"/>
              <a:chOff x="5177826" y="1633180"/>
              <a:chExt cx="1160189" cy="1160189"/>
            </a:xfrm>
            <a:solidFill>
              <a:schemeClr val="tx2"/>
            </a:solidFill>
          </p:grpSpPr>
          <p:sp>
            <p:nvSpPr>
              <p:cNvPr id="7" name="Oval 6"/>
              <p:cNvSpPr/>
              <p:nvPr/>
            </p:nvSpPr>
            <p:spPr>
              <a:xfrm>
                <a:off x="5177826" y="1633180"/>
                <a:ext cx="1160189" cy="1160189"/>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grpSp>
            <p:nvGrpSpPr>
              <p:cNvPr id="45" name="Group 44"/>
              <p:cNvGrpSpPr/>
              <p:nvPr/>
            </p:nvGrpSpPr>
            <p:grpSpPr>
              <a:xfrm>
                <a:off x="5356600" y="1923652"/>
                <a:ext cx="802641" cy="579245"/>
                <a:chOff x="5423713" y="1883790"/>
                <a:chExt cx="802641" cy="579245"/>
              </a:xfrm>
              <a:grpFill/>
            </p:grpSpPr>
            <p:sp>
              <p:nvSpPr>
                <p:cNvPr id="8" name="TextBox 7"/>
                <p:cNvSpPr txBox="1"/>
                <p:nvPr/>
              </p:nvSpPr>
              <p:spPr>
                <a:xfrm>
                  <a:off x="5435530" y="1883790"/>
                  <a:ext cx="779006" cy="224609"/>
                </a:xfrm>
                <a:prstGeom prst="rect">
                  <a:avLst/>
                </a:prstGeom>
                <a:grpFill/>
              </p:spPr>
              <p:txBody>
                <a:bodyPr wrap="square" lIns="0" tIns="0" rIns="0" bIns="0" rtlCol="0" anchor="ctr">
                  <a:noAutofit/>
                </a:bodyPr>
                <a:lstStyle/>
                <a:p>
                  <a:pPr algn="ctr"/>
                  <a:r>
                    <a:rPr lang="en-US" sz="1867" b="1" dirty="0">
                      <a:solidFill>
                        <a:srgbClr val="02D35F"/>
                      </a:solidFill>
                    </a:rPr>
                    <a:t>13,500+</a:t>
                  </a:r>
                </a:p>
              </p:txBody>
            </p:sp>
            <p:sp>
              <p:nvSpPr>
                <p:cNvPr id="9" name="TextBox 8"/>
                <p:cNvSpPr txBox="1"/>
                <p:nvPr/>
              </p:nvSpPr>
              <p:spPr>
                <a:xfrm>
                  <a:off x="5423713" y="2143462"/>
                  <a:ext cx="802641" cy="319573"/>
                </a:xfrm>
                <a:prstGeom prst="rect">
                  <a:avLst/>
                </a:prstGeom>
                <a:grpFill/>
              </p:spPr>
              <p:txBody>
                <a:bodyPr wrap="square" lIns="0" tIns="0" rIns="0" bIns="0" rtlCol="0" anchor="t">
                  <a:noAutofit/>
                </a:bodyPr>
                <a:lstStyle/>
                <a:p>
                  <a:pPr algn="ctr">
                    <a:lnSpc>
                      <a:spcPts val="1000"/>
                    </a:lnSpc>
                  </a:pPr>
                  <a:r>
                    <a:rPr lang="en-US" sz="1051" spc="11" dirty="0">
                      <a:solidFill>
                        <a:prstClr val="white"/>
                      </a:solidFill>
                    </a:rPr>
                    <a:t>Certified</a:t>
                  </a:r>
                  <a:br>
                    <a:rPr lang="en-US" sz="1051" spc="11" dirty="0">
                      <a:solidFill>
                        <a:prstClr val="white"/>
                      </a:solidFill>
                    </a:rPr>
                  </a:br>
                  <a:r>
                    <a:rPr lang="en-US" sz="1051" spc="11" dirty="0">
                      <a:solidFill>
                        <a:prstClr val="white"/>
                      </a:solidFill>
                    </a:rPr>
                    <a:t>Hardware</a:t>
                  </a:r>
                </a:p>
              </p:txBody>
            </p:sp>
          </p:grpSp>
        </p:grpSp>
        <p:grpSp>
          <p:nvGrpSpPr>
            <p:cNvPr id="44" name="Group 43"/>
            <p:cNvGrpSpPr/>
            <p:nvPr/>
          </p:nvGrpSpPr>
          <p:grpSpPr>
            <a:xfrm>
              <a:off x="7827221" y="2232730"/>
              <a:ext cx="976935" cy="976935"/>
              <a:chOff x="6449120" y="1633180"/>
              <a:chExt cx="1160189" cy="1160189"/>
            </a:xfrm>
            <a:solidFill>
              <a:schemeClr val="tx2"/>
            </a:solidFill>
          </p:grpSpPr>
          <p:sp>
            <p:nvSpPr>
              <p:cNvPr id="10" name="Oval 9"/>
              <p:cNvSpPr/>
              <p:nvPr/>
            </p:nvSpPr>
            <p:spPr>
              <a:xfrm>
                <a:off x="6449120" y="1633180"/>
                <a:ext cx="1160189" cy="1160189"/>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43" name="Group 42"/>
              <p:cNvGrpSpPr/>
              <p:nvPr/>
            </p:nvGrpSpPr>
            <p:grpSpPr>
              <a:xfrm>
                <a:off x="6627894" y="1923652"/>
                <a:ext cx="802641" cy="579245"/>
                <a:chOff x="6716573" y="1883790"/>
                <a:chExt cx="802641" cy="579245"/>
              </a:xfrm>
              <a:grpFill/>
            </p:grpSpPr>
            <p:sp>
              <p:nvSpPr>
                <p:cNvPr id="11" name="TextBox 10"/>
                <p:cNvSpPr txBox="1"/>
                <p:nvPr/>
              </p:nvSpPr>
              <p:spPr>
                <a:xfrm>
                  <a:off x="6794726" y="1883790"/>
                  <a:ext cx="646335" cy="224609"/>
                </a:xfrm>
                <a:prstGeom prst="rect">
                  <a:avLst/>
                </a:prstGeom>
                <a:grpFill/>
              </p:spPr>
              <p:txBody>
                <a:bodyPr wrap="square" lIns="0" tIns="0" rIns="0" bIns="0" rtlCol="0" anchor="ctr">
                  <a:noAutofit/>
                </a:bodyPr>
                <a:lstStyle/>
                <a:p>
                  <a:pPr algn="ctr"/>
                  <a:r>
                    <a:rPr lang="en-US" sz="1867" b="1" dirty="0">
                      <a:solidFill>
                        <a:srgbClr val="02D35F"/>
                      </a:solidFill>
                    </a:rPr>
                    <a:t>2500+</a:t>
                  </a:r>
                </a:p>
              </p:txBody>
            </p:sp>
            <p:sp>
              <p:nvSpPr>
                <p:cNvPr id="12" name="TextBox 11"/>
                <p:cNvSpPr txBox="1"/>
                <p:nvPr/>
              </p:nvSpPr>
              <p:spPr>
                <a:xfrm>
                  <a:off x="6716573" y="2143462"/>
                  <a:ext cx="802641" cy="319573"/>
                </a:xfrm>
                <a:prstGeom prst="rect">
                  <a:avLst/>
                </a:prstGeom>
                <a:grpFill/>
              </p:spPr>
              <p:txBody>
                <a:bodyPr wrap="square" lIns="0" tIns="0" rIns="0" bIns="0" rtlCol="0" anchor="t">
                  <a:noAutofit/>
                </a:bodyPr>
                <a:lstStyle/>
                <a:p>
                  <a:pPr algn="ctr">
                    <a:lnSpc>
                      <a:spcPts val="1000"/>
                    </a:lnSpc>
                  </a:pPr>
                  <a:r>
                    <a:rPr lang="en-US" sz="1051" spc="11" dirty="0">
                      <a:solidFill>
                        <a:prstClr val="white"/>
                      </a:solidFill>
                    </a:rPr>
                    <a:t>Certified</a:t>
                  </a:r>
                  <a:br>
                    <a:rPr lang="en-US" sz="1051" spc="11" dirty="0">
                      <a:solidFill>
                        <a:prstClr val="white"/>
                      </a:solidFill>
                    </a:rPr>
                  </a:br>
                  <a:r>
                    <a:rPr lang="en-US" sz="1051" spc="11" dirty="0">
                      <a:solidFill>
                        <a:prstClr val="white"/>
                      </a:solidFill>
                    </a:rPr>
                    <a:t>Products</a:t>
                  </a:r>
                </a:p>
              </p:txBody>
            </p:sp>
          </p:grpSp>
        </p:grpSp>
        <p:grpSp>
          <p:nvGrpSpPr>
            <p:cNvPr id="42" name="Group 41"/>
            <p:cNvGrpSpPr/>
            <p:nvPr/>
          </p:nvGrpSpPr>
          <p:grpSpPr>
            <a:xfrm>
              <a:off x="4889820" y="2300799"/>
              <a:ext cx="976935" cy="976935"/>
              <a:chOff x="7720413" y="1633180"/>
              <a:chExt cx="1160189" cy="1160189"/>
            </a:xfrm>
            <a:solidFill>
              <a:schemeClr val="tx2"/>
            </a:solidFill>
          </p:grpSpPr>
          <p:sp>
            <p:nvSpPr>
              <p:cNvPr id="13" name="Oval 12"/>
              <p:cNvSpPr/>
              <p:nvPr/>
            </p:nvSpPr>
            <p:spPr>
              <a:xfrm>
                <a:off x="7720413" y="1633180"/>
                <a:ext cx="1160189" cy="1160189"/>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41" name="Group 40"/>
              <p:cNvGrpSpPr/>
              <p:nvPr/>
            </p:nvGrpSpPr>
            <p:grpSpPr>
              <a:xfrm>
                <a:off x="7899187" y="1923652"/>
                <a:ext cx="802641" cy="579245"/>
                <a:chOff x="7899187" y="1883790"/>
                <a:chExt cx="802641" cy="579245"/>
              </a:xfrm>
              <a:grpFill/>
            </p:grpSpPr>
            <p:sp>
              <p:nvSpPr>
                <p:cNvPr id="14" name="TextBox 13"/>
                <p:cNvSpPr txBox="1"/>
                <p:nvPr/>
              </p:nvSpPr>
              <p:spPr>
                <a:xfrm>
                  <a:off x="7951709" y="1883790"/>
                  <a:ext cx="697597" cy="224609"/>
                </a:xfrm>
                <a:prstGeom prst="rect">
                  <a:avLst/>
                </a:prstGeom>
                <a:grpFill/>
              </p:spPr>
              <p:txBody>
                <a:bodyPr wrap="square" lIns="0" tIns="0" rIns="0" bIns="0" rtlCol="0" anchor="ctr">
                  <a:noAutofit/>
                </a:bodyPr>
                <a:lstStyle/>
                <a:p>
                  <a:pPr algn="ctr"/>
                  <a:r>
                    <a:rPr lang="en-US" sz="1867" b="1" dirty="0">
                      <a:solidFill>
                        <a:srgbClr val="02D35F"/>
                      </a:solidFill>
                    </a:rPr>
                    <a:t>8500+</a:t>
                  </a:r>
                </a:p>
              </p:txBody>
            </p:sp>
            <p:sp>
              <p:nvSpPr>
                <p:cNvPr id="15" name="TextBox 14"/>
                <p:cNvSpPr txBox="1"/>
                <p:nvPr/>
              </p:nvSpPr>
              <p:spPr>
                <a:xfrm>
                  <a:off x="7899187" y="2143462"/>
                  <a:ext cx="802641" cy="319573"/>
                </a:xfrm>
                <a:prstGeom prst="rect">
                  <a:avLst/>
                </a:prstGeom>
                <a:grpFill/>
              </p:spPr>
              <p:txBody>
                <a:bodyPr wrap="square" lIns="0" tIns="0" rIns="0" bIns="0" rtlCol="0" anchor="t">
                  <a:noAutofit/>
                </a:bodyPr>
                <a:lstStyle/>
                <a:p>
                  <a:pPr algn="ctr">
                    <a:lnSpc>
                      <a:spcPts val="1000"/>
                    </a:lnSpc>
                  </a:pPr>
                  <a:r>
                    <a:rPr lang="en-US" sz="1051" spc="11" dirty="0">
                      <a:solidFill>
                        <a:prstClr val="white"/>
                      </a:solidFill>
                    </a:rPr>
                    <a:t>Certified</a:t>
                  </a:r>
                  <a:br>
                    <a:rPr lang="en-US" sz="1051" spc="11" dirty="0">
                      <a:solidFill>
                        <a:prstClr val="white"/>
                      </a:solidFill>
                    </a:rPr>
                  </a:br>
                  <a:r>
                    <a:rPr lang="en-US" sz="1051" spc="11" dirty="0">
                      <a:solidFill>
                        <a:prstClr val="white"/>
                      </a:solidFill>
                    </a:rPr>
                    <a:t>Applications</a:t>
                  </a:r>
                </a:p>
              </p:txBody>
            </p:sp>
          </p:grpSp>
        </p:grpSp>
        <p:grpSp>
          <p:nvGrpSpPr>
            <p:cNvPr id="52" name="Group 51"/>
            <p:cNvGrpSpPr/>
            <p:nvPr/>
          </p:nvGrpSpPr>
          <p:grpSpPr>
            <a:xfrm>
              <a:off x="5517607" y="1118759"/>
              <a:ext cx="976935" cy="976935"/>
              <a:chOff x="4461312" y="2787872"/>
              <a:chExt cx="1160189" cy="1160189"/>
            </a:xfrm>
            <a:solidFill>
              <a:schemeClr val="tx2"/>
            </a:solidFill>
          </p:grpSpPr>
          <p:sp>
            <p:nvSpPr>
              <p:cNvPr id="30" name="Oval 29"/>
              <p:cNvSpPr/>
              <p:nvPr/>
            </p:nvSpPr>
            <p:spPr>
              <a:xfrm>
                <a:off x="4461312" y="2787872"/>
                <a:ext cx="1160189" cy="1160189"/>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51" name="Group 50"/>
              <p:cNvGrpSpPr/>
              <p:nvPr/>
            </p:nvGrpSpPr>
            <p:grpSpPr>
              <a:xfrm>
                <a:off x="4635006" y="3078344"/>
                <a:ext cx="812800" cy="579245"/>
                <a:chOff x="4735847" y="3037843"/>
                <a:chExt cx="812800" cy="579245"/>
              </a:xfrm>
              <a:grpFill/>
            </p:grpSpPr>
            <p:sp>
              <p:nvSpPr>
                <p:cNvPr id="31" name="TextBox 30"/>
                <p:cNvSpPr txBox="1"/>
                <p:nvPr/>
              </p:nvSpPr>
              <p:spPr>
                <a:xfrm>
                  <a:off x="4735847" y="3037843"/>
                  <a:ext cx="812800" cy="224609"/>
                </a:xfrm>
                <a:prstGeom prst="rect">
                  <a:avLst/>
                </a:prstGeom>
                <a:grpFill/>
              </p:spPr>
              <p:txBody>
                <a:bodyPr wrap="square" lIns="0" tIns="0" rIns="0" bIns="0" rtlCol="0" anchor="ctr">
                  <a:noAutofit/>
                </a:bodyPr>
                <a:lstStyle/>
                <a:p>
                  <a:pPr algn="ctr"/>
                  <a:r>
                    <a:rPr lang="en-US" sz="1867" b="1" dirty="0">
                      <a:solidFill>
                        <a:srgbClr val="02D35F"/>
                      </a:solidFill>
                    </a:rPr>
                    <a:t>3200</a:t>
                  </a:r>
                  <a:endParaRPr lang="en-US" sz="2100" b="1" dirty="0">
                    <a:solidFill>
                      <a:srgbClr val="02D35F"/>
                    </a:solidFill>
                  </a:endParaRPr>
                </a:p>
              </p:txBody>
            </p:sp>
            <p:sp>
              <p:nvSpPr>
                <p:cNvPr id="32" name="TextBox 31"/>
                <p:cNvSpPr txBox="1"/>
                <p:nvPr/>
              </p:nvSpPr>
              <p:spPr>
                <a:xfrm>
                  <a:off x="4740927" y="3297515"/>
                  <a:ext cx="802641" cy="319573"/>
                </a:xfrm>
                <a:prstGeom prst="rect">
                  <a:avLst/>
                </a:prstGeom>
                <a:grpFill/>
              </p:spPr>
              <p:txBody>
                <a:bodyPr wrap="square" lIns="0" tIns="0" rIns="0" bIns="0" rtlCol="0" anchor="t">
                  <a:noAutofit/>
                </a:bodyPr>
                <a:lstStyle/>
                <a:p>
                  <a:pPr algn="ctr">
                    <a:lnSpc>
                      <a:spcPts val="1000"/>
                    </a:lnSpc>
                  </a:pPr>
                  <a:r>
                    <a:rPr lang="en-US" sz="1051" spc="11" dirty="0">
                      <a:solidFill>
                        <a:prstClr val="white"/>
                      </a:solidFill>
                    </a:rPr>
                    <a:t>Solution</a:t>
                  </a:r>
                  <a:br>
                    <a:rPr lang="en-US" sz="1051" spc="11" dirty="0">
                      <a:solidFill>
                        <a:prstClr val="white"/>
                      </a:solidFill>
                    </a:rPr>
                  </a:br>
                  <a:r>
                    <a:rPr lang="en-US" sz="1051" spc="11" dirty="0">
                      <a:solidFill>
                        <a:prstClr val="white"/>
                      </a:solidFill>
                    </a:rPr>
                    <a:t>Providers</a:t>
                  </a:r>
                  <a:br>
                    <a:rPr lang="en-US" sz="1051" spc="11" dirty="0">
                      <a:solidFill>
                        <a:prstClr val="white"/>
                      </a:solidFill>
                    </a:rPr>
                  </a:br>
                  <a:r>
                    <a:rPr lang="en-US" sz="1051" spc="11" dirty="0">
                      <a:solidFill>
                        <a:prstClr val="white"/>
                      </a:solidFill>
                    </a:rPr>
                    <a:t>&amp; System</a:t>
                  </a:r>
                  <a:br>
                    <a:rPr lang="en-US" sz="1051" spc="11" dirty="0">
                      <a:solidFill>
                        <a:prstClr val="white"/>
                      </a:solidFill>
                    </a:rPr>
                  </a:br>
                  <a:r>
                    <a:rPr lang="en-US" sz="1051" spc="11" dirty="0">
                      <a:solidFill>
                        <a:prstClr val="white"/>
                      </a:solidFill>
                    </a:rPr>
                    <a:t>Integrators</a:t>
                  </a:r>
                </a:p>
              </p:txBody>
            </p:sp>
          </p:grpSp>
        </p:grpSp>
        <p:grpSp>
          <p:nvGrpSpPr>
            <p:cNvPr id="50" name="Group 49"/>
            <p:cNvGrpSpPr/>
            <p:nvPr/>
          </p:nvGrpSpPr>
          <p:grpSpPr>
            <a:xfrm>
              <a:off x="5517607" y="3486501"/>
              <a:ext cx="976935" cy="976935"/>
              <a:chOff x="5732605" y="2787872"/>
              <a:chExt cx="1160189" cy="1160189"/>
            </a:xfrm>
            <a:solidFill>
              <a:schemeClr val="tx2"/>
            </a:solidFill>
          </p:grpSpPr>
          <p:sp>
            <p:nvSpPr>
              <p:cNvPr id="27" name="Oval 26"/>
              <p:cNvSpPr/>
              <p:nvPr/>
            </p:nvSpPr>
            <p:spPr>
              <a:xfrm>
                <a:off x="5732605" y="2787872"/>
                <a:ext cx="1160189" cy="1160189"/>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49" name="Group 48"/>
              <p:cNvGrpSpPr/>
              <p:nvPr/>
            </p:nvGrpSpPr>
            <p:grpSpPr>
              <a:xfrm>
                <a:off x="5906299" y="3078344"/>
                <a:ext cx="812800" cy="579245"/>
                <a:chOff x="6028706" y="3037843"/>
                <a:chExt cx="812800" cy="579245"/>
              </a:xfrm>
              <a:grpFill/>
            </p:grpSpPr>
            <p:sp>
              <p:nvSpPr>
                <p:cNvPr id="28" name="TextBox 27"/>
                <p:cNvSpPr txBox="1"/>
                <p:nvPr/>
              </p:nvSpPr>
              <p:spPr>
                <a:xfrm>
                  <a:off x="6028706" y="3037843"/>
                  <a:ext cx="812800" cy="224609"/>
                </a:xfrm>
                <a:prstGeom prst="rect">
                  <a:avLst/>
                </a:prstGeom>
                <a:grpFill/>
              </p:spPr>
              <p:txBody>
                <a:bodyPr wrap="square" lIns="0" tIns="0" rIns="0" bIns="0" rtlCol="0" anchor="ctr">
                  <a:noAutofit/>
                </a:bodyPr>
                <a:lstStyle/>
                <a:p>
                  <a:pPr algn="ctr"/>
                  <a:r>
                    <a:rPr lang="en-US" sz="1867" b="1" dirty="0">
                      <a:solidFill>
                        <a:srgbClr val="02D35F"/>
                      </a:solidFill>
                    </a:rPr>
                    <a:t>1800</a:t>
                  </a:r>
                  <a:endParaRPr lang="en-US" sz="2100" b="1" dirty="0">
                    <a:solidFill>
                      <a:srgbClr val="02D35F"/>
                    </a:solidFill>
                  </a:endParaRPr>
                </a:p>
              </p:txBody>
            </p:sp>
            <p:sp>
              <p:nvSpPr>
                <p:cNvPr id="29" name="TextBox 28"/>
                <p:cNvSpPr txBox="1"/>
                <p:nvPr/>
              </p:nvSpPr>
              <p:spPr>
                <a:xfrm>
                  <a:off x="6033786" y="3297515"/>
                  <a:ext cx="802641" cy="319573"/>
                </a:xfrm>
                <a:prstGeom prst="rect">
                  <a:avLst/>
                </a:prstGeom>
                <a:grpFill/>
              </p:spPr>
              <p:txBody>
                <a:bodyPr wrap="square" lIns="0" tIns="0" rIns="0" bIns="0" rtlCol="0" anchor="t">
                  <a:noAutofit/>
                </a:bodyPr>
                <a:lstStyle/>
                <a:p>
                  <a:pPr algn="ctr">
                    <a:lnSpc>
                      <a:spcPts val="1000"/>
                    </a:lnSpc>
                  </a:pPr>
                  <a:r>
                    <a:rPr lang="en-US" sz="1051" spc="11" dirty="0">
                      <a:solidFill>
                        <a:prstClr val="white"/>
                      </a:solidFill>
                    </a:rPr>
                    <a:t>Technology</a:t>
                  </a:r>
                  <a:br>
                    <a:rPr lang="en-US" sz="1051" spc="11" dirty="0">
                      <a:solidFill>
                        <a:prstClr val="white"/>
                      </a:solidFill>
                    </a:rPr>
                  </a:br>
                  <a:r>
                    <a:rPr lang="en-US" sz="1051" spc="11" dirty="0">
                      <a:solidFill>
                        <a:prstClr val="white"/>
                      </a:solidFill>
                    </a:rPr>
                    <a:t>Partners</a:t>
                  </a:r>
                </a:p>
              </p:txBody>
            </p:sp>
          </p:grpSp>
        </p:grpSp>
        <p:grpSp>
          <p:nvGrpSpPr>
            <p:cNvPr id="48" name="Group 47"/>
            <p:cNvGrpSpPr/>
            <p:nvPr/>
          </p:nvGrpSpPr>
          <p:grpSpPr>
            <a:xfrm>
              <a:off x="7203326" y="3486501"/>
              <a:ext cx="976935" cy="976935"/>
              <a:chOff x="7003899" y="2787872"/>
              <a:chExt cx="1160189" cy="1160189"/>
            </a:xfrm>
            <a:solidFill>
              <a:schemeClr val="tx2"/>
            </a:solidFill>
          </p:grpSpPr>
          <p:sp>
            <p:nvSpPr>
              <p:cNvPr id="24" name="Oval 23"/>
              <p:cNvSpPr/>
              <p:nvPr/>
            </p:nvSpPr>
            <p:spPr>
              <a:xfrm>
                <a:off x="7003899" y="2787872"/>
                <a:ext cx="1160189" cy="1160189"/>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47" name="Group 46"/>
              <p:cNvGrpSpPr/>
              <p:nvPr/>
            </p:nvGrpSpPr>
            <p:grpSpPr>
              <a:xfrm>
                <a:off x="7177593" y="3078344"/>
                <a:ext cx="812800" cy="579245"/>
                <a:chOff x="7293626" y="3037843"/>
                <a:chExt cx="812800" cy="579245"/>
              </a:xfrm>
              <a:grpFill/>
            </p:grpSpPr>
            <p:sp>
              <p:nvSpPr>
                <p:cNvPr id="25" name="TextBox 24"/>
                <p:cNvSpPr txBox="1"/>
                <p:nvPr/>
              </p:nvSpPr>
              <p:spPr>
                <a:xfrm>
                  <a:off x="7293626" y="3037843"/>
                  <a:ext cx="812800" cy="224609"/>
                </a:xfrm>
                <a:prstGeom prst="rect">
                  <a:avLst/>
                </a:prstGeom>
                <a:grpFill/>
              </p:spPr>
              <p:txBody>
                <a:bodyPr wrap="square" lIns="0" tIns="0" rIns="0" bIns="0" rtlCol="0" anchor="ctr">
                  <a:noAutofit/>
                </a:bodyPr>
                <a:lstStyle/>
                <a:p>
                  <a:pPr algn="ctr"/>
                  <a:r>
                    <a:rPr lang="en-US" sz="1867" b="1" dirty="0">
                      <a:solidFill>
                        <a:srgbClr val="02D35F"/>
                      </a:solidFill>
                    </a:rPr>
                    <a:t>600</a:t>
                  </a:r>
                  <a:endParaRPr lang="en-US" sz="2100" b="1" dirty="0">
                    <a:solidFill>
                      <a:srgbClr val="02D35F"/>
                    </a:solidFill>
                  </a:endParaRPr>
                </a:p>
              </p:txBody>
            </p:sp>
            <p:sp>
              <p:nvSpPr>
                <p:cNvPr id="26" name="TextBox 25"/>
                <p:cNvSpPr txBox="1"/>
                <p:nvPr/>
              </p:nvSpPr>
              <p:spPr>
                <a:xfrm>
                  <a:off x="7298706" y="3297515"/>
                  <a:ext cx="802641" cy="319573"/>
                </a:xfrm>
                <a:prstGeom prst="rect">
                  <a:avLst/>
                </a:prstGeom>
                <a:grpFill/>
              </p:spPr>
              <p:txBody>
                <a:bodyPr wrap="square" lIns="0" tIns="0" rIns="0" bIns="0" rtlCol="0" anchor="t">
                  <a:noAutofit/>
                </a:bodyPr>
                <a:lstStyle/>
                <a:p>
                  <a:pPr algn="ctr">
                    <a:lnSpc>
                      <a:spcPts val="1000"/>
                    </a:lnSpc>
                  </a:pPr>
                  <a:r>
                    <a:rPr lang="en-US" sz="1051" spc="11" dirty="0">
                      <a:solidFill>
                        <a:prstClr val="white"/>
                      </a:solidFill>
                    </a:rPr>
                    <a:t>Training</a:t>
                  </a:r>
                  <a:br>
                    <a:rPr lang="en-US" sz="1051" spc="11" dirty="0">
                      <a:solidFill>
                        <a:prstClr val="white"/>
                      </a:solidFill>
                    </a:rPr>
                  </a:br>
                  <a:r>
                    <a:rPr lang="en-US" sz="1051" spc="11" dirty="0">
                      <a:solidFill>
                        <a:prstClr val="white"/>
                      </a:solidFill>
                    </a:rPr>
                    <a:t>Partners</a:t>
                  </a:r>
                </a:p>
              </p:txBody>
            </p:sp>
          </p:grpSp>
        </p:grpSp>
        <p:grpSp>
          <p:nvGrpSpPr>
            <p:cNvPr id="56" name="Group 55"/>
            <p:cNvGrpSpPr/>
            <p:nvPr/>
          </p:nvGrpSpPr>
          <p:grpSpPr>
            <a:xfrm>
              <a:off x="5935976" y="1873724"/>
              <a:ext cx="1831086" cy="1831086"/>
              <a:chOff x="3218457" y="1100871"/>
              <a:chExt cx="1831086" cy="1831086"/>
            </a:xfrm>
            <a:solidFill>
              <a:schemeClr val="accent1"/>
            </a:solidFill>
          </p:grpSpPr>
          <p:sp>
            <p:nvSpPr>
              <p:cNvPr id="20" name="Oval 19"/>
              <p:cNvSpPr/>
              <p:nvPr/>
            </p:nvSpPr>
            <p:spPr>
              <a:xfrm>
                <a:off x="3218457" y="1100871"/>
                <a:ext cx="1831086" cy="1831086"/>
              </a:xfrm>
              <a:prstGeom prst="ellipse">
                <a:avLst/>
              </a:prstGeom>
              <a:grp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55" name="Group 54"/>
              <p:cNvGrpSpPr/>
              <p:nvPr/>
            </p:nvGrpSpPr>
            <p:grpSpPr>
              <a:xfrm>
                <a:off x="3487124" y="1459877"/>
                <a:ext cx="1353906" cy="1113075"/>
                <a:chOff x="3487124" y="1459877"/>
                <a:chExt cx="1353906" cy="1113075"/>
              </a:xfrm>
              <a:grpFill/>
            </p:grpSpPr>
            <p:sp>
              <p:nvSpPr>
                <p:cNvPr id="22" name="TextBox 21"/>
                <p:cNvSpPr txBox="1"/>
                <p:nvPr/>
              </p:nvSpPr>
              <p:spPr>
                <a:xfrm>
                  <a:off x="3487124" y="2100085"/>
                  <a:ext cx="1293752" cy="472867"/>
                </a:xfrm>
                <a:prstGeom prst="rect">
                  <a:avLst/>
                </a:prstGeom>
                <a:grpFill/>
              </p:spPr>
              <p:txBody>
                <a:bodyPr wrap="square" lIns="0" tIns="0" rIns="0" bIns="0" rtlCol="0" anchor="t">
                  <a:noAutofit/>
                </a:bodyPr>
                <a:lstStyle/>
                <a:p>
                  <a:pPr algn="ctr">
                    <a:lnSpc>
                      <a:spcPts val="1300"/>
                    </a:lnSpc>
                  </a:pPr>
                  <a:r>
                    <a:rPr lang="en-US" sz="1451" b="1" spc="11" dirty="0">
                      <a:solidFill>
                        <a:prstClr val="white"/>
                      </a:solidFill>
                    </a:rPr>
                    <a:t>Partner Ecosystem</a:t>
                  </a:r>
                  <a:br>
                    <a:rPr lang="en-US" sz="1451" b="1" spc="11" dirty="0">
                      <a:solidFill>
                        <a:prstClr val="white"/>
                      </a:solidFill>
                    </a:rPr>
                  </a:br>
                  <a:r>
                    <a:rPr lang="en-US" sz="1451" b="1" spc="11" dirty="0">
                      <a:solidFill>
                        <a:prstClr val="white"/>
                      </a:solidFill>
                    </a:rPr>
                    <a:t>members</a:t>
                  </a:r>
                </a:p>
              </p:txBody>
            </p:sp>
            <p:grpSp>
              <p:nvGrpSpPr>
                <p:cNvPr id="53" name="Group 52"/>
                <p:cNvGrpSpPr/>
                <p:nvPr/>
              </p:nvGrpSpPr>
              <p:grpSpPr>
                <a:xfrm>
                  <a:off x="3575590" y="1459877"/>
                  <a:ext cx="1265440" cy="604862"/>
                  <a:chOff x="3731999" y="1520207"/>
                  <a:chExt cx="1265440" cy="604862"/>
                </a:xfrm>
                <a:grpFill/>
              </p:grpSpPr>
              <p:sp>
                <p:nvSpPr>
                  <p:cNvPr id="21" name="TextBox 20"/>
                  <p:cNvSpPr txBox="1"/>
                  <p:nvPr/>
                </p:nvSpPr>
                <p:spPr>
                  <a:xfrm>
                    <a:off x="3731999" y="1689626"/>
                    <a:ext cx="1265440" cy="435443"/>
                  </a:xfrm>
                  <a:prstGeom prst="rect">
                    <a:avLst/>
                  </a:prstGeom>
                  <a:grpFill/>
                </p:spPr>
                <p:txBody>
                  <a:bodyPr wrap="square" lIns="0" tIns="0" rIns="0" bIns="0" rtlCol="0" anchor="ctr">
                    <a:noAutofit/>
                  </a:bodyPr>
                  <a:lstStyle/>
                  <a:p>
                    <a:r>
                      <a:rPr lang="en-US" sz="4300" b="1" dirty="0">
                        <a:solidFill>
                          <a:prstClr val="white"/>
                        </a:solidFill>
                      </a:rPr>
                      <a:t>5000+</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828" y="1520207"/>
                    <a:ext cx="364427" cy="216038"/>
                  </a:xfrm>
                  <a:prstGeom prst="rect">
                    <a:avLst/>
                  </a:prstGeom>
                  <a:grpFill/>
                </p:spPr>
              </p:pic>
            </p:grpSp>
          </p:grpSp>
        </p:grpSp>
      </p:grpSp>
    </p:spTree>
    <p:extLst>
      <p:ext uri="{BB962C8B-B14F-4D97-AF65-F5344CB8AC3E}">
        <p14:creationId xmlns:p14="http://schemas.microsoft.com/office/powerpoint/2010/main" val="331517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Advantages and Benefits</a:t>
            </a:r>
          </a:p>
        </p:txBody>
      </p:sp>
      <p:grpSp>
        <p:nvGrpSpPr>
          <p:cNvPr id="28" name="Group 27"/>
          <p:cNvGrpSpPr/>
          <p:nvPr/>
        </p:nvGrpSpPr>
        <p:grpSpPr>
          <a:xfrm>
            <a:off x="8411462" y="2160995"/>
            <a:ext cx="2781465" cy="3671213"/>
            <a:chOff x="6308596" y="1620746"/>
            <a:chExt cx="2086099" cy="2753410"/>
          </a:xfrm>
        </p:grpSpPr>
        <p:sp>
          <p:nvSpPr>
            <p:cNvPr id="18" name="TextBox 17"/>
            <p:cNvSpPr txBox="1"/>
            <p:nvPr/>
          </p:nvSpPr>
          <p:spPr>
            <a:xfrm>
              <a:off x="6308596" y="3502817"/>
              <a:ext cx="2086099" cy="871339"/>
            </a:xfrm>
            <a:prstGeom prst="rect">
              <a:avLst/>
            </a:prstGeom>
            <a:noFill/>
          </p:spPr>
          <p:txBody>
            <a:bodyPr wrap="none" rtlCol="0">
              <a:noAutofit/>
            </a:bodyPr>
            <a:lstStyle/>
            <a:p>
              <a:pPr algn="ctr"/>
              <a:r>
                <a:rPr lang="en-US" sz="2133" dirty="0">
                  <a:solidFill>
                    <a:srgbClr val="0D2C40"/>
                  </a:solidFill>
                </a:rPr>
                <a:t>Increase Speed </a:t>
              </a:r>
            </a:p>
            <a:p>
              <a:pPr algn="ctr"/>
              <a:r>
                <a:rPr lang="en-US" sz="2133" dirty="0">
                  <a:solidFill>
                    <a:srgbClr val="0D2C40"/>
                  </a:solidFill>
                </a:rPr>
                <a:t>and Agility</a:t>
              </a:r>
            </a:p>
          </p:txBody>
        </p:sp>
        <p:grpSp>
          <p:nvGrpSpPr>
            <p:cNvPr id="27" name="Group 26"/>
            <p:cNvGrpSpPr/>
            <p:nvPr/>
          </p:nvGrpSpPr>
          <p:grpSpPr>
            <a:xfrm>
              <a:off x="6490621" y="1620746"/>
              <a:ext cx="1722051" cy="1722042"/>
              <a:chOff x="6490621" y="1620746"/>
              <a:chExt cx="1722051" cy="1722042"/>
            </a:xfrm>
          </p:grpSpPr>
          <p:sp>
            <p:nvSpPr>
              <p:cNvPr id="17" name="Freeform 34"/>
              <p:cNvSpPr>
                <a:spLocks noChangeArrowheads="1"/>
              </p:cNvSpPr>
              <p:nvPr/>
            </p:nvSpPr>
            <p:spPr bwMode="auto">
              <a:xfrm>
                <a:off x="6490621" y="1620746"/>
                <a:ext cx="1722051" cy="1722042"/>
              </a:xfrm>
              <a:custGeom>
                <a:avLst/>
                <a:gdLst>
                  <a:gd name="T0" fmla="*/ 1023 w 1024"/>
                  <a:gd name="T1" fmla="*/ 511 h 1024"/>
                  <a:gd name="T2" fmla="*/ 1023 w 1024"/>
                  <a:gd name="T3" fmla="*/ 511 h 1024"/>
                  <a:gd name="T4" fmla="*/ 511 w 1024"/>
                  <a:gd name="T5" fmla="*/ 1023 h 1024"/>
                  <a:gd name="T6" fmla="*/ 0 w 1024"/>
                  <a:gd name="T7" fmla="*/ 511 h 1024"/>
                  <a:gd name="T8" fmla="*/ 511 w 1024"/>
                  <a:gd name="T9" fmla="*/ 0 h 1024"/>
                  <a:gd name="T10" fmla="*/ 1023 w 1024"/>
                  <a:gd name="T11" fmla="*/ 511 h 1024"/>
                </a:gdLst>
                <a:ahLst/>
                <a:cxnLst>
                  <a:cxn ang="0">
                    <a:pos x="T0" y="T1"/>
                  </a:cxn>
                  <a:cxn ang="0">
                    <a:pos x="T2" y="T3"/>
                  </a:cxn>
                  <a:cxn ang="0">
                    <a:pos x="T4" y="T5"/>
                  </a:cxn>
                  <a:cxn ang="0">
                    <a:pos x="T6" y="T7"/>
                  </a:cxn>
                  <a:cxn ang="0">
                    <a:pos x="T8" y="T9"/>
                  </a:cxn>
                  <a:cxn ang="0">
                    <a:pos x="T10" y="T11"/>
                  </a:cxn>
                </a:cxnLst>
                <a:rect l="0" t="0" r="r" b="b"/>
                <a:pathLst>
                  <a:path w="1024" h="1024">
                    <a:moveTo>
                      <a:pt x="1023" y="511"/>
                    </a:moveTo>
                    <a:lnTo>
                      <a:pt x="1023" y="511"/>
                    </a:lnTo>
                    <a:cubicBezTo>
                      <a:pt x="1023" y="794"/>
                      <a:pt x="794" y="1023"/>
                      <a:pt x="511" y="1023"/>
                    </a:cubicBezTo>
                    <a:cubicBezTo>
                      <a:pt x="229" y="1023"/>
                      <a:pt x="0" y="794"/>
                      <a:pt x="0" y="511"/>
                    </a:cubicBezTo>
                    <a:cubicBezTo>
                      <a:pt x="0" y="228"/>
                      <a:pt x="229" y="0"/>
                      <a:pt x="511" y="0"/>
                    </a:cubicBezTo>
                    <a:cubicBezTo>
                      <a:pt x="794" y="0"/>
                      <a:pt x="1023" y="228"/>
                      <a:pt x="1023" y="511"/>
                    </a:cubicBezTo>
                  </a:path>
                </a:pathLst>
              </a:custGeom>
              <a:solidFill>
                <a:schemeClr val="accent1"/>
              </a:solidFill>
              <a:ln>
                <a:noFill/>
              </a:ln>
              <a:effectLst/>
              <a:extLst/>
            </p:spPr>
            <p:txBody>
              <a:bodyPr wrap="none" anchor="ctr"/>
              <a:lstStyle/>
              <a:p>
                <a:endParaRPr lang="en-US" sz="1867" b="1">
                  <a:solidFill>
                    <a:prstClr val="black"/>
                  </a:solidFill>
                </a:endParaRPr>
              </a:p>
            </p:txBody>
          </p:sp>
          <p:sp>
            <p:nvSpPr>
              <p:cNvPr id="16" name="Freeform 51"/>
              <p:cNvSpPr>
                <a:spLocks noChangeArrowheads="1"/>
              </p:cNvSpPr>
              <p:nvPr/>
            </p:nvSpPr>
            <p:spPr bwMode="auto">
              <a:xfrm>
                <a:off x="6701608" y="1831014"/>
                <a:ext cx="1300076" cy="1300079"/>
              </a:xfrm>
              <a:custGeom>
                <a:avLst/>
                <a:gdLst>
                  <a:gd name="T0" fmla="*/ 571 w 613"/>
                  <a:gd name="T1" fmla="*/ 153 h 613"/>
                  <a:gd name="T2" fmla="*/ 569 w 613"/>
                  <a:gd name="T3" fmla="*/ 152 h 613"/>
                  <a:gd name="T4" fmla="*/ 306 w 613"/>
                  <a:gd name="T5" fmla="*/ 0 h 613"/>
                  <a:gd name="T6" fmla="*/ 53 w 613"/>
                  <a:gd name="T7" fmla="*/ 479 h 613"/>
                  <a:gd name="T8" fmla="*/ 560 w 613"/>
                  <a:gd name="T9" fmla="*/ 478 h 613"/>
                  <a:gd name="T10" fmla="*/ 571 w 613"/>
                  <a:gd name="T11" fmla="*/ 153 h 613"/>
                  <a:gd name="T12" fmla="*/ 63 w 613"/>
                  <a:gd name="T13" fmla="*/ 154 h 613"/>
                  <a:gd name="T14" fmla="*/ 90 w 613"/>
                  <a:gd name="T15" fmla="*/ 181 h 613"/>
                  <a:gd name="T16" fmla="*/ 76 w 613"/>
                  <a:gd name="T17" fmla="*/ 184 h 613"/>
                  <a:gd name="T18" fmla="*/ 63 w 613"/>
                  <a:gd name="T19" fmla="*/ 154 h 613"/>
                  <a:gd name="T20" fmla="*/ 40 w 613"/>
                  <a:gd name="T21" fmla="*/ 458 h 613"/>
                  <a:gd name="T22" fmla="*/ 42 w 613"/>
                  <a:gd name="T23" fmla="*/ 460 h 613"/>
                  <a:gd name="T24" fmla="*/ 47 w 613"/>
                  <a:gd name="T25" fmla="*/ 315 h 613"/>
                  <a:gd name="T26" fmla="*/ 19 w 613"/>
                  <a:gd name="T27" fmla="*/ 315 h 613"/>
                  <a:gd name="T28" fmla="*/ 19 w 613"/>
                  <a:gd name="T29" fmla="*/ 296 h 613"/>
                  <a:gd name="T30" fmla="*/ 56 w 613"/>
                  <a:gd name="T31" fmla="*/ 305 h 613"/>
                  <a:gd name="T32" fmla="*/ 85 w 613"/>
                  <a:gd name="T33" fmla="*/ 443 h 613"/>
                  <a:gd name="T34" fmla="*/ 63 w 613"/>
                  <a:gd name="T35" fmla="*/ 456 h 613"/>
                  <a:gd name="T36" fmla="*/ 76 w 613"/>
                  <a:gd name="T37" fmla="*/ 427 h 613"/>
                  <a:gd name="T38" fmla="*/ 85 w 613"/>
                  <a:gd name="T39" fmla="*/ 443 h 613"/>
                  <a:gd name="T40" fmla="*/ 426 w 613"/>
                  <a:gd name="T41" fmla="*/ 76 h 613"/>
                  <a:gd name="T42" fmla="*/ 456 w 613"/>
                  <a:gd name="T43" fmla="*/ 63 h 613"/>
                  <a:gd name="T44" fmla="*/ 435 w 613"/>
                  <a:gd name="T45" fmla="*/ 91 h 613"/>
                  <a:gd name="T46" fmla="*/ 426 w 613"/>
                  <a:gd name="T47" fmla="*/ 76 h 613"/>
                  <a:gd name="T48" fmla="*/ 295 w 613"/>
                  <a:gd name="T49" fmla="*/ 20 h 613"/>
                  <a:gd name="T50" fmla="*/ 315 w 613"/>
                  <a:gd name="T51" fmla="*/ 20 h 613"/>
                  <a:gd name="T52" fmla="*/ 305 w 613"/>
                  <a:gd name="T53" fmla="*/ 56 h 613"/>
                  <a:gd name="T54" fmla="*/ 295 w 613"/>
                  <a:gd name="T55" fmla="*/ 20 h 613"/>
                  <a:gd name="T56" fmla="*/ 153 w 613"/>
                  <a:gd name="T57" fmla="*/ 63 h 613"/>
                  <a:gd name="T58" fmla="*/ 184 w 613"/>
                  <a:gd name="T59" fmla="*/ 76 h 613"/>
                  <a:gd name="T60" fmla="*/ 176 w 613"/>
                  <a:gd name="T61" fmla="*/ 91 h 613"/>
                  <a:gd name="T62" fmla="*/ 153 w 613"/>
                  <a:gd name="T63" fmla="*/ 63 h 613"/>
                  <a:gd name="T64" fmla="*/ 438 w 613"/>
                  <a:gd name="T65" fmla="*/ 515 h 613"/>
                  <a:gd name="T66" fmla="*/ 182 w 613"/>
                  <a:gd name="T67" fmla="*/ 525 h 613"/>
                  <a:gd name="T68" fmla="*/ 172 w 613"/>
                  <a:gd name="T69" fmla="*/ 466 h 613"/>
                  <a:gd name="T70" fmla="*/ 428 w 613"/>
                  <a:gd name="T71" fmla="*/ 456 h 613"/>
                  <a:gd name="T72" fmla="*/ 438 w 613"/>
                  <a:gd name="T73" fmla="*/ 515 h 613"/>
                  <a:gd name="T74" fmla="*/ 365 w 613"/>
                  <a:gd name="T75" fmla="*/ 307 h 613"/>
                  <a:gd name="T76" fmla="*/ 246 w 613"/>
                  <a:gd name="T77" fmla="*/ 305 h 613"/>
                  <a:gd name="T78" fmla="*/ 335 w 613"/>
                  <a:gd name="T79" fmla="*/ 254 h 613"/>
                  <a:gd name="T80" fmla="*/ 502 w 613"/>
                  <a:gd name="T81" fmla="*/ 195 h 613"/>
                  <a:gd name="T82" fmla="*/ 525 w 613"/>
                  <a:gd name="T83" fmla="*/ 167 h 613"/>
                  <a:gd name="T84" fmla="*/ 548 w 613"/>
                  <a:gd name="T85" fmla="*/ 154 h 613"/>
                  <a:gd name="T86" fmla="*/ 535 w 613"/>
                  <a:gd name="T87" fmla="*/ 184 h 613"/>
                  <a:gd name="T88" fmla="*/ 520 w 613"/>
                  <a:gd name="T89" fmla="*/ 181 h 613"/>
                  <a:gd name="T90" fmla="*/ 548 w 613"/>
                  <a:gd name="T91" fmla="*/ 456 h 613"/>
                  <a:gd name="T92" fmla="*/ 525 w 613"/>
                  <a:gd name="T93" fmla="*/ 443 h 613"/>
                  <a:gd name="T94" fmla="*/ 535 w 613"/>
                  <a:gd name="T95" fmla="*/ 427 h 613"/>
                  <a:gd name="T96" fmla="*/ 548 w 613"/>
                  <a:gd name="T97" fmla="*/ 456 h 613"/>
                  <a:gd name="T98" fmla="*/ 564 w 613"/>
                  <a:gd name="T99" fmla="*/ 315 h 613"/>
                  <a:gd name="T100" fmla="*/ 564 w 613"/>
                  <a:gd name="T101" fmla="*/ 296 h 613"/>
                  <a:gd name="T102" fmla="*/ 591 w 613"/>
                  <a:gd name="T103" fmla="*/ 305 h 613"/>
                  <a:gd name="T104" fmla="*/ 564 w 613"/>
                  <a:gd name="T105" fmla="*/ 31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3" h="613">
                    <a:moveTo>
                      <a:pt x="571" y="153"/>
                    </a:moveTo>
                    <a:lnTo>
                      <a:pt x="571" y="153"/>
                    </a:lnTo>
                    <a:lnTo>
                      <a:pt x="571" y="153"/>
                    </a:lnTo>
                    <a:cubicBezTo>
                      <a:pt x="571" y="153"/>
                      <a:pt x="569" y="153"/>
                      <a:pt x="569" y="152"/>
                    </a:cubicBezTo>
                    <a:cubicBezTo>
                      <a:pt x="569" y="152"/>
                      <a:pt x="571" y="152"/>
                      <a:pt x="571" y="153"/>
                    </a:cubicBezTo>
                    <a:cubicBezTo>
                      <a:pt x="517" y="61"/>
                      <a:pt x="419" y="0"/>
                      <a:pt x="306" y="0"/>
                    </a:cubicBezTo>
                    <a:cubicBezTo>
                      <a:pt x="136" y="0"/>
                      <a:pt x="0" y="136"/>
                      <a:pt x="0" y="305"/>
                    </a:cubicBezTo>
                    <a:cubicBezTo>
                      <a:pt x="0" y="370"/>
                      <a:pt x="19" y="428"/>
                      <a:pt x="53" y="479"/>
                    </a:cubicBezTo>
                    <a:cubicBezTo>
                      <a:pt x="108" y="559"/>
                      <a:pt x="200" y="612"/>
                      <a:pt x="306" y="612"/>
                    </a:cubicBezTo>
                    <a:cubicBezTo>
                      <a:pt x="411" y="612"/>
                      <a:pt x="504" y="559"/>
                      <a:pt x="560" y="478"/>
                    </a:cubicBezTo>
                    <a:cubicBezTo>
                      <a:pt x="592" y="427"/>
                      <a:pt x="612" y="369"/>
                      <a:pt x="612" y="305"/>
                    </a:cubicBezTo>
                    <a:cubicBezTo>
                      <a:pt x="612" y="250"/>
                      <a:pt x="596" y="197"/>
                      <a:pt x="571" y="153"/>
                    </a:cubicBezTo>
                    <a:close/>
                    <a:moveTo>
                      <a:pt x="63" y="154"/>
                    </a:moveTo>
                    <a:lnTo>
                      <a:pt x="63" y="154"/>
                    </a:lnTo>
                    <a:cubicBezTo>
                      <a:pt x="85" y="167"/>
                      <a:pt x="85" y="167"/>
                      <a:pt x="85" y="167"/>
                    </a:cubicBezTo>
                    <a:cubicBezTo>
                      <a:pt x="91" y="170"/>
                      <a:pt x="92" y="176"/>
                      <a:pt x="90" y="181"/>
                    </a:cubicBezTo>
                    <a:cubicBezTo>
                      <a:pt x="88" y="184"/>
                      <a:pt x="84" y="185"/>
                      <a:pt x="81" y="185"/>
                    </a:cubicBezTo>
                    <a:cubicBezTo>
                      <a:pt x="79" y="185"/>
                      <a:pt x="78" y="185"/>
                      <a:pt x="76" y="184"/>
                    </a:cubicBezTo>
                    <a:cubicBezTo>
                      <a:pt x="53" y="171"/>
                      <a:pt x="53" y="171"/>
                      <a:pt x="53" y="171"/>
                    </a:cubicBezTo>
                    <a:cubicBezTo>
                      <a:pt x="56" y="165"/>
                      <a:pt x="60" y="159"/>
                      <a:pt x="63" y="154"/>
                    </a:cubicBezTo>
                    <a:close/>
                    <a:moveTo>
                      <a:pt x="40" y="458"/>
                    </a:moveTo>
                    <a:lnTo>
                      <a:pt x="40" y="458"/>
                    </a:lnTo>
                    <a:cubicBezTo>
                      <a:pt x="40" y="458"/>
                      <a:pt x="40" y="456"/>
                      <a:pt x="40" y="456"/>
                    </a:cubicBezTo>
                    <a:cubicBezTo>
                      <a:pt x="42" y="458"/>
                      <a:pt x="42" y="459"/>
                      <a:pt x="42" y="460"/>
                    </a:cubicBezTo>
                    <a:cubicBezTo>
                      <a:pt x="42" y="459"/>
                      <a:pt x="42" y="459"/>
                      <a:pt x="40" y="458"/>
                    </a:cubicBezTo>
                    <a:close/>
                    <a:moveTo>
                      <a:pt x="47" y="315"/>
                    </a:moveTo>
                    <a:lnTo>
                      <a:pt x="47" y="315"/>
                    </a:lnTo>
                    <a:cubicBezTo>
                      <a:pt x="19" y="315"/>
                      <a:pt x="19" y="315"/>
                      <a:pt x="19" y="315"/>
                    </a:cubicBezTo>
                    <a:cubicBezTo>
                      <a:pt x="19" y="312"/>
                      <a:pt x="19" y="309"/>
                      <a:pt x="19" y="305"/>
                    </a:cubicBezTo>
                    <a:cubicBezTo>
                      <a:pt x="19" y="302"/>
                      <a:pt x="19" y="299"/>
                      <a:pt x="19" y="296"/>
                    </a:cubicBezTo>
                    <a:cubicBezTo>
                      <a:pt x="47" y="296"/>
                      <a:pt x="47" y="296"/>
                      <a:pt x="47" y="296"/>
                    </a:cubicBezTo>
                    <a:cubicBezTo>
                      <a:pt x="52" y="296"/>
                      <a:pt x="56" y="300"/>
                      <a:pt x="56" y="305"/>
                    </a:cubicBezTo>
                    <a:cubicBezTo>
                      <a:pt x="56" y="310"/>
                      <a:pt x="52" y="315"/>
                      <a:pt x="47" y="315"/>
                    </a:cubicBezTo>
                    <a:close/>
                    <a:moveTo>
                      <a:pt x="85" y="443"/>
                    </a:moveTo>
                    <a:lnTo>
                      <a:pt x="85" y="443"/>
                    </a:lnTo>
                    <a:cubicBezTo>
                      <a:pt x="63" y="456"/>
                      <a:pt x="63" y="456"/>
                      <a:pt x="63" y="456"/>
                    </a:cubicBezTo>
                    <a:cubicBezTo>
                      <a:pt x="60" y="450"/>
                      <a:pt x="56" y="444"/>
                      <a:pt x="53" y="439"/>
                    </a:cubicBezTo>
                    <a:cubicBezTo>
                      <a:pt x="76" y="427"/>
                      <a:pt x="76" y="427"/>
                      <a:pt x="76" y="427"/>
                    </a:cubicBezTo>
                    <a:cubicBezTo>
                      <a:pt x="81" y="423"/>
                      <a:pt x="87" y="426"/>
                      <a:pt x="90" y="430"/>
                    </a:cubicBezTo>
                    <a:cubicBezTo>
                      <a:pt x="92" y="434"/>
                      <a:pt x="91" y="440"/>
                      <a:pt x="85" y="443"/>
                    </a:cubicBezTo>
                    <a:close/>
                    <a:moveTo>
                      <a:pt x="426" y="76"/>
                    </a:moveTo>
                    <a:lnTo>
                      <a:pt x="426" y="76"/>
                    </a:lnTo>
                    <a:cubicBezTo>
                      <a:pt x="439" y="53"/>
                      <a:pt x="439" y="53"/>
                      <a:pt x="439" y="53"/>
                    </a:cubicBezTo>
                    <a:cubicBezTo>
                      <a:pt x="446" y="56"/>
                      <a:pt x="451" y="60"/>
                      <a:pt x="456" y="63"/>
                    </a:cubicBezTo>
                    <a:cubicBezTo>
                      <a:pt x="443" y="86"/>
                      <a:pt x="443" y="86"/>
                      <a:pt x="443" y="86"/>
                    </a:cubicBezTo>
                    <a:cubicBezTo>
                      <a:pt x="442" y="89"/>
                      <a:pt x="438" y="91"/>
                      <a:pt x="435" y="91"/>
                    </a:cubicBezTo>
                    <a:cubicBezTo>
                      <a:pt x="432" y="91"/>
                      <a:pt x="432" y="90"/>
                      <a:pt x="430" y="90"/>
                    </a:cubicBezTo>
                    <a:cubicBezTo>
                      <a:pt x="426" y="87"/>
                      <a:pt x="423" y="80"/>
                      <a:pt x="426" y="76"/>
                    </a:cubicBezTo>
                    <a:close/>
                    <a:moveTo>
                      <a:pt x="295" y="20"/>
                    </a:moveTo>
                    <a:lnTo>
                      <a:pt x="295" y="20"/>
                    </a:lnTo>
                    <a:cubicBezTo>
                      <a:pt x="298" y="20"/>
                      <a:pt x="302" y="20"/>
                      <a:pt x="305" y="20"/>
                    </a:cubicBezTo>
                    <a:cubicBezTo>
                      <a:pt x="309" y="20"/>
                      <a:pt x="311" y="20"/>
                      <a:pt x="315" y="20"/>
                    </a:cubicBezTo>
                    <a:cubicBezTo>
                      <a:pt x="315" y="47"/>
                      <a:pt x="315" y="47"/>
                      <a:pt x="315" y="47"/>
                    </a:cubicBezTo>
                    <a:cubicBezTo>
                      <a:pt x="315" y="52"/>
                      <a:pt x="310" y="56"/>
                      <a:pt x="305" y="56"/>
                    </a:cubicBezTo>
                    <a:cubicBezTo>
                      <a:pt x="300" y="56"/>
                      <a:pt x="295" y="52"/>
                      <a:pt x="295" y="47"/>
                    </a:cubicBezTo>
                    <a:lnTo>
                      <a:pt x="295" y="20"/>
                    </a:lnTo>
                    <a:close/>
                    <a:moveTo>
                      <a:pt x="153" y="63"/>
                    </a:moveTo>
                    <a:lnTo>
                      <a:pt x="153" y="63"/>
                    </a:lnTo>
                    <a:cubicBezTo>
                      <a:pt x="159" y="60"/>
                      <a:pt x="165" y="56"/>
                      <a:pt x="171" y="53"/>
                    </a:cubicBezTo>
                    <a:cubicBezTo>
                      <a:pt x="184" y="76"/>
                      <a:pt x="184" y="76"/>
                      <a:pt x="184" y="76"/>
                    </a:cubicBezTo>
                    <a:cubicBezTo>
                      <a:pt x="188" y="80"/>
                      <a:pt x="185" y="87"/>
                      <a:pt x="181" y="90"/>
                    </a:cubicBezTo>
                    <a:cubicBezTo>
                      <a:pt x="180" y="90"/>
                      <a:pt x="177" y="91"/>
                      <a:pt x="176" y="91"/>
                    </a:cubicBezTo>
                    <a:cubicBezTo>
                      <a:pt x="172" y="91"/>
                      <a:pt x="169" y="89"/>
                      <a:pt x="168" y="86"/>
                    </a:cubicBezTo>
                    <a:lnTo>
                      <a:pt x="153" y="63"/>
                    </a:lnTo>
                    <a:close/>
                    <a:moveTo>
                      <a:pt x="438" y="515"/>
                    </a:moveTo>
                    <a:lnTo>
                      <a:pt x="438" y="515"/>
                    </a:lnTo>
                    <a:cubicBezTo>
                      <a:pt x="438" y="520"/>
                      <a:pt x="434" y="525"/>
                      <a:pt x="428" y="525"/>
                    </a:cubicBezTo>
                    <a:cubicBezTo>
                      <a:pt x="182" y="525"/>
                      <a:pt x="182" y="525"/>
                      <a:pt x="182" y="525"/>
                    </a:cubicBezTo>
                    <a:cubicBezTo>
                      <a:pt x="176" y="525"/>
                      <a:pt x="172" y="520"/>
                      <a:pt x="172" y="515"/>
                    </a:cubicBezTo>
                    <a:cubicBezTo>
                      <a:pt x="172" y="466"/>
                      <a:pt x="172" y="466"/>
                      <a:pt x="172" y="466"/>
                    </a:cubicBezTo>
                    <a:cubicBezTo>
                      <a:pt x="172" y="460"/>
                      <a:pt x="176" y="456"/>
                      <a:pt x="182" y="456"/>
                    </a:cubicBezTo>
                    <a:cubicBezTo>
                      <a:pt x="428" y="456"/>
                      <a:pt x="428" y="456"/>
                      <a:pt x="428" y="456"/>
                    </a:cubicBezTo>
                    <a:cubicBezTo>
                      <a:pt x="434" y="456"/>
                      <a:pt x="438" y="460"/>
                      <a:pt x="438" y="466"/>
                    </a:cubicBezTo>
                    <a:lnTo>
                      <a:pt x="438" y="515"/>
                    </a:lnTo>
                    <a:close/>
                    <a:moveTo>
                      <a:pt x="365" y="307"/>
                    </a:moveTo>
                    <a:lnTo>
                      <a:pt x="365" y="307"/>
                    </a:lnTo>
                    <a:cubicBezTo>
                      <a:pt x="363" y="339"/>
                      <a:pt x="338" y="365"/>
                      <a:pt x="305" y="365"/>
                    </a:cubicBezTo>
                    <a:cubicBezTo>
                      <a:pt x="273" y="365"/>
                      <a:pt x="246" y="338"/>
                      <a:pt x="246" y="305"/>
                    </a:cubicBezTo>
                    <a:cubicBezTo>
                      <a:pt x="246" y="273"/>
                      <a:pt x="273" y="246"/>
                      <a:pt x="305" y="246"/>
                    </a:cubicBezTo>
                    <a:cubicBezTo>
                      <a:pt x="316" y="246"/>
                      <a:pt x="327" y="249"/>
                      <a:pt x="335" y="254"/>
                    </a:cubicBezTo>
                    <a:cubicBezTo>
                      <a:pt x="499" y="191"/>
                      <a:pt x="499" y="191"/>
                      <a:pt x="499" y="191"/>
                    </a:cubicBezTo>
                    <a:cubicBezTo>
                      <a:pt x="502" y="195"/>
                      <a:pt x="502" y="195"/>
                      <a:pt x="502" y="195"/>
                    </a:cubicBezTo>
                    <a:lnTo>
                      <a:pt x="365" y="307"/>
                    </a:lnTo>
                    <a:close/>
                    <a:moveTo>
                      <a:pt x="525" y="167"/>
                    </a:moveTo>
                    <a:lnTo>
                      <a:pt x="525" y="167"/>
                    </a:lnTo>
                    <a:cubicBezTo>
                      <a:pt x="548" y="154"/>
                      <a:pt x="548" y="154"/>
                      <a:pt x="548" y="154"/>
                    </a:cubicBezTo>
                    <a:cubicBezTo>
                      <a:pt x="551" y="159"/>
                      <a:pt x="554" y="165"/>
                      <a:pt x="557" y="171"/>
                    </a:cubicBezTo>
                    <a:cubicBezTo>
                      <a:pt x="535" y="184"/>
                      <a:pt x="535" y="184"/>
                      <a:pt x="535" y="184"/>
                    </a:cubicBezTo>
                    <a:cubicBezTo>
                      <a:pt x="532" y="185"/>
                      <a:pt x="531" y="185"/>
                      <a:pt x="529" y="185"/>
                    </a:cubicBezTo>
                    <a:cubicBezTo>
                      <a:pt x="526" y="185"/>
                      <a:pt x="523" y="184"/>
                      <a:pt x="520" y="181"/>
                    </a:cubicBezTo>
                    <a:cubicBezTo>
                      <a:pt x="519" y="176"/>
                      <a:pt x="519" y="170"/>
                      <a:pt x="525" y="167"/>
                    </a:cubicBezTo>
                    <a:close/>
                    <a:moveTo>
                      <a:pt x="548" y="456"/>
                    </a:moveTo>
                    <a:lnTo>
                      <a:pt x="548" y="456"/>
                    </a:lnTo>
                    <a:cubicBezTo>
                      <a:pt x="525" y="443"/>
                      <a:pt x="525" y="443"/>
                      <a:pt x="525" y="443"/>
                    </a:cubicBezTo>
                    <a:cubicBezTo>
                      <a:pt x="519" y="440"/>
                      <a:pt x="519" y="434"/>
                      <a:pt x="520" y="430"/>
                    </a:cubicBezTo>
                    <a:cubicBezTo>
                      <a:pt x="524" y="426"/>
                      <a:pt x="529" y="423"/>
                      <a:pt x="535" y="427"/>
                    </a:cubicBezTo>
                    <a:cubicBezTo>
                      <a:pt x="557" y="439"/>
                      <a:pt x="557" y="439"/>
                      <a:pt x="557" y="439"/>
                    </a:cubicBezTo>
                    <a:cubicBezTo>
                      <a:pt x="554" y="444"/>
                      <a:pt x="551" y="450"/>
                      <a:pt x="548" y="456"/>
                    </a:cubicBezTo>
                    <a:close/>
                    <a:moveTo>
                      <a:pt x="564" y="315"/>
                    </a:moveTo>
                    <a:lnTo>
                      <a:pt x="564" y="315"/>
                    </a:lnTo>
                    <a:cubicBezTo>
                      <a:pt x="559" y="315"/>
                      <a:pt x="554" y="310"/>
                      <a:pt x="554" y="305"/>
                    </a:cubicBezTo>
                    <a:cubicBezTo>
                      <a:pt x="554" y="300"/>
                      <a:pt x="559" y="296"/>
                      <a:pt x="564" y="296"/>
                    </a:cubicBezTo>
                    <a:cubicBezTo>
                      <a:pt x="591" y="296"/>
                      <a:pt x="591" y="296"/>
                      <a:pt x="591" y="296"/>
                    </a:cubicBezTo>
                    <a:cubicBezTo>
                      <a:pt x="591" y="299"/>
                      <a:pt x="591" y="302"/>
                      <a:pt x="591" y="305"/>
                    </a:cubicBezTo>
                    <a:cubicBezTo>
                      <a:pt x="591" y="309"/>
                      <a:pt x="591" y="312"/>
                      <a:pt x="591" y="315"/>
                    </a:cubicBezTo>
                    <a:lnTo>
                      <a:pt x="564" y="31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25450" rtl="0" eaLnBrk="0" fontAlgn="base" hangingPunct="0">
                  <a:spcBef>
                    <a:spcPct val="0"/>
                  </a:spcBef>
                  <a:spcAft>
                    <a:spcPct val="0"/>
                  </a:spcAft>
                  <a:defRPr kern="1200">
                    <a:solidFill>
                      <a:schemeClr val="tx1"/>
                    </a:solidFill>
                    <a:latin typeface="Arial" charset="0"/>
                    <a:ea typeface="+mn-ea"/>
                    <a:cs typeface="+mn-cs"/>
                  </a:defRPr>
                </a:lvl1pPr>
                <a:lvl2pPr marL="692150" indent="-265113" algn="l" defTabSz="425450" rtl="0" eaLnBrk="0" fontAlgn="base" hangingPunct="0">
                  <a:spcBef>
                    <a:spcPct val="0"/>
                  </a:spcBef>
                  <a:spcAft>
                    <a:spcPct val="0"/>
                  </a:spcAft>
                  <a:defRPr kern="1200">
                    <a:solidFill>
                      <a:schemeClr val="tx1"/>
                    </a:solidFill>
                    <a:latin typeface="Arial" charset="0"/>
                    <a:ea typeface="+mn-ea"/>
                    <a:cs typeface="+mn-cs"/>
                  </a:defRPr>
                </a:lvl2pPr>
                <a:lvl3pPr marL="1065213" indent="-212725" algn="l" defTabSz="425450" rtl="0" eaLnBrk="0" fontAlgn="base" hangingPunct="0">
                  <a:spcBef>
                    <a:spcPct val="0"/>
                  </a:spcBef>
                  <a:spcAft>
                    <a:spcPct val="0"/>
                  </a:spcAft>
                  <a:defRPr kern="1200">
                    <a:solidFill>
                      <a:schemeClr val="tx1"/>
                    </a:solidFill>
                    <a:latin typeface="Arial" charset="0"/>
                    <a:ea typeface="+mn-ea"/>
                    <a:cs typeface="+mn-cs"/>
                  </a:defRPr>
                </a:lvl3pPr>
                <a:lvl4pPr marL="1492250" indent="-212725" algn="l" defTabSz="425450" rtl="0" eaLnBrk="0" fontAlgn="base" hangingPunct="0">
                  <a:spcBef>
                    <a:spcPct val="0"/>
                  </a:spcBef>
                  <a:spcAft>
                    <a:spcPct val="0"/>
                  </a:spcAft>
                  <a:defRPr kern="1200">
                    <a:solidFill>
                      <a:schemeClr val="tx1"/>
                    </a:solidFill>
                    <a:latin typeface="Arial" charset="0"/>
                    <a:ea typeface="+mn-ea"/>
                    <a:cs typeface="+mn-cs"/>
                  </a:defRPr>
                </a:lvl4pPr>
                <a:lvl5pPr marL="1919288" indent="-212725" algn="l" defTabSz="42545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867" b="1">
                  <a:solidFill>
                    <a:prstClr val="black"/>
                  </a:solidFill>
                </a:endParaRPr>
              </a:p>
            </p:txBody>
          </p:sp>
        </p:grpSp>
      </p:grpSp>
      <p:grpSp>
        <p:nvGrpSpPr>
          <p:cNvPr id="25" name="Group 24"/>
          <p:cNvGrpSpPr/>
          <p:nvPr/>
        </p:nvGrpSpPr>
        <p:grpSpPr>
          <a:xfrm>
            <a:off x="1624516" y="2158435"/>
            <a:ext cx="2781465" cy="3673773"/>
            <a:chOff x="1218386" y="1618826"/>
            <a:chExt cx="2086099" cy="2755330"/>
          </a:xfrm>
        </p:grpSpPr>
        <p:sp>
          <p:nvSpPr>
            <p:cNvPr id="13" name="Freeform 4"/>
            <p:cNvSpPr>
              <a:spLocks noChangeArrowheads="1"/>
            </p:cNvSpPr>
            <p:nvPr/>
          </p:nvSpPr>
          <p:spPr bwMode="auto">
            <a:xfrm>
              <a:off x="1402392" y="1618826"/>
              <a:ext cx="1718089" cy="1724454"/>
            </a:xfrm>
            <a:custGeom>
              <a:avLst/>
              <a:gdLst>
                <a:gd name="T0" fmla="*/ 429402 w 1023"/>
                <a:gd name="T1" fmla="*/ 214618 h 1023"/>
                <a:gd name="T2" fmla="*/ 429402 w 1023"/>
                <a:gd name="T3" fmla="*/ 214618 h 1023"/>
                <a:gd name="T4" fmla="*/ 214701 w 1023"/>
                <a:gd name="T5" fmla="*/ 429235 h 1023"/>
                <a:gd name="T6" fmla="*/ 0 w 1023"/>
                <a:gd name="T7" fmla="*/ 214618 h 1023"/>
                <a:gd name="T8" fmla="*/ 214701 w 1023"/>
                <a:gd name="T9" fmla="*/ 0 h 1023"/>
                <a:gd name="T10" fmla="*/ 429402 w 1023"/>
                <a:gd name="T11" fmla="*/ 214618 h 10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3" h="1023">
                  <a:moveTo>
                    <a:pt x="1022" y="511"/>
                  </a:moveTo>
                  <a:lnTo>
                    <a:pt x="1022" y="511"/>
                  </a:lnTo>
                  <a:cubicBezTo>
                    <a:pt x="1022" y="793"/>
                    <a:pt x="793" y="1022"/>
                    <a:pt x="511" y="1022"/>
                  </a:cubicBezTo>
                  <a:cubicBezTo>
                    <a:pt x="228" y="1022"/>
                    <a:pt x="0" y="793"/>
                    <a:pt x="0" y="511"/>
                  </a:cubicBezTo>
                  <a:cubicBezTo>
                    <a:pt x="0" y="229"/>
                    <a:pt x="228" y="0"/>
                    <a:pt x="511" y="0"/>
                  </a:cubicBezTo>
                  <a:cubicBezTo>
                    <a:pt x="793" y="0"/>
                    <a:pt x="1022" y="229"/>
                    <a:pt x="1022" y="511"/>
                  </a:cubicBezTo>
                </a:path>
              </a:pathLst>
            </a:custGeom>
            <a:solidFill>
              <a:schemeClr val="accent6"/>
            </a:solidFill>
            <a:ln>
              <a:noFill/>
            </a:ln>
            <a:extLst/>
          </p:spPr>
          <p:txBody>
            <a:bodyPr wrap="none" anchor="ctr"/>
            <a:lstStyle/>
            <a:p>
              <a:endParaRPr lang="en-US" sz="1867" b="1">
                <a:solidFill>
                  <a:prstClr val="black"/>
                </a:solidFill>
              </a:endParaRPr>
            </a:p>
          </p:txBody>
        </p:sp>
        <p:sp>
          <p:nvSpPr>
            <p:cNvPr id="14" name="TextBox 13"/>
            <p:cNvSpPr txBox="1"/>
            <p:nvPr/>
          </p:nvSpPr>
          <p:spPr>
            <a:xfrm>
              <a:off x="1218386" y="3502817"/>
              <a:ext cx="2086099" cy="871339"/>
            </a:xfrm>
            <a:prstGeom prst="rect">
              <a:avLst/>
            </a:prstGeom>
            <a:noFill/>
          </p:spPr>
          <p:txBody>
            <a:bodyPr wrap="none" rtlCol="0">
              <a:noAutofit/>
            </a:bodyPr>
            <a:lstStyle/>
            <a:p>
              <a:pPr algn="ctr"/>
              <a:r>
                <a:rPr lang="en-US" sz="2133" dirty="0">
                  <a:solidFill>
                    <a:srgbClr val="0D2C40"/>
                  </a:solidFill>
                </a:rPr>
                <a:t>Trade CAPEX </a:t>
              </a:r>
            </a:p>
            <a:p>
              <a:pPr algn="ctr"/>
              <a:r>
                <a:rPr lang="en-US" sz="2133" dirty="0">
                  <a:solidFill>
                    <a:srgbClr val="0D2C40"/>
                  </a:solidFill>
                </a:rPr>
                <a:t>for OPEX</a:t>
              </a:r>
            </a:p>
          </p:txBody>
        </p:sp>
      </p:grpSp>
      <p:sp>
        <p:nvSpPr>
          <p:cNvPr id="12" name="Freeform 54"/>
          <p:cNvSpPr>
            <a:spLocks noChangeArrowheads="1"/>
          </p:cNvSpPr>
          <p:nvPr/>
        </p:nvSpPr>
        <p:spPr bwMode="auto">
          <a:xfrm>
            <a:off x="2389631" y="2668783"/>
            <a:ext cx="1251240" cy="1251240"/>
          </a:xfrm>
          <a:custGeom>
            <a:avLst/>
            <a:gdLst>
              <a:gd name="T0" fmla="*/ 662 w 663"/>
              <a:gd name="T1" fmla="*/ 573 h 663"/>
              <a:gd name="T2" fmla="*/ 662 w 663"/>
              <a:gd name="T3" fmla="*/ 573 h 663"/>
              <a:gd name="T4" fmla="*/ 646 w 663"/>
              <a:gd name="T5" fmla="*/ 589 h 663"/>
              <a:gd name="T6" fmla="*/ 107 w 663"/>
              <a:gd name="T7" fmla="*/ 589 h 663"/>
              <a:gd name="T8" fmla="*/ 107 w 663"/>
              <a:gd name="T9" fmla="*/ 645 h 663"/>
              <a:gd name="T10" fmla="*/ 90 w 663"/>
              <a:gd name="T11" fmla="*/ 662 h 663"/>
              <a:gd name="T12" fmla="*/ 73 w 663"/>
              <a:gd name="T13" fmla="*/ 645 h 663"/>
              <a:gd name="T14" fmla="*/ 73 w 663"/>
              <a:gd name="T15" fmla="*/ 589 h 663"/>
              <a:gd name="T16" fmla="*/ 17 w 663"/>
              <a:gd name="T17" fmla="*/ 589 h 663"/>
              <a:gd name="T18" fmla="*/ 0 w 663"/>
              <a:gd name="T19" fmla="*/ 573 h 663"/>
              <a:gd name="T20" fmla="*/ 17 w 663"/>
              <a:gd name="T21" fmla="*/ 556 h 663"/>
              <a:gd name="T22" fmla="*/ 73 w 663"/>
              <a:gd name="T23" fmla="*/ 556 h 663"/>
              <a:gd name="T24" fmla="*/ 73 w 663"/>
              <a:gd name="T25" fmla="*/ 17 h 663"/>
              <a:gd name="T26" fmla="*/ 90 w 663"/>
              <a:gd name="T27" fmla="*/ 0 h 663"/>
              <a:gd name="T28" fmla="*/ 107 w 663"/>
              <a:gd name="T29" fmla="*/ 17 h 663"/>
              <a:gd name="T30" fmla="*/ 107 w 663"/>
              <a:gd name="T31" fmla="*/ 556 h 663"/>
              <a:gd name="T32" fmla="*/ 646 w 663"/>
              <a:gd name="T33" fmla="*/ 556 h 663"/>
              <a:gd name="T34" fmla="*/ 662 w 663"/>
              <a:gd name="T35" fmla="*/ 573 h 663"/>
              <a:gd name="T36" fmla="*/ 152 w 663"/>
              <a:gd name="T37" fmla="*/ 529 h 663"/>
              <a:gd name="T38" fmla="*/ 152 w 663"/>
              <a:gd name="T39" fmla="*/ 529 h 663"/>
              <a:gd name="T40" fmla="*/ 614 w 663"/>
              <a:gd name="T41" fmla="*/ 67 h 663"/>
              <a:gd name="T42" fmla="*/ 598 w 663"/>
              <a:gd name="T43" fmla="*/ 50 h 663"/>
              <a:gd name="T44" fmla="*/ 581 w 663"/>
              <a:gd name="T45" fmla="*/ 67 h 663"/>
              <a:gd name="T46" fmla="*/ 152 w 663"/>
              <a:gd name="T47" fmla="*/ 495 h 663"/>
              <a:gd name="T48" fmla="*/ 136 w 663"/>
              <a:gd name="T49" fmla="*/ 512 h 663"/>
              <a:gd name="T50" fmla="*/ 152 w 663"/>
              <a:gd name="T51" fmla="*/ 529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3" h="663">
                <a:moveTo>
                  <a:pt x="662" y="573"/>
                </a:moveTo>
                <a:lnTo>
                  <a:pt x="662" y="573"/>
                </a:lnTo>
                <a:cubicBezTo>
                  <a:pt x="662" y="582"/>
                  <a:pt x="655" y="589"/>
                  <a:pt x="646" y="589"/>
                </a:cubicBezTo>
                <a:cubicBezTo>
                  <a:pt x="107" y="589"/>
                  <a:pt x="107" y="589"/>
                  <a:pt x="107" y="589"/>
                </a:cubicBezTo>
                <a:cubicBezTo>
                  <a:pt x="107" y="645"/>
                  <a:pt x="107" y="645"/>
                  <a:pt x="107" y="645"/>
                </a:cubicBezTo>
                <a:cubicBezTo>
                  <a:pt x="107" y="655"/>
                  <a:pt x="99" y="662"/>
                  <a:pt x="90" y="662"/>
                </a:cubicBezTo>
                <a:cubicBezTo>
                  <a:pt x="81" y="662"/>
                  <a:pt x="73" y="655"/>
                  <a:pt x="73" y="645"/>
                </a:cubicBezTo>
                <a:cubicBezTo>
                  <a:pt x="73" y="589"/>
                  <a:pt x="73" y="589"/>
                  <a:pt x="73" y="589"/>
                </a:cubicBezTo>
                <a:cubicBezTo>
                  <a:pt x="17" y="589"/>
                  <a:pt x="17" y="589"/>
                  <a:pt x="17" y="589"/>
                </a:cubicBezTo>
                <a:cubicBezTo>
                  <a:pt x="8" y="589"/>
                  <a:pt x="0" y="582"/>
                  <a:pt x="0" y="573"/>
                </a:cubicBezTo>
                <a:cubicBezTo>
                  <a:pt x="0" y="563"/>
                  <a:pt x="8" y="556"/>
                  <a:pt x="17" y="556"/>
                </a:cubicBezTo>
                <a:cubicBezTo>
                  <a:pt x="73" y="556"/>
                  <a:pt x="73" y="556"/>
                  <a:pt x="73" y="556"/>
                </a:cubicBezTo>
                <a:cubicBezTo>
                  <a:pt x="73" y="17"/>
                  <a:pt x="73" y="17"/>
                  <a:pt x="73" y="17"/>
                </a:cubicBezTo>
                <a:cubicBezTo>
                  <a:pt x="73" y="7"/>
                  <a:pt x="81" y="0"/>
                  <a:pt x="90" y="0"/>
                </a:cubicBezTo>
                <a:cubicBezTo>
                  <a:pt x="99" y="0"/>
                  <a:pt x="107" y="7"/>
                  <a:pt x="107" y="17"/>
                </a:cubicBezTo>
                <a:cubicBezTo>
                  <a:pt x="107" y="556"/>
                  <a:pt x="107" y="556"/>
                  <a:pt x="107" y="556"/>
                </a:cubicBezTo>
                <a:cubicBezTo>
                  <a:pt x="646" y="556"/>
                  <a:pt x="646" y="556"/>
                  <a:pt x="646" y="556"/>
                </a:cubicBezTo>
                <a:cubicBezTo>
                  <a:pt x="655" y="556"/>
                  <a:pt x="662" y="563"/>
                  <a:pt x="662" y="573"/>
                </a:cubicBezTo>
                <a:close/>
                <a:moveTo>
                  <a:pt x="152" y="529"/>
                </a:moveTo>
                <a:lnTo>
                  <a:pt x="152" y="529"/>
                </a:lnTo>
                <a:cubicBezTo>
                  <a:pt x="407" y="529"/>
                  <a:pt x="614" y="322"/>
                  <a:pt x="614" y="67"/>
                </a:cubicBezTo>
                <a:cubicBezTo>
                  <a:pt x="614" y="57"/>
                  <a:pt x="607" y="50"/>
                  <a:pt x="598" y="50"/>
                </a:cubicBezTo>
                <a:cubicBezTo>
                  <a:pt x="588" y="50"/>
                  <a:pt x="581" y="57"/>
                  <a:pt x="581" y="67"/>
                </a:cubicBezTo>
                <a:cubicBezTo>
                  <a:pt x="581" y="303"/>
                  <a:pt x="389" y="495"/>
                  <a:pt x="152" y="495"/>
                </a:cubicBezTo>
                <a:cubicBezTo>
                  <a:pt x="143" y="495"/>
                  <a:pt x="136" y="503"/>
                  <a:pt x="136" y="512"/>
                </a:cubicBezTo>
                <a:cubicBezTo>
                  <a:pt x="136" y="521"/>
                  <a:pt x="143" y="529"/>
                  <a:pt x="152" y="529"/>
                </a:cubicBezTo>
                <a:close/>
              </a:path>
            </a:pathLst>
          </a:custGeom>
          <a:solidFill>
            <a:schemeClr val="bg1"/>
          </a:solidFill>
          <a:ln>
            <a:noFill/>
          </a:ln>
          <a:effec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67" b="1">
              <a:solidFill>
                <a:prstClr val="black"/>
              </a:solidFill>
            </a:endParaRPr>
          </a:p>
        </p:txBody>
      </p:sp>
      <p:grpSp>
        <p:nvGrpSpPr>
          <p:cNvPr id="26" name="Group 25"/>
          <p:cNvGrpSpPr/>
          <p:nvPr/>
        </p:nvGrpSpPr>
        <p:grpSpPr>
          <a:xfrm>
            <a:off x="5017993" y="2167357"/>
            <a:ext cx="2781465" cy="3664851"/>
            <a:chOff x="3763494" y="1625518"/>
            <a:chExt cx="2086099" cy="2748638"/>
          </a:xfrm>
        </p:grpSpPr>
        <p:sp>
          <p:nvSpPr>
            <p:cNvPr id="10" name="TextBox 9"/>
            <p:cNvSpPr txBox="1"/>
            <p:nvPr/>
          </p:nvSpPr>
          <p:spPr>
            <a:xfrm>
              <a:off x="3763494" y="3502817"/>
              <a:ext cx="2086099" cy="871339"/>
            </a:xfrm>
            <a:prstGeom prst="rect">
              <a:avLst/>
            </a:prstGeom>
            <a:noFill/>
          </p:spPr>
          <p:txBody>
            <a:bodyPr wrap="none" rtlCol="0">
              <a:noAutofit/>
            </a:bodyPr>
            <a:lstStyle/>
            <a:p>
              <a:pPr algn="ctr"/>
              <a:r>
                <a:rPr lang="en-US" sz="2133" dirty="0">
                  <a:solidFill>
                    <a:srgbClr val="0D2C40"/>
                  </a:solidFill>
                </a:rPr>
                <a:t>Massive Economies </a:t>
              </a:r>
            </a:p>
            <a:p>
              <a:pPr algn="ctr"/>
              <a:r>
                <a:rPr lang="en-US" sz="2133" dirty="0">
                  <a:solidFill>
                    <a:srgbClr val="0D2C40"/>
                  </a:solidFill>
                </a:rPr>
                <a:t>of Scale</a:t>
              </a:r>
            </a:p>
          </p:txBody>
        </p:sp>
        <p:grpSp>
          <p:nvGrpSpPr>
            <p:cNvPr id="24" name="Group 23"/>
            <p:cNvGrpSpPr/>
            <p:nvPr/>
          </p:nvGrpSpPr>
          <p:grpSpPr>
            <a:xfrm>
              <a:off x="3946668" y="1625518"/>
              <a:ext cx="1717767" cy="1717763"/>
              <a:chOff x="3946668" y="1625518"/>
              <a:chExt cx="1717767" cy="1717763"/>
            </a:xfrm>
          </p:grpSpPr>
          <p:sp>
            <p:nvSpPr>
              <p:cNvPr id="9" name="Freeform 7"/>
              <p:cNvSpPr>
                <a:spLocks noChangeArrowheads="1"/>
              </p:cNvSpPr>
              <p:nvPr/>
            </p:nvSpPr>
            <p:spPr bwMode="auto">
              <a:xfrm>
                <a:off x="3946668" y="1625518"/>
                <a:ext cx="1717767" cy="1717763"/>
              </a:xfrm>
              <a:custGeom>
                <a:avLst/>
                <a:gdLst>
                  <a:gd name="T0" fmla="*/ 1023 w 1024"/>
                  <a:gd name="T1" fmla="*/ 511 h 1023"/>
                  <a:gd name="T2" fmla="*/ 1023 w 1024"/>
                  <a:gd name="T3" fmla="*/ 511 h 1023"/>
                  <a:gd name="T4" fmla="*/ 511 w 1024"/>
                  <a:gd name="T5" fmla="*/ 1022 h 1023"/>
                  <a:gd name="T6" fmla="*/ 0 w 1024"/>
                  <a:gd name="T7" fmla="*/ 511 h 1023"/>
                  <a:gd name="T8" fmla="*/ 511 w 1024"/>
                  <a:gd name="T9" fmla="*/ 0 h 1023"/>
                  <a:gd name="T10" fmla="*/ 1023 w 1024"/>
                  <a:gd name="T11" fmla="*/ 511 h 1023"/>
                </a:gdLst>
                <a:ahLst/>
                <a:cxnLst>
                  <a:cxn ang="0">
                    <a:pos x="T0" y="T1"/>
                  </a:cxn>
                  <a:cxn ang="0">
                    <a:pos x="T2" y="T3"/>
                  </a:cxn>
                  <a:cxn ang="0">
                    <a:pos x="T4" y="T5"/>
                  </a:cxn>
                  <a:cxn ang="0">
                    <a:pos x="T6" y="T7"/>
                  </a:cxn>
                  <a:cxn ang="0">
                    <a:pos x="T8" y="T9"/>
                  </a:cxn>
                  <a:cxn ang="0">
                    <a:pos x="T10" y="T11"/>
                  </a:cxn>
                </a:cxnLst>
                <a:rect l="0" t="0" r="r" b="b"/>
                <a:pathLst>
                  <a:path w="1024" h="1023">
                    <a:moveTo>
                      <a:pt x="1023" y="511"/>
                    </a:moveTo>
                    <a:lnTo>
                      <a:pt x="1023" y="511"/>
                    </a:lnTo>
                    <a:cubicBezTo>
                      <a:pt x="1023" y="793"/>
                      <a:pt x="793" y="1022"/>
                      <a:pt x="511" y="1022"/>
                    </a:cubicBezTo>
                    <a:cubicBezTo>
                      <a:pt x="229" y="1022"/>
                      <a:pt x="0" y="793"/>
                      <a:pt x="0" y="511"/>
                    </a:cubicBezTo>
                    <a:cubicBezTo>
                      <a:pt x="0" y="229"/>
                      <a:pt x="229" y="0"/>
                      <a:pt x="511" y="0"/>
                    </a:cubicBezTo>
                    <a:cubicBezTo>
                      <a:pt x="793" y="0"/>
                      <a:pt x="1023" y="229"/>
                      <a:pt x="1023" y="511"/>
                    </a:cubicBezTo>
                  </a:path>
                </a:pathLst>
              </a:custGeom>
              <a:solidFill>
                <a:srgbClr val="00C1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67" b="1">
                  <a:solidFill>
                    <a:prstClr val="black"/>
                  </a:solidFill>
                </a:endParaRPr>
              </a:p>
            </p:txBody>
          </p:sp>
          <p:sp>
            <p:nvSpPr>
              <p:cNvPr id="8" name="Freeform 55"/>
              <p:cNvSpPr>
                <a:spLocks noChangeArrowheads="1"/>
              </p:cNvSpPr>
              <p:nvPr/>
            </p:nvSpPr>
            <p:spPr bwMode="auto">
              <a:xfrm>
                <a:off x="4264680" y="1924507"/>
                <a:ext cx="1092595" cy="1092595"/>
              </a:xfrm>
              <a:custGeom>
                <a:avLst/>
                <a:gdLst>
                  <a:gd name="T0" fmla="*/ 687 w 690"/>
                  <a:gd name="T1" fmla="*/ 419 h 689"/>
                  <a:gd name="T2" fmla="*/ 687 w 690"/>
                  <a:gd name="T3" fmla="*/ 419 h 689"/>
                  <a:gd name="T4" fmla="*/ 688 w 690"/>
                  <a:gd name="T5" fmla="*/ 413 h 689"/>
                  <a:gd name="T6" fmla="*/ 573 w 690"/>
                  <a:gd name="T7" fmla="*/ 110 h 689"/>
                  <a:gd name="T8" fmla="*/ 618 w 690"/>
                  <a:gd name="T9" fmla="*/ 118 h 689"/>
                  <a:gd name="T10" fmla="*/ 620 w 690"/>
                  <a:gd name="T11" fmla="*/ 118 h 689"/>
                  <a:gd name="T12" fmla="*/ 631 w 690"/>
                  <a:gd name="T13" fmla="*/ 107 h 689"/>
                  <a:gd name="T14" fmla="*/ 622 w 690"/>
                  <a:gd name="T15" fmla="*/ 95 h 689"/>
                  <a:gd name="T16" fmla="*/ 357 w 690"/>
                  <a:gd name="T17" fmla="*/ 50 h 689"/>
                  <a:gd name="T18" fmla="*/ 357 w 690"/>
                  <a:gd name="T19" fmla="*/ 12 h 689"/>
                  <a:gd name="T20" fmla="*/ 345 w 690"/>
                  <a:gd name="T21" fmla="*/ 0 h 689"/>
                  <a:gd name="T22" fmla="*/ 333 w 690"/>
                  <a:gd name="T23" fmla="*/ 12 h 689"/>
                  <a:gd name="T24" fmla="*/ 333 w 690"/>
                  <a:gd name="T25" fmla="*/ 50 h 689"/>
                  <a:gd name="T26" fmla="*/ 69 w 690"/>
                  <a:gd name="T27" fmla="*/ 95 h 689"/>
                  <a:gd name="T28" fmla="*/ 60 w 690"/>
                  <a:gd name="T29" fmla="*/ 107 h 689"/>
                  <a:gd name="T30" fmla="*/ 71 w 690"/>
                  <a:gd name="T31" fmla="*/ 118 h 689"/>
                  <a:gd name="T32" fmla="*/ 72 w 690"/>
                  <a:gd name="T33" fmla="*/ 118 h 689"/>
                  <a:gd name="T34" fmla="*/ 117 w 690"/>
                  <a:gd name="T35" fmla="*/ 110 h 689"/>
                  <a:gd name="T36" fmla="*/ 2 w 690"/>
                  <a:gd name="T37" fmla="*/ 413 h 689"/>
                  <a:gd name="T38" fmla="*/ 2 w 690"/>
                  <a:gd name="T39" fmla="*/ 419 h 689"/>
                  <a:gd name="T40" fmla="*/ 0 w 690"/>
                  <a:gd name="T41" fmla="*/ 422 h 689"/>
                  <a:gd name="T42" fmla="*/ 134 w 690"/>
                  <a:gd name="T43" fmla="*/ 558 h 689"/>
                  <a:gd name="T44" fmla="*/ 268 w 690"/>
                  <a:gd name="T45" fmla="*/ 422 h 689"/>
                  <a:gd name="T46" fmla="*/ 266 w 690"/>
                  <a:gd name="T47" fmla="*/ 419 h 689"/>
                  <a:gd name="T48" fmla="*/ 266 w 690"/>
                  <a:gd name="T49" fmla="*/ 413 h 689"/>
                  <a:gd name="T50" fmla="*/ 149 w 690"/>
                  <a:gd name="T51" fmla="*/ 104 h 689"/>
                  <a:gd name="T52" fmla="*/ 333 w 690"/>
                  <a:gd name="T53" fmla="*/ 73 h 689"/>
                  <a:gd name="T54" fmla="*/ 333 w 690"/>
                  <a:gd name="T55" fmla="*/ 665 h 689"/>
                  <a:gd name="T56" fmla="*/ 215 w 690"/>
                  <a:gd name="T57" fmla="*/ 665 h 689"/>
                  <a:gd name="T58" fmla="*/ 203 w 690"/>
                  <a:gd name="T59" fmla="*/ 677 h 689"/>
                  <a:gd name="T60" fmla="*/ 215 w 690"/>
                  <a:gd name="T61" fmla="*/ 688 h 689"/>
                  <a:gd name="T62" fmla="*/ 476 w 690"/>
                  <a:gd name="T63" fmla="*/ 688 h 689"/>
                  <a:gd name="T64" fmla="*/ 487 w 690"/>
                  <a:gd name="T65" fmla="*/ 677 h 689"/>
                  <a:gd name="T66" fmla="*/ 476 w 690"/>
                  <a:gd name="T67" fmla="*/ 665 h 689"/>
                  <a:gd name="T68" fmla="*/ 357 w 690"/>
                  <a:gd name="T69" fmla="*/ 665 h 689"/>
                  <a:gd name="T70" fmla="*/ 357 w 690"/>
                  <a:gd name="T71" fmla="*/ 73 h 689"/>
                  <a:gd name="T72" fmla="*/ 542 w 690"/>
                  <a:gd name="T73" fmla="*/ 104 h 689"/>
                  <a:gd name="T74" fmla="*/ 424 w 690"/>
                  <a:gd name="T75" fmla="*/ 413 h 689"/>
                  <a:gd name="T76" fmla="*/ 424 w 690"/>
                  <a:gd name="T77" fmla="*/ 419 h 689"/>
                  <a:gd name="T78" fmla="*/ 422 w 690"/>
                  <a:gd name="T79" fmla="*/ 422 h 689"/>
                  <a:gd name="T80" fmla="*/ 556 w 690"/>
                  <a:gd name="T81" fmla="*/ 558 h 689"/>
                  <a:gd name="T82" fmla="*/ 689 w 690"/>
                  <a:gd name="T83" fmla="*/ 422 h 689"/>
                  <a:gd name="T84" fmla="*/ 687 w 690"/>
                  <a:gd name="T85" fmla="*/ 419 h 689"/>
                  <a:gd name="T86" fmla="*/ 27 w 690"/>
                  <a:gd name="T87" fmla="*/ 410 h 689"/>
                  <a:gd name="T88" fmla="*/ 27 w 690"/>
                  <a:gd name="T89" fmla="*/ 410 h 689"/>
                  <a:gd name="T90" fmla="*/ 122 w 690"/>
                  <a:gd name="T91" fmla="*/ 163 h 689"/>
                  <a:gd name="T92" fmla="*/ 122 w 690"/>
                  <a:gd name="T93" fmla="*/ 410 h 689"/>
                  <a:gd name="T94" fmla="*/ 27 w 690"/>
                  <a:gd name="T95" fmla="*/ 410 h 689"/>
                  <a:gd name="T96" fmla="*/ 146 w 690"/>
                  <a:gd name="T97" fmla="*/ 163 h 689"/>
                  <a:gd name="T98" fmla="*/ 146 w 690"/>
                  <a:gd name="T99" fmla="*/ 163 h 689"/>
                  <a:gd name="T100" fmla="*/ 241 w 690"/>
                  <a:gd name="T101" fmla="*/ 410 h 689"/>
                  <a:gd name="T102" fmla="*/ 146 w 690"/>
                  <a:gd name="T103" fmla="*/ 410 h 689"/>
                  <a:gd name="T104" fmla="*/ 146 w 690"/>
                  <a:gd name="T105" fmla="*/ 163 h 689"/>
                  <a:gd name="T106" fmla="*/ 449 w 690"/>
                  <a:gd name="T107" fmla="*/ 410 h 689"/>
                  <a:gd name="T108" fmla="*/ 449 w 690"/>
                  <a:gd name="T109" fmla="*/ 410 h 689"/>
                  <a:gd name="T110" fmla="*/ 544 w 690"/>
                  <a:gd name="T111" fmla="*/ 163 h 689"/>
                  <a:gd name="T112" fmla="*/ 544 w 690"/>
                  <a:gd name="T113" fmla="*/ 410 h 689"/>
                  <a:gd name="T114" fmla="*/ 449 w 690"/>
                  <a:gd name="T115" fmla="*/ 410 h 689"/>
                  <a:gd name="T116" fmla="*/ 568 w 690"/>
                  <a:gd name="T117" fmla="*/ 163 h 689"/>
                  <a:gd name="T118" fmla="*/ 568 w 690"/>
                  <a:gd name="T119" fmla="*/ 163 h 689"/>
                  <a:gd name="T120" fmla="*/ 662 w 690"/>
                  <a:gd name="T121" fmla="*/ 410 h 689"/>
                  <a:gd name="T122" fmla="*/ 568 w 690"/>
                  <a:gd name="T123" fmla="*/ 410 h 689"/>
                  <a:gd name="T124" fmla="*/ 568 w 690"/>
                  <a:gd name="T125" fmla="*/ 163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0" h="689">
                    <a:moveTo>
                      <a:pt x="687" y="419"/>
                    </a:moveTo>
                    <a:lnTo>
                      <a:pt x="687" y="419"/>
                    </a:lnTo>
                    <a:cubicBezTo>
                      <a:pt x="688" y="417"/>
                      <a:pt x="688" y="415"/>
                      <a:pt x="688" y="413"/>
                    </a:cubicBezTo>
                    <a:cubicBezTo>
                      <a:pt x="573" y="110"/>
                      <a:pt x="573" y="110"/>
                      <a:pt x="573" y="110"/>
                    </a:cubicBezTo>
                    <a:cubicBezTo>
                      <a:pt x="618" y="118"/>
                      <a:pt x="618" y="118"/>
                      <a:pt x="618" y="118"/>
                    </a:cubicBezTo>
                    <a:cubicBezTo>
                      <a:pt x="619" y="118"/>
                      <a:pt x="620" y="118"/>
                      <a:pt x="620" y="118"/>
                    </a:cubicBezTo>
                    <a:cubicBezTo>
                      <a:pt x="626" y="118"/>
                      <a:pt x="630" y="114"/>
                      <a:pt x="631" y="107"/>
                    </a:cubicBezTo>
                    <a:cubicBezTo>
                      <a:pt x="632" y="101"/>
                      <a:pt x="628" y="96"/>
                      <a:pt x="622" y="95"/>
                    </a:cubicBezTo>
                    <a:cubicBezTo>
                      <a:pt x="357" y="50"/>
                      <a:pt x="357" y="50"/>
                      <a:pt x="357" y="50"/>
                    </a:cubicBezTo>
                    <a:cubicBezTo>
                      <a:pt x="357" y="12"/>
                      <a:pt x="357" y="12"/>
                      <a:pt x="357" y="12"/>
                    </a:cubicBezTo>
                    <a:cubicBezTo>
                      <a:pt x="357" y="5"/>
                      <a:pt x="352" y="0"/>
                      <a:pt x="345" y="0"/>
                    </a:cubicBezTo>
                    <a:cubicBezTo>
                      <a:pt x="339" y="0"/>
                      <a:pt x="333" y="5"/>
                      <a:pt x="333" y="12"/>
                    </a:cubicBezTo>
                    <a:cubicBezTo>
                      <a:pt x="333" y="50"/>
                      <a:pt x="333" y="50"/>
                      <a:pt x="333" y="50"/>
                    </a:cubicBezTo>
                    <a:cubicBezTo>
                      <a:pt x="69" y="95"/>
                      <a:pt x="69" y="95"/>
                      <a:pt x="69" y="95"/>
                    </a:cubicBezTo>
                    <a:cubicBezTo>
                      <a:pt x="63" y="96"/>
                      <a:pt x="58" y="101"/>
                      <a:pt x="60" y="107"/>
                    </a:cubicBezTo>
                    <a:cubicBezTo>
                      <a:pt x="60" y="114"/>
                      <a:pt x="65" y="118"/>
                      <a:pt x="71" y="118"/>
                    </a:cubicBezTo>
                    <a:lnTo>
                      <a:pt x="72" y="118"/>
                    </a:lnTo>
                    <a:cubicBezTo>
                      <a:pt x="117" y="110"/>
                      <a:pt x="117" y="110"/>
                      <a:pt x="117" y="110"/>
                    </a:cubicBezTo>
                    <a:cubicBezTo>
                      <a:pt x="2" y="413"/>
                      <a:pt x="2" y="413"/>
                      <a:pt x="2" y="413"/>
                    </a:cubicBezTo>
                    <a:cubicBezTo>
                      <a:pt x="1" y="415"/>
                      <a:pt x="1" y="417"/>
                      <a:pt x="2" y="419"/>
                    </a:cubicBezTo>
                    <a:cubicBezTo>
                      <a:pt x="1" y="420"/>
                      <a:pt x="0" y="421"/>
                      <a:pt x="0" y="422"/>
                    </a:cubicBezTo>
                    <a:cubicBezTo>
                      <a:pt x="0" y="497"/>
                      <a:pt x="61" y="558"/>
                      <a:pt x="134" y="558"/>
                    </a:cubicBezTo>
                    <a:cubicBezTo>
                      <a:pt x="207" y="558"/>
                      <a:pt x="268" y="497"/>
                      <a:pt x="268" y="422"/>
                    </a:cubicBezTo>
                    <a:cubicBezTo>
                      <a:pt x="268" y="421"/>
                      <a:pt x="267" y="420"/>
                      <a:pt x="266" y="419"/>
                    </a:cubicBezTo>
                    <a:cubicBezTo>
                      <a:pt x="267" y="417"/>
                      <a:pt x="267" y="415"/>
                      <a:pt x="266" y="413"/>
                    </a:cubicBezTo>
                    <a:cubicBezTo>
                      <a:pt x="149" y="104"/>
                      <a:pt x="149" y="104"/>
                      <a:pt x="149" y="104"/>
                    </a:cubicBezTo>
                    <a:cubicBezTo>
                      <a:pt x="333" y="73"/>
                      <a:pt x="333" y="73"/>
                      <a:pt x="333" y="73"/>
                    </a:cubicBezTo>
                    <a:cubicBezTo>
                      <a:pt x="333" y="665"/>
                      <a:pt x="333" y="665"/>
                      <a:pt x="333" y="665"/>
                    </a:cubicBezTo>
                    <a:cubicBezTo>
                      <a:pt x="215" y="665"/>
                      <a:pt x="215" y="665"/>
                      <a:pt x="215" y="665"/>
                    </a:cubicBezTo>
                    <a:cubicBezTo>
                      <a:pt x="208" y="665"/>
                      <a:pt x="203" y="671"/>
                      <a:pt x="203" y="677"/>
                    </a:cubicBezTo>
                    <a:cubicBezTo>
                      <a:pt x="203" y="683"/>
                      <a:pt x="208" y="688"/>
                      <a:pt x="215" y="688"/>
                    </a:cubicBezTo>
                    <a:cubicBezTo>
                      <a:pt x="476" y="688"/>
                      <a:pt x="476" y="688"/>
                      <a:pt x="476" y="688"/>
                    </a:cubicBezTo>
                    <a:cubicBezTo>
                      <a:pt x="482" y="688"/>
                      <a:pt x="487" y="683"/>
                      <a:pt x="487" y="677"/>
                    </a:cubicBezTo>
                    <a:cubicBezTo>
                      <a:pt x="487" y="671"/>
                      <a:pt x="482" y="665"/>
                      <a:pt x="476" y="665"/>
                    </a:cubicBezTo>
                    <a:cubicBezTo>
                      <a:pt x="357" y="665"/>
                      <a:pt x="357" y="665"/>
                      <a:pt x="357" y="665"/>
                    </a:cubicBezTo>
                    <a:cubicBezTo>
                      <a:pt x="357" y="73"/>
                      <a:pt x="357" y="73"/>
                      <a:pt x="357" y="73"/>
                    </a:cubicBezTo>
                    <a:cubicBezTo>
                      <a:pt x="542" y="104"/>
                      <a:pt x="542" y="104"/>
                      <a:pt x="542" y="104"/>
                    </a:cubicBezTo>
                    <a:cubicBezTo>
                      <a:pt x="424" y="413"/>
                      <a:pt x="424" y="413"/>
                      <a:pt x="424" y="413"/>
                    </a:cubicBezTo>
                    <a:cubicBezTo>
                      <a:pt x="423" y="415"/>
                      <a:pt x="423" y="417"/>
                      <a:pt x="424" y="419"/>
                    </a:cubicBezTo>
                    <a:cubicBezTo>
                      <a:pt x="423" y="420"/>
                      <a:pt x="422" y="421"/>
                      <a:pt x="422" y="422"/>
                    </a:cubicBezTo>
                    <a:cubicBezTo>
                      <a:pt x="422" y="497"/>
                      <a:pt x="482" y="558"/>
                      <a:pt x="556" y="558"/>
                    </a:cubicBezTo>
                    <a:cubicBezTo>
                      <a:pt x="629" y="558"/>
                      <a:pt x="689" y="497"/>
                      <a:pt x="689" y="422"/>
                    </a:cubicBezTo>
                    <a:cubicBezTo>
                      <a:pt x="689" y="421"/>
                      <a:pt x="688" y="420"/>
                      <a:pt x="687" y="419"/>
                    </a:cubicBezTo>
                    <a:close/>
                    <a:moveTo>
                      <a:pt x="27" y="410"/>
                    </a:moveTo>
                    <a:lnTo>
                      <a:pt x="27" y="410"/>
                    </a:lnTo>
                    <a:cubicBezTo>
                      <a:pt x="122" y="163"/>
                      <a:pt x="122" y="163"/>
                      <a:pt x="122" y="163"/>
                    </a:cubicBezTo>
                    <a:cubicBezTo>
                      <a:pt x="122" y="410"/>
                      <a:pt x="122" y="410"/>
                      <a:pt x="122" y="410"/>
                    </a:cubicBezTo>
                    <a:lnTo>
                      <a:pt x="27" y="410"/>
                    </a:lnTo>
                    <a:close/>
                    <a:moveTo>
                      <a:pt x="146" y="163"/>
                    </a:moveTo>
                    <a:lnTo>
                      <a:pt x="146" y="163"/>
                    </a:lnTo>
                    <a:cubicBezTo>
                      <a:pt x="241" y="410"/>
                      <a:pt x="241" y="410"/>
                      <a:pt x="241" y="410"/>
                    </a:cubicBezTo>
                    <a:cubicBezTo>
                      <a:pt x="146" y="410"/>
                      <a:pt x="146" y="410"/>
                      <a:pt x="146" y="410"/>
                    </a:cubicBezTo>
                    <a:lnTo>
                      <a:pt x="146" y="163"/>
                    </a:lnTo>
                    <a:close/>
                    <a:moveTo>
                      <a:pt x="449" y="410"/>
                    </a:moveTo>
                    <a:lnTo>
                      <a:pt x="449" y="410"/>
                    </a:lnTo>
                    <a:cubicBezTo>
                      <a:pt x="544" y="163"/>
                      <a:pt x="544" y="163"/>
                      <a:pt x="544" y="163"/>
                    </a:cubicBezTo>
                    <a:cubicBezTo>
                      <a:pt x="544" y="410"/>
                      <a:pt x="544" y="410"/>
                      <a:pt x="544" y="410"/>
                    </a:cubicBezTo>
                    <a:lnTo>
                      <a:pt x="449" y="410"/>
                    </a:lnTo>
                    <a:close/>
                    <a:moveTo>
                      <a:pt x="568" y="163"/>
                    </a:moveTo>
                    <a:lnTo>
                      <a:pt x="568" y="163"/>
                    </a:lnTo>
                    <a:cubicBezTo>
                      <a:pt x="662" y="410"/>
                      <a:pt x="662" y="410"/>
                      <a:pt x="662" y="410"/>
                    </a:cubicBezTo>
                    <a:cubicBezTo>
                      <a:pt x="568" y="410"/>
                      <a:pt x="568" y="410"/>
                      <a:pt x="568" y="410"/>
                    </a:cubicBezTo>
                    <a:lnTo>
                      <a:pt x="568" y="163"/>
                    </a:lnTo>
                    <a:close/>
                  </a:path>
                </a:pathLst>
              </a:custGeom>
              <a:solidFill>
                <a:schemeClr val="bg1"/>
              </a:solidFill>
              <a:ln>
                <a:noFill/>
              </a:ln>
              <a:effec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67" b="1" dirty="0">
                  <a:solidFill>
                    <a:prstClr val="black"/>
                  </a:solidFill>
                </a:endParaRPr>
              </a:p>
            </p:txBody>
          </p:sp>
        </p:grpSp>
      </p:grpSp>
      <p:grpSp>
        <p:nvGrpSpPr>
          <p:cNvPr id="29" name="Group 28"/>
          <p:cNvGrpSpPr/>
          <p:nvPr/>
        </p:nvGrpSpPr>
        <p:grpSpPr>
          <a:xfrm>
            <a:off x="4735605" y="2167358"/>
            <a:ext cx="3370412" cy="3233247"/>
            <a:chOff x="3551703" y="1625518"/>
            <a:chExt cx="2527809" cy="3112058"/>
          </a:xfrm>
        </p:grpSpPr>
        <p:cxnSp>
          <p:nvCxnSpPr>
            <p:cNvPr id="19" name="Straight Connector 18"/>
            <p:cNvCxnSpPr>
              <a:cxnSpLocks/>
            </p:cNvCxnSpPr>
            <p:nvPr/>
          </p:nvCxnSpPr>
          <p:spPr>
            <a:xfrm flipH="1">
              <a:off x="6079511" y="1625518"/>
              <a:ext cx="1" cy="3112058"/>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3551703" y="1625518"/>
              <a:ext cx="1" cy="3112058"/>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90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3380"/>
          <a:stretch/>
        </p:blipFill>
        <p:spPr>
          <a:xfrm>
            <a:off x="412173" y="0"/>
            <a:ext cx="11779828" cy="6858000"/>
          </a:xfrm>
          <a:prstGeom prst="rect">
            <a:avLst/>
          </a:prstGeom>
        </p:spPr>
      </p:pic>
      <p:sp>
        <p:nvSpPr>
          <p:cNvPr id="2" name="Title 1"/>
          <p:cNvSpPr>
            <a:spLocks noGrp="1"/>
          </p:cNvSpPr>
          <p:nvPr>
            <p:ph type="title"/>
          </p:nvPr>
        </p:nvSpPr>
        <p:spPr>
          <a:xfrm>
            <a:off x="4373365" y="457201"/>
            <a:ext cx="6690315" cy="781049"/>
          </a:xfrm>
        </p:spPr>
        <p:txBody>
          <a:bodyPr/>
          <a:lstStyle/>
          <a:p>
            <a:pPr algn="ctr"/>
            <a:r>
              <a:rPr lang="en-US" dirty="0"/>
              <a:t>Public Cloud Workloads</a:t>
            </a:r>
          </a:p>
        </p:txBody>
      </p:sp>
      <p:grpSp>
        <p:nvGrpSpPr>
          <p:cNvPr id="73" name="Group 72"/>
          <p:cNvGrpSpPr/>
          <p:nvPr/>
        </p:nvGrpSpPr>
        <p:grpSpPr>
          <a:xfrm>
            <a:off x="4255607" y="1678916"/>
            <a:ext cx="1692232" cy="4035173"/>
            <a:chOff x="3191707" y="1259187"/>
            <a:chExt cx="1269175" cy="3026380"/>
          </a:xfrm>
        </p:grpSpPr>
        <p:grpSp>
          <p:nvGrpSpPr>
            <p:cNvPr id="71" name="Group 70"/>
            <p:cNvGrpSpPr/>
            <p:nvPr/>
          </p:nvGrpSpPr>
          <p:grpSpPr>
            <a:xfrm>
              <a:off x="3191707" y="2991394"/>
              <a:ext cx="1234954" cy="1294173"/>
              <a:chOff x="3128004" y="2991394"/>
              <a:chExt cx="1234954" cy="1294173"/>
            </a:xfrm>
          </p:grpSpPr>
          <p:grpSp>
            <p:nvGrpSpPr>
              <p:cNvPr id="15" name="Group 14"/>
              <p:cNvGrpSpPr/>
              <p:nvPr/>
            </p:nvGrpSpPr>
            <p:grpSpPr>
              <a:xfrm>
                <a:off x="3269927" y="2991394"/>
                <a:ext cx="951107" cy="951107"/>
                <a:chOff x="2179876" y="8581500"/>
                <a:chExt cx="430678" cy="430678"/>
              </a:xfrm>
            </p:grpSpPr>
            <p:sp>
              <p:nvSpPr>
                <p:cNvPr id="16" name="Freeform 23"/>
                <p:cNvSpPr>
                  <a:spLocks noChangeArrowheads="1"/>
                </p:cNvSpPr>
                <p:nvPr/>
              </p:nvSpPr>
              <p:spPr bwMode="auto">
                <a:xfrm>
                  <a:off x="2179876" y="8581500"/>
                  <a:ext cx="430678" cy="430678"/>
                </a:xfrm>
                <a:custGeom>
                  <a:avLst/>
                  <a:gdLst>
                    <a:gd name="T0" fmla="*/ 934 w 935"/>
                    <a:gd name="T1" fmla="*/ 466 h 934"/>
                    <a:gd name="T2" fmla="*/ 934 w 935"/>
                    <a:gd name="T3" fmla="*/ 466 h 934"/>
                    <a:gd name="T4" fmla="*/ 466 w 935"/>
                    <a:gd name="T5" fmla="*/ 933 h 934"/>
                    <a:gd name="T6" fmla="*/ 0 w 935"/>
                    <a:gd name="T7" fmla="*/ 466 h 934"/>
                    <a:gd name="T8" fmla="*/ 466 w 935"/>
                    <a:gd name="T9" fmla="*/ 0 h 934"/>
                    <a:gd name="T10" fmla="*/ 934 w 935"/>
                    <a:gd name="T11" fmla="*/ 466 h 934"/>
                  </a:gdLst>
                  <a:ahLst/>
                  <a:cxnLst>
                    <a:cxn ang="0">
                      <a:pos x="T0" y="T1"/>
                    </a:cxn>
                    <a:cxn ang="0">
                      <a:pos x="T2" y="T3"/>
                    </a:cxn>
                    <a:cxn ang="0">
                      <a:pos x="T4" y="T5"/>
                    </a:cxn>
                    <a:cxn ang="0">
                      <a:pos x="T6" y="T7"/>
                    </a:cxn>
                    <a:cxn ang="0">
                      <a:pos x="T8" y="T9"/>
                    </a:cxn>
                    <a:cxn ang="0">
                      <a:pos x="T10" y="T11"/>
                    </a:cxn>
                  </a:cxnLst>
                  <a:rect l="0" t="0" r="r" b="b"/>
                  <a:pathLst>
                    <a:path w="935" h="934">
                      <a:moveTo>
                        <a:pt x="934" y="466"/>
                      </a:moveTo>
                      <a:lnTo>
                        <a:pt x="934" y="466"/>
                      </a:lnTo>
                      <a:cubicBezTo>
                        <a:pt x="934" y="724"/>
                        <a:pt x="724" y="933"/>
                        <a:pt x="466" y="933"/>
                      </a:cubicBezTo>
                      <a:cubicBezTo>
                        <a:pt x="209" y="933"/>
                        <a:pt x="0" y="724"/>
                        <a:pt x="0" y="466"/>
                      </a:cubicBezTo>
                      <a:cubicBezTo>
                        <a:pt x="0" y="208"/>
                        <a:pt x="209" y="0"/>
                        <a:pt x="466" y="0"/>
                      </a:cubicBezTo>
                      <a:cubicBezTo>
                        <a:pt x="724" y="0"/>
                        <a:pt x="934" y="208"/>
                        <a:pt x="934" y="466"/>
                      </a:cubicBezTo>
                    </a:path>
                  </a:pathLst>
                </a:custGeom>
                <a:solidFill>
                  <a:schemeClr val="tx2">
                    <a:lumMod val="50000"/>
                    <a:lumOff val="50000"/>
                  </a:schemeClr>
                </a:solidFill>
                <a:ln>
                  <a:noFill/>
                </a:ln>
                <a:effectLst/>
                <a:extLst/>
              </p:spPr>
              <p:txBody>
                <a:bodyPr wrap="none" anchor="ctr"/>
                <a:lstStyle/>
                <a:p>
                  <a:endParaRPr lang="en-US" sz="2400">
                    <a:solidFill>
                      <a:prstClr val="black"/>
                    </a:solidFill>
                  </a:endParaRPr>
                </a:p>
              </p:txBody>
            </p:sp>
            <p:grpSp>
              <p:nvGrpSpPr>
                <p:cNvPr id="17" name="Group 16"/>
                <p:cNvGrpSpPr/>
                <p:nvPr/>
              </p:nvGrpSpPr>
              <p:grpSpPr>
                <a:xfrm>
                  <a:off x="2296688" y="8648539"/>
                  <a:ext cx="197055" cy="294568"/>
                  <a:chOff x="2328211" y="8648539"/>
                  <a:chExt cx="197055" cy="294568"/>
                </a:xfrm>
                <a:solidFill>
                  <a:schemeClr val="bg1"/>
                </a:solidFill>
              </p:grpSpPr>
              <p:sp>
                <p:nvSpPr>
                  <p:cNvPr id="18" name="Freeform 117"/>
                  <p:cNvSpPr>
                    <a:spLocks noChangeArrowheads="1"/>
                  </p:cNvSpPr>
                  <p:nvPr/>
                </p:nvSpPr>
                <p:spPr bwMode="auto">
                  <a:xfrm>
                    <a:off x="2460257" y="8666823"/>
                    <a:ext cx="34536" cy="34535"/>
                  </a:xfrm>
                  <a:custGeom>
                    <a:avLst/>
                    <a:gdLst>
                      <a:gd name="T0" fmla="*/ 39 w 76"/>
                      <a:gd name="T1" fmla="*/ 0 h 76"/>
                      <a:gd name="T2" fmla="*/ 39 w 76"/>
                      <a:gd name="T3" fmla="*/ 0 h 76"/>
                      <a:gd name="T4" fmla="*/ 0 w 76"/>
                      <a:gd name="T5" fmla="*/ 38 h 76"/>
                      <a:gd name="T6" fmla="*/ 39 w 76"/>
                      <a:gd name="T7" fmla="*/ 75 h 76"/>
                      <a:gd name="T8" fmla="*/ 75 w 76"/>
                      <a:gd name="T9" fmla="*/ 38 h 76"/>
                      <a:gd name="T10" fmla="*/ 39 w 76"/>
                      <a:gd name="T11" fmla="*/ 0 h 76"/>
                      <a:gd name="T12" fmla="*/ 39 w 76"/>
                      <a:gd name="T13" fmla="*/ 54 h 76"/>
                      <a:gd name="T14" fmla="*/ 39 w 76"/>
                      <a:gd name="T15" fmla="*/ 54 h 76"/>
                      <a:gd name="T16" fmla="*/ 22 w 76"/>
                      <a:gd name="T17" fmla="*/ 38 h 76"/>
                      <a:gd name="T18" fmla="*/ 39 w 76"/>
                      <a:gd name="T19" fmla="*/ 22 h 76"/>
                      <a:gd name="T20" fmla="*/ 53 w 76"/>
                      <a:gd name="T21" fmla="*/ 38 h 76"/>
                      <a:gd name="T22" fmla="*/ 39 w 76"/>
                      <a:gd name="T23"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76">
                        <a:moveTo>
                          <a:pt x="39" y="0"/>
                        </a:moveTo>
                        <a:lnTo>
                          <a:pt x="39" y="0"/>
                        </a:lnTo>
                        <a:cubicBezTo>
                          <a:pt x="18" y="0"/>
                          <a:pt x="0" y="17"/>
                          <a:pt x="0" y="38"/>
                        </a:cubicBezTo>
                        <a:cubicBezTo>
                          <a:pt x="0" y="58"/>
                          <a:pt x="18" y="75"/>
                          <a:pt x="39" y="75"/>
                        </a:cubicBezTo>
                        <a:cubicBezTo>
                          <a:pt x="59" y="75"/>
                          <a:pt x="75" y="58"/>
                          <a:pt x="75" y="38"/>
                        </a:cubicBezTo>
                        <a:cubicBezTo>
                          <a:pt x="75" y="17"/>
                          <a:pt x="59" y="0"/>
                          <a:pt x="39" y="0"/>
                        </a:cubicBezTo>
                        <a:close/>
                        <a:moveTo>
                          <a:pt x="39" y="54"/>
                        </a:moveTo>
                        <a:lnTo>
                          <a:pt x="39" y="54"/>
                        </a:lnTo>
                        <a:cubicBezTo>
                          <a:pt x="29" y="54"/>
                          <a:pt x="22" y="47"/>
                          <a:pt x="22" y="38"/>
                        </a:cubicBezTo>
                        <a:cubicBezTo>
                          <a:pt x="22" y="28"/>
                          <a:pt x="29" y="22"/>
                          <a:pt x="39" y="22"/>
                        </a:cubicBezTo>
                        <a:cubicBezTo>
                          <a:pt x="47" y="22"/>
                          <a:pt x="53" y="28"/>
                          <a:pt x="53" y="38"/>
                        </a:cubicBezTo>
                        <a:cubicBezTo>
                          <a:pt x="53" y="47"/>
                          <a:pt x="47" y="54"/>
                          <a:pt x="39" y="5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19" name="Freeform 118"/>
                  <p:cNvSpPr>
                    <a:spLocks noChangeArrowheads="1"/>
                  </p:cNvSpPr>
                  <p:nvPr/>
                </p:nvSpPr>
                <p:spPr bwMode="auto">
                  <a:xfrm>
                    <a:off x="2362745" y="8687138"/>
                    <a:ext cx="79229" cy="10157"/>
                  </a:xfrm>
                  <a:custGeom>
                    <a:avLst/>
                    <a:gdLst>
                      <a:gd name="T0" fmla="*/ 160 w 171"/>
                      <a:gd name="T1" fmla="*/ 0 h 23"/>
                      <a:gd name="T2" fmla="*/ 160 w 171"/>
                      <a:gd name="T3" fmla="*/ 0 h 23"/>
                      <a:gd name="T4" fmla="*/ 11 w 171"/>
                      <a:gd name="T5" fmla="*/ 0 h 23"/>
                      <a:gd name="T6" fmla="*/ 0 w 171"/>
                      <a:gd name="T7" fmla="*/ 10 h 23"/>
                      <a:gd name="T8" fmla="*/ 11 w 171"/>
                      <a:gd name="T9" fmla="*/ 22 h 23"/>
                      <a:gd name="T10" fmla="*/ 160 w 171"/>
                      <a:gd name="T11" fmla="*/ 22 h 23"/>
                      <a:gd name="T12" fmla="*/ 170 w 171"/>
                      <a:gd name="T13" fmla="*/ 10 h 23"/>
                      <a:gd name="T14" fmla="*/ 160 w 171"/>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3">
                        <a:moveTo>
                          <a:pt x="160" y="0"/>
                        </a:moveTo>
                        <a:lnTo>
                          <a:pt x="160" y="0"/>
                        </a:lnTo>
                        <a:cubicBezTo>
                          <a:pt x="11" y="0"/>
                          <a:pt x="11" y="0"/>
                          <a:pt x="11" y="0"/>
                        </a:cubicBezTo>
                        <a:cubicBezTo>
                          <a:pt x="4" y="0"/>
                          <a:pt x="0" y="4"/>
                          <a:pt x="0" y="10"/>
                        </a:cubicBezTo>
                        <a:cubicBezTo>
                          <a:pt x="0" y="17"/>
                          <a:pt x="4" y="22"/>
                          <a:pt x="11" y="22"/>
                        </a:cubicBezTo>
                        <a:cubicBezTo>
                          <a:pt x="160" y="22"/>
                          <a:pt x="160" y="22"/>
                          <a:pt x="160" y="22"/>
                        </a:cubicBezTo>
                        <a:cubicBezTo>
                          <a:pt x="166" y="22"/>
                          <a:pt x="170" y="17"/>
                          <a:pt x="170" y="10"/>
                        </a:cubicBezTo>
                        <a:cubicBezTo>
                          <a:pt x="170" y="4"/>
                          <a:pt x="166" y="0"/>
                          <a:pt x="16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0" name="Freeform 119"/>
                  <p:cNvSpPr>
                    <a:spLocks noChangeArrowheads="1"/>
                  </p:cNvSpPr>
                  <p:nvPr/>
                </p:nvSpPr>
                <p:spPr bwMode="auto">
                  <a:xfrm>
                    <a:off x="2460257" y="8727768"/>
                    <a:ext cx="34536" cy="34535"/>
                  </a:xfrm>
                  <a:custGeom>
                    <a:avLst/>
                    <a:gdLst>
                      <a:gd name="T0" fmla="*/ 39 w 76"/>
                      <a:gd name="T1" fmla="*/ 0 h 75"/>
                      <a:gd name="T2" fmla="*/ 39 w 76"/>
                      <a:gd name="T3" fmla="*/ 0 h 75"/>
                      <a:gd name="T4" fmla="*/ 0 w 76"/>
                      <a:gd name="T5" fmla="*/ 37 h 75"/>
                      <a:gd name="T6" fmla="*/ 39 w 76"/>
                      <a:gd name="T7" fmla="*/ 74 h 75"/>
                      <a:gd name="T8" fmla="*/ 75 w 76"/>
                      <a:gd name="T9" fmla="*/ 37 h 75"/>
                      <a:gd name="T10" fmla="*/ 39 w 76"/>
                      <a:gd name="T11" fmla="*/ 0 h 75"/>
                      <a:gd name="T12" fmla="*/ 39 w 76"/>
                      <a:gd name="T13" fmla="*/ 53 h 75"/>
                      <a:gd name="T14" fmla="*/ 39 w 76"/>
                      <a:gd name="T15" fmla="*/ 53 h 75"/>
                      <a:gd name="T16" fmla="*/ 22 w 76"/>
                      <a:gd name="T17" fmla="*/ 37 h 75"/>
                      <a:gd name="T18" fmla="*/ 39 w 76"/>
                      <a:gd name="T19" fmla="*/ 21 h 75"/>
                      <a:gd name="T20" fmla="*/ 53 w 76"/>
                      <a:gd name="T21" fmla="*/ 37 h 75"/>
                      <a:gd name="T22" fmla="*/ 39 w 76"/>
                      <a:gd name="T23"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75">
                        <a:moveTo>
                          <a:pt x="39" y="0"/>
                        </a:moveTo>
                        <a:lnTo>
                          <a:pt x="39" y="0"/>
                        </a:lnTo>
                        <a:cubicBezTo>
                          <a:pt x="18" y="0"/>
                          <a:pt x="0" y="16"/>
                          <a:pt x="0" y="37"/>
                        </a:cubicBezTo>
                        <a:cubicBezTo>
                          <a:pt x="0" y="58"/>
                          <a:pt x="18" y="74"/>
                          <a:pt x="39" y="74"/>
                        </a:cubicBezTo>
                        <a:cubicBezTo>
                          <a:pt x="59" y="74"/>
                          <a:pt x="75" y="58"/>
                          <a:pt x="75" y="37"/>
                        </a:cubicBezTo>
                        <a:cubicBezTo>
                          <a:pt x="75" y="16"/>
                          <a:pt x="59" y="0"/>
                          <a:pt x="39" y="0"/>
                        </a:cubicBezTo>
                        <a:close/>
                        <a:moveTo>
                          <a:pt x="39" y="53"/>
                        </a:moveTo>
                        <a:lnTo>
                          <a:pt x="39" y="53"/>
                        </a:lnTo>
                        <a:cubicBezTo>
                          <a:pt x="29" y="53"/>
                          <a:pt x="22" y="46"/>
                          <a:pt x="22" y="37"/>
                        </a:cubicBezTo>
                        <a:cubicBezTo>
                          <a:pt x="22" y="29"/>
                          <a:pt x="29" y="21"/>
                          <a:pt x="39" y="21"/>
                        </a:cubicBezTo>
                        <a:cubicBezTo>
                          <a:pt x="47" y="21"/>
                          <a:pt x="53" y="29"/>
                          <a:pt x="53" y="37"/>
                        </a:cubicBezTo>
                        <a:cubicBezTo>
                          <a:pt x="53" y="46"/>
                          <a:pt x="47" y="53"/>
                          <a:pt x="39" y="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1" name="Freeform 120"/>
                  <p:cNvSpPr>
                    <a:spLocks noChangeArrowheads="1"/>
                  </p:cNvSpPr>
                  <p:nvPr/>
                </p:nvSpPr>
                <p:spPr bwMode="auto">
                  <a:xfrm>
                    <a:off x="2362745" y="8746051"/>
                    <a:ext cx="79229" cy="10158"/>
                  </a:xfrm>
                  <a:custGeom>
                    <a:avLst/>
                    <a:gdLst>
                      <a:gd name="T0" fmla="*/ 160 w 171"/>
                      <a:gd name="T1" fmla="*/ 0 h 22"/>
                      <a:gd name="T2" fmla="*/ 160 w 171"/>
                      <a:gd name="T3" fmla="*/ 0 h 22"/>
                      <a:gd name="T4" fmla="*/ 11 w 171"/>
                      <a:gd name="T5" fmla="*/ 0 h 22"/>
                      <a:gd name="T6" fmla="*/ 0 w 171"/>
                      <a:gd name="T7" fmla="*/ 10 h 22"/>
                      <a:gd name="T8" fmla="*/ 11 w 171"/>
                      <a:gd name="T9" fmla="*/ 21 h 22"/>
                      <a:gd name="T10" fmla="*/ 160 w 171"/>
                      <a:gd name="T11" fmla="*/ 21 h 22"/>
                      <a:gd name="T12" fmla="*/ 170 w 171"/>
                      <a:gd name="T13" fmla="*/ 10 h 22"/>
                      <a:gd name="T14" fmla="*/ 160 w 171"/>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2">
                        <a:moveTo>
                          <a:pt x="160" y="0"/>
                        </a:moveTo>
                        <a:lnTo>
                          <a:pt x="160" y="0"/>
                        </a:lnTo>
                        <a:cubicBezTo>
                          <a:pt x="11" y="0"/>
                          <a:pt x="11" y="0"/>
                          <a:pt x="11" y="0"/>
                        </a:cubicBezTo>
                        <a:cubicBezTo>
                          <a:pt x="4" y="0"/>
                          <a:pt x="0" y="5"/>
                          <a:pt x="0" y="10"/>
                        </a:cubicBezTo>
                        <a:cubicBezTo>
                          <a:pt x="0" y="16"/>
                          <a:pt x="4" y="21"/>
                          <a:pt x="11" y="21"/>
                        </a:cubicBezTo>
                        <a:cubicBezTo>
                          <a:pt x="160" y="21"/>
                          <a:pt x="160" y="21"/>
                          <a:pt x="160" y="21"/>
                        </a:cubicBezTo>
                        <a:cubicBezTo>
                          <a:pt x="166" y="21"/>
                          <a:pt x="170" y="16"/>
                          <a:pt x="170" y="10"/>
                        </a:cubicBezTo>
                        <a:cubicBezTo>
                          <a:pt x="170" y="5"/>
                          <a:pt x="166" y="0"/>
                          <a:pt x="16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2" name="Freeform 121"/>
                  <p:cNvSpPr>
                    <a:spLocks noChangeArrowheads="1"/>
                  </p:cNvSpPr>
                  <p:nvPr/>
                </p:nvSpPr>
                <p:spPr bwMode="auto">
                  <a:xfrm>
                    <a:off x="2460257" y="8788713"/>
                    <a:ext cx="34536" cy="34535"/>
                  </a:xfrm>
                  <a:custGeom>
                    <a:avLst/>
                    <a:gdLst>
                      <a:gd name="T0" fmla="*/ 39 w 76"/>
                      <a:gd name="T1" fmla="*/ 0 h 76"/>
                      <a:gd name="T2" fmla="*/ 39 w 76"/>
                      <a:gd name="T3" fmla="*/ 0 h 76"/>
                      <a:gd name="T4" fmla="*/ 0 w 76"/>
                      <a:gd name="T5" fmla="*/ 37 h 76"/>
                      <a:gd name="T6" fmla="*/ 39 w 76"/>
                      <a:gd name="T7" fmla="*/ 75 h 76"/>
                      <a:gd name="T8" fmla="*/ 75 w 76"/>
                      <a:gd name="T9" fmla="*/ 37 h 76"/>
                      <a:gd name="T10" fmla="*/ 39 w 76"/>
                      <a:gd name="T11" fmla="*/ 0 h 76"/>
                      <a:gd name="T12" fmla="*/ 39 w 76"/>
                      <a:gd name="T13" fmla="*/ 54 h 76"/>
                      <a:gd name="T14" fmla="*/ 39 w 76"/>
                      <a:gd name="T15" fmla="*/ 54 h 76"/>
                      <a:gd name="T16" fmla="*/ 22 w 76"/>
                      <a:gd name="T17" fmla="*/ 37 h 76"/>
                      <a:gd name="T18" fmla="*/ 39 w 76"/>
                      <a:gd name="T19" fmla="*/ 21 h 76"/>
                      <a:gd name="T20" fmla="*/ 53 w 76"/>
                      <a:gd name="T21" fmla="*/ 37 h 76"/>
                      <a:gd name="T22" fmla="*/ 39 w 76"/>
                      <a:gd name="T23"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76">
                        <a:moveTo>
                          <a:pt x="39" y="0"/>
                        </a:moveTo>
                        <a:lnTo>
                          <a:pt x="39" y="0"/>
                        </a:lnTo>
                        <a:cubicBezTo>
                          <a:pt x="18" y="0"/>
                          <a:pt x="0" y="16"/>
                          <a:pt x="0" y="37"/>
                        </a:cubicBezTo>
                        <a:cubicBezTo>
                          <a:pt x="0" y="58"/>
                          <a:pt x="18" y="75"/>
                          <a:pt x="39" y="75"/>
                        </a:cubicBezTo>
                        <a:cubicBezTo>
                          <a:pt x="59" y="75"/>
                          <a:pt x="75" y="58"/>
                          <a:pt x="75" y="37"/>
                        </a:cubicBezTo>
                        <a:cubicBezTo>
                          <a:pt x="75" y="16"/>
                          <a:pt x="59" y="0"/>
                          <a:pt x="39" y="0"/>
                        </a:cubicBezTo>
                        <a:close/>
                        <a:moveTo>
                          <a:pt x="39" y="54"/>
                        </a:moveTo>
                        <a:lnTo>
                          <a:pt x="39" y="54"/>
                        </a:lnTo>
                        <a:cubicBezTo>
                          <a:pt x="29" y="54"/>
                          <a:pt x="22" y="45"/>
                          <a:pt x="22" y="37"/>
                        </a:cubicBezTo>
                        <a:cubicBezTo>
                          <a:pt x="22" y="29"/>
                          <a:pt x="29" y="21"/>
                          <a:pt x="39" y="21"/>
                        </a:cubicBezTo>
                        <a:cubicBezTo>
                          <a:pt x="47" y="21"/>
                          <a:pt x="53" y="29"/>
                          <a:pt x="53" y="37"/>
                        </a:cubicBezTo>
                        <a:cubicBezTo>
                          <a:pt x="53" y="45"/>
                          <a:pt x="47" y="54"/>
                          <a:pt x="39" y="5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3" name="Freeform 122"/>
                  <p:cNvSpPr>
                    <a:spLocks noChangeArrowheads="1"/>
                  </p:cNvSpPr>
                  <p:nvPr/>
                </p:nvSpPr>
                <p:spPr bwMode="auto">
                  <a:xfrm>
                    <a:off x="2362745" y="8804965"/>
                    <a:ext cx="79229" cy="10157"/>
                  </a:xfrm>
                  <a:custGeom>
                    <a:avLst/>
                    <a:gdLst>
                      <a:gd name="T0" fmla="*/ 160 w 171"/>
                      <a:gd name="T1" fmla="*/ 0 h 23"/>
                      <a:gd name="T2" fmla="*/ 160 w 171"/>
                      <a:gd name="T3" fmla="*/ 0 h 23"/>
                      <a:gd name="T4" fmla="*/ 11 w 171"/>
                      <a:gd name="T5" fmla="*/ 0 h 23"/>
                      <a:gd name="T6" fmla="*/ 0 w 171"/>
                      <a:gd name="T7" fmla="*/ 10 h 23"/>
                      <a:gd name="T8" fmla="*/ 11 w 171"/>
                      <a:gd name="T9" fmla="*/ 22 h 23"/>
                      <a:gd name="T10" fmla="*/ 160 w 171"/>
                      <a:gd name="T11" fmla="*/ 22 h 23"/>
                      <a:gd name="T12" fmla="*/ 170 w 171"/>
                      <a:gd name="T13" fmla="*/ 10 h 23"/>
                      <a:gd name="T14" fmla="*/ 160 w 171"/>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3">
                        <a:moveTo>
                          <a:pt x="160" y="0"/>
                        </a:moveTo>
                        <a:lnTo>
                          <a:pt x="160" y="0"/>
                        </a:lnTo>
                        <a:cubicBezTo>
                          <a:pt x="11" y="0"/>
                          <a:pt x="11" y="0"/>
                          <a:pt x="11" y="0"/>
                        </a:cubicBezTo>
                        <a:cubicBezTo>
                          <a:pt x="4" y="0"/>
                          <a:pt x="0" y="5"/>
                          <a:pt x="0" y="10"/>
                        </a:cubicBezTo>
                        <a:cubicBezTo>
                          <a:pt x="0" y="18"/>
                          <a:pt x="4" y="22"/>
                          <a:pt x="11" y="22"/>
                        </a:cubicBezTo>
                        <a:cubicBezTo>
                          <a:pt x="160" y="22"/>
                          <a:pt x="160" y="22"/>
                          <a:pt x="160" y="22"/>
                        </a:cubicBezTo>
                        <a:cubicBezTo>
                          <a:pt x="166" y="22"/>
                          <a:pt x="170" y="18"/>
                          <a:pt x="170" y="10"/>
                        </a:cubicBezTo>
                        <a:cubicBezTo>
                          <a:pt x="170" y="5"/>
                          <a:pt x="166" y="0"/>
                          <a:pt x="16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4" name="Freeform 123"/>
                  <p:cNvSpPr>
                    <a:spLocks noChangeArrowheads="1"/>
                  </p:cNvSpPr>
                  <p:nvPr/>
                </p:nvSpPr>
                <p:spPr bwMode="auto">
                  <a:xfrm>
                    <a:off x="2328211" y="8648539"/>
                    <a:ext cx="197055" cy="294568"/>
                  </a:xfrm>
                  <a:custGeom>
                    <a:avLst/>
                    <a:gdLst>
                      <a:gd name="T0" fmla="*/ 398 w 426"/>
                      <a:gd name="T1" fmla="*/ 640 h 641"/>
                      <a:gd name="T2" fmla="*/ 398 w 426"/>
                      <a:gd name="T3" fmla="*/ 640 h 641"/>
                      <a:gd name="T4" fmla="*/ 425 w 426"/>
                      <a:gd name="T5" fmla="*/ 612 h 641"/>
                      <a:gd name="T6" fmla="*/ 425 w 426"/>
                      <a:gd name="T7" fmla="*/ 544 h 641"/>
                      <a:gd name="T8" fmla="*/ 425 w 426"/>
                      <a:gd name="T9" fmla="*/ 416 h 641"/>
                      <a:gd name="T10" fmla="*/ 425 w 426"/>
                      <a:gd name="T11" fmla="*/ 288 h 641"/>
                      <a:gd name="T12" fmla="*/ 425 w 426"/>
                      <a:gd name="T13" fmla="*/ 139 h 641"/>
                      <a:gd name="T14" fmla="*/ 425 w 426"/>
                      <a:gd name="T15" fmla="*/ 27 h 641"/>
                      <a:gd name="T16" fmla="*/ 398 w 426"/>
                      <a:gd name="T17" fmla="*/ 0 h 641"/>
                      <a:gd name="T18" fmla="*/ 27 w 426"/>
                      <a:gd name="T19" fmla="*/ 0 h 641"/>
                      <a:gd name="T20" fmla="*/ 0 w 426"/>
                      <a:gd name="T21" fmla="*/ 27 h 641"/>
                      <a:gd name="T22" fmla="*/ 0 w 426"/>
                      <a:gd name="T23" fmla="*/ 139 h 641"/>
                      <a:gd name="T24" fmla="*/ 0 w 426"/>
                      <a:gd name="T25" fmla="*/ 288 h 641"/>
                      <a:gd name="T26" fmla="*/ 0 w 426"/>
                      <a:gd name="T27" fmla="*/ 416 h 641"/>
                      <a:gd name="T28" fmla="*/ 0 w 426"/>
                      <a:gd name="T29" fmla="*/ 544 h 641"/>
                      <a:gd name="T30" fmla="*/ 0 w 426"/>
                      <a:gd name="T31" fmla="*/ 612 h 641"/>
                      <a:gd name="T32" fmla="*/ 27 w 426"/>
                      <a:gd name="T33" fmla="*/ 640 h 641"/>
                      <a:gd name="T34" fmla="*/ 398 w 426"/>
                      <a:gd name="T35" fmla="*/ 640 h 641"/>
                      <a:gd name="T36" fmla="*/ 21 w 426"/>
                      <a:gd name="T37" fmla="*/ 27 h 641"/>
                      <a:gd name="T38" fmla="*/ 21 w 426"/>
                      <a:gd name="T39" fmla="*/ 27 h 641"/>
                      <a:gd name="T40" fmla="*/ 27 w 426"/>
                      <a:gd name="T41" fmla="*/ 22 h 641"/>
                      <a:gd name="T42" fmla="*/ 398 w 426"/>
                      <a:gd name="T43" fmla="*/ 22 h 641"/>
                      <a:gd name="T44" fmla="*/ 404 w 426"/>
                      <a:gd name="T45" fmla="*/ 27 h 641"/>
                      <a:gd name="T46" fmla="*/ 404 w 426"/>
                      <a:gd name="T47" fmla="*/ 129 h 641"/>
                      <a:gd name="T48" fmla="*/ 21 w 426"/>
                      <a:gd name="T49" fmla="*/ 129 h 641"/>
                      <a:gd name="T50" fmla="*/ 21 w 426"/>
                      <a:gd name="T51" fmla="*/ 27 h 641"/>
                      <a:gd name="T52" fmla="*/ 21 w 426"/>
                      <a:gd name="T53" fmla="*/ 150 h 641"/>
                      <a:gd name="T54" fmla="*/ 21 w 426"/>
                      <a:gd name="T55" fmla="*/ 150 h 641"/>
                      <a:gd name="T56" fmla="*/ 404 w 426"/>
                      <a:gd name="T57" fmla="*/ 150 h 641"/>
                      <a:gd name="T58" fmla="*/ 404 w 426"/>
                      <a:gd name="T59" fmla="*/ 277 h 641"/>
                      <a:gd name="T60" fmla="*/ 21 w 426"/>
                      <a:gd name="T61" fmla="*/ 277 h 641"/>
                      <a:gd name="T62" fmla="*/ 21 w 426"/>
                      <a:gd name="T63" fmla="*/ 150 h 641"/>
                      <a:gd name="T64" fmla="*/ 21 w 426"/>
                      <a:gd name="T65" fmla="*/ 298 h 641"/>
                      <a:gd name="T66" fmla="*/ 21 w 426"/>
                      <a:gd name="T67" fmla="*/ 298 h 641"/>
                      <a:gd name="T68" fmla="*/ 404 w 426"/>
                      <a:gd name="T69" fmla="*/ 298 h 641"/>
                      <a:gd name="T70" fmla="*/ 404 w 426"/>
                      <a:gd name="T71" fmla="*/ 406 h 641"/>
                      <a:gd name="T72" fmla="*/ 21 w 426"/>
                      <a:gd name="T73" fmla="*/ 406 h 641"/>
                      <a:gd name="T74" fmla="*/ 21 w 426"/>
                      <a:gd name="T75" fmla="*/ 298 h 641"/>
                      <a:gd name="T76" fmla="*/ 21 w 426"/>
                      <a:gd name="T77" fmla="*/ 427 h 641"/>
                      <a:gd name="T78" fmla="*/ 21 w 426"/>
                      <a:gd name="T79" fmla="*/ 427 h 641"/>
                      <a:gd name="T80" fmla="*/ 404 w 426"/>
                      <a:gd name="T81" fmla="*/ 427 h 641"/>
                      <a:gd name="T82" fmla="*/ 404 w 426"/>
                      <a:gd name="T83" fmla="*/ 533 h 641"/>
                      <a:gd name="T84" fmla="*/ 21 w 426"/>
                      <a:gd name="T85" fmla="*/ 533 h 641"/>
                      <a:gd name="T86" fmla="*/ 21 w 426"/>
                      <a:gd name="T87" fmla="*/ 427 h 641"/>
                      <a:gd name="T88" fmla="*/ 21 w 426"/>
                      <a:gd name="T89" fmla="*/ 612 h 641"/>
                      <a:gd name="T90" fmla="*/ 21 w 426"/>
                      <a:gd name="T91" fmla="*/ 612 h 641"/>
                      <a:gd name="T92" fmla="*/ 21 w 426"/>
                      <a:gd name="T93" fmla="*/ 554 h 641"/>
                      <a:gd name="T94" fmla="*/ 404 w 426"/>
                      <a:gd name="T95" fmla="*/ 554 h 641"/>
                      <a:gd name="T96" fmla="*/ 404 w 426"/>
                      <a:gd name="T97" fmla="*/ 612 h 641"/>
                      <a:gd name="T98" fmla="*/ 398 w 426"/>
                      <a:gd name="T99" fmla="*/ 619 h 641"/>
                      <a:gd name="T100" fmla="*/ 27 w 426"/>
                      <a:gd name="T101" fmla="*/ 619 h 641"/>
                      <a:gd name="T102" fmla="*/ 21 w 426"/>
                      <a:gd name="T103" fmla="*/ 612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6" h="641">
                        <a:moveTo>
                          <a:pt x="398" y="640"/>
                        </a:moveTo>
                        <a:lnTo>
                          <a:pt x="398" y="640"/>
                        </a:lnTo>
                        <a:cubicBezTo>
                          <a:pt x="413" y="640"/>
                          <a:pt x="425" y="627"/>
                          <a:pt x="425" y="612"/>
                        </a:cubicBezTo>
                        <a:cubicBezTo>
                          <a:pt x="425" y="544"/>
                          <a:pt x="425" y="544"/>
                          <a:pt x="425" y="544"/>
                        </a:cubicBezTo>
                        <a:cubicBezTo>
                          <a:pt x="425" y="416"/>
                          <a:pt x="425" y="416"/>
                          <a:pt x="425" y="416"/>
                        </a:cubicBezTo>
                        <a:cubicBezTo>
                          <a:pt x="425" y="288"/>
                          <a:pt x="425" y="288"/>
                          <a:pt x="425" y="288"/>
                        </a:cubicBezTo>
                        <a:cubicBezTo>
                          <a:pt x="425" y="139"/>
                          <a:pt x="425" y="139"/>
                          <a:pt x="425" y="139"/>
                        </a:cubicBezTo>
                        <a:cubicBezTo>
                          <a:pt x="425" y="27"/>
                          <a:pt x="425" y="27"/>
                          <a:pt x="425" y="27"/>
                        </a:cubicBezTo>
                        <a:cubicBezTo>
                          <a:pt x="425" y="13"/>
                          <a:pt x="413" y="0"/>
                          <a:pt x="398" y="0"/>
                        </a:cubicBezTo>
                        <a:cubicBezTo>
                          <a:pt x="27" y="0"/>
                          <a:pt x="27" y="0"/>
                          <a:pt x="27" y="0"/>
                        </a:cubicBezTo>
                        <a:cubicBezTo>
                          <a:pt x="12" y="0"/>
                          <a:pt x="0" y="13"/>
                          <a:pt x="0" y="27"/>
                        </a:cubicBezTo>
                        <a:cubicBezTo>
                          <a:pt x="0" y="139"/>
                          <a:pt x="0" y="139"/>
                          <a:pt x="0" y="139"/>
                        </a:cubicBezTo>
                        <a:cubicBezTo>
                          <a:pt x="0" y="288"/>
                          <a:pt x="0" y="288"/>
                          <a:pt x="0" y="288"/>
                        </a:cubicBezTo>
                        <a:cubicBezTo>
                          <a:pt x="0" y="416"/>
                          <a:pt x="0" y="416"/>
                          <a:pt x="0" y="416"/>
                        </a:cubicBezTo>
                        <a:cubicBezTo>
                          <a:pt x="0" y="544"/>
                          <a:pt x="0" y="544"/>
                          <a:pt x="0" y="544"/>
                        </a:cubicBezTo>
                        <a:cubicBezTo>
                          <a:pt x="0" y="612"/>
                          <a:pt x="0" y="612"/>
                          <a:pt x="0" y="612"/>
                        </a:cubicBezTo>
                        <a:cubicBezTo>
                          <a:pt x="0" y="627"/>
                          <a:pt x="12" y="640"/>
                          <a:pt x="27" y="640"/>
                        </a:cubicBezTo>
                        <a:lnTo>
                          <a:pt x="398" y="640"/>
                        </a:lnTo>
                        <a:close/>
                        <a:moveTo>
                          <a:pt x="21" y="27"/>
                        </a:moveTo>
                        <a:lnTo>
                          <a:pt x="21" y="27"/>
                        </a:lnTo>
                        <a:cubicBezTo>
                          <a:pt x="21" y="25"/>
                          <a:pt x="23" y="22"/>
                          <a:pt x="27" y="22"/>
                        </a:cubicBezTo>
                        <a:cubicBezTo>
                          <a:pt x="398" y="22"/>
                          <a:pt x="398" y="22"/>
                          <a:pt x="398" y="22"/>
                        </a:cubicBezTo>
                        <a:cubicBezTo>
                          <a:pt x="401" y="22"/>
                          <a:pt x="404" y="25"/>
                          <a:pt x="404" y="27"/>
                        </a:cubicBezTo>
                        <a:cubicBezTo>
                          <a:pt x="404" y="129"/>
                          <a:pt x="404" y="129"/>
                          <a:pt x="404" y="129"/>
                        </a:cubicBezTo>
                        <a:cubicBezTo>
                          <a:pt x="21" y="129"/>
                          <a:pt x="21" y="129"/>
                          <a:pt x="21" y="129"/>
                        </a:cubicBezTo>
                        <a:lnTo>
                          <a:pt x="21" y="27"/>
                        </a:lnTo>
                        <a:close/>
                        <a:moveTo>
                          <a:pt x="21" y="150"/>
                        </a:moveTo>
                        <a:lnTo>
                          <a:pt x="21" y="150"/>
                        </a:lnTo>
                        <a:cubicBezTo>
                          <a:pt x="404" y="150"/>
                          <a:pt x="404" y="150"/>
                          <a:pt x="404" y="150"/>
                        </a:cubicBezTo>
                        <a:cubicBezTo>
                          <a:pt x="404" y="277"/>
                          <a:pt x="404" y="277"/>
                          <a:pt x="404" y="277"/>
                        </a:cubicBezTo>
                        <a:cubicBezTo>
                          <a:pt x="21" y="277"/>
                          <a:pt x="21" y="277"/>
                          <a:pt x="21" y="277"/>
                        </a:cubicBezTo>
                        <a:lnTo>
                          <a:pt x="21" y="150"/>
                        </a:lnTo>
                        <a:close/>
                        <a:moveTo>
                          <a:pt x="21" y="298"/>
                        </a:moveTo>
                        <a:lnTo>
                          <a:pt x="21" y="298"/>
                        </a:lnTo>
                        <a:cubicBezTo>
                          <a:pt x="404" y="298"/>
                          <a:pt x="404" y="298"/>
                          <a:pt x="404" y="298"/>
                        </a:cubicBezTo>
                        <a:cubicBezTo>
                          <a:pt x="404" y="406"/>
                          <a:pt x="404" y="406"/>
                          <a:pt x="404" y="406"/>
                        </a:cubicBezTo>
                        <a:cubicBezTo>
                          <a:pt x="21" y="406"/>
                          <a:pt x="21" y="406"/>
                          <a:pt x="21" y="406"/>
                        </a:cubicBezTo>
                        <a:lnTo>
                          <a:pt x="21" y="298"/>
                        </a:lnTo>
                        <a:close/>
                        <a:moveTo>
                          <a:pt x="21" y="427"/>
                        </a:moveTo>
                        <a:lnTo>
                          <a:pt x="21" y="427"/>
                        </a:lnTo>
                        <a:cubicBezTo>
                          <a:pt x="404" y="427"/>
                          <a:pt x="404" y="427"/>
                          <a:pt x="404" y="427"/>
                        </a:cubicBezTo>
                        <a:cubicBezTo>
                          <a:pt x="404" y="533"/>
                          <a:pt x="404" y="533"/>
                          <a:pt x="404" y="533"/>
                        </a:cubicBezTo>
                        <a:cubicBezTo>
                          <a:pt x="21" y="533"/>
                          <a:pt x="21" y="533"/>
                          <a:pt x="21" y="533"/>
                        </a:cubicBezTo>
                        <a:lnTo>
                          <a:pt x="21" y="427"/>
                        </a:lnTo>
                        <a:close/>
                        <a:moveTo>
                          <a:pt x="21" y="612"/>
                        </a:moveTo>
                        <a:lnTo>
                          <a:pt x="21" y="612"/>
                        </a:lnTo>
                        <a:cubicBezTo>
                          <a:pt x="21" y="554"/>
                          <a:pt x="21" y="554"/>
                          <a:pt x="21" y="554"/>
                        </a:cubicBezTo>
                        <a:cubicBezTo>
                          <a:pt x="404" y="554"/>
                          <a:pt x="404" y="554"/>
                          <a:pt x="404" y="554"/>
                        </a:cubicBezTo>
                        <a:cubicBezTo>
                          <a:pt x="404" y="612"/>
                          <a:pt x="404" y="612"/>
                          <a:pt x="404" y="612"/>
                        </a:cubicBezTo>
                        <a:cubicBezTo>
                          <a:pt x="404" y="616"/>
                          <a:pt x="401" y="619"/>
                          <a:pt x="398" y="619"/>
                        </a:cubicBezTo>
                        <a:cubicBezTo>
                          <a:pt x="27" y="619"/>
                          <a:pt x="27" y="619"/>
                          <a:pt x="27" y="619"/>
                        </a:cubicBezTo>
                        <a:cubicBezTo>
                          <a:pt x="23" y="619"/>
                          <a:pt x="21" y="616"/>
                          <a:pt x="21" y="61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5" name="Freeform 124"/>
                  <p:cNvSpPr>
                    <a:spLocks noChangeArrowheads="1"/>
                  </p:cNvSpPr>
                  <p:nvPr/>
                </p:nvSpPr>
                <p:spPr bwMode="auto">
                  <a:xfrm>
                    <a:off x="2460257" y="8851689"/>
                    <a:ext cx="34536" cy="34536"/>
                  </a:xfrm>
                  <a:custGeom>
                    <a:avLst/>
                    <a:gdLst>
                      <a:gd name="T0" fmla="*/ 39 w 76"/>
                      <a:gd name="T1" fmla="*/ 0 h 75"/>
                      <a:gd name="T2" fmla="*/ 39 w 76"/>
                      <a:gd name="T3" fmla="*/ 0 h 75"/>
                      <a:gd name="T4" fmla="*/ 0 w 76"/>
                      <a:gd name="T5" fmla="*/ 37 h 75"/>
                      <a:gd name="T6" fmla="*/ 39 w 76"/>
                      <a:gd name="T7" fmla="*/ 74 h 75"/>
                      <a:gd name="T8" fmla="*/ 75 w 76"/>
                      <a:gd name="T9" fmla="*/ 37 h 75"/>
                      <a:gd name="T10" fmla="*/ 39 w 76"/>
                      <a:gd name="T11" fmla="*/ 0 h 75"/>
                      <a:gd name="T12" fmla="*/ 39 w 76"/>
                      <a:gd name="T13" fmla="*/ 54 h 75"/>
                      <a:gd name="T14" fmla="*/ 39 w 76"/>
                      <a:gd name="T15" fmla="*/ 54 h 75"/>
                      <a:gd name="T16" fmla="*/ 22 w 76"/>
                      <a:gd name="T17" fmla="*/ 37 h 75"/>
                      <a:gd name="T18" fmla="*/ 39 w 76"/>
                      <a:gd name="T19" fmla="*/ 21 h 75"/>
                      <a:gd name="T20" fmla="*/ 53 w 76"/>
                      <a:gd name="T21" fmla="*/ 37 h 75"/>
                      <a:gd name="T22" fmla="*/ 39 w 76"/>
                      <a:gd name="T23" fmla="*/ 5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75">
                        <a:moveTo>
                          <a:pt x="39" y="0"/>
                        </a:moveTo>
                        <a:lnTo>
                          <a:pt x="39" y="0"/>
                        </a:lnTo>
                        <a:cubicBezTo>
                          <a:pt x="18" y="0"/>
                          <a:pt x="0" y="17"/>
                          <a:pt x="0" y="37"/>
                        </a:cubicBezTo>
                        <a:cubicBezTo>
                          <a:pt x="0" y="58"/>
                          <a:pt x="18" y="74"/>
                          <a:pt x="39" y="74"/>
                        </a:cubicBezTo>
                        <a:cubicBezTo>
                          <a:pt x="59" y="74"/>
                          <a:pt x="75" y="58"/>
                          <a:pt x="75" y="37"/>
                        </a:cubicBezTo>
                        <a:cubicBezTo>
                          <a:pt x="75" y="17"/>
                          <a:pt x="59" y="0"/>
                          <a:pt x="39" y="0"/>
                        </a:cubicBezTo>
                        <a:close/>
                        <a:moveTo>
                          <a:pt x="39" y="54"/>
                        </a:moveTo>
                        <a:lnTo>
                          <a:pt x="39" y="54"/>
                        </a:lnTo>
                        <a:cubicBezTo>
                          <a:pt x="29" y="54"/>
                          <a:pt x="22" y="46"/>
                          <a:pt x="22" y="37"/>
                        </a:cubicBezTo>
                        <a:cubicBezTo>
                          <a:pt x="22" y="28"/>
                          <a:pt x="29" y="21"/>
                          <a:pt x="39" y="21"/>
                        </a:cubicBezTo>
                        <a:cubicBezTo>
                          <a:pt x="47" y="21"/>
                          <a:pt x="53" y="28"/>
                          <a:pt x="53" y="37"/>
                        </a:cubicBezTo>
                        <a:cubicBezTo>
                          <a:pt x="53" y="46"/>
                          <a:pt x="47" y="54"/>
                          <a:pt x="39" y="5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6" name="Freeform 125"/>
                  <p:cNvSpPr>
                    <a:spLocks noChangeArrowheads="1"/>
                  </p:cNvSpPr>
                  <p:nvPr/>
                </p:nvSpPr>
                <p:spPr bwMode="auto">
                  <a:xfrm>
                    <a:off x="2362745" y="8874036"/>
                    <a:ext cx="79229" cy="10157"/>
                  </a:xfrm>
                  <a:custGeom>
                    <a:avLst/>
                    <a:gdLst>
                      <a:gd name="T0" fmla="*/ 160 w 171"/>
                      <a:gd name="T1" fmla="*/ 0 h 23"/>
                      <a:gd name="T2" fmla="*/ 160 w 171"/>
                      <a:gd name="T3" fmla="*/ 0 h 23"/>
                      <a:gd name="T4" fmla="*/ 11 w 171"/>
                      <a:gd name="T5" fmla="*/ 0 h 23"/>
                      <a:gd name="T6" fmla="*/ 0 w 171"/>
                      <a:gd name="T7" fmla="*/ 11 h 23"/>
                      <a:gd name="T8" fmla="*/ 11 w 171"/>
                      <a:gd name="T9" fmla="*/ 22 h 23"/>
                      <a:gd name="T10" fmla="*/ 160 w 171"/>
                      <a:gd name="T11" fmla="*/ 22 h 23"/>
                      <a:gd name="T12" fmla="*/ 170 w 171"/>
                      <a:gd name="T13" fmla="*/ 11 h 23"/>
                      <a:gd name="T14" fmla="*/ 160 w 171"/>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3">
                        <a:moveTo>
                          <a:pt x="160" y="0"/>
                        </a:moveTo>
                        <a:lnTo>
                          <a:pt x="160" y="0"/>
                        </a:lnTo>
                        <a:cubicBezTo>
                          <a:pt x="11" y="0"/>
                          <a:pt x="11" y="0"/>
                          <a:pt x="11" y="0"/>
                        </a:cubicBezTo>
                        <a:cubicBezTo>
                          <a:pt x="4" y="0"/>
                          <a:pt x="0" y="6"/>
                          <a:pt x="0" y="11"/>
                        </a:cubicBezTo>
                        <a:cubicBezTo>
                          <a:pt x="0" y="17"/>
                          <a:pt x="4" y="22"/>
                          <a:pt x="11" y="22"/>
                        </a:cubicBezTo>
                        <a:cubicBezTo>
                          <a:pt x="160" y="22"/>
                          <a:pt x="160" y="22"/>
                          <a:pt x="160" y="22"/>
                        </a:cubicBezTo>
                        <a:cubicBezTo>
                          <a:pt x="166" y="22"/>
                          <a:pt x="170" y="17"/>
                          <a:pt x="170" y="11"/>
                        </a:cubicBezTo>
                        <a:cubicBezTo>
                          <a:pt x="170" y="6"/>
                          <a:pt x="166" y="0"/>
                          <a:pt x="16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grpSp>
          </p:grpSp>
          <p:sp>
            <p:nvSpPr>
              <p:cNvPr id="49" name="TextBox 48"/>
              <p:cNvSpPr txBox="1"/>
              <p:nvPr/>
            </p:nvSpPr>
            <p:spPr>
              <a:xfrm>
                <a:off x="3128004" y="4000825"/>
                <a:ext cx="1234954" cy="284742"/>
              </a:xfrm>
              <a:prstGeom prst="rect">
                <a:avLst/>
              </a:prstGeom>
              <a:noFill/>
            </p:spPr>
            <p:txBody>
              <a:bodyPr wrap="none" rtlCol="0">
                <a:spAutoFit/>
              </a:bodyPr>
              <a:lstStyle/>
              <a:p>
                <a:pPr algn="ctr"/>
                <a:r>
                  <a:rPr lang="en-US" sz="1867" b="1" dirty="0">
                    <a:solidFill>
                      <a:schemeClr val="tx2">
                        <a:lumMod val="50000"/>
                        <a:lumOff val="50000"/>
                      </a:schemeClr>
                    </a:solidFill>
                  </a:rPr>
                  <a:t>Infra Servers</a:t>
                </a:r>
              </a:p>
            </p:txBody>
          </p:sp>
        </p:grpSp>
        <p:grpSp>
          <p:nvGrpSpPr>
            <p:cNvPr id="66" name="Group 65"/>
            <p:cNvGrpSpPr/>
            <p:nvPr/>
          </p:nvGrpSpPr>
          <p:grpSpPr>
            <a:xfrm>
              <a:off x="3247568" y="1259187"/>
              <a:ext cx="1213314" cy="1479451"/>
              <a:chOff x="3477330" y="1259187"/>
              <a:chExt cx="1213314" cy="1479451"/>
            </a:xfrm>
          </p:grpSpPr>
          <p:sp>
            <p:nvSpPr>
              <p:cNvPr id="54" name="TextBox 53"/>
              <p:cNvSpPr txBox="1"/>
              <p:nvPr/>
            </p:nvSpPr>
            <p:spPr>
              <a:xfrm>
                <a:off x="3477330" y="2238405"/>
                <a:ext cx="1213314" cy="500233"/>
              </a:xfrm>
              <a:prstGeom prst="rect">
                <a:avLst/>
              </a:prstGeom>
              <a:noFill/>
            </p:spPr>
            <p:txBody>
              <a:bodyPr wrap="none" rtlCol="0">
                <a:spAutoFit/>
              </a:bodyPr>
              <a:lstStyle/>
              <a:p>
                <a:pPr algn="ctr"/>
                <a:r>
                  <a:rPr lang="en-US" sz="1867" b="1" dirty="0">
                    <a:solidFill>
                      <a:schemeClr val="accent1"/>
                    </a:solidFill>
                  </a:rPr>
                  <a:t>SAP </a:t>
                </a:r>
              </a:p>
              <a:p>
                <a:pPr algn="ctr"/>
                <a:r>
                  <a:rPr lang="en-US" sz="1867" b="1" dirty="0">
                    <a:solidFill>
                      <a:schemeClr val="accent1"/>
                    </a:solidFill>
                  </a:rPr>
                  <a:t>Applications</a:t>
                </a:r>
              </a:p>
            </p:txBody>
          </p:sp>
          <p:sp>
            <p:nvSpPr>
              <p:cNvPr id="48" name="Oval 47"/>
              <p:cNvSpPr/>
              <p:nvPr/>
            </p:nvSpPr>
            <p:spPr>
              <a:xfrm>
                <a:off x="3564443" y="1259187"/>
                <a:ext cx="949004" cy="949003"/>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grpSp>
      </p:grpSp>
      <p:grpSp>
        <p:nvGrpSpPr>
          <p:cNvPr id="74" name="Group 73"/>
          <p:cNvGrpSpPr/>
          <p:nvPr/>
        </p:nvGrpSpPr>
        <p:grpSpPr>
          <a:xfrm>
            <a:off x="6426716" y="1678915"/>
            <a:ext cx="1947969" cy="4066983"/>
            <a:chOff x="4820037" y="1259186"/>
            <a:chExt cx="1460977" cy="3050237"/>
          </a:xfrm>
        </p:grpSpPr>
        <p:grpSp>
          <p:nvGrpSpPr>
            <p:cNvPr id="69" name="Group 68"/>
            <p:cNvGrpSpPr/>
            <p:nvPr/>
          </p:nvGrpSpPr>
          <p:grpSpPr>
            <a:xfrm>
              <a:off x="4820037" y="3043338"/>
              <a:ext cx="1460977" cy="1266085"/>
              <a:chOff x="4820037" y="3043338"/>
              <a:chExt cx="1460977" cy="1266085"/>
            </a:xfrm>
          </p:grpSpPr>
          <p:grpSp>
            <p:nvGrpSpPr>
              <p:cNvPr id="33" name="Group 32"/>
              <p:cNvGrpSpPr/>
              <p:nvPr/>
            </p:nvGrpSpPr>
            <p:grpSpPr>
              <a:xfrm>
                <a:off x="5076024" y="3043338"/>
                <a:ext cx="949003" cy="949003"/>
                <a:chOff x="3097195" y="3108495"/>
                <a:chExt cx="429725" cy="429725"/>
              </a:xfrm>
            </p:grpSpPr>
            <p:sp>
              <p:nvSpPr>
                <p:cNvPr id="31" name="Freeform 33"/>
                <p:cNvSpPr>
                  <a:spLocks noChangeArrowheads="1"/>
                </p:cNvSpPr>
                <p:nvPr/>
              </p:nvSpPr>
              <p:spPr bwMode="auto">
                <a:xfrm>
                  <a:off x="3097195" y="3108495"/>
                  <a:ext cx="429725" cy="429725"/>
                </a:xfrm>
                <a:custGeom>
                  <a:avLst/>
                  <a:gdLst>
                    <a:gd name="T0" fmla="*/ 1023 w 1024"/>
                    <a:gd name="T1" fmla="*/ 511 h 1023"/>
                    <a:gd name="T2" fmla="*/ 1023 w 1024"/>
                    <a:gd name="T3" fmla="*/ 511 h 1023"/>
                    <a:gd name="T4" fmla="*/ 512 w 1024"/>
                    <a:gd name="T5" fmla="*/ 1022 h 1023"/>
                    <a:gd name="T6" fmla="*/ 0 w 1024"/>
                    <a:gd name="T7" fmla="*/ 511 h 1023"/>
                    <a:gd name="T8" fmla="*/ 512 w 1024"/>
                    <a:gd name="T9" fmla="*/ 0 h 1023"/>
                    <a:gd name="T10" fmla="*/ 1023 w 1024"/>
                    <a:gd name="T11" fmla="*/ 511 h 1023"/>
                  </a:gdLst>
                  <a:ahLst/>
                  <a:cxnLst>
                    <a:cxn ang="0">
                      <a:pos x="T0" y="T1"/>
                    </a:cxn>
                    <a:cxn ang="0">
                      <a:pos x="T2" y="T3"/>
                    </a:cxn>
                    <a:cxn ang="0">
                      <a:pos x="T4" y="T5"/>
                    </a:cxn>
                    <a:cxn ang="0">
                      <a:pos x="T6" y="T7"/>
                    </a:cxn>
                    <a:cxn ang="0">
                      <a:pos x="T8" y="T9"/>
                    </a:cxn>
                    <a:cxn ang="0">
                      <a:pos x="T10" y="T11"/>
                    </a:cxn>
                  </a:cxnLst>
                  <a:rect l="0" t="0" r="r" b="b"/>
                  <a:pathLst>
                    <a:path w="1024" h="1023">
                      <a:moveTo>
                        <a:pt x="1023" y="511"/>
                      </a:moveTo>
                      <a:lnTo>
                        <a:pt x="1023" y="511"/>
                      </a:lnTo>
                      <a:cubicBezTo>
                        <a:pt x="1023" y="793"/>
                        <a:pt x="794" y="1022"/>
                        <a:pt x="512" y="1022"/>
                      </a:cubicBezTo>
                      <a:cubicBezTo>
                        <a:pt x="228" y="1022"/>
                        <a:pt x="0" y="793"/>
                        <a:pt x="0" y="511"/>
                      </a:cubicBezTo>
                      <a:cubicBezTo>
                        <a:pt x="0" y="229"/>
                        <a:pt x="228" y="0"/>
                        <a:pt x="512" y="0"/>
                      </a:cubicBezTo>
                      <a:cubicBezTo>
                        <a:pt x="794" y="0"/>
                        <a:pt x="1023" y="229"/>
                        <a:pt x="1023" y="511"/>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32" name="Freeform 204"/>
                <p:cNvSpPr>
                  <a:spLocks noChangeArrowheads="1"/>
                </p:cNvSpPr>
                <p:nvPr/>
              </p:nvSpPr>
              <p:spPr bwMode="auto">
                <a:xfrm flipH="1">
                  <a:off x="3182399" y="3243711"/>
                  <a:ext cx="257464" cy="213010"/>
                </a:xfrm>
                <a:custGeom>
                  <a:avLst/>
                  <a:gdLst>
                    <a:gd name="T0" fmla="*/ 600 w 613"/>
                    <a:gd name="T1" fmla="*/ 304 h 509"/>
                    <a:gd name="T2" fmla="*/ 600 w 613"/>
                    <a:gd name="T3" fmla="*/ 304 h 509"/>
                    <a:gd name="T4" fmla="*/ 465 w 613"/>
                    <a:gd name="T5" fmla="*/ 304 h 509"/>
                    <a:gd name="T6" fmla="*/ 465 w 613"/>
                    <a:gd name="T7" fmla="*/ 218 h 509"/>
                    <a:gd name="T8" fmla="*/ 453 w 613"/>
                    <a:gd name="T9" fmla="*/ 207 h 509"/>
                    <a:gd name="T10" fmla="*/ 318 w 613"/>
                    <a:gd name="T11" fmla="*/ 207 h 509"/>
                    <a:gd name="T12" fmla="*/ 318 w 613"/>
                    <a:gd name="T13" fmla="*/ 114 h 509"/>
                    <a:gd name="T14" fmla="*/ 307 w 613"/>
                    <a:gd name="T15" fmla="*/ 102 h 509"/>
                    <a:gd name="T16" fmla="*/ 171 w 613"/>
                    <a:gd name="T17" fmla="*/ 102 h 509"/>
                    <a:gd name="T18" fmla="*/ 171 w 613"/>
                    <a:gd name="T19" fmla="*/ 13 h 509"/>
                    <a:gd name="T20" fmla="*/ 159 w 613"/>
                    <a:gd name="T21" fmla="*/ 0 h 509"/>
                    <a:gd name="T22" fmla="*/ 12 w 613"/>
                    <a:gd name="T23" fmla="*/ 0 h 509"/>
                    <a:gd name="T24" fmla="*/ 0 w 613"/>
                    <a:gd name="T25" fmla="*/ 13 h 509"/>
                    <a:gd name="T26" fmla="*/ 0 w 613"/>
                    <a:gd name="T27" fmla="*/ 496 h 509"/>
                    <a:gd name="T28" fmla="*/ 12 w 613"/>
                    <a:gd name="T29" fmla="*/ 508 h 509"/>
                    <a:gd name="T30" fmla="*/ 159 w 613"/>
                    <a:gd name="T31" fmla="*/ 508 h 509"/>
                    <a:gd name="T32" fmla="*/ 160 w 613"/>
                    <a:gd name="T33" fmla="*/ 508 h 509"/>
                    <a:gd name="T34" fmla="*/ 160 w 613"/>
                    <a:gd name="T35" fmla="*/ 508 h 509"/>
                    <a:gd name="T36" fmla="*/ 307 w 613"/>
                    <a:gd name="T37" fmla="*/ 508 h 509"/>
                    <a:gd name="T38" fmla="*/ 453 w 613"/>
                    <a:gd name="T39" fmla="*/ 508 h 509"/>
                    <a:gd name="T40" fmla="*/ 600 w 613"/>
                    <a:gd name="T41" fmla="*/ 508 h 509"/>
                    <a:gd name="T42" fmla="*/ 612 w 613"/>
                    <a:gd name="T43" fmla="*/ 496 h 509"/>
                    <a:gd name="T44" fmla="*/ 612 w 613"/>
                    <a:gd name="T45" fmla="*/ 316 h 509"/>
                    <a:gd name="T46" fmla="*/ 600 w 613"/>
                    <a:gd name="T47" fmla="*/ 304 h 509"/>
                    <a:gd name="T48" fmla="*/ 147 w 613"/>
                    <a:gd name="T49" fmla="*/ 485 h 509"/>
                    <a:gd name="T50" fmla="*/ 147 w 613"/>
                    <a:gd name="T51" fmla="*/ 485 h 509"/>
                    <a:gd name="T52" fmla="*/ 24 w 613"/>
                    <a:gd name="T53" fmla="*/ 485 h 509"/>
                    <a:gd name="T54" fmla="*/ 24 w 613"/>
                    <a:gd name="T55" fmla="*/ 24 h 509"/>
                    <a:gd name="T56" fmla="*/ 147 w 613"/>
                    <a:gd name="T57" fmla="*/ 24 h 509"/>
                    <a:gd name="T58" fmla="*/ 147 w 613"/>
                    <a:gd name="T59" fmla="*/ 485 h 509"/>
                    <a:gd name="T60" fmla="*/ 295 w 613"/>
                    <a:gd name="T61" fmla="*/ 218 h 509"/>
                    <a:gd name="T62" fmla="*/ 295 w 613"/>
                    <a:gd name="T63" fmla="*/ 218 h 509"/>
                    <a:gd name="T64" fmla="*/ 295 w 613"/>
                    <a:gd name="T65" fmla="*/ 485 h 509"/>
                    <a:gd name="T66" fmla="*/ 171 w 613"/>
                    <a:gd name="T67" fmla="*/ 485 h 509"/>
                    <a:gd name="T68" fmla="*/ 171 w 613"/>
                    <a:gd name="T69" fmla="*/ 125 h 509"/>
                    <a:gd name="T70" fmla="*/ 295 w 613"/>
                    <a:gd name="T71" fmla="*/ 125 h 509"/>
                    <a:gd name="T72" fmla="*/ 295 w 613"/>
                    <a:gd name="T73" fmla="*/ 218 h 509"/>
                    <a:gd name="T74" fmla="*/ 442 w 613"/>
                    <a:gd name="T75" fmla="*/ 316 h 509"/>
                    <a:gd name="T76" fmla="*/ 442 w 613"/>
                    <a:gd name="T77" fmla="*/ 316 h 509"/>
                    <a:gd name="T78" fmla="*/ 442 w 613"/>
                    <a:gd name="T79" fmla="*/ 485 h 509"/>
                    <a:gd name="T80" fmla="*/ 318 w 613"/>
                    <a:gd name="T81" fmla="*/ 485 h 509"/>
                    <a:gd name="T82" fmla="*/ 318 w 613"/>
                    <a:gd name="T83" fmla="*/ 230 h 509"/>
                    <a:gd name="T84" fmla="*/ 442 w 613"/>
                    <a:gd name="T85" fmla="*/ 230 h 509"/>
                    <a:gd name="T86" fmla="*/ 442 w 613"/>
                    <a:gd name="T87" fmla="*/ 316 h 509"/>
                    <a:gd name="T88" fmla="*/ 589 w 613"/>
                    <a:gd name="T89" fmla="*/ 485 h 509"/>
                    <a:gd name="T90" fmla="*/ 589 w 613"/>
                    <a:gd name="T91" fmla="*/ 485 h 509"/>
                    <a:gd name="T92" fmla="*/ 465 w 613"/>
                    <a:gd name="T93" fmla="*/ 485 h 509"/>
                    <a:gd name="T94" fmla="*/ 465 w 613"/>
                    <a:gd name="T95" fmla="*/ 328 h 509"/>
                    <a:gd name="T96" fmla="*/ 589 w 613"/>
                    <a:gd name="T97" fmla="*/ 328 h 509"/>
                    <a:gd name="T98" fmla="*/ 589 w 613"/>
                    <a:gd name="T99" fmla="*/ 48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3" h="509">
                      <a:moveTo>
                        <a:pt x="600" y="304"/>
                      </a:moveTo>
                      <a:lnTo>
                        <a:pt x="600" y="304"/>
                      </a:lnTo>
                      <a:cubicBezTo>
                        <a:pt x="465" y="304"/>
                        <a:pt x="465" y="304"/>
                        <a:pt x="465" y="304"/>
                      </a:cubicBezTo>
                      <a:cubicBezTo>
                        <a:pt x="465" y="218"/>
                        <a:pt x="465" y="218"/>
                        <a:pt x="465" y="218"/>
                      </a:cubicBezTo>
                      <a:cubicBezTo>
                        <a:pt x="465" y="212"/>
                        <a:pt x="460" y="207"/>
                        <a:pt x="453" y="207"/>
                      </a:cubicBezTo>
                      <a:cubicBezTo>
                        <a:pt x="318" y="207"/>
                        <a:pt x="318" y="207"/>
                        <a:pt x="318" y="207"/>
                      </a:cubicBezTo>
                      <a:cubicBezTo>
                        <a:pt x="318" y="114"/>
                        <a:pt x="318" y="114"/>
                        <a:pt x="318" y="114"/>
                      </a:cubicBezTo>
                      <a:cubicBezTo>
                        <a:pt x="318" y="108"/>
                        <a:pt x="313" y="102"/>
                        <a:pt x="307" y="102"/>
                      </a:cubicBezTo>
                      <a:cubicBezTo>
                        <a:pt x="171" y="102"/>
                        <a:pt x="171" y="102"/>
                        <a:pt x="171" y="102"/>
                      </a:cubicBezTo>
                      <a:cubicBezTo>
                        <a:pt x="171" y="13"/>
                        <a:pt x="171" y="13"/>
                        <a:pt x="171" y="13"/>
                      </a:cubicBezTo>
                      <a:cubicBezTo>
                        <a:pt x="171" y="6"/>
                        <a:pt x="166" y="0"/>
                        <a:pt x="159" y="0"/>
                      </a:cubicBezTo>
                      <a:cubicBezTo>
                        <a:pt x="12" y="0"/>
                        <a:pt x="12" y="0"/>
                        <a:pt x="12" y="0"/>
                      </a:cubicBezTo>
                      <a:cubicBezTo>
                        <a:pt x="6" y="0"/>
                        <a:pt x="0" y="6"/>
                        <a:pt x="0" y="13"/>
                      </a:cubicBezTo>
                      <a:cubicBezTo>
                        <a:pt x="0" y="496"/>
                        <a:pt x="0" y="496"/>
                        <a:pt x="0" y="496"/>
                      </a:cubicBezTo>
                      <a:cubicBezTo>
                        <a:pt x="0" y="502"/>
                        <a:pt x="6" y="508"/>
                        <a:pt x="12" y="508"/>
                      </a:cubicBezTo>
                      <a:cubicBezTo>
                        <a:pt x="159" y="508"/>
                        <a:pt x="159" y="508"/>
                        <a:pt x="159" y="508"/>
                      </a:cubicBezTo>
                      <a:cubicBezTo>
                        <a:pt x="160" y="508"/>
                        <a:pt x="160" y="508"/>
                        <a:pt x="160" y="508"/>
                      </a:cubicBezTo>
                      <a:lnTo>
                        <a:pt x="160" y="508"/>
                      </a:lnTo>
                      <a:cubicBezTo>
                        <a:pt x="307" y="508"/>
                        <a:pt x="307" y="508"/>
                        <a:pt x="307" y="508"/>
                      </a:cubicBezTo>
                      <a:cubicBezTo>
                        <a:pt x="453" y="508"/>
                        <a:pt x="453" y="508"/>
                        <a:pt x="453" y="508"/>
                      </a:cubicBezTo>
                      <a:cubicBezTo>
                        <a:pt x="600" y="508"/>
                        <a:pt x="600" y="508"/>
                        <a:pt x="600" y="508"/>
                      </a:cubicBezTo>
                      <a:cubicBezTo>
                        <a:pt x="606" y="508"/>
                        <a:pt x="612" y="502"/>
                        <a:pt x="612" y="496"/>
                      </a:cubicBezTo>
                      <a:cubicBezTo>
                        <a:pt x="612" y="316"/>
                        <a:pt x="612" y="316"/>
                        <a:pt x="612" y="316"/>
                      </a:cubicBezTo>
                      <a:cubicBezTo>
                        <a:pt x="612" y="310"/>
                        <a:pt x="606" y="304"/>
                        <a:pt x="600" y="304"/>
                      </a:cubicBezTo>
                      <a:close/>
                      <a:moveTo>
                        <a:pt x="147" y="485"/>
                      </a:moveTo>
                      <a:lnTo>
                        <a:pt x="147" y="485"/>
                      </a:lnTo>
                      <a:cubicBezTo>
                        <a:pt x="24" y="485"/>
                        <a:pt x="24" y="485"/>
                        <a:pt x="24" y="485"/>
                      </a:cubicBezTo>
                      <a:cubicBezTo>
                        <a:pt x="24" y="24"/>
                        <a:pt x="24" y="24"/>
                        <a:pt x="24" y="24"/>
                      </a:cubicBezTo>
                      <a:cubicBezTo>
                        <a:pt x="147" y="24"/>
                        <a:pt x="147" y="24"/>
                        <a:pt x="147" y="24"/>
                      </a:cubicBezTo>
                      <a:lnTo>
                        <a:pt x="147" y="485"/>
                      </a:lnTo>
                      <a:close/>
                      <a:moveTo>
                        <a:pt x="295" y="218"/>
                      </a:moveTo>
                      <a:lnTo>
                        <a:pt x="295" y="218"/>
                      </a:lnTo>
                      <a:cubicBezTo>
                        <a:pt x="295" y="485"/>
                        <a:pt x="295" y="485"/>
                        <a:pt x="295" y="485"/>
                      </a:cubicBezTo>
                      <a:cubicBezTo>
                        <a:pt x="171" y="485"/>
                        <a:pt x="171" y="485"/>
                        <a:pt x="171" y="485"/>
                      </a:cubicBezTo>
                      <a:cubicBezTo>
                        <a:pt x="171" y="125"/>
                        <a:pt x="171" y="125"/>
                        <a:pt x="171" y="125"/>
                      </a:cubicBezTo>
                      <a:cubicBezTo>
                        <a:pt x="295" y="125"/>
                        <a:pt x="295" y="125"/>
                        <a:pt x="295" y="125"/>
                      </a:cubicBezTo>
                      <a:lnTo>
                        <a:pt x="295" y="218"/>
                      </a:lnTo>
                      <a:close/>
                      <a:moveTo>
                        <a:pt x="442" y="316"/>
                      </a:moveTo>
                      <a:lnTo>
                        <a:pt x="442" y="316"/>
                      </a:lnTo>
                      <a:cubicBezTo>
                        <a:pt x="442" y="485"/>
                        <a:pt x="442" y="485"/>
                        <a:pt x="442" y="485"/>
                      </a:cubicBezTo>
                      <a:cubicBezTo>
                        <a:pt x="318" y="485"/>
                        <a:pt x="318" y="485"/>
                        <a:pt x="318" y="485"/>
                      </a:cubicBezTo>
                      <a:cubicBezTo>
                        <a:pt x="318" y="230"/>
                        <a:pt x="318" y="230"/>
                        <a:pt x="318" y="230"/>
                      </a:cubicBezTo>
                      <a:cubicBezTo>
                        <a:pt x="442" y="230"/>
                        <a:pt x="442" y="230"/>
                        <a:pt x="442" y="230"/>
                      </a:cubicBezTo>
                      <a:lnTo>
                        <a:pt x="442" y="316"/>
                      </a:lnTo>
                      <a:close/>
                      <a:moveTo>
                        <a:pt x="589" y="485"/>
                      </a:moveTo>
                      <a:lnTo>
                        <a:pt x="589" y="485"/>
                      </a:lnTo>
                      <a:cubicBezTo>
                        <a:pt x="465" y="485"/>
                        <a:pt x="465" y="485"/>
                        <a:pt x="465" y="485"/>
                      </a:cubicBezTo>
                      <a:cubicBezTo>
                        <a:pt x="465" y="328"/>
                        <a:pt x="465" y="328"/>
                        <a:pt x="465" y="328"/>
                      </a:cubicBezTo>
                      <a:cubicBezTo>
                        <a:pt x="589" y="328"/>
                        <a:pt x="589" y="328"/>
                        <a:pt x="589" y="328"/>
                      </a:cubicBezTo>
                      <a:lnTo>
                        <a:pt x="589" y="48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grpSp>
          <p:sp>
            <p:nvSpPr>
              <p:cNvPr id="50" name="TextBox 49"/>
              <p:cNvSpPr txBox="1"/>
              <p:nvPr/>
            </p:nvSpPr>
            <p:spPr>
              <a:xfrm>
                <a:off x="4820037" y="4024681"/>
                <a:ext cx="1460977" cy="284742"/>
              </a:xfrm>
              <a:prstGeom prst="rect">
                <a:avLst/>
              </a:prstGeom>
              <a:noFill/>
            </p:spPr>
            <p:txBody>
              <a:bodyPr wrap="none" rtlCol="0">
                <a:spAutoFit/>
              </a:bodyPr>
              <a:lstStyle/>
              <a:p>
                <a:pPr algn="ctr"/>
                <a:r>
                  <a:rPr lang="en-US" sz="1867" b="1" dirty="0">
                    <a:solidFill>
                      <a:srgbClr val="02A49C"/>
                    </a:solidFill>
                  </a:rPr>
                  <a:t>Mission Critical</a:t>
                </a:r>
              </a:p>
            </p:txBody>
          </p:sp>
        </p:grpSp>
        <p:grpSp>
          <p:nvGrpSpPr>
            <p:cNvPr id="68" name="Group 67"/>
            <p:cNvGrpSpPr/>
            <p:nvPr/>
          </p:nvGrpSpPr>
          <p:grpSpPr>
            <a:xfrm>
              <a:off x="5076024" y="1259186"/>
              <a:ext cx="949003" cy="1295629"/>
              <a:chOff x="5112975" y="1259186"/>
              <a:chExt cx="949003" cy="1295629"/>
            </a:xfrm>
          </p:grpSpPr>
          <p:grpSp>
            <p:nvGrpSpPr>
              <p:cNvPr id="14" name="Group 13"/>
              <p:cNvGrpSpPr/>
              <p:nvPr/>
            </p:nvGrpSpPr>
            <p:grpSpPr>
              <a:xfrm>
                <a:off x="5112975" y="1259186"/>
                <a:ext cx="949003" cy="949003"/>
                <a:chOff x="6047486" y="3239962"/>
                <a:chExt cx="429725" cy="429725"/>
              </a:xfrm>
            </p:grpSpPr>
            <p:sp>
              <p:nvSpPr>
                <p:cNvPr id="8" name="Freeform 4"/>
                <p:cNvSpPr>
                  <a:spLocks noChangeArrowheads="1"/>
                </p:cNvSpPr>
                <p:nvPr/>
              </p:nvSpPr>
              <p:spPr bwMode="auto">
                <a:xfrm>
                  <a:off x="6047486" y="3239962"/>
                  <a:ext cx="429725" cy="429725"/>
                </a:xfrm>
                <a:custGeom>
                  <a:avLst/>
                  <a:gdLst>
                    <a:gd name="T0" fmla="*/ 1022 w 1023"/>
                    <a:gd name="T1" fmla="*/ 511 h 1024"/>
                    <a:gd name="T2" fmla="*/ 1022 w 1023"/>
                    <a:gd name="T3" fmla="*/ 511 h 1024"/>
                    <a:gd name="T4" fmla="*/ 511 w 1023"/>
                    <a:gd name="T5" fmla="*/ 1023 h 1024"/>
                    <a:gd name="T6" fmla="*/ 0 w 1023"/>
                    <a:gd name="T7" fmla="*/ 511 h 1024"/>
                    <a:gd name="T8" fmla="*/ 511 w 1023"/>
                    <a:gd name="T9" fmla="*/ 0 h 1024"/>
                    <a:gd name="T10" fmla="*/ 1022 w 1023"/>
                    <a:gd name="T11" fmla="*/ 511 h 1024"/>
                  </a:gdLst>
                  <a:ahLst/>
                  <a:cxnLst>
                    <a:cxn ang="0">
                      <a:pos x="T0" y="T1"/>
                    </a:cxn>
                    <a:cxn ang="0">
                      <a:pos x="T2" y="T3"/>
                    </a:cxn>
                    <a:cxn ang="0">
                      <a:pos x="T4" y="T5"/>
                    </a:cxn>
                    <a:cxn ang="0">
                      <a:pos x="T6" y="T7"/>
                    </a:cxn>
                    <a:cxn ang="0">
                      <a:pos x="T8" y="T9"/>
                    </a:cxn>
                    <a:cxn ang="0">
                      <a:pos x="T10" y="T11"/>
                    </a:cxn>
                  </a:cxnLst>
                  <a:rect l="0" t="0" r="r" b="b"/>
                  <a:pathLst>
                    <a:path w="1023" h="1024">
                      <a:moveTo>
                        <a:pt x="1022" y="511"/>
                      </a:moveTo>
                      <a:lnTo>
                        <a:pt x="1022" y="511"/>
                      </a:lnTo>
                      <a:cubicBezTo>
                        <a:pt x="1022" y="793"/>
                        <a:pt x="793" y="1023"/>
                        <a:pt x="511" y="1023"/>
                      </a:cubicBezTo>
                      <a:cubicBezTo>
                        <a:pt x="229" y="1023"/>
                        <a:pt x="0" y="793"/>
                        <a:pt x="0" y="511"/>
                      </a:cubicBezTo>
                      <a:cubicBezTo>
                        <a:pt x="0" y="229"/>
                        <a:pt x="229" y="0"/>
                        <a:pt x="511" y="0"/>
                      </a:cubicBezTo>
                      <a:cubicBezTo>
                        <a:pt x="793" y="0"/>
                        <a:pt x="1022" y="229"/>
                        <a:pt x="1022" y="511"/>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9" name="Freeform 91"/>
                <p:cNvSpPr>
                  <a:spLocks noChangeArrowheads="1"/>
                </p:cNvSpPr>
                <p:nvPr/>
              </p:nvSpPr>
              <p:spPr bwMode="auto">
                <a:xfrm>
                  <a:off x="6091941" y="3399257"/>
                  <a:ext cx="83352" cy="103727"/>
                </a:xfrm>
                <a:custGeom>
                  <a:avLst/>
                  <a:gdLst>
                    <a:gd name="T0" fmla="*/ 199 w 200"/>
                    <a:gd name="T1" fmla="*/ 121 h 245"/>
                    <a:gd name="T2" fmla="*/ 199 w 200"/>
                    <a:gd name="T3" fmla="*/ 121 h 245"/>
                    <a:gd name="T4" fmla="*/ 99 w 200"/>
                    <a:gd name="T5" fmla="*/ 0 h 245"/>
                    <a:gd name="T6" fmla="*/ 0 w 200"/>
                    <a:gd name="T7" fmla="*/ 121 h 245"/>
                    <a:gd name="T8" fmla="*/ 0 w 200"/>
                    <a:gd name="T9" fmla="*/ 122 h 245"/>
                    <a:gd name="T10" fmla="*/ 99 w 200"/>
                    <a:gd name="T11" fmla="*/ 244 h 245"/>
                    <a:gd name="T12" fmla="*/ 199 w 200"/>
                    <a:gd name="T13" fmla="*/ 121 h 245"/>
                    <a:gd name="T14" fmla="*/ 34 w 200"/>
                    <a:gd name="T15" fmla="*/ 121 h 245"/>
                    <a:gd name="T16" fmla="*/ 34 w 200"/>
                    <a:gd name="T17" fmla="*/ 121 h 245"/>
                    <a:gd name="T18" fmla="*/ 99 w 200"/>
                    <a:gd name="T19" fmla="*/ 33 h 245"/>
                    <a:gd name="T20" fmla="*/ 164 w 200"/>
                    <a:gd name="T21" fmla="*/ 122 h 245"/>
                    <a:gd name="T22" fmla="*/ 164 w 200"/>
                    <a:gd name="T23" fmla="*/ 122 h 245"/>
                    <a:gd name="T24" fmla="*/ 100 w 200"/>
                    <a:gd name="T25" fmla="*/ 211 h 245"/>
                    <a:gd name="T26" fmla="*/ 34 w 200"/>
                    <a:gd name="T27" fmla="*/ 1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45">
                      <a:moveTo>
                        <a:pt x="199" y="121"/>
                      </a:moveTo>
                      <a:lnTo>
                        <a:pt x="199" y="121"/>
                      </a:lnTo>
                      <a:cubicBezTo>
                        <a:pt x="199" y="51"/>
                        <a:pt x="157" y="0"/>
                        <a:pt x="99" y="0"/>
                      </a:cubicBezTo>
                      <a:cubicBezTo>
                        <a:pt x="42" y="0"/>
                        <a:pt x="0" y="51"/>
                        <a:pt x="0" y="121"/>
                      </a:cubicBezTo>
                      <a:cubicBezTo>
                        <a:pt x="0" y="122"/>
                        <a:pt x="0" y="122"/>
                        <a:pt x="0" y="122"/>
                      </a:cubicBezTo>
                      <a:cubicBezTo>
                        <a:pt x="0" y="192"/>
                        <a:pt x="42" y="244"/>
                        <a:pt x="99" y="244"/>
                      </a:cubicBezTo>
                      <a:cubicBezTo>
                        <a:pt x="157" y="244"/>
                        <a:pt x="199" y="192"/>
                        <a:pt x="199" y="121"/>
                      </a:cubicBezTo>
                      <a:close/>
                      <a:moveTo>
                        <a:pt x="34" y="121"/>
                      </a:moveTo>
                      <a:lnTo>
                        <a:pt x="34" y="121"/>
                      </a:lnTo>
                      <a:cubicBezTo>
                        <a:pt x="34" y="77"/>
                        <a:pt x="56" y="33"/>
                        <a:pt x="99" y="33"/>
                      </a:cubicBezTo>
                      <a:cubicBezTo>
                        <a:pt x="142" y="33"/>
                        <a:pt x="164" y="78"/>
                        <a:pt x="164" y="122"/>
                      </a:cubicBezTo>
                      <a:lnTo>
                        <a:pt x="164" y="122"/>
                      </a:lnTo>
                      <a:cubicBezTo>
                        <a:pt x="164" y="166"/>
                        <a:pt x="143" y="211"/>
                        <a:pt x="100" y="211"/>
                      </a:cubicBezTo>
                      <a:cubicBezTo>
                        <a:pt x="57" y="211"/>
                        <a:pt x="34" y="165"/>
                        <a:pt x="34" y="12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10" name="Freeform 92"/>
                <p:cNvSpPr>
                  <a:spLocks noChangeArrowheads="1"/>
                </p:cNvSpPr>
                <p:nvPr/>
              </p:nvSpPr>
              <p:spPr bwMode="auto">
                <a:xfrm>
                  <a:off x="6190111" y="3401110"/>
                  <a:ext cx="33341" cy="100022"/>
                </a:xfrm>
                <a:custGeom>
                  <a:avLst/>
                  <a:gdLst>
                    <a:gd name="T0" fmla="*/ 57 w 79"/>
                    <a:gd name="T1" fmla="*/ 238 h 239"/>
                    <a:gd name="T2" fmla="*/ 57 w 79"/>
                    <a:gd name="T3" fmla="*/ 238 h 239"/>
                    <a:gd name="T4" fmla="*/ 67 w 79"/>
                    <a:gd name="T5" fmla="*/ 238 h 239"/>
                    <a:gd name="T6" fmla="*/ 78 w 79"/>
                    <a:gd name="T7" fmla="*/ 226 h 239"/>
                    <a:gd name="T8" fmla="*/ 78 w 79"/>
                    <a:gd name="T9" fmla="*/ 12 h 239"/>
                    <a:gd name="T10" fmla="*/ 67 w 79"/>
                    <a:gd name="T11" fmla="*/ 0 h 239"/>
                    <a:gd name="T12" fmla="*/ 59 w 79"/>
                    <a:gd name="T13" fmla="*/ 0 h 239"/>
                    <a:gd name="T14" fmla="*/ 54 w 79"/>
                    <a:gd name="T15" fmla="*/ 0 h 239"/>
                    <a:gd name="T16" fmla="*/ 8 w 79"/>
                    <a:gd name="T17" fmla="*/ 20 h 239"/>
                    <a:gd name="T18" fmla="*/ 2 w 79"/>
                    <a:gd name="T19" fmla="*/ 35 h 239"/>
                    <a:gd name="T20" fmla="*/ 6 w 79"/>
                    <a:gd name="T21" fmla="*/ 43 h 239"/>
                    <a:gd name="T22" fmla="*/ 21 w 79"/>
                    <a:gd name="T23" fmla="*/ 49 h 239"/>
                    <a:gd name="T24" fmla="*/ 45 w 79"/>
                    <a:gd name="T25" fmla="*/ 40 h 239"/>
                    <a:gd name="T26" fmla="*/ 45 w 79"/>
                    <a:gd name="T27" fmla="*/ 226 h 239"/>
                    <a:gd name="T28" fmla="*/ 57 w 79"/>
                    <a:gd name="T29"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39">
                      <a:moveTo>
                        <a:pt x="57" y="238"/>
                      </a:moveTo>
                      <a:lnTo>
                        <a:pt x="57" y="238"/>
                      </a:lnTo>
                      <a:cubicBezTo>
                        <a:pt x="67" y="238"/>
                        <a:pt x="67" y="238"/>
                        <a:pt x="67" y="238"/>
                      </a:cubicBezTo>
                      <a:cubicBezTo>
                        <a:pt x="73" y="238"/>
                        <a:pt x="78" y="233"/>
                        <a:pt x="78" y="226"/>
                      </a:cubicBezTo>
                      <a:cubicBezTo>
                        <a:pt x="78" y="12"/>
                        <a:pt x="78" y="12"/>
                        <a:pt x="78" y="12"/>
                      </a:cubicBezTo>
                      <a:cubicBezTo>
                        <a:pt x="78" y="6"/>
                        <a:pt x="73" y="0"/>
                        <a:pt x="67" y="0"/>
                      </a:cubicBezTo>
                      <a:cubicBezTo>
                        <a:pt x="59" y="0"/>
                        <a:pt x="59" y="0"/>
                        <a:pt x="59" y="0"/>
                      </a:cubicBezTo>
                      <a:cubicBezTo>
                        <a:pt x="57" y="0"/>
                        <a:pt x="56" y="0"/>
                        <a:pt x="54" y="0"/>
                      </a:cubicBezTo>
                      <a:cubicBezTo>
                        <a:pt x="8" y="20"/>
                        <a:pt x="8" y="20"/>
                        <a:pt x="8" y="20"/>
                      </a:cubicBezTo>
                      <a:cubicBezTo>
                        <a:pt x="3" y="22"/>
                        <a:pt x="0" y="30"/>
                        <a:pt x="2" y="35"/>
                      </a:cubicBezTo>
                      <a:cubicBezTo>
                        <a:pt x="6" y="43"/>
                        <a:pt x="6" y="43"/>
                        <a:pt x="6" y="43"/>
                      </a:cubicBezTo>
                      <a:cubicBezTo>
                        <a:pt x="8" y="49"/>
                        <a:pt x="15" y="52"/>
                        <a:pt x="21" y="49"/>
                      </a:cubicBezTo>
                      <a:cubicBezTo>
                        <a:pt x="45" y="40"/>
                        <a:pt x="45" y="40"/>
                        <a:pt x="45" y="40"/>
                      </a:cubicBezTo>
                      <a:cubicBezTo>
                        <a:pt x="45" y="226"/>
                        <a:pt x="45" y="226"/>
                        <a:pt x="45" y="226"/>
                      </a:cubicBezTo>
                      <a:cubicBezTo>
                        <a:pt x="45" y="233"/>
                        <a:pt x="50" y="238"/>
                        <a:pt x="57" y="238"/>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11" name="Freeform 93"/>
                <p:cNvSpPr>
                  <a:spLocks noChangeArrowheads="1"/>
                </p:cNvSpPr>
                <p:nvPr/>
              </p:nvSpPr>
              <p:spPr bwMode="auto">
                <a:xfrm>
                  <a:off x="6243826" y="3401110"/>
                  <a:ext cx="33341" cy="100022"/>
                </a:xfrm>
                <a:custGeom>
                  <a:avLst/>
                  <a:gdLst>
                    <a:gd name="T0" fmla="*/ 56 w 79"/>
                    <a:gd name="T1" fmla="*/ 238 h 239"/>
                    <a:gd name="T2" fmla="*/ 56 w 79"/>
                    <a:gd name="T3" fmla="*/ 238 h 239"/>
                    <a:gd name="T4" fmla="*/ 67 w 79"/>
                    <a:gd name="T5" fmla="*/ 238 h 239"/>
                    <a:gd name="T6" fmla="*/ 78 w 79"/>
                    <a:gd name="T7" fmla="*/ 226 h 239"/>
                    <a:gd name="T8" fmla="*/ 78 w 79"/>
                    <a:gd name="T9" fmla="*/ 12 h 239"/>
                    <a:gd name="T10" fmla="*/ 67 w 79"/>
                    <a:gd name="T11" fmla="*/ 0 h 239"/>
                    <a:gd name="T12" fmla="*/ 59 w 79"/>
                    <a:gd name="T13" fmla="*/ 0 h 239"/>
                    <a:gd name="T14" fmla="*/ 54 w 79"/>
                    <a:gd name="T15" fmla="*/ 0 h 239"/>
                    <a:gd name="T16" fmla="*/ 9 w 79"/>
                    <a:gd name="T17" fmla="*/ 20 h 239"/>
                    <a:gd name="T18" fmla="*/ 2 w 79"/>
                    <a:gd name="T19" fmla="*/ 35 h 239"/>
                    <a:gd name="T20" fmla="*/ 5 w 79"/>
                    <a:gd name="T21" fmla="*/ 43 h 239"/>
                    <a:gd name="T22" fmla="*/ 21 w 79"/>
                    <a:gd name="T23" fmla="*/ 49 h 239"/>
                    <a:gd name="T24" fmla="*/ 45 w 79"/>
                    <a:gd name="T25" fmla="*/ 40 h 239"/>
                    <a:gd name="T26" fmla="*/ 45 w 79"/>
                    <a:gd name="T27" fmla="*/ 226 h 239"/>
                    <a:gd name="T28" fmla="*/ 56 w 79"/>
                    <a:gd name="T29"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39">
                      <a:moveTo>
                        <a:pt x="56" y="238"/>
                      </a:moveTo>
                      <a:lnTo>
                        <a:pt x="56" y="238"/>
                      </a:lnTo>
                      <a:cubicBezTo>
                        <a:pt x="67" y="238"/>
                        <a:pt x="67" y="238"/>
                        <a:pt x="67" y="238"/>
                      </a:cubicBezTo>
                      <a:cubicBezTo>
                        <a:pt x="73" y="238"/>
                        <a:pt x="78" y="233"/>
                        <a:pt x="78" y="226"/>
                      </a:cubicBezTo>
                      <a:cubicBezTo>
                        <a:pt x="78" y="12"/>
                        <a:pt x="78" y="12"/>
                        <a:pt x="78" y="12"/>
                      </a:cubicBezTo>
                      <a:cubicBezTo>
                        <a:pt x="78" y="6"/>
                        <a:pt x="73" y="0"/>
                        <a:pt x="67" y="0"/>
                      </a:cubicBezTo>
                      <a:cubicBezTo>
                        <a:pt x="59" y="0"/>
                        <a:pt x="59" y="0"/>
                        <a:pt x="59" y="0"/>
                      </a:cubicBezTo>
                      <a:cubicBezTo>
                        <a:pt x="58" y="0"/>
                        <a:pt x="55" y="0"/>
                        <a:pt x="54" y="0"/>
                      </a:cubicBezTo>
                      <a:cubicBezTo>
                        <a:pt x="9" y="20"/>
                        <a:pt x="9" y="20"/>
                        <a:pt x="9" y="20"/>
                      </a:cubicBezTo>
                      <a:cubicBezTo>
                        <a:pt x="2" y="22"/>
                        <a:pt x="0" y="30"/>
                        <a:pt x="2" y="35"/>
                      </a:cubicBezTo>
                      <a:cubicBezTo>
                        <a:pt x="5" y="43"/>
                        <a:pt x="5" y="43"/>
                        <a:pt x="5" y="43"/>
                      </a:cubicBezTo>
                      <a:cubicBezTo>
                        <a:pt x="9" y="49"/>
                        <a:pt x="15" y="52"/>
                        <a:pt x="21" y="49"/>
                      </a:cubicBezTo>
                      <a:cubicBezTo>
                        <a:pt x="45" y="40"/>
                        <a:pt x="45" y="40"/>
                        <a:pt x="45" y="40"/>
                      </a:cubicBezTo>
                      <a:cubicBezTo>
                        <a:pt x="45" y="226"/>
                        <a:pt x="45" y="226"/>
                        <a:pt x="45" y="226"/>
                      </a:cubicBezTo>
                      <a:cubicBezTo>
                        <a:pt x="45" y="233"/>
                        <a:pt x="50" y="238"/>
                        <a:pt x="56" y="238"/>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12" name="Freeform 94"/>
                <p:cNvSpPr>
                  <a:spLocks noChangeArrowheads="1"/>
                </p:cNvSpPr>
                <p:nvPr/>
              </p:nvSpPr>
              <p:spPr bwMode="auto">
                <a:xfrm>
                  <a:off x="6303098" y="3399257"/>
                  <a:ext cx="83352" cy="103727"/>
                </a:xfrm>
                <a:custGeom>
                  <a:avLst/>
                  <a:gdLst>
                    <a:gd name="T0" fmla="*/ 100 w 200"/>
                    <a:gd name="T1" fmla="*/ 0 h 245"/>
                    <a:gd name="T2" fmla="*/ 100 w 200"/>
                    <a:gd name="T3" fmla="*/ 0 h 245"/>
                    <a:gd name="T4" fmla="*/ 0 w 200"/>
                    <a:gd name="T5" fmla="*/ 121 h 245"/>
                    <a:gd name="T6" fmla="*/ 0 w 200"/>
                    <a:gd name="T7" fmla="*/ 122 h 245"/>
                    <a:gd name="T8" fmla="*/ 100 w 200"/>
                    <a:gd name="T9" fmla="*/ 244 h 245"/>
                    <a:gd name="T10" fmla="*/ 199 w 200"/>
                    <a:gd name="T11" fmla="*/ 121 h 245"/>
                    <a:gd name="T12" fmla="*/ 100 w 200"/>
                    <a:gd name="T13" fmla="*/ 0 h 245"/>
                    <a:gd name="T14" fmla="*/ 164 w 200"/>
                    <a:gd name="T15" fmla="*/ 122 h 245"/>
                    <a:gd name="T16" fmla="*/ 164 w 200"/>
                    <a:gd name="T17" fmla="*/ 122 h 245"/>
                    <a:gd name="T18" fmla="*/ 100 w 200"/>
                    <a:gd name="T19" fmla="*/ 211 h 245"/>
                    <a:gd name="T20" fmla="*/ 34 w 200"/>
                    <a:gd name="T21" fmla="*/ 121 h 245"/>
                    <a:gd name="T22" fmla="*/ 99 w 200"/>
                    <a:gd name="T23" fmla="*/ 33 h 245"/>
                    <a:gd name="T24" fmla="*/ 164 w 200"/>
                    <a:gd name="T25"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45">
                      <a:moveTo>
                        <a:pt x="100" y="0"/>
                      </a:moveTo>
                      <a:lnTo>
                        <a:pt x="100" y="0"/>
                      </a:lnTo>
                      <a:cubicBezTo>
                        <a:pt x="41" y="0"/>
                        <a:pt x="0" y="51"/>
                        <a:pt x="0" y="121"/>
                      </a:cubicBezTo>
                      <a:cubicBezTo>
                        <a:pt x="0" y="122"/>
                        <a:pt x="0" y="122"/>
                        <a:pt x="0" y="122"/>
                      </a:cubicBezTo>
                      <a:cubicBezTo>
                        <a:pt x="0" y="192"/>
                        <a:pt x="41" y="244"/>
                        <a:pt x="100" y="244"/>
                      </a:cubicBezTo>
                      <a:cubicBezTo>
                        <a:pt x="157" y="244"/>
                        <a:pt x="199" y="192"/>
                        <a:pt x="199" y="121"/>
                      </a:cubicBezTo>
                      <a:cubicBezTo>
                        <a:pt x="199" y="51"/>
                        <a:pt x="157" y="0"/>
                        <a:pt x="100" y="0"/>
                      </a:cubicBezTo>
                      <a:close/>
                      <a:moveTo>
                        <a:pt x="164" y="122"/>
                      </a:moveTo>
                      <a:lnTo>
                        <a:pt x="164" y="122"/>
                      </a:lnTo>
                      <a:cubicBezTo>
                        <a:pt x="164" y="166"/>
                        <a:pt x="142" y="211"/>
                        <a:pt x="100" y="211"/>
                      </a:cubicBezTo>
                      <a:cubicBezTo>
                        <a:pt x="57" y="211"/>
                        <a:pt x="34" y="165"/>
                        <a:pt x="34" y="121"/>
                      </a:cubicBezTo>
                      <a:cubicBezTo>
                        <a:pt x="34" y="77"/>
                        <a:pt x="56" y="33"/>
                        <a:pt x="99" y="33"/>
                      </a:cubicBezTo>
                      <a:cubicBezTo>
                        <a:pt x="141" y="33"/>
                        <a:pt x="164" y="78"/>
                        <a:pt x="164" y="12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13" name="Freeform 95"/>
                <p:cNvSpPr>
                  <a:spLocks noChangeArrowheads="1"/>
                </p:cNvSpPr>
                <p:nvPr/>
              </p:nvSpPr>
              <p:spPr bwMode="auto">
                <a:xfrm>
                  <a:off x="6401269" y="3401110"/>
                  <a:ext cx="33341" cy="100022"/>
                </a:xfrm>
                <a:custGeom>
                  <a:avLst/>
                  <a:gdLst>
                    <a:gd name="T0" fmla="*/ 67 w 80"/>
                    <a:gd name="T1" fmla="*/ 0 h 239"/>
                    <a:gd name="T2" fmla="*/ 67 w 80"/>
                    <a:gd name="T3" fmla="*/ 0 h 239"/>
                    <a:gd name="T4" fmla="*/ 59 w 80"/>
                    <a:gd name="T5" fmla="*/ 0 h 239"/>
                    <a:gd name="T6" fmla="*/ 55 w 80"/>
                    <a:gd name="T7" fmla="*/ 0 h 239"/>
                    <a:gd name="T8" fmla="*/ 9 w 80"/>
                    <a:gd name="T9" fmla="*/ 20 h 239"/>
                    <a:gd name="T10" fmla="*/ 3 w 80"/>
                    <a:gd name="T11" fmla="*/ 35 h 239"/>
                    <a:gd name="T12" fmla="*/ 6 w 80"/>
                    <a:gd name="T13" fmla="*/ 43 h 239"/>
                    <a:gd name="T14" fmla="*/ 21 w 80"/>
                    <a:gd name="T15" fmla="*/ 49 h 239"/>
                    <a:gd name="T16" fmla="*/ 46 w 80"/>
                    <a:gd name="T17" fmla="*/ 40 h 239"/>
                    <a:gd name="T18" fmla="*/ 46 w 80"/>
                    <a:gd name="T19" fmla="*/ 226 h 239"/>
                    <a:gd name="T20" fmla="*/ 57 w 80"/>
                    <a:gd name="T21" fmla="*/ 238 h 239"/>
                    <a:gd name="T22" fmla="*/ 67 w 80"/>
                    <a:gd name="T23" fmla="*/ 238 h 239"/>
                    <a:gd name="T24" fmla="*/ 79 w 80"/>
                    <a:gd name="T25" fmla="*/ 226 h 239"/>
                    <a:gd name="T26" fmla="*/ 79 w 80"/>
                    <a:gd name="T27" fmla="*/ 12 h 239"/>
                    <a:gd name="T28" fmla="*/ 67 w 80"/>
                    <a:gd name="T2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239">
                      <a:moveTo>
                        <a:pt x="67" y="0"/>
                      </a:moveTo>
                      <a:lnTo>
                        <a:pt x="67" y="0"/>
                      </a:lnTo>
                      <a:cubicBezTo>
                        <a:pt x="59" y="0"/>
                        <a:pt x="59" y="0"/>
                        <a:pt x="59" y="0"/>
                      </a:cubicBezTo>
                      <a:cubicBezTo>
                        <a:pt x="57" y="0"/>
                        <a:pt x="56" y="0"/>
                        <a:pt x="55" y="0"/>
                      </a:cubicBezTo>
                      <a:cubicBezTo>
                        <a:pt x="9" y="20"/>
                        <a:pt x="9" y="20"/>
                        <a:pt x="9" y="20"/>
                      </a:cubicBezTo>
                      <a:cubicBezTo>
                        <a:pt x="3" y="22"/>
                        <a:pt x="0" y="30"/>
                        <a:pt x="3" y="35"/>
                      </a:cubicBezTo>
                      <a:cubicBezTo>
                        <a:pt x="6" y="43"/>
                        <a:pt x="6" y="43"/>
                        <a:pt x="6" y="43"/>
                      </a:cubicBezTo>
                      <a:cubicBezTo>
                        <a:pt x="8" y="49"/>
                        <a:pt x="16" y="52"/>
                        <a:pt x="21" y="49"/>
                      </a:cubicBezTo>
                      <a:cubicBezTo>
                        <a:pt x="46" y="40"/>
                        <a:pt x="46" y="40"/>
                        <a:pt x="46" y="40"/>
                      </a:cubicBezTo>
                      <a:cubicBezTo>
                        <a:pt x="46" y="226"/>
                        <a:pt x="46" y="226"/>
                        <a:pt x="46" y="226"/>
                      </a:cubicBezTo>
                      <a:cubicBezTo>
                        <a:pt x="46" y="233"/>
                        <a:pt x="51" y="238"/>
                        <a:pt x="57" y="238"/>
                      </a:cubicBezTo>
                      <a:cubicBezTo>
                        <a:pt x="67" y="238"/>
                        <a:pt x="67" y="238"/>
                        <a:pt x="67" y="238"/>
                      </a:cubicBezTo>
                      <a:cubicBezTo>
                        <a:pt x="74" y="238"/>
                        <a:pt x="79" y="233"/>
                        <a:pt x="79" y="226"/>
                      </a:cubicBezTo>
                      <a:cubicBezTo>
                        <a:pt x="79" y="12"/>
                        <a:pt x="79" y="12"/>
                        <a:pt x="79" y="12"/>
                      </a:cubicBezTo>
                      <a:cubicBezTo>
                        <a:pt x="79" y="6"/>
                        <a:pt x="74" y="0"/>
                        <a:pt x="67"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grpSp>
          <p:sp>
            <p:nvSpPr>
              <p:cNvPr id="58" name="TextBox 57"/>
              <p:cNvSpPr txBox="1"/>
              <p:nvPr/>
            </p:nvSpPr>
            <p:spPr>
              <a:xfrm>
                <a:off x="5119680" y="2270073"/>
                <a:ext cx="935593" cy="284742"/>
              </a:xfrm>
              <a:prstGeom prst="rect">
                <a:avLst/>
              </a:prstGeom>
              <a:noFill/>
            </p:spPr>
            <p:txBody>
              <a:bodyPr wrap="none" rtlCol="0">
                <a:spAutoFit/>
              </a:bodyPr>
              <a:lstStyle/>
              <a:p>
                <a:pPr algn="ctr"/>
                <a:r>
                  <a:rPr lang="en-US" sz="1867" b="1" dirty="0">
                    <a:solidFill>
                      <a:srgbClr val="0D2C40"/>
                    </a:solidFill>
                  </a:rPr>
                  <a:t>Analytics</a:t>
                </a:r>
              </a:p>
            </p:txBody>
          </p:sp>
        </p:grpSp>
      </p:grpSp>
      <p:grpSp>
        <p:nvGrpSpPr>
          <p:cNvPr id="75" name="Group 74"/>
          <p:cNvGrpSpPr/>
          <p:nvPr/>
        </p:nvGrpSpPr>
        <p:grpSpPr>
          <a:xfrm>
            <a:off x="8820837" y="1678915"/>
            <a:ext cx="2452916" cy="4489327"/>
            <a:chOff x="6615628" y="1259186"/>
            <a:chExt cx="1839687" cy="3366995"/>
          </a:xfrm>
        </p:grpSpPr>
        <p:grpSp>
          <p:nvGrpSpPr>
            <p:cNvPr id="72" name="Group 71"/>
            <p:cNvGrpSpPr/>
            <p:nvPr/>
          </p:nvGrpSpPr>
          <p:grpSpPr>
            <a:xfrm>
              <a:off x="6615628" y="2991394"/>
              <a:ext cx="1839687" cy="1634787"/>
              <a:chOff x="6615628" y="2991394"/>
              <a:chExt cx="1839687" cy="1634787"/>
            </a:xfrm>
          </p:grpSpPr>
          <p:grpSp>
            <p:nvGrpSpPr>
              <p:cNvPr id="43" name="Group 42"/>
              <p:cNvGrpSpPr/>
              <p:nvPr/>
            </p:nvGrpSpPr>
            <p:grpSpPr>
              <a:xfrm>
                <a:off x="7063937" y="2991394"/>
                <a:ext cx="943069" cy="943069"/>
                <a:chOff x="469900" y="6572250"/>
                <a:chExt cx="427038" cy="427038"/>
              </a:xfrm>
            </p:grpSpPr>
            <p:sp>
              <p:nvSpPr>
                <p:cNvPr id="44" name="Freeform 2716"/>
                <p:cNvSpPr>
                  <a:spLocks noChangeArrowheads="1"/>
                </p:cNvSpPr>
                <p:nvPr/>
              </p:nvSpPr>
              <p:spPr bwMode="auto">
                <a:xfrm>
                  <a:off x="469900" y="6572250"/>
                  <a:ext cx="427038" cy="427038"/>
                </a:xfrm>
                <a:custGeom>
                  <a:avLst/>
                  <a:gdLst>
                    <a:gd name="T0" fmla="*/ 197640867 w 923"/>
                    <a:gd name="T1" fmla="*/ 99034878 h 923"/>
                    <a:gd name="T2" fmla="*/ 197640867 w 923"/>
                    <a:gd name="T3" fmla="*/ 99034878 h 923"/>
                    <a:gd name="T4" fmla="*/ 98605989 w 923"/>
                    <a:gd name="T5" fmla="*/ 197641329 h 923"/>
                    <a:gd name="T6" fmla="*/ 0 w 923"/>
                    <a:gd name="T7" fmla="*/ 99034878 h 923"/>
                    <a:gd name="T8" fmla="*/ 98605989 w 923"/>
                    <a:gd name="T9" fmla="*/ 0 h 923"/>
                    <a:gd name="T10" fmla="*/ 197640867 w 923"/>
                    <a:gd name="T11" fmla="*/ 99034878 h 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3" h="923">
                      <a:moveTo>
                        <a:pt x="922" y="462"/>
                      </a:moveTo>
                      <a:lnTo>
                        <a:pt x="922" y="462"/>
                      </a:lnTo>
                      <a:cubicBezTo>
                        <a:pt x="922" y="716"/>
                        <a:pt x="714" y="922"/>
                        <a:pt x="460" y="922"/>
                      </a:cubicBezTo>
                      <a:cubicBezTo>
                        <a:pt x="206" y="922"/>
                        <a:pt x="0" y="716"/>
                        <a:pt x="0" y="462"/>
                      </a:cubicBezTo>
                      <a:cubicBezTo>
                        <a:pt x="0" y="206"/>
                        <a:pt x="206" y="0"/>
                        <a:pt x="460" y="0"/>
                      </a:cubicBezTo>
                      <a:cubicBezTo>
                        <a:pt x="714" y="0"/>
                        <a:pt x="922" y="206"/>
                        <a:pt x="922" y="462"/>
                      </a:cubicBezTo>
                    </a:path>
                  </a:pathLst>
                </a:custGeom>
                <a:solidFill>
                  <a:schemeClr val="accent4"/>
                </a:solidFill>
                <a:ln>
                  <a:noFill/>
                </a:ln>
                <a:extLst/>
              </p:spPr>
              <p:txBody>
                <a:bodyPr wrap="none" anchor="ctr"/>
                <a:lstStyle/>
                <a:p>
                  <a:endParaRPr lang="en-US" sz="2400" dirty="0">
                    <a:solidFill>
                      <a:prstClr val="black"/>
                    </a:solidFill>
                  </a:endParaRPr>
                </a:p>
              </p:txBody>
            </p:sp>
            <p:grpSp>
              <p:nvGrpSpPr>
                <p:cNvPr id="45" name="Group 44"/>
                <p:cNvGrpSpPr/>
                <p:nvPr/>
              </p:nvGrpSpPr>
              <p:grpSpPr bwMode="auto">
                <a:xfrm>
                  <a:off x="590868" y="6665535"/>
                  <a:ext cx="184148" cy="237355"/>
                  <a:chOff x="590199" y="6665890"/>
                  <a:chExt cx="184153" cy="237353"/>
                </a:xfrm>
                <a:solidFill>
                  <a:schemeClr val="bg1"/>
                </a:solidFill>
              </p:grpSpPr>
              <p:sp>
                <p:nvSpPr>
                  <p:cNvPr id="46" name="Freeform 176"/>
                  <p:cNvSpPr>
                    <a:spLocks noChangeArrowheads="1"/>
                  </p:cNvSpPr>
                  <p:nvPr/>
                </p:nvSpPr>
                <p:spPr bwMode="auto">
                  <a:xfrm>
                    <a:off x="678184" y="6805028"/>
                    <a:ext cx="96168" cy="96170"/>
                  </a:xfrm>
                  <a:custGeom>
                    <a:avLst/>
                    <a:gdLst>
                      <a:gd name="T0" fmla="*/ 132 w 207"/>
                      <a:gd name="T1" fmla="*/ 118 h 206"/>
                      <a:gd name="T2" fmla="*/ 132 w 207"/>
                      <a:gd name="T3" fmla="*/ 118 h 206"/>
                      <a:gd name="T4" fmla="*/ 146 w 207"/>
                      <a:gd name="T5" fmla="*/ 74 h 206"/>
                      <a:gd name="T6" fmla="*/ 125 w 207"/>
                      <a:gd name="T7" fmla="*/ 22 h 206"/>
                      <a:gd name="T8" fmla="*/ 72 w 207"/>
                      <a:gd name="T9" fmla="*/ 0 h 206"/>
                      <a:gd name="T10" fmla="*/ 72 w 207"/>
                      <a:gd name="T11" fmla="*/ 0 h 206"/>
                      <a:gd name="T12" fmla="*/ 21 w 207"/>
                      <a:gd name="T13" fmla="*/ 22 h 206"/>
                      <a:gd name="T14" fmla="*/ 0 w 207"/>
                      <a:gd name="T15" fmla="*/ 74 h 206"/>
                      <a:gd name="T16" fmla="*/ 21 w 207"/>
                      <a:gd name="T17" fmla="*/ 127 h 206"/>
                      <a:gd name="T18" fmla="*/ 72 w 207"/>
                      <a:gd name="T19" fmla="*/ 148 h 206"/>
                      <a:gd name="T20" fmla="*/ 116 w 207"/>
                      <a:gd name="T21" fmla="*/ 132 h 206"/>
                      <a:gd name="T22" fmla="*/ 186 w 207"/>
                      <a:gd name="T23" fmla="*/ 202 h 206"/>
                      <a:gd name="T24" fmla="*/ 195 w 207"/>
                      <a:gd name="T25" fmla="*/ 205 h 206"/>
                      <a:gd name="T26" fmla="*/ 202 w 207"/>
                      <a:gd name="T27" fmla="*/ 202 h 206"/>
                      <a:gd name="T28" fmla="*/ 202 w 207"/>
                      <a:gd name="T29" fmla="*/ 188 h 206"/>
                      <a:gd name="T30" fmla="*/ 132 w 207"/>
                      <a:gd name="T31" fmla="*/ 118 h 206"/>
                      <a:gd name="T32" fmla="*/ 111 w 207"/>
                      <a:gd name="T33" fmla="*/ 111 h 206"/>
                      <a:gd name="T34" fmla="*/ 111 w 207"/>
                      <a:gd name="T35" fmla="*/ 111 h 206"/>
                      <a:gd name="T36" fmla="*/ 35 w 207"/>
                      <a:gd name="T37" fmla="*/ 111 h 206"/>
                      <a:gd name="T38" fmla="*/ 20 w 207"/>
                      <a:gd name="T39" fmla="*/ 74 h 206"/>
                      <a:gd name="T40" fmla="*/ 35 w 207"/>
                      <a:gd name="T41" fmla="*/ 37 h 206"/>
                      <a:gd name="T42" fmla="*/ 72 w 207"/>
                      <a:gd name="T43" fmla="*/ 22 h 206"/>
                      <a:gd name="T44" fmla="*/ 72 w 207"/>
                      <a:gd name="T45" fmla="*/ 22 h 206"/>
                      <a:gd name="T46" fmla="*/ 111 w 207"/>
                      <a:gd name="T47" fmla="*/ 37 h 206"/>
                      <a:gd name="T48" fmla="*/ 111 w 207"/>
                      <a:gd name="T49" fmla="*/ 37 h 206"/>
                      <a:gd name="T50" fmla="*/ 125 w 207"/>
                      <a:gd name="T51" fmla="*/ 74 h 206"/>
                      <a:gd name="T52" fmla="*/ 111 w 207"/>
                      <a:gd name="T53" fmla="*/ 1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7" h="206">
                        <a:moveTo>
                          <a:pt x="132" y="118"/>
                        </a:moveTo>
                        <a:lnTo>
                          <a:pt x="132" y="118"/>
                        </a:lnTo>
                        <a:cubicBezTo>
                          <a:pt x="141" y="105"/>
                          <a:pt x="146" y="90"/>
                          <a:pt x="146" y="74"/>
                        </a:cubicBezTo>
                        <a:cubicBezTo>
                          <a:pt x="146" y="54"/>
                          <a:pt x="139" y="36"/>
                          <a:pt x="125" y="22"/>
                        </a:cubicBezTo>
                        <a:cubicBezTo>
                          <a:pt x="111" y="9"/>
                          <a:pt x="92" y="0"/>
                          <a:pt x="72" y="0"/>
                        </a:cubicBezTo>
                        <a:lnTo>
                          <a:pt x="72" y="0"/>
                        </a:lnTo>
                        <a:cubicBezTo>
                          <a:pt x="54" y="0"/>
                          <a:pt x="35" y="9"/>
                          <a:pt x="21" y="22"/>
                        </a:cubicBezTo>
                        <a:cubicBezTo>
                          <a:pt x="7" y="36"/>
                          <a:pt x="0" y="54"/>
                          <a:pt x="0" y="74"/>
                        </a:cubicBezTo>
                        <a:cubicBezTo>
                          <a:pt x="0" y="94"/>
                          <a:pt x="7" y="113"/>
                          <a:pt x="21" y="127"/>
                        </a:cubicBezTo>
                        <a:cubicBezTo>
                          <a:pt x="35" y="141"/>
                          <a:pt x="54" y="148"/>
                          <a:pt x="72" y="148"/>
                        </a:cubicBezTo>
                        <a:cubicBezTo>
                          <a:pt x="88" y="148"/>
                          <a:pt x="104" y="142"/>
                          <a:pt x="116" y="132"/>
                        </a:cubicBezTo>
                        <a:cubicBezTo>
                          <a:pt x="186" y="202"/>
                          <a:pt x="186" y="202"/>
                          <a:pt x="186" y="202"/>
                        </a:cubicBezTo>
                        <a:cubicBezTo>
                          <a:pt x="189" y="205"/>
                          <a:pt x="192" y="205"/>
                          <a:pt x="195" y="205"/>
                        </a:cubicBezTo>
                        <a:cubicBezTo>
                          <a:pt x="196" y="205"/>
                          <a:pt x="199" y="205"/>
                          <a:pt x="202" y="202"/>
                        </a:cubicBezTo>
                        <a:cubicBezTo>
                          <a:pt x="206" y="198"/>
                          <a:pt x="206" y="192"/>
                          <a:pt x="202" y="188"/>
                        </a:cubicBezTo>
                        <a:lnTo>
                          <a:pt x="132" y="118"/>
                        </a:lnTo>
                        <a:close/>
                        <a:moveTo>
                          <a:pt x="111" y="111"/>
                        </a:moveTo>
                        <a:lnTo>
                          <a:pt x="111" y="111"/>
                        </a:lnTo>
                        <a:cubicBezTo>
                          <a:pt x="89" y="131"/>
                          <a:pt x="57" y="131"/>
                          <a:pt x="35" y="111"/>
                        </a:cubicBezTo>
                        <a:cubicBezTo>
                          <a:pt x="25" y="101"/>
                          <a:pt x="20" y="88"/>
                          <a:pt x="20" y="74"/>
                        </a:cubicBezTo>
                        <a:cubicBezTo>
                          <a:pt x="20" y="60"/>
                          <a:pt x="25" y="47"/>
                          <a:pt x="35" y="37"/>
                        </a:cubicBezTo>
                        <a:cubicBezTo>
                          <a:pt x="45" y="27"/>
                          <a:pt x="60" y="22"/>
                          <a:pt x="72" y="22"/>
                        </a:cubicBezTo>
                        <a:lnTo>
                          <a:pt x="72" y="22"/>
                        </a:lnTo>
                        <a:cubicBezTo>
                          <a:pt x="87" y="22"/>
                          <a:pt x="101" y="27"/>
                          <a:pt x="111" y="37"/>
                        </a:cubicBezTo>
                        <a:lnTo>
                          <a:pt x="111" y="37"/>
                        </a:lnTo>
                        <a:cubicBezTo>
                          <a:pt x="121" y="47"/>
                          <a:pt x="125" y="60"/>
                          <a:pt x="125" y="74"/>
                        </a:cubicBezTo>
                        <a:cubicBezTo>
                          <a:pt x="125" y="88"/>
                          <a:pt x="121" y="101"/>
                          <a:pt x="111" y="11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solidFill>
                        <a:prstClr val="black"/>
                      </a:solidFill>
                    </a:endParaRPr>
                  </a:p>
                </p:txBody>
              </p:sp>
              <p:sp>
                <p:nvSpPr>
                  <p:cNvPr id="47" name="Freeform 177"/>
                  <p:cNvSpPr>
                    <a:spLocks noChangeArrowheads="1"/>
                  </p:cNvSpPr>
                  <p:nvPr/>
                </p:nvSpPr>
                <p:spPr bwMode="auto">
                  <a:xfrm>
                    <a:off x="590199" y="6665890"/>
                    <a:ext cx="173923" cy="237353"/>
                  </a:xfrm>
                  <a:custGeom>
                    <a:avLst/>
                    <a:gdLst>
                      <a:gd name="T0" fmla="*/ 0 w 375"/>
                      <a:gd name="T1" fmla="*/ 499 h 511"/>
                      <a:gd name="T2" fmla="*/ 0 w 375"/>
                      <a:gd name="T3" fmla="*/ 499 h 511"/>
                      <a:gd name="T4" fmla="*/ 10 w 375"/>
                      <a:gd name="T5" fmla="*/ 510 h 511"/>
                      <a:gd name="T6" fmla="*/ 203 w 375"/>
                      <a:gd name="T7" fmla="*/ 510 h 511"/>
                      <a:gd name="T8" fmla="*/ 214 w 375"/>
                      <a:gd name="T9" fmla="*/ 499 h 511"/>
                      <a:gd name="T10" fmla="*/ 203 w 375"/>
                      <a:gd name="T11" fmla="*/ 489 h 511"/>
                      <a:gd name="T12" fmla="*/ 20 w 375"/>
                      <a:gd name="T13" fmla="*/ 489 h 511"/>
                      <a:gd name="T14" fmla="*/ 20 w 375"/>
                      <a:gd name="T15" fmla="*/ 139 h 511"/>
                      <a:gd name="T16" fmla="*/ 111 w 375"/>
                      <a:gd name="T17" fmla="*/ 139 h 511"/>
                      <a:gd name="T18" fmla="*/ 122 w 375"/>
                      <a:gd name="T19" fmla="*/ 129 h 511"/>
                      <a:gd name="T20" fmla="*/ 122 w 375"/>
                      <a:gd name="T21" fmla="*/ 21 h 511"/>
                      <a:gd name="T22" fmla="*/ 122 w 375"/>
                      <a:gd name="T23" fmla="*/ 21 h 511"/>
                      <a:gd name="T24" fmla="*/ 354 w 375"/>
                      <a:gd name="T25" fmla="*/ 21 h 511"/>
                      <a:gd name="T26" fmla="*/ 354 w 375"/>
                      <a:gd name="T27" fmla="*/ 322 h 511"/>
                      <a:gd name="T28" fmla="*/ 364 w 375"/>
                      <a:gd name="T29" fmla="*/ 332 h 511"/>
                      <a:gd name="T30" fmla="*/ 374 w 375"/>
                      <a:gd name="T31" fmla="*/ 322 h 511"/>
                      <a:gd name="T32" fmla="*/ 374 w 375"/>
                      <a:gd name="T33" fmla="*/ 11 h 511"/>
                      <a:gd name="T34" fmla="*/ 364 w 375"/>
                      <a:gd name="T35" fmla="*/ 0 h 511"/>
                      <a:gd name="T36" fmla="*/ 116 w 375"/>
                      <a:gd name="T37" fmla="*/ 0 h 511"/>
                      <a:gd name="T38" fmla="*/ 109 w 375"/>
                      <a:gd name="T39" fmla="*/ 4 h 511"/>
                      <a:gd name="T40" fmla="*/ 3 w 375"/>
                      <a:gd name="T41" fmla="*/ 121 h 511"/>
                      <a:gd name="T42" fmla="*/ 0 w 375"/>
                      <a:gd name="T43" fmla="*/ 128 h 511"/>
                      <a:gd name="T44" fmla="*/ 0 w 375"/>
                      <a:gd name="T45" fmla="*/ 499 h 511"/>
                      <a:gd name="T46" fmla="*/ 101 w 375"/>
                      <a:gd name="T47" fmla="*/ 45 h 511"/>
                      <a:gd name="T48" fmla="*/ 101 w 375"/>
                      <a:gd name="T49" fmla="*/ 45 h 511"/>
                      <a:gd name="T50" fmla="*/ 101 w 375"/>
                      <a:gd name="T51" fmla="*/ 118 h 511"/>
                      <a:gd name="T52" fmla="*/ 34 w 375"/>
                      <a:gd name="T53" fmla="*/ 118 h 511"/>
                      <a:gd name="T54" fmla="*/ 101 w 375"/>
                      <a:gd name="T55" fmla="*/ 4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5" h="511">
                        <a:moveTo>
                          <a:pt x="0" y="499"/>
                        </a:moveTo>
                        <a:lnTo>
                          <a:pt x="0" y="499"/>
                        </a:lnTo>
                        <a:cubicBezTo>
                          <a:pt x="0" y="506"/>
                          <a:pt x="4" y="510"/>
                          <a:pt x="10" y="510"/>
                        </a:cubicBezTo>
                        <a:cubicBezTo>
                          <a:pt x="203" y="510"/>
                          <a:pt x="203" y="510"/>
                          <a:pt x="203" y="510"/>
                        </a:cubicBezTo>
                        <a:cubicBezTo>
                          <a:pt x="209" y="510"/>
                          <a:pt x="214" y="506"/>
                          <a:pt x="214" y="499"/>
                        </a:cubicBezTo>
                        <a:cubicBezTo>
                          <a:pt x="214" y="493"/>
                          <a:pt x="209" y="489"/>
                          <a:pt x="203" y="489"/>
                        </a:cubicBezTo>
                        <a:cubicBezTo>
                          <a:pt x="20" y="489"/>
                          <a:pt x="20" y="489"/>
                          <a:pt x="20" y="489"/>
                        </a:cubicBezTo>
                        <a:cubicBezTo>
                          <a:pt x="20" y="139"/>
                          <a:pt x="20" y="139"/>
                          <a:pt x="20" y="139"/>
                        </a:cubicBezTo>
                        <a:cubicBezTo>
                          <a:pt x="111" y="139"/>
                          <a:pt x="111" y="139"/>
                          <a:pt x="111" y="139"/>
                        </a:cubicBezTo>
                        <a:cubicBezTo>
                          <a:pt x="116" y="139"/>
                          <a:pt x="122" y="135"/>
                          <a:pt x="122" y="129"/>
                        </a:cubicBezTo>
                        <a:cubicBezTo>
                          <a:pt x="122" y="21"/>
                          <a:pt x="122" y="21"/>
                          <a:pt x="122" y="21"/>
                        </a:cubicBezTo>
                        <a:lnTo>
                          <a:pt x="122" y="21"/>
                        </a:lnTo>
                        <a:cubicBezTo>
                          <a:pt x="354" y="21"/>
                          <a:pt x="354" y="21"/>
                          <a:pt x="354" y="21"/>
                        </a:cubicBezTo>
                        <a:cubicBezTo>
                          <a:pt x="354" y="322"/>
                          <a:pt x="354" y="322"/>
                          <a:pt x="354" y="322"/>
                        </a:cubicBezTo>
                        <a:cubicBezTo>
                          <a:pt x="354" y="328"/>
                          <a:pt x="358" y="332"/>
                          <a:pt x="364" y="332"/>
                        </a:cubicBezTo>
                        <a:cubicBezTo>
                          <a:pt x="369" y="332"/>
                          <a:pt x="374" y="328"/>
                          <a:pt x="374" y="322"/>
                        </a:cubicBezTo>
                        <a:cubicBezTo>
                          <a:pt x="374" y="11"/>
                          <a:pt x="374" y="11"/>
                          <a:pt x="374" y="11"/>
                        </a:cubicBezTo>
                        <a:cubicBezTo>
                          <a:pt x="374" y="6"/>
                          <a:pt x="369" y="0"/>
                          <a:pt x="364" y="0"/>
                        </a:cubicBezTo>
                        <a:cubicBezTo>
                          <a:pt x="116" y="0"/>
                          <a:pt x="116" y="0"/>
                          <a:pt x="116" y="0"/>
                        </a:cubicBezTo>
                        <a:cubicBezTo>
                          <a:pt x="114" y="0"/>
                          <a:pt x="111" y="1"/>
                          <a:pt x="109" y="4"/>
                        </a:cubicBezTo>
                        <a:cubicBezTo>
                          <a:pt x="3" y="121"/>
                          <a:pt x="3" y="121"/>
                          <a:pt x="3" y="121"/>
                        </a:cubicBezTo>
                        <a:cubicBezTo>
                          <a:pt x="0" y="124"/>
                          <a:pt x="0" y="126"/>
                          <a:pt x="0" y="128"/>
                        </a:cubicBezTo>
                        <a:lnTo>
                          <a:pt x="0" y="499"/>
                        </a:lnTo>
                        <a:close/>
                        <a:moveTo>
                          <a:pt x="101" y="45"/>
                        </a:moveTo>
                        <a:lnTo>
                          <a:pt x="101" y="45"/>
                        </a:lnTo>
                        <a:cubicBezTo>
                          <a:pt x="101" y="118"/>
                          <a:pt x="101" y="118"/>
                          <a:pt x="101" y="118"/>
                        </a:cubicBezTo>
                        <a:cubicBezTo>
                          <a:pt x="34" y="118"/>
                          <a:pt x="34" y="118"/>
                          <a:pt x="34" y="118"/>
                        </a:cubicBezTo>
                        <a:lnTo>
                          <a:pt x="101" y="4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solidFill>
                        <a:prstClr val="black"/>
                      </a:solidFill>
                    </a:endParaRPr>
                  </a:p>
                </p:txBody>
              </p:sp>
            </p:grpSp>
          </p:grpSp>
          <p:sp>
            <p:nvSpPr>
              <p:cNvPr id="52" name="TextBox 51"/>
              <p:cNvSpPr txBox="1"/>
              <p:nvPr/>
            </p:nvSpPr>
            <p:spPr>
              <a:xfrm>
                <a:off x="6615628" y="3910456"/>
                <a:ext cx="1839687" cy="715725"/>
              </a:xfrm>
              <a:prstGeom prst="rect">
                <a:avLst/>
              </a:prstGeom>
              <a:noFill/>
            </p:spPr>
            <p:txBody>
              <a:bodyPr wrap="none" rtlCol="0">
                <a:spAutoFit/>
              </a:bodyPr>
              <a:lstStyle/>
              <a:p>
                <a:pPr algn="ctr"/>
                <a:r>
                  <a:rPr lang="en-US" sz="1867" b="1" dirty="0">
                    <a:solidFill>
                      <a:srgbClr val="FD9A2B"/>
                    </a:solidFill>
                  </a:rPr>
                  <a:t>Machine Learning &amp;</a:t>
                </a:r>
              </a:p>
              <a:p>
                <a:pPr algn="ctr"/>
                <a:r>
                  <a:rPr lang="en-US" sz="1867" b="1" dirty="0">
                    <a:solidFill>
                      <a:srgbClr val="FD9A2B"/>
                    </a:solidFill>
                  </a:rPr>
                  <a:t>High Performance</a:t>
                </a:r>
              </a:p>
              <a:p>
                <a:pPr algn="ctr"/>
                <a:r>
                  <a:rPr lang="en-US" sz="1867" b="1" dirty="0">
                    <a:solidFill>
                      <a:srgbClr val="FD9A2B"/>
                    </a:solidFill>
                  </a:rPr>
                  <a:t>Data Analysis</a:t>
                </a:r>
              </a:p>
            </p:txBody>
          </p:sp>
        </p:grpSp>
        <p:grpSp>
          <p:nvGrpSpPr>
            <p:cNvPr id="67" name="Group 66"/>
            <p:cNvGrpSpPr/>
            <p:nvPr/>
          </p:nvGrpSpPr>
          <p:grpSpPr>
            <a:xfrm>
              <a:off x="7049689" y="1259186"/>
              <a:ext cx="971564" cy="1285375"/>
              <a:chOff x="7117507" y="1259186"/>
              <a:chExt cx="971564" cy="1285375"/>
            </a:xfrm>
          </p:grpSpPr>
          <p:grpSp>
            <p:nvGrpSpPr>
              <p:cNvPr id="27" name="Group 26"/>
              <p:cNvGrpSpPr/>
              <p:nvPr/>
            </p:nvGrpSpPr>
            <p:grpSpPr>
              <a:xfrm>
                <a:off x="7128788" y="1259186"/>
                <a:ext cx="949003" cy="949003"/>
                <a:chOff x="5665760" y="9417516"/>
                <a:chExt cx="429725" cy="429725"/>
              </a:xfrm>
            </p:grpSpPr>
            <p:sp>
              <p:nvSpPr>
                <p:cNvPr id="28" name="Freeform 38"/>
                <p:cNvSpPr>
                  <a:spLocks noChangeArrowheads="1"/>
                </p:cNvSpPr>
                <p:nvPr/>
              </p:nvSpPr>
              <p:spPr bwMode="auto">
                <a:xfrm>
                  <a:off x="5665760" y="9417516"/>
                  <a:ext cx="429725" cy="429725"/>
                </a:xfrm>
                <a:custGeom>
                  <a:avLst/>
                  <a:gdLst>
                    <a:gd name="T0" fmla="*/ 1023 w 1024"/>
                    <a:gd name="T1" fmla="*/ 511 h 1023"/>
                    <a:gd name="T2" fmla="*/ 1023 w 1024"/>
                    <a:gd name="T3" fmla="*/ 511 h 1023"/>
                    <a:gd name="T4" fmla="*/ 512 w 1024"/>
                    <a:gd name="T5" fmla="*/ 1022 h 1023"/>
                    <a:gd name="T6" fmla="*/ 0 w 1024"/>
                    <a:gd name="T7" fmla="*/ 511 h 1023"/>
                    <a:gd name="T8" fmla="*/ 512 w 1024"/>
                    <a:gd name="T9" fmla="*/ 0 h 1023"/>
                    <a:gd name="T10" fmla="*/ 1023 w 1024"/>
                    <a:gd name="T11" fmla="*/ 511 h 1023"/>
                  </a:gdLst>
                  <a:ahLst/>
                  <a:cxnLst>
                    <a:cxn ang="0">
                      <a:pos x="T0" y="T1"/>
                    </a:cxn>
                    <a:cxn ang="0">
                      <a:pos x="T2" y="T3"/>
                    </a:cxn>
                    <a:cxn ang="0">
                      <a:pos x="T4" y="T5"/>
                    </a:cxn>
                    <a:cxn ang="0">
                      <a:pos x="T6" y="T7"/>
                    </a:cxn>
                    <a:cxn ang="0">
                      <a:pos x="T8" y="T9"/>
                    </a:cxn>
                    <a:cxn ang="0">
                      <a:pos x="T10" y="T11"/>
                    </a:cxn>
                  </a:cxnLst>
                  <a:rect l="0" t="0" r="r" b="b"/>
                  <a:pathLst>
                    <a:path w="1024" h="1023">
                      <a:moveTo>
                        <a:pt x="1023" y="511"/>
                      </a:moveTo>
                      <a:lnTo>
                        <a:pt x="1023" y="511"/>
                      </a:lnTo>
                      <a:cubicBezTo>
                        <a:pt x="1023" y="793"/>
                        <a:pt x="794" y="1022"/>
                        <a:pt x="512" y="1022"/>
                      </a:cubicBezTo>
                      <a:cubicBezTo>
                        <a:pt x="229" y="1022"/>
                        <a:pt x="0" y="793"/>
                        <a:pt x="0" y="511"/>
                      </a:cubicBezTo>
                      <a:cubicBezTo>
                        <a:pt x="0" y="229"/>
                        <a:pt x="229" y="0"/>
                        <a:pt x="512" y="0"/>
                      </a:cubicBezTo>
                      <a:cubicBezTo>
                        <a:pt x="794" y="0"/>
                        <a:pt x="1023" y="229"/>
                        <a:pt x="1023" y="511"/>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prstClr val="black"/>
                    </a:solidFill>
                  </a:endParaRPr>
                </a:p>
              </p:txBody>
            </p:sp>
            <p:sp>
              <p:nvSpPr>
                <p:cNvPr id="29" name="Freeform 210"/>
                <p:cNvSpPr>
                  <a:spLocks noChangeArrowheads="1"/>
                </p:cNvSpPr>
                <p:nvPr/>
              </p:nvSpPr>
              <p:spPr bwMode="auto">
                <a:xfrm>
                  <a:off x="5747260" y="9493460"/>
                  <a:ext cx="266726" cy="275986"/>
                </a:xfrm>
                <a:custGeom>
                  <a:avLst/>
                  <a:gdLst>
                    <a:gd name="T0" fmla="*/ 561 w 637"/>
                    <a:gd name="T1" fmla="*/ 226 h 659"/>
                    <a:gd name="T2" fmla="*/ 523 w 637"/>
                    <a:gd name="T3" fmla="*/ 85 h 659"/>
                    <a:gd name="T4" fmla="*/ 263 w 637"/>
                    <a:gd name="T5" fmla="*/ 0 h 659"/>
                    <a:gd name="T6" fmla="*/ 0 w 637"/>
                    <a:gd name="T7" fmla="*/ 11 h 659"/>
                    <a:gd name="T8" fmla="*/ 5 w 637"/>
                    <a:gd name="T9" fmla="*/ 424 h 659"/>
                    <a:gd name="T10" fmla="*/ 95 w 637"/>
                    <a:gd name="T11" fmla="*/ 467 h 659"/>
                    <a:gd name="T12" fmla="*/ 5 w 637"/>
                    <a:gd name="T13" fmla="*/ 512 h 659"/>
                    <a:gd name="T14" fmla="*/ 11 w 637"/>
                    <a:gd name="T15" fmla="*/ 658 h 659"/>
                    <a:gd name="T16" fmla="*/ 512 w 637"/>
                    <a:gd name="T17" fmla="*/ 658 h 659"/>
                    <a:gd name="T18" fmla="*/ 561 w 637"/>
                    <a:gd name="T19" fmla="*/ 611 h 659"/>
                    <a:gd name="T20" fmla="*/ 523 w 637"/>
                    <a:gd name="T21" fmla="*/ 472 h 659"/>
                    <a:gd name="T22" fmla="*/ 22 w 637"/>
                    <a:gd name="T23" fmla="*/ 23 h 659"/>
                    <a:gd name="T24" fmla="*/ 248 w 637"/>
                    <a:gd name="T25" fmla="*/ 102 h 659"/>
                    <a:gd name="T26" fmla="*/ 280 w 637"/>
                    <a:gd name="T27" fmla="*/ 104 h 659"/>
                    <a:gd name="T28" fmla="*/ 354 w 637"/>
                    <a:gd name="T29" fmla="*/ 151 h 659"/>
                    <a:gd name="T30" fmla="*/ 280 w 637"/>
                    <a:gd name="T31" fmla="*/ 198 h 659"/>
                    <a:gd name="T32" fmla="*/ 248 w 637"/>
                    <a:gd name="T33" fmla="*/ 200 h 659"/>
                    <a:gd name="T34" fmla="*/ 218 w 637"/>
                    <a:gd name="T35" fmla="*/ 288 h 659"/>
                    <a:gd name="T36" fmla="*/ 71 w 637"/>
                    <a:gd name="T37" fmla="*/ 318 h 659"/>
                    <a:gd name="T38" fmla="*/ 262 w 637"/>
                    <a:gd name="T39" fmla="*/ 576 h 659"/>
                    <a:gd name="T40" fmla="*/ 248 w 637"/>
                    <a:gd name="T41" fmla="*/ 586 h 659"/>
                    <a:gd name="T42" fmla="*/ 22 w 637"/>
                    <a:gd name="T43" fmla="*/ 540 h 659"/>
                    <a:gd name="T44" fmla="*/ 43 w 637"/>
                    <a:gd name="T45" fmla="*/ 393 h 659"/>
                    <a:gd name="T46" fmla="*/ 92 w 637"/>
                    <a:gd name="T47" fmla="*/ 340 h 659"/>
                    <a:gd name="T48" fmla="*/ 89 w 637"/>
                    <a:gd name="T49" fmla="*/ 288 h 659"/>
                    <a:gd name="T50" fmla="*/ 183 w 637"/>
                    <a:gd name="T51" fmla="*/ 322 h 659"/>
                    <a:gd name="T52" fmla="*/ 248 w 637"/>
                    <a:gd name="T53" fmla="*/ 340 h 659"/>
                    <a:gd name="T54" fmla="*/ 262 w 637"/>
                    <a:gd name="T55" fmla="*/ 488 h 659"/>
                    <a:gd name="T56" fmla="*/ 292 w 637"/>
                    <a:gd name="T57" fmla="*/ 480 h 659"/>
                    <a:gd name="T58" fmla="*/ 269 w 637"/>
                    <a:gd name="T59" fmla="*/ 577 h 659"/>
                    <a:gd name="T60" fmla="*/ 561 w 637"/>
                    <a:gd name="T61" fmla="*/ 484 h 659"/>
                    <a:gd name="T62" fmla="*/ 521 w 637"/>
                    <a:gd name="T63" fmla="*/ 568 h 659"/>
                    <a:gd name="T64" fmla="*/ 500 w 637"/>
                    <a:gd name="T65" fmla="*/ 635 h 659"/>
                    <a:gd name="T66" fmla="*/ 292 w 637"/>
                    <a:gd name="T67" fmla="*/ 607 h 659"/>
                    <a:gd name="T68" fmla="*/ 371 w 637"/>
                    <a:gd name="T69" fmla="*/ 532 h 659"/>
                    <a:gd name="T70" fmla="*/ 274 w 637"/>
                    <a:gd name="T71" fmla="*/ 340 h 659"/>
                    <a:gd name="T72" fmla="*/ 383 w 637"/>
                    <a:gd name="T73" fmla="*/ 453 h 659"/>
                    <a:gd name="T74" fmla="*/ 500 w 637"/>
                    <a:gd name="T75" fmla="*/ 340 h 659"/>
                    <a:gd name="T76" fmla="*/ 521 w 637"/>
                    <a:gd name="T77" fmla="*/ 504 h 659"/>
                    <a:gd name="T78" fmla="*/ 521 w 637"/>
                    <a:gd name="T79" fmla="*/ 183 h 659"/>
                    <a:gd name="T80" fmla="*/ 500 w 637"/>
                    <a:gd name="T81" fmla="*/ 318 h 659"/>
                    <a:gd name="T82" fmla="*/ 417 w 637"/>
                    <a:gd name="T83" fmla="*/ 337 h 659"/>
                    <a:gd name="T84" fmla="*/ 331 w 637"/>
                    <a:gd name="T85" fmla="*/ 377 h 659"/>
                    <a:gd name="T86" fmla="*/ 341 w 637"/>
                    <a:gd name="T87" fmla="*/ 318 h 659"/>
                    <a:gd name="T88" fmla="*/ 282 w 637"/>
                    <a:gd name="T89" fmla="*/ 224 h 659"/>
                    <a:gd name="T90" fmla="*/ 376 w 637"/>
                    <a:gd name="T91" fmla="*/ 151 h 659"/>
                    <a:gd name="T92" fmla="*/ 282 w 637"/>
                    <a:gd name="T93" fmla="*/ 78 h 659"/>
                    <a:gd name="T94" fmla="*/ 500 w 637"/>
                    <a:gd name="T95" fmla="*/ 23 h 659"/>
                    <a:gd name="T96" fmla="*/ 521 w 637"/>
                    <a:gd name="T97" fmla="*/ 118 h 659"/>
                    <a:gd name="T98" fmla="*/ 561 w 637"/>
                    <a:gd name="T99" fmla="*/ 202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7" h="659">
                      <a:moveTo>
                        <a:pt x="523" y="216"/>
                      </a:moveTo>
                      <a:lnTo>
                        <a:pt x="523" y="216"/>
                      </a:lnTo>
                      <a:cubicBezTo>
                        <a:pt x="535" y="222"/>
                        <a:pt x="547" y="226"/>
                        <a:pt x="561" y="226"/>
                      </a:cubicBezTo>
                      <a:cubicBezTo>
                        <a:pt x="602" y="226"/>
                        <a:pt x="636" y="192"/>
                        <a:pt x="636" y="150"/>
                      </a:cubicBezTo>
                      <a:cubicBezTo>
                        <a:pt x="636" y="109"/>
                        <a:pt x="602" y="75"/>
                        <a:pt x="561" y="75"/>
                      </a:cubicBezTo>
                      <a:cubicBezTo>
                        <a:pt x="547" y="75"/>
                        <a:pt x="535" y="79"/>
                        <a:pt x="523" y="85"/>
                      </a:cubicBezTo>
                      <a:cubicBezTo>
                        <a:pt x="523" y="11"/>
                        <a:pt x="523" y="11"/>
                        <a:pt x="523" y="11"/>
                      </a:cubicBezTo>
                      <a:cubicBezTo>
                        <a:pt x="523" y="5"/>
                        <a:pt x="518" y="0"/>
                        <a:pt x="512" y="0"/>
                      </a:cubicBezTo>
                      <a:cubicBezTo>
                        <a:pt x="263" y="0"/>
                        <a:pt x="263" y="0"/>
                        <a:pt x="263" y="0"/>
                      </a:cubicBezTo>
                      <a:cubicBezTo>
                        <a:pt x="260" y="0"/>
                        <a:pt x="260" y="0"/>
                        <a:pt x="260" y="0"/>
                      </a:cubicBezTo>
                      <a:cubicBezTo>
                        <a:pt x="11" y="0"/>
                        <a:pt x="11" y="0"/>
                        <a:pt x="11" y="0"/>
                      </a:cubicBezTo>
                      <a:cubicBezTo>
                        <a:pt x="5" y="0"/>
                        <a:pt x="0" y="5"/>
                        <a:pt x="0" y="11"/>
                      </a:cubicBezTo>
                      <a:cubicBezTo>
                        <a:pt x="0" y="329"/>
                        <a:pt x="0" y="329"/>
                        <a:pt x="0" y="329"/>
                      </a:cubicBezTo>
                      <a:cubicBezTo>
                        <a:pt x="0" y="413"/>
                        <a:pt x="0" y="413"/>
                        <a:pt x="0" y="413"/>
                      </a:cubicBezTo>
                      <a:cubicBezTo>
                        <a:pt x="0" y="418"/>
                        <a:pt x="2" y="422"/>
                        <a:pt x="5" y="424"/>
                      </a:cubicBezTo>
                      <a:cubicBezTo>
                        <a:pt x="9" y="426"/>
                        <a:pt x="13" y="426"/>
                        <a:pt x="17" y="424"/>
                      </a:cubicBezTo>
                      <a:cubicBezTo>
                        <a:pt x="26" y="419"/>
                        <a:pt x="34" y="416"/>
                        <a:pt x="43" y="416"/>
                      </a:cubicBezTo>
                      <a:cubicBezTo>
                        <a:pt x="71" y="416"/>
                        <a:pt x="95" y="439"/>
                        <a:pt x="95" y="467"/>
                      </a:cubicBezTo>
                      <a:cubicBezTo>
                        <a:pt x="95" y="497"/>
                        <a:pt x="71" y="520"/>
                        <a:pt x="43" y="520"/>
                      </a:cubicBezTo>
                      <a:cubicBezTo>
                        <a:pt x="34" y="520"/>
                        <a:pt x="26" y="517"/>
                        <a:pt x="17" y="512"/>
                      </a:cubicBezTo>
                      <a:cubicBezTo>
                        <a:pt x="13" y="510"/>
                        <a:pt x="9" y="510"/>
                        <a:pt x="5" y="512"/>
                      </a:cubicBezTo>
                      <a:cubicBezTo>
                        <a:pt x="2" y="514"/>
                        <a:pt x="0" y="519"/>
                        <a:pt x="0" y="523"/>
                      </a:cubicBezTo>
                      <a:cubicBezTo>
                        <a:pt x="0" y="647"/>
                        <a:pt x="0" y="647"/>
                        <a:pt x="0" y="647"/>
                      </a:cubicBezTo>
                      <a:cubicBezTo>
                        <a:pt x="0" y="653"/>
                        <a:pt x="5" y="658"/>
                        <a:pt x="11" y="658"/>
                      </a:cubicBezTo>
                      <a:cubicBezTo>
                        <a:pt x="260" y="658"/>
                        <a:pt x="260" y="658"/>
                        <a:pt x="260" y="658"/>
                      </a:cubicBezTo>
                      <a:cubicBezTo>
                        <a:pt x="263" y="658"/>
                        <a:pt x="263" y="658"/>
                        <a:pt x="263" y="658"/>
                      </a:cubicBezTo>
                      <a:cubicBezTo>
                        <a:pt x="512" y="658"/>
                        <a:pt x="512" y="658"/>
                        <a:pt x="512" y="658"/>
                      </a:cubicBezTo>
                      <a:cubicBezTo>
                        <a:pt x="518" y="658"/>
                        <a:pt x="523" y="653"/>
                        <a:pt x="523" y="647"/>
                      </a:cubicBezTo>
                      <a:cubicBezTo>
                        <a:pt x="523" y="602"/>
                        <a:pt x="523" y="602"/>
                        <a:pt x="523" y="602"/>
                      </a:cubicBezTo>
                      <a:cubicBezTo>
                        <a:pt x="535" y="608"/>
                        <a:pt x="547" y="611"/>
                        <a:pt x="561" y="611"/>
                      </a:cubicBezTo>
                      <a:cubicBezTo>
                        <a:pt x="602" y="611"/>
                        <a:pt x="636" y="578"/>
                        <a:pt x="636" y="536"/>
                      </a:cubicBezTo>
                      <a:cubicBezTo>
                        <a:pt x="636" y="495"/>
                        <a:pt x="602" y="461"/>
                        <a:pt x="561" y="461"/>
                      </a:cubicBezTo>
                      <a:cubicBezTo>
                        <a:pt x="547" y="461"/>
                        <a:pt x="535" y="464"/>
                        <a:pt x="523" y="472"/>
                      </a:cubicBezTo>
                      <a:cubicBezTo>
                        <a:pt x="523" y="329"/>
                        <a:pt x="523" y="329"/>
                        <a:pt x="523" y="329"/>
                      </a:cubicBezTo>
                      <a:lnTo>
                        <a:pt x="523" y="216"/>
                      </a:lnTo>
                      <a:close/>
                      <a:moveTo>
                        <a:pt x="22" y="23"/>
                      </a:moveTo>
                      <a:lnTo>
                        <a:pt x="22" y="23"/>
                      </a:lnTo>
                      <a:cubicBezTo>
                        <a:pt x="248" y="23"/>
                        <a:pt x="248" y="23"/>
                        <a:pt x="248" y="23"/>
                      </a:cubicBezTo>
                      <a:cubicBezTo>
                        <a:pt x="248" y="102"/>
                        <a:pt x="248" y="102"/>
                        <a:pt x="248" y="102"/>
                      </a:cubicBezTo>
                      <a:cubicBezTo>
                        <a:pt x="248" y="107"/>
                        <a:pt x="251" y="110"/>
                        <a:pt x="255" y="112"/>
                      </a:cubicBezTo>
                      <a:cubicBezTo>
                        <a:pt x="259" y="115"/>
                        <a:pt x="264" y="115"/>
                        <a:pt x="267" y="111"/>
                      </a:cubicBezTo>
                      <a:cubicBezTo>
                        <a:pt x="271" y="108"/>
                        <a:pt x="275" y="106"/>
                        <a:pt x="280" y="104"/>
                      </a:cubicBezTo>
                      <a:cubicBezTo>
                        <a:pt x="281" y="103"/>
                        <a:pt x="283" y="102"/>
                        <a:pt x="284" y="102"/>
                      </a:cubicBezTo>
                      <a:cubicBezTo>
                        <a:pt x="290" y="100"/>
                        <a:pt x="295" y="99"/>
                        <a:pt x="301" y="99"/>
                      </a:cubicBezTo>
                      <a:cubicBezTo>
                        <a:pt x="331" y="99"/>
                        <a:pt x="354" y="122"/>
                        <a:pt x="354" y="151"/>
                      </a:cubicBezTo>
                      <a:cubicBezTo>
                        <a:pt x="354" y="180"/>
                        <a:pt x="331" y="203"/>
                        <a:pt x="301" y="203"/>
                      </a:cubicBezTo>
                      <a:cubicBezTo>
                        <a:pt x="295" y="203"/>
                        <a:pt x="290" y="202"/>
                        <a:pt x="284" y="200"/>
                      </a:cubicBezTo>
                      <a:cubicBezTo>
                        <a:pt x="283" y="200"/>
                        <a:pt x="281" y="199"/>
                        <a:pt x="280" y="198"/>
                      </a:cubicBezTo>
                      <a:cubicBezTo>
                        <a:pt x="275" y="196"/>
                        <a:pt x="271" y="194"/>
                        <a:pt x="267" y="191"/>
                      </a:cubicBezTo>
                      <a:cubicBezTo>
                        <a:pt x="264" y="188"/>
                        <a:pt x="259" y="187"/>
                        <a:pt x="255" y="190"/>
                      </a:cubicBezTo>
                      <a:cubicBezTo>
                        <a:pt x="251" y="192"/>
                        <a:pt x="248" y="195"/>
                        <a:pt x="248" y="200"/>
                      </a:cubicBezTo>
                      <a:cubicBezTo>
                        <a:pt x="248" y="318"/>
                        <a:pt x="248" y="318"/>
                        <a:pt x="248" y="318"/>
                      </a:cubicBezTo>
                      <a:cubicBezTo>
                        <a:pt x="212" y="318"/>
                        <a:pt x="212" y="318"/>
                        <a:pt x="212" y="318"/>
                      </a:cubicBezTo>
                      <a:cubicBezTo>
                        <a:pt x="216" y="308"/>
                        <a:pt x="218" y="299"/>
                        <a:pt x="218" y="288"/>
                      </a:cubicBezTo>
                      <a:cubicBezTo>
                        <a:pt x="218" y="247"/>
                        <a:pt x="184" y="213"/>
                        <a:pt x="142" y="213"/>
                      </a:cubicBezTo>
                      <a:cubicBezTo>
                        <a:pt x="100" y="213"/>
                        <a:pt x="66" y="247"/>
                        <a:pt x="66" y="288"/>
                      </a:cubicBezTo>
                      <a:cubicBezTo>
                        <a:pt x="66" y="299"/>
                        <a:pt x="68" y="308"/>
                        <a:pt x="71" y="318"/>
                      </a:cubicBezTo>
                      <a:cubicBezTo>
                        <a:pt x="22" y="318"/>
                        <a:pt x="22" y="318"/>
                        <a:pt x="22" y="318"/>
                      </a:cubicBezTo>
                      <a:lnTo>
                        <a:pt x="22" y="23"/>
                      </a:lnTo>
                      <a:close/>
                      <a:moveTo>
                        <a:pt x="262" y="576"/>
                      </a:moveTo>
                      <a:lnTo>
                        <a:pt x="262" y="576"/>
                      </a:lnTo>
                      <a:cubicBezTo>
                        <a:pt x="259" y="575"/>
                        <a:pt x="257" y="575"/>
                        <a:pt x="255" y="577"/>
                      </a:cubicBezTo>
                      <a:cubicBezTo>
                        <a:pt x="250" y="579"/>
                        <a:pt x="248" y="582"/>
                        <a:pt x="248" y="586"/>
                      </a:cubicBezTo>
                      <a:cubicBezTo>
                        <a:pt x="248" y="635"/>
                        <a:pt x="248" y="635"/>
                        <a:pt x="248" y="635"/>
                      </a:cubicBezTo>
                      <a:cubicBezTo>
                        <a:pt x="22" y="635"/>
                        <a:pt x="22" y="635"/>
                        <a:pt x="22" y="635"/>
                      </a:cubicBezTo>
                      <a:cubicBezTo>
                        <a:pt x="22" y="540"/>
                        <a:pt x="22" y="540"/>
                        <a:pt x="22" y="540"/>
                      </a:cubicBezTo>
                      <a:cubicBezTo>
                        <a:pt x="30" y="542"/>
                        <a:pt x="36" y="543"/>
                        <a:pt x="43" y="543"/>
                      </a:cubicBezTo>
                      <a:cubicBezTo>
                        <a:pt x="85" y="543"/>
                        <a:pt x="118" y="509"/>
                        <a:pt x="118" y="467"/>
                      </a:cubicBezTo>
                      <a:cubicBezTo>
                        <a:pt x="118" y="427"/>
                        <a:pt x="85" y="393"/>
                        <a:pt x="43" y="393"/>
                      </a:cubicBezTo>
                      <a:cubicBezTo>
                        <a:pt x="36" y="393"/>
                        <a:pt x="30" y="394"/>
                        <a:pt x="22" y="396"/>
                      </a:cubicBezTo>
                      <a:cubicBezTo>
                        <a:pt x="22" y="340"/>
                        <a:pt x="22" y="340"/>
                        <a:pt x="22" y="340"/>
                      </a:cubicBezTo>
                      <a:cubicBezTo>
                        <a:pt x="92" y="340"/>
                        <a:pt x="92" y="340"/>
                        <a:pt x="92" y="340"/>
                      </a:cubicBezTo>
                      <a:cubicBezTo>
                        <a:pt x="96" y="340"/>
                        <a:pt x="100" y="338"/>
                        <a:pt x="103" y="334"/>
                      </a:cubicBezTo>
                      <a:cubicBezTo>
                        <a:pt x="105" y="330"/>
                        <a:pt x="104" y="325"/>
                        <a:pt x="102" y="322"/>
                      </a:cubicBezTo>
                      <a:cubicBezTo>
                        <a:pt x="93" y="312"/>
                        <a:pt x="89" y="301"/>
                        <a:pt x="89" y="288"/>
                      </a:cubicBezTo>
                      <a:cubicBezTo>
                        <a:pt x="89" y="260"/>
                        <a:pt x="113" y="236"/>
                        <a:pt x="142" y="236"/>
                      </a:cubicBezTo>
                      <a:cubicBezTo>
                        <a:pt x="171" y="236"/>
                        <a:pt x="194" y="260"/>
                        <a:pt x="194" y="288"/>
                      </a:cubicBezTo>
                      <a:cubicBezTo>
                        <a:pt x="194" y="301"/>
                        <a:pt x="190" y="312"/>
                        <a:pt x="183" y="322"/>
                      </a:cubicBezTo>
                      <a:cubicBezTo>
                        <a:pt x="180" y="325"/>
                        <a:pt x="179" y="330"/>
                        <a:pt x="181" y="334"/>
                      </a:cubicBezTo>
                      <a:cubicBezTo>
                        <a:pt x="183" y="338"/>
                        <a:pt x="187" y="340"/>
                        <a:pt x="191" y="340"/>
                      </a:cubicBezTo>
                      <a:cubicBezTo>
                        <a:pt x="248" y="340"/>
                        <a:pt x="248" y="340"/>
                        <a:pt x="248" y="340"/>
                      </a:cubicBezTo>
                      <a:cubicBezTo>
                        <a:pt x="248" y="478"/>
                        <a:pt x="248" y="478"/>
                        <a:pt x="248" y="478"/>
                      </a:cubicBezTo>
                      <a:cubicBezTo>
                        <a:pt x="248" y="482"/>
                        <a:pt x="250" y="485"/>
                        <a:pt x="255" y="487"/>
                      </a:cubicBezTo>
                      <a:cubicBezTo>
                        <a:pt x="257" y="489"/>
                        <a:pt x="260" y="489"/>
                        <a:pt x="262" y="488"/>
                      </a:cubicBezTo>
                      <a:cubicBezTo>
                        <a:pt x="265" y="488"/>
                        <a:pt x="267" y="488"/>
                        <a:pt x="269" y="487"/>
                      </a:cubicBezTo>
                      <a:cubicBezTo>
                        <a:pt x="272" y="485"/>
                        <a:pt x="276" y="483"/>
                        <a:pt x="281" y="482"/>
                      </a:cubicBezTo>
                      <a:cubicBezTo>
                        <a:pt x="285" y="481"/>
                        <a:pt x="288" y="480"/>
                        <a:pt x="292" y="480"/>
                      </a:cubicBezTo>
                      <a:cubicBezTo>
                        <a:pt x="321" y="480"/>
                        <a:pt x="344" y="504"/>
                        <a:pt x="344" y="532"/>
                      </a:cubicBezTo>
                      <a:cubicBezTo>
                        <a:pt x="344" y="560"/>
                        <a:pt x="321" y="584"/>
                        <a:pt x="292" y="584"/>
                      </a:cubicBezTo>
                      <a:cubicBezTo>
                        <a:pt x="284" y="583"/>
                        <a:pt x="276" y="581"/>
                        <a:pt x="269" y="577"/>
                      </a:cubicBezTo>
                      <a:cubicBezTo>
                        <a:pt x="266" y="575"/>
                        <a:pt x="264" y="575"/>
                        <a:pt x="262" y="576"/>
                      </a:cubicBezTo>
                      <a:close/>
                      <a:moveTo>
                        <a:pt x="561" y="484"/>
                      </a:moveTo>
                      <a:lnTo>
                        <a:pt x="561" y="484"/>
                      </a:lnTo>
                      <a:cubicBezTo>
                        <a:pt x="590" y="484"/>
                        <a:pt x="613" y="508"/>
                        <a:pt x="613" y="536"/>
                      </a:cubicBezTo>
                      <a:cubicBezTo>
                        <a:pt x="613" y="565"/>
                        <a:pt x="590" y="588"/>
                        <a:pt x="561" y="588"/>
                      </a:cubicBezTo>
                      <a:cubicBezTo>
                        <a:pt x="545" y="588"/>
                        <a:pt x="530" y="581"/>
                        <a:pt x="521" y="568"/>
                      </a:cubicBezTo>
                      <a:cubicBezTo>
                        <a:pt x="518" y="565"/>
                        <a:pt x="513" y="563"/>
                        <a:pt x="508" y="565"/>
                      </a:cubicBezTo>
                      <a:cubicBezTo>
                        <a:pt x="503" y="566"/>
                        <a:pt x="500" y="572"/>
                        <a:pt x="500" y="576"/>
                      </a:cubicBezTo>
                      <a:cubicBezTo>
                        <a:pt x="500" y="635"/>
                        <a:pt x="500" y="635"/>
                        <a:pt x="500" y="635"/>
                      </a:cubicBezTo>
                      <a:cubicBezTo>
                        <a:pt x="274" y="635"/>
                        <a:pt x="274" y="635"/>
                        <a:pt x="274" y="635"/>
                      </a:cubicBezTo>
                      <a:cubicBezTo>
                        <a:pt x="274" y="605"/>
                        <a:pt x="274" y="605"/>
                        <a:pt x="274" y="605"/>
                      </a:cubicBezTo>
                      <a:cubicBezTo>
                        <a:pt x="281" y="606"/>
                        <a:pt x="286" y="607"/>
                        <a:pt x="292" y="607"/>
                      </a:cubicBezTo>
                      <a:cubicBezTo>
                        <a:pt x="292" y="607"/>
                        <a:pt x="292" y="607"/>
                        <a:pt x="293" y="607"/>
                      </a:cubicBezTo>
                      <a:cubicBezTo>
                        <a:pt x="293" y="607"/>
                        <a:pt x="294" y="608"/>
                        <a:pt x="295" y="608"/>
                      </a:cubicBezTo>
                      <a:cubicBezTo>
                        <a:pt x="337" y="608"/>
                        <a:pt x="371" y="574"/>
                        <a:pt x="371" y="532"/>
                      </a:cubicBezTo>
                      <a:cubicBezTo>
                        <a:pt x="371" y="490"/>
                        <a:pt x="337" y="456"/>
                        <a:pt x="295" y="456"/>
                      </a:cubicBezTo>
                      <a:cubicBezTo>
                        <a:pt x="288" y="456"/>
                        <a:pt x="282" y="457"/>
                        <a:pt x="274" y="459"/>
                      </a:cubicBezTo>
                      <a:cubicBezTo>
                        <a:pt x="274" y="340"/>
                        <a:pt x="274" y="340"/>
                        <a:pt x="274" y="340"/>
                      </a:cubicBezTo>
                      <a:cubicBezTo>
                        <a:pt x="317" y="340"/>
                        <a:pt x="317" y="340"/>
                        <a:pt x="317" y="340"/>
                      </a:cubicBezTo>
                      <a:cubicBezTo>
                        <a:pt x="311" y="352"/>
                        <a:pt x="308" y="364"/>
                        <a:pt x="308" y="377"/>
                      </a:cubicBezTo>
                      <a:cubicBezTo>
                        <a:pt x="308" y="419"/>
                        <a:pt x="341" y="453"/>
                        <a:pt x="383" y="453"/>
                      </a:cubicBezTo>
                      <a:cubicBezTo>
                        <a:pt x="424" y="453"/>
                        <a:pt x="459" y="419"/>
                        <a:pt x="459" y="377"/>
                      </a:cubicBezTo>
                      <a:cubicBezTo>
                        <a:pt x="459" y="364"/>
                        <a:pt x="456" y="352"/>
                        <a:pt x="449" y="340"/>
                      </a:cubicBezTo>
                      <a:cubicBezTo>
                        <a:pt x="500" y="340"/>
                        <a:pt x="500" y="340"/>
                        <a:pt x="500" y="340"/>
                      </a:cubicBezTo>
                      <a:cubicBezTo>
                        <a:pt x="500" y="497"/>
                        <a:pt x="500" y="497"/>
                        <a:pt x="500" y="497"/>
                      </a:cubicBezTo>
                      <a:cubicBezTo>
                        <a:pt x="500" y="502"/>
                        <a:pt x="503" y="506"/>
                        <a:pt x="508" y="507"/>
                      </a:cubicBezTo>
                      <a:cubicBezTo>
                        <a:pt x="513" y="509"/>
                        <a:pt x="518" y="508"/>
                        <a:pt x="521" y="504"/>
                      </a:cubicBezTo>
                      <a:cubicBezTo>
                        <a:pt x="530" y="491"/>
                        <a:pt x="545" y="484"/>
                        <a:pt x="561" y="484"/>
                      </a:cubicBezTo>
                      <a:close/>
                      <a:moveTo>
                        <a:pt x="521" y="183"/>
                      </a:moveTo>
                      <a:lnTo>
                        <a:pt x="521" y="183"/>
                      </a:lnTo>
                      <a:cubicBezTo>
                        <a:pt x="518" y="179"/>
                        <a:pt x="513" y="178"/>
                        <a:pt x="508" y="179"/>
                      </a:cubicBezTo>
                      <a:cubicBezTo>
                        <a:pt x="503" y="181"/>
                        <a:pt x="500" y="185"/>
                        <a:pt x="500" y="191"/>
                      </a:cubicBezTo>
                      <a:cubicBezTo>
                        <a:pt x="500" y="318"/>
                        <a:pt x="500" y="318"/>
                        <a:pt x="500" y="318"/>
                      </a:cubicBezTo>
                      <a:cubicBezTo>
                        <a:pt x="425" y="318"/>
                        <a:pt x="425" y="318"/>
                        <a:pt x="425" y="318"/>
                      </a:cubicBezTo>
                      <a:cubicBezTo>
                        <a:pt x="420" y="318"/>
                        <a:pt x="416" y="320"/>
                        <a:pt x="414" y="325"/>
                      </a:cubicBezTo>
                      <a:cubicBezTo>
                        <a:pt x="413" y="329"/>
                        <a:pt x="414" y="334"/>
                        <a:pt x="417" y="337"/>
                      </a:cubicBezTo>
                      <a:cubicBezTo>
                        <a:pt x="428" y="348"/>
                        <a:pt x="436" y="362"/>
                        <a:pt x="436" y="377"/>
                      </a:cubicBezTo>
                      <a:cubicBezTo>
                        <a:pt x="436" y="406"/>
                        <a:pt x="412" y="429"/>
                        <a:pt x="383" y="429"/>
                      </a:cubicBezTo>
                      <a:cubicBezTo>
                        <a:pt x="355" y="429"/>
                        <a:pt x="331" y="406"/>
                        <a:pt x="331" y="377"/>
                      </a:cubicBezTo>
                      <a:cubicBezTo>
                        <a:pt x="331" y="362"/>
                        <a:pt x="337" y="348"/>
                        <a:pt x="348" y="337"/>
                      </a:cubicBezTo>
                      <a:cubicBezTo>
                        <a:pt x="352" y="334"/>
                        <a:pt x="354" y="329"/>
                        <a:pt x="352" y="325"/>
                      </a:cubicBezTo>
                      <a:cubicBezTo>
                        <a:pt x="350" y="320"/>
                        <a:pt x="346" y="318"/>
                        <a:pt x="341" y="318"/>
                      </a:cubicBezTo>
                      <a:cubicBezTo>
                        <a:pt x="274" y="318"/>
                        <a:pt x="274" y="318"/>
                        <a:pt x="274" y="318"/>
                      </a:cubicBezTo>
                      <a:cubicBezTo>
                        <a:pt x="274" y="222"/>
                        <a:pt x="274" y="222"/>
                        <a:pt x="274" y="222"/>
                      </a:cubicBezTo>
                      <a:cubicBezTo>
                        <a:pt x="276" y="223"/>
                        <a:pt x="280" y="223"/>
                        <a:pt x="282" y="224"/>
                      </a:cubicBezTo>
                      <a:cubicBezTo>
                        <a:pt x="284" y="224"/>
                        <a:pt x="285" y="225"/>
                        <a:pt x="287" y="225"/>
                      </a:cubicBezTo>
                      <a:cubicBezTo>
                        <a:pt x="291" y="226"/>
                        <a:pt x="296" y="227"/>
                        <a:pt x="301" y="227"/>
                      </a:cubicBezTo>
                      <a:cubicBezTo>
                        <a:pt x="343" y="227"/>
                        <a:pt x="376" y="193"/>
                        <a:pt x="376" y="151"/>
                      </a:cubicBezTo>
                      <a:cubicBezTo>
                        <a:pt x="376" y="109"/>
                        <a:pt x="343" y="75"/>
                        <a:pt x="301" y="75"/>
                      </a:cubicBezTo>
                      <a:cubicBezTo>
                        <a:pt x="296" y="75"/>
                        <a:pt x="291" y="76"/>
                        <a:pt x="287" y="77"/>
                      </a:cubicBezTo>
                      <a:cubicBezTo>
                        <a:pt x="285" y="77"/>
                        <a:pt x="284" y="78"/>
                        <a:pt x="282" y="78"/>
                      </a:cubicBezTo>
                      <a:cubicBezTo>
                        <a:pt x="280" y="79"/>
                        <a:pt x="276" y="79"/>
                        <a:pt x="274" y="80"/>
                      </a:cubicBezTo>
                      <a:cubicBezTo>
                        <a:pt x="274" y="23"/>
                        <a:pt x="274" y="23"/>
                        <a:pt x="274" y="23"/>
                      </a:cubicBezTo>
                      <a:cubicBezTo>
                        <a:pt x="500" y="23"/>
                        <a:pt x="500" y="23"/>
                        <a:pt x="500" y="23"/>
                      </a:cubicBezTo>
                      <a:cubicBezTo>
                        <a:pt x="500" y="110"/>
                        <a:pt x="500" y="110"/>
                        <a:pt x="500" y="110"/>
                      </a:cubicBezTo>
                      <a:cubicBezTo>
                        <a:pt x="500" y="116"/>
                        <a:pt x="503" y="120"/>
                        <a:pt x="508" y="122"/>
                      </a:cubicBezTo>
                      <a:cubicBezTo>
                        <a:pt x="513" y="123"/>
                        <a:pt x="518" y="122"/>
                        <a:pt x="521" y="118"/>
                      </a:cubicBezTo>
                      <a:cubicBezTo>
                        <a:pt x="530" y="106"/>
                        <a:pt x="545" y="99"/>
                        <a:pt x="561" y="99"/>
                      </a:cubicBezTo>
                      <a:cubicBezTo>
                        <a:pt x="590" y="99"/>
                        <a:pt x="613" y="122"/>
                        <a:pt x="613" y="150"/>
                      </a:cubicBezTo>
                      <a:cubicBezTo>
                        <a:pt x="613" y="179"/>
                        <a:pt x="590" y="202"/>
                        <a:pt x="561" y="202"/>
                      </a:cubicBezTo>
                      <a:cubicBezTo>
                        <a:pt x="545" y="202"/>
                        <a:pt x="530" y="195"/>
                        <a:pt x="521" y="183"/>
                      </a:cubicBezTo>
                      <a:close/>
                    </a:path>
                  </a:pathLst>
                </a:custGeom>
                <a:solidFill>
                  <a:schemeClr val="bg1"/>
                </a:solidFill>
                <a:ln>
                  <a:noFill/>
                </a:ln>
                <a:effectLst/>
              </p:spPr>
              <p:txBody>
                <a:bodyPr wrap="none" anchor="ctr"/>
                <a:lstStyle/>
                <a:p>
                  <a:endParaRPr lang="en-US" sz="2400">
                    <a:solidFill>
                      <a:prstClr val="black"/>
                    </a:solidFill>
                  </a:endParaRPr>
                </a:p>
              </p:txBody>
            </p:sp>
          </p:grpSp>
          <p:sp>
            <p:nvSpPr>
              <p:cNvPr id="61" name="TextBox 60"/>
              <p:cNvSpPr txBox="1"/>
              <p:nvPr/>
            </p:nvSpPr>
            <p:spPr>
              <a:xfrm>
                <a:off x="7117507" y="2259819"/>
                <a:ext cx="971564" cy="284742"/>
              </a:xfrm>
              <a:prstGeom prst="rect">
                <a:avLst/>
              </a:prstGeom>
              <a:noFill/>
            </p:spPr>
            <p:txBody>
              <a:bodyPr wrap="none" rtlCol="0">
                <a:spAutoFit/>
              </a:bodyPr>
              <a:lstStyle/>
              <a:p>
                <a:pPr algn="ctr"/>
                <a:r>
                  <a:rPr lang="en-US" sz="1867" b="1" dirty="0">
                    <a:solidFill>
                      <a:srgbClr val="841781"/>
                    </a:solidFill>
                  </a:rPr>
                  <a:t>Dev / Test</a:t>
                </a:r>
              </a:p>
            </p:txBody>
          </p:sp>
        </p:gr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9491" y="2147963"/>
            <a:ext cx="856235" cy="436680"/>
          </a:xfrm>
          <a:prstGeom prst="rect">
            <a:avLst/>
          </a:prstGeom>
        </p:spPr>
      </p:pic>
    </p:spTree>
    <p:extLst>
      <p:ext uri="{BB962C8B-B14F-4D97-AF65-F5344CB8AC3E}">
        <p14:creationId xmlns:p14="http://schemas.microsoft.com/office/powerpoint/2010/main" val="4329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4388538" y="4419600"/>
            <a:ext cx="3429000" cy="1371600"/>
          </a:xfrm>
          <a:solidFill>
            <a:schemeClr val="accent5"/>
          </a:solidFill>
        </p:spPr>
        <p:txBody>
          <a:bodyPr vert="horz" lIns="91440" tIns="0" rIns="91440" bIns="0" rtlCol="0" anchor="ctr">
            <a:normAutofit/>
          </a:bodyPr>
          <a:lstStyle/>
          <a:p>
            <a:pPr marL="0" indent="0" algn="ctr">
              <a:buNone/>
            </a:pPr>
            <a:r>
              <a:rPr lang="en-US" dirty="0">
                <a:solidFill>
                  <a:schemeClr val="bg1"/>
                </a:solidFill>
              </a:rPr>
              <a:t>MANUFACTURING</a:t>
            </a:r>
          </a:p>
          <a:p>
            <a:pPr marL="0" indent="0" algn="ctr">
              <a:buNone/>
            </a:pPr>
            <a:r>
              <a:rPr lang="en-US" b="1" dirty="0">
                <a:solidFill>
                  <a:schemeClr val="bg1"/>
                </a:solidFill>
              </a:rPr>
              <a:t>Industry 4.0</a:t>
            </a:r>
          </a:p>
        </p:txBody>
      </p:sp>
      <p:sp>
        <p:nvSpPr>
          <p:cNvPr id="11" name="Text Placeholder 10"/>
          <p:cNvSpPr>
            <a:spLocks noGrp="1"/>
          </p:cNvSpPr>
          <p:nvPr>
            <p:ph type="body" sz="quarter" idx="18"/>
          </p:nvPr>
        </p:nvSpPr>
        <p:spPr>
          <a:xfrm>
            <a:off x="626692" y="4419600"/>
            <a:ext cx="3429000" cy="1369735"/>
          </a:xfrm>
          <a:solidFill>
            <a:schemeClr val="accent5"/>
          </a:solidFill>
        </p:spPr>
        <p:txBody>
          <a:bodyPr lIns="91440" rIns="91440" anchor="ctr">
            <a:normAutofit/>
          </a:bodyPr>
          <a:lstStyle/>
          <a:p>
            <a:pPr marL="0" indent="0" algn="ctr">
              <a:buNone/>
            </a:pPr>
            <a:r>
              <a:rPr lang="en-US" dirty="0">
                <a:solidFill>
                  <a:schemeClr val="bg1"/>
                </a:solidFill>
              </a:rPr>
              <a:t>RETAIL &amp; FASHION</a:t>
            </a:r>
          </a:p>
          <a:p>
            <a:pPr marL="0" indent="0" algn="ctr">
              <a:buNone/>
            </a:pPr>
            <a:r>
              <a:rPr lang="en-US" b="1" dirty="0">
                <a:solidFill>
                  <a:schemeClr val="bg1"/>
                </a:solidFill>
              </a:rPr>
              <a:t>Smart Stores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47370" y="2057400"/>
            <a:ext cx="3432014" cy="2405062"/>
          </a:xfrm>
          <a:prstGeom prst="rect">
            <a:avLst/>
          </a:prstGeom>
        </p:spPr>
      </p:pic>
      <p:sp>
        <p:nvSpPr>
          <p:cNvPr id="4" name="Text Placeholder 3"/>
          <p:cNvSpPr>
            <a:spLocks noGrp="1"/>
          </p:cNvSpPr>
          <p:nvPr>
            <p:ph type="body" sz="quarter" idx="13"/>
          </p:nvPr>
        </p:nvSpPr>
        <p:spPr>
          <a:xfrm>
            <a:off x="609441" y="1072293"/>
            <a:ext cx="11125359" cy="527907"/>
          </a:xfrm>
        </p:spPr>
        <p:txBody>
          <a:bodyPr/>
          <a:lstStyle/>
          <a:p>
            <a:r>
              <a:rPr lang="en-US" dirty="0"/>
              <a:t>Digital Business requires Always On, High Performance Computing!</a:t>
            </a:r>
          </a:p>
        </p:txBody>
      </p:sp>
      <p:sp>
        <p:nvSpPr>
          <p:cNvPr id="5" name="Title 4"/>
          <p:cNvSpPr>
            <a:spLocks noGrp="1"/>
          </p:cNvSpPr>
          <p:nvPr>
            <p:ph type="title"/>
          </p:nvPr>
        </p:nvSpPr>
        <p:spPr/>
        <p:txBody>
          <a:bodyPr/>
          <a:lstStyle/>
          <a:p>
            <a:r>
              <a:rPr lang="en-US" dirty="0"/>
              <a:t>Why So Relevant Today?</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88538" y="2057400"/>
            <a:ext cx="3425986" cy="237267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26419"/>
          <a:stretch/>
        </p:blipFill>
        <p:spPr>
          <a:xfrm>
            <a:off x="626691" y="1415565"/>
            <a:ext cx="3425986" cy="3004035"/>
          </a:xfrm>
          <a:prstGeom prst="rect">
            <a:avLst/>
          </a:prstGeom>
        </p:spPr>
      </p:pic>
      <p:sp>
        <p:nvSpPr>
          <p:cNvPr id="9" name="Text Placeholder 8"/>
          <p:cNvSpPr>
            <a:spLocks noGrp="1"/>
          </p:cNvSpPr>
          <p:nvPr>
            <p:ph type="body" sz="quarter" idx="16"/>
          </p:nvPr>
        </p:nvSpPr>
        <p:spPr>
          <a:xfrm>
            <a:off x="8150384" y="4416725"/>
            <a:ext cx="3429000" cy="1374475"/>
          </a:xfrm>
          <a:solidFill>
            <a:schemeClr val="accent5"/>
          </a:solidFill>
        </p:spPr>
        <p:txBody>
          <a:bodyPr lIns="91440" rIns="91440" anchor="ctr">
            <a:normAutofit/>
          </a:bodyPr>
          <a:lstStyle/>
          <a:p>
            <a:pPr marL="0" lvl="0" indent="0" algn="ctr">
              <a:buClr>
                <a:srgbClr val="CF842E"/>
              </a:buClr>
              <a:buNone/>
            </a:pPr>
            <a:r>
              <a:rPr lang="en-US" dirty="0">
                <a:solidFill>
                  <a:schemeClr val="bg1"/>
                </a:solidFill>
              </a:rPr>
              <a:t>FINANCE</a:t>
            </a:r>
          </a:p>
          <a:p>
            <a:pPr marL="0" lvl="0" indent="0" algn="ctr">
              <a:buClr>
                <a:srgbClr val="CF842E"/>
              </a:buClr>
              <a:buNone/>
            </a:pPr>
            <a:r>
              <a:rPr lang="en-US" b="1" dirty="0">
                <a:solidFill>
                  <a:schemeClr val="bg1"/>
                </a:solidFill>
              </a:rPr>
              <a:t>Virtual close</a:t>
            </a:r>
          </a:p>
        </p:txBody>
      </p:sp>
    </p:spTree>
    <p:extLst>
      <p:ext uri="{BB962C8B-B14F-4D97-AF65-F5344CB8AC3E}">
        <p14:creationId xmlns:p14="http://schemas.microsoft.com/office/powerpoint/2010/main" val="34962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Best kept Cloud Secret for 8 years and counting …</a:t>
            </a:r>
          </a:p>
        </p:txBody>
      </p:sp>
      <p:sp>
        <p:nvSpPr>
          <p:cNvPr id="6" name="Content Placeholder 5"/>
          <p:cNvSpPr>
            <a:spLocks noGrp="1"/>
          </p:cNvSpPr>
          <p:nvPr>
            <p:ph idx="1"/>
          </p:nvPr>
        </p:nvSpPr>
        <p:spPr>
          <a:xfrm>
            <a:off x="1219200" y="1981200"/>
            <a:ext cx="4222496" cy="3688801"/>
          </a:xfrm>
        </p:spPr>
        <p:txBody>
          <a:bodyPr>
            <a:normAutofit/>
          </a:bodyPr>
          <a:lstStyle/>
          <a:p>
            <a:pPr marL="0" indent="0">
              <a:buNone/>
            </a:pPr>
            <a:r>
              <a:rPr lang="en-US" b="1" dirty="0">
                <a:solidFill>
                  <a:schemeClr val="accent4"/>
                </a:solidFill>
              </a:rPr>
              <a:t>Findings from 2009</a:t>
            </a:r>
          </a:p>
          <a:p>
            <a:pPr marL="0" indent="0">
              <a:lnSpc>
                <a:spcPct val="114000"/>
              </a:lnSpc>
              <a:buNone/>
            </a:pPr>
            <a:r>
              <a:rPr lang="en-US" sz="2000" dirty="0"/>
              <a:t>“We have compared the costs of running DR services using public cloud or privately owned resources, and shown cost reductions of up to 85% by taking advantage of cloud resources.”</a:t>
            </a:r>
          </a:p>
          <a:p>
            <a:pPr marL="0" indent="0">
              <a:lnSpc>
                <a:spcPct val="114000"/>
              </a:lnSpc>
              <a:buNone/>
            </a:pPr>
            <a:r>
              <a:rPr lang="en-US" sz="1600" dirty="0">
                <a:hlinkClick r:id="rId2"/>
              </a:rPr>
              <a:t>Source</a:t>
            </a:r>
            <a:endParaRPr lang="en-US" sz="1600" dirty="0"/>
          </a:p>
        </p:txBody>
      </p:sp>
      <p:sp>
        <p:nvSpPr>
          <p:cNvPr id="4" name="Slide Number Placeholder 3"/>
          <p:cNvSpPr>
            <a:spLocks noGrp="1"/>
          </p:cNvSpPr>
          <p:nvPr>
            <p:ph type="sldNum" sz="quarter" idx="12"/>
          </p:nvPr>
        </p:nvSpPr>
        <p:spPr/>
        <p:txBody>
          <a:bodyPr/>
          <a:lstStyle/>
          <a:p>
            <a:fld id="{B016F8AB-BCEA-4347-8BA6-BE776009BC89}" type="slidenum">
              <a:rPr lang="en-US" smtClean="0"/>
              <a:t>7</a:t>
            </a:fld>
            <a:endParaRPr lang="en-US"/>
          </a:p>
        </p:txBody>
      </p:sp>
      <p:sp>
        <p:nvSpPr>
          <p:cNvPr id="5" name="Title 4"/>
          <p:cNvSpPr>
            <a:spLocks noGrp="1"/>
          </p:cNvSpPr>
          <p:nvPr>
            <p:ph type="title"/>
          </p:nvPr>
        </p:nvSpPr>
        <p:spPr/>
        <p:txBody>
          <a:bodyPr/>
          <a:lstStyle/>
          <a:p>
            <a:r>
              <a:rPr lang="en-US" dirty="0"/>
              <a:t>Disaster Recovery as-a-Service</a:t>
            </a:r>
          </a:p>
        </p:txBody>
      </p:sp>
      <p:sp>
        <p:nvSpPr>
          <p:cNvPr id="2" name="Date Placeholder 1"/>
          <p:cNvSpPr>
            <a:spLocks noGrp="1"/>
          </p:cNvSpPr>
          <p:nvPr>
            <p:ph type="dt" sz="half" idx="10"/>
          </p:nvPr>
        </p:nvSpPr>
        <p:spPr/>
        <p:txBody>
          <a:bodyPr/>
          <a:lstStyle/>
          <a:p>
            <a:fld id="{CBC0782A-073B-4259-AA7D-2B5470B70AF6}" type="datetime4">
              <a:rPr lang="en-US" smtClean="0"/>
              <a:t>February 16, 2017</a:t>
            </a:fld>
            <a:endParaRPr lang="en-US"/>
          </a:p>
        </p:txBody>
      </p:sp>
      <p:sp>
        <p:nvSpPr>
          <p:cNvPr id="3" name="Footer Placeholder 2"/>
          <p:cNvSpPr>
            <a:spLocks noGrp="1"/>
          </p:cNvSpPr>
          <p:nvPr>
            <p:ph type="ftr" sz="quarter" idx="11"/>
          </p:nvPr>
        </p:nvSpPr>
        <p:spPr/>
        <p:txBody>
          <a:bodyPr/>
          <a:lstStyle/>
          <a:p>
            <a:r>
              <a:rPr lang="en-US"/>
              <a:t>© Copyright, 2016, Ocean9, Inc., All Rights Reserved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655956"/>
            <a:ext cx="4594541" cy="4339288"/>
          </a:xfrm>
          <a:prstGeom prst="rect">
            <a:avLst/>
          </a:prstGeom>
        </p:spPr>
      </p:pic>
    </p:spTree>
    <p:extLst>
      <p:ext uri="{BB962C8B-B14F-4D97-AF65-F5344CB8AC3E}">
        <p14:creationId xmlns:p14="http://schemas.microsoft.com/office/powerpoint/2010/main" val="348291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US" dirty="0"/>
              <a:t>What is What</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8</a:t>
            </a:fld>
            <a:endParaRPr lang="en-US"/>
          </a:p>
        </p:txBody>
      </p:sp>
      <p:sp>
        <p:nvSpPr>
          <p:cNvPr id="10" name="Title 9"/>
          <p:cNvSpPr>
            <a:spLocks noGrp="1"/>
          </p:cNvSpPr>
          <p:nvPr>
            <p:ph type="title"/>
          </p:nvPr>
        </p:nvSpPr>
        <p:spPr/>
        <p:txBody>
          <a:bodyPr/>
          <a:lstStyle/>
          <a:p>
            <a:r>
              <a:rPr lang="en-US" dirty="0"/>
              <a:t>Disaster Recovery vs High Availability</a:t>
            </a:r>
          </a:p>
        </p:txBody>
      </p:sp>
      <p:sp>
        <p:nvSpPr>
          <p:cNvPr id="11" name="Content Placeholder 10"/>
          <p:cNvSpPr>
            <a:spLocks noGrp="1"/>
          </p:cNvSpPr>
          <p:nvPr>
            <p:ph sz="half" idx="1"/>
          </p:nvPr>
        </p:nvSpPr>
        <p:spPr>
          <a:xfrm>
            <a:off x="609440" y="1752600"/>
            <a:ext cx="5334159" cy="4343400"/>
          </a:xfrm>
        </p:spPr>
        <p:txBody>
          <a:bodyPr>
            <a:normAutofit/>
          </a:bodyPr>
          <a:lstStyle/>
          <a:p>
            <a:pPr marL="0" indent="0">
              <a:lnSpc>
                <a:spcPct val="100000"/>
              </a:lnSpc>
              <a:buNone/>
            </a:pPr>
            <a:r>
              <a:rPr lang="en-US" sz="2800" b="1" dirty="0"/>
              <a:t>Disaster Recovery</a:t>
            </a:r>
            <a:br>
              <a:rPr lang="en-US" b="1" dirty="0"/>
            </a:br>
            <a:r>
              <a:rPr lang="en-US" dirty="0"/>
              <a:t>Being prepared for the Worst Case </a:t>
            </a:r>
          </a:p>
          <a:p>
            <a:pPr>
              <a:lnSpc>
                <a:spcPct val="110000"/>
              </a:lnSpc>
            </a:pPr>
            <a:r>
              <a:rPr lang="en-US" sz="2200" dirty="0"/>
              <a:t>Response to a natural or human-induced disaster.</a:t>
            </a:r>
          </a:p>
          <a:p>
            <a:pPr>
              <a:lnSpc>
                <a:spcPct val="110000"/>
              </a:lnSpc>
            </a:pPr>
            <a:r>
              <a:rPr lang="en-US" sz="2200" dirty="0"/>
              <a:t>Set of policies and procedures.</a:t>
            </a:r>
          </a:p>
          <a:p>
            <a:pPr>
              <a:lnSpc>
                <a:spcPct val="110000"/>
              </a:lnSpc>
            </a:pPr>
            <a:r>
              <a:rPr lang="en-US" sz="2200" dirty="0"/>
              <a:t>Enabling recovery or continuation of vital technology infrastructure and systems. </a:t>
            </a:r>
          </a:p>
          <a:p>
            <a:pPr marL="0" indent="0">
              <a:lnSpc>
                <a:spcPct val="100000"/>
              </a:lnSpc>
              <a:buNone/>
            </a:pPr>
            <a:endParaRPr lang="en-US" sz="2400" dirty="0"/>
          </a:p>
          <a:p>
            <a:pPr marL="0" indent="0">
              <a:lnSpc>
                <a:spcPct val="100000"/>
              </a:lnSpc>
              <a:buNone/>
            </a:pPr>
            <a:endParaRPr lang="en-US" sz="2400" b="1" dirty="0"/>
          </a:p>
          <a:p>
            <a:pPr marL="0" indent="0">
              <a:lnSpc>
                <a:spcPct val="100000"/>
              </a:lnSpc>
              <a:buNone/>
            </a:pPr>
            <a:endParaRPr lang="en-US" sz="2400" dirty="0"/>
          </a:p>
        </p:txBody>
      </p:sp>
      <p:sp>
        <p:nvSpPr>
          <p:cNvPr id="2" name="Content Placeholder 1"/>
          <p:cNvSpPr>
            <a:spLocks noGrp="1"/>
          </p:cNvSpPr>
          <p:nvPr>
            <p:ph sz="half" idx="2"/>
          </p:nvPr>
        </p:nvSpPr>
        <p:spPr>
          <a:xfrm>
            <a:off x="6275864" y="1752600"/>
            <a:ext cx="5382736" cy="4343400"/>
          </a:xfrm>
        </p:spPr>
        <p:txBody>
          <a:bodyPr>
            <a:normAutofit fontScale="92500" lnSpcReduction="10000"/>
          </a:bodyPr>
          <a:lstStyle/>
          <a:p>
            <a:pPr marL="0" indent="0">
              <a:lnSpc>
                <a:spcPct val="120000"/>
              </a:lnSpc>
              <a:buNone/>
            </a:pPr>
            <a:r>
              <a:rPr lang="en-US" sz="3000" b="1" dirty="0"/>
              <a:t>High Availability</a:t>
            </a:r>
            <a:br>
              <a:rPr lang="en-US" sz="2800" b="1" dirty="0"/>
            </a:br>
            <a:r>
              <a:rPr lang="en-US" sz="2600" dirty="0"/>
              <a:t>The Right Architecture in the Cloud</a:t>
            </a:r>
            <a:endParaRPr lang="en-US" sz="2800" dirty="0"/>
          </a:p>
          <a:p>
            <a:pPr>
              <a:lnSpc>
                <a:spcPct val="120000"/>
              </a:lnSpc>
            </a:pPr>
            <a:r>
              <a:rPr lang="en-US" dirty="0"/>
              <a:t>Elimination of single points of failure via redundancy. Failure of a component does not mean failure of the entire system.</a:t>
            </a:r>
          </a:p>
          <a:p>
            <a:pPr>
              <a:lnSpc>
                <a:spcPct val="120000"/>
              </a:lnSpc>
            </a:pPr>
            <a:r>
              <a:rPr lang="en-US" dirty="0"/>
              <a:t>Reliable systems must provide for reliable crossover via redundancy.</a:t>
            </a:r>
          </a:p>
          <a:p>
            <a:pPr>
              <a:lnSpc>
                <a:spcPct val="120000"/>
              </a:lnSpc>
            </a:pPr>
            <a:r>
              <a:rPr lang="en-US" dirty="0"/>
              <a:t>Detection of failures as they occur. If the two principles above are observed, then a user may never see a failure. </a:t>
            </a:r>
          </a:p>
          <a:p>
            <a:pPr marL="0" indent="0">
              <a:buNone/>
            </a:pPr>
            <a:endParaRPr lang="en-US" dirty="0"/>
          </a:p>
        </p:txBody>
      </p:sp>
    </p:spTree>
    <p:extLst>
      <p:ext uri="{BB962C8B-B14F-4D97-AF65-F5344CB8AC3E}">
        <p14:creationId xmlns:p14="http://schemas.microsoft.com/office/powerpoint/2010/main" val="418618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A brief detour – Microsoft Azure Example</a:t>
            </a:r>
          </a:p>
        </p:txBody>
      </p:sp>
      <p:sp>
        <p:nvSpPr>
          <p:cNvPr id="3" name="Date Placeholder 2"/>
          <p:cNvSpPr>
            <a:spLocks noGrp="1"/>
          </p:cNvSpPr>
          <p:nvPr>
            <p:ph type="dt" sz="half" idx="10"/>
          </p:nvPr>
        </p:nvSpPr>
        <p:spPr/>
        <p:txBody>
          <a:bodyPr/>
          <a:lstStyle/>
          <a:p>
            <a:fld id="{412BBDE6-B835-492A-A695-419E59A597C2}" type="datetime4">
              <a:rPr lang="en-US" smtClean="0"/>
              <a:t>February 16,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9</a:t>
            </a:fld>
            <a:endParaRPr lang="en-US"/>
          </a:p>
        </p:txBody>
      </p:sp>
      <p:sp>
        <p:nvSpPr>
          <p:cNvPr id="6" name="Title 5"/>
          <p:cNvSpPr>
            <a:spLocks noGrp="1"/>
          </p:cNvSpPr>
          <p:nvPr>
            <p:ph type="title"/>
          </p:nvPr>
        </p:nvSpPr>
        <p:spPr/>
        <p:txBody>
          <a:bodyPr/>
          <a:lstStyle/>
          <a:p>
            <a:r>
              <a:rPr lang="en-US" dirty="0"/>
              <a:t>How to Architect for High Availability?</a:t>
            </a:r>
          </a:p>
        </p:txBody>
      </p:sp>
      <p:pic>
        <p:nvPicPr>
          <p:cNvPr id="125" name="Picture 1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31795"/>
            <a:ext cx="6705600" cy="3923401"/>
          </a:xfrm>
          <a:prstGeom prst="rect">
            <a:avLst/>
          </a:prstGeom>
        </p:spPr>
      </p:pic>
    </p:spTree>
    <p:extLst>
      <p:ext uri="{BB962C8B-B14F-4D97-AF65-F5344CB8AC3E}">
        <p14:creationId xmlns:p14="http://schemas.microsoft.com/office/powerpoint/2010/main" val="40598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P_Standard_Arial_16x9">
  <a:themeElements>
    <a:clrScheme name="ocean9">
      <a:dk1>
        <a:srgbClr val="262626"/>
      </a:dk1>
      <a:lt1>
        <a:sysClr val="window" lastClr="FFFFFF"/>
      </a:lt1>
      <a:dk2>
        <a:srgbClr val="425563"/>
      </a:dk2>
      <a:lt2>
        <a:srgbClr val="C6C9CA"/>
      </a:lt2>
      <a:accent1>
        <a:srgbClr val="343842"/>
      </a:accent1>
      <a:accent2>
        <a:srgbClr val="CF842E"/>
      </a:accent2>
      <a:accent3>
        <a:srgbClr val="71BA5B"/>
      </a:accent3>
      <a:accent4>
        <a:srgbClr val="348AA7"/>
      </a:accent4>
      <a:accent5>
        <a:srgbClr val="555B6B"/>
      </a:accent5>
      <a:accent6>
        <a:srgbClr val="757E94"/>
      </a:accent6>
      <a:hlink>
        <a:srgbClr val="348AA7"/>
      </a:hlink>
      <a:folHlink>
        <a:srgbClr val="757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Presentation2" id="{9FE17DEB-AE76-4C7A-B2A7-062A7CD30234}" vid="{1F18A9D0-04DD-4505-A17A-3D23AD695B2E}"/>
    </a:ext>
  </a:extLst>
</a:theme>
</file>

<file path=ppt/theme/theme2.xml><?xml version="1.0" encoding="utf-8"?>
<a:theme xmlns:a="http://schemas.openxmlformats.org/drawingml/2006/main" name="SUSE 2016">
  <a:themeElements>
    <a:clrScheme name="Custom 1">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2D35F"/>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theme>
</file>

<file path=ppt/theme/themeOverride1.xml><?xml version="1.0" encoding="utf-8"?>
<a:themeOverride xmlns:a="http://schemas.openxmlformats.org/drawingml/2006/main">
  <a:clrScheme name="ocean9">
    <a:dk1>
      <a:srgbClr val="262626"/>
    </a:dk1>
    <a:lt1>
      <a:sysClr val="window" lastClr="FFFFFF"/>
    </a:lt1>
    <a:dk2>
      <a:srgbClr val="425563"/>
    </a:dk2>
    <a:lt2>
      <a:srgbClr val="C6C9CA"/>
    </a:lt2>
    <a:accent1>
      <a:srgbClr val="343842"/>
    </a:accent1>
    <a:accent2>
      <a:srgbClr val="CF842E"/>
    </a:accent2>
    <a:accent3>
      <a:srgbClr val="71BA5B"/>
    </a:accent3>
    <a:accent4>
      <a:srgbClr val="348AA7"/>
    </a:accent4>
    <a:accent5>
      <a:srgbClr val="555B6B"/>
    </a:accent5>
    <a:accent6>
      <a:srgbClr val="757E94"/>
    </a:accent6>
    <a:hlink>
      <a:srgbClr val="348AA7"/>
    </a:hlink>
    <a:folHlink>
      <a:srgbClr val="757E94"/>
    </a:folHlink>
  </a:clrScheme>
</a:themeOverride>
</file>

<file path=docProps/app.xml><?xml version="1.0" encoding="utf-8"?>
<Properties xmlns="http://schemas.openxmlformats.org/officeDocument/2006/extended-properties" xmlns:vt="http://schemas.openxmlformats.org/officeDocument/2006/docPropsVTypes">
  <Template/>
  <TotalTime>0</TotalTime>
  <Words>1551</Words>
  <Application>Microsoft Office PowerPoint</Application>
  <PresentationFormat>Breitbild</PresentationFormat>
  <Paragraphs>425</Paragraphs>
  <Slides>23</Slides>
  <Notes>9</Notes>
  <HiddenSlides>0</HiddenSlides>
  <MMClips>0</MMClips>
  <ScaleCrop>false</ScaleCrop>
  <HeadingPairs>
    <vt:vector size="8" baseType="variant">
      <vt:variant>
        <vt:lpstr>Verwendete Schriftarten</vt:lpstr>
      </vt:variant>
      <vt:variant>
        <vt:i4>10</vt:i4>
      </vt:variant>
      <vt:variant>
        <vt:lpstr>Design</vt:lpstr>
      </vt:variant>
      <vt:variant>
        <vt:i4>2</vt:i4>
      </vt:variant>
      <vt:variant>
        <vt:lpstr>Eingebettete OLE-Server</vt:lpstr>
      </vt:variant>
      <vt:variant>
        <vt:i4>1</vt:i4>
      </vt:variant>
      <vt:variant>
        <vt:lpstr>Folientitel</vt:lpstr>
      </vt:variant>
      <vt:variant>
        <vt:i4>23</vt:i4>
      </vt:variant>
    </vt:vector>
  </HeadingPairs>
  <TitlesOfParts>
    <vt:vector size="36" baseType="lpstr">
      <vt:lpstr>ＭＳ Ｐゴシック</vt:lpstr>
      <vt:lpstr>Arial</vt:lpstr>
      <vt:lpstr>Calibri</vt:lpstr>
      <vt:lpstr>Courier New</vt:lpstr>
      <vt:lpstr>Gill Sans MT</vt:lpstr>
      <vt:lpstr>Segoe UI</vt:lpstr>
      <vt:lpstr>Segoe UI Light</vt:lpstr>
      <vt:lpstr>Segoe UI Semilight</vt:lpstr>
      <vt:lpstr>Times New Roman</vt:lpstr>
      <vt:lpstr>Wingdings</vt:lpstr>
      <vt:lpstr>HP_Standard_Arial_16x9</vt:lpstr>
      <vt:lpstr>SUSE 2016</vt:lpstr>
      <vt:lpstr>think-cell Slide</vt:lpstr>
      <vt:lpstr>PowerPoint-Präsentation</vt:lpstr>
      <vt:lpstr>Where SUSE Leads</vt:lpstr>
      <vt:lpstr>Partners that Understand Cloud Readiness</vt:lpstr>
      <vt:lpstr>Core Advantages and Benefits</vt:lpstr>
      <vt:lpstr>Public Cloud Workloads</vt:lpstr>
      <vt:lpstr>Why So Relevant Today?</vt:lpstr>
      <vt:lpstr>Disaster Recovery as-a-Service</vt:lpstr>
      <vt:lpstr>Disaster Recovery vs High Availability</vt:lpstr>
      <vt:lpstr>How to Architect for High Availability?</vt:lpstr>
      <vt:lpstr>How to Prepare for Disasters?</vt:lpstr>
      <vt:lpstr>Disaster Recovery (DR)</vt:lpstr>
      <vt:lpstr>DR-as-a-Service Scenarios</vt:lpstr>
      <vt:lpstr>Disaster Recovery Process &amp; KPIs</vt:lpstr>
      <vt:lpstr>LIVE DEMO – Ocean9 </vt:lpstr>
      <vt:lpstr>LIVE DEMO – Ocean9 </vt:lpstr>
      <vt:lpstr>Cloud Platforms for DR-as-Service</vt:lpstr>
      <vt:lpstr>Hyper scale Infrastructure</vt:lpstr>
      <vt:lpstr>Providing the Highest Level of Security</vt:lpstr>
      <vt:lpstr>Do-it-Yourself vs Ocean9 DR-as-a-Service?</vt:lpstr>
      <vt:lpstr>Ocean9 Use Cases for SAP</vt:lpstr>
      <vt:lpstr>The Ocean9 and SUSE Difference</vt:lpstr>
      <vt:lpstr>Call to Action</vt:lpstr>
      <vt:lpstr>PowerPoint-Präsentation</vt:lpstr>
    </vt:vector>
  </TitlesOfParts>
  <Company>Ocean9,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Recovery as-a-Service</dc:title>
  <dc:creator>Swen Conrad</dc:creator>
  <cp:lastModifiedBy>Vincent Weiss</cp:lastModifiedBy>
  <cp:revision>102</cp:revision>
  <dcterms:created xsi:type="dcterms:W3CDTF">2017-02-02T03:24:05Z</dcterms:created>
  <dcterms:modified xsi:type="dcterms:W3CDTF">2017-02-16T19:58:05Z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0x01010024E210CB6B28FD4CAA61B6D69DD9B89A</vt:lpwstr>
  </property>
</Properties>
</file>