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73" Type="http://schemas.openxmlformats.org/officeDocument/2006/relationships/slide" Target="slides/slide69.xml"/><Relationship Id="rId72" Type="http://schemas.openxmlformats.org/officeDocument/2006/relationships/slide" Target="slides/slide68.xml"/><Relationship Id="rId31" Type="http://schemas.openxmlformats.org/officeDocument/2006/relationships/slide" Target="slides/slide27.xml"/><Relationship Id="rId75" Type="http://schemas.openxmlformats.org/officeDocument/2006/relationships/slide" Target="slides/slide71.xml"/><Relationship Id="rId30" Type="http://schemas.openxmlformats.org/officeDocument/2006/relationships/slide" Target="slides/slide26.xml"/><Relationship Id="rId74" Type="http://schemas.openxmlformats.org/officeDocument/2006/relationships/slide" Target="slides/slide70.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71" Type="http://schemas.openxmlformats.org/officeDocument/2006/relationships/slide" Target="slides/slide67.xml"/><Relationship Id="rId70" Type="http://schemas.openxmlformats.org/officeDocument/2006/relationships/slide" Target="slides/slide66.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2" Type="http://schemas.openxmlformats.org/officeDocument/2006/relationships/slide" Target="slides/slide58.xml"/><Relationship Id="rId61" Type="http://schemas.openxmlformats.org/officeDocument/2006/relationships/slide" Target="slides/slide57.xml"/><Relationship Id="rId20" Type="http://schemas.openxmlformats.org/officeDocument/2006/relationships/slide" Target="slides/slide16.xml"/><Relationship Id="rId64" Type="http://schemas.openxmlformats.org/officeDocument/2006/relationships/slide" Target="slides/slide60.xml"/><Relationship Id="rId63" Type="http://schemas.openxmlformats.org/officeDocument/2006/relationships/slide" Target="slides/slide59.xml"/><Relationship Id="rId22" Type="http://schemas.openxmlformats.org/officeDocument/2006/relationships/slide" Target="slides/slide18.xml"/><Relationship Id="rId66" Type="http://schemas.openxmlformats.org/officeDocument/2006/relationships/slide" Target="slides/slide62.xml"/><Relationship Id="rId21" Type="http://schemas.openxmlformats.org/officeDocument/2006/relationships/slide" Target="slides/slide17.xml"/><Relationship Id="rId65" Type="http://schemas.openxmlformats.org/officeDocument/2006/relationships/slide" Target="slides/slide61.xml"/><Relationship Id="rId24" Type="http://schemas.openxmlformats.org/officeDocument/2006/relationships/slide" Target="slides/slide20.xml"/><Relationship Id="rId68" Type="http://schemas.openxmlformats.org/officeDocument/2006/relationships/slide" Target="slides/slide64.xml"/><Relationship Id="rId23" Type="http://schemas.openxmlformats.org/officeDocument/2006/relationships/slide" Target="slides/slide19.xml"/><Relationship Id="rId67" Type="http://schemas.openxmlformats.org/officeDocument/2006/relationships/slide" Target="slides/slide63.xml"/><Relationship Id="rId60" Type="http://schemas.openxmlformats.org/officeDocument/2006/relationships/slide" Target="slides/slide56.xml"/><Relationship Id="rId26" Type="http://schemas.openxmlformats.org/officeDocument/2006/relationships/slide" Target="slides/slide22.xml"/><Relationship Id="rId25" Type="http://schemas.openxmlformats.org/officeDocument/2006/relationships/slide" Target="slides/slide21.xml"/><Relationship Id="rId69" Type="http://schemas.openxmlformats.org/officeDocument/2006/relationships/slide" Target="slides/slide65.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slide" Target="slides/slide53.xml"/><Relationship Id="rId12" Type="http://schemas.openxmlformats.org/officeDocument/2006/relationships/slide" Target="slides/slide8.xml"/><Relationship Id="rId56" Type="http://schemas.openxmlformats.org/officeDocument/2006/relationships/slide" Target="slides/slide52.xml"/><Relationship Id="rId15" Type="http://schemas.openxmlformats.org/officeDocument/2006/relationships/slide" Target="slides/slide11.xml"/><Relationship Id="rId59" Type="http://schemas.openxmlformats.org/officeDocument/2006/relationships/slide" Target="slides/slide55.xml"/><Relationship Id="rId14" Type="http://schemas.openxmlformats.org/officeDocument/2006/relationships/slide" Target="slides/slide10.xml"/><Relationship Id="rId58" Type="http://schemas.openxmlformats.org/officeDocument/2006/relationships/slide" Target="slides/slide54.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1" i="0" lang="en" sz="1000" u="none" cap="none" strike="noStrike">
                <a:solidFill>
                  <a:schemeClr val="dk1"/>
                </a:solidFill>
                <a:highlight>
                  <a:srgbClr val="FFFFFF"/>
                </a:highlight>
                <a:latin typeface="Arial"/>
                <a:ea typeface="Arial"/>
                <a:cs typeface="Arial"/>
                <a:sym typeface="Arial"/>
              </a:rPr>
              <a:t>What are the characteristics of the business that give it an advantage over others?</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7" name="Google Shape;107;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1" i="0" lang="en" sz="1000" u="none" cap="none" strike="noStrike">
                <a:solidFill>
                  <a:schemeClr val="dk1"/>
                </a:solidFill>
                <a:highlight>
                  <a:srgbClr val="FFFFFF"/>
                </a:highlight>
                <a:latin typeface="Arial"/>
                <a:ea typeface="Arial"/>
                <a:cs typeface="Arial"/>
                <a:sym typeface="Arial"/>
              </a:rPr>
              <a:t>What are the characteristics that place the team at a disadvantage relative to others?</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Google Shape;112;p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3" name="Google Shape;113;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1" i="0" lang="en" sz="1000" u="none" cap="none" strike="noStrike">
                <a:solidFill>
                  <a:schemeClr val="dk1"/>
                </a:solidFill>
                <a:highlight>
                  <a:srgbClr val="FFFFFF"/>
                </a:highlight>
                <a:latin typeface="Arial"/>
                <a:ea typeface="Arial"/>
                <a:cs typeface="Arial"/>
                <a:sym typeface="Arial"/>
              </a:rPr>
              <a:t>What are the elements that the business could exploit to its advantage?</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p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5" name="Google Shape;125;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000" u="none" cap="none" strike="noStrike">
                <a:solidFill>
                  <a:schemeClr val="dk1"/>
                </a:solidFill>
                <a:highlight>
                  <a:srgbClr val="FFFFFF"/>
                </a:highlight>
                <a:latin typeface="Arial"/>
                <a:ea typeface="Arial"/>
                <a:cs typeface="Arial"/>
                <a:sym typeface="Arial"/>
              </a:rPr>
              <a:t>Our essence is the representation of the our company's heart, soul, and spirit, and is best described with one word.</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p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0" name="Google Shape;130;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p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6" name="Google Shape;136;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 name="Google Shape;141;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p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p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1" name="Google Shape;151;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200" u="none" cap="none" strike="noStrike">
                <a:solidFill>
                  <a:schemeClr val="dk1"/>
                </a:solidFill>
                <a:latin typeface="Calibri"/>
                <a:ea typeface="Calibri"/>
                <a:cs typeface="Calibri"/>
                <a:sym typeface="Calibri"/>
              </a:rPr>
              <a:t>Website (how and where have you communicated your positioning):</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p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6" name="Google Shape;156;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200" u="none" cap="none" strike="noStrike">
                <a:solidFill>
                  <a:schemeClr val="dk1"/>
                </a:solidFill>
                <a:latin typeface="Calibri"/>
                <a:ea typeface="Calibri"/>
                <a:cs typeface="Calibri"/>
                <a:sym typeface="Calibri"/>
              </a:rPr>
              <a:t>Messaging (how do you promote your positioning - content, blog, social media, PR, print, etc…)</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p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1" name="Google Shape;161;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200" u="none" cap="none" strike="noStrike">
                <a:solidFill>
                  <a:schemeClr val="dk1"/>
                </a:solidFill>
                <a:latin typeface="Calibri"/>
                <a:ea typeface="Calibri"/>
                <a:cs typeface="Calibri"/>
                <a:sym typeface="Calibri"/>
              </a:rPr>
              <a:t>Business strategy (what do you want to achieve as a business and what role does your positioning play here):</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p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6" name="Google Shape;166;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200" u="none" cap="none" strike="noStrike">
                <a:solidFill>
                  <a:schemeClr val="dk1"/>
                </a:solidFill>
                <a:latin typeface="Calibri"/>
                <a:ea typeface="Calibri"/>
                <a:cs typeface="Calibri"/>
                <a:sym typeface="Calibri"/>
              </a:rPr>
              <a:t>business objectives in the next 3-5 years and what role does your positioning play here):</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9" name="Shape 169"/>
        <p:cNvGrpSpPr/>
        <p:nvPr/>
      </p:nvGrpSpPr>
      <p:grpSpPr>
        <a:xfrm>
          <a:off x="0" y="0"/>
          <a:ext cx="0" cy="0"/>
          <a:chOff x="0" y="0"/>
          <a:chExt cx="0" cy="0"/>
        </a:xfrm>
      </p:grpSpPr>
      <p:sp>
        <p:nvSpPr>
          <p:cNvPr id="170" name="Google Shape;170;p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1" name="Google Shape;171;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It is ok to be honest here - we are going to work and evolve this over time.</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p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1" name="Google Shape;181;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p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6" name="Google Shape;186;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p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1" name="Google Shape;191;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Build a solution that consolidates all of the marketing/sales tools that we use.</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p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6" name="Google Shape;196;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p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1" name="Google Shape;201;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3" name="Google Shape;6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p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6" name="Google Shape;206;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Google Shape;210;p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1" name="Google Shape;211;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Google Shape;215;p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6" name="Google Shape;216;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p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1" name="Google Shape;221;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p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6" name="Google Shape;226;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Google Shape;230;p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1" name="Google Shape;231;p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p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6" name="Google Shape;236;p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9" name="Shape 239"/>
        <p:cNvGrpSpPr/>
        <p:nvPr/>
      </p:nvGrpSpPr>
      <p:grpSpPr>
        <a:xfrm>
          <a:off x="0" y="0"/>
          <a:ext cx="0" cy="0"/>
          <a:chOff x="0" y="0"/>
          <a:chExt cx="0" cy="0"/>
        </a:xfrm>
      </p:grpSpPr>
      <p:sp>
        <p:nvSpPr>
          <p:cNvPr id="240" name="Google Shape;240;p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1" name="Google Shape;241;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Pick your top three personas and answer for each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4" name="Shape 244"/>
        <p:cNvGrpSpPr/>
        <p:nvPr/>
      </p:nvGrpSpPr>
      <p:grpSpPr>
        <a:xfrm>
          <a:off x="0" y="0"/>
          <a:ext cx="0" cy="0"/>
          <a:chOff x="0" y="0"/>
          <a:chExt cx="0" cy="0"/>
        </a:xfrm>
      </p:grpSpPr>
      <p:sp>
        <p:nvSpPr>
          <p:cNvPr id="245" name="Google Shape;245;p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6" name="Google Shape;246;p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Pick your top two personas and answer for each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Google Shape;250;p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1" name="Google Shape;251;p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Even if they are in different industries they may share commone traits.</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8" name="Google Shape;6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1" lang="en" sz="1200" u="none" cap="none" strike="noStrike">
                <a:solidFill>
                  <a:schemeClr val="dk1"/>
                </a:solidFill>
                <a:latin typeface="Arial"/>
                <a:ea typeface="Arial"/>
                <a:cs typeface="Arial"/>
                <a:sym typeface="Arial"/>
              </a:rPr>
              <a:t>Our Why provides us with clarity, meaning and direction. It is a filter through which we can make decisions, every day, to bring our cause to life.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1" lang="en" sz="1200" u="none" cap="none" strike="noStrike">
                <a:solidFill>
                  <a:schemeClr val="dk1"/>
                </a:solidFill>
                <a:latin typeface="Arial"/>
                <a:ea typeface="Arial"/>
                <a:cs typeface="Arial"/>
                <a:sym typeface="Arial"/>
              </a:rPr>
              <a:t>A Why Statement is </a:t>
            </a:r>
            <a:r>
              <a:rPr b="1" i="1" lang="en" sz="1200" u="none" cap="none" strike="noStrike">
                <a:solidFill>
                  <a:schemeClr val="dk1"/>
                </a:solidFill>
                <a:latin typeface="Arial"/>
                <a:ea typeface="Arial"/>
                <a:cs typeface="Arial"/>
                <a:sym typeface="Arial"/>
              </a:rPr>
              <a:t>one sentence that captures our unique </a:t>
            </a:r>
            <a:r>
              <a:rPr b="1" i="1" lang="en" sz="1200" u="none" cap="none" strike="noStrike">
                <a:solidFill>
                  <a:srgbClr val="FF9900"/>
                </a:solidFill>
                <a:latin typeface="Arial"/>
                <a:ea typeface="Arial"/>
                <a:cs typeface="Arial"/>
                <a:sym typeface="Arial"/>
              </a:rPr>
              <a:t>contribution </a:t>
            </a:r>
            <a:r>
              <a:rPr b="1" i="1" lang="en" sz="1200" u="none" cap="none" strike="noStrike">
                <a:solidFill>
                  <a:schemeClr val="dk1"/>
                </a:solidFill>
                <a:latin typeface="Arial"/>
                <a:ea typeface="Arial"/>
                <a:cs typeface="Arial"/>
                <a:sym typeface="Arial"/>
              </a:rPr>
              <a:t>and </a:t>
            </a:r>
            <a:r>
              <a:rPr b="1" i="1" lang="en" sz="1200" u="none" cap="none" strike="noStrike">
                <a:solidFill>
                  <a:srgbClr val="FF9900"/>
                </a:solidFill>
                <a:latin typeface="Arial"/>
                <a:ea typeface="Arial"/>
                <a:cs typeface="Arial"/>
                <a:sym typeface="Arial"/>
              </a:rPr>
              <a:t>impact</a:t>
            </a:r>
            <a:r>
              <a:rPr b="1" i="1" lang="en" sz="1200" u="none" cap="none" strike="noStrike">
                <a:solidFill>
                  <a:schemeClr val="dk1"/>
                </a:solidFill>
                <a:latin typeface="Arial"/>
                <a:ea typeface="Arial"/>
                <a:cs typeface="Arial"/>
                <a:sym typeface="Arial"/>
              </a:rPr>
              <a:t>.</a:t>
            </a:r>
            <a:r>
              <a:rPr b="0" i="1" lang="en" sz="1200" u="none" cap="none" strike="noStrike">
                <a:solidFill>
                  <a:schemeClr val="dk1"/>
                </a:solidFill>
                <a:latin typeface="Arial"/>
                <a:ea typeface="Arial"/>
                <a:cs typeface="Arial"/>
                <a:sym typeface="Arial"/>
              </a:rPr>
              <a:t> The contribution is the real actionable part of our Why. The impact is the condition we wish to leave the people and world around us.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1" lang="en" sz="1200" u="none" cap="none" strike="noStrike">
                <a:solidFill>
                  <a:schemeClr val="dk1"/>
                </a:solidFill>
                <a:latin typeface="Arial"/>
                <a:ea typeface="Arial"/>
                <a:cs typeface="Arial"/>
                <a:sym typeface="Arial"/>
              </a:rPr>
              <a:t>Together, these two components provide fulfillment for us and those we serve.</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Google Shape;255;p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6" name="Google Shape;256;p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9" name="Shape 259"/>
        <p:cNvGrpSpPr/>
        <p:nvPr/>
      </p:nvGrpSpPr>
      <p:grpSpPr>
        <a:xfrm>
          <a:off x="0" y="0"/>
          <a:ext cx="0" cy="0"/>
          <a:chOff x="0" y="0"/>
          <a:chExt cx="0" cy="0"/>
        </a:xfrm>
      </p:grpSpPr>
      <p:sp>
        <p:nvSpPr>
          <p:cNvPr id="260" name="Google Shape;260;p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1" name="Google Shape;261;p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4" name="Shape 264"/>
        <p:cNvGrpSpPr/>
        <p:nvPr/>
      </p:nvGrpSpPr>
      <p:grpSpPr>
        <a:xfrm>
          <a:off x="0" y="0"/>
          <a:ext cx="0" cy="0"/>
          <a:chOff x="0" y="0"/>
          <a:chExt cx="0" cy="0"/>
        </a:xfrm>
      </p:grpSpPr>
      <p:sp>
        <p:nvSpPr>
          <p:cNvPr id="265" name="Google Shape;265;p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6" name="Google Shape;266;p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Google Shape;270;p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1" name="Google Shape;271;p4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4" name="Shape 274"/>
        <p:cNvGrpSpPr/>
        <p:nvPr/>
      </p:nvGrpSpPr>
      <p:grpSpPr>
        <a:xfrm>
          <a:off x="0" y="0"/>
          <a:ext cx="0" cy="0"/>
          <a:chOff x="0" y="0"/>
          <a:chExt cx="0" cy="0"/>
        </a:xfrm>
      </p:grpSpPr>
      <p:sp>
        <p:nvSpPr>
          <p:cNvPr id="275" name="Google Shape;275;p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6" name="Google Shape;276;p4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9" name="Shape 279"/>
        <p:cNvGrpSpPr/>
        <p:nvPr/>
      </p:nvGrpSpPr>
      <p:grpSpPr>
        <a:xfrm>
          <a:off x="0" y="0"/>
          <a:ext cx="0" cy="0"/>
          <a:chOff x="0" y="0"/>
          <a:chExt cx="0" cy="0"/>
        </a:xfrm>
      </p:grpSpPr>
      <p:sp>
        <p:nvSpPr>
          <p:cNvPr id="280" name="Google Shape;280;p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1" name="Google Shape;281;p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4" name="Shape 284"/>
        <p:cNvGrpSpPr/>
        <p:nvPr/>
      </p:nvGrpSpPr>
      <p:grpSpPr>
        <a:xfrm>
          <a:off x="0" y="0"/>
          <a:ext cx="0" cy="0"/>
          <a:chOff x="0" y="0"/>
          <a:chExt cx="0" cy="0"/>
        </a:xfrm>
      </p:grpSpPr>
      <p:sp>
        <p:nvSpPr>
          <p:cNvPr id="285" name="Google Shape;285;p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6" name="Google Shape;286;p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9" name="Shape 289"/>
        <p:cNvGrpSpPr/>
        <p:nvPr/>
      </p:nvGrpSpPr>
      <p:grpSpPr>
        <a:xfrm>
          <a:off x="0" y="0"/>
          <a:ext cx="0" cy="0"/>
          <a:chOff x="0" y="0"/>
          <a:chExt cx="0" cy="0"/>
        </a:xfrm>
      </p:grpSpPr>
      <p:sp>
        <p:nvSpPr>
          <p:cNvPr id="290" name="Google Shape;290;p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1" name="Google Shape;291;p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Example - “we are not a PR agency”</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4" name="Shape 294"/>
        <p:cNvGrpSpPr/>
        <p:nvPr/>
      </p:nvGrpSpPr>
      <p:grpSpPr>
        <a:xfrm>
          <a:off x="0" y="0"/>
          <a:ext cx="0" cy="0"/>
          <a:chOff x="0" y="0"/>
          <a:chExt cx="0" cy="0"/>
        </a:xfrm>
      </p:grpSpPr>
      <p:sp>
        <p:nvSpPr>
          <p:cNvPr id="295" name="Google Shape;295;p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6" name="Google Shape;296;p4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9" name="Shape 299"/>
        <p:cNvGrpSpPr/>
        <p:nvPr/>
      </p:nvGrpSpPr>
      <p:grpSpPr>
        <a:xfrm>
          <a:off x="0" y="0"/>
          <a:ext cx="0" cy="0"/>
          <a:chOff x="0" y="0"/>
          <a:chExt cx="0" cy="0"/>
        </a:xfrm>
      </p:grpSpPr>
      <p:sp>
        <p:nvSpPr>
          <p:cNvPr id="300" name="Google Shape;300;p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1" name="Google Shape;301;p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3" name="Google Shape;7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What is our contribution to our clients?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p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6" name="Google Shape;306;p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9" name="Shape 309"/>
        <p:cNvGrpSpPr/>
        <p:nvPr/>
      </p:nvGrpSpPr>
      <p:grpSpPr>
        <a:xfrm>
          <a:off x="0" y="0"/>
          <a:ext cx="0" cy="0"/>
          <a:chOff x="0" y="0"/>
          <a:chExt cx="0" cy="0"/>
        </a:xfrm>
      </p:grpSpPr>
      <p:sp>
        <p:nvSpPr>
          <p:cNvPr id="310" name="Google Shape;310;p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1" name="Google Shape;311;p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4" name="Shape 314"/>
        <p:cNvGrpSpPr/>
        <p:nvPr/>
      </p:nvGrpSpPr>
      <p:grpSpPr>
        <a:xfrm>
          <a:off x="0" y="0"/>
          <a:ext cx="0" cy="0"/>
          <a:chOff x="0" y="0"/>
          <a:chExt cx="0" cy="0"/>
        </a:xfrm>
      </p:grpSpPr>
      <p:sp>
        <p:nvSpPr>
          <p:cNvPr id="315" name="Google Shape;315;p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6" name="Google Shape;316;p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Google Shape;320;p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1" name="Google Shape;321;p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4" name="Shape 324"/>
        <p:cNvGrpSpPr/>
        <p:nvPr/>
      </p:nvGrpSpPr>
      <p:grpSpPr>
        <a:xfrm>
          <a:off x="0" y="0"/>
          <a:ext cx="0" cy="0"/>
          <a:chOff x="0" y="0"/>
          <a:chExt cx="0" cy="0"/>
        </a:xfrm>
      </p:grpSpPr>
      <p:sp>
        <p:nvSpPr>
          <p:cNvPr id="325" name="Google Shape;325;p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6" name="Google Shape;326;p5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9" name="Shape 329"/>
        <p:cNvGrpSpPr/>
        <p:nvPr/>
      </p:nvGrpSpPr>
      <p:grpSpPr>
        <a:xfrm>
          <a:off x="0" y="0"/>
          <a:ext cx="0" cy="0"/>
          <a:chOff x="0" y="0"/>
          <a:chExt cx="0" cy="0"/>
        </a:xfrm>
      </p:grpSpPr>
      <p:sp>
        <p:nvSpPr>
          <p:cNvPr id="330" name="Google Shape;330;p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1" name="Google Shape;331;p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4" name="Shape 334"/>
        <p:cNvGrpSpPr/>
        <p:nvPr/>
      </p:nvGrpSpPr>
      <p:grpSpPr>
        <a:xfrm>
          <a:off x="0" y="0"/>
          <a:ext cx="0" cy="0"/>
          <a:chOff x="0" y="0"/>
          <a:chExt cx="0" cy="0"/>
        </a:xfrm>
      </p:grpSpPr>
      <p:sp>
        <p:nvSpPr>
          <p:cNvPr id="335" name="Google Shape;335;p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6" name="Google Shape;336;p5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9" name="Shape 339"/>
        <p:cNvGrpSpPr/>
        <p:nvPr/>
      </p:nvGrpSpPr>
      <p:grpSpPr>
        <a:xfrm>
          <a:off x="0" y="0"/>
          <a:ext cx="0" cy="0"/>
          <a:chOff x="0" y="0"/>
          <a:chExt cx="0" cy="0"/>
        </a:xfrm>
      </p:grpSpPr>
      <p:sp>
        <p:nvSpPr>
          <p:cNvPr id="340" name="Google Shape;340;p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1" name="Google Shape;341;p5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4" name="Shape 344"/>
        <p:cNvGrpSpPr/>
        <p:nvPr/>
      </p:nvGrpSpPr>
      <p:grpSpPr>
        <a:xfrm>
          <a:off x="0" y="0"/>
          <a:ext cx="0" cy="0"/>
          <a:chOff x="0" y="0"/>
          <a:chExt cx="0" cy="0"/>
        </a:xfrm>
      </p:grpSpPr>
      <p:sp>
        <p:nvSpPr>
          <p:cNvPr id="345" name="Google Shape;345;p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6" name="Google Shape;346;p5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9" name="Shape 349"/>
        <p:cNvGrpSpPr/>
        <p:nvPr/>
      </p:nvGrpSpPr>
      <p:grpSpPr>
        <a:xfrm>
          <a:off x="0" y="0"/>
          <a:ext cx="0" cy="0"/>
          <a:chOff x="0" y="0"/>
          <a:chExt cx="0" cy="0"/>
        </a:xfrm>
      </p:grpSpPr>
      <p:sp>
        <p:nvSpPr>
          <p:cNvPr id="350" name="Google Shape;350;p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1" name="Google Shape;351;p5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What impact do we have on our clients?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4" name="Shape 354"/>
        <p:cNvGrpSpPr/>
        <p:nvPr/>
      </p:nvGrpSpPr>
      <p:grpSpPr>
        <a:xfrm>
          <a:off x="0" y="0"/>
          <a:ext cx="0" cy="0"/>
          <a:chOff x="0" y="0"/>
          <a:chExt cx="0" cy="0"/>
        </a:xfrm>
      </p:grpSpPr>
      <p:sp>
        <p:nvSpPr>
          <p:cNvPr id="355" name="Google Shape;355;p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6" name="Google Shape;356;p6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9" name="Shape 359"/>
        <p:cNvGrpSpPr/>
        <p:nvPr/>
      </p:nvGrpSpPr>
      <p:grpSpPr>
        <a:xfrm>
          <a:off x="0" y="0"/>
          <a:ext cx="0" cy="0"/>
          <a:chOff x="0" y="0"/>
          <a:chExt cx="0" cy="0"/>
        </a:xfrm>
      </p:grpSpPr>
      <p:sp>
        <p:nvSpPr>
          <p:cNvPr id="360" name="Google Shape;360;p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1" name="Google Shape;361;p6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4" name="Shape 364"/>
        <p:cNvGrpSpPr/>
        <p:nvPr/>
      </p:nvGrpSpPr>
      <p:grpSpPr>
        <a:xfrm>
          <a:off x="0" y="0"/>
          <a:ext cx="0" cy="0"/>
          <a:chOff x="0" y="0"/>
          <a:chExt cx="0" cy="0"/>
        </a:xfrm>
      </p:grpSpPr>
      <p:sp>
        <p:nvSpPr>
          <p:cNvPr id="365" name="Google Shape;365;p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6" name="Google Shape;366;p6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9" name="Shape 369"/>
        <p:cNvGrpSpPr/>
        <p:nvPr/>
      </p:nvGrpSpPr>
      <p:grpSpPr>
        <a:xfrm>
          <a:off x="0" y="0"/>
          <a:ext cx="0" cy="0"/>
          <a:chOff x="0" y="0"/>
          <a:chExt cx="0" cy="0"/>
        </a:xfrm>
      </p:grpSpPr>
      <p:sp>
        <p:nvSpPr>
          <p:cNvPr id="370" name="Google Shape;370;p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1" name="Google Shape;371;p6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en" sz="1400" u="none" cap="none" strike="noStrike">
                <a:solidFill>
                  <a:schemeClr val="dk1"/>
                </a:solidFill>
                <a:latin typeface="Arial"/>
                <a:ea typeface="Arial"/>
                <a:cs typeface="Arial"/>
                <a:sym typeface="Arial"/>
              </a:rPr>
              <a:t>Ideas for core values . . .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 sz="1400" u="none" cap="none" strike="noStrike">
                <a:solidFill>
                  <a:schemeClr val="dk1"/>
                </a:solidFill>
                <a:latin typeface="Arial"/>
                <a:ea typeface="Arial"/>
                <a:cs typeface="Arial"/>
                <a:sym typeface="Arial"/>
              </a:rPr>
              <a:t>Do great work</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 sz="1400" u="none" cap="none" strike="noStrike">
                <a:solidFill>
                  <a:schemeClr val="dk1"/>
                </a:solidFill>
                <a:latin typeface="Arial"/>
                <a:ea typeface="Arial"/>
                <a:cs typeface="Arial"/>
                <a:sym typeface="Arial"/>
              </a:rPr>
              <a:t>Integrity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 sz="1400" u="none" cap="none" strike="noStrike">
                <a:solidFill>
                  <a:schemeClr val="dk1"/>
                </a:solidFill>
                <a:latin typeface="Arial"/>
                <a:ea typeface="Arial"/>
                <a:cs typeface="Arial"/>
                <a:sym typeface="Arial"/>
              </a:rPr>
              <a:t>Help organizations (and their people) grow</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 sz="1400" u="none" cap="none" strike="noStrike">
                <a:solidFill>
                  <a:schemeClr val="dk1"/>
                </a:solidFill>
                <a:latin typeface="Arial"/>
                <a:ea typeface="Arial"/>
                <a:cs typeface="Arial"/>
                <a:sym typeface="Arial"/>
              </a:rPr>
              <a:t>Innovate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 sz="1400" u="none" cap="none" strike="noStrike">
                <a:solidFill>
                  <a:schemeClr val="dk1"/>
                </a:solidFill>
                <a:latin typeface="Arial"/>
                <a:ea typeface="Arial"/>
                <a:cs typeface="Arial"/>
                <a:sym typeface="Arial"/>
              </a:rPr>
              <a:t>Professionalism</a:t>
            </a:r>
            <a:endParaRPr b="0" i="0" sz="1400" u="none" cap="none" strike="noStrike">
              <a:solidFill>
                <a:schemeClr val="dk1"/>
              </a:solidFill>
              <a:latin typeface="Arial"/>
              <a:ea typeface="Arial"/>
              <a:cs typeface="Arial"/>
              <a:sym typeface="Arial"/>
            </a:endParaRPr>
          </a:p>
          <a:p>
            <a:pPr indent="0" lvl="0" marL="0" marR="0" rtl="0" algn="l">
              <a:lnSpc>
                <a:spcPct val="140000"/>
              </a:lnSpc>
              <a:spcBef>
                <a:spcPts val="0"/>
              </a:spcBef>
              <a:spcAft>
                <a:spcPts val="0"/>
              </a:spcAft>
              <a:buClr>
                <a:schemeClr val="dk1"/>
              </a:buClr>
              <a:buSzPts val="1100"/>
              <a:buFont typeface="Arial"/>
              <a:buNone/>
            </a:pPr>
            <a:r>
              <a:rPr b="0" i="0" lang="en" sz="1400" u="none" cap="none" strike="noStrike">
                <a:solidFill>
                  <a:schemeClr val="dk1"/>
                </a:solidFill>
                <a:highlight>
                  <a:schemeClr val="lt1"/>
                </a:highlight>
                <a:latin typeface="Arial"/>
                <a:ea typeface="Arial"/>
                <a:cs typeface="Arial"/>
                <a:sym typeface="Arial"/>
              </a:rPr>
              <a:t>Transparent.			Passionate.</a:t>
            </a:r>
            <a:endParaRPr b="0" i="0" sz="14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chemeClr val="dk1"/>
              </a:buClr>
              <a:buSzPts val="1100"/>
              <a:buFont typeface="Arial"/>
              <a:buNone/>
            </a:pPr>
            <a:r>
              <a:rPr b="0" i="0" lang="en" sz="1400" u="none" cap="none" strike="noStrike">
                <a:solidFill>
                  <a:schemeClr val="dk1"/>
                </a:solidFill>
                <a:highlight>
                  <a:schemeClr val="lt1"/>
                </a:highlight>
                <a:latin typeface="Arial"/>
                <a:ea typeface="Arial"/>
                <a:cs typeface="Arial"/>
                <a:sym typeface="Arial"/>
              </a:rPr>
              <a:t>Results focused.			Dependable.</a:t>
            </a:r>
            <a:endParaRPr b="0" i="0" sz="14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chemeClr val="dk1"/>
              </a:buClr>
              <a:buSzPts val="1100"/>
              <a:buFont typeface="Arial"/>
              <a:buNone/>
            </a:pPr>
            <a:r>
              <a:rPr b="0" i="0" lang="en" sz="1400" u="none" cap="none" strike="noStrike">
                <a:solidFill>
                  <a:schemeClr val="dk1"/>
                </a:solidFill>
                <a:highlight>
                  <a:schemeClr val="lt1"/>
                </a:highlight>
                <a:latin typeface="Arial"/>
                <a:ea typeface="Arial"/>
                <a:cs typeface="Arial"/>
                <a:sym typeface="Arial"/>
              </a:rPr>
              <a:t>Honest.				Do the right thing.</a:t>
            </a:r>
            <a:endParaRPr b="0" i="0" sz="14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chemeClr val="dk1"/>
              </a:buClr>
              <a:buSzPts val="1100"/>
              <a:buFont typeface="Arial"/>
              <a:buNone/>
            </a:pPr>
            <a:r>
              <a:rPr b="0" i="0" lang="en" sz="1400" u="none" cap="none" strike="noStrike">
                <a:solidFill>
                  <a:schemeClr val="dk1"/>
                </a:solidFill>
                <a:highlight>
                  <a:schemeClr val="lt1"/>
                </a:highlight>
                <a:latin typeface="Arial"/>
                <a:ea typeface="Arial"/>
                <a:cs typeface="Arial"/>
                <a:sym typeface="Arial"/>
              </a:rPr>
              <a:t>Knowledgeable.			Expertise</a:t>
            </a:r>
            <a:endParaRPr b="0" i="0" sz="14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chemeClr val="dk1"/>
              </a:buClr>
              <a:buSzPts val="1100"/>
              <a:buFont typeface="Arial"/>
              <a:buNone/>
            </a:pPr>
            <a:r>
              <a:rPr b="0" i="0" lang="en" sz="1400" u="none" cap="none" strike="noStrike">
                <a:solidFill>
                  <a:schemeClr val="dk1"/>
                </a:solidFill>
                <a:highlight>
                  <a:schemeClr val="lt1"/>
                </a:highlight>
                <a:latin typeface="Arial"/>
                <a:ea typeface="Arial"/>
                <a:cs typeface="Arial"/>
                <a:sym typeface="Arial"/>
              </a:rPr>
              <a:t>Goes above &amp; beyond	Reliable</a:t>
            </a:r>
            <a:endParaRPr b="0" i="0" sz="14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chemeClr val="dk1"/>
              </a:buClr>
              <a:buSzPts val="1100"/>
              <a:buFont typeface="Arial"/>
              <a:buNone/>
            </a:pPr>
            <a:r>
              <a:rPr b="0" i="0" lang="en" sz="1400" u="none" cap="none" strike="noStrike">
                <a:solidFill>
                  <a:schemeClr val="dk1"/>
                </a:solidFill>
                <a:highlight>
                  <a:schemeClr val="lt1"/>
                </a:highlight>
                <a:latin typeface="Arial"/>
                <a:ea typeface="Arial"/>
                <a:cs typeface="Arial"/>
                <a:sym typeface="Arial"/>
              </a:rPr>
              <a:t>Excellence.				Care personally 	</a:t>
            </a:r>
            <a:endParaRPr b="0" i="0" sz="14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chemeClr val="dk1"/>
              </a:buClr>
              <a:buSzPts val="1100"/>
              <a:buFont typeface="Arial"/>
              <a:buNone/>
            </a:pPr>
            <a:r>
              <a:rPr b="0" i="0" lang="en" sz="1400" u="none" cap="none" strike="noStrike">
                <a:solidFill>
                  <a:schemeClr val="dk1"/>
                </a:solidFill>
                <a:highlight>
                  <a:schemeClr val="lt1"/>
                </a:highlight>
                <a:latin typeface="Arial"/>
                <a:ea typeface="Arial"/>
                <a:cs typeface="Arial"/>
                <a:sym typeface="Arial"/>
              </a:rPr>
              <a:t>Real					Authentic</a:t>
            </a:r>
            <a:endParaRPr b="0" i="0" sz="14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chemeClr val="dk1"/>
              </a:buClr>
              <a:buSzPts val="1100"/>
              <a:buFont typeface="Arial"/>
              <a:buNone/>
            </a:pPr>
            <a:r>
              <a:rPr b="0" i="0" lang="en" sz="1400" u="none" cap="none" strike="noStrike">
                <a:solidFill>
                  <a:schemeClr val="dk1"/>
                </a:solidFill>
                <a:highlight>
                  <a:schemeClr val="lt1"/>
                </a:highlight>
                <a:latin typeface="Arial"/>
                <a:ea typeface="Arial"/>
                <a:cs typeface="Arial"/>
                <a:sym typeface="Arial"/>
              </a:rPr>
              <a:t>Knowledgeable			Expert</a:t>
            </a:r>
            <a:endParaRPr b="0" i="0" sz="14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chemeClr val="dk1"/>
              </a:buClr>
              <a:buSzPts val="1100"/>
              <a:buFont typeface="Arial"/>
              <a:buNone/>
            </a:pPr>
            <a:r>
              <a:rPr b="0" i="0" lang="en" sz="1400" u="none" cap="none" strike="noStrike">
                <a:solidFill>
                  <a:schemeClr val="dk1"/>
                </a:solidFill>
                <a:highlight>
                  <a:schemeClr val="lt1"/>
                </a:highlight>
                <a:latin typeface="Arial"/>
                <a:ea typeface="Arial"/>
                <a:cs typeface="Arial"/>
                <a:sym typeface="Arial"/>
              </a:rPr>
              <a:t>Solution focused 		Diligent</a:t>
            </a:r>
            <a:endParaRPr b="0" i="0" sz="1400" u="none" cap="none" strike="noStrike">
              <a:solidFill>
                <a:schemeClr val="dk1"/>
              </a:solidFill>
              <a:highlight>
                <a:schemeClr val="lt1"/>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4" name="Shape 374"/>
        <p:cNvGrpSpPr/>
        <p:nvPr/>
      </p:nvGrpSpPr>
      <p:grpSpPr>
        <a:xfrm>
          <a:off x="0" y="0"/>
          <a:ext cx="0" cy="0"/>
          <a:chOff x="0" y="0"/>
          <a:chExt cx="0" cy="0"/>
        </a:xfrm>
      </p:grpSpPr>
      <p:sp>
        <p:nvSpPr>
          <p:cNvPr id="375" name="Google Shape;375;p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6" name="Google Shape;376;p6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9" name="Shape 379"/>
        <p:cNvGrpSpPr/>
        <p:nvPr/>
      </p:nvGrpSpPr>
      <p:grpSpPr>
        <a:xfrm>
          <a:off x="0" y="0"/>
          <a:ext cx="0" cy="0"/>
          <a:chOff x="0" y="0"/>
          <a:chExt cx="0" cy="0"/>
        </a:xfrm>
      </p:grpSpPr>
      <p:sp>
        <p:nvSpPr>
          <p:cNvPr id="380" name="Google Shape;380;p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81" name="Google Shape;381;p6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4" name="Shape 384"/>
        <p:cNvGrpSpPr/>
        <p:nvPr/>
      </p:nvGrpSpPr>
      <p:grpSpPr>
        <a:xfrm>
          <a:off x="0" y="0"/>
          <a:ext cx="0" cy="0"/>
          <a:chOff x="0" y="0"/>
          <a:chExt cx="0" cy="0"/>
        </a:xfrm>
      </p:grpSpPr>
      <p:sp>
        <p:nvSpPr>
          <p:cNvPr id="385" name="Google Shape;385;p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86" name="Google Shape;386;p6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Is it compelling? Do we all agree?</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0" name="Shape 390"/>
        <p:cNvGrpSpPr/>
        <p:nvPr/>
      </p:nvGrpSpPr>
      <p:grpSpPr>
        <a:xfrm>
          <a:off x="0" y="0"/>
          <a:ext cx="0" cy="0"/>
          <a:chOff x="0" y="0"/>
          <a:chExt cx="0" cy="0"/>
        </a:xfrm>
      </p:grpSpPr>
      <p:sp>
        <p:nvSpPr>
          <p:cNvPr id="391" name="Google Shape;391;p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2" name="Google Shape;392;p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Is it compelling? Do we all agree?</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6" name="Shape 396"/>
        <p:cNvGrpSpPr/>
        <p:nvPr/>
      </p:nvGrpSpPr>
      <p:grpSpPr>
        <a:xfrm>
          <a:off x="0" y="0"/>
          <a:ext cx="0" cy="0"/>
          <a:chOff x="0" y="0"/>
          <a:chExt cx="0" cy="0"/>
        </a:xfrm>
      </p:grpSpPr>
      <p:sp>
        <p:nvSpPr>
          <p:cNvPr id="397" name="Google Shape;397;p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8" name="Google Shape;398;p6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1" lang="en" sz="1000" u="none" cap="none" strike="noStrike">
                <a:solidFill>
                  <a:schemeClr val="dk1"/>
                </a:solidFill>
                <a:latin typeface="Arial"/>
                <a:ea typeface="Arial"/>
                <a:cs typeface="Arial"/>
                <a:sym typeface="Arial"/>
              </a:rPr>
              <a:t>Our vision or mission statement (choose the word that you like best) describes what we want our company to become in the future. </a:t>
            </a:r>
            <a:r>
              <a:rPr b="1" i="1" lang="en" sz="1000" u="none" cap="none" strike="noStrike">
                <a:solidFill>
                  <a:schemeClr val="dk1"/>
                </a:solidFill>
                <a:latin typeface="Arial"/>
                <a:ea typeface="Arial"/>
                <a:cs typeface="Arial"/>
                <a:sym typeface="Arial"/>
              </a:rPr>
              <a:t>It should be aspirational and inspirational</a:t>
            </a:r>
            <a:r>
              <a:rPr b="0" i="1" lang="en" sz="1000" u="none" cap="none" strike="noStrike">
                <a:solidFill>
                  <a:schemeClr val="dk1"/>
                </a:solidFill>
                <a:latin typeface="Arial"/>
                <a:ea typeface="Arial"/>
                <a:cs typeface="Arial"/>
                <a:sym typeface="Arial"/>
              </a:rPr>
              <a:t>. Ideally, the statement should be one sentence in length and </a:t>
            </a:r>
            <a:r>
              <a:rPr b="1" i="1" lang="en" sz="1000" u="none" cap="none" strike="noStrike">
                <a:solidFill>
                  <a:srgbClr val="FF0000"/>
                </a:solidFill>
                <a:latin typeface="Arial"/>
                <a:ea typeface="Arial"/>
                <a:cs typeface="Arial"/>
                <a:sym typeface="Arial"/>
              </a:rPr>
              <a:t>should not</a:t>
            </a:r>
            <a:r>
              <a:rPr b="0" i="1" lang="en" sz="1000" u="none" cap="none" strike="noStrike">
                <a:solidFill>
                  <a:schemeClr val="dk1"/>
                </a:solidFill>
                <a:latin typeface="Arial"/>
                <a:ea typeface="Arial"/>
                <a:cs typeface="Arial"/>
                <a:sym typeface="Arial"/>
              </a:rPr>
              <a:t> explain how the vision will be met. </a:t>
            </a:r>
            <a:r>
              <a:rPr b="0" i="0" lang="en" sz="1100" u="none" cap="none" strike="noStrike">
                <a:solidFill>
                  <a:srgbClr val="000000"/>
                </a:solidFill>
                <a:latin typeface="Arial"/>
                <a:ea typeface="Arial"/>
                <a:cs typeface="Arial"/>
                <a:sym typeface="Arial"/>
              </a:rPr>
              <a:t>Is it compelling? Do we all agree?</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2" name="Shape 402"/>
        <p:cNvGrpSpPr/>
        <p:nvPr/>
      </p:nvGrpSpPr>
      <p:grpSpPr>
        <a:xfrm>
          <a:off x="0" y="0"/>
          <a:ext cx="0" cy="0"/>
          <a:chOff x="0" y="0"/>
          <a:chExt cx="0" cy="0"/>
        </a:xfrm>
      </p:grpSpPr>
      <p:sp>
        <p:nvSpPr>
          <p:cNvPr id="403" name="Google Shape;403;p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04" name="Google Shape;404;p6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100"/>
              <a:buFont typeface="Arial"/>
              <a:buNone/>
            </a:pPr>
            <a:r>
              <a:rPr b="1" i="0" lang="en" sz="1100" u="none" cap="none" strike="noStrike">
                <a:solidFill>
                  <a:srgbClr val="000000"/>
                </a:solidFill>
                <a:latin typeface="Arial"/>
                <a:ea typeface="Arial"/>
                <a:cs typeface="Arial"/>
                <a:sym typeface="Arial"/>
              </a:rPr>
              <a:t>What </a:t>
            </a:r>
            <a:r>
              <a:rPr b="0" i="0" lang="en" sz="1100" u="none" cap="none" strike="noStrike">
                <a:solidFill>
                  <a:srgbClr val="000000"/>
                </a:solidFill>
                <a:latin typeface="Arial"/>
                <a:ea typeface="Arial"/>
                <a:cs typeface="Arial"/>
                <a:sym typeface="Arial"/>
              </a:rPr>
              <a:t>do you do? </a:t>
            </a:r>
            <a:r>
              <a:rPr b="1" i="0" lang="en" sz="1100" u="none" cap="none" strike="noStrike">
                <a:solidFill>
                  <a:srgbClr val="000000"/>
                </a:solidFill>
                <a:latin typeface="Arial"/>
                <a:ea typeface="Arial"/>
                <a:cs typeface="Arial"/>
                <a:sym typeface="Arial"/>
              </a:rPr>
              <a:t>Who </a:t>
            </a:r>
            <a:r>
              <a:rPr b="0" i="0" lang="en" sz="1100" u="none" cap="none" strike="noStrike">
                <a:solidFill>
                  <a:srgbClr val="000000"/>
                </a:solidFill>
                <a:latin typeface="Arial"/>
                <a:ea typeface="Arial"/>
                <a:cs typeface="Arial"/>
                <a:sym typeface="Arial"/>
              </a:rPr>
              <a:t>do you do it for? </a:t>
            </a:r>
            <a:r>
              <a:rPr b="1" i="0" lang="en" sz="1100" u="none" cap="none" strike="noStrike">
                <a:solidFill>
                  <a:srgbClr val="000000"/>
                </a:solidFill>
                <a:latin typeface="Arial"/>
                <a:ea typeface="Arial"/>
                <a:cs typeface="Arial"/>
                <a:sym typeface="Arial"/>
              </a:rPr>
              <a:t>Why </a:t>
            </a:r>
            <a:r>
              <a:rPr b="0" i="0" lang="en" sz="1100" u="none" cap="none" strike="noStrike">
                <a:solidFill>
                  <a:srgbClr val="000000"/>
                </a:solidFill>
                <a:latin typeface="Arial"/>
                <a:ea typeface="Arial"/>
                <a:cs typeface="Arial"/>
                <a:sym typeface="Arial"/>
              </a:rPr>
              <a:t>do you do it? </a:t>
            </a:r>
            <a:r>
              <a:rPr b="1" i="0" lang="en" sz="1100" u="none" cap="none" strike="noStrike">
                <a:solidFill>
                  <a:srgbClr val="000000"/>
                </a:solidFill>
                <a:latin typeface="Arial"/>
                <a:ea typeface="Arial"/>
                <a:cs typeface="Arial"/>
                <a:sym typeface="Arial"/>
              </a:rPr>
              <a:t>How </a:t>
            </a:r>
            <a:r>
              <a:rPr b="0" i="0" lang="en" sz="1100" u="none" cap="none" strike="noStrike">
                <a:solidFill>
                  <a:srgbClr val="000000"/>
                </a:solidFill>
                <a:latin typeface="Arial"/>
                <a:ea typeface="Arial"/>
                <a:cs typeface="Arial"/>
                <a:sym typeface="Arial"/>
              </a:rPr>
              <a:t>do you do it?</a:t>
            </a:r>
            <a:endParaRPr b="0" i="0" sz="11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Fill in the blanks in the sentence below to create a draft of your positioning statement.</a:t>
            </a:r>
            <a:endParaRPr b="0" i="0" sz="11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00"/>
              <a:buFont typeface="Arial"/>
              <a:buNone/>
            </a:pPr>
            <a:r>
              <a:rPr b="0" i="0" lang="en" sz="1600" u="none" cap="none" strike="noStrike">
                <a:solidFill>
                  <a:srgbClr val="000000"/>
                </a:solidFill>
                <a:latin typeface="Arial"/>
                <a:ea typeface="Arial"/>
                <a:cs typeface="Arial"/>
                <a:sym typeface="Arial"/>
              </a:rPr>
              <a:t>We . . . .(</a:t>
            </a:r>
            <a:r>
              <a:rPr b="0" i="0" lang="en" sz="1400" u="none" cap="none" strike="noStrike">
                <a:solidFill>
                  <a:schemeClr val="dk1"/>
                </a:solidFill>
                <a:latin typeface="Arial"/>
                <a:ea typeface="Arial"/>
                <a:cs typeface="Arial"/>
                <a:sym typeface="Arial"/>
              </a:rPr>
              <a:t>WHAT (CORE COMPETENCIES))</a:t>
            </a:r>
            <a:endParaRPr b="0" i="0" sz="16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00"/>
              <a:buFont typeface="Arial"/>
              <a:buNone/>
            </a:pPr>
            <a:r>
              <a:rPr b="0" i="0" lang="en" sz="1600" u="none" cap="none" strike="noStrike">
                <a:solidFill>
                  <a:srgbClr val="000000"/>
                </a:solidFill>
                <a:latin typeface="Arial"/>
                <a:ea typeface="Arial"/>
                <a:cs typeface="Arial"/>
                <a:sym typeface="Arial"/>
              </a:rPr>
              <a:t>For . . . .  (</a:t>
            </a:r>
            <a:r>
              <a:rPr b="0" i="0" lang="en" sz="1400" u="none" cap="none" strike="noStrike">
                <a:solidFill>
                  <a:srgbClr val="000000"/>
                </a:solidFill>
                <a:latin typeface="Arial"/>
                <a:ea typeface="Arial"/>
                <a:cs typeface="Arial"/>
                <a:sym typeface="Arial"/>
              </a:rPr>
              <a:t>WHO (CLIENTS))</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00"/>
              <a:buFont typeface="Arial"/>
              <a:buNone/>
            </a:pPr>
            <a:r>
              <a:rPr b="0" i="0" lang="en" sz="1600" u="none" cap="none" strike="noStrike">
                <a:solidFill>
                  <a:srgbClr val="000000"/>
                </a:solidFill>
                <a:latin typeface="Arial"/>
                <a:ea typeface="Arial"/>
                <a:cs typeface="Arial"/>
                <a:sym typeface="Arial"/>
              </a:rPr>
              <a:t>By .. . . . (</a:t>
            </a:r>
            <a:r>
              <a:rPr b="0" i="0" lang="en" sz="1400" u="none" cap="none" strike="noStrike">
                <a:solidFill>
                  <a:schemeClr val="dk1"/>
                </a:solidFill>
                <a:latin typeface="Arial"/>
                <a:ea typeface="Arial"/>
                <a:cs typeface="Arial"/>
                <a:sym typeface="Arial"/>
              </a:rPr>
              <a:t>HOW (CULTURE))</a:t>
            </a:r>
            <a:endParaRPr b="0" i="0" sz="16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100"/>
              <a:buFont typeface="Arial"/>
              <a:buNone/>
            </a:pPr>
            <a:r>
              <a:rPr b="0" i="0" lang="en" sz="1600" u="none" cap="none" strike="noStrike">
                <a:solidFill>
                  <a:srgbClr val="000000"/>
                </a:solidFill>
                <a:latin typeface="Arial"/>
                <a:ea typeface="Arial"/>
                <a:cs typeface="Arial"/>
                <a:sym typeface="Arial"/>
              </a:rPr>
              <a:t>Because . . . . (</a:t>
            </a:r>
            <a:r>
              <a:rPr b="0" i="0" lang="en" sz="1400" u="none" cap="none" strike="noStrike">
                <a:solidFill>
                  <a:schemeClr val="dk1"/>
                </a:solidFill>
                <a:latin typeface="Arial"/>
                <a:ea typeface="Arial"/>
                <a:cs typeface="Arial"/>
                <a:sym typeface="Arial"/>
              </a:rPr>
              <a:t>WHY (CALLING))</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Is it compelling? Do we all agree?</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Google Shape;84;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5" name="Google Shape;8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8" name="Shape 408"/>
        <p:cNvGrpSpPr/>
        <p:nvPr/>
      </p:nvGrpSpPr>
      <p:grpSpPr>
        <a:xfrm>
          <a:off x="0" y="0"/>
          <a:ext cx="0" cy="0"/>
          <a:chOff x="0" y="0"/>
          <a:chExt cx="0" cy="0"/>
        </a:xfrm>
      </p:grpSpPr>
      <p:sp>
        <p:nvSpPr>
          <p:cNvPr id="409" name="Google Shape;409;p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10" name="Google Shape;410;p7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4" name="Shape 414"/>
        <p:cNvGrpSpPr/>
        <p:nvPr/>
      </p:nvGrpSpPr>
      <p:grpSpPr>
        <a:xfrm>
          <a:off x="0" y="0"/>
          <a:ext cx="0" cy="0"/>
          <a:chOff x="0" y="0"/>
          <a:chExt cx="0" cy="0"/>
        </a:xfrm>
      </p:grpSpPr>
      <p:sp>
        <p:nvSpPr>
          <p:cNvPr id="415" name="Google Shape;415;p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16" name="Google Shape;416;p7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Share the google docs deck with the whole team and ask everyone to read again over the coming days - fix sign off date where everyone gives their approval and then you can start to implement.</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We recommend getting your core values up in artwork on the walls of your agency along with your mission statement and positioning statements. </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Your core values can also be used in your hiring page e.g. “we are looking for . . .” </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00000"/>
                </a:solidFill>
                <a:latin typeface="Arial"/>
                <a:ea typeface="Arial"/>
                <a:cs typeface="Arial"/>
                <a:sym typeface="Arial"/>
              </a:rPr>
              <a:t>Your positioning statement needs to be on the front of your website to attract ideal clients.</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t/>
            </a:r>
            <a:endParaRPr b="1" i="0" sz="1100" u="none" cap="none" strike="noStrike">
              <a:solidFill>
                <a:srgbClr val="000000"/>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100"/>
              <a:buFont typeface="Arial"/>
              <a:buNone/>
            </a:pPr>
            <a:r>
              <a:rPr b="0" i="1" lang="en" sz="1000" u="none" cap="none" strike="noStrike">
                <a:solidFill>
                  <a:schemeClr val="dk1"/>
                </a:solidFill>
                <a:latin typeface="Arial"/>
                <a:ea typeface="Arial"/>
                <a:cs typeface="Arial"/>
                <a:sym typeface="Arial"/>
              </a:rPr>
              <a:t>Our brand identity is the representation of our company's reputation through the conveyance of attributes, values, purpose, strengths, and passions. This questionnaire aims to determine what our brand says, what its values are, how we communicate its concepts, and which emotions we want our customers to feel when they interact with our business.</a:t>
            </a:r>
            <a:endParaRPr b="0" i="0" sz="1100" u="none" cap="none" strike="noStrike">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lstStyle>
            <a:lvl1pPr lvl="0"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Clr>
                <a:schemeClr val="dk1"/>
              </a:buClr>
              <a:buSzPts val="5200"/>
              <a:buFont typeface="Arial"/>
              <a:buNone/>
              <a:defRPr b="0" i="0" sz="5200" u="none" cap="none" strike="noStrike">
                <a:solidFill>
                  <a:schemeClr val="dk1"/>
                </a:solidFill>
                <a:latin typeface="Arial"/>
                <a:ea typeface="Arial"/>
                <a:cs typeface="Arial"/>
                <a:sym typeface="Arial"/>
              </a:defRPr>
            </a:lvl9pPr>
          </a:lstStyle>
          <a:p/>
        </p:txBody>
      </p:sp>
      <p:sp>
        <p:nvSpPr>
          <p:cNvPr id="11" name="Google Shape;11;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lstStyle>
            <a:lvl1pPr lvl="0"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Clr>
                <a:schemeClr val="dk2"/>
              </a:buClr>
              <a:buSzPts val="2800"/>
              <a:buFont typeface="Arial"/>
              <a:buNone/>
              <a:defRPr b="0" i="0" sz="2800" u="none" cap="none" strike="noStrike">
                <a:solidFill>
                  <a:schemeClr val="dk2"/>
                </a:solidFill>
                <a:latin typeface="Arial"/>
                <a:ea typeface="Arial"/>
                <a:cs typeface="Arial"/>
                <a:sym typeface="Arial"/>
              </a:defRPr>
            </a:lvl9pPr>
          </a:lstStyle>
          <a:p/>
        </p:txBody>
      </p:sp>
      <p:sp>
        <p:nvSpPr>
          <p:cNvPr id="12" name="Google Shape;12;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lstStyle>
            <a:lvl1pPr lvl="0"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Clr>
                <a:schemeClr val="dk1"/>
              </a:buClr>
              <a:buSzPts val="12000"/>
              <a:buFont typeface="Arial"/>
              <a:buNone/>
              <a:defRPr b="0" i="0" sz="12000" u="none" cap="none" strike="noStrike">
                <a:solidFill>
                  <a:schemeClr val="dk1"/>
                </a:solidFill>
                <a:latin typeface="Arial"/>
                <a:ea typeface="Arial"/>
                <a:cs typeface="Arial"/>
                <a:sym typeface="Arial"/>
              </a:defRPr>
            </a:lvl9pPr>
          </a:lstStyle>
          <a:p>
            <a:r>
              <a:t>xx%</a:t>
            </a:r>
          </a:p>
        </p:txBody>
      </p:sp>
      <p:sp>
        <p:nvSpPr>
          <p:cNvPr id="46" name="Google Shape;46;p1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lstStyle>
            <a:lvl1pPr indent="-342900" lvl="0" marL="457200" marR="0" rtl="0" algn="ctr">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ctr">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ctr">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47" name="Google Shape;4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3" name="Shape 13"/>
        <p:cNvGrpSpPr/>
        <p:nvPr/>
      </p:nvGrpSpPr>
      <p:grpSpPr>
        <a:xfrm>
          <a:off x="0" y="0"/>
          <a:ext cx="0" cy="0"/>
          <a:chOff x="0" y="0"/>
          <a:chExt cx="0" cy="0"/>
        </a:xfrm>
      </p:grpSpPr>
      <p:sp>
        <p:nvSpPr>
          <p:cNvPr id="14" name="Google Shape;14;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15" name="Google Shape;15;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16" name="Google Shape;16;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sp>
        <p:nvSpPr>
          <p:cNvPr id="18" name="Google Shape;18;p4"/>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lstStyle>
            <a:lvl1pPr lvl="0"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9pPr>
          </a:lstStyle>
          <a:p/>
        </p:txBody>
      </p:sp>
      <p:sp>
        <p:nvSpPr>
          <p:cNvPr id="19" name="Google Shape;19;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22" name="Google Shape;22;p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lstStyle>
            <a:lvl1pPr indent="-317500" lvl="0" marL="457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1pPr>
            <a:lvl2pPr indent="-304800" lvl="1" marL="914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2pPr>
            <a:lvl3pPr indent="-304800" lvl="2" marL="1371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3pPr>
            <a:lvl4pPr indent="-304800" lvl="3" marL="18288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4pPr>
            <a:lvl5pPr indent="-304800" lvl="4" marL="22860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5pPr>
            <a:lvl6pPr indent="-304800" lvl="5" marL="27432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6pPr>
            <a:lvl7pPr indent="-304800" lvl="6" marL="3200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7pPr>
            <a:lvl8pPr indent="-304800" lvl="7" marL="3657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8pPr>
            <a:lvl9pPr indent="-304800" lvl="8" marL="4114800" marR="0" rtl="0" algn="l">
              <a:lnSpc>
                <a:spcPct val="115000"/>
              </a:lnSpc>
              <a:spcBef>
                <a:spcPts val="1600"/>
              </a:spcBef>
              <a:spcAft>
                <a:spcPts val="1600"/>
              </a:spcAft>
              <a:buClr>
                <a:schemeClr val="dk2"/>
              </a:buClr>
              <a:buSzPts val="1200"/>
              <a:buFont typeface="Arial"/>
              <a:buChar char="■"/>
              <a:defRPr b="0" i="0" sz="1200" u="none" cap="none" strike="noStrike">
                <a:solidFill>
                  <a:schemeClr val="dk2"/>
                </a:solidFill>
                <a:latin typeface="Arial"/>
                <a:ea typeface="Arial"/>
                <a:cs typeface="Arial"/>
                <a:sym typeface="Arial"/>
              </a:defRPr>
            </a:lvl9pPr>
          </a:lstStyle>
          <a:p/>
        </p:txBody>
      </p:sp>
      <p:sp>
        <p:nvSpPr>
          <p:cNvPr id="23" name="Google Shape;23;p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lstStyle>
            <a:lvl1pPr indent="-317500" lvl="0" marL="457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1pPr>
            <a:lvl2pPr indent="-304800" lvl="1" marL="914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2pPr>
            <a:lvl3pPr indent="-304800" lvl="2" marL="1371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3pPr>
            <a:lvl4pPr indent="-304800" lvl="3" marL="18288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4pPr>
            <a:lvl5pPr indent="-304800" lvl="4" marL="22860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5pPr>
            <a:lvl6pPr indent="-304800" lvl="5" marL="27432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6pPr>
            <a:lvl7pPr indent="-304800" lvl="6" marL="3200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7pPr>
            <a:lvl8pPr indent="-304800" lvl="7" marL="3657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8pPr>
            <a:lvl9pPr indent="-304800" lvl="8" marL="4114800" marR="0" rtl="0" algn="l">
              <a:lnSpc>
                <a:spcPct val="115000"/>
              </a:lnSpc>
              <a:spcBef>
                <a:spcPts val="1600"/>
              </a:spcBef>
              <a:spcAft>
                <a:spcPts val="1600"/>
              </a:spcAft>
              <a:buClr>
                <a:schemeClr val="dk2"/>
              </a:buClr>
              <a:buSzPts val="1200"/>
              <a:buFont typeface="Arial"/>
              <a:buChar char="■"/>
              <a:defRPr b="0" i="0" sz="1200" u="none" cap="none" strike="noStrike">
                <a:solidFill>
                  <a:schemeClr val="dk2"/>
                </a:solidFill>
                <a:latin typeface="Arial"/>
                <a:ea typeface="Arial"/>
                <a:cs typeface="Arial"/>
                <a:sym typeface="Arial"/>
              </a:defRPr>
            </a:lvl9pPr>
          </a:lstStyle>
          <a:p/>
        </p:txBody>
      </p:sp>
      <p:sp>
        <p:nvSpPr>
          <p:cNvPr id="24" name="Google Shape;24;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27" name="Google Shape;27;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9pPr>
          </a:lstStyle>
          <a:p/>
        </p:txBody>
      </p:sp>
      <p:sp>
        <p:nvSpPr>
          <p:cNvPr id="30" name="Google Shape;30;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lstStyle>
            <a:lvl1pPr indent="-304800" lvl="0" marL="457200" marR="0" rtl="0" algn="l">
              <a:lnSpc>
                <a:spcPct val="115000"/>
              </a:lnSpc>
              <a:spcBef>
                <a:spcPts val="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1pPr>
            <a:lvl2pPr indent="-304800" lvl="1" marL="914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2pPr>
            <a:lvl3pPr indent="-304800" lvl="2" marL="1371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3pPr>
            <a:lvl4pPr indent="-304800" lvl="3" marL="18288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4pPr>
            <a:lvl5pPr indent="-304800" lvl="4" marL="22860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5pPr>
            <a:lvl6pPr indent="-304800" lvl="5" marL="27432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6pPr>
            <a:lvl7pPr indent="-304800" lvl="6" marL="32004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7pPr>
            <a:lvl8pPr indent="-304800" lvl="7" marL="3657600" marR="0" rtl="0" algn="l">
              <a:lnSpc>
                <a:spcPct val="115000"/>
              </a:lnSpc>
              <a:spcBef>
                <a:spcPts val="1600"/>
              </a:spcBef>
              <a:spcAft>
                <a:spcPts val="0"/>
              </a:spcAft>
              <a:buClr>
                <a:schemeClr val="dk2"/>
              </a:buClr>
              <a:buSzPts val="1200"/>
              <a:buFont typeface="Arial"/>
              <a:buChar char="○"/>
              <a:defRPr b="0" i="0" sz="1200" u="none" cap="none" strike="noStrike">
                <a:solidFill>
                  <a:schemeClr val="dk2"/>
                </a:solidFill>
                <a:latin typeface="Arial"/>
                <a:ea typeface="Arial"/>
                <a:cs typeface="Arial"/>
                <a:sym typeface="Arial"/>
              </a:defRPr>
            </a:lvl8pPr>
            <a:lvl9pPr indent="-304800" lvl="8" marL="4114800" marR="0" rtl="0" algn="l">
              <a:lnSpc>
                <a:spcPct val="115000"/>
              </a:lnSpc>
              <a:spcBef>
                <a:spcPts val="1600"/>
              </a:spcBef>
              <a:spcAft>
                <a:spcPts val="1600"/>
              </a:spcAft>
              <a:buClr>
                <a:schemeClr val="dk2"/>
              </a:buClr>
              <a:buSzPts val="1200"/>
              <a:buFont typeface="Arial"/>
              <a:buChar char="■"/>
              <a:defRPr b="0" i="0" sz="1200" u="none" cap="none" strike="noStrike">
                <a:solidFill>
                  <a:schemeClr val="dk2"/>
                </a:solidFill>
                <a:latin typeface="Arial"/>
                <a:ea typeface="Arial"/>
                <a:cs typeface="Arial"/>
                <a:sym typeface="Arial"/>
              </a:defRPr>
            </a:lvl9pPr>
          </a:lstStyle>
          <a:p/>
        </p:txBody>
      </p:sp>
      <p:sp>
        <p:nvSpPr>
          <p:cNvPr id="31" name="Google Shape;31;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9pPr>
          </a:lstStyle>
          <a:p/>
        </p:txBody>
      </p:sp>
      <p:sp>
        <p:nvSpPr>
          <p:cNvPr id="34" name="Google Shape;34;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lstStyle>
            <a:lvl1pPr lvl="0"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1pPr>
            <a:lvl2pPr lvl="1"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2pPr>
            <a:lvl3pPr lvl="2"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3pPr>
            <a:lvl4pPr lvl="3"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4pPr>
            <a:lvl5pPr lvl="4"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5pPr>
            <a:lvl6pPr lvl="5"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6pPr>
            <a:lvl7pPr lvl="6"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7pPr>
            <a:lvl8pPr lvl="7"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8pPr>
            <a:lvl9pPr lvl="8" marR="0" rtl="0" algn="ctr">
              <a:lnSpc>
                <a:spcPct val="100000"/>
              </a:lnSpc>
              <a:spcBef>
                <a:spcPts val="0"/>
              </a:spcBef>
              <a:spcAft>
                <a:spcPts val="0"/>
              </a:spcAft>
              <a:buClr>
                <a:schemeClr val="dk1"/>
              </a:buClr>
              <a:buSzPts val="4200"/>
              <a:buFont typeface="Arial"/>
              <a:buNone/>
              <a:defRPr b="0" i="0" sz="4200" u="none" cap="none" strike="noStrike">
                <a:solidFill>
                  <a:schemeClr val="dk1"/>
                </a:solidFill>
                <a:latin typeface="Arial"/>
                <a:ea typeface="Arial"/>
                <a:cs typeface="Arial"/>
                <a:sym typeface="Arial"/>
              </a:defRPr>
            </a:lvl9pPr>
          </a:lstStyle>
          <a:p/>
        </p:txBody>
      </p:sp>
      <p:sp>
        <p:nvSpPr>
          <p:cNvPr id="38" name="Google Shape;38;p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lstStyle>
            <a:lvl1pPr lvl="0"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Clr>
                <a:schemeClr val="dk2"/>
              </a:buClr>
              <a:buSzPts val="2100"/>
              <a:buFont typeface="Arial"/>
              <a:buNone/>
              <a:defRPr b="0" i="0" sz="2100" u="none" cap="none" strike="noStrike">
                <a:solidFill>
                  <a:schemeClr val="dk2"/>
                </a:solidFill>
                <a:latin typeface="Arial"/>
                <a:ea typeface="Arial"/>
                <a:cs typeface="Arial"/>
                <a:sym typeface="Arial"/>
              </a:defRPr>
            </a:lvl9pPr>
          </a:lstStyle>
          <a:p/>
        </p:txBody>
      </p:sp>
      <p:sp>
        <p:nvSpPr>
          <p:cNvPr id="39" name="Google Shape;39;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40" name="Google Shape;40;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lstStyle>
            <a:lvl1pPr indent="-228600" lvl="0" marL="457200" marR="0" rtl="0" algn="l">
              <a:lnSpc>
                <a:spcPct val="100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stStyle>
          <a:p/>
        </p:txBody>
      </p:sp>
      <p:sp>
        <p:nvSpPr>
          <p:cNvPr id="43" name="Google Shape;43;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1735175"/>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t/>
            </a:r>
            <a:endParaRPr b="0" i="0" sz="5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Arial"/>
                <a:ea typeface="Arial"/>
                <a:cs typeface="Arial"/>
                <a:sym typeface="Arial"/>
              </a:rPr>
              <a:t>Agency Positioning, Branding, SWOT, Mission &amp; Core Values</a:t>
            </a:r>
            <a:endParaRPr b="0" i="0" sz="5200" u="none" cap="none" strike="noStrik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2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Our Strengths  </a:t>
            </a:r>
            <a:endParaRPr b="1" i="0" sz="2800" u="none" cap="none" strike="noStrike">
              <a:solidFill>
                <a:schemeClr val="dk1"/>
              </a:solidFill>
              <a:latin typeface="Arial"/>
              <a:ea typeface="Arial"/>
              <a:cs typeface="Arial"/>
              <a:sym typeface="Arial"/>
            </a:endParaRPr>
          </a:p>
        </p:txBody>
      </p:sp>
      <p:sp>
        <p:nvSpPr>
          <p:cNvPr id="104" name="Google Shape;104;p22"/>
          <p:cNvSpPr txBox="1"/>
          <p:nvPr/>
        </p:nvSpPr>
        <p:spPr>
          <a:xfrm>
            <a:off x="436775" y="1021275"/>
            <a:ext cx="8171400" cy="111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2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Our Weaknesses  </a:t>
            </a:r>
            <a:endParaRPr b="1" i="0" sz="2800" u="none" cap="none" strike="noStrike">
              <a:solidFill>
                <a:schemeClr val="dk1"/>
              </a:solidFill>
              <a:latin typeface="Arial"/>
              <a:ea typeface="Arial"/>
              <a:cs typeface="Arial"/>
              <a:sym typeface="Arial"/>
            </a:endParaRPr>
          </a:p>
        </p:txBody>
      </p:sp>
      <p:sp>
        <p:nvSpPr>
          <p:cNvPr id="110" name="Google Shape;110;p23"/>
          <p:cNvSpPr txBox="1"/>
          <p:nvPr/>
        </p:nvSpPr>
        <p:spPr>
          <a:xfrm>
            <a:off x="436775" y="1021275"/>
            <a:ext cx="8171400" cy="111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2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Opportunities</a:t>
            </a:r>
            <a:endParaRPr b="1" i="0" sz="2800" u="none" cap="none" strike="noStrike">
              <a:solidFill>
                <a:schemeClr val="dk1"/>
              </a:solidFill>
              <a:latin typeface="Arial"/>
              <a:ea typeface="Arial"/>
              <a:cs typeface="Arial"/>
              <a:sym typeface="Arial"/>
            </a:endParaRPr>
          </a:p>
        </p:txBody>
      </p:sp>
      <p:sp>
        <p:nvSpPr>
          <p:cNvPr id="116" name="Google Shape;116;p24"/>
          <p:cNvSpPr txBox="1"/>
          <p:nvPr/>
        </p:nvSpPr>
        <p:spPr>
          <a:xfrm>
            <a:off x="436775" y="1021275"/>
            <a:ext cx="8171400" cy="111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2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Threats  </a:t>
            </a:r>
            <a:endParaRPr b="1" i="0" sz="2800" u="none" cap="none" strike="noStrike">
              <a:solidFill>
                <a:schemeClr val="dk1"/>
              </a:solidFill>
              <a:latin typeface="Arial"/>
              <a:ea typeface="Arial"/>
              <a:cs typeface="Arial"/>
              <a:sym typeface="Arial"/>
            </a:endParaRPr>
          </a:p>
        </p:txBody>
      </p:sp>
      <p:sp>
        <p:nvSpPr>
          <p:cNvPr id="122" name="Google Shape;122;p25"/>
          <p:cNvSpPr txBox="1"/>
          <p:nvPr/>
        </p:nvSpPr>
        <p:spPr>
          <a:xfrm>
            <a:off x="436775" y="1021275"/>
            <a:ext cx="8171400" cy="111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6"/>
          <p:cNvSpPr txBox="1"/>
          <p:nvPr>
            <p:ph type="ctrTitle"/>
          </p:nvPr>
        </p:nvSpPr>
        <p:spPr>
          <a:xfrm>
            <a:off x="311708" y="1676225"/>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Arial"/>
                <a:ea typeface="Arial"/>
                <a:cs typeface="Arial"/>
                <a:sym typeface="Arial"/>
              </a:rPr>
              <a:t>Our Brand Essence</a:t>
            </a:r>
            <a:endParaRPr b="0" i="0" sz="5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5200"/>
              <a:buFont typeface="Arial"/>
              <a:buNone/>
            </a:pPr>
            <a:r>
              <a:t/>
            </a:r>
            <a:endParaRPr b="0" i="0" sz="5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5200"/>
              <a:buFont typeface="Arial"/>
              <a:buNone/>
            </a:pPr>
            <a:r>
              <a:rPr b="1" i="1" lang="en" sz="1400" u="none" cap="none" strike="noStrike">
                <a:solidFill>
                  <a:srgbClr val="76A5AF"/>
                </a:solidFill>
                <a:latin typeface="Arial"/>
                <a:ea typeface="Arial"/>
                <a:cs typeface="Arial"/>
                <a:sym typeface="Arial"/>
              </a:rPr>
              <a:t>Our essence speaks to the intangible emotions we want our customers to feel when they experience our brand.</a:t>
            </a:r>
            <a:endParaRPr b="0" i="0" sz="5200" u="none" cap="none" strike="noStrike">
              <a:solidFill>
                <a:srgbClr val="76A5AF"/>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400" u="none" cap="none" strike="noStrike">
                <a:solidFill>
                  <a:schemeClr val="dk1"/>
                </a:solidFill>
                <a:latin typeface="Arial"/>
                <a:ea typeface="Arial"/>
                <a:cs typeface="Arial"/>
                <a:sym typeface="Arial"/>
              </a:rPr>
              <a:t>When our customers experience our product /service, what emotions does the encounter elicit?</a:t>
            </a:r>
            <a:r>
              <a:rPr b="1" i="0" lang="en" sz="2800" u="none" cap="none" strike="noStrike">
                <a:solidFill>
                  <a:schemeClr val="dk1"/>
                </a:solidFill>
                <a:latin typeface="Arial"/>
                <a:ea typeface="Arial"/>
                <a:cs typeface="Arial"/>
                <a:sym typeface="Arial"/>
              </a:rPr>
              <a:t>  </a:t>
            </a:r>
            <a:endParaRPr b="1" i="0" sz="2800" u="none" cap="none" strike="noStrike">
              <a:solidFill>
                <a:schemeClr val="dk1"/>
              </a:solidFill>
              <a:latin typeface="Arial"/>
              <a:ea typeface="Arial"/>
              <a:cs typeface="Arial"/>
              <a:sym typeface="Arial"/>
            </a:endParaRPr>
          </a:p>
        </p:txBody>
      </p:sp>
      <p:sp>
        <p:nvSpPr>
          <p:cNvPr id="133" name="Google Shape;133;p27"/>
          <p:cNvSpPr txBox="1"/>
          <p:nvPr/>
        </p:nvSpPr>
        <p:spPr>
          <a:xfrm>
            <a:off x="436775" y="1021275"/>
            <a:ext cx="8171400" cy="111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400" u="none" cap="none" strike="noStrike">
                <a:solidFill>
                  <a:schemeClr val="dk1"/>
                </a:solidFill>
                <a:latin typeface="Arial"/>
                <a:ea typeface="Arial"/>
                <a:cs typeface="Arial"/>
                <a:sym typeface="Arial"/>
              </a:rPr>
              <a:t>If our brand was a person how would you best describe it’s personality?</a:t>
            </a:r>
            <a:endParaRPr b="1"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  </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Arial"/>
                <a:ea typeface="Arial"/>
                <a:cs typeface="Arial"/>
                <a:sym typeface="Arial"/>
              </a:rPr>
              <a:t>Current Positioning</a:t>
            </a:r>
            <a:endParaRPr b="0" i="0" sz="5200" u="none" cap="none" strike="noStrike">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3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What do you stand for? What Differentiates you?</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31"/>
          <p:cNvSpPr txBox="1"/>
          <p:nvPr>
            <p:ph type="title"/>
          </p:nvPr>
        </p:nvSpPr>
        <p:spPr>
          <a:xfrm>
            <a:off x="311700" y="4527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Website</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How to complete these exercises.</a:t>
            </a:r>
            <a:endParaRPr b="1" i="0" sz="2800" u="none" cap="none" strike="noStrike">
              <a:solidFill>
                <a:schemeClr val="dk1"/>
              </a:solidFill>
              <a:latin typeface="Arial"/>
              <a:ea typeface="Arial"/>
              <a:cs typeface="Arial"/>
              <a:sym typeface="Arial"/>
            </a:endParaRPr>
          </a:p>
        </p:txBody>
      </p:sp>
      <p:sp>
        <p:nvSpPr>
          <p:cNvPr id="60" name="Google Shape;60;p14"/>
          <p:cNvSpPr txBox="1"/>
          <p:nvPr>
            <p:ph idx="1" type="body"/>
          </p:nvPr>
        </p:nvSpPr>
        <p:spPr>
          <a:xfrm>
            <a:off x="311700" y="1152475"/>
            <a:ext cx="8520600" cy="38229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2"/>
              </a:buClr>
              <a:buSzPts val="1800"/>
              <a:buFont typeface="Arial"/>
              <a:buNone/>
            </a:pPr>
            <a:r>
              <a:rPr b="0" i="0" lang="en" sz="1800" u="none" cap="none" strike="noStrike">
                <a:solidFill>
                  <a:schemeClr val="dk2"/>
                </a:solidFill>
                <a:latin typeface="Arial"/>
                <a:ea typeface="Arial"/>
                <a:cs typeface="Arial"/>
                <a:sym typeface="Arial"/>
              </a:rPr>
              <a:t>Goal = to gain clarity on your agency branding, agency positioning, your mission or value statements &amp; your core values.</a:t>
            </a:r>
            <a:endParaRPr b="0" i="0" sz="1800" u="none" cap="none" strike="noStrike">
              <a:solidFill>
                <a:schemeClr val="dk2"/>
              </a:solidFill>
              <a:latin typeface="Arial"/>
              <a:ea typeface="Arial"/>
              <a:cs typeface="Arial"/>
              <a:sym typeface="Arial"/>
            </a:endParaRPr>
          </a:p>
          <a:p>
            <a:pPr indent="0" lvl="0" marL="0" marR="0" rtl="0" algn="l">
              <a:lnSpc>
                <a:spcPct val="115000"/>
              </a:lnSpc>
              <a:spcBef>
                <a:spcPts val="1600"/>
              </a:spcBef>
              <a:spcAft>
                <a:spcPts val="0"/>
              </a:spcAft>
              <a:buClr>
                <a:schemeClr val="dk2"/>
              </a:buClr>
              <a:buSzPts val="1800"/>
              <a:buFont typeface="Arial"/>
              <a:buNone/>
            </a:pPr>
            <a:r>
              <a:rPr b="0" i="0" lang="en" sz="1800" u="none" cap="none" strike="noStrike">
                <a:solidFill>
                  <a:schemeClr val="dk2"/>
                </a:solidFill>
                <a:latin typeface="Arial"/>
                <a:ea typeface="Arial"/>
                <a:cs typeface="Arial"/>
                <a:sym typeface="Arial"/>
              </a:rPr>
              <a:t>At the end you bring alignment as a team on your why, branding, positioning, mission statements and core values. (copy answers in the main body to the final slides).</a:t>
            </a:r>
            <a:endParaRPr b="0" i="0" sz="1800" u="none" cap="none" strike="noStrike">
              <a:solidFill>
                <a:schemeClr val="dk2"/>
              </a:solidFill>
              <a:latin typeface="Arial"/>
              <a:ea typeface="Arial"/>
              <a:cs typeface="Arial"/>
              <a:sym typeface="Arial"/>
            </a:endParaRPr>
          </a:p>
          <a:p>
            <a:pPr indent="0" lvl="0" marL="0" marR="0" rtl="0" algn="l">
              <a:lnSpc>
                <a:spcPct val="115000"/>
              </a:lnSpc>
              <a:spcBef>
                <a:spcPts val="1600"/>
              </a:spcBef>
              <a:spcAft>
                <a:spcPts val="0"/>
              </a:spcAft>
              <a:buClr>
                <a:schemeClr val="dk2"/>
              </a:buClr>
              <a:buSzPts val="1800"/>
              <a:buFont typeface="Arial"/>
              <a:buNone/>
            </a:pPr>
            <a:r>
              <a:rPr b="0" i="0" lang="en" sz="1800" u="none" cap="none" strike="noStrike">
                <a:solidFill>
                  <a:schemeClr val="dk2"/>
                </a:solidFill>
                <a:latin typeface="Arial"/>
                <a:ea typeface="Arial"/>
                <a:cs typeface="Arial"/>
                <a:sym typeface="Arial"/>
              </a:rPr>
              <a:t>Being descriptive is encouraged as many of the answers you write can be used for content on your website and in your marketing.</a:t>
            </a:r>
            <a:endParaRPr b="0" i="0" sz="1800" u="none" cap="none" strike="noStrike">
              <a:solidFill>
                <a:schemeClr val="dk2"/>
              </a:solidFill>
              <a:latin typeface="Arial"/>
              <a:ea typeface="Arial"/>
              <a:cs typeface="Arial"/>
              <a:sym typeface="Arial"/>
            </a:endParaRPr>
          </a:p>
          <a:p>
            <a:pPr indent="0" lvl="0" marL="0" marR="0" rtl="0" algn="l">
              <a:lnSpc>
                <a:spcPct val="115000"/>
              </a:lnSpc>
              <a:spcBef>
                <a:spcPts val="1600"/>
              </a:spcBef>
              <a:spcAft>
                <a:spcPts val="0"/>
              </a:spcAft>
              <a:buClr>
                <a:schemeClr val="dk2"/>
              </a:buClr>
              <a:buSzPts val="1800"/>
              <a:buFont typeface="Arial"/>
              <a:buNone/>
            </a:pPr>
            <a:r>
              <a:rPr b="0" i="0" lang="en" sz="1800" u="none" cap="none" strike="noStrike">
                <a:solidFill>
                  <a:schemeClr val="dk2"/>
                </a:solidFill>
                <a:latin typeface="Arial"/>
                <a:ea typeface="Arial"/>
                <a:cs typeface="Arial"/>
                <a:sym typeface="Arial"/>
              </a:rPr>
              <a:t>Some questions may seem similar but roll with it and answer all of them you will gain more insights and have more content.</a:t>
            </a:r>
            <a:endParaRPr b="0" i="0" sz="1800" u="none" cap="none" strike="noStrike">
              <a:solidFill>
                <a:schemeClr val="dk2"/>
              </a:solidFill>
              <a:latin typeface="Arial"/>
              <a:ea typeface="Arial"/>
              <a:cs typeface="Arial"/>
              <a:sym typeface="Arial"/>
            </a:endParaRPr>
          </a:p>
          <a:p>
            <a:pPr indent="0" lvl="0" marL="0" marR="0" rtl="0" algn="l">
              <a:lnSpc>
                <a:spcPct val="115000"/>
              </a:lnSpc>
              <a:spcBef>
                <a:spcPts val="1600"/>
              </a:spcBef>
              <a:spcAft>
                <a:spcPts val="1600"/>
              </a:spcAft>
              <a:buClr>
                <a:schemeClr val="dk2"/>
              </a:buClr>
              <a:buSzPts val="1800"/>
              <a:buFont typeface="Arial"/>
              <a:buNone/>
            </a:pPr>
            <a:r>
              <a:t/>
            </a:r>
            <a:endParaRPr b="0" i="0" sz="1800" u="none" cap="none" strike="noStrike">
              <a:solidFill>
                <a:schemeClr val="dk2"/>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3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Messaging</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3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Business Strategy</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34"/>
          <p:cNvSpPr txBox="1"/>
          <p:nvPr>
            <p:ph type="title"/>
          </p:nvPr>
        </p:nvSpPr>
        <p:spPr>
          <a:xfrm>
            <a:off x="311700" y="1402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Business Objectives </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2" name="Shape 172"/>
        <p:cNvGrpSpPr/>
        <p:nvPr/>
      </p:nvGrpSpPr>
      <p:grpSpPr>
        <a:xfrm>
          <a:off x="0" y="0"/>
          <a:ext cx="0" cy="0"/>
          <a:chOff x="0" y="0"/>
          <a:chExt cx="0" cy="0"/>
        </a:xfrm>
      </p:grpSpPr>
      <p:sp>
        <p:nvSpPr>
          <p:cNvPr id="173" name="Google Shape;173;p3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Overall, where do you stand at the moment with your positioning? Is it clearly communicated and used?</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36"/>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Arial"/>
                <a:ea typeface="Arial"/>
                <a:cs typeface="Arial"/>
                <a:sym typeface="Arial"/>
              </a:rPr>
              <a:t>Calling</a:t>
            </a:r>
            <a:endParaRPr b="0" i="0" sz="5200" u="none" cap="none" strike="noStrik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Google Shape;183;p3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Besides Profits . . . why are you in business?</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What problems do you solve and why?</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39"/>
          <p:cNvSpPr txBox="1"/>
          <p:nvPr>
            <p:ph type="title"/>
          </p:nvPr>
        </p:nvSpPr>
        <p:spPr>
          <a:xfrm>
            <a:off x="311700" y="445025"/>
            <a:ext cx="8520600" cy="980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What would you like to achieve as an org if you knew you could never fail?</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p4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Why does your organisation exist?</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4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What inspires you to go to work each day?</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Google Shape;65;p15"/>
          <p:cNvSpPr txBox="1"/>
          <p:nvPr>
            <p:ph type="ctrTitle"/>
          </p:nvPr>
        </p:nvSpPr>
        <p:spPr>
          <a:xfrm>
            <a:off x="311708" y="1676225"/>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Arial"/>
                <a:ea typeface="Arial"/>
                <a:cs typeface="Arial"/>
                <a:sym typeface="Arial"/>
              </a:rPr>
              <a:t>Branding</a:t>
            </a:r>
            <a:endParaRPr b="0" i="0" sz="5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5200"/>
              <a:buFont typeface="Arial"/>
              <a:buNone/>
            </a:pPr>
            <a:r>
              <a:t/>
            </a:r>
            <a:endParaRPr b="0" i="0" sz="5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5200"/>
              <a:buFont typeface="Arial"/>
              <a:buNone/>
            </a:pPr>
            <a:r>
              <a:rPr b="1" i="1" lang="en" sz="1400" u="none" cap="none" strike="noStrike">
                <a:solidFill>
                  <a:srgbClr val="76A5AF"/>
                </a:solidFill>
                <a:latin typeface="Arial"/>
                <a:ea typeface="Arial"/>
                <a:cs typeface="Arial"/>
                <a:sym typeface="Arial"/>
              </a:rPr>
              <a:t>“Branding is what people say about you when you’re not in the room." -- Jeff Bezos</a:t>
            </a:r>
            <a:endParaRPr b="0" i="0" sz="1400" u="none" cap="none" strike="noStrike">
              <a:solidFill>
                <a:srgbClr val="76A5AF"/>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42"/>
          <p:cNvSpPr txBox="1"/>
          <p:nvPr>
            <p:ph type="title"/>
          </p:nvPr>
        </p:nvSpPr>
        <p:spPr>
          <a:xfrm>
            <a:off x="311700" y="445025"/>
            <a:ext cx="8721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What is the purpose and meaning of what you do?</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Google Shape;213;p4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What type of lasting contribution do you want to leave?</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Google Shape;218;p4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would happen if your agency ceased to exist tomorrow?</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Google Shape;223;p4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Arial"/>
                <a:ea typeface="Arial"/>
                <a:cs typeface="Arial"/>
                <a:sym typeface="Arial"/>
              </a:rPr>
              <a:t>Your Clients</a:t>
            </a:r>
            <a:endParaRPr b="0" i="0" sz="5200" u="none" cap="none" strike="noStrike">
              <a:solidFill>
                <a:schemeClr val="dk1"/>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46"/>
          <p:cNvSpPr txBox="1"/>
          <p:nvPr>
            <p:ph type="title"/>
          </p:nvPr>
        </p:nvSpPr>
        <p:spPr>
          <a:xfrm>
            <a:off x="311700" y="2164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What type of clients have you been most successful with in the past?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0" i="0" sz="2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400" u="none" cap="none" strike="noStrike">
              <a:solidFill>
                <a:srgbClr val="000000"/>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2" name="Shape 232"/>
        <p:cNvGrpSpPr/>
        <p:nvPr/>
      </p:nvGrpSpPr>
      <p:grpSpPr>
        <a:xfrm>
          <a:off x="0" y="0"/>
          <a:ext cx="0" cy="0"/>
          <a:chOff x="0" y="0"/>
          <a:chExt cx="0" cy="0"/>
        </a:xfrm>
      </p:grpSpPr>
      <p:sp>
        <p:nvSpPr>
          <p:cNvPr id="233" name="Google Shape;233;p4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type of organizations do you enjoy working most with?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4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are the type of clients that you do NOT want to do business with?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2" name="Shape 242"/>
        <p:cNvGrpSpPr/>
        <p:nvPr/>
      </p:nvGrpSpPr>
      <p:grpSpPr>
        <a:xfrm>
          <a:off x="0" y="0"/>
          <a:ext cx="0" cy="0"/>
          <a:chOff x="0" y="0"/>
          <a:chExt cx="0" cy="0"/>
        </a:xfrm>
      </p:grpSpPr>
      <p:sp>
        <p:nvSpPr>
          <p:cNvPr id="243" name="Google Shape;243;p49"/>
          <p:cNvSpPr txBox="1"/>
          <p:nvPr>
            <p:ph type="title"/>
          </p:nvPr>
        </p:nvSpPr>
        <p:spPr>
          <a:xfrm>
            <a:off x="311700" y="445025"/>
            <a:ext cx="87453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are your client's challenges and pain points?</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 sz="2800" u="none" cap="none" strike="noStrike">
                <a:solidFill>
                  <a:schemeClr val="dk1"/>
                </a:solidFill>
                <a:latin typeface="Arial"/>
                <a:ea typeface="Arial"/>
                <a:cs typeface="Arial"/>
                <a:sym typeface="Arial"/>
              </a:rPr>
              <a:t>Persona A  </a:t>
            </a:r>
            <a:endParaRPr b="0"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7" name="Shape 247"/>
        <p:cNvGrpSpPr/>
        <p:nvPr/>
      </p:nvGrpSpPr>
      <p:grpSpPr>
        <a:xfrm>
          <a:off x="0" y="0"/>
          <a:ext cx="0" cy="0"/>
          <a:chOff x="0" y="0"/>
          <a:chExt cx="0" cy="0"/>
        </a:xfrm>
      </p:grpSpPr>
      <p:sp>
        <p:nvSpPr>
          <p:cNvPr id="248" name="Google Shape;248;p50"/>
          <p:cNvSpPr txBox="1"/>
          <p:nvPr>
            <p:ph type="title"/>
          </p:nvPr>
        </p:nvSpPr>
        <p:spPr>
          <a:xfrm>
            <a:off x="311700" y="445025"/>
            <a:ext cx="87453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are your client's challenges and pain points?</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en" sz="2800" u="none" cap="none" strike="noStrike">
                <a:solidFill>
                  <a:schemeClr val="dk1"/>
                </a:solidFill>
                <a:latin typeface="Arial"/>
                <a:ea typeface="Arial"/>
                <a:cs typeface="Arial"/>
                <a:sym typeface="Arial"/>
              </a:rPr>
              <a:t>Persona B  </a:t>
            </a:r>
            <a:endParaRPr b="0"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Google Shape;253;p5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type of traits do they have in common?</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Starting with our why . . . </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Google Shape;258;p5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characterizes the projects and the work you have completed in the past that you enjoyed working on, got results and were profitable?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2" name="Shape 262"/>
        <p:cNvGrpSpPr/>
        <p:nvPr/>
      </p:nvGrpSpPr>
      <p:grpSpPr>
        <a:xfrm>
          <a:off x="0" y="0"/>
          <a:ext cx="0" cy="0"/>
          <a:chOff x="0" y="0"/>
          <a:chExt cx="0" cy="0"/>
        </a:xfrm>
      </p:grpSpPr>
      <p:sp>
        <p:nvSpPr>
          <p:cNvPr id="263" name="Google Shape;263;p5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Which industries, business categories or market segments do you know best in, were profitable and you excelled in?</a:t>
            </a:r>
            <a:endParaRPr b="0"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7" name="Shape 267"/>
        <p:cNvGrpSpPr/>
        <p:nvPr/>
      </p:nvGrpSpPr>
      <p:grpSpPr>
        <a:xfrm>
          <a:off x="0" y="0"/>
          <a:ext cx="0" cy="0"/>
          <a:chOff x="0" y="0"/>
          <a:chExt cx="0" cy="0"/>
        </a:xfrm>
      </p:grpSpPr>
      <p:sp>
        <p:nvSpPr>
          <p:cNvPr id="268" name="Google Shape;268;p54"/>
          <p:cNvSpPr txBox="1"/>
          <p:nvPr>
            <p:ph type="title"/>
          </p:nvPr>
        </p:nvSpPr>
        <p:spPr>
          <a:xfrm>
            <a:off x="311700" y="4604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Who are the businesses that seek out your help the most?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Google Shape;273;p5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Arial"/>
                <a:ea typeface="Arial"/>
                <a:cs typeface="Arial"/>
                <a:sym typeface="Arial"/>
              </a:rPr>
              <a:t>Core Competencies</a:t>
            </a:r>
            <a:endParaRPr b="0" i="0" sz="5200" u="none" cap="none" strike="noStrike">
              <a:solidFill>
                <a:schemeClr val="dk1"/>
              </a:solidFill>
              <a:latin typeface="Arial"/>
              <a:ea typeface="Arial"/>
              <a:cs typeface="Arial"/>
              <a:sym typeface="Arial"/>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7" name="Shape 277"/>
        <p:cNvGrpSpPr/>
        <p:nvPr/>
      </p:nvGrpSpPr>
      <p:grpSpPr>
        <a:xfrm>
          <a:off x="0" y="0"/>
          <a:ext cx="0" cy="0"/>
          <a:chOff x="0" y="0"/>
          <a:chExt cx="0" cy="0"/>
        </a:xfrm>
      </p:grpSpPr>
      <p:sp>
        <p:nvSpPr>
          <p:cNvPr id="278" name="Google Shape;278;p5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Which of your capabilities and services provide the most value to your customers, are most unique or particularly innovative?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2" name="Shape 282"/>
        <p:cNvGrpSpPr/>
        <p:nvPr/>
      </p:nvGrpSpPr>
      <p:grpSpPr>
        <a:xfrm>
          <a:off x="0" y="0"/>
          <a:ext cx="0" cy="0"/>
          <a:chOff x="0" y="0"/>
          <a:chExt cx="0" cy="0"/>
        </a:xfrm>
      </p:grpSpPr>
      <p:sp>
        <p:nvSpPr>
          <p:cNvPr id="283" name="Google Shape;283;p57"/>
          <p:cNvSpPr txBox="1"/>
          <p:nvPr>
            <p:ph type="title"/>
          </p:nvPr>
        </p:nvSpPr>
        <p:spPr>
          <a:xfrm>
            <a:off x="311700" y="64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Where does HubSpot and inbound fit in here: do you call yourself an inbound marketing agency or do you offer inbound as one of your services?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7" name="Shape 287"/>
        <p:cNvGrpSpPr/>
        <p:nvPr/>
      </p:nvGrpSpPr>
      <p:grpSpPr>
        <a:xfrm>
          <a:off x="0" y="0"/>
          <a:ext cx="0" cy="0"/>
          <a:chOff x="0" y="0"/>
          <a:chExt cx="0" cy="0"/>
        </a:xfrm>
      </p:grpSpPr>
      <p:sp>
        <p:nvSpPr>
          <p:cNvPr id="288" name="Google Shape;288;p58"/>
          <p:cNvSpPr txBox="1"/>
          <p:nvPr>
            <p:ph type="title"/>
          </p:nvPr>
        </p:nvSpPr>
        <p:spPr>
          <a:xfrm>
            <a:off x="311700" y="46045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Which areas, industries or market segments do you have specialized knowledge in?</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2" name="Shape 292"/>
        <p:cNvGrpSpPr/>
        <p:nvPr/>
      </p:nvGrpSpPr>
      <p:grpSpPr>
        <a:xfrm>
          <a:off x="0" y="0"/>
          <a:ext cx="0" cy="0"/>
          <a:chOff x="0" y="0"/>
          <a:chExt cx="0" cy="0"/>
        </a:xfrm>
      </p:grpSpPr>
      <p:sp>
        <p:nvSpPr>
          <p:cNvPr id="293" name="Google Shape;293;p5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are you NOT?</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7" name="Shape 297"/>
        <p:cNvGrpSpPr/>
        <p:nvPr/>
      </p:nvGrpSpPr>
      <p:grpSpPr>
        <a:xfrm>
          <a:off x="0" y="0"/>
          <a:ext cx="0" cy="0"/>
          <a:chOff x="0" y="0"/>
          <a:chExt cx="0" cy="0"/>
        </a:xfrm>
      </p:grpSpPr>
      <p:sp>
        <p:nvSpPr>
          <p:cNvPr id="298" name="Google Shape;298;p60"/>
          <p:cNvSpPr txBox="1"/>
          <p:nvPr>
            <p:ph type="title"/>
          </p:nvPr>
        </p:nvSpPr>
        <p:spPr>
          <a:xfrm>
            <a:off x="311700" y="64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do you do particularly well, better or more efficiently than most other agencies? </a:t>
            </a:r>
            <a:r>
              <a:rPr b="0" i="0" lang="en" sz="2800" u="none" cap="none" strike="noStrike">
                <a:solidFill>
                  <a:schemeClr val="dk1"/>
                </a:solidFill>
                <a:latin typeface="Arial"/>
                <a:ea typeface="Arial"/>
                <a:cs typeface="Arial"/>
                <a:sym typeface="Arial"/>
              </a:rPr>
              <a:t>   </a:t>
            </a:r>
            <a:endParaRPr b="0"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2" name="Shape 302"/>
        <p:cNvGrpSpPr/>
        <p:nvPr/>
      </p:nvGrpSpPr>
      <p:grpSpPr>
        <a:xfrm>
          <a:off x="0" y="0"/>
          <a:ext cx="0" cy="0"/>
          <a:chOff x="0" y="0"/>
          <a:chExt cx="0" cy="0"/>
        </a:xfrm>
      </p:grpSpPr>
      <p:sp>
        <p:nvSpPr>
          <p:cNvPr id="303" name="Google Shape;303;p61"/>
          <p:cNvSpPr txBox="1"/>
          <p:nvPr>
            <p:ph type="title"/>
          </p:nvPr>
        </p:nvSpPr>
        <p:spPr>
          <a:xfrm>
            <a:off x="311700" y="1402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Do you want to be hired for what you do (production, delivery, supply) or what you know (strategic ideas and advisory)?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Our Contribution . .  </a:t>
            </a:r>
            <a:endParaRPr b="1" i="0" sz="2800" u="none" cap="none" strike="noStrike">
              <a:solidFill>
                <a:schemeClr val="dk1"/>
              </a:solidFill>
              <a:latin typeface="Arial"/>
              <a:ea typeface="Arial"/>
              <a:cs typeface="Arial"/>
              <a:sym typeface="Arial"/>
            </a:endParaRPr>
          </a:p>
        </p:txBody>
      </p:sp>
      <p:sp>
        <p:nvSpPr>
          <p:cNvPr id="76" name="Google Shape;76;p17"/>
          <p:cNvSpPr txBox="1"/>
          <p:nvPr/>
        </p:nvSpPr>
        <p:spPr>
          <a:xfrm>
            <a:off x="436775" y="1021275"/>
            <a:ext cx="8171400" cy="111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6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If you could only have one service/product line, what would that be?</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2" name="Shape 312"/>
        <p:cNvGrpSpPr/>
        <p:nvPr/>
      </p:nvGrpSpPr>
      <p:grpSpPr>
        <a:xfrm>
          <a:off x="0" y="0"/>
          <a:ext cx="0" cy="0"/>
          <a:chOff x="0" y="0"/>
          <a:chExt cx="0" cy="0"/>
        </a:xfrm>
      </p:grpSpPr>
      <p:sp>
        <p:nvSpPr>
          <p:cNvPr id="313" name="Google Shape;313;p6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are the things that your clients cannot do or cannot learn doing on their own if they chose to invest internally?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7" name="Shape 317"/>
        <p:cNvGrpSpPr/>
        <p:nvPr/>
      </p:nvGrpSpPr>
      <p:grpSpPr>
        <a:xfrm>
          <a:off x="0" y="0"/>
          <a:ext cx="0" cy="0"/>
          <a:chOff x="0" y="0"/>
          <a:chExt cx="0" cy="0"/>
        </a:xfrm>
      </p:grpSpPr>
      <p:sp>
        <p:nvSpPr>
          <p:cNvPr id="318" name="Google Shape;318;p6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are you truly passionate about?</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2" name="Shape 322"/>
        <p:cNvGrpSpPr/>
        <p:nvPr/>
      </p:nvGrpSpPr>
      <p:grpSpPr>
        <a:xfrm>
          <a:off x="0" y="0"/>
          <a:ext cx="0" cy="0"/>
          <a:chOff x="0" y="0"/>
          <a:chExt cx="0" cy="0"/>
        </a:xfrm>
      </p:grpSpPr>
      <p:sp>
        <p:nvSpPr>
          <p:cNvPr id="323" name="Google Shape;323;p65"/>
          <p:cNvSpPr txBox="1"/>
          <p:nvPr>
            <p:ph type="title"/>
          </p:nvPr>
        </p:nvSpPr>
        <p:spPr>
          <a:xfrm>
            <a:off x="311700" y="437300"/>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strategic assets and innovative methods or approaches do you have in terms of service delivery or company organization and structure?</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7" name="Shape 327"/>
        <p:cNvGrpSpPr/>
        <p:nvPr/>
      </p:nvGrpSpPr>
      <p:grpSpPr>
        <a:xfrm>
          <a:off x="0" y="0"/>
          <a:ext cx="0" cy="0"/>
          <a:chOff x="0" y="0"/>
          <a:chExt cx="0" cy="0"/>
        </a:xfrm>
      </p:grpSpPr>
      <p:sp>
        <p:nvSpPr>
          <p:cNvPr id="328" name="Google Shape;328;p66"/>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t/>
            </a:r>
            <a:endParaRPr b="0" i="0" sz="5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5200"/>
              <a:buFont typeface="Arial"/>
              <a:buNone/>
            </a:pPr>
            <a:r>
              <a:t/>
            </a:r>
            <a:endParaRPr b="0" i="0" sz="5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Arial"/>
                <a:ea typeface="Arial"/>
                <a:cs typeface="Arial"/>
                <a:sym typeface="Arial"/>
              </a:rPr>
              <a:t>Culture</a:t>
            </a:r>
            <a:endParaRPr b="0" i="0" sz="5200" u="none" cap="none" strike="noStrike">
              <a:solidFill>
                <a:schemeClr val="dk1"/>
              </a:solidFill>
              <a:latin typeface="Arial"/>
              <a:ea typeface="Arial"/>
              <a:cs typeface="Arial"/>
              <a:sym typeface="Arial"/>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2" name="Shape 332"/>
        <p:cNvGrpSpPr/>
        <p:nvPr/>
      </p:nvGrpSpPr>
      <p:grpSpPr>
        <a:xfrm>
          <a:off x="0" y="0"/>
          <a:ext cx="0" cy="0"/>
          <a:chOff x="0" y="0"/>
          <a:chExt cx="0" cy="0"/>
        </a:xfrm>
      </p:grpSpPr>
      <p:sp>
        <p:nvSpPr>
          <p:cNvPr id="333" name="Google Shape;333;p6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is the one thing that you would never change about your agency?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7" name="Shape 337"/>
        <p:cNvGrpSpPr/>
        <p:nvPr/>
      </p:nvGrpSpPr>
      <p:grpSpPr>
        <a:xfrm>
          <a:off x="0" y="0"/>
          <a:ext cx="0" cy="0"/>
          <a:chOff x="0" y="0"/>
          <a:chExt cx="0" cy="0"/>
        </a:xfrm>
      </p:grpSpPr>
      <p:sp>
        <p:nvSpPr>
          <p:cNvPr id="338" name="Google Shape;338;p68"/>
          <p:cNvSpPr txBox="1"/>
          <p:nvPr>
            <p:ph type="title"/>
          </p:nvPr>
        </p:nvSpPr>
        <p:spPr>
          <a:xfrm>
            <a:off x="311700" y="64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400" u="none" cap="none" strike="noStrike">
                <a:solidFill>
                  <a:schemeClr val="dk1"/>
                </a:solidFill>
                <a:latin typeface="Arial"/>
                <a:ea typeface="Arial"/>
                <a:cs typeface="Arial"/>
                <a:sym typeface="Arial"/>
              </a:rPr>
              <a:t>Will you say "no" to a prospective client because of your values and culture? If so, what are some of the reasons that would cause you to say "no"?</a:t>
            </a:r>
            <a:endParaRPr b="1"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2" name="Shape 342"/>
        <p:cNvGrpSpPr/>
        <p:nvPr/>
      </p:nvGrpSpPr>
      <p:grpSpPr>
        <a:xfrm>
          <a:off x="0" y="0"/>
          <a:ext cx="0" cy="0"/>
          <a:chOff x="0" y="0"/>
          <a:chExt cx="0" cy="0"/>
        </a:xfrm>
      </p:grpSpPr>
      <p:sp>
        <p:nvSpPr>
          <p:cNvPr id="343" name="Google Shape;343;p6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Regardless of their role, what does it take for a member of your team to truly succeed at your agency?</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7" name="Shape 347"/>
        <p:cNvGrpSpPr/>
        <p:nvPr/>
      </p:nvGrpSpPr>
      <p:grpSpPr>
        <a:xfrm>
          <a:off x="0" y="0"/>
          <a:ext cx="0" cy="0"/>
          <a:chOff x="0" y="0"/>
          <a:chExt cx="0" cy="0"/>
        </a:xfrm>
      </p:grpSpPr>
      <p:sp>
        <p:nvSpPr>
          <p:cNvPr id="348" name="Google Shape;348;p70"/>
          <p:cNvSpPr txBox="1"/>
          <p:nvPr>
            <p:ph type="title"/>
          </p:nvPr>
        </p:nvSpPr>
        <p:spPr>
          <a:xfrm>
            <a:off x="311700" y="1402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are the formal and informal standards by which your agency makes decisions about serving its clients?</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2" name="Shape 352"/>
        <p:cNvGrpSpPr/>
        <p:nvPr/>
      </p:nvGrpSpPr>
      <p:grpSpPr>
        <a:xfrm>
          <a:off x="0" y="0"/>
          <a:ext cx="0" cy="0"/>
          <a:chOff x="0" y="0"/>
          <a:chExt cx="0" cy="0"/>
        </a:xfrm>
      </p:grpSpPr>
      <p:sp>
        <p:nvSpPr>
          <p:cNvPr id="353" name="Google Shape;353;p7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are the formal and informal standards by which your agency hires, educates and promotes employees?</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Our Impact. .  </a:t>
            </a:r>
            <a:endParaRPr b="1" i="0" sz="2800" u="none" cap="none" strike="noStrike">
              <a:solidFill>
                <a:schemeClr val="dk1"/>
              </a:solidFill>
              <a:latin typeface="Arial"/>
              <a:ea typeface="Arial"/>
              <a:cs typeface="Arial"/>
              <a:sym typeface="Arial"/>
            </a:endParaRPr>
          </a:p>
        </p:txBody>
      </p:sp>
      <p:sp>
        <p:nvSpPr>
          <p:cNvPr id="82" name="Google Shape;82;p18"/>
          <p:cNvSpPr txBox="1"/>
          <p:nvPr/>
        </p:nvSpPr>
        <p:spPr>
          <a:xfrm>
            <a:off x="436775" y="1021275"/>
            <a:ext cx="8171400" cy="111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7" name="Shape 357"/>
        <p:cNvGrpSpPr/>
        <p:nvPr/>
      </p:nvGrpSpPr>
      <p:grpSpPr>
        <a:xfrm>
          <a:off x="0" y="0"/>
          <a:ext cx="0" cy="0"/>
          <a:chOff x="0" y="0"/>
          <a:chExt cx="0" cy="0"/>
        </a:xfrm>
      </p:grpSpPr>
      <p:sp>
        <p:nvSpPr>
          <p:cNvPr id="358" name="Google Shape;358;p7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are the philosophies and methods you follow to service clients?</a:t>
            </a:r>
            <a:r>
              <a:rPr b="0" i="0" lang="en" sz="2800" u="none" cap="none" strike="noStrike">
                <a:solidFill>
                  <a:schemeClr val="dk1"/>
                </a:solidFill>
                <a:latin typeface="Arial"/>
                <a:ea typeface="Arial"/>
                <a:cs typeface="Arial"/>
                <a:sym typeface="Arial"/>
              </a:rPr>
              <a:t> </a:t>
            </a:r>
            <a:endParaRPr b="0"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2" name="Shape 362"/>
        <p:cNvGrpSpPr/>
        <p:nvPr/>
      </p:nvGrpSpPr>
      <p:grpSpPr>
        <a:xfrm>
          <a:off x="0" y="0"/>
          <a:ext cx="0" cy="0"/>
          <a:chOff x="0" y="0"/>
          <a:chExt cx="0" cy="0"/>
        </a:xfrm>
      </p:grpSpPr>
      <p:sp>
        <p:nvSpPr>
          <p:cNvPr id="363" name="Google Shape;363;p7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Do you have a unique way of thinking or working processes?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7" name="Shape 367"/>
        <p:cNvGrpSpPr/>
        <p:nvPr/>
      </p:nvGrpSpPr>
      <p:grpSpPr>
        <a:xfrm>
          <a:off x="0" y="0"/>
          <a:ext cx="0" cy="0"/>
          <a:chOff x="0" y="0"/>
          <a:chExt cx="0" cy="0"/>
        </a:xfrm>
      </p:grpSpPr>
      <p:sp>
        <p:nvSpPr>
          <p:cNvPr id="368" name="Google Shape;368;p7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are the things that you would never do to serving clients and managing your team? </a:t>
            </a:r>
            <a:r>
              <a:rPr b="0" i="0" lang="en" sz="2800" u="none" cap="none" strike="noStrike">
                <a:solidFill>
                  <a:schemeClr val="dk1"/>
                </a:solidFill>
                <a:latin typeface="Arial"/>
                <a:ea typeface="Arial"/>
                <a:cs typeface="Arial"/>
                <a:sym typeface="Arial"/>
              </a:rPr>
              <a:t> </a:t>
            </a:r>
            <a:endParaRPr b="0"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2" name="Shape 372"/>
        <p:cNvGrpSpPr/>
        <p:nvPr/>
      </p:nvGrpSpPr>
      <p:grpSpPr>
        <a:xfrm>
          <a:off x="0" y="0"/>
          <a:ext cx="0" cy="0"/>
          <a:chOff x="0" y="0"/>
          <a:chExt cx="0" cy="0"/>
        </a:xfrm>
      </p:grpSpPr>
      <p:sp>
        <p:nvSpPr>
          <p:cNvPr id="373" name="Google Shape;373;p7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What are your core values </a:t>
            </a:r>
            <a:r>
              <a:rPr b="1" i="0" lang="en" sz="2400" u="none" cap="none" strike="noStrike">
                <a:solidFill>
                  <a:schemeClr val="dk1"/>
                </a:solidFill>
                <a:latin typeface="Arial"/>
                <a:ea typeface="Arial"/>
                <a:cs typeface="Arial"/>
                <a:sym typeface="Arial"/>
              </a:rPr>
              <a:t>(go beyond honesty, integrity, respect - who doesn't agree with them)? </a:t>
            </a:r>
            <a:r>
              <a:rPr b="0" i="0" lang="en" sz="2400" u="none" cap="none" strike="noStrike">
                <a:solidFill>
                  <a:schemeClr val="dk1"/>
                </a:solidFill>
                <a:latin typeface="Arial"/>
                <a:ea typeface="Arial"/>
                <a:cs typeface="Arial"/>
                <a:sym typeface="Arial"/>
              </a:rPr>
              <a:t>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7" name="Shape 377"/>
        <p:cNvGrpSpPr/>
        <p:nvPr/>
      </p:nvGrpSpPr>
      <p:grpSpPr>
        <a:xfrm>
          <a:off x="0" y="0"/>
          <a:ext cx="0" cy="0"/>
          <a:chOff x="0" y="0"/>
          <a:chExt cx="0" cy="0"/>
        </a:xfrm>
      </p:grpSpPr>
      <p:sp>
        <p:nvSpPr>
          <p:cNvPr id="378" name="Google Shape;378;p7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1" i="0" lang="en" sz="2800" u="none" cap="none" strike="noStrike">
                <a:solidFill>
                  <a:schemeClr val="dk1"/>
                </a:solidFill>
                <a:latin typeface="Arial"/>
                <a:ea typeface="Arial"/>
                <a:cs typeface="Arial"/>
                <a:sym typeface="Arial"/>
              </a:rPr>
              <a:t>Can your team recite your agency core values?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2" name="Shape 382"/>
        <p:cNvGrpSpPr/>
        <p:nvPr/>
      </p:nvGrpSpPr>
      <p:grpSpPr>
        <a:xfrm>
          <a:off x="0" y="0"/>
          <a:ext cx="0" cy="0"/>
          <a:chOff x="0" y="0"/>
          <a:chExt cx="0" cy="0"/>
        </a:xfrm>
      </p:grpSpPr>
      <p:sp>
        <p:nvSpPr>
          <p:cNvPr id="383" name="Google Shape;383;p77"/>
          <p:cNvSpPr txBox="1"/>
          <p:nvPr>
            <p:ph type="ctrTitle"/>
          </p:nvPr>
        </p:nvSpPr>
        <p:spPr>
          <a:xfrm>
            <a:off x="311708" y="1337575"/>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Arial"/>
                <a:ea typeface="Arial"/>
                <a:cs typeface="Arial"/>
                <a:sym typeface="Arial"/>
              </a:rPr>
              <a:t>Are we aligned? </a:t>
            </a:r>
            <a:endParaRPr b="0" i="0" sz="5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5200"/>
              <a:buFont typeface="Arial"/>
              <a:buNone/>
            </a:pPr>
            <a:r>
              <a:t/>
            </a:r>
            <a:endParaRPr b="0" i="0" sz="5200" u="none" cap="none" strike="noStrike">
              <a:solidFill>
                <a:schemeClr val="dk1"/>
              </a:solidFill>
              <a:latin typeface="Arial"/>
              <a:ea typeface="Arial"/>
              <a:cs typeface="Arial"/>
              <a:sym typeface="Arial"/>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7" name="Shape 387"/>
        <p:cNvGrpSpPr/>
        <p:nvPr/>
      </p:nvGrpSpPr>
      <p:grpSpPr>
        <a:xfrm>
          <a:off x="0" y="0"/>
          <a:ext cx="0" cy="0"/>
          <a:chOff x="0" y="0"/>
          <a:chExt cx="0" cy="0"/>
        </a:xfrm>
      </p:grpSpPr>
      <p:sp>
        <p:nvSpPr>
          <p:cNvPr id="388" name="Google Shape;388;p7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Our Why . . .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1" i="0" sz="2800" u="none" cap="none" strike="noStrike">
              <a:solidFill>
                <a:schemeClr val="dk1"/>
              </a:solidFill>
              <a:latin typeface="Arial"/>
              <a:ea typeface="Arial"/>
              <a:cs typeface="Arial"/>
              <a:sym typeface="Arial"/>
            </a:endParaRPr>
          </a:p>
        </p:txBody>
      </p:sp>
      <p:sp>
        <p:nvSpPr>
          <p:cNvPr id="389" name="Google Shape;389;p78"/>
          <p:cNvSpPr txBox="1"/>
          <p:nvPr/>
        </p:nvSpPr>
        <p:spPr>
          <a:xfrm>
            <a:off x="381000" y="762000"/>
            <a:ext cx="8122500" cy="3000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Arial"/>
              <a:ea typeface="Arial"/>
              <a:cs typeface="Arial"/>
              <a:sym typeface="Arial"/>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3" name="Shape 393"/>
        <p:cNvGrpSpPr/>
        <p:nvPr/>
      </p:nvGrpSpPr>
      <p:grpSpPr>
        <a:xfrm>
          <a:off x="0" y="0"/>
          <a:ext cx="0" cy="0"/>
          <a:chOff x="0" y="0"/>
          <a:chExt cx="0" cy="0"/>
        </a:xfrm>
      </p:grpSpPr>
      <p:sp>
        <p:nvSpPr>
          <p:cNvPr id="394" name="Google Shape;394;p7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What is the one word that describes your Brand?</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1" i="0" sz="2800" u="none" cap="none" strike="noStrike">
              <a:solidFill>
                <a:schemeClr val="dk1"/>
              </a:solidFill>
              <a:latin typeface="Arial"/>
              <a:ea typeface="Arial"/>
              <a:cs typeface="Arial"/>
              <a:sym typeface="Arial"/>
            </a:endParaRPr>
          </a:p>
        </p:txBody>
      </p:sp>
      <p:sp>
        <p:nvSpPr>
          <p:cNvPr id="395" name="Google Shape;395;p79"/>
          <p:cNvSpPr txBox="1"/>
          <p:nvPr/>
        </p:nvSpPr>
        <p:spPr>
          <a:xfrm>
            <a:off x="381000" y="762000"/>
            <a:ext cx="8122500" cy="3000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Arial"/>
              <a:ea typeface="Arial"/>
              <a:cs typeface="Arial"/>
              <a:sym typeface="Arial"/>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9" name="Shape 399"/>
        <p:cNvGrpSpPr/>
        <p:nvPr/>
      </p:nvGrpSpPr>
      <p:grpSpPr>
        <a:xfrm>
          <a:off x="0" y="0"/>
          <a:ext cx="0" cy="0"/>
          <a:chOff x="0" y="0"/>
          <a:chExt cx="0" cy="0"/>
        </a:xfrm>
      </p:grpSpPr>
      <p:sp>
        <p:nvSpPr>
          <p:cNvPr id="400" name="Google Shape;400;p8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Our Vision or Mission Statement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1" i="0" sz="2800" u="none" cap="none" strike="noStrike">
              <a:solidFill>
                <a:schemeClr val="dk1"/>
              </a:solidFill>
              <a:latin typeface="Arial"/>
              <a:ea typeface="Arial"/>
              <a:cs typeface="Arial"/>
              <a:sym typeface="Arial"/>
            </a:endParaRPr>
          </a:p>
        </p:txBody>
      </p:sp>
      <p:sp>
        <p:nvSpPr>
          <p:cNvPr id="401" name="Google Shape;401;p80"/>
          <p:cNvSpPr txBox="1"/>
          <p:nvPr/>
        </p:nvSpPr>
        <p:spPr>
          <a:xfrm>
            <a:off x="381000" y="762000"/>
            <a:ext cx="8122500" cy="3000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Arial"/>
              <a:ea typeface="Arial"/>
              <a:cs typeface="Arial"/>
              <a:sym typeface="Arial"/>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5" name="Shape 405"/>
        <p:cNvGrpSpPr/>
        <p:nvPr/>
      </p:nvGrpSpPr>
      <p:grpSpPr>
        <a:xfrm>
          <a:off x="0" y="0"/>
          <a:ext cx="0" cy="0"/>
          <a:chOff x="0" y="0"/>
          <a:chExt cx="0" cy="0"/>
        </a:xfrm>
      </p:grpSpPr>
      <p:sp>
        <p:nvSpPr>
          <p:cNvPr id="406" name="Google Shape;406;p8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Our positioning statement</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1" i="0" sz="2800" u="none" cap="none" strike="noStrike">
              <a:solidFill>
                <a:schemeClr val="dk1"/>
              </a:solidFill>
              <a:latin typeface="Arial"/>
              <a:ea typeface="Arial"/>
              <a:cs typeface="Arial"/>
              <a:sym typeface="Arial"/>
            </a:endParaRPr>
          </a:p>
        </p:txBody>
      </p:sp>
      <p:sp>
        <p:nvSpPr>
          <p:cNvPr id="407" name="Google Shape;407;p81"/>
          <p:cNvSpPr txBox="1"/>
          <p:nvPr/>
        </p:nvSpPr>
        <p:spPr>
          <a:xfrm>
            <a:off x="381000" y="762000"/>
            <a:ext cx="8122500" cy="3000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Google Shape;87;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How would your customers describe your brand?  </a:t>
            </a:r>
            <a:endParaRPr b="1" i="0" sz="2800" u="none" cap="none" strike="noStrike">
              <a:solidFill>
                <a:schemeClr val="dk1"/>
              </a:solidFill>
              <a:latin typeface="Arial"/>
              <a:ea typeface="Arial"/>
              <a:cs typeface="Arial"/>
              <a:sym typeface="Arial"/>
            </a:endParaRPr>
          </a:p>
        </p:txBody>
      </p:sp>
      <p:sp>
        <p:nvSpPr>
          <p:cNvPr id="88" name="Google Shape;88;p19"/>
          <p:cNvSpPr txBox="1"/>
          <p:nvPr/>
        </p:nvSpPr>
        <p:spPr>
          <a:xfrm>
            <a:off x="436775" y="1021275"/>
            <a:ext cx="8171400" cy="111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0" i="1" sz="1200" u="none" cap="none" strike="noStrike">
              <a:solidFill>
                <a:schemeClr val="dk1"/>
              </a:solidFill>
              <a:latin typeface="Arial"/>
              <a:ea typeface="Arial"/>
              <a:cs typeface="Arial"/>
              <a:sym typeface="Arial"/>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1" name="Shape 411"/>
        <p:cNvGrpSpPr/>
        <p:nvPr/>
      </p:nvGrpSpPr>
      <p:grpSpPr>
        <a:xfrm>
          <a:off x="0" y="0"/>
          <a:ext cx="0" cy="0"/>
          <a:chOff x="0" y="0"/>
          <a:chExt cx="0" cy="0"/>
        </a:xfrm>
      </p:grpSpPr>
      <p:sp>
        <p:nvSpPr>
          <p:cNvPr id="412" name="Google Shape;412;p8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Our top 5 Core Values &amp; do we all agree?</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 </a:t>
            </a:r>
            <a:endParaRPr b="1" i="0" sz="2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2800"/>
              <a:buFont typeface="Arial"/>
              <a:buNone/>
            </a:pPr>
            <a:r>
              <a:t/>
            </a:r>
            <a:endParaRPr b="1" i="0" sz="2800" u="none" cap="none" strike="noStrike">
              <a:solidFill>
                <a:schemeClr val="dk1"/>
              </a:solidFill>
              <a:latin typeface="Arial"/>
              <a:ea typeface="Arial"/>
              <a:cs typeface="Arial"/>
              <a:sym typeface="Arial"/>
            </a:endParaRPr>
          </a:p>
        </p:txBody>
      </p:sp>
      <p:sp>
        <p:nvSpPr>
          <p:cNvPr id="413" name="Google Shape;413;p82"/>
          <p:cNvSpPr txBox="1"/>
          <p:nvPr/>
        </p:nvSpPr>
        <p:spPr>
          <a:xfrm>
            <a:off x="394150" y="1349500"/>
            <a:ext cx="7689600" cy="2456700"/>
          </a:xfrm>
          <a:prstGeom prst="rect">
            <a:avLst/>
          </a:prstGeom>
          <a:noFill/>
          <a:ln>
            <a:noFill/>
          </a:ln>
        </p:spPr>
        <p:txBody>
          <a:bodyPr anchorCtr="0" anchor="ctr" bIns="91425" lIns="91425" spcFirstLastPara="1" rIns="91425" wrap="square" tIns="91425">
            <a:noAutofit/>
          </a:bodyPr>
          <a:lstStyle/>
          <a:p>
            <a:pPr indent="-381000" lvl="0" marL="457200" marR="0" rtl="0" algn="l">
              <a:lnSpc>
                <a:spcPct val="100000"/>
              </a:lnSpc>
              <a:spcBef>
                <a:spcPts val="0"/>
              </a:spcBef>
              <a:spcAft>
                <a:spcPts val="0"/>
              </a:spcAft>
              <a:buClr>
                <a:srgbClr val="000000"/>
              </a:buClr>
              <a:buSzPts val="2400"/>
              <a:buFont typeface="Arial"/>
              <a:buAutoNum type="arabicParenR"/>
            </a:pPr>
            <a:r>
              <a:t/>
            </a:r>
            <a:endParaRPr b="0" i="0" sz="2400" u="none" cap="none" strike="noStrike">
              <a:solidFill>
                <a:srgbClr val="000000"/>
              </a:solidFill>
              <a:latin typeface="Arial"/>
              <a:ea typeface="Arial"/>
              <a:cs typeface="Arial"/>
              <a:sym typeface="Arial"/>
            </a:endParaRPr>
          </a:p>
          <a:p>
            <a:pPr indent="-381000" lvl="0" marL="457200" marR="0" rtl="0" algn="l">
              <a:lnSpc>
                <a:spcPct val="100000"/>
              </a:lnSpc>
              <a:spcBef>
                <a:spcPts val="0"/>
              </a:spcBef>
              <a:spcAft>
                <a:spcPts val="0"/>
              </a:spcAft>
              <a:buClr>
                <a:srgbClr val="000000"/>
              </a:buClr>
              <a:buSzPts val="2400"/>
              <a:buFont typeface="Arial"/>
              <a:buAutoNum type="arabicParenR"/>
            </a:pPr>
            <a:r>
              <a:t/>
            </a:r>
            <a:endParaRPr b="0" i="0" sz="2400" u="none" cap="none" strike="noStrike">
              <a:solidFill>
                <a:srgbClr val="000000"/>
              </a:solidFill>
              <a:latin typeface="Arial"/>
              <a:ea typeface="Arial"/>
              <a:cs typeface="Arial"/>
              <a:sym typeface="Arial"/>
            </a:endParaRPr>
          </a:p>
          <a:p>
            <a:pPr indent="-381000" lvl="0" marL="457200" marR="0" rtl="0" algn="l">
              <a:lnSpc>
                <a:spcPct val="100000"/>
              </a:lnSpc>
              <a:spcBef>
                <a:spcPts val="0"/>
              </a:spcBef>
              <a:spcAft>
                <a:spcPts val="0"/>
              </a:spcAft>
              <a:buClr>
                <a:srgbClr val="000000"/>
              </a:buClr>
              <a:buSzPts val="2400"/>
              <a:buFont typeface="Arial"/>
              <a:buAutoNum type="arabicParenR"/>
            </a:pPr>
            <a:r>
              <a:t/>
            </a:r>
            <a:endParaRPr b="0" i="0" sz="2400" u="none" cap="none" strike="noStrike">
              <a:solidFill>
                <a:srgbClr val="000000"/>
              </a:solidFill>
              <a:latin typeface="Arial"/>
              <a:ea typeface="Arial"/>
              <a:cs typeface="Arial"/>
              <a:sym typeface="Arial"/>
            </a:endParaRPr>
          </a:p>
          <a:p>
            <a:pPr indent="-381000" lvl="0" marL="457200" marR="0" rtl="0" algn="l">
              <a:lnSpc>
                <a:spcPct val="100000"/>
              </a:lnSpc>
              <a:spcBef>
                <a:spcPts val="0"/>
              </a:spcBef>
              <a:spcAft>
                <a:spcPts val="0"/>
              </a:spcAft>
              <a:buClr>
                <a:srgbClr val="000000"/>
              </a:buClr>
              <a:buSzPts val="2400"/>
              <a:buFont typeface="Arial"/>
              <a:buAutoNum type="arabicParenR"/>
            </a:pPr>
            <a:r>
              <a:t/>
            </a:r>
            <a:endParaRPr b="0" i="0" sz="2400" u="none" cap="none" strike="noStrike">
              <a:solidFill>
                <a:srgbClr val="000000"/>
              </a:solidFill>
              <a:latin typeface="Arial"/>
              <a:ea typeface="Arial"/>
              <a:cs typeface="Arial"/>
              <a:sym typeface="Arial"/>
            </a:endParaRPr>
          </a:p>
          <a:p>
            <a:pPr indent="-381000" lvl="0" marL="457200" marR="0" rtl="0" algn="l">
              <a:lnSpc>
                <a:spcPct val="100000"/>
              </a:lnSpc>
              <a:spcBef>
                <a:spcPts val="0"/>
              </a:spcBef>
              <a:spcAft>
                <a:spcPts val="0"/>
              </a:spcAft>
              <a:buClr>
                <a:srgbClr val="000000"/>
              </a:buClr>
              <a:buSzPts val="2400"/>
              <a:buFont typeface="Arial"/>
              <a:buAutoNum type="arabicParenR"/>
            </a:pPr>
            <a:r>
              <a:t/>
            </a:r>
            <a:endParaRPr b="0" i="0" sz="2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Arial"/>
              <a:ea typeface="Arial"/>
              <a:cs typeface="Arial"/>
              <a:sym typeface="Arial"/>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7" name="Shape 417"/>
        <p:cNvGrpSpPr/>
        <p:nvPr/>
      </p:nvGrpSpPr>
      <p:grpSpPr>
        <a:xfrm>
          <a:off x="0" y="0"/>
          <a:ext cx="0" cy="0"/>
          <a:chOff x="0" y="0"/>
          <a:chExt cx="0" cy="0"/>
        </a:xfrm>
      </p:grpSpPr>
      <p:sp>
        <p:nvSpPr>
          <p:cNvPr id="418" name="Google Shape;418;p83"/>
          <p:cNvSpPr txBox="1"/>
          <p:nvPr>
            <p:ph type="ctrTitle"/>
          </p:nvPr>
        </p:nvSpPr>
        <p:spPr>
          <a:xfrm>
            <a:off x="311708" y="1337575"/>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Arial"/>
                <a:ea typeface="Arial"/>
                <a:cs typeface="Arial"/>
                <a:sym typeface="Arial"/>
              </a:rPr>
              <a:t>Let’s read, review &amp; implement. </a:t>
            </a:r>
            <a:endParaRPr b="0" i="0" sz="5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5200"/>
              <a:buFont typeface="Arial"/>
              <a:buNone/>
            </a:pPr>
            <a:r>
              <a:t/>
            </a:r>
            <a:endParaRPr b="0" i="0" sz="5200" u="none" cap="none" strike="noStrik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2800"/>
              <a:buFont typeface="Arial"/>
              <a:buNone/>
            </a:pPr>
            <a:r>
              <a:rPr b="1" i="0" lang="en" sz="2800" u="none" cap="none" strike="noStrike">
                <a:solidFill>
                  <a:schemeClr val="dk1"/>
                </a:solidFill>
                <a:latin typeface="Arial"/>
                <a:ea typeface="Arial"/>
                <a:cs typeface="Arial"/>
                <a:sym typeface="Arial"/>
              </a:rPr>
              <a:t>Where do you see your company in 5 years?  </a:t>
            </a:r>
            <a:endParaRPr b="1" i="0" sz="28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21"/>
          <p:cNvSpPr txBox="1"/>
          <p:nvPr>
            <p:ph type="ctrTitle"/>
          </p:nvPr>
        </p:nvSpPr>
        <p:spPr>
          <a:xfrm>
            <a:off x="311708" y="1676225"/>
            <a:ext cx="8520600" cy="2052600"/>
          </a:xfrm>
          <a:prstGeom prst="rect">
            <a:avLst/>
          </a:prstGeom>
          <a:noFill/>
          <a:ln>
            <a:noFill/>
          </a:ln>
        </p:spPr>
        <p:txBody>
          <a:bodyPr anchorCtr="0" anchor="b" bIns="91425" lIns="91425" spcFirstLastPara="1" rIns="91425" wrap="square" tIns="91425">
            <a:noAutofit/>
          </a:bodyPr>
          <a:lstStyle/>
          <a:p>
            <a:pPr indent="0" lvl="0" marL="0" marR="0" rtl="0" algn="ctr">
              <a:lnSpc>
                <a:spcPct val="100000"/>
              </a:lnSpc>
              <a:spcBef>
                <a:spcPts val="0"/>
              </a:spcBef>
              <a:spcAft>
                <a:spcPts val="0"/>
              </a:spcAft>
              <a:buClr>
                <a:schemeClr val="dk1"/>
              </a:buClr>
              <a:buSzPts val="5200"/>
              <a:buFont typeface="Arial"/>
              <a:buNone/>
            </a:pPr>
            <a:r>
              <a:rPr b="0" i="0" lang="en" sz="5200" u="none" cap="none" strike="noStrike">
                <a:solidFill>
                  <a:schemeClr val="dk1"/>
                </a:solidFill>
                <a:latin typeface="Arial"/>
                <a:ea typeface="Arial"/>
                <a:cs typeface="Arial"/>
                <a:sym typeface="Arial"/>
              </a:rPr>
              <a:t>Our Brand Identity</a:t>
            </a:r>
            <a:endParaRPr b="0" i="0" sz="5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5200"/>
              <a:buFont typeface="Arial"/>
              <a:buNone/>
            </a:pPr>
            <a:r>
              <a:t/>
            </a:r>
            <a:endParaRPr b="0" i="0" sz="52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100"/>
              <a:buFont typeface="Arial"/>
              <a:buNone/>
            </a:pPr>
            <a:r>
              <a:rPr b="1" i="1" lang="en" sz="1400" u="none" cap="none" strike="noStrike">
                <a:solidFill>
                  <a:srgbClr val="76A5AF"/>
                </a:solidFill>
                <a:latin typeface="Arial"/>
                <a:ea typeface="Arial"/>
                <a:cs typeface="Arial"/>
                <a:sym typeface="Arial"/>
              </a:rPr>
              <a:t>Determine where your agency sits in the market.</a:t>
            </a:r>
            <a:endParaRPr b="0" i="0" sz="5200" u="none" cap="none" strike="noStrike">
              <a:solidFill>
                <a:srgbClr val="76A5AF"/>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