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6"/>
  </p:notesMasterIdLst>
  <p:handoutMasterIdLst>
    <p:handoutMasterId r:id="rId27"/>
  </p:handoutMasterIdLst>
  <p:sldIdLst>
    <p:sldId id="376" r:id="rId5"/>
    <p:sldId id="387" r:id="rId6"/>
    <p:sldId id="377" r:id="rId7"/>
    <p:sldId id="397" r:id="rId8"/>
    <p:sldId id="399" r:id="rId9"/>
    <p:sldId id="400" r:id="rId10"/>
    <p:sldId id="402" r:id="rId11"/>
    <p:sldId id="404" r:id="rId12"/>
    <p:sldId id="405" r:id="rId13"/>
    <p:sldId id="406" r:id="rId14"/>
    <p:sldId id="407" r:id="rId15"/>
    <p:sldId id="395" r:id="rId16"/>
    <p:sldId id="408" r:id="rId17"/>
    <p:sldId id="398" r:id="rId18"/>
    <p:sldId id="413" r:id="rId19"/>
    <p:sldId id="414" r:id="rId20"/>
    <p:sldId id="409" r:id="rId21"/>
    <p:sldId id="410" r:id="rId22"/>
    <p:sldId id="393" r:id="rId23"/>
    <p:sldId id="412" r:id="rId24"/>
    <p:sldId id="411" r:id="rId25"/>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6F1A"/>
    <a:srgbClr val="FF8000"/>
    <a:srgbClr val="004B85"/>
    <a:srgbClr val="00437F"/>
    <a:srgbClr val="7A0C33"/>
    <a:srgbClr val="008000"/>
    <a:srgbClr val="C2960A"/>
    <a:srgbClr val="44444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85904" autoAdjust="0"/>
  </p:normalViewPr>
  <p:slideViewPr>
    <p:cSldViewPr>
      <p:cViewPr varScale="1">
        <p:scale>
          <a:sx n="104" d="100"/>
          <a:sy n="104" d="100"/>
        </p:scale>
        <p:origin x="16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32"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2591" cy="465616"/>
          </a:xfrm>
          <a:prstGeom prst="rect">
            <a:avLst/>
          </a:prstGeom>
          <a:noFill/>
          <a:ln>
            <a:noFill/>
          </a:ln>
          <a:extLst/>
        </p:spPr>
        <p:txBody>
          <a:bodyPr vert="horz" wrap="square" lIns="93314" tIns="46657" rIns="93314" bIns="46657" numCol="1" anchor="t" anchorCtr="0" compatLnSpc="1">
            <a:prstTxWarp prst="textNoShape">
              <a:avLst/>
            </a:prstTxWarp>
          </a:bodyPr>
          <a:lstStyle>
            <a:lvl1pPr defTabSz="932628">
              <a:defRPr sz="1200">
                <a:ea typeface="ＭＳ Ｐゴシック" pitchFamily="-108" charset="-128"/>
              </a:defRPr>
            </a:lvl1pPr>
          </a:lstStyle>
          <a:p>
            <a:pPr>
              <a:defRPr/>
            </a:pPr>
            <a:endParaRPr lang="en-US"/>
          </a:p>
        </p:txBody>
      </p:sp>
      <p:sp>
        <p:nvSpPr>
          <p:cNvPr id="9219" name="Rectangle 3"/>
          <p:cNvSpPr>
            <a:spLocks noGrp="1" noChangeArrowheads="1"/>
          </p:cNvSpPr>
          <p:nvPr>
            <p:ph type="dt" sz="quarter" idx="1"/>
          </p:nvPr>
        </p:nvSpPr>
        <p:spPr bwMode="auto">
          <a:xfrm>
            <a:off x="3980509" y="0"/>
            <a:ext cx="3042591" cy="465616"/>
          </a:xfrm>
          <a:prstGeom prst="rect">
            <a:avLst/>
          </a:prstGeom>
          <a:noFill/>
          <a:ln>
            <a:noFill/>
          </a:ln>
          <a:extLst/>
        </p:spPr>
        <p:txBody>
          <a:bodyPr vert="horz" wrap="square" lIns="93314" tIns="46657" rIns="93314" bIns="46657" numCol="1" anchor="t" anchorCtr="0" compatLnSpc="1">
            <a:prstTxWarp prst="textNoShape">
              <a:avLst/>
            </a:prstTxWarp>
          </a:bodyPr>
          <a:lstStyle>
            <a:lvl1pPr algn="r" defTabSz="932628">
              <a:defRPr sz="1200">
                <a:ea typeface="ＭＳ Ｐゴシック" pitchFamily="-108" charset="-128"/>
              </a:defRPr>
            </a:lvl1pPr>
          </a:lstStyle>
          <a:p>
            <a:pPr>
              <a:defRPr/>
            </a:pPr>
            <a:endParaRPr lang="en-US"/>
          </a:p>
        </p:txBody>
      </p:sp>
      <p:sp>
        <p:nvSpPr>
          <p:cNvPr id="9220" name="Rectangle 4"/>
          <p:cNvSpPr>
            <a:spLocks noGrp="1" noChangeArrowheads="1"/>
          </p:cNvSpPr>
          <p:nvPr>
            <p:ph type="ftr" sz="quarter" idx="2"/>
          </p:nvPr>
        </p:nvSpPr>
        <p:spPr bwMode="auto">
          <a:xfrm>
            <a:off x="0" y="8843485"/>
            <a:ext cx="3042591" cy="465616"/>
          </a:xfrm>
          <a:prstGeom prst="rect">
            <a:avLst/>
          </a:prstGeom>
          <a:noFill/>
          <a:ln>
            <a:noFill/>
          </a:ln>
          <a:extLst/>
        </p:spPr>
        <p:txBody>
          <a:bodyPr vert="horz" wrap="square" lIns="93314" tIns="46657" rIns="93314" bIns="46657" numCol="1" anchor="b" anchorCtr="0" compatLnSpc="1">
            <a:prstTxWarp prst="textNoShape">
              <a:avLst/>
            </a:prstTxWarp>
          </a:bodyPr>
          <a:lstStyle>
            <a:lvl1pPr defTabSz="932628">
              <a:defRPr sz="1200">
                <a:ea typeface="ＭＳ Ｐゴシック" pitchFamily="-108" charset="-128"/>
              </a:defRPr>
            </a:lvl1pPr>
          </a:lstStyle>
          <a:p>
            <a:pPr>
              <a:defRPr/>
            </a:pPr>
            <a:endParaRPr lang="en-US"/>
          </a:p>
        </p:txBody>
      </p:sp>
      <p:sp>
        <p:nvSpPr>
          <p:cNvPr id="9221" name="Rectangle 5"/>
          <p:cNvSpPr>
            <a:spLocks noGrp="1" noChangeArrowheads="1"/>
          </p:cNvSpPr>
          <p:nvPr>
            <p:ph type="sldNum" sz="quarter" idx="3"/>
          </p:nvPr>
        </p:nvSpPr>
        <p:spPr bwMode="auto">
          <a:xfrm>
            <a:off x="3980509" y="8843485"/>
            <a:ext cx="3042591" cy="465616"/>
          </a:xfrm>
          <a:prstGeom prst="rect">
            <a:avLst/>
          </a:prstGeom>
          <a:noFill/>
          <a:ln>
            <a:noFill/>
          </a:ln>
          <a:extLst/>
        </p:spPr>
        <p:txBody>
          <a:bodyPr vert="horz" wrap="square" lIns="93314" tIns="46657" rIns="93314" bIns="46657" numCol="1" anchor="b" anchorCtr="0" compatLnSpc="1">
            <a:prstTxWarp prst="textNoShape">
              <a:avLst/>
            </a:prstTxWarp>
          </a:bodyPr>
          <a:lstStyle>
            <a:lvl1pPr algn="r" defTabSz="932628">
              <a:defRPr sz="1200">
                <a:ea typeface="ＭＳ Ｐゴシック" pitchFamily="-108" charset="-128"/>
              </a:defRPr>
            </a:lvl1pPr>
          </a:lstStyle>
          <a:p>
            <a:pPr>
              <a:defRPr/>
            </a:pPr>
            <a:fld id="{63D2011C-5D48-4650-9C99-F44D386C4094}" type="slidenum">
              <a:rPr lang="en-US"/>
              <a:pPr>
                <a:defRPr/>
              </a:pPr>
              <a:t>‹#›</a:t>
            </a:fld>
            <a:endParaRPr lang="en-US"/>
          </a:p>
        </p:txBody>
      </p:sp>
    </p:spTree>
    <p:extLst>
      <p:ext uri="{BB962C8B-B14F-4D97-AF65-F5344CB8AC3E}">
        <p14:creationId xmlns:p14="http://schemas.microsoft.com/office/powerpoint/2010/main" val="2948529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2591" cy="465616"/>
          </a:xfrm>
          <a:prstGeom prst="rect">
            <a:avLst/>
          </a:prstGeom>
          <a:noFill/>
          <a:ln>
            <a:noFill/>
          </a:ln>
          <a:extLst/>
        </p:spPr>
        <p:txBody>
          <a:bodyPr vert="horz" wrap="square" lIns="93314" tIns="46657" rIns="93314" bIns="46657" numCol="1" anchor="t" anchorCtr="0" compatLnSpc="1">
            <a:prstTxWarp prst="textNoShape">
              <a:avLst/>
            </a:prstTxWarp>
          </a:bodyPr>
          <a:lstStyle>
            <a:lvl1pPr defTabSz="932628">
              <a:defRPr sz="1200">
                <a:ea typeface="ＭＳ Ｐゴシック" pitchFamily="-108" charset="-128"/>
              </a:defRPr>
            </a:lvl1pPr>
          </a:lstStyle>
          <a:p>
            <a:pPr>
              <a:defRPr/>
            </a:pPr>
            <a:endParaRPr lang="en-US"/>
          </a:p>
        </p:txBody>
      </p:sp>
      <p:sp>
        <p:nvSpPr>
          <p:cNvPr id="4099" name="Rectangle 3"/>
          <p:cNvSpPr>
            <a:spLocks noGrp="1" noChangeArrowheads="1"/>
          </p:cNvSpPr>
          <p:nvPr>
            <p:ph type="dt" idx="1"/>
          </p:nvPr>
        </p:nvSpPr>
        <p:spPr bwMode="auto">
          <a:xfrm>
            <a:off x="3980509" y="0"/>
            <a:ext cx="3042591" cy="465616"/>
          </a:xfrm>
          <a:prstGeom prst="rect">
            <a:avLst/>
          </a:prstGeom>
          <a:noFill/>
          <a:ln>
            <a:noFill/>
          </a:ln>
          <a:extLst/>
        </p:spPr>
        <p:txBody>
          <a:bodyPr vert="horz" wrap="square" lIns="93314" tIns="46657" rIns="93314" bIns="46657" numCol="1" anchor="t" anchorCtr="0" compatLnSpc="1">
            <a:prstTxWarp prst="textNoShape">
              <a:avLst/>
            </a:prstTxWarp>
          </a:bodyPr>
          <a:lstStyle>
            <a:lvl1pPr algn="r" defTabSz="932628">
              <a:defRPr sz="1200">
                <a:ea typeface="ＭＳ Ｐゴシック" pitchFamily="-108" charset="-128"/>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4275" y="698500"/>
            <a:ext cx="4656138"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6307" y="4421742"/>
            <a:ext cx="5150488" cy="4188935"/>
          </a:xfrm>
          <a:prstGeom prst="rect">
            <a:avLst/>
          </a:prstGeom>
          <a:noFill/>
          <a:ln>
            <a:noFill/>
          </a:ln>
          <a:extLst/>
        </p:spPr>
        <p:txBody>
          <a:bodyPr vert="horz" wrap="square" lIns="93314" tIns="46657" rIns="93314" bIns="466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3485"/>
            <a:ext cx="3042591" cy="465616"/>
          </a:xfrm>
          <a:prstGeom prst="rect">
            <a:avLst/>
          </a:prstGeom>
          <a:noFill/>
          <a:ln>
            <a:noFill/>
          </a:ln>
          <a:extLst/>
        </p:spPr>
        <p:txBody>
          <a:bodyPr vert="horz" wrap="square" lIns="93314" tIns="46657" rIns="93314" bIns="46657" numCol="1" anchor="b" anchorCtr="0" compatLnSpc="1">
            <a:prstTxWarp prst="textNoShape">
              <a:avLst/>
            </a:prstTxWarp>
          </a:bodyPr>
          <a:lstStyle>
            <a:lvl1pPr defTabSz="932628">
              <a:defRPr sz="1200">
                <a:ea typeface="ＭＳ Ｐゴシック" pitchFamily="-108" charset="-128"/>
              </a:defRPr>
            </a:lvl1pPr>
          </a:lstStyle>
          <a:p>
            <a:pPr>
              <a:defRPr/>
            </a:pPr>
            <a:endParaRPr lang="en-US"/>
          </a:p>
        </p:txBody>
      </p:sp>
      <p:sp>
        <p:nvSpPr>
          <p:cNvPr id="4103" name="Rectangle 7"/>
          <p:cNvSpPr>
            <a:spLocks noGrp="1" noChangeArrowheads="1"/>
          </p:cNvSpPr>
          <p:nvPr>
            <p:ph type="sldNum" sz="quarter" idx="5"/>
          </p:nvPr>
        </p:nvSpPr>
        <p:spPr bwMode="auto">
          <a:xfrm>
            <a:off x="3980509" y="8843485"/>
            <a:ext cx="3042591" cy="465616"/>
          </a:xfrm>
          <a:prstGeom prst="rect">
            <a:avLst/>
          </a:prstGeom>
          <a:noFill/>
          <a:ln>
            <a:noFill/>
          </a:ln>
          <a:extLst/>
        </p:spPr>
        <p:txBody>
          <a:bodyPr vert="horz" wrap="square" lIns="93314" tIns="46657" rIns="93314" bIns="46657" numCol="1" anchor="b" anchorCtr="0" compatLnSpc="1">
            <a:prstTxWarp prst="textNoShape">
              <a:avLst/>
            </a:prstTxWarp>
          </a:bodyPr>
          <a:lstStyle>
            <a:lvl1pPr algn="r" defTabSz="932628">
              <a:defRPr sz="1200">
                <a:ea typeface="ＭＳ Ｐゴシック" pitchFamily="-108" charset="-128"/>
              </a:defRPr>
            </a:lvl1pPr>
          </a:lstStyle>
          <a:p>
            <a:pPr>
              <a:defRPr/>
            </a:pPr>
            <a:fld id="{1FACAF77-FB36-407D-B3FA-E887567B5B8A}" type="slidenum">
              <a:rPr lang="en-US"/>
              <a:pPr>
                <a:defRPr/>
              </a:pPr>
              <a:t>‹#›</a:t>
            </a:fld>
            <a:endParaRPr lang="en-US"/>
          </a:p>
        </p:txBody>
      </p:sp>
    </p:spTree>
    <p:extLst>
      <p:ext uri="{BB962C8B-B14F-4D97-AF65-F5344CB8AC3E}">
        <p14:creationId xmlns:p14="http://schemas.microsoft.com/office/powerpoint/2010/main" val="2200313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ACAF77-FB36-407D-B3FA-E887567B5B8A}" type="slidenum">
              <a:rPr lang="en-US" smtClean="0"/>
              <a:pPr>
                <a:defRPr/>
              </a:pPr>
              <a:t>1</a:t>
            </a:fld>
            <a:endParaRPr lang="en-US"/>
          </a:p>
        </p:txBody>
      </p:sp>
    </p:spTree>
    <p:extLst>
      <p:ext uri="{BB962C8B-B14F-4D97-AF65-F5344CB8AC3E}">
        <p14:creationId xmlns:p14="http://schemas.microsoft.com/office/powerpoint/2010/main" val="328063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Cooke</a:t>
            </a:r>
            <a:r>
              <a:rPr lang="en-US" baseline="0" dirty="0" smtClean="0"/>
              <a:t> Scholars are committed to making the world a better place. The foundation supports local and regional gatherings to give back to the community and do outreach in various ways. Scholars and alumni have volunteered at schools and community centers, conducted college counseling and awareness workshops at Title I schools, and many scholars have founded their own non-profit organizations at grassroots and national levels.</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10</a:t>
            </a:fld>
            <a:endParaRPr lang="en-US"/>
          </a:p>
        </p:txBody>
      </p:sp>
    </p:spTree>
    <p:extLst>
      <p:ext uri="{BB962C8B-B14F-4D97-AF65-F5344CB8AC3E}">
        <p14:creationId xmlns:p14="http://schemas.microsoft.com/office/powerpoint/2010/main" val="1912853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Cooke</a:t>
            </a:r>
            <a:r>
              <a:rPr lang="en-US" baseline="0" dirty="0" smtClean="0"/>
              <a:t> Scholars are committed to making the world a better place. The foundation supports local and regional gatherings to give back to the community and do outreach in various ways. Scholars and alumni have volunteered at schools and community centers, conducted college counseling and awareness workshops at Title I schools, and many scholars have founded their own non-profit organizations at grassroots and national levels.</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11</a:t>
            </a:fld>
            <a:endParaRPr lang="en-US"/>
          </a:p>
        </p:txBody>
      </p:sp>
    </p:spTree>
    <p:extLst>
      <p:ext uri="{BB962C8B-B14F-4D97-AF65-F5344CB8AC3E}">
        <p14:creationId xmlns:p14="http://schemas.microsoft.com/office/powerpoint/2010/main" val="3454899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eaLnBrk="1" fontAlgn="auto" hangingPunct="1">
              <a:spcBef>
                <a:spcPts val="0"/>
              </a:spcBef>
              <a:spcAft>
                <a:spcPts val="0"/>
              </a:spcAft>
              <a:defRPr/>
            </a:pPr>
            <a:r>
              <a:rPr lang="en-US" dirty="0">
                <a:latin typeface="Calibri" panose="020F0502020204030204" pitchFamily="34" charset="0"/>
              </a:rPr>
              <a:t>The Jack Kent Cooke Foundation College Scholarship Program is the nation’s largest undergraduate scholarship program through providing up to $40,000 per year available to high-achieving high school seniors with financial need who seek to attend the nation’s best 4-year colleges and universities.</a:t>
            </a:r>
          </a:p>
        </p:txBody>
      </p:sp>
      <p:sp>
        <p:nvSpPr>
          <p:cNvPr id="4" name="Slide Number Placeholder 3"/>
          <p:cNvSpPr>
            <a:spLocks noGrp="1"/>
          </p:cNvSpPr>
          <p:nvPr>
            <p:ph type="sldNum" sz="quarter" idx="10"/>
          </p:nvPr>
        </p:nvSpPr>
        <p:spPr/>
        <p:txBody>
          <a:bodyPr/>
          <a:lstStyle/>
          <a:p>
            <a:fld id="{9DB355AE-4876-4559-A050-C5AD38B49198}" type="slidenum">
              <a:rPr lang="en-US" smtClean="0"/>
              <a:t>12</a:t>
            </a:fld>
            <a:endParaRPr lang="en-US"/>
          </a:p>
        </p:txBody>
      </p:sp>
    </p:spTree>
    <p:extLst>
      <p:ext uri="{BB962C8B-B14F-4D97-AF65-F5344CB8AC3E}">
        <p14:creationId xmlns:p14="http://schemas.microsoft.com/office/powerpoint/2010/main" val="1762265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eaLnBrk="1" fontAlgn="auto" hangingPunct="1">
              <a:spcBef>
                <a:spcPts val="0"/>
              </a:spcBef>
              <a:spcAft>
                <a:spcPts val="0"/>
              </a:spcAft>
              <a:defRPr/>
            </a:pPr>
            <a:r>
              <a:rPr lang="en-US" dirty="0">
                <a:latin typeface="Calibri" panose="020F0502020204030204" pitchFamily="34" charset="0"/>
              </a:rPr>
              <a:t>The Jack Kent Cooke Foundation College Scholarship Program is the nation’s largest undergraduate scholarship program through providing up to $40,000 per year available to high-achieving high school seniors with financial need who seek to attend the nation’s best 4-year colleges and universities.</a:t>
            </a:r>
          </a:p>
        </p:txBody>
      </p:sp>
      <p:sp>
        <p:nvSpPr>
          <p:cNvPr id="4" name="Slide Number Placeholder 3"/>
          <p:cNvSpPr>
            <a:spLocks noGrp="1"/>
          </p:cNvSpPr>
          <p:nvPr>
            <p:ph type="sldNum" sz="quarter" idx="10"/>
          </p:nvPr>
        </p:nvSpPr>
        <p:spPr/>
        <p:txBody>
          <a:bodyPr/>
          <a:lstStyle/>
          <a:p>
            <a:fld id="{9DB355AE-4876-4559-A050-C5AD38B49198}" type="slidenum">
              <a:rPr lang="en-US" smtClean="0"/>
              <a:t>13</a:t>
            </a:fld>
            <a:endParaRPr lang="en-US"/>
          </a:p>
        </p:txBody>
      </p:sp>
    </p:spTree>
    <p:extLst>
      <p:ext uri="{BB962C8B-B14F-4D97-AF65-F5344CB8AC3E}">
        <p14:creationId xmlns:p14="http://schemas.microsoft.com/office/powerpoint/2010/main" val="3427405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eaLnBrk="1" fontAlgn="auto" hangingPunct="1">
              <a:spcBef>
                <a:spcPts val="0"/>
              </a:spcBef>
              <a:spcAft>
                <a:spcPts val="0"/>
              </a:spcAft>
              <a:defRPr/>
            </a:pPr>
            <a:r>
              <a:rPr lang="en-US" dirty="0">
                <a:latin typeface="Calibri" panose="020F0502020204030204" pitchFamily="34" charset="0"/>
              </a:rPr>
              <a:t>The Jack Kent Cooke Foundation College Scholarship Program is the nation’s largest undergraduate scholarship program through providing up to $40,000 per year available to high-achieving high school seniors with financial need who seek to attend the nation’s best 4-year colleges and universities.</a:t>
            </a:r>
          </a:p>
        </p:txBody>
      </p:sp>
      <p:sp>
        <p:nvSpPr>
          <p:cNvPr id="4" name="Slide Number Placeholder 3"/>
          <p:cNvSpPr>
            <a:spLocks noGrp="1"/>
          </p:cNvSpPr>
          <p:nvPr>
            <p:ph type="sldNum" sz="quarter" idx="10"/>
          </p:nvPr>
        </p:nvSpPr>
        <p:spPr/>
        <p:txBody>
          <a:bodyPr/>
          <a:lstStyle/>
          <a:p>
            <a:fld id="{9DB355AE-4876-4559-A050-C5AD38B49198}" type="slidenum">
              <a:rPr lang="en-US" smtClean="0"/>
              <a:t>14</a:t>
            </a:fld>
            <a:endParaRPr lang="en-US"/>
          </a:p>
        </p:txBody>
      </p:sp>
    </p:spTree>
    <p:extLst>
      <p:ext uri="{BB962C8B-B14F-4D97-AF65-F5344CB8AC3E}">
        <p14:creationId xmlns:p14="http://schemas.microsoft.com/office/powerpoint/2010/main" val="981884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eaLnBrk="1" fontAlgn="auto" hangingPunct="1">
              <a:spcBef>
                <a:spcPts val="0"/>
              </a:spcBef>
              <a:spcAft>
                <a:spcPts val="0"/>
              </a:spcAft>
              <a:defRPr/>
            </a:pPr>
            <a:r>
              <a:rPr lang="en-US" dirty="0">
                <a:latin typeface="Calibri" panose="020F0502020204030204" pitchFamily="34" charset="0"/>
              </a:rPr>
              <a:t>The Jack Kent Cooke Foundation College Scholarship Program is the nation’s largest undergraduate scholarship program through providing up to $40,000 per year available to high-achieving community college students with financial need who seek to transfer to the nation’s best 4-year colleges and universities.</a:t>
            </a:r>
          </a:p>
        </p:txBody>
      </p:sp>
      <p:sp>
        <p:nvSpPr>
          <p:cNvPr id="4" name="Slide Number Placeholder 3"/>
          <p:cNvSpPr>
            <a:spLocks noGrp="1"/>
          </p:cNvSpPr>
          <p:nvPr>
            <p:ph type="sldNum" sz="quarter" idx="10"/>
          </p:nvPr>
        </p:nvSpPr>
        <p:spPr/>
        <p:txBody>
          <a:bodyPr/>
          <a:lstStyle/>
          <a:p>
            <a:fld id="{9DB355AE-4876-4559-A050-C5AD38B49198}" type="slidenum">
              <a:rPr lang="en-US" smtClean="0"/>
              <a:t>15</a:t>
            </a:fld>
            <a:endParaRPr lang="en-US"/>
          </a:p>
        </p:txBody>
      </p:sp>
    </p:spTree>
    <p:extLst>
      <p:ext uri="{BB962C8B-B14F-4D97-AF65-F5344CB8AC3E}">
        <p14:creationId xmlns:p14="http://schemas.microsoft.com/office/powerpoint/2010/main" val="1441499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eaLnBrk="1" fontAlgn="auto" hangingPunct="1">
              <a:spcBef>
                <a:spcPts val="0"/>
              </a:spcBef>
              <a:spcAft>
                <a:spcPts val="0"/>
              </a:spcAft>
              <a:defRPr/>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DB355AE-4876-4559-A050-C5AD38B49198}" type="slidenum">
              <a:rPr lang="en-US" smtClean="0"/>
              <a:t>16</a:t>
            </a:fld>
            <a:endParaRPr lang="en-US"/>
          </a:p>
        </p:txBody>
      </p:sp>
    </p:spTree>
    <p:extLst>
      <p:ext uri="{BB962C8B-B14F-4D97-AF65-F5344CB8AC3E}">
        <p14:creationId xmlns:p14="http://schemas.microsoft.com/office/powerpoint/2010/main" val="387902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eaLnBrk="1" fontAlgn="auto" hangingPunct="1">
              <a:spcBef>
                <a:spcPts val="0"/>
              </a:spcBef>
              <a:spcAft>
                <a:spcPts val="0"/>
              </a:spcAft>
              <a:defRPr/>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DB355AE-4876-4559-A050-C5AD38B49198}" type="slidenum">
              <a:rPr lang="en-US" smtClean="0"/>
              <a:t>17</a:t>
            </a:fld>
            <a:endParaRPr lang="en-US"/>
          </a:p>
        </p:txBody>
      </p:sp>
    </p:spTree>
    <p:extLst>
      <p:ext uri="{BB962C8B-B14F-4D97-AF65-F5344CB8AC3E}">
        <p14:creationId xmlns:p14="http://schemas.microsoft.com/office/powerpoint/2010/main" val="319499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general tips. Begin</a:t>
            </a:r>
            <a:r>
              <a:rPr lang="en-US" baseline="0" dirty="0" smtClean="0"/>
              <a:t> right away. This way you will get important alerts and reminders in our application system. You also should enter your team names and email addresses right away so that they have plenty of time to complete their portion. The application is very logical and similar to the college application process. Students should take time to submit a strong application. Students should set a reminder for the deadline, not only for themselves but also take the lead in ensuring that the recommendations and all necessary parent forms are completed by the deadline.</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18</a:t>
            </a:fld>
            <a:endParaRPr lang="en-US"/>
          </a:p>
        </p:txBody>
      </p:sp>
    </p:spTree>
    <p:extLst>
      <p:ext uri="{BB962C8B-B14F-4D97-AF65-F5344CB8AC3E}">
        <p14:creationId xmlns:p14="http://schemas.microsoft.com/office/powerpoint/2010/main" val="183343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28">
              <a:defRPr sz="2400">
                <a:solidFill>
                  <a:schemeClr val="tx1"/>
                </a:solidFill>
                <a:latin typeface="Arial" charset="0"/>
                <a:ea typeface="ＭＳ Ｐゴシック" pitchFamily="34" charset="-128"/>
              </a:defRPr>
            </a:lvl1pPr>
            <a:lvl2pPr marL="752534" indent="-289436" defTabSz="932628">
              <a:defRPr sz="2400">
                <a:solidFill>
                  <a:schemeClr val="tx1"/>
                </a:solidFill>
                <a:latin typeface="Arial" charset="0"/>
                <a:ea typeface="ＭＳ Ｐゴシック" pitchFamily="34" charset="-128"/>
              </a:defRPr>
            </a:lvl2pPr>
            <a:lvl3pPr marL="1157745" indent="-231549" defTabSz="932628">
              <a:defRPr sz="2400">
                <a:solidFill>
                  <a:schemeClr val="tx1"/>
                </a:solidFill>
                <a:latin typeface="Arial" charset="0"/>
                <a:ea typeface="ＭＳ Ｐゴシック" pitchFamily="34" charset="-128"/>
              </a:defRPr>
            </a:lvl3pPr>
            <a:lvl4pPr marL="1620843" indent="-231549" defTabSz="932628">
              <a:defRPr sz="2400">
                <a:solidFill>
                  <a:schemeClr val="tx1"/>
                </a:solidFill>
                <a:latin typeface="Arial" charset="0"/>
                <a:ea typeface="ＭＳ Ｐゴシック" pitchFamily="34" charset="-128"/>
              </a:defRPr>
            </a:lvl4pPr>
            <a:lvl5pPr marL="2083940" indent="-231549" defTabSz="932628">
              <a:defRPr sz="2400">
                <a:solidFill>
                  <a:schemeClr val="tx1"/>
                </a:solidFill>
                <a:latin typeface="Arial" charset="0"/>
                <a:ea typeface="ＭＳ Ｐゴシック" pitchFamily="34" charset="-128"/>
              </a:defRPr>
            </a:lvl5pPr>
            <a:lvl6pPr marL="2547038"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6pPr>
            <a:lvl7pPr marL="3010136"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7pPr>
            <a:lvl8pPr marL="3473234"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8pPr>
            <a:lvl9pPr marL="3936332"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9pPr>
          </a:lstStyle>
          <a:p>
            <a:fld id="{029B1C3F-676B-473A-92EE-682B4115E5D1}" type="slidenum">
              <a:rPr lang="en-US" sz="1200"/>
              <a:pPr/>
              <a:t>19</a:t>
            </a:fld>
            <a:endParaRPr lang="en-US" sz="1200"/>
          </a:p>
        </p:txBody>
      </p:sp>
      <p:sp>
        <p:nvSpPr>
          <p:cNvPr id="44035" name="Rectangle 2"/>
          <p:cNvSpPr>
            <a:spLocks noGrp="1" noRot="1" noChangeAspect="1" noChangeArrowheads="1" noTextEdit="1"/>
          </p:cNvSpPr>
          <p:nvPr>
            <p:ph type="sldImg"/>
          </p:nvPr>
        </p:nvSpPr>
        <p:spPr>
          <a:xfrm>
            <a:off x="1196975" y="698500"/>
            <a:ext cx="4549775" cy="3413125"/>
          </a:xfrm>
          <a:ln/>
        </p:spPr>
      </p:sp>
      <p:sp>
        <p:nvSpPr>
          <p:cNvPr id="44036" name="Rectangle 3"/>
          <p:cNvSpPr>
            <a:spLocks noGrp="1" noChangeArrowheads="1"/>
          </p:cNvSpPr>
          <p:nvPr>
            <p:ph type="body" idx="1"/>
          </p:nvPr>
        </p:nvSpPr>
        <p:spPr>
          <a:xfrm>
            <a:off x="312639" y="4188935"/>
            <a:ext cx="6320468" cy="48873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5000"/>
              </a:spcBef>
            </a:pPr>
            <a:endParaRPr lang="en-US" sz="1400" b="1">
              <a:latin typeface="Times New Roman" pitchFamily="18" charset="0"/>
              <a:ea typeface="ＭＳ Ｐゴシック" pitchFamily="34" charset="-128"/>
            </a:endParaRPr>
          </a:p>
        </p:txBody>
      </p:sp>
    </p:spTree>
    <p:extLst>
      <p:ext uri="{BB962C8B-B14F-4D97-AF65-F5344CB8AC3E}">
        <p14:creationId xmlns:p14="http://schemas.microsoft.com/office/powerpoint/2010/main" val="280391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ACAF77-FB36-407D-B3FA-E887567B5B8A}" type="slidenum">
              <a:rPr lang="en-US" smtClean="0"/>
              <a:pPr>
                <a:defRPr/>
              </a:pPr>
              <a:t>2</a:t>
            </a:fld>
            <a:endParaRPr lang="en-US"/>
          </a:p>
        </p:txBody>
      </p:sp>
    </p:spTree>
    <p:extLst>
      <p:ext uri="{BB962C8B-B14F-4D97-AF65-F5344CB8AC3E}">
        <p14:creationId xmlns:p14="http://schemas.microsoft.com/office/powerpoint/2010/main" val="492951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28">
              <a:defRPr sz="2400">
                <a:solidFill>
                  <a:schemeClr val="tx1"/>
                </a:solidFill>
                <a:latin typeface="Arial" charset="0"/>
                <a:ea typeface="ＭＳ Ｐゴシック" pitchFamily="34" charset="-128"/>
              </a:defRPr>
            </a:lvl1pPr>
            <a:lvl2pPr marL="752534" indent="-289436" defTabSz="932628">
              <a:defRPr sz="2400">
                <a:solidFill>
                  <a:schemeClr val="tx1"/>
                </a:solidFill>
                <a:latin typeface="Arial" charset="0"/>
                <a:ea typeface="ＭＳ Ｐゴシック" pitchFamily="34" charset="-128"/>
              </a:defRPr>
            </a:lvl2pPr>
            <a:lvl3pPr marL="1157745" indent="-231549" defTabSz="932628">
              <a:defRPr sz="2400">
                <a:solidFill>
                  <a:schemeClr val="tx1"/>
                </a:solidFill>
                <a:latin typeface="Arial" charset="0"/>
                <a:ea typeface="ＭＳ Ｐゴシック" pitchFamily="34" charset="-128"/>
              </a:defRPr>
            </a:lvl3pPr>
            <a:lvl4pPr marL="1620843" indent="-231549" defTabSz="932628">
              <a:defRPr sz="2400">
                <a:solidFill>
                  <a:schemeClr val="tx1"/>
                </a:solidFill>
                <a:latin typeface="Arial" charset="0"/>
                <a:ea typeface="ＭＳ Ｐゴシック" pitchFamily="34" charset="-128"/>
              </a:defRPr>
            </a:lvl4pPr>
            <a:lvl5pPr marL="2083940" indent="-231549" defTabSz="932628">
              <a:defRPr sz="2400">
                <a:solidFill>
                  <a:schemeClr val="tx1"/>
                </a:solidFill>
                <a:latin typeface="Arial" charset="0"/>
                <a:ea typeface="ＭＳ Ｐゴシック" pitchFamily="34" charset="-128"/>
              </a:defRPr>
            </a:lvl5pPr>
            <a:lvl6pPr marL="2547038"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6pPr>
            <a:lvl7pPr marL="3010136"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7pPr>
            <a:lvl8pPr marL="3473234"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8pPr>
            <a:lvl9pPr marL="3936332"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9pPr>
          </a:lstStyle>
          <a:p>
            <a:fld id="{029B1C3F-676B-473A-92EE-682B4115E5D1}" type="slidenum">
              <a:rPr lang="en-US" sz="1200"/>
              <a:pPr/>
              <a:t>20</a:t>
            </a:fld>
            <a:endParaRPr lang="en-US" sz="1200"/>
          </a:p>
        </p:txBody>
      </p:sp>
      <p:sp>
        <p:nvSpPr>
          <p:cNvPr id="44035" name="Rectangle 2"/>
          <p:cNvSpPr>
            <a:spLocks noGrp="1" noRot="1" noChangeAspect="1" noChangeArrowheads="1" noTextEdit="1"/>
          </p:cNvSpPr>
          <p:nvPr>
            <p:ph type="sldImg"/>
          </p:nvPr>
        </p:nvSpPr>
        <p:spPr>
          <a:xfrm>
            <a:off x="1196975" y="698500"/>
            <a:ext cx="4549775" cy="3413125"/>
          </a:xfrm>
          <a:ln/>
        </p:spPr>
      </p:sp>
      <p:sp>
        <p:nvSpPr>
          <p:cNvPr id="44036" name="Rectangle 3"/>
          <p:cNvSpPr>
            <a:spLocks noGrp="1" noChangeArrowheads="1"/>
          </p:cNvSpPr>
          <p:nvPr>
            <p:ph type="body" idx="1"/>
          </p:nvPr>
        </p:nvSpPr>
        <p:spPr>
          <a:xfrm>
            <a:off x="312639" y="4188935"/>
            <a:ext cx="6320468" cy="48873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5000"/>
              </a:spcBef>
            </a:pPr>
            <a:endParaRPr lang="en-US" sz="1400" b="1">
              <a:latin typeface="Times New Roman" pitchFamily="18" charset="0"/>
              <a:ea typeface="ＭＳ Ｐゴシック" pitchFamily="34" charset="-128"/>
            </a:endParaRPr>
          </a:p>
        </p:txBody>
      </p:sp>
    </p:spTree>
    <p:extLst>
      <p:ext uri="{BB962C8B-B14F-4D97-AF65-F5344CB8AC3E}">
        <p14:creationId xmlns:p14="http://schemas.microsoft.com/office/powerpoint/2010/main" val="373809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If </a:t>
            </a:r>
            <a:r>
              <a:rPr lang="en-US" baseline="0" dirty="0" smtClean="0"/>
              <a:t>you have questions, you can call the toll-free number that is noted here and on our materials and website: 855-509-5253 or email scholarships@jkcf.org</a:t>
            </a:r>
          </a:p>
          <a:p>
            <a:endParaRPr lang="en-US" baseline="0" dirty="0" smtClean="0"/>
          </a:p>
          <a:p>
            <a:r>
              <a:rPr lang="en-US" baseline="0" dirty="0" smtClean="0"/>
              <a:t>We will also have a </a:t>
            </a:r>
            <a:r>
              <a:rPr lang="en-US" baseline="0" dirty="0" err="1" smtClean="0"/>
              <a:t>followup</a:t>
            </a:r>
            <a:r>
              <a:rPr lang="en-US" baseline="0" dirty="0" smtClean="0"/>
              <a:t> webinar on October 8 at 7pm EST that will be hosted by the outreach team and current Cooke College Scholars. This will be geared specifically towards students who are considering applying and those who have already started the application. This is a great opportunity to learn about scholarship application tips from our very own scholars.</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21</a:t>
            </a:fld>
            <a:endParaRPr lang="en-US"/>
          </a:p>
        </p:txBody>
      </p:sp>
    </p:spTree>
    <p:extLst>
      <p:ext uri="{BB962C8B-B14F-4D97-AF65-F5344CB8AC3E}">
        <p14:creationId xmlns:p14="http://schemas.microsoft.com/office/powerpoint/2010/main" val="165393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28">
              <a:defRPr sz="2400">
                <a:solidFill>
                  <a:schemeClr val="tx1"/>
                </a:solidFill>
                <a:latin typeface="Arial" charset="0"/>
                <a:ea typeface="ＭＳ Ｐゴシック" pitchFamily="34" charset="-128"/>
              </a:defRPr>
            </a:lvl1pPr>
            <a:lvl2pPr marL="752534" indent="-289436" defTabSz="932628">
              <a:defRPr sz="2400">
                <a:solidFill>
                  <a:schemeClr val="tx1"/>
                </a:solidFill>
                <a:latin typeface="Arial" charset="0"/>
                <a:ea typeface="ＭＳ Ｐゴシック" pitchFamily="34" charset="-128"/>
              </a:defRPr>
            </a:lvl2pPr>
            <a:lvl3pPr marL="1157745" indent="-231549" defTabSz="932628">
              <a:defRPr sz="2400">
                <a:solidFill>
                  <a:schemeClr val="tx1"/>
                </a:solidFill>
                <a:latin typeface="Arial" charset="0"/>
                <a:ea typeface="ＭＳ Ｐゴシック" pitchFamily="34" charset="-128"/>
              </a:defRPr>
            </a:lvl3pPr>
            <a:lvl4pPr marL="1620843" indent="-231549" defTabSz="932628">
              <a:defRPr sz="2400">
                <a:solidFill>
                  <a:schemeClr val="tx1"/>
                </a:solidFill>
                <a:latin typeface="Arial" charset="0"/>
                <a:ea typeface="ＭＳ Ｐゴシック" pitchFamily="34" charset="-128"/>
              </a:defRPr>
            </a:lvl4pPr>
            <a:lvl5pPr marL="2083940" indent="-231549" defTabSz="932628">
              <a:defRPr sz="2400">
                <a:solidFill>
                  <a:schemeClr val="tx1"/>
                </a:solidFill>
                <a:latin typeface="Arial" charset="0"/>
                <a:ea typeface="ＭＳ Ｐゴシック" pitchFamily="34" charset="-128"/>
              </a:defRPr>
            </a:lvl5pPr>
            <a:lvl6pPr marL="2547038"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6pPr>
            <a:lvl7pPr marL="3010136"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7pPr>
            <a:lvl8pPr marL="3473234"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8pPr>
            <a:lvl9pPr marL="3936332"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9pPr>
          </a:lstStyle>
          <a:p>
            <a:fld id="{029B1C3F-676B-473A-92EE-682B4115E5D1}" type="slidenum">
              <a:rPr lang="en-US" sz="1200"/>
              <a:pPr/>
              <a:t>3</a:t>
            </a:fld>
            <a:endParaRPr lang="en-US" sz="1200"/>
          </a:p>
        </p:txBody>
      </p:sp>
      <p:sp>
        <p:nvSpPr>
          <p:cNvPr id="44035" name="Rectangle 2"/>
          <p:cNvSpPr>
            <a:spLocks noGrp="1" noRot="1" noChangeAspect="1" noChangeArrowheads="1" noTextEdit="1"/>
          </p:cNvSpPr>
          <p:nvPr>
            <p:ph type="sldImg"/>
          </p:nvPr>
        </p:nvSpPr>
        <p:spPr>
          <a:xfrm>
            <a:off x="1196975" y="698500"/>
            <a:ext cx="4549775" cy="3413125"/>
          </a:xfrm>
          <a:ln/>
        </p:spPr>
      </p:sp>
      <p:sp>
        <p:nvSpPr>
          <p:cNvPr id="44036" name="Rectangle 3"/>
          <p:cNvSpPr>
            <a:spLocks noGrp="1" noChangeArrowheads="1"/>
          </p:cNvSpPr>
          <p:nvPr>
            <p:ph type="body" idx="1"/>
          </p:nvPr>
        </p:nvSpPr>
        <p:spPr>
          <a:xfrm>
            <a:off x="312639" y="4188935"/>
            <a:ext cx="6320468" cy="48873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5000"/>
              </a:spcBef>
            </a:pPr>
            <a:endParaRPr lang="en-US" sz="1400" b="1">
              <a:latin typeface="Times New Roman" pitchFamily="18" charset="0"/>
              <a:ea typeface="ＭＳ Ｐゴシック" pitchFamily="34" charset="-128"/>
            </a:endParaRPr>
          </a:p>
        </p:txBody>
      </p:sp>
    </p:spTree>
    <p:extLst>
      <p:ext uri="{BB962C8B-B14F-4D97-AF65-F5344CB8AC3E}">
        <p14:creationId xmlns:p14="http://schemas.microsoft.com/office/powerpoint/2010/main" val="131245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eaLnBrk="1" fontAlgn="auto" hangingPunct="1">
              <a:spcBef>
                <a:spcPts val="0"/>
              </a:spcBef>
              <a:spcAft>
                <a:spcPts val="0"/>
              </a:spcAft>
              <a:defRPr/>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DB355AE-4876-4559-A050-C5AD38B49198}" type="slidenum">
              <a:rPr lang="en-US" smtClean="0"/>
              <a:t>4</a:t>
            </a:fld>
            <a:endParaRPr lang="en-US"/>
          </a:p>
        </p:txBody>
      </p:sp>
    </p:spTree>
    <p:extLst>
      <p:ext uri="{BB962C8B-B14F-4D97-AF65-F5344CB8AC3E}">
        <p14:creationId xmlns:p14="http://schemas.microsoft.com/office/powerpoint/2010/main" val="207416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28">
              <a:defRPr sz="2400">
                <a:solidFill>
                  <a:schemeClr val="tx1"/>
                </a:solidFill>
                <a:latin typeface="Arial" charset="0"/>
                <a:ea typeface="ＭＳ Ｐゴシック" pitchFamily="34" charset="-128"/>
              </a:defRPr>
            </a:lvl1pPr>
            <a:lvl2pPr marL="752534" indent="-289436" defTabSz="932628">
              <a:defRPr sz="2400">
                <a:solidFill>
                  <a:schemeClr val="tx1"/>
                </a:solidFill>
                <a:latin typeface="Arial" charset="0"/>
                <a:ea typeface="ＭＳ Ｐゴシック" pitchFamily="34" charset="-128"/>
              </a:defRPr>
            </a:lvl2pPr>
            <a:lvl3pPr marL="1157745" indent="-231549" defTabSz="932628">
              <a:defRPr sz="2400">
                <a:solidFill>
                  <a:schemeClr val="tx1"/>
                </a:solidFill>
                <a:latin typeface="Arial" charset="0"/>
                <a:ea typeface="ＭＳ Ｐゴシック" pitchFamily="34" charset="-128"/>
              </a:defRPr>
            </a:lvl3pPr>
            <a:lvl4pPr marL="1620843" indent="-231549" defTabSz="932628">
              <a:defRPr sz="2400">
                <a:solidFill>
                  <a:schemeClr val="tx1"/>
                </a:solidFill>
                <a:latin typeface="Arial" charset="0"/>
                <a:ea typeface="ＭＳ Ｐゴシック" pitchFamily="34" charset="-128"/>
              </a:defRPr>
            </a:lvl4pPr>
            <a:lvl5pPr marL="2083940" indent="-231549" defTabSz="932628">
              <a:defRPr sz="2400">
                <a:solidFill>
                  <a:schemeClr val="tx1"/>
                </a:solidFill>
                <a:latin typeface="Arial" charset="0"/>
                <a:ea typeface="ＭＳ Ｐゴシック" pitchFamily="34" charset="-128"/>
              </a:defRPr>
            </a:lvl5pPr>
            <a:lvl6pPr marL="2547038"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6pPr>
            <a:lvl7pPr marL="3010136"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7pPr>
            <a:lvl8pPr marL="3473234"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8pPr>
            <a:lvl9pPr marL="3936332"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9pPr>
          </a:lstStyle>
          <a:p>
            <a:fld id="{029B1C3F-676B-473A-92EE-682B4115E5D1}" type="slidenum">
              <a:rPr lang="en-US" sz="1200"/>
              <a:pPr/>
              <a:t>5</a:t>
            </a:fld>
            <a:endParaRPr lang="en-US" sz="1200"/>
          </a:p>
        </p:txBody>
      </p:sp>
      <p:sp>
        <p:nvSpPr>
          <p:cNvPr id="44035" name="Rectangle 2"/>
          <p:cNvSpPr>
            <a:spLocks noGrp="1" noRot="1" noChangeAspect="1" noChangeArrowheads="1" noTextEdit="1"/>
          </p:cNvSpPr>
          <p:nvPr>
            <p:ph type="sldImg"/>
          </p:nvPr>
        </p:nvSpPr>
        <p:spPr>
          <a:xfrm>
            <a:off x="1196975" y="698500"/>
            <a:ext cx="4549775" cy="3413125"/>
          </a:xfrm>
          <a:ln/>
        </p:spPr>
      </p:sp>
      <p:sp>
        <p:nvSpPr>
          <p:cNvPr id="44036" name="Rectangle 3"/>
          <p:cNvSpPr>
            <a:spLocks noGrp="1" noChangeArrowheads="1"/>
          </p:cNvSpPr>
          <p:nvPr>
            <p:ph type="body" idx="1"/>
          </p:nvPr>
        </p:nvSpPr>
        <p:spPr>
          <a:xfrm>
            <a:off x="312639" y="4188935"/>
            <a:ext cx="6320468" cy="48873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5000"/>
              </a:spcBef>
            </a:pPr>
            <a:endParaRPr lang="en-US" sz="1400" b="1">
              <a:latin typeface="Times New Roman" pitchFamily="18" charset="0"/>
              <a:ea typeface="ＭＳ Ｐゴシック" pitchFamily="34" charset="-128"/>
            </a:endParaRPr>
          </a:p>
        </p:txBody>
      </p:sp>
    </p:spTree>
    <p:extLst>
      <p:ext uri="{BB962C8B-B14F-4D97-AF65-F5344CB8AC3E}">
        <p14:creationId xmlns:p14="http://schemas.microsoft.com/office/powerpoint/2010/main" val="32249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28">
              <a:defRPr sz="2400">
                <a:solidFill>
                  <a:schemeClr val="tx1"/>
                </a:solidFill>
                <a:latin typeface="Arial" charset="0"/>
                <a:ea typeface="ＭＳ Ｐゴシック" pitchFamily="34" charset="-128"/>
              </a:defRPr>
            </a:lvl1pPr>
            <a:lvl2pPr marL="752534" indent="-289436" defTabSz="932628">
              <a:defRPr sz="2400">
                <a:solidFill>
                  <a:schemeClr val="tx1"/>
                </a:solidFill>
                <a:latin typeface="Arial" charset="0"/>
                <a:ea typeface="ＭＳ Ｐゴシック" pitchFamily="34" charset="-128"/>
              </a:defRPr>
            </a:lvl2pPr>
            <a:lvl3pPr marL="1157745" indent="-231549" defTabSz="932628">
              <a:defRPr sz="2400">
                <a:solidFill>
                  <a:schemeClr val="tx1"/>
                </a:solidFill>
                <a:latin typeface="Arial" charset="0"/>
                <a:ea typeface="ＭＳ Ｐゴシック" pitchFamily="34" charset="-128"/>
              </a:defRPr>
            </a:lvl3pPr>
            <a:lvl4pPr marL="1620843" indent="-231549" defTabSz="932628">
              <a:defRPr sz="2400">
                <a:solidFill>
                  <a:schemeClr val="tx1"/>
                </a:solidFill>
                <a:latin typeface="Arial" charset="0"/>
                <a:ea typeface="ＭＳ Ｐゴシック" pitchFamily="34" charset="-128"/>
              </a:defRPr>
            </a:lvl4pPr>
            <a:lvl5pPr marL="2083940" indent="-231549" defTabSz="932628">
              <a:defRPr sz="2400">
                <a:solidFill>
                  <a:schemeClr val="tx1"/>
                </a:solidFill>
                <a:latin typeface="Arial" charset="0"/>
                <a:ea typeface="ＭＳ Ｐゴシック" pitchFamily="34" charset="-128"/>
              </a:defRPr>
            </a:lvl5pPr>
            <a:lvl6pPr marL="2547038"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6pPr>
            <a:lvl7pPr marL="3010136"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7pPr>
            <a:lvl8pPr marL="3473234"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8pPr>
            <a:lvl9pPr marL="3936332"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9pPr>
          </a:lstStyle>
          <a:p>
            <a:fld id="{029B1C3F-676B-473A-92EE-682B4115E5D1}" type="slidenum">
              <a:rPr lang="en-US" sz="1200"/>
              <a:pPr/>
              <a:t>6</a:t>
            </a:fld>
            <a:endParaRPr lang="en-US" sz="1200"/>
          </a:p>
        </p:txBody>
      </p:sp>
      <p:sp>
        <p:nvSpPr>
          <p:cNvPr id="44035" name="Rectangle 2"/>
          <p:cNvSpPr>
            <a:spLocks noGrp="1" noRot="1" noChangeAspect="1" noChangeArrowheads="1" noTextEdit="1"/>
          </p:cNvSpPr>
          <p:nvPr>
            <p:ph type="sldImg"/>
          </p:nvPr>
        </p:nvSpPr>
        <p:spPr>
          <a:xfrm>
            <a:off x="1196975" y="698500"/>
            <a:ext cx="4549775" cy="3413125"/>
          </a:xfrm>
          <a:ln/>
        </p:spPr>
      </p:sp>
      <p:sp>
        <p:nvSpPr>
          <p:cNvPr id="44036" name="Rectangle 3"/>
          <p:cNvSpPr>
            <a:spLocks noGrp="1" noChangeArrowheads="1"/>
          </p:cNvSpPr>
          <p:nvPr>
            <p:ph type="body" idx="1"/>
          </p:nvPr>
        </p:nvSpPr>
        <p:spPr>
          <a:xfrm>
            <a:off x="312639" y="4188935"/>
            <a:ext cx="6320468" cy="48873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5000"/>
              </a:spcBef>
            </a:pPr>
            <a:endParaRPr lang="en-US" sz="1400" b="1">
              <a:latin typeface="Times New Roman" pitchFamily="18" charset="0"/>
              <a:ea typeface="ＭＳ Ｐゴシック" pitchFamily="34" charset="-128"/>
            </a:endParaRPr>
          </a:p>
        </p:txBody>
      </p:sp>
    </p:spTree>
    <p:extLst>
      <p:ext uri="{BB962C8B-B14F-4D97-AF65-F5344CB8AC3E}">
        <p14:creationId xmlns:p14="http://schemas.microsoft.com/office/powerpoint/2010/main" val="342755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28">
              <a:defRPr sz="2400">
                <a:solidFill>
                  <a:schemeClr val="tx1"/>
                </a:solidFill>
                <a:latin typeface="Arial" charset="0"/>
                <a:ea typeface="ＭＳ Ｐゴシック" pitchFamily="34" charset="-128"/>
              </a:defRPr>
            </a:lvl1pPr>
            <a:lvl2pPr marL="752534" indent="-289436" defTabSz="932628">
              <a:defRPr sz="2400">
                <a:solidFill>
                  <a:schemeClr val="tx1"/>
                </a:solidFill>
                <a:latin typeface="Arial" charset="0"/>
                <a:ea typeface="ＭＳ Ｐゴシック" pitchFamily="34" charset="-128"/>
              </a:defRPr>
            </a:lvl2pPr>
            <a:lvl3pPr marL="1157745" indent="-231549" defTabSz="932628">
              <a:defRPr sz="2400">
                <a:solidFill>
                  <a:schemeClr val="tx1"/>
                </a:solidFill>
                <a:latin typeface="Arial" charset="0"/>
                <a:ea typeface="ＭＳ Ｐゴシック" pitchFamily="34" charset="-128"/>
              </a:defRPr>
            </a:lvl3pPr>
            <a:lvl4pPr marL="1620843" indent="-231549" defTabSz="932628">
              <a:defRPr sz="2400">
                <a:solidFill>
                  <a:schemeClr val="tx1"/>
                </a:solidFill>
                <a:latin typeface="Arial" charset="0"/>
                <a:ea typeface="ＭＳ Ｐゴシック" pitchFamily="34" charset="-128"/>
              </a:defRPr>
            </a:lvl4pPr>
            <a:lvl5pPr marL="2083940" indent="-231549" defTabSz="932628">
              <a:defRPr sz="2400">
                <a:solidFill>
                  <a:schemeClr val="tx1"/>
                </a:solidFill>
                <a:latin typeface="Arial" charset="0"/>
                <a:ea typeface="ＭＳ Ｐゴシック" pitchFamily="34" charset="-128"/>
              </a:defRPr>
            </a:lvl5pPr>
            <a:lvl6pPr marL="2547038"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6pPr>
            <a:lvl7pPr marL="3010136"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7pPr>
            <a:lvl8pPr marL="3473234"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8pPr>
            <a:lvl9pPr marL="3936332" indent="-231549" defTabSz="932628" eaLnBrk="0" fontAlgn="base" hangingPunct="0">
              <a:spcBef>
                <a:spcPct val="0"/>
              </a:spcBef>
              <a:spcAft>
                <a:spcPct val="0"/>
              </a:spcAft>
              <a:defRPr sz="2400">
                <a:solidFill>
                  <a:schemeClr val="tx1"/>
                </a:solidFill>
                <a:latin typeface="Arial" charset="0"/>
                <a:ea typeface="ＭＳ Ｐゴシック" pitchFamily="34" charset="-128"/>
              </a:defRPr>
            </a:lvl9pPr>
          </a:lstStyle>
          <a:p>
            <a:fld id="{029B1C3F-676B-473A-92EE-682B4115E5D1}" type="slidenum">
              <a:rPr lang="en-US" sz="1200"/>
              <a:pPr/>
              <a:t>7</a:t>
            </a:fld>
            <a:endParaRPr lang="en-US" sz="1200"/>
          </a:p>
        </p:txBody>
      </p:sp>
      <p:sp>
        <p:nvSpPr>
          <p:cNvPr id="44035" name="Rectangle 2"/>
          <p:cNvSpPr>
            <a:spLocks noGrp="1" noRot="1" noChangeAspect="1" noChangeArrowheads="1" noTextEdit="1"/>
          </p:cNvSpPr>
          <p:nvPr>
            <p:ph type="sldImg"/>
          </p:nvPr>
        </p:nvSpPr>
        <p:spPr>
          <a:xfrm>
            <a:off x="1196975" y="698500"/>
            <a:ext cx="4549775" cy="3413125"/>
          </a:xfrm>
          <a:ln/>
        </p:spPr>
      </p:sp>
      <p:sp>
        <p:nvSpPr>
          <p:cNvPr id="44036" name="Rectangle 3"/>
          <p:cNvSpPr>
            <a:spLocks noGrp="1" noChangeArrowheads="1"/>
          </p:cNvSpPr>
          <p:nvPr>
            <p:ph type="body" idx="1"/>
          </p:nvPr>
        </p:nvSpPr>
        <p:spPr>
          <a:xfrm>
            <a:off x="312639" y="4188935"/>
            <a:ext cx="6320468" cy="48873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5000"/>
              </a:spcBef>
            </a:pPr>
            <a:endParaRPr lang="en-US" sz="1400" b="1">
              <a:latin typeface="Times New Roman" pitchFamily="18" charset="0"/>
              <a:ea typeface="ＭＳ Ｐゴシック" pitchFamily="34" charset="-128"/>
            </a:endParaRPr>
          </a:p>
        </p:txBody>
      </p:sp>
    </p:spTree>
    <p:extLst>
      <p:ext uri="{BB962C8B-B14F-4D97-AF65-F5344CB8AC3E}">
        <p14:creationId xmlns:p14="http://schemas.microsoft.com/office/powerpoint/2010/main" val="43949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August, we welcome</a:t>
            </a:r>
            <a:r>
              <a:rPr lang="en-US" baseline="0" dirty="0" smtClean="0"/>
              <a:t> new Cooke Scholars from all of our scholarship programs to a one-of-a-kind gathering called Scholars Weekend. The weekend gathering is all-expense paid (travel, food, lodging) and it’s an amazing experience for new and current scholars to create community and learn valuable leadership skills.</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8</a:t>
            </a:fld>
            <a:endParaRPr lang="en-US"/>
          </a:p>
        </p:txBody>
      </p:sp>
    </p:spTree>
    <p:extLst>
      <p:ext uri="{BB962C8B-B14F-4D97-AF65-F5344CB8AC3E}">
        <p14:creationId xmlns:p14="http://schemas.microsoft.com/office/powerpoint/2010/main" val="1443244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Biennially,</a:t>
            </a:r>
            <a:r>
              <a:rPr lang="en-US" baseline="0" dirty="0" smtClean="0"/>
              <a:t> the foundation hosts alumni of the scholarship programs at an alumni summit. Currently, there are nearly 1000 Cooke alumni across the country and around the world. </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9</a:t>
            </a:fld>
            <a:endParaRPr lang="en-US"/>
          </a:p>
        </p:txBody>
      </p:sp>
    </p:spTree>
    <p:extLst>
      <p:ext uri="{BB962C8B-B14F-4D97-AF65-F5344CB8AC3E}">
        <p14:creationId xmlns:p14="http://schemas.microsoft.com/office/powerpoint/2010/main" val="275234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CF17A-E40F-44DB-B51A-BD19A9BA426F}" type="slidenum">
              <a:rPr lang="en-US"/>
              <a:pPr>
                <a:defRPr/>
              </a:pPr>
              <a:t>‹#›</a:t>
            </a:fld>
            <a:endParaRPr lang="en-US"/>
          </a:p>
        </p:txBody>
      </p:sp>
    </p:spTree>
    <p:extLst>
      <p:ext uri="{BB962C8B-B14F-4D97-AF65-F5344CB8AC3E}">
        <p14:creationId xmlns:p14="http://schemas.microsoft.com/office/powerpoint/2010/main" val="33377175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F99DB-1993-425F-B82A-7E889BE9F458}" type="slidenum">
              <a:rPr lang="en-US"/>
              <a:pPr>
                <a:defRPr/>
              </a:pPr>
              <a:t>‹#›</a:t>
            </a:fld>
            <a:endParaRPr lang="en-US"/>
          </a:p>
        </p:txBody>
      </p:sp>
    </p:spTree>
    <p:extLst>
      <p:ext uri="{BB962C8B-B14F-4D97-AF65-F5344CB8AC3E}">
        <p14:creationId xmlns:p14="http://schemas.microsoft.com/office/powerpoint/2010/main" val="15683724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3FAC3F-294E-41DC-9B87-100275565442}" type="slidenum">
              <a:rPr lang="en-US"/>
              <a:pPr>
                <a:defRPr/>
              </a:pPr>
              <a:t>‹#›</a:t>
            </a:fld>
            <a:endParaRPr lang="en-US"/>
          </a:p>
        </p:txBody>
      </p:sp>
    </p:spTree>
    <p:extLst>
      <p:ext uri="{BB962C8B-B14F-4D97-AF65-F5344CB8AC3E}">
        <p14:creationId xmlns:p14="http://schemas.microsoft.com/office/powerpoint/2010/main" val="6581422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ED0CA8-9A30-465A-90B3-78548BA766A8}" type="slidenum">
              <a:rPr lang="en-US"/>
              <a:pPr>
                <a:defRPr/>
              </a:pPr>
              <a:t>‹#›</a:t>
            </a:fld>
            <a:endParaRPr lang="en-US"/>
          </a:p>
        </p:txBody>
      </p:sp>
    </p:spTree>
    <p:extLst>
      <p:ext uri="{BB962C8B-B14F-4D97-AF65-F5344CB8AC3E}">
        <p14:creationId xmlns:p14="http://schemas.microsoft.com/office/powerpoint/2010/main" val="24735706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D947392-EECD-4472-97CE-79EC2AC7D8B5}" type="slidenum">
              <a:rPr lang="en-US"/>
              <a:pPr>
                <a:defRPr/>
              </a:pPr>
              <a:t>‹#›</a:t>
            </a:fld>
            <a:endParaRPr lang="en-US"/>
          </a:p>
        </p:txBody>
      </p:sp>
    </p:spTree>
    <p:extLst>
      <p:ext uri="{BB962C8B-B14F-4D97-AF65-F5344CB8AC3E}">
        <p14:creationId xmlns:p14="http://schemas.microsoft.com/office/powerpoint/2010/main" val="15136671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1A5B88-E002-4FE6-8742-A5D4B9F1961D}" type="slidenum">
              <a:rPr lang="en-US"/>
              <a:pPr>
                <a:defRPr/>
              </a:pPr>
              <a:t>‹#›</a:t>
            </a:fld>
            <a:endParaRPr lang="en-US"/>
          </a:p>
        </p:txBody>
      </p:sp>
    </p:spTree>
    <p:extLst>
      <p:ext uri="{BB962C8B-B14F-4D97-AF65-F5344CB8AC3E}">
        <p14:creationId xmlns:p14="http://schemas.microsoft.com/office/powerpoint/2010/main" val="15391053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C9C07B-32D0-46FE-928A-3C885A2638F7}" type="slidenum">
              <a:rPr lang="en-US"/>
              <a:pPr>
                <a:defRPr/>
              </a:pPr>
              <a:t>‹#›</a:t>
            </a:fld>
            <a:endParaRPr lang="en-US"/>
          </a:p>
        </p:txBody>
      </p:sp>
    </p:spTree>
    <p:extLst>
      <p:ext uri="{BB962C8B-B14F-4D97-AF65-F5344CB8AC3E}">
        <p14:creationId xmlns:p14="http://schemas.microsoft.com/office/powerpoint/2010/main" val="26774005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6F74D-F769-4B70-ACB1-5747C0B61EA5}" type="slidenum">
              <a:rPr lang="en-US"/>
              <a:pPr>
                <a:defRPr/>
              </a:pPr>
              <a:t>‹#›</a:t>
            </a:fld>
            <a:endParaRPr lang="en-US"/>
          </a:p>
        </p:txBody>
      </p:sp>
    </p:spTree>
    <p:extLst>
      <p:ext uri="{BB962C8B-B14F-4D97-AF65-F5344CB8AC3E}">
        <p14:creationId xmlns:p14="http://schemas.microsoft.com/office/powerpoint/2010/main" val="10323718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7E4A7B-FC67-45CC-9796-6E87530D3BF1}" type="slidenum">
              <a:rPr lang="en-US"/>
              <a:pPr>
                <a:defRPr/>
              </a:pPr>
              <a:t>‹#›</a:t>
            </a:fld>
            <a:endParaRPr lang="en-US"/>
          </a:p>
        </p:txBody>
      </p:sp>
    </p:spTree>
    <p:extLst>
      <p:ext uri="{BB962C8B-B14F-4D97-AF65-F5344CB8AC3E}">
        <p14:creationId xmlns:p14="http://schemas.microsoft.com/office/powerpoint/2010/main" val="25085664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B41071-7BE5-47F3-B16E-B68474CA5DF1}" type="slidenum">
              <a:rPr lang="en-US"/>
              <a:pPr>
                <a:defRPr/>
              </a:pPr>
              <a:t>‹#›</a:t>
            </a:fld>
            <a:endParaRPr lang="en-US"/>
          </a:p>
        </p:txBody>
      </p:sp>
    </p:spTree>
    <p:extLst>
      <p:ext uri="{BB962C8B-B14F-4D97-AF65-F5344CB8AC3E}">
        <p14:creationId xmlns:p14="http://schemas.microsoft.com/office/powerpoint/2010/main" val="26868470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F0E852-F20C-433D-890E-9F2607AB8137}" type="slidenum">
              <a:rPr lang="en-US"/>
              <a:pPr>
                <a:defRPr/>
              </a:pPr>
              <a:t>‹#›</a:t>
            </a:fld>
            <a:endParaRPr lang="en-US"/>
          </a:p>
        </p:txBody>
      </p:sp>
    </p:spTree>
    <p:extLst>
      <p:ext uri="{BB962C8B-B14F-4D97-AF65-F5344CB8AC3E}">
        <p14:creationId xmlns:p14="http://schemas.microsoft.com/office/powerpoint/2010/main" val="18448647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75536F-A63C-4D9D-BDD8-71D35EA98C5E}" type="slidenum">
              <a:rPr lang="en-US"/>
              <a:pPr>
                <a:defRPr/>
              </a:pPr>
              <a:t>‹#›</a:t>
            </a:fld>
            <a:endParaRPr lang="en-US"/>
          </a:p>
        </p:txBody>
      </p:sp>
    </p:spTree>
    <p:extLst>
      <p:ext uri="{BB962C8B-B14F-4D97-AF65-F5344CB8AC3E}">
        <p14:creationId xmlns:p14="http://schemas.microsoft.com/office/powerpoint/2010/main" val="6307480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26C07-6D25-499F-AAC9-0C31AA225854}" type="slidenum">
              <a:rPr lang="en-US"/>
              <a:pPr>
                <a:defRPr/>
              </a:pPr>
              <a:t>‹#›</a:t>
            </a:fld>
            <a:endParaRPr lang="en-US"/>
          </a:p>
        </p:txBody>
      </p:sp>
    </p:spTree>
    <p:extLst>
      <p:ext uri="{BB962C8B-B14F-4D97-AF65-F5344CB8AC3E}">
        <p14:creationId xmlns:p14="http://schemas.microsoft.com/office/powerpoint/2010/main" val="4234725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ea typeface="ＭＳ Ｐゴシック" pitchFamily="-10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ea typeface="ＭＳ Ｐゴシック" pitchFamily="-10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ea typeface="ＭＳ Ｐゴシック" pitchFamily="-108" charset="-128"/>
              </a:defRPr>
            </a:lvl1pPr>
          </a:lstStyle>
          <a:p>
            <a:pPr>
              <a:defRPr/>
            </a:pPr>
            <a:fld id="{9F6A8FC3-150F-42E9-92CB-FC01AA4036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08" charset="-128"/>
        </a:defRPr>
      </a:lvl2pPr>
      <a:lvl3pPr algn="ctr" rtl="0" eaLnBrk="0" fontAlgn="base" hangingPunct="0">
        <a:spcBef>
          <a:spcPct val="0"/>
        </a:spcBef>
        <a:spcAft>
          <a:spcPct val="0"/>
        </a:spcAft>
        <a:defRPr sz="4400">
          <a:solidFill>
            <a:schemeClr val="tx2"/>
          </a:solidFill>
          <a:latin typeface="Arial" charset="0"/>
          <a:ea typeface="ＭＳ Ｐゴシック" pitchFamily="-108" charset="-128"/>
        </a:defRPr>
      </a:lvl3pPr>
      <a:lvl4pPr algn="ctr" rtl="0" eaLnBrk="0" fontAlgn="base" hangingPunct="0">
        <a:spcBef>
          <a:spcPct val="0"/>
        </a:spcBef>
        <a:spcAft>
          <a:spcPct val="0"/>
        </a:spcAft>
        <a:defRPr sz="4400">
          <a:solidFill>
            <a:schemeClr val="tx2"/>
          </a:solidFill>
          <a:latin typeface="Arial" charset="0"/>
          <a:ea typeface="ＭＳ Ｐゴシック" pitchFamily="-108" charset="-128"/>
        </a:defRPr>
      </a:lvl4pPr>
      <a:lvl5pPr algn="ctr" rtl="0" eaLnBrk="0" fontAlgn="base" hangingPunct="0">
        <a:spcBef>
          <a:spcPct val="0"/>
        </a:spcBef>
        <a:spcAft>
          <a:spcPct val="0"/>
        </a:spcAft>
        <a:defRPr sz="4400">
          <a:solidFill>
            <a:schemeClr val="tx2"/>
          </a:solidFill>
          <a:latin typeface="Arial" charset="0"/>
          <a:ea typeface="ＭＳ Ｐゴシック" pitchFamily="-108" charset="-128"/>
        </a:defRPr>
      </a:lvl5pPr>
      <a:lvl6pPr marL="457200" algn="ctr" rtl="0" fontAlgn="base">
        <a:spcBef>
          <a:spcPct val="0"/>
        </a:spcBef>
        <a:spcAft>
          <a:spcPct val="0"/>
        </a:spcAft>
        <a:defRPr sz="4400">
          <a:solidFill>
            <a:schemeClr val="tx2"/>
          </a:solidFill>
          <a:latin typeface="Arial" charset="0"/>
          <a:ea typeface="ＭＳ Ｐゴシック" pitchFamily="-108" charset="-128"/>
        </a:defRPr>
      </a:lvl6pPr>
      <a:lvl7pPr marL="914400" algn="ctr" rtl="0" fontAlgn="base">
        <a:spcBef>
          <a:spcPct val="0"/>
        </a:spcBef>
        <a:spcAft>
          <a:spcPct val="0"/>
        </a:spcAft>
        <a:defRPr sz="4400">
          <a:solidFill>
            <a:schemeClr val="tx2"/>
          </a:solidFill>
          <a:latin typeface="Arial" charset="0"/>
          <a:ea typeface="ＭＳ Ｐゴシック" pitchFamily="-108" charset="-128"/>
        </a:defRPr>
      </a:lvl7pPr>
      <a:lvl8pPr marL="1371600" algn="ctr" rtl="0" fontAlgn="base">
        <a:spcBef>
          <a:spcPct val="0"/>
        </a:spcBef>
        <a:spcAft>
          <a:spcPct val="0"/>
        </a:spcAft>
        <a:defRPr sz="4400">
          <a:solidFill>
            <a:schemeClr val="tx2"/>
          </a:solidFill>
          <a:latin typeface="Arial" charset="0"/>
          <a:ea typeface="ＭＳ Ｐゴシック" pitchFamily="-108" charset="-128"/>
        </a:defRPr>
      </a:lvl8pPr>
      <a:lvl9pPr marL="1828800" algn="ctr" rtl="0" fontAlgn="base">
        <a:spcBef>
          <a:spcPct val="0"/>
        </a:spcBef>
        <a:spcAft>
          <a:spcPct val="0"/>
        </a:spcAft>
        <a:defRPr sz="4400">
          <a:solidFill>
            <a:schemeClr val="tx2"/>
          </a:solidFill>
          <a:latin typeface="Arial" charset="0"/>
          <a:ea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www.google.com/url?sa=i&amp;rct=j&amp;q=&amp;esrc=s&amp;frm=1&amp;source=images&amp;cd=&amp;cad=rja&amp;docid=bCuMoUTJc4TWxM&amp;tbnid=M-DxNXKsL8OeuM:&amp;ved=0CAUQjRw&amp;url=http://www.ed.gov/blog/2011/10/students-at-wake-tech-community-college-talk-reform-and-jobs/&amp;ei=bKZBUpS6O-_i4AOb6oHoBg&amp;bvm=bv.52434380,d.dmg&amp;psig=AFQjCNHjbs2tCaOfE6jccjZzaq42Jsha-A&amp;ust=138012054388794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P:\Communications\Programs\JKCF PPT Backgrounds\JKCF UT PPT Bkgds\JKCF PPS Template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1775"/>
            <a:ext cx="9144000" cy="68516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4"/>
          <a:srcRect l="20834" t="18761" r="43031" b="9631"/>
          <a:stretch/>
        </p:blipFill>
        <p:spPr>
          <a:xfrm>
            <a:off x="3200400" y="457200"/>
            <a:ext cx="5816867" cy="6476999"/>
          </a:xfrm>
          <a:prstGeom prst="rect">
            <a:avLst/>
          </a:prstGeom>
        </p:spPr>
      </p:pic>
    </p:spTree>
    <p:extLst>
      <p:ext uri="{BB962C8B-B14F-4D97-AF65-F5344CB8AC3E}">
        <p14:creationId xmlns:p14="http://schemas.microsoft.com/office/powerpoint/2010/main" val="11595653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title"/>
          </p:nvPr>
        </p:nvSpPr>
        <p:spPr>
          <a:xfrm>
            <a:off x="457200" y="792451"/>
            <a:ext cx="8229600" cy="1143000"/>
          </a:xfrm>
        </p:spPr>
        <p:txBody>
          <a:bodyPr>
            <a:normAutofit/>
          </a:bodyPr>
          <a:lstStyle/>
          <a:p>
            <a:r>
              <a:rPr lang="en-US" sz="3200" b="1" dirty="0" smtClean="0">
                <a:solidFill>
                  <a:schemeClr val="tx1"/>
                </a:solidFill>
                <a:latin typeface="Calibri" panose="020F0502020204030204" pitchFamily="34" charset="0"/>
              </a:rPr>
              <a:t>Scholar Community and Network</a:t>
            </a:r>
            <a:endParaRPr lang="en-US" sz="3200" b="1" dirty="0">
              <a:solidFill>
                <a:schemeClr val="tx1"/>
              </a:solidFill>
              <a:latin typeface="Calibri" panose="020F0502020204030204" pitchFamily="34" charset="0"/>
            </a:endParaRPr>
          </a:p>
        </p:txBody>
      </p:sp>
      <p:sp>
        <p:nvSpPr>
          <p:cNvPr id="2" name="Content Placeholder 1"/>
          <p:cNvSpPr>
            <a:spLocks noGrp="1"/>
          </p:cNvSpPr>
          <p:nvPr>
            <p:ph sz="half" idx="2"/>
          </p:nvPr>
        </p:nvSpPr>
        <p:spPr>
          <a:xfrm>
            <a:off x="4648200" y="1856230"/>
            <a:ext cx="4038600" cy="4525963"/>
          </a:xfrm>
        </p:spPr>
        <p:txBody>
          <a:bodyPr/>
          <a:lstStyle/>
          <a:p>
            <a:endParaRPr lang="en-US" sz="2400" dirty="0">
              <a:solidFill>
                <a:srgbClr val="000000"/>
              </a:solidFill>
            </a:endParaRPr>
          </a:p>
          <a:p>
            <a:endParaRPr lang="en-US" sz="2400" dirty="0" smtClean="0">
              <a:solidFill>
                <a:srgbClr val="000000"/>
              </a:solidFill>
            </a:endParaRPr>
          </a:p>
          <a:p>
            <a:pPr marL="0" indent="0">
              <a:buNone/>
            </a:pPr>
            <a:r>
              <a:rPr lang="en-US" sz="2400" dirty="0" smtClean="0">
                <a:solidFill>
                  <a:srgbClr val="000000"/>
                </a:solidFill>
              </a:rPr>
              <a:t>Access to leadership and service opportunities </a:t>
            </a:r>
            <a:r>
              <a:rPr lang="en-US" sz="2400" dirty="0">
                <a:solidFill>
                  <a:srgbClr val="000000"/>
                </a:solidFill>
              </a:rPr>
              <a:t>within the scholar community and </a:t>
            </a:r>
            <a:r>
              <a:rPr lang="en-US" sz="2400" dirty="0" smtClean="0">
                <a:solidFill>
                  <a:srgbClr val="000000"/>
                </a:solidFill>
              </a:rPr>
              <a:t>beyond</a:t>
            </a:r>
            <a:endParaRPr lang="en-US" sz="2400" dirty="0">
              <a:solidFill>
                <a:srgbClr val="000000"/>
              </a:solidFill>
            </a:endParaRPr>
          </a:p>
          <a:p>
            <a:endParaRPr lang="en-US" dirty="0"/>
          </a:p>
        </p:txBody>
      </p:sp>
      <p:pic>
        <p:nvPicPr>
          <p:cNvPr id="8"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12371" y="1935451"/>
            <a:ext cx="3959629" cy="3959629"/>
          </a:xfrm>
        </p:spPr>
      </p:pic>
    </p:spTree>
    <p:extLst>
      <p:ext uri="{BB962C8B-B14F-4D97-AF65-F5344CB8AC3E}">
        <p14:creationId xmlns:p14="http://schemas.microsoft.com/office/powerpoint/2010/main" val="38691688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title"/>
          </p:nvPr>
        </p:nvSpPr>
        <p:spPr>
          <a:xfrm>
            <a:off x="457200" y="792451"/>
            <a:ext cx="8229600" cy="1143000"/>
          </a:xfrm>
        </p:spPr>
        <p:txBody>
          <a:bodyPr>
            <a:normAutofit/>
          </a:bodyPr>
          <a:lstStyle/>
          <a:p>
            <a:r>
              <a:rPr lang="en-US" sz="3200" b="1" dirty="0" smtClean="0">
                <a:solidFill>
                  <a:schemeClr val="tx1"/>
                </a:solidFill>
                <a:latin typeface="Calibri" panose="020F0502020204030204" pitchFamily="34" charset="0"/>
              </a:rPr>
              <a:t>Who is the Cooke Scholar?</a:t>
            </a:r>
            <a:endParaRPr lang="en-US" sz="3200" b="1" dirty="0">
              <a:solidFill>
                <a:schemeClr val="tx1"/>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752600"/>
            <a:ext cx="6553200" cy="4368800"/>
          </a:xfrm>
          <a:prstGeom prst="rect">
            <a:avLst/>
          </a:prstGeom>
        </p:spPr>
      </p:pic>
    </p:spTree>
    <p:extLst>
      <p:ext uri="{BB962C8B-B14F-4D97-AF65-F5344CB8AC3E}">
        <p14:creationId xmlns:p14="http://schemas.microsoft.com/office/powerpoint/2010/main" val="28969151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95325" y="836235"/>
            <a:ext cx="7772400" cy="1143000"/>
          </a:xfrm>
        </p:spPr>
        <p:txBody>
          <a:bodyPr/>
          <a:lstStyle/>
          <a:p>
            <a:r>
              <a:rPr lang="en-US" sz="3200" b="1" dirty="0" smtClean="0">
                <a:latin typeface="Calibri" panose="020F0502020204030204" pitchFamily="34" charset="0"/>
              </a:rPr>
              <a:t>Eligibility</a:t>
            </a:r>
            <a:endParaRPr lang="en-US" sz="3200" b="1" dirty="0">
              <a:latin typeface="Calibri" panose="020F0502020204030204" pitchFamily="34" charset="0"/>
            </a:endParaRPr>
          </a:p>
        </p:txBody>
      </p:sp>
      <p:sp>
        <p:nvSpPr>
          <p:cNvPr id="7" name="Content Placeholder 6"/>
          <p:cNvSpPr>
            <a:spLocks noGrp="1"/>
          </p:cNvSpPr>
          <p:nvPr>
            <p:ph sz="half" idx="2"/>
          </p:nvPr>
        </p:nvSpPr>
        <p:spPr/>
        <p:txBody>
          <a:bodyPr/>
          <a:lstStyle/>
          <a:p>
            <a:r>
              <a:rPr lang="en-US" sz="2400" dirty="0">
                <a:latin typeface="Calibri" panose="020F0502020204030204" pitchFamily="34" charset="0"/>
              </a:rPr>
              <a:t>Be a current student at an accredited </a:t>
            </a:r>
            <a:r>
              <a:rPr lang="en-US" sz="2400" dirty="0" smtClean="0">
                <a:latin typeface="Calibri" panose="020F0502020204030204" pitchFamily="34" charset="0"/>
              </a:rPr>
              <a:t>US </a:t>
            </a:r>
            <a:r>
              <a:rPr lang="en-US" sz="2400" dirty="0">
                <a:latin typeface="Calibri" panose="020F0502020204030204" pitchFamily="34" charset="0"/>
              </a:rPr>
              <a:t>community college or two-year </a:t>
            </a:r>
            <a:r>
              <a:rPr lang="en-US" sz="2400" dirty="0" smtClean="0">
                <a:latin typeface="Calibri" panose="020F0502020204030204" pitchFamily="34" charset="0"/>
              </a:rPr>
              <a:t>institution </a:t>
            </a:r>
            <a:r>
              <a:rPr lang="en-US" sz="2400" dirty="0">
                <a:latin typeface="Calibri" panose="020F0502020204030204" pitchFamily="34" charset="0"/>
              </a:rPr>
              <a:t>with sophomore status </a:t>
            </a:r>
            <a:endParaRPr lang="en-US" sz="2400" dirty="0" smtClean="0">
              <a:latin typeface="Calibri" panose="020F0502020204030204" pitchFamily="34" charset="0"/>
            </a:endParaRPr>
          </a:p>
          <a:p>
            <a:pPr marL="0" indent="0" algn="ctr">
              <a:buNone/>
            </a:pPr>
            <a:r>
              <a:rPr lang="en-US" sz="2400" dirty="0" smtClean="0">
                <a:latin typeface="Calibri" panose="020F0502020204030204" pitchFamily="34" charset="0"/>
              </a:rPr>
              <a:t>OR</a:t>
            </a:r>
            <a:endParaRPr lang="en-US" sz="2400" dirty="0">
              <a:latin typeface="Calibri" panose="020F0502020204030204" pitchFamily="34" charset="0"/>
            </a:endParaRPr>
          </a:p>
          <a:p>
            <a:r>
              <a:rPr lang="en-US" sz="2400" dirty="0">
                <a:latin typeface="Calibri" panose="020F0502020204030204" pitchFamily="34" charset="0"/>
              </a:rPr>
              <a:t>a recent graduate </a:t>
            </a:r>
            <a:r>
              <a:rPr lang="en-US" sz="2400" dirty="0" smtClean="0">
                <a:latin typeface="Calibri" panose="020F0502020204030204" pitchFamily="34" charset="0"/>
              </a:rPr>
              <a:t>of community college (last five years)</a:t>
            </a:r>
            <a:endParaRPr lang="en-US" sz="2400" dirty="0">
              <a:latin typeface="Calibri" panose="020F0502020204030204" pitchFamily="34" charset="0"/>
            </a:endParaRPr>
          </a:p>
        </p:txBody>
      </p:sp>
      <p:pic>
        <p:nvPicPr>
          <p:cNvPr id="8" name="irc_mi" descr="https://www.ed.gov/blog/wp-content/uploads/2011/10/Community-Colleges.jpg">
            <a:hlinkClick r:id="rId4"/>
          </p:cNvPr>
          <p:cNvPicPr>
            <a:picLocks noGrp="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457200" y="2209800"/>
            <a:ext cx="3843338" cy="3352800"/>
          </a:xfrm>
          <a:prstGeom prst="rect">
            <a:avLst/>
          </a:prstGeom>
          <a:noFill/>
          <a:ln w="38100">
            <a:solidFill>
              <a:schemeClr val="tx1"/>
            </a:solidFill>
          </a:ln>
        </p:spPr>
      </p:pic>
    </p:spTree>
    <p:extLst>
      <p:ext uri="{BB962C8B-B14F-4D97-AF65-F5344CB8AC3E}">
        <p14:creationId xmlns:p14="http://schemas.microsoft.com/office/powerpoint/2010/main" val="310225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95325" y="836235"/>
            <a:ext cx="7772400" cy="1143000"/>
          </a:xfrm>
        </p:spPr>
        <p:txBody>
          <a:bodyPr/>
          <a:lstStyle/>
          <a:p>
            <a:r>
              <a:rPr lang="en-US" sz="3200" b="1" dirty="0" smtClean="0">
                <a:latin typeface="Calibri" panose="020F0502020204030204" pitchFamily="34" charset="0"/>
              </a:rPr>
              <a:t>Eligibility</a:t>
            </a:r>
            <a:endParaRPr lang="en-US" sz="3200" b="1" dirty="0">
              <a:latin typeface="Calibri" panose="020F0502020204030204" pitchFamily="34" charset="0"/>
            </a:endParaRPr>
          </a:p>
        </p:txBody>
      </p:sp>
      <p:sp>
        <p:nvSpPr>
          <p:cNvPr id="7" name="Content Placeholder 6"/>
          <p:cNvSpPr>
            <a:spLocks noGrp="1"/>
          </p:cNvSpPr>
          <p:nvPr>
            <p:ph sz="half" idx="2"/>
          </p:nvPr>
        </p:nvSpPr>
        <p:spPr>
          <a:xfrm>
            <a:off x="215333" y="1979235"/>
            <a:ext cx="3810000" cy="4114800"/>
          </a:xfrm>
        </p:spPr>
        <p:txBody>
          <a:bodyPr/>
          <a:lstStyle/>
          <a:p>
            <a:pPr marL="0" indent="0" algn="ctr">
              <a:buNone/>
            </a:pPr>
            <a:endParaRPr lang="en-US" sz="2400" dirty="0" smtClean="0">
              <a:latin typeface="Calibri" panose="020F0502020204030204" pitchFamily="34" charset="0"/>
            </a:endParaRPr>
          </a:p>
          <a:p>
            <a:pPr algn="ctr"/>
            <a:r>
              <a:rPr lang="en-US" sz="2400" dirty="0" smtClean="0">
                <a:latin typeface="Calibri" panose="020F0502020204030204" pitchFamily="34" charset="0"/>
              </a:rPr>
              <a:t>Have a minimum 3.5 GPA </a:t>
            </a:r>
          </a:p>
          <a:p>
            <a:pPr marL="0" indent="0" algn="ctr">
              <a:buNone/>
            </a:pPr>
            <a:r>
              <a:rPr lang="en-US" sz="2400" dirty="0" smtClean="0">
                <a:latin typeface="Calibri" panose="020F0502020204030204" pitchFamily="34" charset="0"/>
              </a:rPr>
              <a:t>on a 4.0 scale</a:t>
            </a:r>
          </a:p>
          <a:p>
            <a:pPr algn="ctr"/>
            <a:endParaRPr lang="en-US" sz="2400" dirty="0">
              <a:latin typeface="Calibri" panose="020F0502020204030204" pitchFamily="34" charset="0"/>
            </a:endParaRPr>
          </a:p>
          <a:p>
            <a:pPr algn="ctr"/>
            <a:r>
              <a:rPr lang="en-US" sz="2400" dirty="0" smtClean="0">
                <a:latin typeface="Calibri" panose="020F0502020204030204" pitchFamily="34" charset="0"/>
              </a:rPr>
              <a:t>Not have previously applied or have been nominated for the Undergraduate Transfer Scholarship</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8600" y="2209800"/>
            <a:ext cx="4800600" cy="3200400"/>
          </a:xfrm>
          <a:prstGeom prst="rect">
            <a:avLst/>
          </a:prstGeom>
        </p:spPr>
      </p:pic>
    </p:spTree>
    <p:extLst>
      <p:ext uri="{BB962C8B-B14F-4D97-AF65-F5344CB8AC3E}">
        <p14:creationId xmlns:p14="http://schemas.microsoft.com/office/powerpoint/2010/main" val="82923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95325" y="836235"/>
            <a:ext cx="7772400" cy="1143000"/>
          </a:xfrm>
        </p:spPr>
        <p:txBody>
          <a:bodyPr/>
          <a:lstStyle/>
          <a:p>
            <a:r>
              <a:rPr lang="en-US" sz="3200" b="1" dirty="0" smtClean="0">
                <a:latin typeface="Calibri" panose="020F0502020204030204" pitchFamily="34" charset="0"/>
              </a:rPr>
              <a:t>Eligibility</a:t>
            </a:r>
            <a:endParaRPr lang="en-US" sz="3200" b="1" dirty="0">
              <a:latin typeface="Calibri" panose="020F0502020204030204" pitchFamily="34" charset="0"/>
            </a:endParaRPr>
          </a:p>
        </p:txBody>
      </p:sp>
      <p:sp>
        <p:nvSpPr>
          <p:cNvPr id="7" name="Content Placeholder 6"/>
          <p:cNvSpPr>
            <a:spLocks noGrp="1"/>
          </p:cNvSpPr>
          <p:nvPr>
            <p:ph sz="half" idx="2"/>
          </p:nvPr>
        </p:nvSpPr>
        <p:spPr>
          <a:xfrm>
            <a:off x="5257800" y="2133600"/>
            <a:ext cx="3609975" cy="4114800"/>
          </a:xfrm>
        </p:spPr>
        <p:txBody>
          <a:bodyPr/>
          <a:lstStyle/>
          <a:p>
            <a:pPr marL="0" indent="0" algn="ctr">
              <a:buNone/>
            </a:pPr>
            <a:endParaRPr lang="en-US" sz="2400" dirty="0" smtClean="0">
              <a:latin typeface="Calibri" panose="020F0502020204030204" pitchFamily="34" charset="0"/>
            </a:endParaRPr>
          </a:p>
          <a:p>
            <a:pPr algn="ctr"/>
            <a:r>
              <a:rPr lang="en-US" sz="2400" dirty="0" smtClean="0">
                <a:latin typeface="Calibri" panose="020F0502020204030204" pitchFamily="34" charset="0"/>
              </a:rPr>
              <a:t>Plan </a:t>
            </a:r>
            <a:r>
              <a:rPr lang="en-US" sz="2400" dirty="0">
                <a:latin typeface="Calibri" panose="020F0502020204030204" pitchFamily="34" charset="0"/>
              </a:rPr>
              <a:t>to enroll in a </a:t>
            </a:r>
            <a:r>
              <a:rPr lang="en-US" sz="2400" dirty="0" smtClean="0">
                <a:latin typeface="Calibri" panose="020F0502020204030204" pitchFamily="34" charset="0"/>
              </a:rPr>
              <a:t>full-time baccalaureate </a:t>
            </a:r>
            <a:r>
              <a:rPr lang="en-US" sz="2400" dirty="0">
                <a:latin typeface="Calibri" panose="020F0502020204030204" pitchFamily="34" charset="0"/>
              </a:rPr>
              <a:t>program at an </a:t>
            </a:r>
            <a:r>
              <a:rPr lang="en-US" sz="2400" dirty="0" smtClean="0">
                <a:latin typeface="Calibri" panose="020F0502020204030204" pitchFamily="34" charset="0"/>
              </a:rPr>
              <a:t> accredited </a:t>
            </a:r>
            <a:r>
              <a:rPr lang="en-US" sz="2400" dirty="0">
                <a:latin typeface="Calibri" panose="020F0502020204030204" pitchFamily="34" charset="0"/>
              </a:rPr>
              <a:t>college or </a:t>
            </a:r>
          </a:p>
          <a:p>
            <a:pPr marL="0" indent="0" algn="ctr">
              <a:buNone/>
            </a:pPr>
            <a:r>
              <a:rPr lang="en-US" sz="2400" dirty="0" smtClean="0">
                <a:latin typeface="Calibri" panose="020F0502020204030204" pitchFamily="34" charset="0"/>
              </a:rPr>
              <a:t>university in the fall of 2016</a:t>
            </a:r>
            <a:endParaRPr lang="en-US" sz="2400" dirty="0">
              <a:latin typeface="Calibri" panose="020F0502020204030204" pitchFamily="34" charset="0"/>
            </a:endParaRPr>
          </a:p>
        </p:txBody>
      </p:sp>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71450" y="2133600"/>
            <a:ext cx="5086350" cy="3323826"/>
          </a:xfrm>
        </p:spPr>
      </p:pic>
    </p:spTree>
    <p:extLst>
      <p:ext uri="{BB962C8B-B14F-4D97-AF65-F5344CB8AC3E}">
        <p14:creationId xmlns:p14="http://schemas.microsoft.com/office/powerpoint/2010/main" val="382837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95325" y="836235"/>
            <a:ext cx="7772400" cy="1143000"/>
          </a:xfrm>
        </p:spPr>
        <p:txBody>
          <a:bodyPr/>
          <a:lstStyle/>
          <a:p>
            <a:r>
              <a:rPr lang="en-US" sz="3200" b="1" dirty="0" smtClean="0">
                <a:latin typeface="Calibri" panose="020F0502020204030204" pitchFamily="34" charset="0"/>
              </a:rPr>
              <a:t>Demonstrate Financial Need</a:t>
            </a:r>
            <a:endParaRPr lang="en-US" sz="3200" b="1" dirty="0">
              <a:latin typeface="Calibri" panose="020F0502020204030204" pitchFamily="34" charset="0"/>
            </a:endParaRPr>
          </a:p>
        </p:txBody>
      </p:sp>
      <p:sp>
        <p:nvSpPr>
          <p:cNvPr id="7" name="Content Placeholder 6"/>
          <p:cNvSpPr>
            <a:spLocks noGrp="1"/>
          </p:cNvSpPr>
          <p:nvPr>
            <p:ph sz="half" idx="2"/>
          </p:nvPr>
        </p:nvSpPr>
        <p:spPr>
          <a:xfrm>
            <a:off x="5257800" y="2133600"/>
            <a:ext cx="3609975" cy="4114800"/>
          </a:xfrm>
        </p:spPr>
        <p:txBody>
          <a:bodyPr/>
          <a:lstStyle/>
          <a:p>
            <a:pPr algn="ctr"/>
            <a:r>
              <a:rPr lang="en-US" sz="2400" dirty="0">
                <a:latin typeface="Calibri" panose="020F0502020204030204" pitchFamily="34" charset="0"/>
              </a:rPr>
              <a:t>Demonstrate significant unmet financial need. We will consider applicants with family income up to $95,000. However, we anticipate that a majority of scholarship recipients will be eligible to receive a Pell grant.</a:t>
            </a:r>
          </a:p>
          <a:p>
            <a:pPr marL="0" indent="0" algn="ctr">
              <a:buNone/>
            </a:pPr>
            <a:endParaRPr lang="en-US" sz="2400" dirty="0" smtClean="0">
              <a:latin typeface="Calibri" panose="020F0502020204030204" pitchFamily="34" charset="0"/>
            </a:endParaRPr>
          </a:p>
        </p:txBody>
      </p:sp>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95325" y="1998285"/>
            <a:ext cx="4191000" cy="4191000"/>
          </a:xfrm>
        </p:spPr>
      </p:pic>
    </p:spTree>
    <p:extLst>
      <p:ext uri="{BB962C8B-B14F-4D97-AF65-F5344CB8AC3E}">
        <p14:creationId xmlns:p14="http://schemas.microsoft.com/office/powerpoint/2010/main" val="37552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95325" y="836235"/>
            <a:ext cx="7772400" cy="1143000"/>
          </a:xfrm>
        </p:spPr>
        <p:txBody>
          <a:bodyPr/>
          <a:lstStyle/>
          <a:p>
            <a:r>
              <a:rPr lang="en-US" sz="3200" b="1" dirty="0" smtClean="0">
                <a:latin typeface="Calibri" panose="020F0502020204030204" pitchFamily="34" charset="0"/>
              </a:rPr>
              <a:t>Selection Criteria</a:t>
            </a:r>
            <a:endParaRPr lang="en-US" sz="3200" b="1" dirty="0">
              <a:latin typeface="Calibri" panose="020F0502020204030204" pitchFamily="34" charset="0"/>
            </a:endParaRPr>
          </a:p>
        </p:txBody>
      </p:sp>
      <p:sp>
        <p:nvSpPr>
          <p:cNvPr id="7" name="Content Placeholder 6"/>
          <p:cNvSpPr>
            <a:spLocks noGrp="1"/>
          </p:cNvSpPr>
          <p:nvPr>
            <p:ph sz="half" idx="2"/>
          </p:nvPr>
        </p:nvSpPr>
        <p:spPr>
          <a:xfrm>
            <a:off x="695326" y="2133600"/>
            <a:ext cx="8172450" cy="4114800"/>
          </a:xfrm>
        </p:spPr>
        <p:txBody>
          <a:bodyPr/>
          <a:lstStyle/>
          <a:p>
            <a:r>
              <a:rPr lang="en-US" sz="2400" dirty="0"/>
              <a:t>Achievement and academic </a:t>
            </a:r>
            <a:r>
              <a:rPr lang="en-US" sz="2400" dirty="0" smtClean="0"/>
              <a:t>ability</a:t>
            </a:r>
          </a:p>
          <a:p>
            <a:endParaRPr lang="en-US" sz="2400" dirty="0"/>
          </a:p>
          <a:p>
            <a:r>
              <a:rPr lang="en-US" sz="2400" dirty="0"/>
              <a:t>Financial </a:t>
            </a:r>
            <a:r>
              <a:rPr lang="en-US" sz="2400" dirty="0" smtClean="0"/>
              <a:t>need</a:t>
            </a:r>
          </a:p>
          <a:p>
            <a:endParaRPr lang="en-US" sz="2400" dirty="0"/>
          </a:p>
          <a:p>
            <a:r>
              <a:rPr lang="en-US" sz="2400" dirty="0" smtClean="0"/>
              <a:t>Persistence</a:t>
            </a:r>
          </a:p>
          <a:p>
            <a:endParaRPr lang="en-US" sz="2400" dirty="0"/>
          </a:p>
          <a:p>
            <a:r>
              <a:rPr lang="en-US" sz="2400" dirty="0" smtClean="0"/>
              <a:t>Leadership</a:t>
            </a:r>
          </a:p>
          <a:p>
            <a:endParaRPr lang="en-US" sz="2400" dirty="0"/>
          </a:p>
          <a:p>
            <a:r>
              <a:rPr lang="en-US" sz="2400" dirty="0"/>
              <a:t>Desire to help others</a:t>
            </a:r>
          </a:p>
          <a:p>
            <a:pPr marL="0" indent="0">
              <a:buNone/>
            </a:pPr>
            <a:endParaRPr lang="en-US" sz="2400" dirty="0" smtClean="0">
              <a:latin typeface="Calibri" panose="020F0502020204030204" pitchFamily="34" charset="0"/>
            </a:endParaRPr>
          </a:p>
        </p:txBody>
      </p:sp>
    </p:spTree>
    <p:extLst>
      <p:ext uri="{BB962C8B-B14F-4D97-AF65-F5344CB8AC3E}">
        <p14:creationId xmlns:p14="http://schemas.microsoft.com/office/powerpoint/2010/main" val="268649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95325" y="836235"/>
            <a:ext cx="7772400" cy="1143000"/>
          </a:xfrm>
        </p:spPr>
        <p:txBody>
          <a:bodyPr/>
          <a:lstStyle/>
          <a:p>
            <a:r>
              <a:rPr lang="en-US" sz="3200" b="1" dirty="0" smtClean="0">
                <a:latin typeface="Calibri" panose="020F0502020204030204" pitchFamily="34" charset="0"/>
              </a:rPr>
              <a:t>Application Components</a:t>
            </a:r>
            <a:endParaRPr lang="en-US" sz="3200" b="1" dirty="0">
              <a:latin typeface="Calibri" panose="020F0502020204030204" pitchFamily="34" charset="0"/>
            </a:endParaRPr>
          </a:p>
        </p:txBody>
      </p:sp>
      <p:sp>
        <p:nvSpPr>
          <p:cNvPr id="7" name="Content Placeholder 6"/>
          <p:cNvSpPr>
            <a:spLocks noGrp="1"/>
          </p:cNvSpPr>
          <p:nvPr>
            <p:ph sz="half" idx="2"/>
          </p:nvPr>
        </p:nvSpPr>
        <p:spPr>
          <a:xfrm>
            <a:off x="695326" y="2133600"/>
            <a:ext cx="8172450" cy="4114800"/>
          </a:xfrm>
        </p:spPr>
        <p:txBody>
          <a:bodyPr/>
          <a:lstStyle/>
          <a:p>
            <a:r>
              <a:rPr lang="en-US" sz="2400" dirty="0"/>
              <a:t>Student </a:t>
            </a:r>
            <a:r>
              <a:rPr lang="en-US" sz="2400" dirty="0" smtClean="0"/>
              <a:t>Academics/Activities/Honors</a:t>
            </a:r>
          </a:p>
          <a:p>
            <a:endParaRPr lang="en-US" sz="2400" dirty="0"/>
          </a:p>
          <a:p>
            <a:r>
              <a:rPr lang="en-US" sz="2400" dirty="0" smtClean="0"/>
              <a:t>Short Answer and Essay Questions</a:t>
            </a:r>
          </a:p>
          <a:p>
            <a:endParaRPr lang="en-US" sz="2400" dirty="0"/>
          </a:p>
          <a:p>
            <a:r>
              <a:rPr lang="en-US" sz="2400" dirty="0" smtClean="0"/>
              <a:t>Recommendations</a:t>
            </a:r>
          </a:p>
          <a:p>
            <a:endParaRPr lang="en-US" sz="2400" dirty="0"/>
          </a:p>
          <a:p>
            <a:r>
              <a:rPr lang="en-US" sz="2400" dirty="0" smtClean="0"/>
              <a:t>Financial Forms (Parent/Self)</a:t>
            </a:r>
          </a:p>
          <a:p>
            <a:pPr marL="0" indent="0">
              <a:buNone/>
            </a:pPr>
            <a:endParaRPr lang="en-US" sz="2400" dirty="0" smtClean="0"/>
          </a:p>
          <a:p>
            <a:r>
              <a:rPr lang="en-US" sz="2400" dirty="0" smtClean="0"/>
              <a:t>Official </a:t>
            </a:r>
            <a:r>
              <a:rPr lang="en-US" sz="2400" dirty="0"/>
              <a:t>transcripts</a:t>
            </a:r>
          </a:p>
          <a:p>
            <a:pPr marL="0" indent="0">
              <a:buNone/>
            </a:pPr>
            <a:endParaRPr lang="en-US" sz="2400" dirty="0" smtClean="0">
              <a:latin typeface="Calibri" panose="020F0502020204030204" pitchFamily="34" charset="0"/>
            </a:endParaRPr>
          </a:p>
        </p:txBody>
      </p:sp>
    </p:spTree>
    <p:extLst>
      <p:ext uri="{BB962C8B-B14F-4D97-AF65-F5344CB8AC3E}">
        <p14:creationId xmlns:p14="http://schemas.microsoft.com/office/powerpoint/2010/main" val="394434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90600" y="914400"/>
            <a:ext cx="7315200" cy="6063198"/>
          </a:xfrm>
          <a:prstGeom prst="rect">
            <a:avLst/>
          </a:prstGeom>
          <a:noFill/>
        </p:spPr>
        <p:txBody>
          <a:bodyPr wrap="square" rtlCol="0">
            <a:spAutoFit/>
          </a:bodyPr>
          <a:lstStyle/>
          <a:p>
            <a:pPr algn="ctr"/>
            <a:r>
              <a:rPr lang="en-US" sz="3200" b="1" dirty="0" smtClean="0">
                <a:latin typeface="Calibri" panose="020F0502020204030204" pitchFamily="34" charset="0"/>
              </a:rPr>
              <a:t>General Tips/Common Mistakes</a:t>
            </a:r>
          </a:p>
          <a:p>
            <a:endParaRPr lang="en-US" sz="2400" b="1" dirty="0" smtClean="0"/>
          </a:p>
          <a:p>
            <a:pPr marL="342900" indent="-342900">
              <a:buFont typeface="Arial" panose="020B0604020202020204" pitchFamily="34" charset="0"/>
              <a:buChar char="•"/>
            </a:pPr>
            <a:r>
              <a:rPr lang="en-US" sz="2400" b="1" dirty="0" smtClean="0">
                <a:solidFill>
                  <a:srgbClr val="000000"/>
                </a:solidFill>
                <a:latin typeface="Calibri" panose="020F0502020204030204" pitchFamily="34" charset="0"/>
              </a:rPr>
              <a:t>Begin right away. </a:t>
            </a:r>
            <a:r>
              <a:rPr lang="en-US" sz="2400" dirty="0" smtClean="0">
                <a:solidFill>
                  <a:srgbClr val="000000"/>
                </a:solidFill>
                <a:latin typeface="Calibri" panose="020F0502020204030204" pitchFamily="34" charset="0"/>
              </a:rPr>
              <a:t>Many students don’t allow for enough time to complete the application.</a:t>
            </a:r>
          </a:p>
          <a:p>
            <a:pPr marL="342900" indent="-342900">
              <a:buFont typeface="Arial" panose="020B0604020202020204" pitchFamily="34" charset="0"/>
              <a:buChar char="•"/>
            </a:pPr>
            <a:endParaRPr lang="en-US" sz="2400" dirty="0" smtClean="0">
              <a:solidFill>
                <a:srgbClr val="000000"/>
              </a:solidFill>
              <a:latin typeface="Calibri" panose="020F0502020204030204" pitchFamily="34" charset="0"/>
            </a:endParaRPr>
          </a:p>
          <a:p>
            <a:pPr marL="342900" indent="-342900">
              <a:buFont typeface="Arial" panose="020B0604020202020204" pitchFamily="34" charset="0"/>
              <a:buChar char="•"/>
            </a:pPr>
            <a:r>
              <a:rPr lang="en-US" sz="2400" b="1" dirty="0" smtClean="0">
                <a:solidFill>
                  <a:srgbClr val="000000"/>
                </a:solidFill>
                <a:latin typeface="Calibri" panose="020F0502020204030204" pitchFamily="34" charset="0"/>
              </a:rPr>
              <a:t>Follow up with your recommenders, parents/guardians, et al</a:t>
            </a:r>
            <a:r>
              <a:rPr lang="en-US" sz="2400" dirty="0" smtClean="0">
                <a:solidFill>
                  <a:srgbClr val="000000"/>
                </a:solidFill>
                <a:latin typeface="Calibri" panose="020F0502020204030204" pitchFamily="34" charset="0"/>
              </a:rPr>
              <a:t>. Students often focus only on their part of the application and then forget to remind the other people to complete their parts.</a:t>
            </a:r>
          </a:p>
          <a:p>
            <a:endParaRPr lang="en-US" sz="2400" dirty="0" smtClean="0">
              <a:solidFill>
                <a:srgbClr val="000000"/>
              </a:solidFill>
              <a:latin typeface="Calibri" panose="020F0502020204030204" pitchFamily="34" charset="0"/>
            </a:endParaRPr>
          </a:p>
          <a:p>
            <a:pPr marL="342900" indent="-342900">
              <a:buFont typeface="Arial" panose="020B0604020202020204" pitchFamily="34" charset="0"/>
              <a:buChar char="•"/>
            </a:pPr>
            <a:r>
              <a:rPr lang="en-US" sz="2400" b="1" dirty="0" smtClean="0">
                <a:solidFill>
                  <a:srgbClr val="000000"/>
                </a:solidFill>
                <a:latin typeface="Calibri" panose="020F0502020204030204" pitchFamily="34" charset="0"/>
              </a:rPr>
              <a:t>Finish the application. </a:t>
            </a:r>
            <a:r>
              <a:rPr lang="en-US" sz="2400" dirty="0" smtClean="0">
                <a:solidFill>
                  <a:srgbClr val="000000"/>
                </a:solidFill>
                <a:latin typeface="Calibri" panose="020F0502020204030204" pitchFamily="34" charset="0"/>
              </a:rPr>
              <a:t>Many students start the application and even get very far in the process but do not submit by the deadline. Set a reminder for the deadline, </a:t>
            </a:r>
            <a:r>
              <a:rPr lang="en-US" sz="2400" b="1" dirty="0" smtClean="0">
                <a:solidFill>
                  <a:srgbClr val="FF0000"/>
                </a:solidFill>
                <a:latin typeface="Calibri" panose="020F0502020204030204" pitchFamily="34" charset="0"/>
              </a:rPr>
              <a:t>mid-December 2015</a:t>
            </a:r>
            <a:r>
              <a:rPr lang="en-US" sz="2400" dirty="0" smtClean="0">
                <a:solidFill>
                  <a:srgbClr val="000000"/>
                </a:solidFill>
                <a:latin typeface="Calibri" panose="020F0502020204030204" pitchFamily="34" charset="0"/>
              </a:rPr>
              <a:t>.</a:t>
            </a:r>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000" dirty="0"/>
          </a:p>
        </p:txBody>
      </p:sp>
    </p:spTree>
    <p:extLst>
      <p:ext uri="{BB962C8B-B14F-4D97-AF65-F5344CB8AC3E}">
        <p14:creationId xmlns:p14="http://schemas.microsoft.com/office/powerpoint/2010/main" val="17816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7" name="Rectangle 7"/>
          <p:cNvSpPr>
            <a:spLocks noGrp="1" noChangeArrowheads="1"/>
          </p:cNvSpPr>
          <p:nvPr>
            <p:ph type="body" idx="1"/>
          </p:nvPr>
        </p:nvSpPr>
        <p:spPr>
          <a:xfrm>
            <a:off x="152400" y="1219200"/>
            <a:ext cx="8696325" cy="4953000"/>
          </a:xfrm>
        </p:spPr>
        <p:txBody>
          <a:bodyPr/>
          <a:lstStyle/>
          <a:p>
            <a:pPr marL="0" indent="0" algn="ctr">
              <a:spcBef>
                <a:spcPts val="200"/>
              </a:spcBef>
              <a:buNone/>
            </a:pPr>
            <a:r>
              <a:rPr lang="en-US" sz="3600" b="1" dirty="0" smtClean="0">
                <a:latin typeface="Calibri" panose="020F0502020204030204" pitchFamily="34" charset="0"/>
              </a:rPr>
              <a:t>Timeline</a:t>
            </a:r>
            <a:endParaRPr lang="en-US" sz="3600" b="1" dirty="0">
              <a:latin typeface="Calibri" panose="020F0502020204030204" pitchFamily="34" charset="0"/>
            </a:endParaRPr>
          </a:p>
          <a:p>
            <a:pPr marL="0" indent="0" algn="ctr">
              <a:spcBef>
                <a:spcPts val="200"/>
              </a:spcBef>
              <a:buNone/>
            </a:pPr>
            <a:endParaRPr lang="en-US" sz="1900" b="1" dirty="0">
              <a:latin typeface="Calibri" panose="020F0502020204030204" pitchFamily="34" charset="0"/>
            </a:endParaRPr>
          </a:p>
          <a:p>
            <a:pPr marL="0" indent="0" algn="ctr">
              <a:spcBef>
                <a:spcPts val="200"/>
              </a:spcBef>
              <a:buNone/>
            </a:pPr>
            <a:r>
              <a:rPr lang="en-US" sz="2400" b="1" dirty="0" smtClean="0">
                <a:latin typeface="Calibri" panose="020F0502020204030204" pitchFamily="34" charset="0"/>
              </a:rPr>
              <a:t>Early- to mid- October 2015</a:t>
            </a:r>
          </a:p>
          <a:p>
            <a:pPr marL="0" indent="0" algn="ctr">
              <a:spcBef>
                <a:spcPts val="200"/>
              </a:spcBef>
              <a:buNone/>
            </a:pPr>
            <a:r>
              <a:rPr lang="en-US" sz="2400" dirty="0" smtClean="0">
                <a:latin typeface="Calibri" panose="020F0502020204030204" pitchFamily="34" charset="0"/>
              </a:rPr>
              <a:t>Application Opens</a:t>
            </a:r>
          </a:p>
          <a:p>
            <a:pPr marL="0" indent="0" algn="ctr">
              <a:spcBef>
                <a:spcPts val="200"/>
              </a:spcBef>
              <a:buNone/>
            </a:pPr>
            <a:endParaRPr lang="en-US" sz="2400" b="1" dirty="0">
              <a:latin typeface="Calibri" panose="020F0502020204030204" pitchFamily="34" charset="0"/>
            </a:endParaRPr>
          </a:p>
          <a:p>
            <a:pPr marL="0" indent="0" algn="ctr">
              <a:spcBef>
                <a:spcPts val="200"/>
              </a:spcBef>
              <a:buNone/>
            </a:pPr>
            <a:r>
              <a:rPr lang="en-US" sz="2400" b="1" dirty="0" smtClean="0">
                <a:solidFill>
                  <a:srgbClr val="FF0000"/>
                </a:solidFill>
                <a:latin typeface="Calibri" panose="020F0502020204030204" pitchFamily="34" charset="0"/>
              </a:rPr>
              <a:t>Mid-December 2015</a:t>
            </a:r>
          </a:p>
          <a:p>
            <a:pPr marL="0" indent="0" algn="ctr">
              <a:spcBef>
                <a:spcPts val="200"/>
              </a:spcBef>
              <a:buNone/>
            </a:pPr>
            <a:r>
              <a:rPr lang="en-US" sz="2400" dirty="0" smtClean="0">
                <a:latin typeface="Calibri" panose="020F0502020204030204" pitchFamily="34" charset="0"/>
              </a:rPr>
              <a:t>Application Deadline</a:t>
            </a:r>
            <a:endParaRPr lang="en-US" sz="2400" dirty="0">
              <a:latin typeface="Calibri" panose="020F0502020204030204" pitchFamily="34" charset="0"/>
            </a:endParaRPr>
          </a:p>
          <a:p>
            <a:pPr marL="0" indent="0" algn="ctr">
              <a:spcBef>
                <a:spcPts val="200"/>
              </a:spcBef>
              <a:buNone/>
            </a:pPr>
            <a:endParaRPr lang="en-US" sz="2400" b="1" dirty="0" smtClean="0">
              <a:latin typeface="Calibri" panose="020F0502020204030204" pitchFamily="34" charset="0"/>
            </a:endParaRPr>
          </a:p>
          <a:p>
            <a:pPr marL="0" indent="0" algn="ctr">
              <a:spcBef>
                <a:spcPts val="200"/>
              </a:spcBef>
              <a:buNone/>
            </a:pPr>
            <a:r>
              <a:rPr lang="en-US" sz="2400" b="1" dirty="0" smtClean="0">
                <a:latin typeface="Calibri" panose="020F0502020204030204" pitchFamily="34" charset="0"/>
              </a:rPr>
              <a:t>February</a:t>
            </a:r>
            <a:r>
              <a:rPr lang="en-US" sz="2400" b="1" dirty="0">
                <a:latin typeface="Calibri" panose="020F0502020204030204" pitchFamily="34" charset="0"/>
              </a:rPr>
              <a:t> </a:t>
            </a:r>
            <a:r>
              <a:rPr lang="en-US" sz="2400" b="1" dirty="0" smtClean="0">
                <a:latin typeface="Calibri" panose="020F0502020204030204" pitchFamily="34" charset="0"/>
              </a:rPr>
              <a:t>2016</a:t>
            </a:r>
            <a:endParaRPr lang="en-US" sz="2400" dirty="0" smtClean="0">
              <a:latin typeface="Calibri" panose="020F0502020204030204" pitchFamily="34" charset="0"/>
            </a:endParaRPr>
          </a:p>
          <a:p>
            <a:pPr marL="0" indent="0" algn="ctr">
              <a:spcBef>
                <a:spcPts val="200"/>
              </a:spcBef>
              <a:buNone/>
            </a:pPr>
            <a:r>
              <a:rPr lang="en-US" sz="2400" dirty="0" smtClean="0">
                <a:latin typeface="Calibri" panose="020F0502020204030204" pitchFamily="34" charset="0"/>
              </a:rPr>
              <a:t>Applications </a:t>
            </a:r>
            <a:r>
              <a:rPr lang="en-US" sz="2400" dirty="0">
                <a:latin typeface="Calibri" panose="020F0502020204030204" pitchFamily="34" charset="0"/>
              </a:rPr>
              <a:t>reviewed by scholarship </a:t>
            </a:r>
            <a:r>
              <a:rPr lang="en-US" sz="2400" dirty="0" smtClean="0">
                <a:latin typeface="Calibri" panose="020F0502020204030204" pitchFamily="34" charset="0"/>
              </a:rPr>
              <a:t>committee</a:t>
            </a:r>
          </a:p>
          <a:p>
            <a:pPr marL="0" indent="0" algn="ctr">
              <a:spcBef>
                <a:spcPts val="200"/>
              </a:spcBef>
              <a:buNone/>
            </a:pPr>
            <a:endParaRPr lang="en-US" sz="2400" b="1" dirty="0" smtClean="0">
              <a:latin typeface="Calibri" panose="020F0502020204030204" pitchFamily="34" charset="0"/>
            </a:endParaRPr>
          </a:p>
          <a:p>
            <a:pPr marL="0" indent="0" algn="ctr">
              <a:spcBef>
                <a:spcPts val="200"/>
              </a:spcBef>
              <a:buNone/>
            </a:pPr>
            <a:r>
              <a:rPr lang="en-US" sz="2400" b="1" dirty="0" smtClean="0">
                <a:latin typeface="Calibri" panose="020F0502020204030204" pitchFamily="34" charset="0"/>
              </a:rPr>
              <a:t>Early </a:t>
            </a:r>
            <a:r>
              <a:rPr lang="en-US" sz="2400" b="1" dirty="0">
                <a:latin typeface="Calibri" panose="020F0502020204030204" pitchFamily="34" charset="0"/>
              </a:rPr>
              <a:t>April </a:t>
            </a:r>
            <a:r>
              <a:rPr lang="en-US" sz="2400" b="1" dirty="0" smtClean="0">
                <a:latin typeface="Calibri" panose="020F0502020204030204" pitchFamily="34" charset="0"/>
              </a:rPr>
              <a:t>2016</a:t>
            </a:r>
          </a:p>
          <a:p>
            <a:pPr marL="0" indent="0" algn="ctr">
              <a:spcBef>
                <a:spcPts val="200"/>
              </a:spcBef>
              <a:buNone/>
            </a:pPr>
            <a:r>
              <a:rPr lang="en-US" sz="2400" dirty="0" smtClean="0">
                <a:latin typeface="Calibri" panose="020F0502020204030204" pitchFamily="34" charset="0"/>
              </a:rPr>
              <a:t>Scholarship </a:t>
            </a:r>
            <a:r>
              <a:rPr lang="en-US" sz="2400" dirty="0">
                <a:latin typeface="Calibri" panose="020F0502020204030204" pitchFamily="34" charset="0"/>
              </a:rPr>
              <a:t>recipients </a:t>
            </a:r>
            <a:r>
              <a:rPr lang="en-US" sz="2400" dirty="0" smtClean="0">
                <a:latin typeface="Calibri" panose="020F0502020204030204" pitchFamily="34" charset="0"/>
              </a:rPr>
              <a:t>notified</a:t>
            </a:r>
            <a:br>
              <a:rPr lang="en-US" sz="2400" dirty="0" smtClean="0">
                <a:latin typeface="Calibri" panose="020F0502020204030204" pitchFamily="34" charset="0"/>
              </a:rPr>
            </a:br>
            <a:endParaRPr lang="en-US" sz="2400" dirty="0" smtClean="0">
              <a:latin typeface="Calibri" panose="020F0502020204030204" pitchFamily="34" charset="0"/>
            </a:endParaRPr>
          </a:p>
          <a:p>
            <a:pPr marL="0" indent="0" eaLnBrk="1" hangingPunct="1">
              <a:lnSpc>
                <a:spcPct val="90000"/>
              </a:lnSpc>
              <a:spcBef>
                <a:spcPct val="40000"/>
              </a:spcBef>
              <a:buNone/>
            </a:pPr>
            <a:endParaRPr lang="en-US" sz="2400" u="sng" dirty="0" smtClean="0">
              <a:solidFill>
                <a:srgbClr val="004B85"/>
              </a:solidFill>
            </a:endParaRPr>
          </a:p>
        </p:txBody>
      </p:sp>
    </p:spTree>
    <p:extLst>
      <p:ext uri="{BB962C8B-B14F-4D97-AF65-F5344CB8AC3E}">
        <p14:creationId xmlns:p14="http://schemas.microsoft.com/office/powerpoint/2010/main" val="6121444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28" b="13301"/>
          <a:stretch/>
        </p:blipFill>
        <p:spPr>
          <a:xfrm>
            <a:off x="0" y="1369541"/>
            <a:ext cx="9144000" cy="5486400"/>
          </a:xfrm>
          <a:prstGeom prst="rect">
            <a:avLst/>
          </a:prstGeom>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t="19999" b="10001"/>
          <a:stretch/>
        </p:blipFill>
        <p:spPr>
          <a:xfrm>
            <a:off x="0" y="14416"/>
            <a:ext cx="9144000" cy="1600200"/>
          </a:xfrm>
        </p:spPr>
      </p:pic>
    </p:spTree>
    <p:extLst>
      <p:ext uri="{BB962C8B-B14F-4D97-AF65-F5344CB8AC3E}">
        <p14:creationId xmlns:p14="http://schemas.microsoft.com/office/powerpoint/2010/main" val="150034563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7" name="Rectangle 7"/>
          <p:cNvSpPr>
            <a:spLocks noGrp="1" noChangeArrowheads="1"/>
          </p:cNvSpPr>
          <p:nvPr>
            <p:ph type="body" idx="1"/>
          </p:nvPr>
        </p:nvSpPr>
        <p:spPr>
          <a:xfrm>
            <a:off x="152400" y="1219200"/>
            <a:ext cx="8696325" cy="4953000"/>
          </a:xfrm>
        </p:spPr>
        <p:txBody>
          <a:bodyPr/>
          <a:lstStyle/>
          <a:p>
            <a:pPr marL="0" indent="0" algn="ctr">
              <a:spcBef>
                <a:spcPts val="200"/>
              </a:spcBef>
              <a:buNone/>
            </a:pPr>
            <a:r>
              <a:rPr lang="en-US" sz="3600" b="1" dirty="0" smtClean="0">
                <a:latin typeface="Calibri" panose="020F0502020204030204" pitchFamily="34" charset="0"/>
              </a:rPr>
              <a:t>Ways to Share the Scholarship</a:t>
            </a:r>
            <a:endParaRPr lang="en-US" sz="3600" b="1" dirty="0">
              <a:latin typeface="Calibri" panose="020F0502020204030204" pitchFamily="34" charset="0"/>
            </a:endParaRPr>
          </a:p>
          <a:p>
            <a:pPr marL="0" indent="0" algn="ctr">
              <a:spcBef>
                <a:spcPts val="200"/>
              </a:spcBef>
              <a:buNone/>
            </a:pPr>
            <a:endParaRPr lang="en-US" sz="2400" b="1" dirty="0">
              <a:latin typeface="Calibri" panose="020F0502020204030204" pitchFamily="34" charset="0"/>
            </a:endParaRPr>
          </a:p>
          <a:p>
            <a:pPr algn="ctr">
              <a:spcBef>
                <a:spcPts val="200"/>
              </a:spcBef>
            </a:pPr>
            <a:r>
              <a:rPr lang="en-US" sz="2400" b="1" dirty="0" smtClean="0">
                <a:latin typeface="Calibri" panose="020F0502020204030204" pitchFamily="34" charset="0"/>
              </a:rPr>
              <a:t>Start identifying prospective applicants on campus</a:t>
            </a:r>
          </a:p>
          <a:p>
            <a:pPr algn="ctr">
              <a:spcBef>
                <a:spcPts val="200"/>
              </a:spcBef>
            </a:pPr>
            <a:endParaRPr lang="en-US" sz="2400" b="1" dirty="0" smtClean="0">
              <a:latin typeface="Calibri" panose="020F0502020204030204" pitchFamily="34" charset="0"/>
            </a:endParaRPr>
          </a:p>
          <a:p>
            <a:pPr algn="ctr">
              <a:spcBef>
                <a:spcPts val="200"/>
              </a:spcBef>
            </a:pPr>
            <a:r>
              <a:rPr lang="en-US" sz="2400" b="1" dirty="0" smtClean="0">
                <a:latin typeface="Calibri" panose="020F0502020204030204" pitchFamily="34" charset="0"/>
              </a:rPr>
              <a:t>Share information about the scholarship to get students interested</a:t>
            </a:r>
          </a:p>
          <a:p>
            <a:pPr algn="ctr">
              <a:spcBef>
                <a:spcPts val="200"/>
              </a:spcBef>
            </a:pPr>
            <a:endParaRPr lang="en-US" sz="2400" b="1" dirty="0" smtClean="0">
              <a:latin typeface="Calibri" panose="020F0502020204030204" pitchFamily="34" charset="0"/>
            </a:endParaRPr>
          </a:p>
          <a:p>
            <a:pPr algn="ctr">
              <a:spcBef>
                <a:spcPts val="200"/>
              </a:spcBef>
            </a:pPr>
            <a:r>
              <a:rPr lang="en-US" sz="2400" b="1" dirty="0" smtClean="0">
                <a:latin typeface="Calibri" panose="020F0502020204030204" pitchFamily="34" charset="0"/>
              </a:rPr>
              <a:t>Invite students to attend an </a:t>
            </a:r>
            <a:r>
              <a:rPr lang="en-US" sz="2400" b="1" i="1" dirty="0" smtClean="0">
                <a:solidFill>
                  <a:srgbClr val="FF8000"/>
                </a:solidFill>
                <a:latin typeface="Calibri" panose="020F0502020204030204" pitchFamily="34" charset="0"/>
              </a:rPr>
              <a:t>application workshop featuring Cooke Scholars on October 20, 6 p.m. EST</a:t>
            </a:r>
          </a:p>
          <a:p>
            <a:pPr algn="ctr">
              <a:spcBef>
                <a:spcPts val="200"/>
              </a:spcBef>
            </a:pPr>
            <a:endParaRPr lang="en-US" sz="1900" b="1" dirty="0" smtClean="0">
              <a:latin typeface="Calibri" panose="020F0502020204030204" pitchFamily="34" charset="0"/>
            </a:endParaRPr>
          </a:p>
          <a:p>
            <a:pPr marL="0" indent="0" algn="ctr">
              <a:spcBef>
                <a:spcPts val="200"/>
              </a:spcBef>
              <a:buNone/>
            </a:pPr>
            <a:endParaRPr lang="en-US" sz="1900" b="1" dirty="0">
              <a:latin typeface="Calibri" panose="020F0502020204030204" pitchFamily="34" charset="0"/>
            </a:endParaRPr>
          </a:p>
          <a:p>
            <a:pPr marL="0" indent="0" algn="ctr">
              <a:spcBef>
                <a:spcPts val="200"/>
              </a:spcBef>
              <a:buNone/>
            </a:pPr>
            <a:r>
              <a:rPr lang="en-US" sz="1800" dirty="0" smtClean="0">
                <a:latin typeface="Calibri" panose="020F0502020204030204" pitchFamily="34" charset="0"/>
              </a:rPr>
              <a:t/>
            </a:r>
            <a:br>
              <a:rPr lang="en-US" sz="1800" dirty="0" smtClean="0">
                <a:latin typeface="Calibri" panose="020F0502020204030204" pitchFamily="34" charset="0"/>
              </a:rPr>
            </a:br>
            <a:endParaRPr lang="en-US" sz="1800" dirty="0" smtClean="0">
              <a:latin typeface="Calibri" panose="020F0502020204030204" pitchFamily="34" charset="0"/>
            </a:endParaRPr>
          </a:p>
          <a:p>
            <a:pPr marL="0" indent="0" eaLnBrk="1" hangingPunct="1">
              <a:lnSpc>
                <a:spcPct val="90000"/>
              </a:lnSpc>
              <a:spcBef>
                <a:spcPct val="40000"/>
              </a:spcBef>
              <a:buNone/>
            </a:pPr>
            <a:endParaRPr lang="en-US" sz="2400" u="sng" dirty="0" smtClean="0">
              <a:solidFill>
                <a:srgbClr val="004B85"/>
              </a:solidFill>
            </a:endParaRPr>
          </a:p>
        </p:txBody>
      </p:sp>
    </p:spTree>
    <p:extLst>
      <p:ext uri="{BB962C8B-B14F-4D97-AF65-F5344CB8AC3E}">
        <p14:creationId xmlns:p14="http://schemas.microsoft.com/office/powerpoint/2010/main" val="1707272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7">
                                            <p:txEl>
                                              <p:pRg st="2" end="2"/>
                                            </p:txEl>
                                          </p:spTgt>
                                        </p:tgtEl>
                                        <p:attrNameLst>
                                          <p:attrName>style.visibility</p:attrName>
                                        </p:attrNameLst>
                                      </p:cBhvr>
                                      <p:to>
                                        <p:strVal val="visible"/>
                                      </p:to>
                                    </p:set>
                                    <p:animEffect transition="in" filter="fade">
                                      <p:cBhvr>
                                        <p:cTn id="7" dur="500"/>
                                        <p:tgtEl>
                                          <p:spTgt spid="133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7">
                                            <p:txEl>
                                              <p:pRg st="4" end="4"/>
                                            </p:txEl>
                                          </p:spTgt>
                                        </p:tgtEl>
                                        <p:attrNameLst>
                                          <p:attrName>style.visibility</p:attrName>
                                        </p:attrNameLst>
                                      </p:cBhvr>
                                      <p:to>
                                        <p:strVal val="visible"/>
                                      </p:to>
                                    </p:set>
                                    <p:animEffect transition="in" filter="fade">
                                      <p:cBhvr>
                                        <p:cTn id="12" dur="500"/>
                                        <p:tgtEl>
                                          <p:spTgt spid="1331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7">
                                            <p:txEl>
                                              <p:pRg st="6" end="6"/>
                                            </p:txEl>
                                          </p:spTgt>
                                        </p:tgtEl>
                                        <p:attrNameLst>
                                          <p:attrName>style.visibility</p:attrName>
                                        </p:attrNameLst>
                                      </p:cBhvr>
                                      <p:to>
                                        <p:strVal val="visible"/>
                                      </p:to>
                                    </p:set>
                                    <p:animEffect transition="in" filter="fade">
                                      <p:cBhvr>
                                        <p:cTn id="17" dur="500"/>
                                        <p:tgtEl>
                                          <p:spTgt spid="133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066800" y="914400"/>
            <a:ext cx="7315200" cy="4401205"/>
          </a:xfrm>
          <a:prstGeom prst="rect">
            <a:avLst/>
          </a:prstGeom>
          <a:noFill/>
        </p:spPr>
        <p:txBody>
          <a:bodyPr wrap="square" rtlCol="0">
            <a:spAutoFit/>
          </a:bodyPr>
          <a:lstStyle/>
          <a:p>
            <a:pPr algn="ctr"/>
            <a:r>
              <a:rPr lang="en-US" sz="3600" b="1" dirty="0" smtClean="0">
                <a:latin typeface="Calibri" panose="020F0502020204030204" pitchFamily="34" charset="0"/>
              </a:rPr>
              <a:t>Additional Help and Info</a:t>
            </a:r>
          </a:p>
          <a:p>
            <a:endParaRPr lang="en-US" sz="2400" b="1" dirty="0" smtClean="0"/>
          </a:p>
          <a:p>
            <a:pPr algn="ctr"/>
            <a:r>
              <a:rPr lang="en-US" sz="2000" b="1" dirty="0">
                <a:solidFill>
                  <a:srgbClr val="000000"/>
                </a:solidFill>
                <a:latin typeface="Calibri" panose="020F0502020204030204" pitchFamily="34" charset="0"/>
                <a:cs typeface="Arial" panose="020B0604020202020204" pitchFamily="34" charset="0"/>
              </a:rPr>
              <a:t>Cooke </a:t>
            </a:r>
            <a:r>
              <a:rPr lang="en-US" sz="2000" b="1" dirty="0" smtClean="0">
                <a:solidFill>
                  <a:srgbClr val="000000"/>
                </a:solidFill>
                <a:latin typeface="Calibri" panose="020F0502020204030204" pitchFamily="34" charset="0"/>
                <a:cs typeface="Arial" panose="020B0604020202020204" pitchFamily="34" charset="0"/>
              </a:rPr>
              <a:t>Undergraduate Transfer </a:t>
            </a:r>
            <a:r>
              <a:rPr lang="en-US" sz="2000" b="1" dirty="0">
                <a:solidFill>
                  <a:srgbClr val="000000"/>
                </a:solidFill>
                <a:latin typeface="Calibri" panose="020F0502020204030204" pitchFamily="34" charset="0"/>
                <a:cs typeface="Arial" panose="020B0604020202020204" pitchFamily="34" charset="0"/>
              </a:rPr>
              <a:t>Scholarship </a:t>
            </a:r>
            <a:r>
              <a:rPr lang="en-US" sz="2000" b="1" dirty="0" smtClean="0">
                <a:solidFill>
                  <a:srgbClr val="000000"/>
                </a:solidFill>
                <a:latin typeface="Calibri" panose="020F0502020204030204" pitchFamily="34" charset="0"/>
                <a:cs typeface="Arial" panose="020B0604020202020204" pitchFamily="34" charset="0"/>
              </a:rPr>
              <a:t>application period</a:t>
            </a:r>
            <a:endParaRPr lang="en-US" sz="2000" b="1" dirty="0">
              <a:solidFill>
                <a:srgbClr val="000000"/>
              </a:solidFill>
              <a:latin typeface="Calibri" panose="020F0502020204030204" pitchFamily="34" charset="0"/>
              <a:cs typeface="Arial" panose="020B0604020202020204" pitchFamily="34" charset="0"/>
            </a:endParaRPr>
          </a:p>
          <a:p>
            <a:pPr algn="ctr"/>
            <a:r>
              <a:rPr lang="en-US" sz="2000" b="1" dirty="0" smtClean="0">
                <a:solidFill>
                  <a:srgbClr val="000000"/>
                </a:solidFill>
                <a:latin typeface="Calibri" panose="020F0502020204030204" pitchFamily="34" charset="0"/>
                <a:cs typeface="Arial" panose="020B0604020202020204" pitchFamily="34" charset="0"/>
              </a:rPr>
              <a:t>Early- to mid- </a:t>
            </a:r>
            <a:r>
              <a:rPr lang="en-US" sz="2000" b="1" dirty="0" smtClean="0">
                <a:latin typeface="Calibri" panose="020F0502020204030204" pitchFamily="34" charset="0"/>
                <a:cs typeface="Arial" panose="020B0604020202020204" pitchFamily="34" charset="0"/>
              </a:rPr>
              <a:t>October </a:t>
            </a:r>
            <a:r>
              <a:rPr lang="en-US" sz="2000" b="1" dirty="0" smtClean="0">
                <a:solidFill>
                  <a:srgbClr val="000000"/>
                </a:solidFill>
                <a:latin typeface="Calibri" panose="020F0502020204030204" pitchFamily="34" charset="0"/>
                <a:cs typeface="Arial" panose="020B0604020202020204" pitchFamily="34" charset="0"/>
              </a:rPr>
              <a:t>through </a:t>
            </a:r>
            <a:r>
              <a:rPr lang="en-US" sz="2000" b="1" dirty="0" smtClean="0">
                <a:solidFill>
                  <a:srgbClr val="D06F1A"/>
                </a:solidFill>
                <a:latin typeface="Calibri" panose="020F0502020204030204" pitchFamily="34" charset="0"/>
                <a:cs typeface="Arial" panose="020B0604020202020204" pitchFamily="34" charset="0"/>
              </a:rPr>
              <a:t>Early December</a:t>
            </a:r>
            <a:endParaRPr lang="en-US" sz="2000" b="1" dirty="0">
              <a:solidFill>
                <a:srgbClr val="D06F1A"/>
              </a:solidFill>
              <a:latin typeface="Calibri" panose="020F0502020204030204" pitchFamily="34" charset="0"/>
              <a:cs typeface="Arial" panose="020B0604020202020204" pitchFamily="34" charset="0"/>
            </a:endParaRPr>
          </a:p>
          <a:p>
            <a:pPr algn="ctr"/>
            <a:endParaRPr lang="en-US" sz="2000" b="1" dirty="0">
              <a:solidFill>
                <a:srgbClr val="000000"/>
              </a:solidFill>
              <a:latin typeface="Calibri" panose="020F0502020204030204" pitchFamily="34" charset="0"/>
              <a:cs typeface="Arial" panose="020B0604020202020204" pitchFamily="34" charset="0"/>
            </a:endParaRPr>
          </a:p>
          <a:p>
            <a:pPr algn="ctr"/>
            <a:r>
              <a:rPr lang="en-US" sz="2000" b="1" dirty="0" smtClean="0">
                <a:solidFill>
                  <a:schemeClr val="accent2">
                    <a:lumMod val="75000"/>
                  </a:schemeClr>
                </a:solidFill>
                <a:latin typeface="Calibri" panose="020F0502020204030204" pitchFamily="34" charset="0"/>
                <a:cs typeface="Arial" panose="020B0604020202020204" pitchFamily="34" charset="0"/>
              </a:rPr>
              <a:t>Cooke Undergraduate Transfer Scholarship Application Workshop</a:t>
            </a:r>
          </a:p>
          <a:p>
            <a:pPr algn="ctr"/>
            <a:r>
              <a:rPr lang="en-US" sz="2000" b="1" dirty="0" smtClean="0">
                <a:solidFill>
                  <a:schemeClr val="accent2">
                    <a:lumMod val="75000"/>
                  </a:schemeClr>
                </a:solidFill>
                <a:latin typeface="Calibri" panose="020F0502020204030204" pitchFamily="34" charset="0"/>
                <a:cs typeface="Arial" panose="020B0604020202020204" pitchFamily="34" charset="0"/>
              </a:rPr>
              <a:t>Featuring Cooke Scholars and Cooke Foundation Staff</a:t>
            </a:r>
            <a:endParaRPr lang="en-US" sz="2000" b="1" dirty="0">
              <a:solidFill>
                <a:schemeClr val="accent2">
                  <a:lumMod val="75000"/>
                </a:schemeClr>
              </a:solidFill>
              <a:latin typeface="Calibri" panose="020F0502020204030204" pitchFamily="34" charset="0"/>
              <a:cs typeface="Arial" panose="020B0604020202020204" pitchFamily="34" charset="0"/>
            </a:endParaRPr>
          </a:p>
          <a:p>
            <a:pPr algn="ctr"/>
            <a:r>
              <a:rPr lang="en-US" sz="2000" b="1" dirty="0" smtClean="0">
                <a:solidFill>
                  <a:schemeClr val="accent2">
                    <a:lumMod val="75000"/>
                  </a:schemeClr>
                </a:solidFill>
                <a:latin typeface="Calibri" panose="020F0502020204030204" pitchFamily="34" charset="0"/>
                <a:cs typeface="Arial" panose="020B0604020202020204" pitchFamily="34" charset="0"/>
              </a:rPr>
              <a:t>Tuesday, </a:t>
            </a:r>
            <a:r>
              <a:rPr lang="en-US" sz="2000" b="1" dirty="0">
                <a:solidFill>
                  <a:schemeClr val="accent2">
                    <a:lumMod val="75000"/>
                  </a:schemeClr>
                </a:solidFill>
                <a:latin typeface="Calibri" panose="020F0502020204030204" pitchFamily="34" charset="0"/>
                <a:cs typeface="Arial" panose="020B0604020202020204" pitchFamily="34" charset="0"/>
              </a:rPr>
              <a:t>October </a:t>
            </a:r>
            <a:r>
              <a:rPr lang="en-US" sz="2000" b="1" dirty="0" smtClean="0">
                <a:solidFill>
                  <a:schemeClr val="accent2">
                    <a:lumMod val="75000"/>
                  </a:schemeClr>
                </a:solidFill>
                <a:latin typeface="Calibri" panose="020F0502020204030204" pitchFamily="34" charset="0"/>
                <a:cs typeface="Arial" panose="020B0604020202020204" pitchFamily="34" charset="0"/>
              </a:rPr>
              <a:t>20 at </a:t>
            </a:r>
            <a:r>
              <a:rPr lang="en-US" sz="2000" b="1" dirty="0">
                <a:solidFill>
                  <a:schemeClr val="accent2">
                    <a:lumMod val="75000"/>
                  </a:schemeClr>
                </a:solidFill>
                <a:latin typeface="Calibri" panose="020F0502020204030204" pitchFamily="34" charset="0"/>
                <a:cs typeface="Arial" panose="020B0604020202020204" pitchFamily="34" charset="0"/>
              </a:rPr>
              <a:t>6</a:t>
            </a:r>
            <a:r>
              <a:rPr lang="en-US" sz="2000" b="1" dirty="0" smtClean="0">
                <a:solidFill>
                  <a:schemeClr val="accent2">
                    <a:lumMod val="75000"/>
                  </a:schemeClr>
                </a:solidFill>
                <a:latin typeface="Calibri" panose="020F0502020204030204" pitchFamily="34" charset="0"/>
                <a:cs typeface="Arial" panose="020B0604020202020204" pitchFamily="34" charset="0"/>
              </a:rPr>
              <a:t> </a:t>
            </a:r>
            <a:r>
              <a:rPr lang="en-US" sz="2000" b="1" dirty="0">
                <a:solidFill>
                  <a:schemeClr val="accent2">
                    <a:lumMod val="75000"/>
                  </a:schemeClr>
                </a:solidFill>
                <a:latin typeface="Calibri" panose="020F0502020204030204" pitchFamily="34" charset="0"/>
                <a:cs typeface="Arial" panose="020B0604020202020204" pitchFamily="34" charset="0"/>
              </a:rPr>
              <a:t>p.m. </a:t>
            </a:r>
            <a:r>
              <a:rPr lang="en-US" sz="2000" b="1" dirty="0" smtClean="0">
                <a:solidFill>
                  <a:schemeClr val="accent2">
                    <a:lumMod val="75000"/>
                  </a:schemeClr>
                </a:solidFill>
                <a:latin typeface="Calibri" panose="020F0502020204030204" pitchFamily="34" charset="0"/>
                <a:cs typeface="Arial" panose="020B0604020202020204" pitchFamily="34" charset="0"/>
              </a:rPr>
              <a:t>EST</a:t>
            </a:r>
          </a:p>
          <a:p>
            <a:pPr algn="ctr"/>
            <a:r>
              <a:rPr lang="en-US" sz="2000" b="1" u="sng" dirty="0" smtClean="0">
                <a:solidFill>
                  <a:srgbClr val="D06F1A"/>
                </a:solidFill>
                <a:latin typeface="Calibri" panose="020F0502020204030204" pitchFamily="34" charset="0"/>
                <a:cs typeface="Arial" panose="020B0604020202020204" pitchFamily="34" charset="0"/>
              </a:rPr>
              <a:t>www.jkcf.org/transfer</a:t>
            </a:r>
            <a:endParaRPr lang="en-US" sz="2000" b="1" u="sng" dirty="0">
              <a:solidFill>
                <a:srgbClr val="D06F1A"/>
              </a:solidFill>
              <a:latin typeface="Calibri" panose="020F0502020204030204" pitchFamily="34" charset="0"/>
              <a:cs typeface="Arial" panose="020B0604020202020204" pitchFamily="34" charset="0"/>
            </a:endParaRPr>
          </a:p>
          <a:p>
            <a:pPr algn="ctr"/>
            <a:endParaRPr lang="en-US" sz="2000" b="1" dirty="0">
              <a:solidFill>
                <a:srgbClr val="000000"/>
              </a:solidFill>
              <a:latin typeface="Calibri" panose="020F0502020204030204" pitchFamily="34" charset="0"/>
              <a:cs typeface="Arial" panose="020B0604020202020204" pitchFamily="34" charset="0"/>
            </a:endParaRPr>
          </a:p>
          <a:p>
            <a:pPr algn="ctr"/>
            <a:r>
              <a:rPr lang="en-US" sz="2000" b="1" dirty="0">
                <a:solidFill>
                  <a:srgbClr val="000000"/>
                </a:solidFill>
                <a:latin typeface="Calibri" panose="020F0502020204030204" pitchFamily="34" charset="0"/>
                <a:cs typeface="Arial" panose="020B0604020202020204" pitchFamily="34" charset="0"/>
              </a:rPr>
              <a:t>Questions?</a:t>
            </a:r>
          </a:p>
          <a:p>
            <a:pPr algn="ctr"/>
            <a:r>
              <a:rPr lang="en-US" sz="2000" b="1" dirty="0">
                <a:solidFill>
                  <a:srgbClr val="000000"/>
                </a:solidFill>
                <a:latin typeface="Calibri" panose="020F0502020204030204" pitchFamily="34" charset="0"/>
                <a:cs typeface="Arial" panose="020B0604020202020204" pitchFamily="34" charset="0"/>
              </a:rPr>
              <a:t>Call toll-free: 855.509.5253</a:t>
            </a:r>
          </a:p>
          <a:p>
            <a:pPr algn="ctr"/>
            <a:r>
              <a:rPr lang="en-US" sz="2000" b="1" dirty="0">
                <a:solidFill>
                  <a:srgbClr val="000000"/>
                </a:solidFill>
                <a:latin typeface="Calibri" panose="020F0502020204030204" pitchFamily="34" charset="0"/>
                <a:cs typeface="Arial" panose="020B0604020202020204" pitchFamily="34" charset="0"/>
              </a:rPr>
              <a:t>Email: </a:t>
            </a:r>
            <a:r>
              <a:rPr lang="en-US" sz="2000" b="1" u="sng" dirty="0">
                <a:solidFill>
                  <a:srgbClr val="D06F1A"/>
                </a:solidFill>
                <a:latin typeface="Calibri" panose="020F0502020204030204" pitchFamily="34" charset="0"/>
                <a:cs typeface="Arial" panose="020B0604020202020204" pitchFamily="34" charset="0"/>
              </a:rPr>
              <a:t>scholarships@jkcf.org </a:t>
            </a:r>
          </a:p>
        </p:txBody>
      </p:sp>
    </p:spTree>
    <p:extLst>
      <p:ext uri="{BB962C8B-B14F-4D97-AF65-F5344CB8AC3E}">
        <p14:creationId xmlns:p14="http://schemas.microsoft.com/office/powerpoint/2010/main" val="40950608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title"/>
          </p:nvPr>
        </p:nvSpPr>
        <p:spPr>
          <a:xfrm>
            <a:off x="533400" y="838200"/>
            <a:ext cx="7772400" cy="1143000"/>
          </a:xfrm>
        </p:spPr>
        <p:txBody>
          <a:bodyPr/>
          <a:lstStyle/>
          <a:p>
            <a:pPr eaLnBrk="1" hangingPunct="1">
              <a:tabLst>
                <a:tab pos="1317625" algn="l"/>
              </a:tabLst>
            </a:pPr>
            <a:r>
              <a:rPr lang="en-US" sz="3200" b="1" dirty="0" smtClean="0">
                <a:solidFill>
                  <a:schemeClr val="tx1"/>
                </a:solidFill>
                <a:latin typeface="Calibri" panose="020F0502020204030204" pitchFamily="34" charset="0"/>
              </a:rPr>
              <a:t>Today’s Agenda</a:t>
            </a:r>
          </a:p>
        </p:txBody>
      </p:sp>
      <p:sp>
        <p:nvSpPr>
          <p:cNvPr id="13317" name="Rectangle 7"/>
          <p:cNvSpPr>
            <a:spLocks noGrp="1" noChangeArrowheads="1"/>
          </p:cNvSpPr>
          <p:nvPr>
            <p:ph sz="half" idx="1"/>
          </p:nvPr>
        </p:nvSpPr>
        <p:spPr>
          <a:xfrm>
            <a:off x="533400" y="1905000"/>
            <a:ext cx="3057503" cy="3810000"/>
          </a:xfrm>
        </p:spPr>
        <p:txBody>
          <a:bodyPr/>
          <a:lstStyle/>
          <a:p>
            <a:pPr marL="0" indent="0" algn="ctr">
              <a:spcBef>
                <a:spcPts val="200"/>
              </a:spcBef>
              <a:buNone/>
            </a:pPr>
            <a:endParaRPr lang="en-US" sz="1800" b="1" dirty="0" smtClean="0"/>
          </a:p>
          <a:p>
            <a:pPr marL="0" indent="0">
              <a:spcBef>
                <a:spcPts val="200"/>
              </a:spcBef>
              <a:buNone/>
            </a:pPr>
            <a:r>
              <a:rPr lang="en-US" sz="2400" dirty="0" smtClean="0">
                <a:latin typeface="Calibri" panose="020F0502020204030204" pitchFamily="34" charset="0"/>
              </a:rPr>
              <a:t>Program Benefits</a:t>
            </a:r>
          </a:p>
          <a:p>
            <a:pPr marL="0" indent="0">
              <a:spcBef>
                <a:spcPts val="200"/>
              </a:spcBef>
              <a:buNone/>
            </a:pPr>
            <a:endParaRPr lang="en-US" sz="2400" dirty="0">
              <a:latin typeface="Calibri" panose="020F0502020204030204" pitchFamily="34" charset="0"/>
            </a:endParaRPr>
          </a:p>
          <a:p>
            <a:pPr marL="0" indent="0">
              <a:spcBef>
                <a:spcPts val="200"/>
              </a:spcBef>
              <a:buNone/>
            </a:pPr>
            <a:r>
              <a:rPr lang="en-US" sz="2400" dirty="0" smtClean="0">
                <a:latin typeface="Calibri" panose="020F0502020204030204" pitchFamily="34" charset="0"/>
              </a:rPr>
              <a:t>Application</a:t>
            </a:r>
          </a:p>
          <a:p>
            <a:pPr marL="0" indent="0">
              <a:spcBef>
                <a:spcPts val="200"/>
              </a:spcBef>
              <a:buNone/>
            </a:pPr>
            <a:endParaRPr lang="en-US" sz="2400" dirty="0">
              <a:latin typeface="Calibri" panose="020F0502020204030204" pitchFamily="34" charset="0"/>
            </a:endParaRPr>
          </a:p>
          <a:p>
            <a:pPr marL="0" indent="0">
              <a:spcBef>
                <a:spcPts val="200"/>
              </a:spcBef>
              <a:buNone/>
            </a:pPr>
            <a:r>
              <a:rPr lang="en-US" sz="2400" dirty="0" smtClean="0">
                <a:latin typeface="Calibri" panose="020F0502020204030204" pitchFamily="34" charset="0"/>
              </a:rPr>
              <a:t>Selection</a:t>
            </a:r>
          </a:p>
          <a:p>
            <a:pPr marL="0" indent="0">
              <a:spcBef>
                <a:spcPts val="200"/>
              </a:spcBef>
              <a:buNone/>
            </a:pPr>
            <a:endParaRPr lang="en-US" sz="2400" dirty="0">
              <a:latin typeface="Calibri" panose="020F0502020204030204" pitchFamily="34" charset="0"/>
            </a:endParaRPr>
          </a:p>
          <a:p>
            <a:pPr marL="0" indent="0">
              <a:spcBef>
                <a:spcPts val="200"/>
              </a:spcBef>
              <a:buNone/>
            </a:pPr>
            <a:r>
              <a:rPr lang="en-US" sz="2400" dirty="0" smtClean="0">
                <a:latin typeface="Calibri" panose="020F0502020204030204" pitchFamily="34" charset="0"/>
              </a:rPr>
              <a:t>Tips</a:t>
            </a:r>
          </a:p>
          <a:p>
            <a:pPr marL="0" indent="0">
              <a:spcBef>
                <a:spcPts val="200"/>
              </a:spcBef>
              <a:buNone/>
            </a:pPr>
            <a:endParaRPr lang="en-US" sz="2400" dirty="0">
              <a:latin typeface="Calibri" panose="020F0502020204030204" pitchFamily="34" charset="0"/>
            </a:endParaRPr>
          </a:p>
          <a:p>
            <a:pPr marL="0" indent="0">
              <a:spcBef>
                <a:spcPts val="200"/>
              </a:spcBef>
              <a:buNone/>
            </a:pPr>
            <a:r>
              <a:rPr lang="en-US" sz="2400" dirty="0" smtClean="0">
                <a:latin typeface="Calibri" panose="020F0502020204030204" pitchFamily="34" charset="0"/>
              </a:rPr>
              <a:t>Q&amp;A</a:t>
            </a:r>
          </a:p>
          <a:p>
            <a:pPr marL="0" indent="0" eaLnBrk="1" hangingPunct="1">
              <a:lnSpc>
                <a:spcPct val="90000"/>
              </a:lnSpc>
              <a:spcBef>
                <a:spcPct val="40000"/>
              </a:spcBef>
              <a:buNone/>
            </a:pPr>
            <a:endParaRPr lang="en-US" sz="2400" u="sng" dirty="0" smtClean="0">
              <a:solidFill>
                <a:srgbClr val="004B85"/>
              </a:solidFill>
            </a:endParaRPr>
          </a:p>
        </p:txBody>
      </p:sp>
      <p:pic>
        <p:nvPicPr>
          <p:cNvPr id="7" name="Content Placeholder 10"/>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924300" y="2286000"/>
            <a:ext cx="4533900" cy="3276600"/>
          </a:xfrm>
        </p:spPr>
      </p:pic>
    </p:spTree>
    <p:extLst>
      <p:ext uri="{BB962C8B-B14F-4D97-AF65-F5344CB8AC3E}">
        <p14:creationId xmlns:p14="http://schemas.microsoft.com/office/powerpoint/2010/main" val="2815182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7">
                                            <p:txEl>
                                              <p:pRg st="1" end="1"/>
                                            </p:txEl>
                                          </p:spTgt>
                                        </p:tgtEl>
                                        <p:attrNameLst>
                                          <p:attrName>style.visibility</p:attrName>
                                        </p:attrNameLst>
                                      </p:cBhvr>
                                      <p:to>
                                        <p:strVal val="visible"/>
                                      </p:to>
                                    </p:set>
                                    <p:animEffect transition="in" filter="fade">
                                      <p:cBhvr>
                                        <p:cTn id="7" dur="500"/>
                                        <p:tgtEl>
                                          <p:spTgt spid="133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7">
                                            <p:txEl>
                                              <p:pRg st="3" end="3"/>
                                            </p:txEl>
                                          </p:spTgt>
                                        </p:tgtEl>
                                        <p:attrNameLst>
                                          <p:attrName>style.visibility</p:attrName>
                                        </p:attrNameLst>
                                      </p:cBhvr>
                                      <p:to>
                                        <p:strVal val="visible"/>
                                      </p:to>
                                    </p:set>
                                    <p:animEffect transition="in" filter="fade">
                                      <p:cBhvr>
                                        <p:cTn id="12" dur="500"/>
                                        <p:tgtEl>
                                          <p:spTgt spid="1331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7">
                                            <p:txEl>
                                              <p:pRg st="5" end="5"/>
                                            </p:txEl>
                                          </p:spTgt>
                                        </p:tgtEl>
                                        <p:attrNameLst>
                                          <p:attrName>style.visibility</p:attrName>
                                        </p:attrNameLst>
                                      </p:cBhvr>
                                      <p:to>
                                        <p:strVal val="visible"/>
                                      </p:to>
                                    </p:set>
                                    <p:animEffect transition="in" filter="fade">
                                      <p:cBhvr>
                                        <p:cTn id="17" dur="500"/>
                                        <p:tgtEl>
                                          <p:spTgt spid="1331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7">
                                            <p:txEl>
                                              <p:pRg st="7" end="7"/>
                                            </p:txEl>
                                          </p:spTgt>
                                        </p:tgtEl>
                                        <p:attrNameLst>
                                          <p:attrName>style.visibility</p:attrName>
                                        </p:attrNameLst>
                                      </p:cBhvr>
                                      <p:to>
                                        <p:strVal val="visible"/>
                                      </p:to>
                                    </p:set>
                                    <p:animEffect transition="in" filter="fade">
                                      <p:cBhvr>
                                        <p:cTn id="22" dur="500"/>
                                        <p:tgtEl>
                                          <p:spTgt spid="1331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7">
                                            <p:txEl>
                                              <p:pRg st="9" end="9"/>
                                            </p:txEl>
                                          </p:spTgt>
                                        </p:tgtEl>
                                        <p:attrNameLst>
                                          <p:attrName>style.visibility</p:attrName>
                                        </p:attrNameLst>
                                      </p:cBhvr>
                                      <p:to>
                                        <p:strVal val="visible"/>
                                      </p:to>
                                    </p:set>
                                    <p:animEffect transition="in" filter="fade">
                                      <p:cBhvr>
                                        <p:cTn id="27" dur="500"/>
                                        <p:tgtEl>
                                          <p:spTgt spid="133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809407"/>
            <a:ext cx="3581400" cy="3069640"/>
          </a:xfrm>
          <a:prstGeom prst="rect">
            <a:avLst/>
          </a:prstGeom>
          <a:no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5036" y="1809407"/>
            <a:ext cx="3476963" cy="3121679"/>
          </a:xfrm>
          <a:prstGeom prst="rect">
            <a:avLst/>
          </a:prstGeom>
        </p:spPr>
      </p:pic>
      <p:sp>
        <p:nvSpPr>
          <p:cNvPr id="8" name="TextBox 7"/>
          <p:cNvSpPr txBox="1"/>
          <p:nvPr/>
        </p:nvSpPr>
        <p:spPr>
          <a:xfrm>
            <a:off x="419100" y="5078931"/>
            <a:ext cx="3886200" cy="1569660"/>
          </a:xfrm>
          <a:prstGeom prst="rect">
            <a:avLst/>
          </a:prstGeom>
          <a:noFill/>
        </p:spPr>
        <p:txBody>
          <a:bodyPr wrap="square" rtlCol="0">
            <a:spAutoFit/>
          </a:bodyPr>
          <a:lstStyle/>
          <a:p>
            <a:pPr algn="ctr"/>
            <a:r>
              <a:rPr lang="en-US" dirty="0" smtClean="0"/>
              <a:t>Transfer to four-year colleges and universities with up to $40,000 per year in financial support</a:t>
            </a:r>
            <a:endParaRPr lang="en-US" dirty="0"/>
          </a:p>
        </p:txBody>
      </p:sp>
      <p:sp>
        <p:nvSpPr>
          <p:cNvPr id="9" name="TextBox 8"/>
          <p:cNvSpPr txBox="1"/>
          <p:nvPr/>
        </p:nvSpPr>
        <p:spPr>
          <a:xfrm>
            <a:off x="4619287" y="5090160"/>
            <a:ext cx="3886200" cy="369332"/>
          </a:xfrm>
          <a:prstGeom prst="rect">
            <a:avLst/>
          </a:prstGeom>
          <a:noFill/>
        </p:spPr>
        <p:txBody>
          <a:bodyPr wrap="square" rtlCol="0">
            <a:spAutoFit/>
          </a:bodyPr>
          <a:lstStyle/>
          <a:p>
            <a:pPr algn="ctr"/>
            <a:r>
              <a:rPr lang="en-US" dirty="0" smtClean="0"/>
              <a:t>Freedom to focus on learning</a:t>
            </a:r>
            <a:endParaRPr lang="en-US" dirty="0"/>
          </a:p>
        </p:txBody>
      </p:sp>
      <p:sp>
        <p:nvSpPr>
          <p:cNvPr id="10" name="Rectangle 3"/>
          <p:cNvSpPr>
            <a:spLocks noGrp="1" noChangeArrowheads="1"/>
          </p:cNvSpPr>
          <p:nvPr>
            <p:ph type="title"/>
          </p:nvPr>
        </p:nvSpPr>
        <p:spPr>
          <a:xfrm>
            <a:off x="685462" y="685457"/>
            <a:ext cx="7772400" cy="1143000"/>
          </a:xfrm>
        </p:spPr>
        <p:txBody>
          <a:bodyPr/>
          <a:lstStyle/>
          <a:p>
            <a:pPr eaLnBrk="1" hangingPunct="1">
              <a:tabLst>
                <a:tab pos="1317625" algn="l"/>
              </a:tabLst>
            </a:pPr>
            <a:r>
              <a:rPr lang="en-US" sz="3200" b="1" dirty="0" smtClean="0">
                <a:solidFill>
                  <a:schemeClr val="tx1"/>
                </a:solidFill>
                <a:latin typeface="Calibri" panose="020F0502020204030204" pitchFamily="34" charset="0"/>
              </a:rPr>
              <a:t>Program Benefits</a:t>
            </a:r>
          </a:p>
        </p:txBody>
      </p:sp>
    </p:spTree>
    <p:extLst>
      <p:ext uri="{BB962C8B-B14F-4D97-AF65-F5344CB8AC3E}">
        <p14:creationId xmlns:p14="http://schemas.microsoft.com/office/powerpoint/2010/main" val="315342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title"/>
          </p:nvPr>
        </p:nvSpPr>
        <p:spPr>
          <a:xfrm>
            <a:off x="533400" y="838200"/>
            <a:ext cx="7772400" cy="1143000"/>
          </a:xfrm>
        </p:spPr>
        <p:txBody>
          <a:bodyPr/>
          <a:lstStyle/>
          <a:p>
            <a:pPr eaLnBrk="1" hangingPunct="1">
              <a:tabLst>
                <a:tab pos="1317625" algn="l"/>
              </a:tabLst>
            </a:pPr>
            <a:r>
              <a:rPr lang="en-US" sz="3200" b="1" dirty="0" smtClean="0">
                <a:solidFill>
                  <a:schemeClr val="tx1"/>
                </a:solidFill>
                <a:latin typeface="Calibri" panose="020F0502020204030204" pitchFamily="34" charset="0"/>
              </a:rPr>
              <a:t>Financial Support</a:t>
            </a:r>
          </a:p>
        </p:txBody>
      </p:sp>
      <p:sp>
        <p:nvSpPr>
          <p:cNvPr id="13317" name="Rectangle 7"/>
          <p:cNvSpPr>
            <a:spLocks noGrp="1" noChangeArrowheads="1"/>
          </p:cNvSpPr>
          <p:nvPr>
            <p:ph sz="half" idx="1"/>
          </p:nvPr>
        </p:nvSpPr>
        <p:spPr>
          <a:xfrm>
            <a:off x="533400" y="1905000"/>
            <a:ext cx="3057503" cy="4724400"/>
          </a:xfrm>
        </p:spPr>
        <p:txBody>
          <a:bodyPr/>
          <a:lstStyle/>
          <a:p>
            <a:pPr marL="0" indent="0">
              <a:spcBef>
                <a:spcPts val="200"/>
              </a:spcBef>
              <a:buNone/>
            </a:pPr>
            <a:endParaRPr lang="en-US" sz="2400" dirty="0">
              <a:latin typeface="Calibri" panose="020F0502020204030204" pitchFamily="34" charset="0"/>
            </a:endParaRPr>
          </a:p>
          <a:p>
            <a:pPr marL="0" indent="0">
              <a:spcBef>
                <a:spcPts val="200"/>
              </a:spcBef>
              <a:buNone/>
            </a:pPr>
            <a:r>
              <a:rPr lang="en-US" sz="2400" dirty="0" smtClean="0">
                <a:latin typeface="Calibri" panose="020F0502020204030204" pitchFamily="34" charset="0"/>
              </a:rPr>
              <a:t>Receive up to $40,000 per year to transfer to a four-year accredited undergraduate institution for tuition, expenses, books, and other required fees</a:t>
            </a:r>
          </a:p>
          <a:p>
            <a:pPr marL="0" indent="0">
              <a:spcBef>
                <a:spcPts val="200"/>
              </a:spcBef>
              <a:buNone/>
            </a:pPr>
            <a:endParaRPr lang="en-US" sz="2400" dirty="0">
              <a:latin typeface="Calibri" panose="020F0502020204030204" pitchFamily="34" charset="0"/>
            </a:endParaRPr>
          </a:p>
          <a:p>
            <a:pPr marL="0" indent="0" eaLnBrk="1" hangingPunct="1">
              <a:lnSpc>
                <a:spcPct val="90000"/>
              </a:lnSpc>
              <a:spcBef>
                <a:spcPct val="40000"/>
              </a:spcBef>
              <a:buNone/>
            </a:pPr>
            <a:endParaRPr lang="en-US" sz="2400" u="sng" dirty="0" smtClean="0">
              <a:solidFill>
                <a:srgbClr val="004B85"/>
              </a:solidFill>
              <a:latin typeface="Calibri" panose="020F0502020204030204" pitchFamily="34" charset="0"/>
            </a:endParaRPr>
          </a:p>
        </p:txBody>
      </p:sp>
      <p:pic>
        <p:nvPicPr>
          <p:cNvPr id="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90655" y="2209800"/>
            <a:ext cx="415359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0464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title"/>
          </p:nvPr>
        </p:nvSpPr>
        <p:spPr>
          <a:xfrm>
            <a:off x="533400" y="838200"/>
            <a:ext cx="7772400" cy="1143000"/>
          </a:xfrm>
        </p:spPr>
        <p:txBody>
          <a:bodyPr/>
          <a:lstStyle/>
          <a:p>
            <a:pPr eaLnBrk="1" hangingPunct="1">
              <a:tabLst>
                <a:tab pos="1317625" algn="l"/>
              </a:tabLst>
            </a:pPr>
            <a:r>
              <a:rPr lang="en-US" sz="3200" b="1" dirty="0" smtClean="0">
                <a:solidFill>
                  <a:schemeClr val="tx1"/>
                </a:solidFill>
                <a:latin typeface="Calibri" panose="020F0502020204030204" pitchFamily="34" charset="0"/>
              </a:rPr>
              <a:t>Advising Support</a:t>
            </a:r>
          </a:p>
        </p:txBody>
      </p:sp>
      <p:sp>
        <p:nvSpPr>
          <p:cNvPr id="13317" name="Rectangle 7"/>
          <p:cNvSpPr>
            <a:spLocks noGrp="1" noChangeArrowheads="1"/>
          </p:cNvSpPr>
          <p:nvPr>
            <p:ph sz="half" idx="1"/>
          </p:nvPr>
        </p:nvSpPr>
        <p:spPr>
          <a:xfrm>
            <a:off x="457200" y="1905000"/>
            <a:ext cx="3276600" cy="4724400"/>
          </a:xfrm>
        </p:spPr>
        <p:txBody>
          <a:bodyPr/>
          <a:lstStyle/>
          <a:p>
            <a:pPr marL="0" indent="0">
              <a:spcBef>
                <a:spcPts val="200"/>
              </a:spcBef>
              <a:buNone/>
            </a:pPr>
            <a:endParaRPr lang="en-US" sz="2400" dirty="0">
              <a:latin typeface="Calibri" panose="020F0502020204030204" pitchFamily="34" charset="0"/>
            </a:endParaRPr>
          </a:p>
          <a:p>
            <a:pPr marL="0" indent="0">
              <a:spcBef>
                <a:spcPts val="200"/>
              </a:spcBef>
              <a:buNone/>
            </a:pPr>
            <a:r>
              <a:rPr lang="en-US" sz="2400" dirty="0" smtClean="0">
                <a:latin typeface="Calibri" panose="020F0502020204030204" pitchFamily="34" charset="0"/>
              </a:rPr>
              <a:t>Have access to advising about navigating college choices, understanding financial aid, transitioning to college, and maximizing the college experience</a:t>
            </a:r>
          </a:p>
          <a:p>
            <a:pPr marL="0" indent="0" eaLnBrk="1" hangingPunct="1">
              <a:lnSpc>
                <a:spcPct val="90000"/>
              </a:lnSpc>
              <a:spcBef>
                <a:spcPct val="40000"/>
              </a:spcBef>
              <a:buNone/>
            </a:pPr>
            <a:endParaRPr lang="en-US" sz="2400" u="sng" dirty="0" smtClean="0">
              <a:solidFill>
                <a:srgbClr val="004B85"/>
              </a:solidFill>
              <a:latin typeface="Calibri" panose="020F0502020204030204" pitchFamily="34" charset="0"/>
            </a:endParaRPr>
          </a:p>
        </p:txBody>
      </p:sp>
      <p:pic>
        <p:nvPicPr>
          <p:cNvPr id="4" name="Content Placeholder 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162425" y="2209800"/>
            <a:ext cx="4533900" cy="3098800"/>
          </a:xfrm>
        </p:spPr>
      </p:pic>
    </p:spTree>
    <p:extLst>
      <p:ext uri="{BB962C8B-B14F-4D97-AF65-F5344CB8AC3E}">
        <p14:creationId xmlns:p14="http://schemas.microsoft.com/office/powerpoint/2010/main" val="19471776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title"/>
          </p:nvPr>
        </p:nvSpPr>
        <p:spPr>
          <a:xfrm>
            <a:off x="533400" y="838200"/>
            <a:ext cx="7772400" cy="1143000"/>
          </a:xfrm>
        </p:spPr>
        <p:txBody>
          <a:bodyPr/>
          <a:lstStyle/>
          <a:p>
            <a:pPr eaLnBrk="1" hangingPunct="1">
              <a:tabLst>
                <a:tab pos="1317625" algn="l"/>
              </a:tabLst>
            </a:pPr>
            <a:r>
              <a:rPr lang="en-US" sz="3200" b="1" dirty="0" smtClean="0">
                <a:solidFill>
                  <a:schemeClr val="tx1"/>
                </a:solidFill>
                <a:latin typeface="Calibri" panose="020F0502020204030204" pitchFamily="34" charset="0"/>
              </a:rPr>
              <a:t>Graduate School Funding</a:t>
            </a:r>
          </a:p>
        </p:txBody>
      </p:sp>
      <p:sp>
        <p:nvSpPr>
          <p:cNvPr id="13317" name="Rectangle 7"/>
          <p:cNvSpPr>
            <a:spLocks noGrp="1" noChangeArrowheads="1"/>
          </p:cNvSpPr>
          <p:nvPr>
            <p:ph sz="half" idx="1"/>
          </p:nvPr>
        </p:nvSpPr>
        <p:spPr>
          <a:xfrm>
            <a:off x="533400" y="1905000"/>
            <a:ext cx="3057503" cy="4724400"/>
          </a:xfrm>
        </p:spPr>
        <p:txBody>
          <a:bodyPr/>
          <a:lstStyle/>
          <a:p>
            <a:pPr marL="0" indent="0">
              <a:spcBef>
                <a:spcPts val="200"/>
              </a:spcBef>
              <a:buNone/>
            </a:pPr>
            <a:endParaRPr lang="en-US" sz="2000" dirty="0">
              <a:latin typeface="Calibri" panose="020F0502020204030204" pitchFamily="34" charset="0"/>
            </a:endParaRPr>
          </a:p>
          <a:p>
            <a:pPr marL="0" indent="0">
              <a:spcBef>
                <a:spcPts val="200"/>
              </a:spcBef>
              <a:buNone/>
            </a:pPr>
            <a:endParaRPr lang="en-US" sz="2000" dirty="0" smtClean="0">
              <a:latin typeface="Calibri" panose="020F0502020204030204" pitchFamily="34" charset="0"/>
            </a:endParaRPr>
          </a:p>
          <a:p>
            <a:pPr marL="0" indent="0">
              <a:spcBef>
                <a:spcPts val="200"/>
              </a:spcBef>
              <a:buNone/>
            </a:pPr>
            <a:endParaRPr lang="en-US" sz="2000" dirty="0">
              <a:latin typeface="Calibri" panose="020F0502020204030204" pitchFamily="34" charset="0"/>
            </a:endParaRPr>
          </a:p>
          <a:p>
            <a:pPr marL="0" indent="0" eaLnBrk="1" hangingPunct="1">
              <a:lnSpc>
                <a:spcPct val="90000"/>
              </a:lnSpc>
              <a:spcBef>
                <a:spcPct val="40000"/>
              </a:spcBef>
              <a:buNone/>
            </a:pPr>
            <a:endParaRPr lang="en-US" sz="2000" u="sng" dirty="0" smtClean="0">
              <a:solidFill>
                <a:srgbClr val="004B85"/>
              </a:solidFill>
              <a:latin typeface="Calibri" panose="020F0502020204030204" pitchFamily="34" charset="0"/>
            </a:endParaRPr>
          </a:p>
        </p:txBody>
      </p:sp>
      <p:sp>
        <p:nvSpPr>
          <p:cNvPr id="2" name="Content Placeholder 1"/>
          <p:cNvSpPr>
            <a:spLocks noGrp="1"/>
          </p:cNvSpPr>
          <p:nvPr>
            <p:ph sz="half" idx="2"/>
          </p:nvPr>
        </p:nvSpPr>
        <p:spPr>
          <a:xfrm>
            <a:off x="4881573" y="2009775"/>
            <a:ext cx="3810000" cy="4114800"/>
          </a:xfrm>
        </p:spPr>
        <p:txBody>
          <a:bodyPr/>
          <a:lstStyle/>
          <a:p>
            <a:pPr marL="0" indent="0">
              <a:buNone/>
            </a:pPr>
            <a:endParaRPr lang="en-US" sz="2400" dirty="0" smtClean="0">
              <a:solidFill>
                <a:srgbClr val="000000"/>
              </a:solidFill>
              <a:latin typeface="Calibri" panose="020F0502020204030204" pitchFamily="34" charset="0"/>
            </a:endParaRPr>
          </a:p>
          <a:p>
            <a:pPr marL="0" indent="0" algn="ctr">
              <a:buNone/>
            </a:pPr>
            <a:r>
              <a:rPr lang="en-US" sz="2400" dirty="0" smtClean="0">
                <a:solidFill>
                  <a:srgbClr val="000000"/>
                </a:solidFill>
                <a:latin typeface="Calibri" panose="020F0502020204030204" pitchFamily="34" charset="0"/>
              </a:rPr>
              <a:t>Be </a:t>
            </a:r>
            <a:r>
              <a:rPr lang="en-US" sz="2400" dirty="0">
                <a:solidFill>
                  <a:srgbClr val="000000"/>
                </a:solidFill>
                <a:latin typeface="Calibri" panose="020F0502020204030204" pitchFamily="34" charset="0"/>
              </a:rPr>
              <a:t>automatically eligible for up to $50,000 a year of graduate school funding for up to three years after successful completion of college</a:t>
            </a:r>
          </a:p>
          <a:p>
            <a:endParaRPr lang="en-US" sz="2400" dirty="0">
              <a:latin typeface="Calibri" panose="020F0502020204030204" pitchFamily="34" charset="0"/>
            </a:endParaRPr>
          </a:p>
        </p:txBody>
      </p:sp>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81000" y="2148710"/>
            <a:ext cx="4038600" cy="320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3136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title"/>
          </p:nvPr>
        </p:nvSpPr>
        <p:spPr>
          <a:xfrm>
            <a:off x="457200" y="792451"/>
            <a:ext cx="8229600" cy="1143000"/>
          </a:xfrm>
        </p:spPr>
        <p:txBody>
          <a:bodyPr>
            <a:normAutofit/>
          </a:bodyPr>
          <a:lstStyle/>
          <a:p>
            <a:r>
              <a:rPr lang="en-US" sz="3200" b="1" dirty="0" smtClean="0">
                <a:solidFill>
                  <a:schemeClr val="tx1"/>
                </a:solidFill>
                <a:latin typeface="Calibri" panose="020F0502020204030204" pitchFamily="34" charset="0"/>
              </a:rPr>
              <a:t>Scholars Weekend</a:t>
            </a:r>
            <a:endParaRPr lang="en-US" sz="3200" b="1" dirty="0">
              <a:solidFill>
                <a:schemeClr val="tx1"/>
              </a:solidFill>
              <a:latin typeface="Calibri" panose="020F0502020204030204" pitchFamily="34" charset="0"/>
            </a:endParaRPr>
          </a:p>
        </p:txBody>
      </p:sp>
      <p:sp>
        <p:nvSpPr>
          <p:cNvPr id="10" name="Content Placeholder 9"/>
          <p:cNvSpPr>
            <a:spLocks noGrp="1"/>
          </p:cNvSpPr>
          <p:nvPr>
            <p:ph sz="half" idx="1"/>
          </p:nvPr>
        </p:nvSpPr>
        <p:spPr>
          <a:xfrm>
            <a:off x="191885" y="1935451"/>
            <a:ext cx="4038600" cy="4525963"/>
          </a:xfrm>
        </p:spPr>
        <p:txBody>
          <a:bodyPr>
            <a:normAutofit/>
          </a:bodyPr>
          <a:lstStyle/>
          <a:p>
            <a:pPr marL="0" indent="0" algn="ctr">
              <a:buNone/>
            </a:pPr>
            <a:endParaRPr lang="en-US" sz="2400" dirty="0" smtClean="0">
              <a:solidFill>
                <a:srgbClr val="000000"/>
              </a:solidFill>
              <a:latin typeface="Calibri" panose="020F0502020204030204" pitchFamily="34" charset="0"/>
            </a:endParaRPr>
          </a:p>
          <a:p>
            <a:pPr marL="0" indent="0" algn="ctr">
              <a:buNone/>
            </a:pPr>
            <a:r>
              <a:rPr lang="en-US" sz="2400" dirty="0" smtClean="0">
                <a:solidFill>
                  <a:srgbClr val="000000"/>
                </a:solidFill>
                <a:latin typeface="Calibri" panose="020F0502020204030204" pitchFamily="34" charset="0"/>
              </a:rPr>
              <a:t>Attend </a:t>
            </a:r>
            <a:r>
              <a:rPr lang="en-US" sz="2400" dirty="0">
                <a:solidFill>
                  <a:srgbClr val="000000"/>
                </a:solidFill>
                <a:latin typeface="Calibri" panose="020F0502020204030204" pitchFamily="34" charset="0"/>
              </a:rPr>
              <a:t>a scholarship gathering like none other. </a:t>
            </a:r>
            <a:r>
              <a:rPr lang="en-US" sz="2400" dirty="0" smtClean="0">
                <a:solidFill>
                  <a:srgbClr val="000000"/>
                </a:solidFill>
                <a:latin typeface="Calibri" panose="020F0502020204030204" pitchFamily="34" charset="0"/>
              </a:rPr>
              <a:t>Over 400 </a:t>
            </a:r>
            <a:r>
              <a:rPr lang="en-US" sz="2400" dirty="0">
                <a:solidFill>
                  <a:srgbClr val="000000"/>
                </a:solidFill>
                <a:latin typeface="Calibri" panose="020F0502020204030204" pitchFamily="34" charset="0"/>
              </a:rPr>
              <a:t>Cooke Scholars convene each year in </a:t>
            </a:r>
            <a:r>
              <a:rPr lang="en-US" sz="2400" dirty="0" smtClean="0">
                <a:solidFill>
                  <a:srgbClr val="000000"/>
                </a:solidFill>
                <a:latin typeface="Calibri" panose="020F0502020204030204" pitchFamily="34" charset="0"/>
              </a:rPr>
              <a:t>August </a:t>
            </a:r>
            <a:r>
              <a:rPr lang="en-US" sz="2400" dirty="0">
                <a:solidFill>
                  <a:srgbClr val="000000"/>
                </a:solidFill>
                <a:latin typeface="Calibri" panose="020F0502020204030204" pitchFamily="34" charset="0"/>
              </a:rPr>
              <a:t>to celebrate new Cooke Scholars and share amazing leadership and service </a:t>
            </a:r>
            <a:r>
              <a:rPr lang="en-US" sz="2400" dirty="0" smtClean="0">
                <a:solidFill>
                  <a:srgbClr val="000000"/>
                </a:solidFill>
                <a:latin typeface="Calibri" panose="020F0502020204030204" pitchFamily="34" charset="0"/>
              </a:rPr>
              <a:t>experiences</a:t>
            </a:r>
            <a:endParaRPr lang="en-US" sz="2400" dirty="0">
              <a:solidFill>
                <a:srgbClr val="000000"/>
              </a:solidFill>
              <a:latin typeface="Calibri" panose="020F0502020204030204" pitchFamily="34" charset="0"/>
            </a:endParaRPr>
          </a:p>
          <a:p>
            <a:pPr marL="0" indent="0">
              <a:buNone/>
            </a:pPr>
            <a:endParaRPr lang="en-US" sz="2400" dirty="0">
              <a:solidFill>
                <a:srgbClr val="000000"/>
              </a:solidFill>
              <a:latin typeface="Calibri" panose="020F0502020204030204" pitchFamily="34" charset="0"/>
            </a:endParaRPr>
          </a:p>
        </p:txBody>
      </p:sp>
      <p:pic>
        <p:nvPicPr>
          <p:cNvPr id="11"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9585" y="2133600"/>
            <a:ext cx="4265815" cy="3657600"/>
          </a:xfrm>
        </p:spPr>
      </p:pic>
    </p:spTree>
    <p:extLst>
      <p:ext uri="{BB962C8B-B14F-4D97-AF65-F5344CB8AC3E}">
        <p14:creationId xmlns:p14="http://schemas.microsoft.com/office/powerpoint/2010/main" val="5361769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title"/>
          </p:nvPr>
        </p:nvSpPr>
        <p:spPr>
          <a:xfrm>
            <a:off x="457200" y="792451"/>
            <a:ext cx="8229600" cy="1143000"/>
          </a:xfrm>
        </p:spPr>
        <p:txBody>
          <a:bodyPr>
            <a:normAutofit/>
          </a:bodyPr>
          <a:lstStyle/>
          <a:p>
            <a:r>
              <a:rPr lang="en-US" sz="3200" b="1" dirty="0" smtClean="0">
                <a:solidFill>
                  <a:schemeClr val="tx1"/>
                </a:solidFill>
                <a:latin typeface="Calibri" panose="020F0502020204030204" pitchFamily="34" charset="0"/>
              </a:rPr>
              <a:t>Scholar Community and Network</a:t>
            </a:r>
            <a:endParaRPr lang="en-US" sz="3200" b="1" dirty="0">
              <a:solidFill>
                <a:schemeClr val="tx1"/>
              </a:solidFill>
              <a:latin typeface="Calibri" panose="020F0502020204030204" pitchFamily="34" charset="0"/>
            </a:endParaRPr>
          </a:p>
        </p:txBody>
      </p:sp>
      <p:sp>
        <p:nvSpPr>
          <p:cNvPr id="2" name="Content Placeholder 1"/>
          <p:cNvSpPr>
            <a:spLocks noGrp="1"/>
          </p:cNvSpPr>
          <p:nvPr>
            <p:ph sz="half" idx="2"/>
          </p:nvPr>
        </p:nvSpPr>
        <p:spPr>
          <a:xfrm>
            <a:off x="4648200" y="1856230"/>
            <a:ext cx="4038600" cy="4525963"/>
          </a:xfrm>
        </p:spPr>
        <p:txBody>
          <a:bodyPr/>
          <a:lstStyle/>
          <a:p>
            <a:endParaRPr lang="en-US" sz="2400" dirty="0" smtClean="0">
              <a:solidFill>
                <a:srgbClr val="000000"/>
              </a:solidFill>
            </a:endParaRPr>
          </a:p>
          <a:p>
            <a:endParaRPr lang="en-US" sz="2400" dirty="0">
              <a:solidFill>
                <a:srgbClr val="000000"/>
              </a:solidFill>
            </a:endParaRPr>
          </a:p>
          <a:p>
            <a:pPr marL="0" indent="0" algn="ctr">
              <a:buNone/>
            </a:pPr>
            <a:r>
              <a:rPr lang="en-US" sz="2400" dirty="0" smtClean="0">
                <a:solidFill>
                  <a:srgbClr val="000000"/>
                </a:solidFill>
              </a:rPr>
              <a:t>Have </a:t>
            </a:r>
            <a:r>
              <a:rPr lang="en-US" sz="2400" dirty="0">
                <a:solidFill>
                  <a:srgbClr val="000000"/>
                </a:solidFill>
              </a:rPr>
              <a:t>a community and network of scholars that spans the country and globe. Currently there are 935 Cooke alumni</a:t>
            </a:r>
            <a:r>
              <a:rPr lang="en-US" sz="2400" dirty="0" smtClean="0">
                <a:solidFill>
                  <a:srgbClr val="000000"/>
                </a:solidFill>
              </a:rPr>
              <a:t>. </a:t>
            </a:r>
            <a:endParaRPr lang="en-US" sz="2400" dirty="0">
              <a:solidFill>
                <a:srgbClr val="000000"/>
              </a:solidFill>
            </a:endParaRPr>
          </a:p>
          <a:p>
            <a:pPr marL="0" indent="0">
              <a:buNone/>
            </a:pPr>
            <a:endParaRPr lang="en-US" dirty="0"/>
          </a:p>
        </p:txBody>
      </p:sp>
      <p:pic>
        <p:nvPicPr>
          <p:cNvPr id="12" name="Content Placeholder 11"/>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81000" y="2287859"/>
            <a:ext cx="4267200" cy="3200400"/>
          </a:xfrm>
        </p:spPr>
      </p:pic>
    </p:spTree>
    <p:extLst>
      <p:ext uri="{BB962C8B-B14F-4D97-AF65-F5344CB8AC3E}">
        <p14:creationId xmlns:p14="http://schemas.microsoft.com/office/powerpoint/2010/main" val="26483782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JKC_content">
  <a:themeElements>
    <a:clrScheme name="JKC_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KC_conte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JKC_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KC_cont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KC_cont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KC_cont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KC_cont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KC_cont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KC_conte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KC_cont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KC_cont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KC_cont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KC_cont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KC_cont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8809B1E3504C4FB01C36E5888D3D83" ma:contentTypeVersion="0" ma:contentTypeDescription="Create a new document." ma:contentTypeScope="" ma:versionID="e1516349694be7f74a9eb3338285882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7FB347-A486-4F0E-A23B-4AC674F8E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6B13344-F9C3-4688-AE90-3537AFD9C840}">
  <ds:schemaRefs>
    <ds:schemaRef ds:uri="http://schemas.microsoft.com/sharepoint/v3/contenttype/forms"/>
  </ds:schemaRefs>
</ds:datastoreItem>
</file>

<file path=customXml/itemProps3.xml><?xml version="1.0" encoding="utf-8"?>
<ds:datastoreItem xmlns:ds="http://schemas.openxmlformats.org/officeDocument/2006/customXml" ds:itemID="{AD214152-F335-41F3-B0F8-90D03F097A71}">
  <ds:schemaRefs>
    <ds:schemaRef ds:uri="http://purl.org/dc/elements/1.1/"/>
    <ds:schemaRef ds:uri="http://purl.org/dc/term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JKCF Powerpoint Template</Template>
  <TotalTime>5897</TotalTime>
  <Words>1135</Words>
  <Application>Microsoft Office PowerPoint</Application>
  <PresentationFormat>On-screen Show (4:3)</PresentationFormat>
  <Paragraphs>149</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Times New Roman</vt:lpstr>
      <vt:lpstr>JKC_content</vt:lpstr>
      <vt:lpstr>PowerPoint Presentation</vt:lpstr>
      <vt:lpstr>PowerPoint Presentation</vt:lpstr>
      <vt:lpstr>Today’s Agenda</vt:lpstr>
      <vt:lpstr>Program Benefits</vt:lpstr>
      <vt:lpstr>Financial Support</vt:lpstr>
      <vt:lpstr>Advising Support</vt:lpstr>
      <vt:lpstr>Graduate School Funding</vt:lpstr>
      <vt:lpstr>Scholars Weekend</vt:lpstr>
      <vt:lpstr>Scholar Community and Network</vt:lpstr>
      <vt:lpstr>Scholar Community and Network</vt:lpstr>
      <vt:lpstr>Who is the Cooke Scholar?</vt:lpstr>
      <vt:lpstr>Eligibility</vt:lpstr>
      <vt:lpstr>Eligibility</vt:lpstr>
      <vt:lpstr>Eligibility</vt:lpstr>
      <vt:lpstr>Demonstrate Financial Need</vt:lpstr>
      <vt:lpstr>Selection Criteria</vt:lpstr>
      <vt:lpstr>Application Components</vt:lpstr>
      <vt:lpstr>PowerPoint Presentation</vt:lpstr>
      <vt:lpstr>PowerPoint Presentation</vt:lpstr>
      <vt:lpstr>PowerPoint Presentation</vt:lpstr>
      <vt:lpstr>PowerPoint Presentation</vt:lpstr>
    </vt:vector>
  </TitlesOfParts>
  <Company>Jack Kent Cooke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 Kent Cooke Foundation Mission and Programs</dc:title>
  <dc:creator>Amanda Moon</dc:creator>
  <cp:lastModifiedBy>Amber Styles</cp:lastModifiedBy>
  <cp:revision>310</cp:revision>
  <cp:lastPrinted>2015-09-24T19:17:19Z</cp:lastPrinted>
  <dcterms:created xsi:type="dcterms:W3CDTF">2004-11-10T21:23:38Z</dcterms:created>
  <dcterms:modified xsi:type="dcterms:W3CDTF">2015-09-24T19:37:16Z</dcterms:modified>
</cp:coreProperties>
</file>