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</p:sldIdLst>
  <p:sldSz cy="5143500" cx="9144000"/>
  <p:notesSz cx="6858000" cy="9144000"/>
  <p:embeddedFontLst>
    <p:embeddedFont>
      <p:font typeface="Teko"/>
      <p:regular r:id="rId78"/>
      <p:bold r:id="rId79"/>
    </p:embeddedFont>
    <p:embeddedFont>
      <p:font typeface="Lato"/>
      <p:regular r:id="rId80"/>
      <p:bold r:id="rId81"/>
      <p:italic r:id="rId82"/>
      <p:boldItalic r:id="rId83"/>
    </p:embeddedFont>
    <p:embeddedFont>
      <p:font typeface="Helvetica Neue"/>
      <p:regular r:id="rId84"/>
      <p:bold r:id="rId85"/>
      <p:italic r:id="rId86"/>
      <p:boldItalic r:id="rId87"/>
    </p:embeddedFont>
    <p:embeddedFont>
      <p:font typeface="Helvetica Neue Light"/>
      <p:regular r:id="rId88"/>
      <p:bold r:id="rId89"/>
      <p:italic r:id="rId90"/>
      <p:boldItalic r:id="rId91"/>
    </p:embeddedFont>
    <p:embeddedFont>
      <p:font typeface="Source Sans Pro"/>
      <p:regular r:id="rId92"/>
      <p:bold r:id="rId93"/>
      <p:italic r:id="rId94"/>
      <p:boldItalic r:id="rId9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96" roundtripDataSignature="AMtx7mhGu0yJLGXQyQB7eJKCbEhKw+Kc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3C0A451-DCC8-4D8A-BAA5-E824A3137821}">
  <a:tblStyle styleId="{D3C0A451-DCC8-4D8A-BAA5-E824A313782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HelveticaNeue-regular.fntdata"/><Relationship Id="rId83" Type="http://schemas.openxmlformats.org/officeDocument/2006/relationships/font" Target="fonts/Lato-boldItalic.fntdata"/><Relationship Id="rId42" Type="http://schemas.openxmlformats.org/officeDocument/2006/relationships/slide" Target="slides/slide36.xml"/><Relationship Id="rId86" Type="http://schemas.openxmlformats.org/officeDocument/2006/relationships/font" Target="fonts/HelveticaNeue-italic.fntdata"/><Relationship Id="rId41" Type="http://schemas.openxmlformats.org/officeDocument/2006/relationships/slide" Target="slides/slide35.xml"/><Relationship Id="rId85" Type="http://schemas.openxmlformats.org/officeDocument/2006/relationships/font" Target="fonts/HelveticaNeue-bold.fntdata"/><Relationship Id="rId44" Type="http://schemas.openxmlformats.org/officeDocument/2006/relationships/slide" Target="slides/slide38.xml"/><Relationship Id="rId88" Type="http://schemas.openxmlformats.org/officeDocument/2006/relationships/font" Target="fonts/HelveticaNeueLight-regular.fntdata"/><Relationship Id="rId43" Type="http://schemas.openxmlformats.org/officeDocument/2006/relationships/slide" Target="slides/slide37.xml"/><Relationship Id="rId87" Type="http://schemas.openxmlformats.org/officeDocument/2006/relationships/font" Target="fonts/HelveticaNeue-bold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HelveticaNeueLight-bold.fntdata"/><Relationship Id="rId80" Type="http://schemas.openxmlformats.org/officeDocument/2006/relationships/font" Target="fonts/Lato-regular.fntdata"/><Relationship Id="rId82" Type="http://schemas.openxmlformats.org/officeDocument/2006/relationships/font" Target="fonts/Lato-italic.fntdata"/><Relationship Id="rId81" Type="http://schemas.openxmlformats.org/officeDocument/2006/relationships/font" Target="fonts/La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font" Target="fonts/Teko-bold.fntdata"/><Relationship Id="rId34" Type="http://schemas.openxmlformats.org/officeDocument/2006/relationships/slide" Target="slides/slide28.xml"/><Relationship Id="rId78" Type="http://schemas.openxmlformats.org/officeDocument/2006/relationships/font" Target="fonts/Teko-regular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95" Type="http://schemas.openxmlformats.org/officeDocument/2006/relationships/font" Target="fonts/SourceSansPro-boldItalic.fntdata"/><Relationship Id="rId50" Type="http://schemas.openxmlformats.org/officeDocument/2006/relationships/slide" Target="slides/slide44.xml"/><Relationship Id="rId94" Type="http://schemas.openxmlformats.org/officeDocument/2006/relationships/font" Target="fonts/SourceSansPro-italic.fntdata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96" Type="http://customschemas.google.com/relationships/presentationmetadata" Target="metadata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HelveticaNeueLight-boldItalic.fntdata"/><Relationship Id="rId90" Type="http://schemas.openxmlformats.org/officeDocument/2006/relationships/font" Target="fonts/HelveticaNeueLight-italic.fntdata"/><Relationship Id="rId93" Type="http://schemas.openxmlformats.org/officeDocument/2006/relationships/font" Target="fonts/SourceSansPro-bold.fntdata"/><Relationship Id="rId92" Type="http://schemas.openxmlformats.org/officeDocument/2006/relationships/font" Target="fonts/SourceSansPro-regular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6" name="Google Shape;416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4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44" name="Google Shape;444;p46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4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9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8" name="Google Shape;498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5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Practically, you get to choose the scope and the scale for your event.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51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9" name="Google Shape;539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1" name="Google Shape;571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just Web or FaceBook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&gt;30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less than 85%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don’t disclose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don’t disclose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not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not.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4" name="Google Shape;594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Bots can be branded and have their own voice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0" name="Google Shape;610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Bots can be branded and have their own voice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Bots can be branded and have their own voice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3" name="Google Shape;663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Google Shape;676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77" name="Google Shape;677;p6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3"/>
          <p:cNvSpPr txBox="1"/>
          <p:nvPr>
            <p:ph idx="1" type="subTitle"/>
          </p:nvPr>
        </p:nvSpPr>
        <p:spPr>
          <a:xfrm>
            <a:off x="1371600" y="3084681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2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2000"/>
              <a:buFont typeface="Helvetica Neue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82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3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4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4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lank">
  <p:cSld name="1_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  <a:defRPr>
                <a:solidFill>
                  <a:srgbClr val="0092D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4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dySlide-Dark">
  <p:cSld name="BodySlide-Dar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7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" name="Google Shape;2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2090" y="4576595"/>
            <a:ext cx="990150" cy="41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8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4000"/>
              <a:buFont typeface="Helvetica Neue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8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00305F"/>
              </a:buClr>
              <a:buSzPts val="2000"/>
              <a:buNone/>
              <a:defRPr b="0" i="0" sz="2000">
                <a:solidFill>
                  <a:srgbClr val="0030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9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" name="Google Shape;30;p79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0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" name="Google Shape;34;p80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5" name="Google Shape;35;p80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" name="Google Shape;36;p80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1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2000"/>
              <a:buFont typeface="Helvetica Neue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0" name="Google Shape;40;p81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  <a:defRPr b="1" i="0" sz="3800" u="none" cap="none" strike="noStrike">
                <a:solidFill>
                  <a:srgbClr val="0092D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72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marR="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8300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9.jpg"/><Relationship Id="rId5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Relationship Id="rId5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jpg"/><Relationship Id="rId4" Type="http://schemas.openxmlformats.org/officeDocument/2006/relationships/image" Target="../media/image42.jpg"/><Relationship Id="rId5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Relationship Id="rId4" Type="http://schemas.openxmlformats.org/officeDocument/2006/relationships/image" Target="../media/image37.png"/><Relationship Id="rId5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43.png"/><Relationship Id="rId5" Type="http://schemas.openxmlformats.org/officeDocument/2006/relationships/image" Target="../media/image39.png"/><Relationship Id="rId6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8.jpg"/><Relationship Id="rId4" Type="http://schemas.openxmlformats.org/officeDocument/2006/relationships/image" Target="../media/image38.png"/><Relationship Id="rId5" Type="http://schemas.openxmlformats.org/officeDocument/2006/relationships/image" Target="../media/image46.png"/><Relationship Id="rId6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g"/><Relationship Id="rId4" Type="http://schemas.openxmlformats.org/officeDocument/2006/relationships/image" Target="../media/image4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png"/><Relationship Id="rId4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jpg"/><Relationship Id="rId4" Type="http://schemas.openxmlformats.org/officeDocument/2006/relationships/image" Target="../media/image5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4.jpg"/><Relationship Id="rId4" Type="http://schemas.openxmlformats.org/officeDocument/2006/relationships/image" Target="../media/image54.png"/><Relationship Id="rId5" Type="http://schemas.openxmlformats.org/officeDocument/2006/relationships/image" Target="../media/image69.jpg"/><Relationship Id="rId6" Type="http://schemas.openxmlformats.org/officeDocument/2006/relationships/image" Target="../media/image56.jpg"/><Relationship Id="rId7" Type="http://schemas.openxmlformats.org/officeDocument/2006/relationships/image" Target="../media/image5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jpg"/><Relationship Id="rId4" Type="http://schemas.openxmlformats.org/officeDocument/2006/relationships/image" Target="../media/image7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jpg"/><Relationship Id="rId4" Type="http://schemas.openxmlformats.org/officeDocument/2006/relationships/image" Target="../media/image6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20.jpg"/><Relationship Id="rId5" Type="http://schemas.openxmlformats.org/officeDocument/2006/relationships/image" Target="../media/image5.jpg"/><Relationship Id="rId6" Type="http://schemas.openxmlformats.org/officeDocument/2006/relationships/image" Target="../media/image1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png"/><Relationship Id="rId4" Type="http://schemas.openxmlformats.org/officeDocument/2006/relationships/image" Target="../media/image8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5.jpg"/><Relationship Id="rId4" Type="http://schemas.openxmlformats.org/officeDocument/2006/relationships/image" Target="../media/image6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2.png"/><Relationship Id="rId4" Type="http://schemas.openxmlformats.org/officeDocument/2006/relationships/image" Target="../media/image7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1.png"/><Relationship Id="rId4" Type="http://schemas.openxmlformats.org/officeDocument/2006/relationships/image" Target="../media/image65.jpg"/><Relationship Id="rId5" Type="http://schemas.openxmlformats.org/officeDocument/2006/relationships/image" Target="../media/image6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7.png"/><Relationship Id="rId7" Type="http://schemas.openxmlformats.org/officeDocument/2006/relationships/image" Target="../media/image75.png"/><Relationship Id="rId8" Type="http://schemas.openxmlformats.org/officeDocument/2006/relationships/image" Target="../media/image7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6.jpg"/><Relationship Id="rId4" Type="http://schemas.openxmlformats.org/officeDocument/2006/relationships/image" Target="../media/image67.png"/><Relationship Id="rId5" Type="http://schemas.openxmlformats.org/officeDocument/2006/relationships/image" Target="../media/image8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1.png"/><Relationship Id="rId4" Type="http://schemas.openxmlformats.org/officeDocument/2006/relationships/image" Target="../media/image3.png"/><Relationship Id="rId5" Type="http://schemas.openxmlformats.org/officeDocument/2006/relationships/image" Target="../media/image8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png"/><Relationship Id="rId4" Type="http://schemas.openxmlformats.org/officeDocument/2006/relationships/image" Target="../media/image70.jpg"/><Relationship Id="rId5" Type="http://schemas.openxmlformats.org/officeDocument/2006/relationships/image" Target="../media/image8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1.jpg"/><Relationship Id="rId4" Type="http://schemas.openxmlformats.org/officeDocument/2006/relationships/image" Target="../media/image6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9.jpg"/><Relationship Id="rId4" Type="http://schemas.openxmlformats.org/officeDocument/2006/relationships/image" Target="../media/image67.png"/><Relationship Id="rId5" Type="http://schemas.openxmlformats.org/officeDocument/2006/relationships/image" Target="../media/image83.png"/><Relationship Id="rId6" Type="http://schemas.openxmlformats.org/officeDocument/2006/relationships/image" Target="../media/image7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6.jpg"/><Relationship Id="rId4" Type="http://schemas.openxmlformats.org/officeDocument/2006/relationships/image" Target="../media/image8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0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.png"/><Relationship Id="rId4" Type="http://schemas.openxmlformats.org/officeDocument/2006/relationships/image" Target="../media/image8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0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3.jpg"/><Relationship Id="rId4" Type="http://schemas.openxmlformats.org/officeDocument/2006/relationships/image" Target="../media/image95.jpg"/><Relationship Id="rId5" Type="http://schemas.openxmlformats.org/officeDocument/2006/relationships/image" Target="../media/image92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7.jpg"/><Relationship Id="rId4" Type="http://schemas.openxmlformats.org/officeDocument/2006/relationships/image" Target="../media/image108.jpg"/><Relationship Id="rId5" Type="http://schemas.openxmlformats.org/officeDocument/2006/relationships/image" Target="../media/image93.png"/><Relationship Id="rId6" Type="http://schemas.openxmlformats.org/officeDocument/2006/relationships/image" Target="../media/image10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5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4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9.png"/><Relationship Id="rId4" Type="http://schemas.openxmlformats.org/officeDocument/2006/relationships/image" Target="../media/image10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5.jpg"/></Relationships>
</file>

<file path=ppt/slides/_rels/slide7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0.png"/><Relationship Id="rId5" Type="http://schemas.openxmlformats.org/officeDocument/2006/relationships/image" Target="../media/image113.png"/><Relationship Id="rId6" Type="http://schemas.openxmlformats.org/officeDocument/2006/relationships/image" Target="../media/image118.png"/><Relationship Id="rId7" Type="http://schemas.openxmlformats.org/officeDocument/2006/relationships/image" Target="../media/image112.png"/><Relationship Id="rId8" Type="http://schemas.openxmlformats.org/officeDocument/2006/relationships/image" Target="../media/image11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20.png"/><Relationship Id="rId4" Type="http://schemas.openxmlformats.org/officeDocument/2006/relationships/hyperlink" Target="mailto:robert.caldwell@sciensio.com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/>
          <p:nvPr>
            <p:ph idx="1" type="subTitle"/>
          </p:nvPr>
        </p:nvSpPr>
        <p:spPr>
          <a:xfrm>
            <a:off x="1371600" y="3084681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b="1" lang="en-US"/>
              <a:t>AI Chatbots:  Another Fad or the Next Customer Service Revolution? </a:t>
            </a:r>
            <a:endParaRPr/>
          </a:p>
          <a:p>
            <a:pPr indent="0" lvl="0" marL="0" rtl="0" algn="ctr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3143" y="2902590"/>
            <a:ext cx="7380952" cy="1342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17" name="Google Shape;11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995" y="1063229"/>
            <a:ext cx="5276190" cy="10857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18" name="Google Shape;11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4276" y="1956891"/>
            <a:ext cx="4374567" cy="122971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Business Fads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Technology</a:t>
            </a:r>
            <a:endParaRPr/>
          </a:p>
        </p:txBody>
      </p:sp>
      <p:pic>
        <p:nvPicPr>
          <p:cNvPr id="125" name="Google Shape;1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3891" y="1246910"/>
            <a:ext cx="5818909" cy="327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Technology</a:t>
            </a:r>
            <a:endParaRPr/>
          </a:p>
        </p:txBody>
      </p:sp>
      <p:pic>
        <p:nvPicPr>
          <p:cNvPr descr="A close up of a light&#10;&#10;Description automatically generated" id="131" name="Google Shape;1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6545" y="1066609"/>
            <a:ext cx="5446437" cy="3535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erforming on a counter&#10;&#10;Description automatically generated" id="132" name="Google Shape;13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349100">
            <a:off x="1563674" y="758075"/>
            <a:ext cx="1054688" cy="791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ning room table&#10;&#10;Description automatically generated" id="133" name="Google Shape;13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76962" y="1063229"/>
            <a:ext cx="1790638" cy="1196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/>
              <a:t>Sustaining vs. Disruptive Innovation</a:t>
            </a:r>
            <a:endParaRPr/>
          </a:p>
        </p:txBody>
      </p:sp>
      <p:pic>
        <p:nvPicPr>
          <p:cNvPr id="139" name="Google Shape;13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2962" y="1243391"/>
            <a:ext cx="3997409" cy="201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3"/>
          <p:cNvSpPr/>
          <p:nvPr/>
        </p:nvSpPr>
        <p:spPr>
          <a:xfrm>
            <a:off x="587997" y="1342754"/>
            <a:ext cx="4752110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sustaining innovation improves </a:t>
            </a:r>
            <a:r>
              <a:rPr b="0" i="0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products and processes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disruptive innovation helps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 new market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value network</a:t>
            </a:r>
            <a:endParaRPr/>
          </a:p>
        </p:txBody>
      </p:sp>
      <p:sp>
        <p:nvSpPr>
          <p:cNvPr id="141" name="Google Shape;141;p13"/>
          <p:cNvSpPr/>
          <p:nvPr/>
        </p:nvSpPr>
        <p:spPr>
          <a:xfrm>
            <a:off x="4875980" y="3435854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Clayton Christensen –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Harvard Business School Professor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360329">
            <a:off x="116540" y="1314241"/>
            <a:ext cx="3370729" cy="1675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everage&#10;&#10;Description automatically generated" id="147" name="Google Shape;14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93867">
            <a:off x="5984422" y="915761"/>
            <a:ext cx="2920093" cy="292009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 u="sng"/>
              <a:t>Sustaining</a:t>
            </a:r>
            <a:r>
              <a:rPr lang="en-US" sz="3420"/>
              <a:t> vs. Disruptive Innovation</a:t>
            </a:r>
            <a:endParaRPr/>
          </a:p>
        </p:txBody>
      </p:sp>
      <p:pic>
        <p:nvPicPr>
          <p:cNvPr descr="A picture containing lined, row, bunch, outdoor&#10;&#10;Description automatically generated" id="149" name="Google Shape;14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80341" y="2810248"/>
            <a:ext cx="3578412" cy="219899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computer&#10;&#10;Description automatically generated" id="154" name="Google Shape;1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25959">
            <a:off x="-137212" y="1188119"/>
            <a:ext cx="3674860" cy="265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/>
              <a:t>Sustaining vs. </a:t>
            </a:r>
            <a:r>
              <a:rPr lang="en-US" sz="3420" u="sng"/>
              <a:t>Disruptive</a:t>
            </a:r>
            <a:r>
              <a:rPr lang="en-US" sz="3420"/>
              <a:t> Innovation</a:t>
            </a:r>
            <a:endParaRPr/>
          </a:p>
        </p:txBody>
      </p:sp>
      <p:pic>
        <p:nvPicPr>
          <p:cNvPr descr="A close up of a sign&#10;&#10;Description automatically generated" id="156" name="Google Shape;15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0836" y="3193143"/>
            <a:ext cx="3257198" cy="183094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descr="A picture containing object&#10;&#10;Description automatically generated" id="157" name="Google Shape;15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42040">
            <a:off x="5188856" y="1292770"/>
            <a:ext cx="3410857" cy="1918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/>
              <a:t>Sustaining vs. Disruptive Innovation</a:t>
            </a:r>
            <a:endParaRPr/>
          </a:p>
        </p:txBody>
      </p:sp>
      <p:pic>
        <p:nvPicPr>
          <p:cNvPr descr="A picture containing library, scene&#10;&#10;Description automatically generated" id="163" name="Google Shape;163;p16"/>
          <p:cNvPicPr preferRelativeResize="0"/>
          <p:nvPr/>
        </p:nvPicPr>
        <p:blipFill rotWithShape="1">
          <a:blip r:embed="rId3">
            <a:alphaModFix/>
          </a:blip>
          <a:srcRect b="7349" l="0" r="0" t="0"/>
          <a:stretch/>
        </p:blipFill>
        <p:spPr>
          <a:xfrm>
            <a:off x="3977589" y="1239982"/>
            <a:ext cx="4632386" cy="3422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64" name="Google Shape;16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066" y="962892"/>
            <a:ext cx="4289825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 txBox="1"/>
          <p:nvPr/>
        </p:nvSpPr>
        <p:spPr>
          <a:xfrm>
            <a:off x="734291" y="3692236"/>
            <a:ext cx="28194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9,000+ Stores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$6 Billion in revenue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standing in front of a building&#10;&#10;Description automatically generated" id="166" name="Google Shape;16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44766">
            <a:off x="6527426" y="2697002"/>
            <a:ext cx="1675279" cy="1675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bject&#10;&#10;Description automatically generated" id="171" name="Google Shape;1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86354">
            <a:off x="4605342" y="938121"/>
            <a:ext cx="381000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 u="sng"/>
              <a:t>Sustaining</a:t>
            </a:r>
            <a:r>
              <a:rPr lang="en-US" sz="3420"/>
              <a:t> vs. Disruptive Innovation</a:t>
            </a:r>
            <a:endParaRPr/>
          </a:p>
        </p:txBody>
      </p:sp>
      <p:pic>
        <p:nvPicPr>
          <p:cNvPr id="173" name="Google Shape;17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804">
            <a:off x="429322" y="1209332"/>
            <a:ext cx="3802817" cy="245519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 txBox="1"/>
          <p:nvPr/>
        </p:nvSpPr>
        <p:spPr>
          <a:xfrm>
            <a:off x="1267691" y="3744549"/>
            <a:ext cx="28194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 Access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late fees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Delivered to Home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5624946" y="3744549"/>
            <a:ext cx="28194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Minimal Footprint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late fees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Anywhere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/>
              <a:t>Sustaining vs. </a:t>
            </a:r>
            <a:r>
              <a:rPr lang="en-US" sz="3420" u="sng"/>
              <a:t>Disruptive</a:t>
            </a:r>
            <a:r>
              <a:rPr lang="en-US" sz="3420"/>
              <a:t> Innovation</a:t>
            </a:r>
            <a:endParaRPr/>
          </a:p>
        </p:txBody>
      </p:sp>
      <p:pic>
        <p:nvPicPr>
          <p:cNvPr id="181" name="Google Shape;18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6964" y="1063229"/>
            <a:ext cx="6310745" cy="354979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 txBox="1"/>
          <p:nvPr/>
        </p:nvSpPr>
        <p:spPr>
          <a:xfrm>
            <a:off x="457200" y="1641619"/>
            <a:ext cx="25076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Instant Access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Always Available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Flat Fee</a:t>
            </a:r>
            <a:endParaRPr/>
          </a:p>
        </p:txBody>
      </p:sp>
      <p:sp>
        <p:nvSpPr>
          <p:cNvPr id="183" name="Google Shape;183;p18"/>
          <p:cNvSpPr txBox="1"/>
          <p:nvPr/>
        </p:nvSpPr>
        <p:spPr>
          <a:xfrm>
            <a:off x="6761018" y="1658937"/>
            <a:ext cx="229292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use the device you already have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/>
              <a:t>Sustaining vs. Disruptive Innovation</a:t>
            </a:r>
            <a:endParaRPr/>
          </a:p>
        </p:txBody>
      </p:sp>
      <p:pic>
        <p:nvPicPr>
          <p:cNvPr descr="A close up of a map&#10;&#10;Description automatically generated" id="189" name="Google Shape;18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377" y="976475"/>
            <a:ext cx="7135091" cy="370810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9"/>
          <p:cNvSpPr txBox="1"/>
          <p:nvPr/>
        </p:nvSpPr>
        <p:spPr>
          <a:xfrm>
            <a:off x="8201891" y="160340"/>
            <a:ext cx="92255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$17.6B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Jun 2019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Who am I?</a:t>
            </a:r>
            <a:endParaRPr/>
          </a:p>
        </p:txBody>
      </p:sp>
      <p:sp>
        <p:nvSpPr>
          <p:cNvPr id="62" name="Google Shape;62;p2"/>
          <p:cNvSpPr txBox="1"/>
          <p:nvPr>
            <p:ph idx="1" type="body"/>
          </p:nvPr>
        </p:nvSpPr>
        <p:spPr>
          <a:xfrm>
            <a:off x="188259" y="1885715"/>
            <a:ext cx="2732983" cy="19361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rPr lang="en-US" sz="2015"/>
              <a:t>Bob Caldwell:  </a:t>
            </a:r>
            <a:endParaRPr/>
          </a:p>
          <a:p>
            <a:pPr indent="0" lvl="0" marL="342900" rtl="0" algn="l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rPr lang="en-US" sz="2015"/>
              <a:t>Founding Partner </a:t>
            </a:r>
            <a:endParaRPr/>
          </a:p>
          <a:p>
            <a:pPr indent="0" lvl="0" marL="342900" rtl="0" algn="l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t/>
            </a:r>
            <a:endParaRPr sz="2015"/>
          </a:p>
          <a:p>
            <a:pPr indent="0" lvl="0" marL="342900" rtl="0" algn="l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rPr lang="en-US" sz="2015"/>
              <a:t>EventBots</a:t>
            </a:r>
            <a:endParaRPr/>
          </a:p>
          <a:p>
            <a:pPr indent="0" lvl="0" marL="342900" rtl="0" algn="l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t/>
            </a:r>
            <a:endParaRPr sz="2015"/>
          </a:p>
          <a:p>
            <a:pPr indent="0" lvl="0" marL="342900" rtl="0" algn="l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rPr lang="en-US" sz="2015"/>
              <a:t> </a:t>
            </a:r>
            <a:endParaRPr/>
          </a:p>
          <a:p>
            <a:pPr indent="0" lvl="0" marL="342900" rtl="0" algn="l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t/>
            </a:r>
            <a:endParaRPr sz="2015"/>
          </a:p>
        </p:txBody>
      </p:sp>
      <p:pic>
        <p:nvPicPr>
          <p:cNvPr descr="A group of people posing for the camera&#10;&#10;Description automatically generated" id="63" name="Google Shape;6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2253" y="848077"/>
            <a:ext cx="5586265" cy="379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map&#10;&#10;Description automatically generated" id="195" name="Google Shape;1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2599" y="1709490"/>
            <a:ext cx="5858945" cy="319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/>
              <a:t>Sustaining vs. Disruptive Innovation</a:t>
            </a:r>
            <a:endParaRPr/>
          </a:p>
        </p:txBody>
      </p:sp>
      <p:pic>
        <p:nvPicPr>
          <p:cNvPr descr="A close up of a map&#10;&#10;Description automatically generated" id="197" name="Google Shape;19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456" y="976745"/>
            <a:ext cx="3255722" cy="169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AI</a:t>
            </a:r>
            <a:endParaRPr/>
          </a:p>
        </p:txBody>
      </p:sp>
      <p:pic>
        <p:nvPicPr>
          <p:cNvPr id="203" name="Google Shape;20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969817"/>
            <a:ext cx="4862945" cy="364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/>
          <p:nvPr/>
        </p:nvSpPr>
        <p:spPr>
          <a:xfrm>
            <a:off x="5417128" y="1319501"/>
            <a:ext cx="3636818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Imagine a machine that is all-seeing, all-knowing, that can think for itself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….Yeah, that is the stuff of great Hollywood movies, not reality.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AI</a:t>
            </a:r>
            <a:endParaRPr/>
          </a:p>
        </p:txBody>
      </p:sp>
      <p:pic>
        <p:nvPicPr>
          <p:cNvPr descr="A drawing of a cartoon character&#10;&#10;Description automatically generated" id="210" name="Google Shape;21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780" y="1063229"/>
            <a:ext cx="1521283" cy="2168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 txBox="1"/>
          <p:nvPr/>
        </p:nvSpPr>
        <p:spPr>
          <a:xfrm>
            <a:off x="718457" y="3231300"/>
            <a:ext cx="12264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“Flippy”</a:t>
            </a:r>
            <a:endParaRPr/>
          </a:p>
        </p:txBody>
      </p:sp>
      <p:pic>
        <p:nvPicPr>
          <p:cNvPr id="212" name="Google Shape;21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8063" y="1158477"/>
            <a:ext cx="2880842" cy="15992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A picture containing object&#10;&#10;Description automatically generated" id="213" name="Google Shape;21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62239">
            <a:off x="5836727" y="205979"/>
            <a:ext cx="1714500" cy="257175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14" name="Google Shape;214;p22"/>
          <p:cNvSpPr txBox="1"/>
          <p:nvPr/>
        </p:nvSpPr>
        <p:spPr>
          <a:xfrm rot="725292">
            <a:off x="5638800" y="2861968"/>
            <a:ext cx="12264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“Ara”</a:t>
            </a:r>
            <a:endParaRPr/>
          </a:p>
        </p:txBody>
      </p:sp>
      <p:pic>
        <p:nvPicPr>
          <p:cNvPr descr="A birthday cake made to look like a face&#10;&#10;Description automatically generated" id="215" name="Google Shape;21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22256" y="2900148"/>
            <a:ext cx="2414618" cy="180799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16" name="Google Shape;216;p22"/>
          <p:cNvSpPr txBox="1"/>
          <p:nvPr/>
        </p:nvSpPr>
        <p:spPr>
          <a:xfrm>
            <a:off x="3710768" y="4759539"/>
            <a:ext cx="17224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“Robot Bees”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giraffe&#10;&#10;Description automatically generated" id="221" name="Google Shape;2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2848" y="1520468"/>
            <a:ext cx="3150404" cy="3150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appliance, sky, indoor, sitting&#10;&#10;Description automatically generated" id="222" name="Google Shape;22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668536">
            <a:off x="5521150" y="1257868"/>
            <a:ext cx="3618985" cy="34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AI</a:t>
            </a: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197274" y="2793251"/>
            <a:ext cx="35995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“Analyzing Sports Data”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 rot="1220575">
            <a:off x="6608851" y="1833362"/>
            <a:ext cx="14435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“Anomalies”</a:t>
            </a:r>
            <a:endParaRPr/>
          </a:p>
        </p:txBody>
      </p:sp>
      <p:sp>
        <p:nvSpPr>
          <p:cNvPr id="226" name="Google Shape;226;p23"/>
          <p:cNvSpPr txBox="1"/>
          <p:nvPr/>
        </p:nvSpPr>
        <p:spPr>
          <a:xfrm>
            <a:off x="3275758" y="4670872"/>
            <a:ext cx="25924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“Inflatable Giraffe”</a:t>
            </a:r>
            <a:endParaRPr/>
          </a:p>
        </p:txBody>
      </p:sp>
      <p:pic>
        <p:nvPicPr>
          <p:cNvPr descr="A close up of a map&#10;&#10;Description automatically generated" id="227" name="Google Shape;22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971429"/>
            <a:ext cx="3808872" cy="166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28" name="Google Shape;22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317883">
            <a:off x="6393630" y="84241"/>
            <a:ext cx="2497286" cy="2402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/>
              <a:t>Understanding AI / Machine Learning</a:t>
            </a:r>
            <a:endParaRPr/>
          </a:p>
        </p:txBody>
      </p:sp>
      <p:sp>
        <p:nvSpPr>
          <p:cNvPr id="234" name="Google Shape;234;p24"/>
          <p:cNvSpPr txBox="1"/>
          <p:nvPr/>
        </p:nvSpPr>
        <p:spPr>
          <a:xfrm>
            <a:off x="270163" y="1857966"/>
            <a:ext cx="2680853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Today’s AI is really good at two things: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3922" y="1575695"/>
            <a:ext cx="3003839" cy="225573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/>
          <p:nvPr/>
        </p:nvSpPr>
        <p:spPr>
          <a:xfrm>
            <a:off x="3186544" y="3969901"/>
            <a:ext cx="19111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Crunching Numbers</a:t>
            </a:r>
            <a:endParaRPr/>
          </a:p>
        </p:txBody>
      </p:sp>
      <p:pic>
        <p:nvPicPr>
          <p:cNvPr descr="Image result for manufacturing robots" id="237" name="Google Shape;23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3088" y="1575694"/>
            <a:ext cx="3389766" cy="225573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/>
          <p:nvPr/>
        </p:nvSpPr>
        <p:spPr>
          <a:xfrm>
            <a:off x="6338453" y="3969901"/>
            <a:ext cx="19111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Repetitive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/>
              <a:t>Understanding AI / Machine Learning</a:t>
            </a:r>
            <a:endParaRPr/>
          </a:p>
        </p:txBody>
      </p:sp>
      <p:sp>
        <p:nvSpPr>
          <p:cNvPr id="244" name="Google Shape;244;p25"/>
          <p:cNvSpPr txBox="1"/>
          <p:nvPr/>
        </p:nvSpPr>
        <p:spPr>
          <a:xfrm>
            <a:off x="1866762" y="4245023"/>
            <a:ext cx="51954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turns out – Customer Service is an incredibly repetitive task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smiling for the camera&#10;&#10;Description automatically generated" id="245" name="Google Shape;24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5615" y="999632"/>
            <a:ext cx="4717750" cy="3144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250" name="Google Shape;250;p26"/>
          <p:cNvPicPr preferRelativeResize="0"/>
          <p:nvPr/>
        </p:nvPicPr>
        <p:blipFill rotWithShape="1">
          <a:blip r:embed="rId3">
            <a:alphaModFix/>
          </a:blip>
          <a:srcRect b="14410" l="0" r="0" t="0"/>
          <a:stretch/>
        </p:blipFill>
        <p:spPr>
          <a:xfrm>
            <a:off x="215153" y="1063229"/>
            <a:ext cx="4460819" cy="2866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Customer Service</a:t>
            </a:r>
            <a:endParaRPr/>
          </a:p>
        </p:txBody>
      </p:sp>
      <p:sp>
        <p:nvSpPr>
          <p:cNvPr id="252" name="Google Shape;252;p26"/>
          <p:cNvSpPr txBox="1"/>
          <p:nvPr/>
        </p:nvSpPr>
        <p:spPr>
          <a:xfrm>
            <a:off x="4675972" y="1789864"/>
            <a:ext cx="519545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 Understanding Customer Needs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 Choosing Technology Wisely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 Know Your Customer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396" y="1373571"/>
            <a:ext cx="2235722" cy="282005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/>
          <p:nvPr/>
        </p:nvSpPr>
        <p:spPr>
          <a:xfrm>
            <a:off x="3257550" y="1428750"/>
            <a:ext cx="4514850" cy="2354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Abraham Maslow led a movement in 1960’s to focus on the “good” in people (vs. a “bag of symptoms”)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Developed a system of fulfilling human needs in priority – called it his hierarchy of needs.</a:t>
            </a:r>
            <a:endParaRPr/>
          </a:p>
        </p:txBody>
      </p:sp>
      <p:sp>
        <p:nvSpPr>
          <p:cNvPr id="259" name="Google Shape;259;p27"/>
          <p:cNvSpPr txBox="1"/>
          <p:nvPr/>
        </p:nvSpPr>
        <p:spPr>
          <a:xfrm>
            <a:off x="668116" y="344777"/>
            <a:ext cx="7762542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Basic Problems / Mazlow’s Hierarchy: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0249" y="797419"/>
            <a:ext cx="5979549" cy="422888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/>
          <p:nvPr/>
        </p:nvSpPr>
        <p:spPr>
          <a:xfrm rot="-2178230">
            <a:off x="5233235" y="3394707"/>
            <a:ext cx="210014" cy="1372933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8"/>
          <p:cNvSpPr/>
          <p:nvPr/>
        </p:nvSpPr>
        <p:spPr>
          <a:xfrm rot="-2178230">
            <a:off x="4389524" y="2236117"/>
            <a:ext cx="204068" cy="1381026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8"/>
          <p:cNvSpPr/>
          <p:nvPr/>
        </p:nvSpPr>
        <p:spPr>
          <a:xfrm rot="-2178230">
            <a:off x="3455198" y="815809"/>
            <a:ext cx="210104" cy="1658915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5543550" y="3714968"/>
            <a:ext cx="5819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Needs</a:t>
            </a:r>
            <a:endParaRPr/>
          </a:p>
        </p:txBody>
      </p:sp>
      <p:sp>
        <p:nvSpPr>
          <p:cNvPr id="269" name="Google Shape;269;p28"/>
          <p:cNvSpPr txBox="1"/>
          <p:nvPr/>
        </p:nvSpPr>
        <p:spPr>
          <a:xfrm>
            <a:off x="4686118" y="2595100"/>
            <a:ext cx="8574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Psychological Needs</a:t>
            </a:r>
            <a:endParaRPr/>
          </a:p>
        </p:txBody>
      </p:sp>
      <p:sp>
        <p:nvSpPr>
          <p:cNvPr id="270" name="Google Shape;270;p28"/>
          <p:cNvSpPr txBox="1"/>
          <p:nvPr/>
        </p:nvSpPr>
        <p:spPr>
          <a:xfrm flipH="1">
            <a:off x="3714750" y="1246738"/>
            <a:ext cx="85725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Self-Fulfillment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Needs</a:t>
            </a:r>
            <a:endParaRPr/>
          </a:p>
        </p:txBody>
      </p:sp>
      <p:sp>
        <p:nvSpPr>
          <p:cNvPr id="271" name="Google Shape;271;p28"/>
          <p:cNvSpPr txBox="1"/>
          <p:nvPr/>
        </p:nvSpPr>
        <p:spPr>
          <a:xfrm>
            <a:off x="6229350" y="4171951"/>
            <a:ext cx="274320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Breathing, food, water, warmth, sex, sleep, excretion…</a:t>
            </a:r>
            <a:endParaRPr/>
          </a:p>
        </p:txBody>
      </p:sp>
      <p:sp>
        <p:nvSpPr>
          <p:cNvPr id="272" name="Google Shape;272;p28"/>
          <p:cNvSpPr txBox="1"/>
          <p:nvPr/>
        </p:nvSpPr>
        <p:spPr>
          <a:xfrm>
            <a:off x="6229350" y="3557847"/>
            <a:ext cx="274320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Security of body, health, family, employment, resources…</a:t>
            </a:r>
            <a:endParaRPr/>
          </a:p>
        </p:txBody>
      </p:sp>
      <p:sp>
        <p:nvSpPr>
          <p:cNvPr id="273" name="Google Shape;273;p28"/>
          <p:cNvSpPr txBox="1"/>
          <p:nvPr/>
        </p:nvSpPr>
        <p:spPr>
          <a:xfrm>
            <a:off x="5486400" y="3059431"/>
            <a:ext cx="2743200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Friendship, family, sexual intimacy…</a:t>
            </a:r>
            <a:endParaRPr/>
          </a:p>
        </p:txBody>
      </p:sp>
      <p:sp>
        <p:nvSpPr>
          <p:cNvPr id="274" name="Google Shape;274;p28"/>
          <p:cNvSpPr txBox="1"/>
          <p:nvPr/>
        </p:nvSpPr>
        <p:spPr>
          <a:xfrm>
            <a:off x="5463376" y="2427112"/>
            <a:ext cx="3109124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Confidence, self-esteem, achievement, respect by &amp; for others… </a:t>
            </a:r>
            <a:endParaRPr/>
          </a:p>
        </p:txBody>
      </p:sp>
      <p:sp>
        <p:nvSpPr>
          <p:cNvPr id="275" name="Google Shape;275;p28"/>
          <p:cNvSpPr txBox="1"/>
          <p:nvPr/>
        </p:nvSpPr>
        <p:spPr>
          <a:xfrm>
            <a:off x="4866260" y="1393352"/>
            <a:ext cx="3109124" cy="71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Morality, creativity, spontaneity, problem-solving, lack of prejudice, acceptance of facts, achieving one’s full potential…</a:t>
            </a:r>
            <a:endParaRPr/>
          </a:p>
        </p:txBody>
      </p:sp>
      <p:sp>
        <p:nvSpPr>
          <p:cNvPr id="276" name="Google Shape;276;p28"/>
          <p:cNvSpPr txBox="1"/>
          <p:nvPr/>
        </p:nvSpPr>
        <p:spPr>
          <a:xfrm>
            <a:off x="1162708" y="344777"/>
            <a:ext cx="7267950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Mazlow’s Hierarchy: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7959" y="812188"/>
            <a:ext cx="5979549" cy="422888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9"/>
          <p:cNvSpPr/>
          <p:nvPr/>
        </p:nvSpPr>
        <p:spPr>
          <a:xfrm rot="-2178230">
            <a:off x="5233235" y="3394707"/>
            <a:ext cx="210014" cy="1372933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9"/>
          <p:cNvSpPr/>
          <p:nvPr/>
        </p:nvSpPr>
        <p:spPr>
          <a:xfrm rot="-2178230">
            <a:off x="4389524" y="2236117"/>
            <a:ext cx="204068" cy="1381026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9"/>
          <p:cNvSpPr/>
          <p:nvPr/>
        </p:nvSpPr>
        <p:spPr>
          <a:xfrm rot="-2178230">
            <a:off x="3455198" y="815809"/>
            <a:ext cx="210104" cy="1658915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9"/>
          <p:cNvSpPr txBox="1"/>
          <p:nvPr/>
        </p:nvSpPr>
        <p:spPr>
          <a:xfrm>
            <a:off x="5543550" y="3714968"/>
            <a:ext cx="5980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Needs</a:t>
            </a:r>
            <a:endParaRPr/>
          </a:p>
        </p:txBody>
      </p:sp>
      <p:sp>
        <p:nvSpPr>
          <p:cNvPr id="286" name="Google Shape;286;p29"/>
          <p:cNvSpPr txBox="1"/>
          <p:nvPr/>
        </p:nvSpPr>
        <p:spPr>
          <a:xfrm>
            <a:off x="4686118" y="2595100"/>
            <a:ext cx="8574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Psychological Needs</a:t>
            </a:r>
            <a:endParaRPr/>
          </a:p>
        </p:txBody>
      </p:sp>
      <p:sp>
        <p:nvSpPr>
          <p:cNvPr id="287" name="Google Shape;287;p29"/>
          <p:cNvSpPr txBox="1"/>
          <p:nvPr/>
        </p:nvSpPr>
        <p:spPr>
          <a:xfrm flipH="1">
            <a:off x="3714750" y="1246738"/>
            <a:ext cx="85725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Self-Fulfillment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Needs</a:t>
            </a:r>
            <a:endParaRPr/>
          </a:p>
        </p:txBody>
      </p:sp>
      <p:sp>
        <p:nvSpPr>
          <p:cNvPr id="288" name="Google Shape;288;p29"/>
          <p:cNvSpPr txBox="1"/>
          <p:nvPr>
            <p:ph type="title"/>
          </p:nvPr>
        </p:nvSpPr>
        <p:spPr>
          <a:xfrm>
            <a:off x="2057400" y="171586"/>
            <a:ext cx="6457950" cy="49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/>
              <a:t>Inform / Engage / Experience</a:t>
            </a:r>
            <a:endParaRPr/>
          </a:p>
        </p:txBody>
      </p:sp>
      <p:sp>
        <p:nvSpPr>
          <p:cNvPr id="289" name="Google Shape;289;p29"/>
          <p:cNvSpPr/>
          <p:nvPr/>
        </p:nvSpPr>
        <p:spPr>
          <a:xfrm rot="5400000">
            <a:off x="5364865" y="3291146"/>
            <a:ext cx="2182177" cy="62865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0" name="Google Shape;290;p29"/>
          <p:cNvCxnSpPr/>
          <p:nvPr/>
        </p:nvCxnSpPr>
        <p:spPr>
          <a:xfrm>
            <a:off x="4286250" y="2457450"/>
            <a:ext cx="4629150" cy="0"/>
          </a:xfrm>
          <a:prstGeom prst="straightConnector1">
            <a:avLst/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p29"/>
          <p:cNvCxnSpPr/>
          <p:nvPr/>
        </p:nvCxnSpPr>
        <p:spPr>
          <a:xfrm flipH="1" rot="10800000">
            <a:off x="5602903" y="4696560"/>
            <a:ext cx="3312497" cy="46891"/>
          </a:xfrm>
          <a:prstGeom prst="straightConnector1">
            <a:avLst/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2" name="Google Shape;292;p29"/>
          <p:cNvSpPr/>
          <p:nvPr/>
        </p:nvSpPr>
        <p:spPr>
          <a:xfrm rot="10800000">
            <a:off x="4371975" y="1389929"/>
            <a:ext cx="2228850" cy="8001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7200900" y="2941349"/>
            <a:ext cx="154305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once these needs have been met…</a:t>
            </a:r>
            <a:endParaRPr/>
          </a:p>
        </p:txBody>
      </p:sp>
      <p:sp>
        <p:nvSpPr>
          <p:cNvPr id="294" name="Google Shape;294;p29"/>
          <p:cNvSpPr txBox="1"/>
          <p:nvPr/>
        </p:nvSpPr>
        <p:spPr>
          <a:xfrm>
            <a:off x="7200900" y="1176755"/>
            <a:ext cx="183817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unlock experience</a:t>
            </a:r>
            <a:endParaRPr/>
          </a:p>
        </p:txBody>
      </p:sp>
      <p:pic>
        <p:nvPicPr>
          <p:cNvPr descr="A person holding a sign&#10;&#10;Description automatically generated" id="295" name="Google Shape;29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8698" y="961874"/>
            <a:ext cx="2931562" cy="3783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Fads</a:t>
            </a:r>
            <a:endParaRPr/>
          </a:p>
        </p:txBody>
      </p:sp>
      <p:sp>
        <p:nvSpPr>
          <p:cNvPr id="69" name="Google Shape;69;p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/>
              <a:t>Fad:  </a:t>
            </a:r>
            <a:endParaRPr/>
          </a:p>
          <a:p>
            <a:pPr indent="0" lvl="0" marL="34290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/>
          </a:p>
          <a:p>
            <a:pPr indent="-457200" lvl="0" marL="80010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/>
              <a:t>an intense and widely shared enthusiasm for something, especially one that is short-lived and without basis in the object's qualities; a craze.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1" y="876772"/>
            <a:ext cx="5250656" cy="264318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0"/>
          <p:cNvSpPr txBox="1"/>
          <p:nvPr/>
        </p:nvSpPr>
        <p:spPr>
          <a:xfrm>
            <a:off x="1850476" y="3555684"/>
            <a:ext cx="8114110" cy="17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Clayton Christensen – Harvard Business School Professor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Focused on Innovation &amp; Disruption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Posited that consumers make decisions based upon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“Job to Be Done”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1059720" y="155069"/>
            <a:ext cx="7267950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Job / Christensen’s JTBD: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air of black shoes&#10;&#10;Description automatically generated" id="307" name="Google Shape;30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9920" y="486088"/>
            <a:ext cx="3014937" cy="310130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1"/>
          <p:cNvSpPr txBox="1"/>
          <p:nvPr/>
        </p:nvSpPr>
        <p:spPr>
          <a:xfrm>
            <a:off x="1059720" y="155069"/>
            <a:ext cx="7267950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Job / Christensen’s JTBD:</a:t>
            </a:r>
            <a:endParaRPr/>
          </a:p>
        </p:txBody>
      </p:sp>
      <p:pic>
        <p:nvPicPr>
          <p:cNvPr descr="A cup of coffee on a table&#10;&#10;Description automatically generated" id="309" name="Google Shape;30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028" y="1690914"/>
            <a:ext cx="4059968" cy="228373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1"/>
          <p:cNvSpPr txBox="1"/>
          <p:nvPr/>
        </p:nvSpPr>
        <p:spPr>
          <a:xfrm>
            <a:off x="168526" y="1164259"/>
            <a:ext cx="4519588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“hired” this coffee to deliver caffeine</a:t>
            </a:r>
            <a:endParaRPr/>
          </a:p>
        </p:txBody>
      </p:sp>
      <p:sp>
        <p:nvSpPr>
          <p:cNvPr id="311" name="Google Shape;311;p31"/>
          <p:cNvSpPr txBox="1"/>
          <p:nvPr/>
        </p:nvSpPr>
        <p:spPr>
          <a:xfrm>
            <a:off x="5290457" y="3918748"/>
            <a:ext cx="311331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“hired” these shoes for comfort and style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6210" y="1037631"/>
            <a:ext cx="4108796" cy="380614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2"/>
          <p:cNvSpPr txBox="1"/>
          <p:nvPr/>
        </p:nvSpPr>
        <p:spPr>
          <a:xfrm>
            <a:off x="2225040" y="977919"/>
            <a:ext cx="56007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job do you hire a milkshake for?</a:t>
            </a:r>
            <a:endParaRPr/>
          </a:p>
        </p:txBody>
      </p:sp>
      <p:sp>
        <p:nvSpPr>
          <p:cNvPr id="318" name="Google Shape;318;p32"/>
          <p:cNvSpPr txBox="1"/>
          <p:nvPr/>
        </p:nvSpPr>
        <p:spPr>
          <a:xfrm>
            <a:off x="3189205" y="1675462"/>
            <a:ext cx="5757866" cy="4293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deliver sweet goodness?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provide a beverage with a meal?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drown your sorrow in calories?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turns out, none of these…….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2"/>
          <p:cNvSpPr txBox="1"/>
          <p:nvPr/>
        </p:nvSpPr>
        <p:spPr>
          <a:xfrm>
            <a:off x="1059720" y="155069"/>
            <a:ext cx="7267950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Christensen’s JTBD: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up, indoor, table, sitting&#10;&#10;Description automatically generated" id="324" name="Google Shape;32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54488">
            <a:off x="4877670" y="2654723"/>
            <a:ext cx="2230130" cy="125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48096" y="1037631"/>
            <a:ext cx="4108796" cy="380614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3"/>
          <p:cNvSpPr txBox="1"/>
          <p:nvPr/>
        </p:nvSpPr>
        <p:spPr>
          <a:xfrm>
            <a:off x="2159726" y="717228"/>
            <a:ext cx="56007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job do you hire a milkshake for?</a:t>
            </a:r>
            <a:endParaRPr/>
          </a:p>
        </p:txBody>
      </p:sp>
      <p:sp>
        <p:nvSpPr>
          <p:cNvPr id="327" name="Google Shape;327;p33"/>
          <p:cNvSpPr txBox="1"/>
          <p:nvPr/>
        </p:nvSpPr>
        <p:spPr>
          <a:xfrm>
            <a:off x="1059720" y="155069"/>
            <a:ext cx="7267950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Christensen’s JTBD:</a:t>
            </a:r>
            <a:endParaRPr/>
          </a:p>
        </p:txBody>
      </p:sp>
      <p:pic>
        <p:nvPicPr>
          <p:cNvPr descr="A picture containing wall, table, food, indoor&#10;&#10;Description automatically generated" id="328" name="Google Shape;32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68487">
            <a:off x="2748879" y="1661735"/>
            <a:ext cx="1722664" cy="172266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3"/>
          <p:cNvSpPr/>
          <p:nvPr/>
        </p:nvSpPr>
        <p:spPr>
          <a:xfrm rot="1175225">
            <a:off x="2199984" y="1368706"/>
            <a:ext cx="2721429" cy="2259551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onut sitting on a paper plate&#10;&#10;Description automatically generated" id="330" name="Google Shape;33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383042">
            <a:off x="6593372" y="1558122"/>
            <a:ext cx="1933770" cy="1289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andwich&#10;&#10;Description automatically generated" id="331" name="Google Shape;331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22296">
            <a:off x="7047970" y="2994626"/>
            <a:ext cx="1376800" cy="183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4"/>
          <p:cNvSpPr txBox="1"/>
          <p:nvPr/>
        </p:nvSpPr>
        <p:spPr>
          <a:xfrm>
            <a:off x="1191" y="344777"/>
            <a:ext cx="9141619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Understanding Your Customer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(technology has changed us all)</a:t>
            </a:r>
            <a:endParaRPr/>
          </a:p>
        </p:txBody>
      </p:sp>
      <p:sp>
        <p:nvSpPr>
          <p:cNvPr id="337" name="Google Shape;337;p34"/>
          <p:cNvSpPr txBox="1"/>
          <p:nvPr/>
        </p:nvSpPr>
        <p:spPr>
          <a:xfrm>
            <a:off x="759334" y="1604216"/>
            <a:ext cx="2092751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Phone Numbers</a:t>
            </a:r>
            <a:endParaRPr/>
          </a:p>
        </p:txBody>
      </p:sp>
      <p:sp>
        <p:nvSpPr>
          <p:cNvPr id="338" name="Google Shape;338;p34"/>
          <p:cNvSpPr txBox="1"/>
          <p:nvPr/>
        </p:nvSpPr>
        <p:spPr>
          <a:xfrm>
            <a:off x="287015" y="2099523"/>
            <a:ext cx="369966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742-1895 (Jeff Erskine)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749-4282 (John Murphy)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749-4324 (Greg Ellis)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742-6394 (my mom)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woman looking at watch" id="339" name="Google Shape;33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2102" y="2241047"/>
            <a:ext cx="2833211" cy="16990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40" name="Google Shape;340;p34"/>
          <p:cNvSpPr txBox="1"/>
          <p:nvPr/>
        </p:nvSpPr>
        <p:spPr>
          <a:xfrm>
            <a:off x="3986682" y="1545525"/>
            <a:ext cx="209275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Actually coordinating schedules</a:t>
            </a:r>
            <a:endParaRPr/>
          </a:p>
        </p:txBody>
      </p:sp>
      <p:pic>
        <p:nvPicPr>
          <p:cNvPr id="341" name="Google Shape;34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6744" y="1963255"/>
            <a:ext cx="1950049" cy="262928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42" name="Google Shape;342;p34"/>
          <p:cNvSpPr txBox="1"/>
          <p:nvPr/>
        </p:nvSpPr>
        <p:spPr>
          <a:xfrm>
            <a:off x="6785392" y="1604215"/>
            <a:ext cx="2092751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Actual Maps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"/>
          <p:cNvSpPr txBox="1"/>
          <p:nvPr/>
        </p:nvSpPr>
        <p:spPr>
          <a:xfrm>
            <a:off x="624073" y="155069"/>
            <a:ext cx="7977917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Expectations / Alexification:</a:t>
            </a:r>
            <a:endParaRPr/>
          </a:p>
        </p:txBody>
      </p:sp>
      <p:pic>
        <p:nvPicPr>
          <p:cNvPr id="348" name="Google Shape;34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7854" y="1210848"/>
            <a:ext cx="3914136" cy="272180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5"/>
          <p:cNvSpPr txBox="1"/>
          <p:nvPr/>
        </p:nvSpPr>
        <p:spPr>
          <a:xfrm>
            <a:off x="310273" y="1210848"/>
            <a:ext cx="3699667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an entire society that has been trained to get instant answers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Weather, news, music, directions, etc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your show any different?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"/>
          <p:cNvSpPr txBox="1"/>
          <p:nvPr/>
        </p:nvSpPr>
        <p:spPr>
          <a:xfrm>
            <a:off x="624073" y="155069"/>
            <a:ext cx="7977917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Expectations / Alexification:</a:t>
            </a:r>
            <a:endParaRPr/>
          </a:p>
        </p:txBody>
      </p:sp>
      <p:pic>
        <p:nvPicPr>
          <p:cNvPr descr="A picture containing person, player, outdoor, athletic game&#10;&#10;Description automatically generated" id="355" name="Google Shape;35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52196">
            <a:off x="3020332" y="1536010"/>
            <a:ext cx="4450284" cy="2998357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6"/>
          <p:cNvSpPr txBox="1"/>
          <p:nvPr/>
        </p:nvSpPr>
        <p:spPr>
          <a:xfrm>
            <a:off x="310273" y="1210848"/>
            <a:ext cx="5851041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Touchdowns by a tight end?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7"/>
          <p:cNvSpPr txBox="1"/>
          <p:nvPr/>
        </p:nvSpPr>
        <p:spPr>
          <a:xfrm>
            <a:off x="624073" y="155069"/>
            <a:ext cx="7977917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Expectations / Alexification:</a:t>
            </a:r>
            <a:endParaRPr/>
          </a:p>
        </p:txBody>
      </p:sp>
      <p:pic>
        <p:nvPicPr>
          <p:cNvPr descr="A picture containing indoor, sitting, bottle&#10;&#10;Description automatically generated" id="362" name="Google Shape;36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74" y="1596571"/>
            <a:ext cx="7136168" cy="296315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7"/>
          <p:cNvSpPr txBox="1"/>
          <p:nvPr/>
        </p:nvSpPr>
        <p:spPr>
          <a:xfrm>
            <a:off x="310273" y="1210848"/>
            <a:ext cx="5851041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Bake a souffle?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8"/>
          <p:cNvSpPr txBox="1"/>
          <p:nvPr/>
        </p:nvSpPr>
        <p:spPr>
          <a:xfrm>
            <a:off x="624073" y="155069"/>
            <a:ext cx="7977917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Expectations / Alexification:</a:t>
            </a:r>
            <a:endParaRPr/>
          </a:p>
        </p:txBody>
      </p:sp>
      <p:sp>
        <p:nvSpPr>
          <p:cNvPr id="369" name="Google Shape;369;p38"/>
          <p:cNvSpPr txBox="1"/>
          <p:nvPr/>
        </p:nvSpPr>
        <p:spPr>
          <a:xfrm>
            <a:off x="244958" y="913305"/>
            <a:ext cx="5851041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to grandmom’s house?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map&#10;&#10;Description automatically generated" id="370" name="Google Shape;37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142" y="1444219"/>
            <a:ext cx="6640286" cy="3106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insect on the ground&#10;&#10;Description automatically generated" id="375" name="Google Shape;37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55393">
            <a:off x="3648917" y="1045175"/>
            <a:ext cx="4054929" cy="405492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9"/>
          <p:cNvSpPr txBox="1"/>
          <p:nvPr/>
        </p:nvSpPr>
        <p:spPr>
          <a:xfrm>
            <a:off x="624073" y="155069"/>
            <a:ext cx="7977917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Expectations / Alexification:</a:t>
            </a:r>
            <a:endParaRPr/>
          </a:p>
        </p:txBody>
      </p:sp>
      <p:sp>
        <p:nvSpPr>
          <p:cNvPr id="377" name="Google Shape;377;p39"/>
          <p:cNvSpPr txBox="1"/>
          <p:nvPr/>
        </p:nvSpPr>
        <p:spPr>
          <a:xfrm>
            <a:off x="244958" y="913305"/>
            <a:ext cx="5851041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 in the door of your show?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ign on the side of a building&#10;&#10;Description automatically generated" id="378" name="Google Shape;37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2972" y="1444219"/>
            <a:ext cx="5631543" cy="3132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 toy&#10;&#10;Description automatically generated" id="74" name="Google Shape;7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0204" y="947949"/>
            <a:ext cx="2603591" cy="3919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hand holding a small camera&#10;&#10;Description automatically generated" id="75" name="Google Shape;7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78703">
            <a:off x="1643065" y="2916134"/>
            <a:ext cx="2166938" cy="14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Fads</a:t>
            </a:r>
            <a:endParaRPr/>
          </a:p>
        </p:txBody>
      </p:sp>
      <p:pic>
        <p:nvPicPr>
          <p:cNvPr descr="A person wearing a white shirt&#10;&#10;Description automatically generated" id="77" name="Google Shape;7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88674">
            <a:off x="6174530" y="1256628"/>
            <a:ext cx="2371566" cy="31497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ipart&#10;&#10;Description automatically generated" id="78" name="Google Shape;7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16106">
            <a:off x="204407" y="1244301"/>
            <a:ext cx="2936933" cy="166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/>
          <p:nvPr/>
        </p:nvSpPr>
        <p:spPr>
          <a:xfrm>
            <a:off x="763191" y="644527"/>
            <a:ext cx="3230880" cy="4457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851" y="1028700"/>
            <a:ext cx="2703140" cy="403802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0"/>
          <p:cNvSpPr txBox="1"/>
          <p:nvPr/>
        </p:nvSpPr>
        <p:spPr>
          <a:xfrm>
            <a:off x="1334040" y="155069"/>
            <a:ext cx="7267950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Christensen’s JTBD:</a:t>
            </a:r>
            <a:endParaRPr/>
          </a:p>
        </p:txBody>
      </p:sp>
      <p:pic>
        <p:nvPicPr>
          <p:cNvPr id="386" name="Google Shape;38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1" y="670"/>
            <a:ext cx="9141619" cy="514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"/>
          <p:cNvSpPr/>
          <p:nvPr/>
        </p:nvSpPr>
        <p:spPr>
          <a:xfrm>
            <a:off x="2382" y="-10236"/>
            <a:ext cx="2179510" cy="51530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8482" y="644891"/>
            <a:ext cx="1869476" cy="384281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1"/>
          <p:cNvSpPr txBox="1"/>
          <p:nvPr/>
        </p:nvSpPr>
        <p:spPr>
          <a:xfrm>
            <a:off x="3687010" y="384317"/>
            <a:ext cx="2664500" cy="605689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50" spcFirstLastPara="1" rIns="68550" wrap="square" tIns="342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What if...</a:t>
            </a:r>
            <a:endParaRPr/>
          </a:p>
        </p:txBody>
      </p:sp>
      <p:sp>
        <p:nvSpPr>
          <p:cNvPr id="394" name="Google Shape;394;p41"/>
          <p:cNvSpPr/>
          <p:nvPr/>
        </p:nvSpPr>
        <p:spPr>
          <a:xfrm>
            <a:off x="2942281" y="758553"/>
            <a:ext cx="1869476" cy="38428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0932" y="170344"/>
            <a:ext cx="4519872" cy="470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1"/>
          <p:cNvSpPr txBox="1"/>
          <p:nvPr/>
        </p:nvSpPr>
        <p:spPr>
          <a:xfrm>
            <a:off x="4023142" y="1203977"/>
            <a:ext cx="4636289" cy="3322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248" lvl="0" marL="21424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9"/>
              <a:buFont typeface="Arial"/>
              <a:buChar char="•"/>
            </a:pPr>
            <a:r>
              <a:rPr lang="en-US" sz="14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There were a solution with a 98% open rate AND a 95% Correct Response Rate</a:t>
            </a:r>
            <a:endParaRPr/>
          </a:p>
          <a:p>
            <a:pPr indent="-119061" lvl="0" marL="2142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None/>
            </a:pPr>
            <a:r>
              <a:t/>
            </a:r>
            <a:endParaRPr sz="14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248" lvl="0" marL="21424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9"/>
              <a:buFont typeface="Arial"/>
              <a:buChar char="•"/>
            </a:pPr>
            <a:r>
              <a:rPr lang="en-US" sz="14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That solution did NOT require a download, login, and was virtually zero friction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248" lvl="0" marL="21424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9"/>
              <a:buFont typeface="Arial"/>
              <a:buChar char="•"/>
            </a:pPr>
            <a:r>
              <a:rPr lang="en-US" sz="14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every single attendee already had the device to access that solution AND knew how to use it</a:t>
            </a:r>
            <a:endParaRPr/>
          </a:p>
          <a:p>
            <a:pPr indent="-119061" lvl="0" marL="2142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None/>
            </a:pPr>
            <a:r>
              <a:t/>
            </a:r>
            <a:endParaRPr sz="14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248" lvl="0" marL="21424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9"/>
              <a:buFont typeface="Arial"/>
              <a:buChar char="•"/>
            </a:pPr>
            <a:r>
              <a:rPr lang="en-US" sz="14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 could use that solution to do everything from answer questions to deliver badges to networking</a:t>
            </a:r>
            <a:endParaRPr/>
          </a:p>
          <a:p>
            <a:pPr indent="-119061" lvl="0" marL="2142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None/>
            </a:pPr>
            <a:r>
              <a:t/>
            </a:r>
            <a:endParaRPr sz="14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248" lvl="0" marL="21424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9"/>
              <a:buFont typeface="Arial"/>
              <a:buChar char="•"/>
            </a:pPr>
            <a:r>
              <a:rPr lang="en-US" sz="14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set up was easy and it saved money vs. every other solution on the market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Technology</a:t>
            </a:r>
            <a:endParaRPr/>
          </a:p>
        </p:txBody>
      </p:sp>
      <p:pic>
        <p:nvPicPr>
          <p:cNvPr id="402" name="Google Shape;40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3891" y="1246910"/>
            <a:ext cx="5818909" cy="327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AI Chatbots</a:t>
            </a:r>
            <a:endParaRPr/>
          </a:p>
        </p:txBody>
      </p:sp>
      <p:sp>
        <p:nvSpPr>
          <p:cNvPr id="408" name="Google Shape;408;p43"/>
          <p:cNvSpPr txBox="1"/>
          <p:nvPr/>
        </p:nvSpPr>
        <p:spPr>
          <a:xfrm>
            <a:off x="-121431" y="1236039"/>
            <a:ext cx="519545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Rigid / Structured “Bots”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ell phone&#10;&#10;Description automatically generated" id="409" name="Google Shape;40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982" y="1651538"/>
            <a:ext cx="4071722" cy="20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1449" y="1930485"/>
            <a:ext cx="2768627" cy="300703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3"/>
          <p:cNvSpPr txBox="1"/>
          <p:nvPr/>
        </p:nvSpPr>
        <p:spPr>
          <a:xfrm>
            <a:off x="4002552" y="1236038"/>
            <a:ext cx="519545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 Conversational Bots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3"/>
          <p:cNvSpPr/>
          <p:nvPr/>
        </p:nvSpPr>
        <p:spPr>
          <a:xfrm>
            <a:off x="457200" y="1349829"/>
            <a:ext cx="3780971" cy="3007036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4"/>
          <p:cNvSpPr txBox="1"/>
          <p:nvPr/>
        </p:nvSpPr>
        <p:spPr>
          <a:xfrm>
            <a:off x="2926615" y="376590"/>
            <a:ext cx="7970450" cy="6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5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Understanding</a:t>
            </a:r>
            <a:endParaRPr/>
          </a:p>
        </p:txBody>
      </p:sp>
      <p:sp>
        <p:nvSpPr>
          <p:cNvPr id="419" name="Google Shape;419;p44"/>
          <p:cNvSpPr/>
          <p:nvPr/>
        </p:nvSpPr>
        <p:spPr>
          <a:xfrm>
            <a:off x="-42472" y="-40742"/>
            <a:ext cx="2294378" cy="5257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0" name="Google Shape;42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82698" y="-228600"/>
            <a:ext cx="6269207" cy="60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4"/>
          <p:cNvSpPr/>
          <p:nvPr/>
        </p:nvSpPr>
        <p:spPr>
          <a:xfrm>
            <a:off x="409862" y="666252"/>
            <a:ext cx="1869963" cy="3843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2" name="Google Shape;42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6925" y="736238"/>
            <a:ext cx="1869962" cy="384381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4"/>
          <p:cNvSpPr/>
          <p:nvPr/>
        </p:nvSpPr>
        <p:spPr>
          <a:xfrm>
            <a:off x="409862" y="666252"/>
            <a:ext cx="1869963" cy="3843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Google Shape;424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4820" y="342900"/>
            <a:ext cx="4521050" cy="4709426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4"/>
          <p:cNvSpPr txBox="1"/>
          <p:nvPr/>
        </p:nvSpPr>
        <p:spPr>
          <a:xfrm>
            <a:off x="884536" y="1672235"/>
            <a:ext cx="7970450" cy="6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Artificial Intelligence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Natural Language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Processing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ChatBots</a:t>
            </a:r>
            <a:endParaRPr b="1" sz="3000">
              <a:solidFill>
                <a:srgbClr val="8DC6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6" name="Google Shape;426;p44"/>
          <p:cNvSpPr/>
          <p:nvPr/>
        </p:nvSpPr>
        <p:spPr>
          <a:xfrm>
            <a:off x="4478578" y="3147000"/>
            <a:ext cx="421932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28625" lvl="2" marL="428625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Bots work 24X7</a:t>
            </a:r>
            <a:endParaRPr/>
          </a:p>
          <a:p>
            <a:pPr indent="-428625" lvl="2" marL="428625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Bots operate in multiple channels</a:t>
            </a:r>
            <a:endParaRPr/>
          </a:p>
          <a:p>
            <a:pPr indent="-428625" lvl="2" marL="428625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Bots can deliver deep conversation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"/>
          <p:cNvSpPr/>
          <p:nvPr/>
        </p:nvSpPr>
        <p:spPr>
          <a:xfrm>
            <a:off x="1191" y="2111692"/>
            <a:ext cx="4683868" cy="303180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45"/>
          <p:cNvSpPr/>
          <p:nvPr/>
        </p:nvSpPr>
        <p:spPr>
          <a:xfrm>
            <a:off x="4685059" y="2111691"/>
            <a:ext cx="4457752" cy="303180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45"/>
          <p:cNvSpPr/>
          <p:nvPr/>
        </p:nvSpPr>
        <p:spPr>
          <a:xfrm>
            <a:off x="1191" y="188272"/>
            <a:ext cx="914161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What does deep conversation mean?</a:t>
            </a:r>
            <a:endParaRPr/>
          </a:p>
        </p:txBody>
      </p:sp>
      <p:sp>
        <p:nvSpPr>
          <p:cNvPr id="434" name="Google Shape;434;p45"/>
          <p:cNvSpPr txBox="1"/>
          <p:nvPr/>
        </p:nvSpPr>
        <p:spPr>
          <a:xfrm>
            <a:off x="818315" y="3469993"/>
            <a:ext cx="38667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Where is the</a:t>
            </a:r>
            <a:endParaRPr/>
          </a:p>
        </p:txBody>
      </p:sp>
      <p:sp>
        <p:nvSpPr>
          <p:cNvPr id="435" name="Google Shape;435;p45"/>
          <p:cNvSpPr txBox="1"/>
          <p:nvPr/>
        </p:nvSpPr>
        <p:spPr>
          <a:xfrm>
            <a:off x="4685059" y="3469993"/>
            <a:ext cx="38667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Ladies Room?</a:t>
            </a:r>
            <a:endParaRPr/>
          </a:p>
        </p:txBody>
      </p:sp>
      <p:sp>
        <p:nvSpPr>
          <p:cNvPr id="436" name="Google Shape;436;p45"/>
          <p:cNvSpPr txBox="1"/>
          <p:nvPr/>
        </p:nvSpPr>
        <p:spPr>
          <a:xfrm>
            <a:off x="818315" y="2535202"/>
            <a:ext cx="38667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400"/>
              <a:buFont typeface="Lato"/>
              <a:buNone/>
            </a:pPr>
            <a:r>
              <a:rPr b="1" i="0" lang="en-US" sz="2400" u="none" cap="none" strike="noStrike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Help Me Find The </a:t>
            </a:r>
            <a:endParaRPr/>
          </a:p>
        </p:txBody>
      </p:sp>
      <p:sp>
        <p:nvSpPr>
          <p:cNvPr id="437" name="Google Shape;437;p45"/>
          <p:cNvSpPr txBox="1"/>
          <p:nvPr/>
        </p:nvSpPr>
        <p:spPr>
          <a:xfrm>
            <a:off x="4685059" y="2537382"/>
            <a:ext cx="38667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Restroom?</a:t>
            </a:r>
            <a:endParaRPr/>
          </a:p>
        </p:txBody>
      </p:sp>
      <p:sp>
        <p:nvSpPr>
          <p:cNvPr id="438" name="Google Shape;438;p45"/>
          <p:cNvSpPr txBox="1"/>
          <p:nvPr/>
        </p:nvSpPr>
        <p:spPr>
          <a:xfrm>
            <a:off x="705256" y="4373349"/>
            <a:ext cx="38667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400"/>
              <a:buFont typeface="Lato"/>
              <a:buNone/>
            </a:pPr>
            <a:r>
              <a:rPr b="1" i="0" lang="en-US" sz="2400" u="none" cap="none" strike="noStrike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Nearest</a:t>
            </a:r>
            <a:endParaRPr/>
          </a:p>
        </p:txBody>
      </p:sp>
      <p:sp>
        <p:nvSpPr>
          <p:cNvPr id="439" name="Google Shape;439;p45"/>
          <p:cNvSpPr txBox="1"/>
          <p:nvPr/>
        </p:nvSpPr>
        <p:spPr>
          <a:xfrm>
            <a:off x="4663341" y="4373349"/>
            <a:ext cx="38667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Men’s Washroom?</a:t>
            </a:r>
            <a:endParaRPr/>
          </a:p>
        </p:txBody>
      </p:sp>
      <p:sp>
        <p:nvSpPr>
          <p:cNvPr id="440" name="Google Shape;440;p45"/>
          <p:cNvSpPr txBox="1"/>
          <p:nvPr/>
        </p:nvSpPr>
        <p:spPr>
          <a:xfrm>
            <a:off x="463273" y="942577"/>
            <a:ext cx="8400134" cy="7881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Deep conversation means understanding and answering ALL the ways people actually ask questions.  (Not just a few)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2090" y="4576593"/>
            <a:ext cx="990150" cy="41531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6"/>
          <p:cNvSpPr txBox="1"/>
          <p:nvPr/>
        </p:nvSpPr>
        <p:spPr>
          <a:xfrm>
            <a:off x="7254245" y="3530384"/>
            <a:ext cx="1265400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Twitter</a:t>
            </a:r>
            <a:endParaRPr/>
          </a:p>
        </p:txBody>
      </p:sp>
      <p:sp>
        <p:nvSpPr>
          <p:cNvPr id="448" name="Google Shape;448;p46"/>
          <p:cNvSpPr txBox="1"/>
          <p:nvPr/>
        </p:nvSpPr>
        <p:spPr>
          <a:xfrm>
            <a:off x="1854737" y="3530384"/>
            <a:ext cx="1265400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WebChat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9" name="Google Shape;449;p46"/>
          <p:cNvSpPr txBox="1"/>
          <p:nvPr/>
        </p:nvSpPr>
        <p:spPr>
          <a:xfrm>
            <a:off x="5538961" y="3518557"/>
            <a:ext cx="1469534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Messenger</a:t>
            </a:r>
            <a:endParaRPr/>
          </a:p>
        </p:txBody>
      </p:sp>
      <p:sp>
        <p:nvSpPr>
          <p:cNvPr id="450" name="Google Shape;450;p46"/>
          <p:cNvSpPr txBox="1"/>
          <p:nvPr/>
        </p:nvSpPr>
        <p:spPr>
          <a:xfrm>
            <a:off x="3521561" y="3530384"/>
            <a:ext cx="1771650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FaceBook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1" name="Google Shape;451;p46"/>
          <p:cNvSpPr txBox="1"/>
          <p:nvPr/>
        </p:nvSpPr>
        <p:spPr>
          <a:xfrm>
            <a:off x="193922" y="3518557"/>
            <a:ext cx="1265400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SMS</a:t>
            </a:r>
            <a:endParaRPr/>
          </a:p>
        </p:txBody>
      </p:sp>
      <p:pic>
        <p:nvPicPr>
          <p:cNvPr id="452" name="Google Shape;45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8885" y="2568751"/>
            <a:ext cx="1017723" cy="82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2085" y="2465348"/>
            <a:ext cx="1003286" cy="1009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35868" y="2342142"/>
            <a:ext cx="1233944" cy="118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55313" y="2306203"/>
            <a:ext cx="1164824" cy="11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244" y="2383249"/>
            <a:ext cx="1079591" cy="107959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6"/>
          <p:cNvSpPr/>
          <p:nvPr/>
        </p:nvSpPr>
        <p:spPr>
          <a:xfrm>
            <a:off x="273968" y="2024817"/>
            <a:ext cx="3090440" cy="2031357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6"/>
          <p:cNvSpPr txBox="1"/>
          <p:nvPr/>
        </p:nvSpPr>
        <p:spPr>
          <a:xfrm>
            <a:off x="594144" y="238222"/>
            <a:ext cx="8100722" cy="7881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does multi-channel mean?</a:t>
            </a:r>
            <a:endParaRPr/>
          </a:p>
        </p:txBody>
      </p:sp>
      <p:sp>
        <p:nvSpPr>
          <p:cNvPr id="459" name="Google Shape;459;p46"/>
          <p:cNvSpPr txBox="1"/>
          <p:nvPr/>
        </p:nvSpPr>
        <p:spPr>
          <a:xfrm>
            <a:off x="769996" y="1088550"/>
            <a:ext cx="8100722" cy="7881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Multi-channel means supporting the User In The Channel </a:t>
            </a:r>
            <a:r>
              <a:rPr b="1" i="1" lang="en-U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THEY</a:t>
            </a:r>
            <a:r>
              <a:rPr b="1" lang="en-U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Want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7"/>
          <p:cNvSpPr txBox="1"/>
          <p:nvPr/>
        </p:nvSpPr>
        <p:spPr>
          <a:xfrm>
            <a:off x="393007" y="1616244"/>
            <a:ext cx="3799184" cy="216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700"/>
              <a:buFont typeface="Arial"/>
              <a:buChar char="•"/>
            </a:pPr>
            <a:r>
              <a:rPr b="1" lang="en-US" sz="27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 messages have 98% open rate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700"/>
              <a:buFont typeface="Arial"/>
              <a:buChar char="•"/>
            </a:pPr>
            <a:r>
              <a:rPr b="1" lang="en-US" sz="27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Texts are read in under 5 seconds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700"/>
              <a:buFont typeface="Arial"/>
              <a:buChar char="•"/>
            </a:pPr>
            <a:r>
              <a:rPr b="1" lang="en-US" sz="27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 is everywhere</a:t>
            </a:r>
            <a:endParaRPr/>
          </a:p>
        </p:txBody>
      </p:sp>
      <p:sp>
        <p:nvSpPr>
          <p:cNvPr id="465" name="Google Shape;465;p47"/>
          <p:cNvSpPr txBox="1"/>
          <p:nvPr/>
        </p:nvSpPr>
        <p:spPr>
          <a:xfrm>
            <a:off x="639001" y="456212"/>
            <a:ext cx="2564688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Why text?</a:t>
            </a:r>
            <a:endParaRPr/>
          </a:p>
        </p:txBody>
      </p:sp>
      <p:sp>
        <p:nvSpPr>
          <p:cNvPr id="466" name="Google Shape;466;p47"/>
          <p:cNvSpPr txBox="1"/>
          <p:nvPr/>
        </p:nvSpPr>
        <p:spPr>
          <a:xfrm>
            <a:off x="4705816" y="1616243"/>
            <a:ext cx="4191899" cy="216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700"/>
              <a:buFont typeface="Arial"/>
              <a:buChar char="•"/>
            </a:pPr>
            <a:r>
              <a:rPr b="1" lang="en-US" sz="27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Installs with 2 lines of code (easy for you)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700"/>
              <a:buFont typeface="Arial"/>
              <a:buChar char="•"/>
            </a:pPr>
            <a:r>
              <a:rPr b="1" lang="en-US" sz="27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“Alexifies” your website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700"/>
              <a:buFont typeface="Arial"/>
              <a:buChar char="•"/>
            </a:pPr>
            <a:r>
              <a:rPr b="1" lang="en-US" sz="27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Multiplies your staff</a:t>
            </a:r>
            <a:endParaRPr/>
          </a:p>
        </p:txBody>
      </p:sp>
      <p:sp>
        <p:nvSpPr>
          <p:cNvPr id="467" name="Google Shape;467;p47"/>
          <p:cNvSpPr txBox="1"/>
          <p:nvPr/>
        </p:nvSpPr>
        <p:spPr>
          <a:xfrm>
            <a:off x="4951809" y="456212"/>
            <a:ext cx="312798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Why on the Web?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8"/>
          <p:cNvSpPr/>
          <p:nvPr/>
        </p:nvSpPr>
        <p:spPr>
          <a:xfrm>
            <a:off x="1191" y="-539881"/>
            <a:ext cx="9141619" cy="242428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8"/>
          <p:cNvSpPr txBox="1"/>
          <p:nvPr>
            <p:ph type="title"/>
          </p:nvPr>
        </p:nvSpPr>
        <p:spPr>
          <a:xfrm>
            <a:off x="1191" y="-236646"/>
            <a:ext cx="914161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</a:pPr>
            <a:r>
              <a:rPr lang="en-US" sz="3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Your Messages Actually Get Read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4" name="Google Shape;474;p48"/>
          <p:cNvSpPr txBox="1"/>
          <p:nvPr/>
        </p:nvSpPr>
        <p:spPr>
          <a:xfrm>
            <a:off x="1892042" y="955345"/>
            <a:ext cx="2294467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Scheduled Notifications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8"/>
          <p:cNvSpPr txBox="1"/>
          <p:nvPr/>
        </p:nvSpPr>
        <p:spPr>
          <a:xfrm>
            <a:off x="4952858" y="1088562"/>
            <a:ext cx="2399205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Adhoc Notifications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6" name="Google Shape;476;p48"/>
          <p:cNvGrpSpPr/>
          <p:nvPr/>
        </p:nvGrpSpPr>
        <p:grpSpPr>
          <a:xfrm>
            <a:off x="132922" y="1232945"/>
            <a:ext cx="5564383" cy="5796233"/>
            <a:chOff x="632851" y="1774457"/>
            <a:chExt cx="6463036" cy="6732330"/>
          </a:xfrm>
        </p:grpSpPr>
        <p:pic>
          <p:nvPicPr>
            <p:cNvPr id="477" name="Google Shape;477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76070" y="2438950"/>
              <a:ext cx="2618644" cy="538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2851" y="1774457"/>
              <a:ext cx="6463036" cy="67323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9" name="Google Shape;479;p48"/>
          <p:cNvGrpSpPr/>
          <p:nvPr/>
        </p:nvGrpSpPr>
        <p:grpSpPr>
          <a:xfrm>
            <a:off x="3298477" y="1242212"/>
            <a:ext cx="5564383" cy="5796233"/>
            <a:chOff x="4853591" y="1786813"/>
            <a:chExt cx="6463036" cy="6732330"/>
          </a:xfrm>
        </p:grpSpPr>
        <p:pic>
          <p:nvPicPr>
            <p:cNvPr id="480" name="Google Shape;480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88623" y="2438950"/>
              <a:ext cx="2618644" cy="538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53591" y="1786813"/>
              <a:ext cx="6463036" cy="67323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9"/>
          <p:cNvSpPr txBox="1"/>
          <p:nvPr/>
        </p:nvSpPr>
        <p:spPr>
          <a:xfrm>
            <a:off x="2052206" y="1492146"/>
            <a:ext cx="1543049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Template</a:t>
            </a:r>
            <a:endParaRPr/>
          </a:p>
        </p:txBody>
      </p:sp>
      <p:sp>
        <p:nvSpPr>
          <p:cNvPr id="488" name="Google Shape;488;p49"/>
          <p:cNvSpPr txBox="1"/>
          <p:nvPr/>
        </p:nvSpPr>
        <p:spPr>
          <a:xfrm>
            <a:off x="5485724" y="1492146"/>
            <a:ext cx="154305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Library</a:t>
            </a:r>
            <a:endParaRPr/>
          </a:p>
        </p:txBody>
      </p:sp>
      <p:sp>
        <p:nvSpPr>
          <p:cNvPr id="489" name="Google Shape;489;p49"/>
          <p:cNvSpPr txBox="1"/>
          <p:nvPr/>
        </p:nvSpPr>
        <p:spPr>
          <a:xfrm>
            <a:off x="639001" y="456212"/>
            <a:ext cx="7868165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All chatbots have two key components:</a:t>
            </a:r>
            <a:endParaRPr/>
          </a:p>
        </p:txBody>
      </p:sp>
      <p:sp>
        <p:nvSpPr>
          <p:cNvPr id="490" name="Google Shape;490;p49"/>
          <p:cNvSpPr txBox="1"/>
          <p:nvPr/>
        </p:nvSpPr>
        <p:spPr>
          <a:xfrm>
            <a:off x="1827777" y="3390960"/>
            <a:ext cx="2000249" cy="9002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These are all the questions you can ask the bot.</a:t>
            </a:r>
            <a:endParaRPr/>
          </a:p>
        </p:txBody>
      </p:sp>
      <p:sp>
        <p:nvSpPr>
          <p:cNvPr id="491" name="Google Shape;491;p49"/>
          <p:cNvSpPr txBox="1"/>
          <p:nvPr/>
        </p:nvSpPr>
        <p:spPr>
          <a:xfrm>
            <a:off x="5090621" y="3390966"/>
            <a:ext cx="2333249" cy="9002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These are all the answers AND who is allowed to see them.</a:t>
            </a:r>
            <a:endParaRPr/>
          </a:p>
        </p:txBody>
      </p:sp>
      <p:pic>
        <p:nvPicPr>
          <p:cNvPr descr="001-books.png" id="492" name="Google Shape;49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5024" y="2103891"/>
            <a:ext cx="1204444" cy="120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2090" y="4576593"/>
            <a:ext cx="990150" cy="41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02-book.png" id="494" name="Google Shape;49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1313" y="2103891"/>
            <a:ext cx="1324837" cy="132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the camera&#10;&#10;Description automatically generated" id="83" name="Google Shape;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0775" y="996768"/>
            <a:ext cx="4362450" cy="40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Fads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3234" y="1081582"/>
            <a:ext cx="6713144" cy="699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669" y="1050665"/>
            <a:ext cx="6713144" cy="699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9942" y="1753568"/>
            <a:ext cx="2768627" cy="300703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0"/>
          <p:cNvSpPr txBox="1"/>
          <p:nvPr/>
        </p:nvSpPr>
        <p:spPr>
          <a:xfrm>
            <a:off x="6472588" y="1039899"/>
            <a:ext cx="13199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VIP</a:t>
            </a:r>
            <a:endParaRPr/>
          </a:p>
        </p:txBody>
      </p:sp>
      <p:pic>
        <p:nvPicPr>
          <p:cNvPr id="504" name="Google Shape;504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2567" y="1753568"/>
            <a:ext cx="2740437" cy="2976419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50"/>
          <p:cNvSpPr txBox="1"/>
          <p:nvPr>
            <p:ph type="title"/>
          </p:nvPr>
        </p:nvSpPr>
        <p:spPr>
          <a:xfrm>
            <a:off x="1191" y="25576"/>
            <a:ext cx="9141619" cy="9941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000"/>
              <a:buFont typeface="Lato"/>
              <a:buNone/>
            </a:pPr>
            <a:r>
              <a:rPr lang="en-US" sz="3000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Answers can be personalized based on Identity:</a:t>
            </a:r>
            <a:endParaRPr/>
          </a:p>
        </p:txBody>
      </p:sp>
      <p:sp>
        <p:nvSpPr>
          <p:cNvPr id="506" name="Google Shape;506;p50"/>
          <p:cNvSpPr txBox="1"/>
          <p:nvPr/>
        </p:nvSpPr>
        <p:spPr>
          <a:xfrm>
            <a:off x="2987023" y="1016239"/>
            <a:ext cx="13199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Attendee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000"/>
              <a:buFont typeface="Lato"/>
              <a:buNone/>
            </a:pPr>
            <a:r>
              <a:rPr lang="en-US" sz="3000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Theoretically, Chatbots can answer any question,</a:t>
            </a:r>
            <a:endParaRPr sz="3000">
              <a:solidFill>
                <a:srgbClr val="92D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13" name="Google Shape;513;p51"/>
          <p:cNvGrpSpPr/>
          <p:nvPr/>
        </p:nvGrpSpPr>
        <p:grpSpPr>
          <a:xfrm>
            <a:off x="853992" y="2480679"/>
            <a:ext cx="3261305" cy="2052830"/>
            <a:chOff x="2081432" y="2274731"/>
            <a:chExt cx="3896150" cy="2737107"/>
          </a:xfrm>
        </p:grpSpPr>
        <p:sp>
          <p:nvSpPr>
            <p:cNvPr id="514" name="Google Shape;514;p51"/>
            <p:cNvSpPr txBox="1"/>
            <p:nvPr/>
          </p:nvSpPr>
          <p:spPr>
            <a:xfrm>
              <a:off x="2081432" y="2370981"/>
              <a:ext cx="3896150" cy="264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00">
                  <a:solidFill>
                    <a:srgbClr val="92D050"/>
                  </a:solidFill>
                  <a:latin typeface="Lato"/>
                  <a:ea typeface="Lato"/>
                  <a:cs typeface="Lato"/>
                  <a:sym typeface="Lato"/>
                </a:rPr>
                <a:t>Scope</a:t>
              </a:r>
              <a:endParaRPr b="1" sz="2100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How much do you want the chatbot to do?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515;p51"/>
            <p:cNvSpPr/>
            <p:nvPr/>
          </p:nvSpPr>
          <p:spPr>
            <a:xfrm>
              <a:off x="2107937" y="2274731"/>
              <a:ext cx="3843140" cy="2422899"/>
            </a:xfrm>
            <a:prstGeom prst="rect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51"/>
          <p:cNvGrpSpPr/>
          <p:nvPr/>
        </p:nvGrpSpPr>
        <p:grpSpPr>
          <a:xfrm>
            <a:off x="4809104" y="2480678"/>
            <a:ext cx="3261305" cy="2071715"/>
            <a:chOff x="6872459" y="2274731"/>
            <a:chExt cx="3843140" cy="2762286"/>
          </a:xfrm>
        </p:grpSpPr>
        <p:sp>
          <p:nvSpPr>
            <p:cNvPr id="517" name="Google Shape;517;p51"/>
            <p:cNvSpPr txBox="1"/>
            <p:nvPr/>
          </p:nvSpPr>
          <p:spPr>
            <a:xfrm>
              <a:off x="7085547" y="2396160"/>
              <a:ext cx="3630052" cy="264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00">
                  <a:solidFill>
                    <a:srgbClr val="92D050"/>
                  </a:solidFill>
                  <a:latin typeface="Lato"/>
                  <a:ea typeface="Lato"/>
                  <a:cs typeface="Lato"/>
                  <a:sym typeface="Lato"/>
                </a:rPr>
                <a:t>Scale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For how many? </a:t>
              </a:r>
              <a:br>
                <a:rPr lang="en-US" sz="21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US" sz="21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For how long?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On how many channels?</a:t>
              </a:r>
              <a:endParaRPr/>
            </a:p>
          </p:txBody>
        </p:sp>
        <p:sp>
          <p:nvSpPr>
            <p:cNvPr id="518" name="Google Shape;518;p51"/>
            <p:cNvSpPr/>
            <p:nvPr/>
          </p:nvSpPr>
          <p:spPr>
            <a:xfrm>
              <a:off x="6872459" y="2274731"/>
              <a:ext cx="3843140" cy="2422899"/>
            </a:xfrm>
            <a:prstGeom prst="rect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p51"/>
          <p:cNvSpPr txBox="1"/>
          <p:nvPr/>
        </p:nvSpPr>
        <p:spPr>
          <a:xfrm>
            <a:off x="16338" y="1187066"/>
            <a:ext cx="914161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99"/>
              <a:buFont typeface="Lato"/>
              <a:buNone/>
            </a:pPr>
            <a:r>
              <a:rPr b="1" lang="en-US" sz="3299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Practically, you choose:</a:t>
            </a:r>
            <a:endParaRPr b="1" sz="3299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2"/>
          <p:cNvSpPr/>
          <p:nvPr/>
        </p:nvSpPr>
        <p:spPr>
          <a:xfrm>
            <a:off x="4649391" y="0"/>
            <a:ext cx="4493419" cy="514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6858" y="352007"/>
            <a:ext cx="2201093" cy="452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7963" y="-203577"/>
            <a:ext cx="5328626" cy="555065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2"/>
          <p:cNvSpPr txBox="1"/>
          <p:nvPr/>
        </p:nvSpPr>
        <p:spPr>
          <a:xfrm>
            <a:off x="6127053" y="828820"/>
            <a:ext cx="259491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Ask a question…</a:t>
            </a:r>
            <a:endParaRPr/>
          </a:p>
        </p:txBody>
      </p:sp>
      <p:sp>
        <p:nvSpPr>
          <p:cNvPr id="529" name="Google Shape;529;p52"/>
          <p:cNvSpPr txBox="1"/>
          <p:nvPr/>
        </p:nvSpPr>
        <p:spPr>
          <a:xfrm>
            <a:off x="780233" y="1221235"/>
            <a:ext cx="259491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Get an answer…</a:t>
            </a:r>
            <a:endParaRPr/>
          </a:p>
        </p:txBody>
      </p:sp>
      <p:sp>
        <p:nvSpPr>
          <p:cNvPr id="530" name="Google Shape;530;p52"/>
          <p:cNvSpPr txBox="1"/>
          <p:nvPr/>
        </p:nvSpPr>
        <p:spPr>
          <a:xfrm>
            <a:off x="6106303" y="1518892"/>
            <a:ext cx="259491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Ask a question…</a:t>
            </a:r>
            <a:endParaRPr/>
          </a:p>
        </p:txBody>
      </p:sp>
      <p:sp>
        <p:nvSpPr>
          <p:cNvPr id="531" name="Google Shape;531;p52"/>
          <p:cNvSpPr txBox="1"/>
          <p:nvPr/>
        </p:nvSpPr>
        <p:spPr>
          <a:xfrm>
            <a:off x="6103883" y="2262774"/>
            <a:ext cx="259491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Ask a question…</a:t>
            </a:r>
            <a:endParaRPr/>
          </a:p>
        </p:txBody>
      </p:sp>
      <p:sp>
        <p:nvSpPr>
          <p:cNvPr id="532" name="Google Shape;532;p52"/>
          <p:cNvSpPr txBox="1"/>
          <p:nvPr/>
        </p:nvSpPr>
        <p:spPr>
          <a:xfrm>
            <a:off x="6103883" y="3006656"/>
            <a:ext cx="259491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Ask a question…</a:t>
            </a:r>
            <a:endParaRPr/>
          </a:p>
        </p:txBody>
      </p:sp>
      <p:sp>
        <p:nvSpPr>
          <p:cNvPr id="533" name="Google Shape;533;p52"/>
          <p:cNvSpPr txBox="1"/>
          <p:nvPr/>
        </p:nvSpPr>
        <p:spPr>
          <a:xfrm>
            <a:off x="781139" y="1905004"/>
            <a:ext cx="259491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Get an answer…</a:t>
            </a:r>
            <a:endParaRPr/>
          </a:p>
        </p:txBody>
      </p:sp>
      <p:sp>
        <p:nvSpPr>
          <p:cNvPr id="534" name="Google Shape;534;p52"/>
          <p:cNvSpPr txBox="1"/>
          <p:nvPr/>
        </p:nvSpPr>
        <p:spPr>
          <a:xfrm>
            <a:off x="791313" y="2614241"/>
            <a:ext cx="259491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Get an answer…</a:t>
            </a:r>
            <a:endParaRPr/>
          </a:p>
        </p:txBody>
      </p:sp>
      <p:sp>
        <p:nvSpPr>
          <p:cNvPr id="535" name="Google Shape;535;p52"/>
          <p:cNvSpPr txBox="1"/>
          <p:nvPr/>
        </p:nvSpPr>
        <p:spPr>
          <a:xfrm>
            <a:off x="777928" y="3292925"/>
            <a:ext cx="215181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power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“I Don’t Know…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3"/>
          <p:cNvSpPr/>
          <p:nvPr/>
        </p:nvSpPr>
        <p:spPr>
          <a:xfrm>
            <a:off x="4649391" y="0"/>
            <a:ext cx="4493419" cy="514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53"/>
          <p:cNvSpPr txBox="1"/>
          <p:nvPr/>
        </p:nvSpPr>
        <p:spPr>
          <a:xfrm>
            <a:off x="362378" y="365545"/>
            <a:ext cx="2151815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power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“I Don’t Know”…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3" name="Google Shape;543;p53"/>
          <p:cNvSpPr txBox="1"/>
          <p:nvPr/>
        </p:nvSpPr>
        <p:spPr>
          <a:xfrm>
            <a:off x="362379" y="2642231"/>
            <a:ext cx="2421937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your chatbot is not trained on a question…..</a:t>
            </a:r>
            <a:endParaRPr/>
          </a:p>
        </p:txBody>
      </p:sp>
      <p:sp>
        <p:nvSpPr>
          <p:cNvPr id="544" name="Google Shape;544;p53"/>
          <p:cNvSpPr txBox="1"/>
          <p:nvPr/>
        </p:nvSpPr>
        <p:spPr>
          <a:xfrm>
            <a:off x="6399890" y="991483"/>
            <a:ext cx="2425745" cy="17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 only do you get a written record of what your users asked…..</a:t>
            </a:r>
            <a:endParaRPr/>
          </a:p>
        </p:txBody>
      </p:sp>
      <p:grpSp>
        <p:nvGrpSpPr>
          <p:cNvPr id="545" name="Google Shape;545;p53"/>
          <p:cNvGrpSpPr/>
          <p:nvPr/>
        </p:nvGrpSpPr>
        <p:grpSpPr>
          <a:xfrm>
            <a:off x="568738" y="128739"/>
            <a:ext cx="7621061" cy="7938605"/>
            <a:chOff x="953897" y="1163059"/>
            <a:chExt cx="10161414" cy="10584806"/>
          </a:xfrm>
        </p:grpSpPr>
        <p:grpSp>
          <p:nvGrpSpPr>
            <p:cNvPr id="546" name="Google Shape;546;p53"/>
            <p:cNvGrpSpPr/>
            <p:nvPr/>
          </p:nvGrpSpPr>
          <p:grpSpPr>
            <a:xfrm>
              <a:off x="953897" y="1163059"/>
              <a:ext cx="10161414" cy="10584806"/>
              <a:chOff x="953897" y="1163059"/>
              <a:chExt cx="10161414" cy="10584806"/>
            </a:xfrm>
          </p:grpSpPr>
          <p:grpSp>
            <p:nvGrpSpPr>
              <p:cNvPr id="547" name="Google Shape;547;p53"/>
              <p:cNvGrpSpPr/>
              <p:nvPr/>
            </p:nvGrpSpPr>
            <p:grpSpPr>
              <a:xfrm>
                <a:off x="953897" y="1163059"/>
                <a:ext cx="10161414" cy="10584806"/>
                <a:chOff x="953897" y="1163059"/>
                <a:chExt cx="10161414" cy="10584806"/>
              </a:xfrm>
            </p:grpSpPr>
            <p:grpSp>
              <p:nvGrpSpPr>
                <p:cNvPr id="548" name="Google Shape;548;p53"/>
                <p:cNvGrpSpPr/>
                <p:nvPr/>
              </p:nvGrpSpPr>
              <p:grpSpPr>
                <a:xfrm>
                  <a:off x="953897" y="1163059"/>
                  <a:ext cx="10161414" cy="10584806"/>
                  <a:chOff x="963786" y="1348414"/>
                  <a:chExt cx="10161414" cy="10584806"/>
                </a:xfrm>
              </p:grpSpPr>
              <p:pic>
                <p:nvPicPr>
                  <p:cNvPr id="549" name="Google Shape;549;p53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4096938" y="2544661"/>
                    <a:ext cx="4271299" cy="87798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50" name="Google Shape;550;p53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963786" y="1348414"/>
                    <a:ext cx="10161414" cy="105848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551" name="Google Shape;551;p53"/>
                <p:cNvSpPr/>
                <p:nvPr/>
              </p:nvSpPr>
              <p:spPr>
                <a:xfrm>
                  <a:off x="4241381" y="4361151"/>
                  <a:ext cx="2949527" cy="2250106"/>
                </a:xfrm>
                <a:prstGeom prst="rect">
                  <a:avLst/>
                </a:prstGeom>
                <a:solidFill>
                  <a:srgbClr val="F4F4F4"/>
                </a:solidFill>
                <a:ln cap="flat" cmpd="sng" w="25400">
                  <a:solidFill>
                    <a:srgbClr val="F4F4F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52" name="Google Shape;552;p53"/>
                <p:cNvGrpSpPr/>
                <p:nvPr/>
              </p:nvGrpSpPr>
              <p:grpSpPr>
                <a:xfrm>
                  <a:off x="4537528" y="4047178"/>
                  <a:ext cx="2414350" cy="1092518"/>
                  <a:chOff x="4546598" y="4244926"/>
                  <a:chExt cx="2414350" cy="1092518"/>
                </a:xfrm>
              </p:grpSpPr>
              <p:sp>
                <p:nvSpPr>
                  <p:cNvPr id="553" name="Google Shape;553;p53"/>
                  <p:cNvSpPr/>
                  <p:nvPr/>
                </p:nvSpPr>
                <p:spPr>
                  <a:xfrm>
                    <a:off x="4574717" y="4244926"/>
                    <a:ext cx="2386231" cy="1092518"/>
                  </a:xfrm>
                  <a:prstGeom prst="roundRect">
                    <a:avLst>
                      <a:gd fmla="val 22950" name="adj"/>
                    </a:avLst>
                  </a:prstGeom>
                  <a:solidFill>
                    <a:srgbClr val="E2E3E5"/>
                  </a:solidFill>
                  <a:ln cap="flat" cmpd="sng" w="9525">
                    <a:solidFill>
                      <a:srgbClr val="D1D1D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350">
                        <a:solidFill>
                          <a:srgbClr val="0A0A0C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Oh dear...     I haven't been trained on that topic.  </a:t>
                    </a:r>
                    <a:endParaRPr/>
                  </a:p>
                </p:txBody>
              </p:sp>
              <p:sp>
                <p:nvSpPr>
                  <p:cNvPr id="554" name="Google Shape;554;p53"/>
                  <p:cNvSpPr/>
                  <p:nvPr/>
                </p:nvSpPr>
                <p:spPr>
                  <a:xfrm>
                    <a:off x="4546598" y="4247245"/>
                    <a:ext cx="192314" cy="116114"/>
                  </a:xfrm>
                  <a:custGeom>
                    <a:rect b="b" l="l" r="r" t="t"/>
                    <a:pathLst>
                      <a:path extrusionOk="0" h="116114" w="192314">
                        <a:moveTo>
                          <a:pt x="192314" y="0"/>
                        </a:moveTo>
                        <a:lnTo>
                          <a:pt x="0" y="1814"/>
                        </a:lnTo>
                        <a:lnTo>
                          <a:pt x="25400" y="39914"/>
                        </a:lnTo>
                        <a:lnTo>
                          <a:pt x="29029" y="116114"/>
                        </a:lnTo>
                      </a:path>
                    </a:pathLst>
                  </a:custGeom>
                  <a:solidFill>
                    <a:srgbClr val="E2E3E5"/>
                  </a:solidFill>
                  <a:ln cap="flat" cmpd="sng" w="9525">
                    <a:solidFill>
                      <a:srgbClr val="D1D1D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35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55" name="Google Shape;555;p53"/>
              <p:cNvGrpSpPr/>
              <p:nvPr/>
            </p:nvGrpSpPr>
            <p:grpSpPr>
              <a:xfrm>
                <a:off x="4539342" y="4732640"/>
                <a:ext cx="2416162" cy="2977038"/>
                <a:chOff x="4539342" y="4732640"/>
                <a:chExt cx="2416162" cy="2977038"/>
              </a:xfrm>
            </p:grpSpPr>
            <p:sp>
              <p:nvSpPr>
                <p:cNvPr id="556" name="Google Shape;556;p53"/>
                <p:cNvSpPr/>
                <p:nvPr/>
              </p:nvSpPr>
              <p:spPr>
                <a:xfrm>
                  <a:off x="4569274" y="4732640"/>
                  <a:ext cx="2386230" cy="2977038"/>
                </a:xfrm>
                <a:prstGeom prst="roundRect">
                  <a:avLst>
                    <a:gd fmla="val 6090" name="adj"/>
                  </a:avLst>
                </a:prstGeom>
                <a:solidFill>
                  <a:srgbClr val="E2E3E5"/>
                </a:solidFill>
                <a:ln cap="flat" cmpd="sng" w="9525">
                  <a:solidFill>
                    <a:srgbClr val="D1D1D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350">
                      <a:solidFill>
                        <a:srgbClr val="0A0A0C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For assistance before the event, the events team     is available M-F 9am-5pm ET via phone at 649.111.1800 or at events@yourevent.com. And at the event, our onsite staff will be happy to assist.</a:t>
                  </a:r>
                  <a:endParaRPr/>
                </a:p>
              </p:txBody>
            </p:sp>
            <p:sp>
              <p:nvSpPr>
                <p:cNvPr id="557" name="Google Shape;557;p53"/>
                <p:cNvSpPr/>
                <p:nvPr/>
              </p:nvSpPr>
              <p:spPr>
                <a:xfrm>
                  <a:off x="4539342" y="4733514"/>
                  <a:ext cx="192314" cy="116114"/>
                </a:xfrm>
                <a:custGeom>
                  <a:rect b="b" l="l" r="r" t="t"/>
                  <a:pathLst>
                    <a:path extrusionOk="0" h="116114" w="192314">
                      <a:moveTo>
                        <a:pt x="192314" y="0"/>
                      </a:moveTo>
                      <a:lnTo>
                        <a:pt x="0" y="1814"/>
                      </a:lnTo>
                      <a:lnTo>
                        <a:pt x="25400" y="39914"/>
                      </a:lnTo>
                      <a:lnTo>
                        <a:pt x="29029" y="116114"/>
                      </a:lnTo>
                    </a:path>
                  </a:pathLst>
                </a:custGeom>
                <a:solidFill>
                  <a:srgbClr val="E2E3E5"/>
                </a:solidFill>
                <a:ln cap="flat" cmpd="sng" w="9525">
                  <a:solidFill>
                    <a:srgbClr val="D1D1D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558" name="Google Shape;558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438687" y="4143960"/>
              <a:ext cx="170688" cy="170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5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99598" y="5033981"/>
              <a:ext cx="170688" cy="1706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0" name="Google Shape;560;p53"/>
          <p:cNvSpPr txBox="1"/>
          <p:nvPr/>
        </p:nvSpPr>
        <p:spPr>
          <a:xfrm>
            <a:off x="6399891" y="3393026"/>
            <a:ext cx="2935900" cy="1361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</a:pPr>
            <a:r>
              <a:rPr b="1" lang="en-US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Attendees are referred to another customer support option</a:t>
            </a:r>
            <a:br>
              <a:rPr b="1" lang="en-US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b="1" lang="en-US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US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b="1" i="1" lang="en-US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Just like any other channel)</a:t>
            </a:r>
            <a:br>
              <a:rPr b="1" lang="en-US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b="1"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4"/>
          <p:cNvSpPr txBox="1"/>
          <p:nvPr/>
        </p:nvSpPr>
        <p:spPr>
          <a:xfrm>
            <a:off x="938025" y="155069"/>
            <a:ext cx="7267950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Leveraging Data:</a:t>
            </a:r>
            <a:endParaRPr/>
          </a:p>
        </p:txBody>
      </p:sp>
      <p:pic>
        <p:nvPicPr>
          <p:cNvPr descr="A picture containing text, businesscard&#10;&#10;Description automatically generated" id="566" name="Google Shape;56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42" y="1559903"/>
            <a:ext cx="3569657" cy="2498760"/>
          </a:xfrm>
          <a:prstGeom prst="roundRect">
            <a:avLst>
              <a:gd fmla="val 11111" name="adj"/>
            </a:avLst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tl" dir="7200000" dist="50800">
              <a:srgbClr val="000000">
                <a:alpha val="44705"/>
              </a:srgbClr>
            </a:outerShdw>
          </a:effectLst>
        </p:spPr>
      </p:pic>
      <p:sp>
        <p:nvSpPr>
          <p:cNvPr id="567" name="Google Shape;567;p54"/>
          <p:cNvSpPr txBox="1"/>
          <p:nvPr/>
        </p:nvSpPr>
        <p:spPr>
          <a:xfrm>
            <a:off x="1712545" y="865547"/>
            <a:ext cx="62138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most valuable piece of data?</a:t>
            </a:r>
            <a:endParaRPr/>
          </a:p>
        </p:txBody>
      </p:sp>
      <p:pic>
        <p:nvPicPr>
          <p:cNvPr descr="A hand holding a cellphone&#10;&#10;Description automatically generated" id="568" name="Google Shape;56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6995" y="1559903"/>
            <a:ext cx="3645974" cy="2498760"/>
          </a:xfrm>
          <a:prstGeom prst="roundRect">
            <a:avLst>
              <a:gd fmla="val 11111" name="adj"/>
            </a:avLst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tl" dir="7200000" dist="5080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420"/>
              <a:buFont typeface="Helvetica Neue"/>
              <a:buNone/>
            </a:pPr>
            <a:r>
              <a:rPr lang="en-US" sz="3420">
                <a:solidFill>
                  <a:srgbClr val="92D050"/>
                </a:solidFill>
              </a:rPr>
              <a:t>Bots Build Community (in a channel that works)</a:t>
            </a:r>
            <a:endParaRPr/>
          </a:p>
        </p:txBody>
      </p:sp>
      <p:sp>
        <p:nvSpPr>
          <p:cNvPr id="574" name="Google Shape;574;p55"/>
          <p:cNvSpPr txBox="1"/>
          <p:nvPr/>
        </p:nvSpPr>
        <p:spPr>
          <a:xfrm>
            <a:off x="153939" y="1380567"/>
            <a:ext cx="5820844" cy="30875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Other channels like apps, onsite support, or email are shut down or rarely viewed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SMS does not go away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creates an ever-growing community to drive sales, participation, and interaction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75" name="Google Shape;575;p55"/>
          <p:cNvGrpSpPr/>
          <p:nvPr/>
        </p:nvGrpSpPr>
        <p:grpSpPr>
          <a:xfrm>
            <a:off x="5902846" y="1380567"/>
            <a:ext cx="2422322" cy="2419618"/>
            <a:chOff x="7810150" y="2075685"/>
            <a:chExt cx="3229762" cy="3226157"/>
          </a:xfrm>
        </p:grpSpPr>
        <p:sp>
          <p:nvSpPr>
            <p:cNvPr id="576" name="Google Shape;576;p55"/>
            <p:cNvSpPr/>
            <p:nvPr/>
          </p:nvSpPr>
          <p:spPr>
            <a:xfrm>
              <a:off x="7810150" y="2075685"/>
              <a:ext cx="3229762" cy="322615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577" name="Google Shape;577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75262" y="2342993"/>
              <a:ext cx="2426213" cy="27066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8" name="Google Shape;578;p55"/>
          <p:cNvSpPr txBox="1"/>
          <p:nvPr/>
        </p:nvSpPr>
        <p:spPr>
          <a:xfrm>
            <a:off x="6758523" y="2239861"/>
            <a:ext cx="128971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SMS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7729" y="934951"/>
            <a:ext cx="6427087" cy="396967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584" name="Google Shape;584;p56"/>
          <p:cNvSpPr txBox="1"/>
          <p:nvPr/>
        </p:nvSpPr>
        <p:spPr>
          <a:xfrm>
            <a:off x="837296" y="145662"/>
            <a:ext cx="7267950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 Technology!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7"/>
          <p:cNvSpPr txBox="1"/>
          <p:nvPr/>
        </p:nvSpPr>
        <p:spPr>
          <a:xfrm>
            <a:off x="125017" y="286834"/>
            <a:ext cx="8943975" cy="6275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8DC63F"/>
                </a:solidFill>
                <a:latin typeface="Lato"/>
                <a:ea typeface="Lato"/>
                <a:cs typeface="Lato"/>
                <a:sym typeface="Lato"/>
              </a:rPr>
              <a:t>What To Look For in a Custom Chatbot:</a:t>
            </a:r>
            <a:endParaRPr/>
          </a:p>
        </p:txBody>
      </p:sp>
      <p:graphicFrame>
        <p:nvGraphicFramePr>
          <p:cNvPr id="591" name="Google Shape;591;p57"/>
          <p:cNvGraphicFramePr/>
          <p:nvPr/>
        </p:nvGraphicFramePr>
        <p:xfrm>
          <a:off x="125017" y="98107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{D3C0A451-DCC8-4D8A-BAA5-E824A3137821}</a:tableStyleId>
              </a:tblPr>
              <a:tblGrid>
                <a:gridCol w="5554975"/>
                <a:gridCol w="3360425"/>
              </a:tblGrid>
              <a:tr h="32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What to ask about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BC5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Leading Providers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BC53F"/>
                    </a:solidFill>
                  </a:tcPr>
                </a:tc>
              </a:tr>
              <a:tr h="32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Available channels?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SMS, Web, FaceBook, Twitter, WhatsApp, more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Typical scope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30-150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Correct Response Rate?  (must see it!)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95%+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How are “I Don’t Know’s” (IDKs) handled? IDK % rate?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Portal, vendor managed, &lt;4%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How are False Positives identified? FP % rate?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Portal, vendor managed, &lt;1%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Enhanced features (multiple libraries, polling, personalized schedules, vendor search, and more)? In SMS?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Yes, Yes, Yes, Yes, Yes…..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Full AI, deep conversation ?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Yes 4MM+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Deployment time and effort? (ask an actual customer)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6-8 weeks (or less)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Live demo available 24/7 for you to play with?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Text “Demo” to 25525, or visit EventBots.com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8"/>
          <p:cNvSpPr txBox="1"/>
          <p:nvPr/>
        </p:nvSpPr>
        <p:spPr>
          <a:xfrm>
            <a:off x="934852" y="321434"/>
            <a:ext cx="7658100" cy="495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ChatBot Process:  Should Be Quick &amp; Easy </a:t>
            </a:r>
            <a:endParaRPr/>
          </a:p>
        </p:txBody>
      </p:sp>
      <p:pic>
        <p:nvPicPr>
          <p:cNvPr id="597" name="Google Shape;59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2090" y="4576593"/>
            <a:ext cx="990150" cy="41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247" y="1264662"/>
            <a:ext cx="2744888" cy="286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8"/>
          <p:cNvSpPr txBox="1"/>
          <p:nvPr>
            <p:ph idx="1" type="body"/>
          </p:nvPr>
        </p:nvSpPr>
        <p:spPr>
          <a:xfrm>
            <a:off x="3834025" y="1187505"/>
            <a:ext cx="5168216" cy="2101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-228560" lvl="0" marL="22856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Source Sans Pro"/>
              <a:buChar char="•"/>
            </a:pPr>
            <a:r>
              <a:rPr lang="en-US" sz="1800">
                <a:latin typeface="Source Sans Pro"/>
                <a:ea typeface="Source Sans Pro"/>
                <a:cs typeface="Source Sans Pro"/>
                <a:sym typeface="Source Sans Pro"/>
              </a:rPr>
              <a:t>Vendor should harvest data from your website, schedule, and systems.</a:t>
            </a:r>
            <a:endParaRPr/>
          </a:p>
          <a:p>
            <a:pPr indent="-114260" lvl="0" marL="2285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Source Sans Pro"/>
              <a:buNone/>
            </a:pPr>
            <a:r>
              <a:t/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28560" lvl="0" marL="2285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Source Sans Pro"/>
              <a:buChar char="•"/>
            </a:pPr>
            <a:r>
              <a:rPr lang="en-US" sz="1800">
                <a:latin typeface="Source Sans Pro"/>
                <a:ea typeface="Source Sans Pro"/>
                <a:cs typeface="Source Sans Pro"/>
                <a:sym typeface="Source Sans Pro"/>
              </a:rPr>
              <a:t>Your Beta bot should be ready within 1-2 weeks of kickoff.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None/>
            </a:pPr>
            <a:r>
              <a:t/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28560" lvl="0" marL="2285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Source Sans Pro"/>
              <a:buChar char="•"/>
            </a:pPr>
            <a:r>
              <a:rPr lang="en-US" sz="1800">
                <a:latin typeface="Source Sans Pro"/>
                <a:ea typeface="Source Sans Pro"/>
                <a:cs typeface="Source Sans Pro"/>
                <a:sym typeface="Source Sans Pro"/>
              </a:rPr>
              <a:t>Entire process should take 6-8 weeks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None/>
            </a:pPr>
            <a:r>
              <a:rPr lang="en-US" sz="1800">
                <a:latin typeface="Source Sans Pro"/>
                <a:ea typeface="Source Sans Pro"/>
                <a:cs typeface="Source Sans Pro"/>
                <a:sym typeface="Source Sans Pro"/>
              </a:rPr>
              <a:t>				</a:t>
            </a:r>
            <a:r>
              <a:rPr lang="en-US" sz="1100">
                <a:latin typeface="Source Sans Pro"/>
                <a:ea typeface="Source Sans Pro"/>
                <a:cs typeface="Source Sans Pro"/>
                <a:sym typeface="Source Sans Pro"/>
              </a:rPr>
              <a:t>(most of which is vendor waiting for you)</a:t>
            </a:r>
            <a:endParaRPr/>
          </a:p>
          <a:p>
            <a:pPr indent="-114260" lvl="0" marL="2285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Source Sans Pro"/>
              <a:buNone/>
            </a:pPr>
            <a:r>
              <a:t/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50"/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9"/>
          <p:cNvSpPr txBox="1"/>
          <p:nvPr>
            <p:ph type="title"/>
          </p:nvPr>
        </p:nvSpPr>
        <p:spPr>
          <a:xfrm>
            <a:off x="1191" y="273845"/>
            <a:ext cx="9141619" cy="56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91400" spcFirstLastPara="1" rIns="91400" wrap="square" tIns="456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"/>
              <a:buFont typeface="Helvetica Neue"/>
              <a:buNone/>
            </a:pPr>
            <a:r>
              <a:rPr lang="en-US"/>
              <a:t>BizBash “Betty”</a:t>
            </a:r>
            <a:endParaRPr/>
          </a:p>
        </p:txBody>
      </p:sp>
      <p:sp>
        <p:nvSpPr>
          <p:cNvPr id="605" name="Google Shape;605;p59"/>
          <p:cNvSpPr txBox="1"/>
          <p:nvPr/>
        </p:nvSpPr>
        <p:spPr>
          <a:xfrm>
            <a:off x="3198299" y="1030900"/>
            <a:ext cx="58779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Source Sans Pro"/>
              <a:buChar char="•"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Betty joined the BizBash team for BizBash Live Florida in May 2017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Source Sans Pro"/>
              <a:buChar char="•"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96%+ Correct Response Rate and 70% Engagement rate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Source Sans Pro"/>
              <a:buChar char="•"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Now she can respond to 100+ user needs asked over 8 million different ways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6" name="Google Shape;606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357" y="617663"/>
            <a:ext cx="2575419" cy="334598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59"/>
          <p:cNvSpPr/>
          <p:nvPr/>
        </p:nvSpPr>
        <p:spPr>
          <a:xfrm>
            <a:off x="723172" y="4140663"/>
            <a:ext cx="1999586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65CA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“Hi”</a:t>
            </a:r>
            <a:endParaRPr b="1" sz="2400">
              <a:solidFill>
                <a:srgbClr val="965C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the camera&#10;&#10;Description automatically generated" id="89" name="Google Shape;8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5111" y="1145559"/>
            <a:ext cx="6772816" cy="338221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Fads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0"/>
          <p:cNvSpPr txBox="1"/>
          <p:nvPr>
            <p:ph idx="4294967295" type="title"/>
          </p:nvPr>
        </p:nvSpPr>
        <p:spPr>
          <a:xfrm>
            <a:off x="1372791" y="623888"/>
            <a:ext cx="7770019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91400" spcFirstLastPara="1" rIns="91400" wrap="square" tIns="456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Source Sans Pro"/>
              <a:buNone/>
            </a:pPr>
            <a:r>
              <a:rPr lang="en-US" sz="30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ChatBots are the</a:t>
            </a:r>
            <a:br>
              <a:rPr lang="en-US" sz="30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3000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Perfect </a:t>
            </a:r>
            <a:r>
              <a:rPr lang="en-US" sz="3000" strike="sngStrike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Technology</a:t>
            </a:r>
            <a:endParaRPr sz="3000">
              <a:solidFill>
                <a:srgbClr val="92D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3" name="Google Shape;613;p60"/>
          <p:cNvSpPr txBox="1"/>
          <p:nvPr>
            <p:ph idx="4294967295" type="body"/>
          </p:nvPr>
        </p:nvSpPr>
        <p:spPr>
          <a:xfrm>
            <a:off x="4312445" y="1656160"/>
            <a:ext cx="4354115" cy="2822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-228560" lvl="0" marL="22856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Source Sans Pro"/>
              <a:buChar char="•"/>
            </a:pPr>
            <a:r>
              <a:rPr lang="en-US" sz="1800">
                <a:latin typeface="Source Sans Pro"/>
                <a:ea typeface="Source Sans Pro"/>
                <a:cs typeface="Source Sans Pro"/>
                <a:sym typeface="Source Sans Pro"/>
              </a:rPr>
              <a:t>They deliver a 95.4% (+) Correct Response Rate</a:t>
            </a:r>
            <a:endParaRPr/>
          </a:p>
          <a:p>
            <a:pPr indent="-228560" lvl="0" marL="22856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Source Sans Pro"/>
              <a:buChar char="•"/>
            </a:pPr>
            <a:r>
              <a:rPr lang="en-US" sz="1800">
                <a:latin typeface="Source Sans Pro"/>
                <a:ea typeface="Source Sans Pro"/>
                <a:cs typeface="Source Sans Pro"/>
                <a:sym typeface="Source Sans Pro"/>
              </a:rPr>
              <a:t>Chatbots don’t take breaks, show up hungover, or ask to leave early... </a:t>
            </a:r>
            <a:endParaRPr/>
          </a:p>
          <a:p>
            <a:pPr indent="-228560" lvl="0" marL="22856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Source Sans Pro"/>
              <a:buChar char="•"/>
            </a:pPr>
            <a:r>
              <a:rPr lang="en-US" sz="1800">
                <a:latin typeface="Source Sans Pro"/>
                <a:ea typeface="Source Sans Pro"/>
                <a:cs typeface="Source Sans Pro"/>
                <a:sym typeface="Source Sans Pro"/>
              </a:rPr>
              <a:t>They are constantly learning and handle hundreds of concurrent interactions </a:t>
            </a:r>
            <a:endParaRPr/>
          </a:p>
          <a:p>
            <a:pPr indent="-228560" lvl="0" marL="22856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Source Sans Pro"/>
              <a:buChar char="•"/>
            </a:pPr>
            <a:r>
              <a:rPr lang="en-US" sz="1800">
                <a:latin typeface="Source Sans Pro"/>
                <a:ea typeface="Source Sans Pro"/>
                <a:cs typeface="Source Sans Pro"/>
                <a:sym typeface="Source Sans Pro"/>
              </a:rPr>
              <a:t>Chatbots capture a clear written record of what attendees </a:t>
            </a:r>
            <a:r>
              <a:rPr i="1" lang="en-US" sz="1800">
                <a:latin typeface="Source Sans Pro"/>
                <a:ea typeface="Source Sans Pro"/>
                <a:cs typeface="Source Sans Pro"/>
                <a:sym typeface="Source Sans Pro"/>
              </a:rPr>
              <a:t>really</a:t>
            </a:r>
            <a:r>
              <a:rPr lang="en-US" sz="1800">
                <a:latin typeface="Source Sans Pro"/>
                <a:ea typeface="Source Sans Pro"/>
                <a:cs typeface="Source Sans Pro"/>
                <a:sym typeface="Source Sans Pro"/>
              </a:rPr>
              <a:t> ask for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50"/>
              <a:buNone/>
            </a:pPr>
            <a:r>
              <a:t/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4" name="Google Shape;614;p60"/>
          <p:cNvSpPr txBox="1"/>
          <p:nvPr/>
        </p:nvSpPr>
        <p:spPr>
          <a:xfrm rot="-952161">
            <a:off x="5996801" y="624886"/>
            <a:ext cx="31094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Team Member</a:t>
            </a:r>
            <a:endParaRPr/>
          </a:p>
        </p:txBody>
      </p:sp>
      <p:sp>
        <p:nvSpPr>
          <p:cNvPr id="615" name="Google Shape;615;p60"/>
          <p:cNvSpPr/>
          <p:nvPr/>
        </p:nvSpPr>
        <p:spPr>
          <a:xfrm>
            <a:off x="1191" y="0"/>
            <a:ext cx="2180078" cy="514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6" name="Google Shape;616;p60"/>
          <p:cNvSpPr/>
          <p:nvPr/>
        </p:nvSpPr>
        <p:spPr>
          <a:xfrm>
            <a:off x="295562" y="551952"/>
            <a:ext cx="1869963" cy="3843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7" name="Google Shape;617;p60"/>
          <p:cNvSpPr/>
          <p:nvPr/>
        </p:nvSpPr>
        <p:spPr>
          <a:xfrm>
            <a:off x="295562" y="551952"/>
            <a:ext cx="1869963" cy="3843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8" name="Google Shape;61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094" y="1452903"/>
            <a:ext cx="2942862" cy="294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0" y="142875"/>
            <a:ext cx="7543800" cy="485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00000">
            <a:off x="5827493" y="2768053"/>
            <a:ext cx="3219315" cy="214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1"/>
          <p:cNvPicPr preferRelativeResize="0"/>
          <p:nvPr/>
        </p:nvPicPr>
        <p:blipFill rotWithShape="1">
          <a:blip r:embed="rId5">
            <a:alphaModFix/>
          </a:blip>
          <a:srcRect b="-29541" l="0" r="0" t="0"/>
          <a:stretch/>
        </p:blipFill>
        <p:spPr>
          <a:xfrm rot="-840016">
            <a:off x="541368" y="316905"/>
            <a:ext cx="1671638" cy="1897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" y="1215793"/>
            <a:ext cx="357187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2"/>
          <p:cNvSpPr txBox="1"/>
          <p:nvPr>
            <p:ph type="title"/>
          </p:nvPr>
        </p:nvSpPr>
        <p:spPr>
          <a:xfrm>
            <a:off x="1191" y="273845"/>
            <a:ext cx="9141619" cy="56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91400" spcFirstLastPara="1" rIns="91400" wrap="square" tIns="456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"/>
              <a:buFont typeface="Helvetica Neue"/>
              <a:buNone/>
            </a:pPr>
            <a:r>
              <a:rPr lang="en-US"/>
              <a:t>Pelotonia “Tonia”</a:t>
            </a:r>
            <a:endParaRPr/>
          </a:p>
        </p:txBody>
      </p:sp>
      <p:sp>
        <p:nvSpPr>
          <p:cNvPr id="632" name="Google Shape;632;p62"/>
          <p:cNvSpPr txBox="1"/>
          <p:nvPr/>
        </p:nvSpPr>
        <p:spPr>
          <a:xfrm>
            <a:off x="3264910" y="1030900"/>
            <a:ext cx="58779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Source Sans Pro"/>
              <a:buChar char="•"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Largest Cancer Ride in America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Source Sans Pro"/>
              <a:buChar char="•"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Nearly 70% of 30K riders register within 3-hour window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Source Sans Pro"/>
              <a:buChar char="•"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Answered over 21K questions and delivered nearly 8,000 badges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b="1"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(saving about 6,000 minutes of rider time)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3"/>
          <p:cNvSpPr txBox="1"/>
          <p:nvPr>
            <p:ph type="title"/>
          </p:nvPr>
        </p:nvSpPr>
        <p:spPr>
          <a:xfrm>
            <a:off x="1191" y="273845"/>
            <a:ext cx="9141619" cy="56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91400" spcFirstLastPara="1" rIns="91400" wrap="square" tIns="456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"/>
              <a:buFont typeface="Helvetica Neue"/>
              <a:buNone/>
            </a:pPr>
            <a:r>
              <a:rPr lang="en-US"/>
              <a:t>Premier Lacrosse League “Slash”</a:t>
            </a:r>
            <a:endParaRPr/>
          </a:p>
        </p:txBody>
      </p:sp>
      <p:sp>
        <p:nvSpPr>
          <p:cNvPr id="638" name="Google Shape;638;p63"/>
          <p:cNvSpPr txBox="1"/>
          <p:nvPr/>
        </p:nvSpPr>
        <p:spPr>
          <a:xfrm>
            <a:off x="151596" y="1234100"/>
            <a:ext cx="58779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Source Sans Pro"/>
              <a:buChar char="•"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Newest Professional Sports League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Source Sans Pro"/>
              <a:buChar char="•"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Travel to different city every week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b="1"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(a trade show every week for 12 weeks straight)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Source Sans Pro"/>
              <a:buChar char="•"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Delivered 45% click through on transactional messages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b="1"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(you read that right)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9" name="Google Shape;63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7428" y="1255871"/>
            <a:ext cx="2292617" cy="2705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 u="sng"/>
              <a:t>Sustaining</a:t>
            </a:r>
            <a:r>
              <a:rPr lang="en-US" sz="3420"/>
              <a:t> vs. Disruptive Innovation</a:t>
            </a:r>
            <a:endParaRPr/>
          </a:p>
        </p:txBody>
      </p:sp>
      <p:sp>
        <p:nvSpPr>
          <p:cNvPr id="645" name="Google Shape;645;p64"/>
          <p:cNvSpPr txBox="1"/>
          <p:nvPr/>
        </p:nvSpPr>
        <p:spPr>
          <a:xfrm>
            <a:off x="4383134" y="3493811"/>
            <a:ext cx="28194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Replaced Paper Guides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hand holding a cellphone&#10;&#10;Description automatically generated" id="646" name="Google Shape;646;p64"/>
          <p:cNvPicPr preferRelativeResize="0"/>
          <p:nvPr/>
        </p:nvPicPr>
        <p:blipFill rotWithShape="1">
          <a:blip r:embed="rId3">
            <a:alphaModFix/>
          </a:blip>
          <a:srcRect b="0" l="26315" r="19390" t="0"/>
          <a:stretch/>
        </p:blipFill>
        <p:spPr>
          <a:xfrm rot="-511655">
            <a:off x="544284" y="1479664"/>
            <a:ext cx="2309049" cy="2837316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4"/>
          <p:cNvSpPr txBox="1"/>
          <p:nvPr/>
        </p:nvSpPr>
        <p:spPr>
          <a:xfrm rot="-423275">
            <a:off x="414118" y="954039"/>
            <a:ext cx="235131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Apps</a:t>
            </a:r>
            <a:endParaRPr/>
          </a:p>
        </p:txBody>
      </p:sp>
      <p:pic>
        <p:nvPicPr>
          <p:cNvPr descr="A picture containing floor, indoor, table&#10;&#10;Description automatically generated" id="648" name="Google Shape;648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0701" y="1786000"/>
            <a:ext cx="1363607" cy="158750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649" name="Google Shape;649;p64"/>
          <p:cNvSpPr/>
          <p:nvPr/>
        </p:nvSpPr>
        <p:spPr>
          <a:xfrm rot="8136803">
            <a:off x="2787854" y="2174262"/>
            <a:ext cx="1139371" cy="1161992"/>
          </a:xfrm>
          <a:prstGeom prst="halfFrame">
            <a:avLst>
              <a:gd fmla="val 33333" name="adj1"/>
              <a:gd fmla="val 33333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bad wifi" id="650" name="Google Shape;650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1309" y="1214111"/>
            <a:ext cx="1524680" cy="989129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64"/>
          <p:cNvSpPr txBox="1"/>
          <p:nvPr/>
        </p:nvSpPr>
        <p:spPr>
          <a:xfrm>
            <a:off x="6157627" y="2256585"/>
            <a:ext cx="2819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Crappy Wifi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sign&#10;&#10;Description automatically generated" id="652" name="Google Shape;652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66402" y="2673825"/>
            <a:ext cx="1774493" cy="1774493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4"/>
          <p:cNvSpPr txBox="1"/>
          <p:nvPr/>
        </p:nvSpPr>
        <p:spPr>
          <a:xfrm>
            <a:off x="6243948" y="4392882"/>
            <a:ext cx="2819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Mobile Data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64"/>
          <p:cNvSpPr txBox="1"/>
          <p:nvPr/>
        </p:nvSpPr>
        <p:spPr>
          <a:xfrm>
            <a:off x="2163690" y="4251835"/>
            <a:ext cx="28194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Quicker Download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Quick Availability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&amp; Searchable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lang="en-US" sz="3420" u="sng"/>
              <a:t>Sustaining</a:t>
            </a:r>
            <a:r>
              <a:rPr lang="en-US" sz="3420"/>
              <a:t> vs. Disruptive Innovation</a:t>
            </a:r>
            <a:endParaRPr/>
          </a:p>
        </p:txBody>
      </p:sp>
      <p:pic>
        <p:nvPicPr>
          <p:cNvPr descr="A close up of a map&#10;&#10;Description automatically generated" id="660" name="Google Shape;66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072" y="928915"/>
            <a:ext cx="6544454" cy="416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6"/>
          <p:cNvSpPr txBox="1"/>
          <p:nvPr>
            <p:ph type="title"/>
          </p:nvPr>
        </p:nvSpPr>
        <p:spPr>
          <a:xfrm>
            <a:off x="1324538" y="920312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Helvetica Neue"/>
              <a:buNone/>
            </a:pPr>
            <a:r>
              <a:rPr lang="en-US" sz="2800">
                <a:solidFill>
                  <a:srgbClr val="92D050"/>
                </a:solidFill>
              </a:rPr>
              <a:t>The Age of Bots is Upon Us</a:t>
            </a:r>
            <a:endParaRPr/>
          </a:p>
        </p:txBody>
      </p:sp>
      <p:sp>
        <p:nvSpPr>
          <p:cNvPr id="666" name="Google Shape;666;p66"/>
          <p:cNvSpPr txBox="1"/>
          <p:nvPr/>
        </p:nvSpPr>
        <p:spPr>
          <a:xfrm>
            <a:off x="3210622" y="1707631"/>
            <a:ext cx="5820844" cy="30875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Instant Access in SMS Channel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95%+ Correct Response Rate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70%+ Engagement Rates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Less than 1% Opt-out Rates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lang="en-US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throughs 30%+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" name="Google Shape;667;p66"/>
          <p:cNvPicPr preferRelativeResize="0"/>
          <p:nvPr/>
        </p:nvPicPr>
        <p:blipFill rotWithShape="1">
          <a:blip r:embed="rId3">
            <a:alphaModFix/>
          </a:blip>
          <a:srcRect b="0" l="0" r="41370" t="0"/>
          <a:stretch/>
        </p:blipFill>
        <p:spPr>
          <a:xfrm>
            <a:off x="294953" y="1620053"/>
            <a:ext cx="2392997" cy="27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66"/>
          <p:cNvSpPr txBox="1"/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420"/>
              <a:buFont typeface="Helvetica Neue"/>
              <a:buNone/>
            </a:pPr>
            <a:r>
              <a:rPr b="1" i="0" lang="en-US" sz="3420">
                <a:solidFill>
                  <a:srgbClr val="0092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Sustaining vs. </a:t>
            </a:r>
            <a:r>
              <a:rPr b="1" i="0" lang="en-US" sz="3420" u="sng">
                <a:solidFill>
                  <a:srgbClr val="0092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Disruptive</a:t>
            </a:r>
            <a:r>
              <a:rPr b="1" i="0" lang="en-US" sz="3420">
                <a:solidFill>
                  <a:srgbClr val="0092D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Innovation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automatically generated" id="673" name="Google Shape;67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967" y="154718"/>
            <a:ext cx="7544066" cy="459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8"/>
          <p:cNvSpPr/>
          <p:nvPr/>
        </p:nvSpPr>
        <p:spPr>
          <a:xfrm>
            <a:off x="255494" y="1370782"/>
            <a:ext cx="8633012" cy="250787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68"/>
          <p:cNvSpPr txBox="1"/>
          <p:nvPr/>
        </p:nvSpPr>
        <p:spPr>
          <a:xfrm>
            <a:off x="742950" y="535675"/>
            <a:ext cx="8013621" cy="495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b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6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Do our EventBots Work?</a:t>
            </a:r>
            <a:endParaRPr/>
          </a:p>
        </p:txBody>
      </p:sp>
      <p:sp>
        <p:nvSpPr>
          <p:cNvPr id="681" name="Google Shape;681;p68"/>
          <p:cNvSpPr txBox="1"/>
          <p:nvPr/>
        </p:nvSpPr>
        <p:spPr>
          <a:xfrm>
            <a:off x="505644" y="3970926"/>
            <a:ext cx="8323316" cy="495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8"/>
              <a:buFont typeface="Calibri"/>
              <a:buNone/>
            </a:pPr>
            <a:br>
              <a:rPr b="0" i="0" lang="en-US" sz="243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en-US" sz="2430" u="none" cap="none" strike="noStrike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 are proud to have won 17 awards in the last 24 months</a:t>
            </a:r>
            <a:endParaRPr/>
          </a:p>
        </p:txBody>
      </p:sp>
      <p:pic>
        <p:nvPicPr>
          <p:cNvPr descr="12awards2019stacked" id="682" name="Google Shape;68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495" y="1523267"/>
            <a:ext cx="8573465" cy="2202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nieAnim.gif" id="687" name="Google Shape;687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870" y="1553519"/>
            <a:ext cx="3589981" cy="358998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69"/>
          <p:cNvSpPr txBox="1"/>
          <p:nvPr/>
        </p:nvSpPr>
        <p:spPr>
          <a:xfrm>
            <a:off x="5979162" y="4407143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69"/>
          <p:cNvSpPr txBox="1"/>
          <p:nvPr/>
        </p:nvSpPr>
        <p:spPr>
          <a:xfrm>
            <a:off x="157182" y="909014"/>
            <a:ext cx="8795844" cy="5386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39BEC"/>
                </a:solidFill>
                <a:latin typeface="Arial"/>
                <a:ea typeface="Arial"/>
                <a:cs typeface="Arial"/>
                <a:sym typeface="Arial"/>
              </a:rPr>
              <a:t>The Connect Concierge EventBot!</a:t>
            </a:r>
            <a:endParaRPr/>
          </a:p>
        </p:txBody>
      </p:sp>
      <p:sp>
        <p:nvSpPr>
          <p:cNvPr id="690" name="Google Shape;690;p69"/>
          <p:cNvSpPr txBox="1"/>
          <p:nvPr/>
        </p:nvSpPr>
        <p:spPr>
          <a:xfrm>
            <a:off x="4231310" y="3954483"/>
            <a:ext cx="441364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get started, text</a:t>
            </a:r>
            <a:br>
              <a:rPr b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“Connect” to 25525. </a:t>
            </a:r>
            <a:endParaRPr/>
          </a:p>
        </p:txBody>
      </p:sp>
      <p:sp>
        <p:nvSpPr>
          <p:cNvPr id="691" name="Google Shape;691;p69"/>
          <p:cNvSpPr txBox="1"/>
          <p:nvPr/>
        </p:nvSpPr>
        <p:spPr>
          <a:xfrm>
            <a:off x="4231310" y="2942288"/>
            <a:ext cx="441364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</a:t>
            </a: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directions, parking information, agenda, reception details, Wi-Fi access or anything else</a:t>
            </a:r>
            <a:b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Connect? Just ask Connie! 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erforming on a counter&#10;&#10;Description automatically generated" id="95" name="Google Shape;9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05476">
            <a:off x="5005914" y="1548243"/>
            <a:ext cx="3620655" cy="2715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iving room filled with furniture and a large window&#10;&#10;Description automatically generated" id="96" name="Google Shape;9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38768">
            <a:off x="632848" y="1651505"/>
            <a:ext cx="3620655" cy="203791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Business Fads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computer&#10;&#10;Description automatically generated" id="696" name="Google Shape;69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790" y="-134357"/>
            <a:ext cx="2672988" cy="5329094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70"/>
          <p:cNvSpPr txBox="1"/>
          <p:nvPr>
            <p:ph idx="4294967295" type="title"/>
          </p:nvPr>
        </p:nvSpPr>
        <p:spPr>
          <a:xfrm>
            <a:off x="3365098" y="492276"/>
            <a:ext cx="4756547" cy="135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800"/>
              <a:buFont typeface="Helvetica Neue"/>
              <a:buNone/>
            </a:pPr>
            <a:r>
              <a:rPr lang="en-US">
                <a:solidFill>
                  <a:srgbClr val="92D050"/>
                </a:solidFill>
              </a:rPr>
              <a:t>‘Connect’</a:t>
            </a:r>
            <a:r>
              <a:rPr lang="en-US"/>
              <a:t> </a:t>
            </a:r>
            <a:br>
              <a:rPr lang="en-US"/>
            </a:br>
            <a:r>
              <a:rPr lang="en-US"/>
              <a:t>to 25525 </a:t>
            </a:r>
            <a:endParaRPr/>
          </a:p>
        </p:txBody>
      </p:sp>
      <p:sp>
        <p:nvSpPr>
          <p:cNvPr id="698" name="Google Shape;698;p70"/>
          <p:cNvSpPr txBox="1"/>
          <p:nvPr/>
        </p:nvSpPr>
        <p:spPr>
          <a:xfrm>
            <a:off x="3689592" y="1912828"/>
            <a:ext cx="4107559" cy="48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300"/>
              <a:buFont typeface="Calibri"/>
              <a:buNone/>
            </a:pPr>
            <a:r>
              <a:rPr b="1" lang="en-US" sz="33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‘profile’</a:t>
            </a:r>
            <a:endParaRPr/>
          </a:p>
        </p:txBody>
      </p:sp>
      <p:sp>
        <p:nvSpPr>
          <p:cNvPr id="699" name="Google Shape;699;p70"/>
          <p:cNvSpPr txBox="1"/>
          <p:nvPr/>
        </p:nvSpPr>
        <p:spPr>
          <a:xfrm>
            <a:off x="3689592" y="2384012"/>
            <a:ext cx="4107559" cy="48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300"/>
              <a:buFont typeface="Calibri"/>
              <a:buNone/>
            </a:pPr>
            <a:r>
              <a:rPr b="1" lang="en-US" sz="33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‘participant list’</a:t>
            </a:r>
            <a:endParaRPr/>
          </a:p>
        </p:txBody>
      </p:sp>
      <p:sp>
        <p:nvSpPr>
          <p:cNvPr id="700" name="Google Shape;700;p70"/>
          <p:cNvSpPr txBox="1"/>
          <p:nvPr/>
        </p:nvSpPr>
        <p:spPr>
          <a:xfrm>
            <a:off x="3689592" y="2855197"/>
            <a:ext cx="4107559" cy="48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300"/>
              <a:buFont typeface="Calibri"/>
              <a:buNone/>
            </a:pPr>
            <a:r>
              <a:rPr b="1" lang="en-US" sz="33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‘my badge’</a:t>
            </a:r>
            <a:endParaRPr/>
          </a:p>
        </p:txBody>
      </p:sp>
      <p:sp>
        <p:nvSpPr>
          <p:cNvPr id="701" name="Google Shape;701;p70"/>
          <p:cNvSpPr txBox="1"/>
          <p:nvPr/>
        </p:nvSpPr>
        <p:spPr>
          <a:xfrm>
            <a:off x="3689592" y="3326381"/>
            <a:ext cx="4107559" cy="48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300"/>
              <a:buFont typeface="Calibri"/>
              <a:buNone/>
            </a:pPr>
            <a:r>
              <a:rPr b="1" lang="en-US" sz="33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‘exhibitors’</a:t>
            </a:r>
            <a:endParaRPr/>
          </a:p>
        </p:txBody>
      </p:sp>
      <p:sp>
        <p:nvSpPr>
          <p:cNvPr id="702" name="Google Shape;702;p70"/>
          <p:cNvSpPr txBox="1"/>
          <p:nvPr/>
        </p:nvSpPr>
        <p:spPr>
          <a:xfrm>
            <a:off x="3689592" y="3797566"/>
            <a:ext cx="4107559" cy="48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300"/>
              <a:buFont typeface="Calibri"/>
              <a:buNone/>
            </a:pPr>
            <a:r>
              <a:rPr b="1" lang="en-US" sz="33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‘poll’</a:t>
            </a:r>
            <a:endParaRPr/>
          </a:p>
        </p:txBody>
      </p:sp>
      <p:pic>
        <p:nvPicPr>
          <p:cNvPr id="703" name="Google Shape;703;p70"/>
          <p:cNvPicPr preferRelativeResize="0"/>
          <p:nvPr/>
        </p:nvPicPr>
        <p:blipFill rotWithShape="1">
          <a:blip r:embed="rId4">
            <a:alphaModFix/>
          </a:blip>
          <a:srcRect b="0" l="34531" r="34221" t="0"/>
          <a:stretch/>
        </p:blipFill>
        <p:spPr>
          <a:xfrm>
            <a:off x="806570" y="667780"/>
            <a:ext cx="2076640" cy="3738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4" name="Google Shape;704;p70"/>
          <p:cNvPicPr preferRelativeResize="0"/>
          <p:nvPr/>
        </p:nvPicPr>
        <p:blipFill rotWithShape="1">
          <a:blip r:embed="rId5">
            <a:alphaModFix/>
          </a:blip>
          <a:srcRect b="0" l="34531" r="34221" t="0"/>
          <a:stretch/>
        </p:blipFill>
        <p:spPr>
          <a:xfrm>
            <a:off x="806569" y="667780"/>
            <a:ext cx="2076640" cy="3738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5" name="Google Shape;705;p70"/>
          <p:cNvPicPr preferRelativeResize="0"/>
          <p:nvPr/>
        </p:nvPicPr>
        <p:blipFill rotWithShape="1">
          <a:blip r:embed="rId6">
            <a:alphaModFix/>
          </a:blip>
          <a:srcRect b="0" l="34531" r="34221" t="0"/>
          <a:stretch/>
        </p:blipFill>
        <p:spPr>
          <a:xfrm>
            <a:off x="806570" y="667780"/>
            <a:ext cx="2076640" cy="3738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6" name="Google Shape;706;p70"/>
          <p:cNvPicPr preferRelativeResize="0"/>
          <p:nvPr/>
        </p:nvPicPr>
        <p:blipFill rotWithShape="1">
          <a:blip r:embed="rId7">
            <a:alphaModFix/>
          </a:blip>
          <a:srcRect b="0" l="34531" r="34221" t="0"/>
          <a:stretch/>
        </p:blipFill>
        <p:spPr>
          <a:xfrm>
            <a:off x="806570" y="667780"/>
            <a:ext cx="2076640" cy="3738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7" name="Google Shape;707;p70"/>
          <p:cNvPicPr preferRelativeResize="0"/>
          <p:nvPr/>
        </p:nvPicPr>
        <p:blipFill rotWithShape="1">
          <a:blip r:embed="rId8">
            <a:alphaModFix/>
          </a:blip>
          <a:srcRect b="0" l="34531" r="34221" t="0"/>
          <a:stretch/>
        </p:blipFill>
        <p:spPr>
          <a:xfrm>
            <a:off x="806570" y="667780"/>
            <a:ext cx="2076640" cy="3738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8" name="Google Shape;708;p70"/>
          <p:cNvPicPr preferRelativeResize="0"/>
          <p:nvPr/>
        </p:nvPicPr>
        <p:blipFill rotWithShape="1">
          <a:blip r:embed="rId9">
            <a:alphaModFix/>
          </a:blip>
          <a:srcRect b="0" l="34531" r="34221" t="0"/>
          <a:stretch/>
        </p:blipFill>
        <p:spPr>
          <a:xfrm>
            <a:off x="806570" y="667780"/>
            <a:ext cx="2076640" cy="3738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9" name="Google Shape;709;p70"/>
          <p:cNvPicPr preferRelativeResize="0"/>
          <p:nvPr/>
        </p:nvPicPr>
        <p:blipFill rotWithShape="1">
          <a:blip r:embed="rId10">
            <a:alphaModFix/>
          </a:blip>
          <a:srcRect b="0" l="34531" r="34221" t="0"/>
          <a:stretch/>
        </p:blipFill>
        <p:spPr>
          <a:xfrm>
            <a:off x="806570" y="667780"/>
            <a:ext cx="2076640" cy="3738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0" name="Google Shape;710;p70"/>
          <p:cNvSpPr txBox="1"/>
          <p:nvPr/>
        </p:nvSpPr>
        <p:spPr>
          <a:xfrm>
            <a:off x="3689592" y="4268751"/>
            <a:ext cx="4107559" cy="48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300"/>
              <a:buFont typeface="Calibri"/>
              <a:buNone/>
            </a:pPr>
            <a:r>
              <a:rPr b="1" lang="en-US" sz="33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‘notifications’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 txBox="1"/>
          <p:nvPr/>
        </p:nvSpPr>
        <p:spPr>
          <a:xfrm>
            <a:off x="2942931" y="4428763"/>
            <a:ext cx="254346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Bob Caldwell</a:t>
            </a:r>
            <a:endParaRPr/>
          </a:p>
        </p:txBody>
      </p:sp>
      <p:sp>
        <p:nvSpPr>
          <p:cNvPr id="716" name="Google Shape;716;p71"/>
          <p:cNvSpPr txBox="1"/>
          <p:nvPr/>
        </p:nvSpPr>
        <p:spPr>
          <a:xfrm>
            <a:off x="458968" y="1728908"/>
            <a:ext cx="767042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#ConnectMP</a:t>
            </a:r>
            <a:endParaRPr i="1"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71"/>
          <p:cNvSpPr txBox="1"/>
          <p:nvPr/>
        </p:nvSpPr>
        <p:spPr>
          <a:xfrm>
            <a:off x="5310554" y="4428763"/>
            <a:ext cx="374552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+1-801-971-4952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robert.caldwell@sciensio.com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Business Fads</a:t>
            </a:r>
            <a:endParaRPr/>
          </a:p>
        </p:txBody>
      </p:sp>
      <p:pic>
        <p:nvPicPr>
          <p:cNvPr descr="A dining room table&#10;&#10;Description automatically generated" id="103" name="Google Shape;10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0532" y="1101894"/>
            <a:ext cx="5069032" cy="338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52873">
            <a:off x="681809" y="1490797"/>
            <a:ext cx="2666667" cy="2161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cell phone&#10;&#10;Description automatically generated" id="109" name="Google Shape;10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7581" y="2896169"/>
            <a:ext cx="3006908" cy="204135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800"/>
              <a:buFont typeface="Helvetica Neue"/>
              <a:buNone/>
            </a:pPr>
            <a:r>
              <a:rPr lang="en-US"/>
              <a:t>Understanding Business Fads</a:t>
            </a:r>
            <a:endParaRPr/>
          </a:p>
        </p:txBody>
      </p:sp>
      <p:pic>
        <p:nvPicPr>
          <p:cNvPr descr="A picture containing bottle&#10;&#10;Description automatically generated" id="111" name="Google Shape;11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395321">
            <a:off x="3626398" y="1953271"/>
            <a:ext cx="5352381" cy="1371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JMP14_EducationSession_Powerpoin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2014-09-10T12:30:25Z</dcterms:created>
  <dc:creator>Brianne Dimmitt</dc:creator>
</cp:coreProperties>
</file>