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8" r:id="rId3"/>
    <p:sldId id="297" r:id="rId4"/>
    <p:sldId id="298" r:id="rId5"/>
    <p:sldId id="299" r:id="rId6"/>
    <p:sldId id="260" r:id="rId7"/>
    <p:sldId id="265" r:id="rId8"/>
    <p:sldId id="300" r:id="rId9"/>
    <p:sldId id="301" r:id="rId10"/>
    <p:sldId id="302" r:id="rId11"/>
    <p:sldId id="304" r:id="rId12"/>
    <p:sldId id="305" r:id="rId13"/>
    <p:sldId id="306" r:id="rId14"/>
    <p:sldId id="307" r:id="rId15"/>
    <p:sldId id="308" r:id="rId16"/>
    <p:sldId id="264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DattoDINCondensed-Bold"/>
        <a:ea typeface="DattoDINCondensed-Bold"/>
        <a:cs typeface="DattoDINCondensed-Bold"/>
        <a:sym typeface="DattoDINCondensed-Bold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DattoDINCondensed-Bold"/>
        <a:ea typeface="DattoDINCondensed-Bold"/>
        <a:cs typeface="DattoDINCondensed-Bold"/>
        <a:sym typeface="DattoDINCondensed-Bold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DattoDINCondensed-Bold"/>
        <a:ea typeface="DattoDINCondensed-Bold"/>
        <a:cs typeface="DattoDINCondensed-Bold"/>
        <a:sym typeface="DattoDINCondensed-Bold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DattoDINCondensed-Bold"/>
        <a:ea typeface="DattoDINCondensed-Bold"/>
        <a:cs typeface="DattoDINCondensed-Bold"/>
        <a:sym typeface="DattoDINCondensed-Bold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DattoDINCondensed-Bold"/>
        <a:ea typeface="DattoDINCondensed-Bold"/>
        <a:cs typeface="DattoDINCondensed-Bold"/>
        <a:sym typeface="DattoDINCondensed-Bold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DattoDINCondensed-Bold"/>
        <a:ea typeface="DattoDINCondensed-Bold"/>
        <a:cs typeface="DattoDINCondensed-Bold"/>
        <a:sym typeface="DattoDINCondensed-Bold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DattoDINCondensed-Bold"/>
        <a:ea typeface="DattoDINCondensed-Bold"/>
        <a:cs typeface="DattoDINCondensed-Bold"/>
        <a:sym typeface="DattoDINCondensed-Bold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DattoDINCondensed-Bold"/>
        <a:ea typeface="DattoDINCondensed-Bold"/>
        <a:cs typeface="DattoDINCondensed-Bold"/>
        <a:sym typeface="DattoDINCondensed-Bold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DattoDINCondensed-Bold"/>
        <a:ea typeface="DattoDINCondensed-Bold"/>
        <a:cs typeface="DattoDINCondensed-Bold"/>
        <a:sym typeface="DattoDINCondensed-Bold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A3A"/>
    <a:srgbClr val="36A7DE"/>
    <a:srgbClr val="199ED9"/>
    <a:srgbClr val="FFFFFF"/>
    <a:srgbClr val="FDB933"/>
    <a:srgbClr val="CDD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0"/>
    <p:restoredTop sz="94750"/>
  </p:normalViewPr>
  <p:slideViewPr>
    <p:cSldViewPr snapToGrid="0" snapToObjects="1">
      <p:cViewPr varScale="1">
        <p:scale>
          <a:sx n="50" d="100"/>
          <a:sy n="50" d="100"/>
        </p:scale>
        <p:origin x="1256" y="1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92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hs.gov/ocr/privacy/hipaa/administrative/securityrule/smallprovider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hs.gov/ocr/privacy/hipaa/administrative/securityrule/smallprovider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More data is being created and stored, by</a:t>
            </a:r>
            <a:r>
              <a:rPr lang="en-US" sz="1200" baseline="0" dirty="0">
                <a:latin typeface="Calibri" charset="0"/>
                <a:ea typeface="Calibri" charset="0"/>
                <a:cs typeface="Calibri" charset="0"/>
              </a:rPr>
              <a:t> companies of all sizes. 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Data will continue to grow at rates from 11% to 40% annually (Enterprise Strategy Group). Amount</a:t>
            </a:r>
            <a:r>
              <a:rPr lang="en-US" sz="1200" baseline="0" dirty="0">
                <a:latin typeface="Calibri" charset="0"/>
                <a:ea typeface="Calibri" charset="0"/>
                <a:cs typeface="Calibri" charset="0"/>
              </a:rPr>
              <a:t> of data 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could grow by 50 times by 2020. (IDC)</a:t>
            </a:r>
            <a:endParaRPr lang="en-US" sz="1200" baseline="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200" baseline="0" dirty="0">
                <a:latin typeface="Calibri" charset="0"/>
                <a:ea typeface="Calibri" charset="0"/>
                <a:cs typeface="Calibri" charset="0"/>
              </a:rPr>
              <a:t>SMBs are part of the “big data” wave.  It really just means smarter use of their data, in turn making it more valuable.</a:t>
            </a:r>
          </a:p>
          <a:p>
            <a:r>
              <a:rPr lang="en-US" sz="1200" baseline="0" dirty="0">
                <a:latin typeface="Calibri" charset="0"/>
                <a:ea typeface="Calibri" charset="0"/>
                <a:cs typeface="Calibri" charset="0"/>
              </a:rPr>
              <a:t>For SMBs, their data is their lifeline.</a:t>
            </a:r>
          </a:p>
          <a:p>
            <a:r>
              <a:rPr lang="en-US" sz="1200" baseline="0" dirty="0">
                <a:latin typeface="Calibri" charset="0"/>
                <a:ea typeface="Calibri" charset="0"/>
                <a:cs typeface="Calibri" charset="0"/>
              </a:rPr>
              <a:t>However, there are more and more threats to a business’ data.  Not just big headline grabbing natural disasters like Hurricane Sandy, but the day-to-day data loss disasters caused by malware and ransomware, server failure, and power outages</a:t>
            </a:r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96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SMBs are much</a:t>
            </a:r>
            <a:r>
              <a:rPr lang="en-US" baseline="0" dirty="0"/>
              <a:t> more susceptible to IT failure.  Systems aren’t set up beforehand, data is not properly backed up, and not prepared to restore data.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Intelligent</a:t>
            </a:r>
            <a:r>
              <a:rPr lang="en-US" baseline="0" dirty="0"/>
              <a:t> Business Continuity is more than traditional backup and disaster recovery.  Intelligent Business Continuity delivers the best means to keep your business up and running in the event of a disaster, regardless the size or the source.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07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30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Intelligent</a:t>
            </a:r>
            <a:r>
              <a:rPr lang="en-US" baseline="0" dirty="0"/>
              <a:t> Business Continuity is more than traditional backup and disaster recovery.  Intelligent Business Continuity delivers the best means to keep your business up and running in the event of a disaster, regardless the size or the source.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47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Intelligent</a:t>
            </a:r>
            <a:r>
              <a:rPr lang="en-US" baseline="0" dirty="0"/>
              <a:t> Business Continuity is more than traditional backup and disaster recovery.  Intelligent Business Continuity delivers the best means to keep your business up and running in the event of a disaster, regardless the size or the source.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Aging equipment and more security risks will drive more data failure and potential data loss for businesses</a:t>
            </a:r>
            <a:r>
              <a:rPr lang="en-US" baseline="0" dirty="0"/>
              <a:t> of all sizes, particularly small business</a:t>
            </a:r>
            <a:r>
              <a:rPr lang="en-US" dirty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/>
              <a:t>95% of companies experienced an unplanned data center outage in the past two years. (</a:t>
            </a:r>
            <a:r>
              <a:rPr lang="en-US" sz="2400" baseline="0" dirty="0" err="1"/>
              <a:t>Ponemon</a:t>
            </a:r>
            <a:r>
              <a:rPr lang="en-US" sz="2400" baseline="0" dirty="0"/>
              <a:t> Institute)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3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76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SMBs are much</a:t>
            </a:r>
            <a:r>
              <a:rPr lang="en-US" baseline="0" dirty="0"/>
              <a:t> more susceptible to IT failure.  Systems aren’t set up beforehand, data is not properly backed up, and not prepared to restore data.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20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aseline="0" dirty="0"/>
              <a:t>Average cost of downtime for a midsize company is $70,000 per hour. (Gartner Group)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6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wouldn’t consider running your business without insuring your employees or the physical components.</a:t>
            </a:r>
            <a:r>
              <a:rPr lang="en-US" baseline="0" dirty="0"/>
              <a:t>  For example, you have have insurance for the physical desktops in case they get stolen, but what about the more valuable data that it contains?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Most business liability insurance policies do not cover data loss.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00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Benjamin Franklin put</a:t>
            </a:r>
            <a:r>
              <a:rPr lang="en-US" baseline="0" dirty="0"/>
              <a:t> it, “An ounce of prevention is worth a pound of cure.”</a:t>
            </a:r>
          </a:p>
          <a:p>
            <a:r>
              <a:rPr lang="en-US" baseline="0" dirty="0"/>
              <a:t>Quote is from Datto Partner </a:t>
            </a:r>
            <a:r>
              <a:rPr lang="en-US" baseline="0" dirty="0" err="1"/>
              <a:t>ProMission</a:t>
            </a:r>
            <a:r>
              <a:rPr lang="en-US" baseline="0" dirty="0"/>
              <a:t> Projects.  Complete Success Story may be seen at http://</a:t>
            </a:r>
            <a:r>
              <a:rPr lang="en-US" baseline="0" dirty="0" err="1"/>
              <a:t>info.dattobackup.com</a:t>
            </a:r>
            <a:r>
              <a:rPr lang="en-US" baseline="0" dirty="0"/>
              <a:t>/</a:t>
            </a:r>
            <a:r>
              <a:rPr lang="en-US" baseline="0" dirty="0" err="1"/>
              <a:t>promission</a:t>
            </a:r>
            <a:r>
              <a:rPr lang="en-US" baseline="0" dirty="0"/>
              <a:t>-success-story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48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Department of Health &amp; Human Services: HIPAA Security Series – Security Standards for the Small Provider: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http://www.hhs.gov/ocr/privacy/hipaa/administrative/securityrule/smallprovider.pdf</a:t>
            </a:r>
            <a:endParaRPr lang="en-US" sz="1200" u="sng" kern="1200" dirty="0">
              <a:solidFill>
                <a:schemeClr val="tx1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It’s often not possible to recreate medical data; with the current regulations a violation would cause audits and penalties that would throw most practices into bankruptcy.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4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Department of Health &amp; Human Services: HIPAA Security Series – Security Standards for the Small Provider: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http://www.hhs.gov/ocr/privacy/hipaa/administrative/securityrule/smallprovider.pdf</a:t>
            </a:r>
            <a:endParaRPr lang="en-US" sz="1200" u="sng" kern="1200" dirty="0">
              <a:solidFill>
                <a:schemeClr val="tx1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It’s often not possible to recreate medical data; with the current regulations a violation would cause audits and penalties that would throw most practices into bankruptcy.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48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df"/>
          <p:cNvPicPr>
            <a:picLocks noChangeAspect="1"/>
          </p:cNvPicPr>
          <p:nvPr/>
        </p:nvPicPr>
        <p:blipFill>
          <a:blip r:embed="rId2"/>
          <a:srcRect l="1031" t="1009" r="648" b="1009"/>
          <a:stretch>
            <a:fillRect/>
          </a:stretch>
        </p:blipFill>
        <p:spPr>
          <a:xfrm>
            <a:off x="-90746" y="-126216"/>
            <a:ext cx="24661446" cy="1396843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195783" y="2923480"/>
            <a:ext cx="21334017" cy="461784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5" name="Shape 15"/>
          <p:cNvSpPr/>
          <p:nvPr/>
        </p:nvSpPr>
        <p:spPr>
          <a:xfrm>
            <a:off x="14171294" y="6579209"/>
            <a:ext cx="447600" cy="557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600" b="0">
                <a:latin typeface="Datto DIN Bold"/>
                <a:ea typeface="Datto DIN Bold"/>
                <a:cs typeface="Datto DIN Bold"/>
                <a:sym typeface="Datto DIN Bold"/>
              </a:defRPr>
            </a:pPr>
            <a:r>
              <a:t> 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quarter" idx="13"/>
          </p:nvPr>
        </p:nvSpPr>
        <p:spPr>
          <a:xfrm>
            <a:off x="16252849" y="10033609"/>
            <a:ext cx="6288432" cy="18783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100000"/>
              </a:lnSpc>
              <a:buSzTx/>
              <a:buNone/>
              <a:defRPr sz="6000">
                <a:solidFill>
                  <a:srgbClr val="FFFFFF"/>
                </a:solidFill>
              </a:defRPr>
            </a:pPr>
            <a:r>
              <a:t>Presentation subtitle</a:t>
            </a:r>
          </a:p>
          <a:p>
            <a:pPr marL="0" indent="0" algn="r">
              <a:lnSpc>
                <a:spcPct val="100000"/>
              </a:lnSpc>
              <a:buSzTx/>
              <a:buNone/>
              <a:defRPr sz="3600">
                <a:solidFill>
                  <a:srgbClr val="FFFFFF"/>
                </a:solidFill>
              </a:defRPr>
            </a:pPr>
            <a:r>
              <a:t>Presenter Name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11776455" y="13081000"/>
            <a:ext cx="409195" cy="4404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9E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it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asted-image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778"/>
            <a:ext cx="24384000" cy="13777556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195783" y="2923480"/>
            <a:ext cx="21334017" cy="461784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39" name="Shape 39"/>
          <p:cNvSpPr/>
          <p:nvPr/>
        </p:nvSpPr>
        <p:spPr>
          <a:xfrm>
            <a:off x="14171294" y="6579209"/>
            <a:ext cx="447600" cy="557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3600" b="0">
                <a:latin typeface="Datto DIN Bold"/>
                <a:ea typeface="Datto DIN Bold"/>
                <a:cs typeface="Datto DIN Bold"/>
                <a:sym typeface="Datto DIN Bold"/>
              </a:defRPr>
            </a:pPr>
            <a:r>
              <a:t> 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16252849" y="10033609"/>
            <a:ext cx="6288432" cy="18783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100000"/>
              </a:lnSpc>
              <a:buSzTx/>
              <a:buNone/>
              <a:defRPr sz="6000">
                <a:solidFill>
                  <a:srgbClr val="FFFFFF"/>
                </a:solidFill>
              </a:defRPr>
            </a:pPr>
            <a:r>
              <a:t>Presentation subtitle</a:t>
            </a:r>
          </a:p>
          <a:p>
            <a:pPr marL="0" indent="0" algn="r">
              <a:lnSpc>
                <a:spcPct val="100000"/>
              </a:lnSpc>
              <a:buSzTx/>
              <a:buNone/>
              <a:defRPr sz="3600">
                <a:solidFill>
                  <a:srgbClr val="FFFFFF"/>
                </a:solidFill>
              </a:defRPr>
            </a:pPr>
            <a:r>
              <a:t>Presenter Name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11776455" y="13081000"/>
            <a:ext cx="409195" cy="4404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9E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asted-image.pdf"/>
          <p:cNvPicPr>
            <a:picLocks noChangeAspect="1"/>
          </p:cNvPicPr>
          <p:nvPr/>
        </p:nvPicPr>
        <p:blipFill>
          <a:blip r:embed="rId2"/>
          <a:srcRect t="5042" r="33085" b="20782"/>
          <a:stretch>
            <a:fillRect/>
          </a:stretch>
        </p:blipFill>
        <p:spPr>
          <a:xfrm>
            <a:off x="10118329" y="-113931"/>
            <a:ext cx="14525127" cy="1394386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>
            <a:spLocks noGrp="1"/>
          </p:cNvSpPr>
          <p:nvPr>
            <p:ph type="body" sz="quarter" idx="13"/>
          </p:nvPr>
        </p:nvSpPr>
        <p:spPr>
          <a:xfrm>
            <a:off x="1261644" y="1283952"/>
            <a:ext cx="5528966" cy="3547369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80000"/>
              </a:lnSpc>
              <a:buSzTx/>
              <a:buNone/>
              <a:defRPr sz="12000" cap="all"/>
            </a:pPr>
            <a:r>
              <a:t>Datto</a:t>
            </a:r>
          </a:p>
          <a:p>
            <a:pPr marL="0" indent="0">
              <a:lnSpc>
                <a:spcPct val="80000"/>
              </a:lnSpc>
              <a:buSzTx/>
              <a:buNone/>
              <a:defRPr sz="12000" cap="all"/>
            </a:pPr>
            <a:r>
              <a:t>Product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22853650" y="12790706"/>
            <a:ext cx="409195" cy="44041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1A9E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4"/>
          </p:nvPr>
        </p:nvSpPr>
        <p:spPr>
          <a:xfrm>
            <a:off x="1239349" y="4855004"/>
            <a:ext cx="7358501" cy="8173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SzTx/>
              <a:buNone/>
            </a:lvl1pPr>
          </a:lstStyle>
          <a:p>
            <a:r>
              <a:t>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asted-image.pdf"/>
          <p:cNvPicPr>
            <a:picLocks noChangeAspect="1"/>
          </p:cNvPicPr>
          <p:nvPr/>
        </p:nvPicPr>
        <p:blipFill>
          <a:blip r:embed="rId2">
            <a:alphaModFix amt="44312"/>
          </a:blip>
          <a:srcRect t="5464" r="59572" b="37111"/>
          <a:stretch>
            <a:fillRect/>
          </a:stretch>
        </p:blipFill>
        <p:spPr>
          <a:xfrm rot="1800000" flipH="1">
            <a:off x="-3077013" y="-867029"/>
            <a:ext cx="12488007" cy="15362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55" y="0"/>
                </a:moveTo>
                <a:lnTo>
                  <a:pt x="0" y="16551"/>
                </a:lnTo>
                <a:lnTo>
                  <a:pt x="0" y="17122"/>
                </a:lnTo>
                <a:lnTo>
                  <a:pt x="9541" y="21600"/>
                </a:lnTo>
                <a:lnTo>
                  <a:pt x="21600" y="4621"/>
                </a:lnTo>
                <a:lnTo>
                  <a:pt x="1175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09195" cy="44041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1A9E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3"/>
          </p:nvPr>
        </p:nvSpPr>
        <p:spPr>
          <a:xfrm>
            <a:off x="7448997" y="1670505"/>
            <a:ext cx="10166176" cy="2392177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t>Bullet</a:t>
            </a:r>
          </a:p>
          <a:p>
            <a:pPr lvl="1"/>
            <a:r>
              <a:t>Bullet</a:t>
            </a:r>
          </a:p>
          <a:p>
            <a:pPr lvl="2"/>
            <a:r>
              <a:t>Bullet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4"/>
          </p:nvPr>
        </p:nvSpPr>
        <p:spPr>
          <a:xfrm>
            <a:off x="1148974" y="1688097"/>
            <a:ext cx="12403139" cy="188595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buSzTx/>
              <a:buNone/>
              <a:defRPr sz="12000" cap="all"/>
            </a:lvl1pPr>
          </a:lstStyle>
          <a:p>
            <a:r>
              <a:t>Header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alue P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body" sz="quarter" idx="13"/>
          </p:nvPr>
        </p:nvSpPr>
        <p:spPr>
          <a:xfrm>
            <a:off x="1154054" y="1660337"/>
            <a:ext cx="12403139" cy="188595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buSzTx/>
              <a:buNone/>
              <a:defRPr sz="12000" cap="all"/>
            </a:lvl1pPr>
          </a:lstStyle>
          <a:p>
            <a:r>
              <a:t>Header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22855592" y="12860900"/>
            <a:ext cx="409195" cy="44041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199E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4"/>
          </p:nvPr>
        </p:nvSpPr>
        <p:spPr>
          <a:xfrm>
            <a:off x="2240848" y="7552397"/>
            <a:ext cx="2711603" cy="5924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sz="3900" spc="-78">
                <a:solidFill>
                  <a:srgbClr val="000000"/>
                </a:solidFill>
                <a:latin typeface="DattoDIN"/>
                <a:ea typeface="DattoDIN"/>
                <a:cs typeface="DattoDIN"/>
                <a:sym typeface="DattoDIN"/>
              </a:defRPr>
            </a:lvl1pPr>
          </a:lstStyle>
          <a:p>
            <a:r>
              <a:t>CAPTION</a:t>
            </a:r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5"/>
          </p:nvPr>
        </p:nvSpPr>
        <p:spPr>
          <a:xfrm>
            <a:off x="11345119" y="7577797"/>
            <a:ext cx="1903820" cy="59240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sz="3900" spc="-78">
                <a:solidFill>
                  <a:srgbClr val="000000"/>
                </a:solidFill>
                <a:latin typeface="DattoDIN"/>
                <a:ea typeface="DattoDIN"/>
                <a:cs typeface="DattoDIN"/>
                <a:sym typeface="DattoDIN"/>
              </a:defRPr>
            </a:lvl1pPr>
          </a:lstStyle>
          <a:p>
            <a:r>
              <a:t>CAPTION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6"/>
          </p:nvPr>
        </p:nvSpPr>
        <p:spPr>
          <a:xfrm>
            <a:off x="7136913" y="10607975"/>
            <a:ext cx="1903819" cy="59240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sz="3900" spc="-78">
                <a:solidFill>
                  <a:srgbClr val="000000"/>
                </a:solidFill>
                <a:latin typeface="DattoDIN"/>
                <a:ea typeface="DattoDIN"/>
                <a:cs typeface="DattoDIN"/>
                <a:sym typeface="DattoDIN"/>
              </a:defRPr>
            </a:lvl1pPr>
          </a:lstStyle>
          <a:p>
            <a:r>
              <a:t>CAPTION</a:t>
            </a:r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7"/>
          </p:nvPr>
        </p:nvSpPr>
        <p:spPr>
          <a:xfrm>
            <a:off x="15389325" y="10734975"/>
            <a:ext cx="2867512" cy="5924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sz="3900" spc="-78">
                <a:solidFill>
                  <a:srgbClr val="000000"/>
                </a:solidFill>
                <a:latin typeface="DattoDIN"/>
                <a:ea typeface="DattoDIN"/>
                <a:cs typeface="DattoDIN"/>
                <a:sym typeface="DattoDIN"/>
              </a:defRPr>
            </a:lvl1pPr>
          </a:lstStyle>
          <a:p>
            <a:r>
              <a:t>CAPTION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8"/>
          </p:nvPr>
        </p:nvSpPr>
        <p:spPr>
          <a:xfrm>
            <a:off x="19791500" y="7577797"/>
            <a:ext cx="1903820" cy="59240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sz="3900" spc="-78">
                <a:solidFill>
                  <a:srgbClr val="000000"/>
                </a:solidFill>
                <a:latin typeface="DattoDIN"/>
                <a:ea typeface="DattoDIN"/>
                <a:cs typeface="DattoDIN"/>
                <a:sym typeface="DattoDIN"/>
              </a:defRPr>
            </a:lvl1pPr>
          </a:lstStyle>
          <a:p>
            <a:r>
              <a:t>CAPTION</a:t>
            </a:r>
          </a:p>
        </p:txBody>
      </p:sp>
      <p:sp>
        <p:nvSpPr>
          <p:cNvPr id="247" name="Shape 247"/>
          <p:cNvSpPr>
            <a:spLocks noGrp="1"/>
          </p:cNvSpPr>
          <p:nvPr>
            <p:ph type="pic" sz="quarter" idx="19"/>
          </p:nvPr>
        </p:nvSpPr>
        <p:spPr>
          <a:xfrm>
            <a:off x="2358074" y="4371875"/>
            <a:ext cx="2477150" cy="2477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pic" sz="quarter" idx="20"/>
          </p:nvPr>
        </p:nvSpPr>
        <p:spPr>
          <a:xfrm>
            <a:off x="10953425" y="4371875"/>
            <a:ext cx="2477150" cy="2477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pic" sz="quarter" idx="21"/>
          </p:nvPr>
        </p:nvSpPr>
        <p:spPr>
          <a:xfrm>
            <a:off x="19504834" y="4371875"/>
            <a:ext cx="2477150" cy="2477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pic" sz="quarter" idx="22"/>
          </p:nvPr>
        </p:nvSpPr>
        <p:spPr>
          <a:xfrm>
            <a:off x="15584507" y="7699819"/>
            <a:ext cx="2477150" cy="2477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pic" sz="quarter" idx="23"/>
          </p:nvPr>
        </p:nvSpPr>
        <p:spPr>
          <a:xfrm>
            <a:off x="6850247" y="7572819"/>
            <a:ext cx="2477150" cy="2477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rt - Mid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1"/>
            <a:ext cx="243840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pdf"/>
          <p:cNvPicPr>
            <a:picLocks noChangeAspect="1"/>
          </p:cNvPicPr>
          <p:nvPr/>
        </p:nvPicPr>
        <p:blipFill>
          <a:blip r:embed="rId3">
            <a:alphaModFix amt="21489"/>
          </a:blip>
          <a:srcRect t="796" r="1123"/>
          <a:stretch>
            <a:fillRect/>
          </a:stretch>
        </p:blipFill>
        <p:spPr>
          <a:xfrm rot="1890000">
            <a:off x="-7114233" y="-2688483"/>
            <a:ext cx="19061994" cy="1653806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>
            <a:spLocks noGrp="1"/>
          </p:cNvSpPr>
          <p:nvPr>
            <p:ph type="sldNum" sz="quarter" idx="2"/>
          </p:nvPr>
        </p:nvSpPr>
        <p:spPr>
          <a:xfrm>
            <a:off x="22855592" y="12860900"/>
            <a:ext cx="409195" cy="44041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3"/>
          </p:nvPr>
        </p:nvSpPr>
        <p:spPr>
          <a:xfrm>
            <a:off x="1148974" y="1688097"/>
            <a:ext cx="12403139" cy="188595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buSzTx/>
              <a:buNone/>
              <a:defRPr sz="12000" cap="all">
                <a:solidFill>
                  <a:srgbClr val="FFFFFF"/>
                </a:solidFill>
              </a:defRPr>
            </a:lvl1pPr>
          </a:lstStyle>
          <a:p>
            <a:r>
              <a:t>Header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ulti product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pdf"/>
          <p:cNvPicPr>
            <a:picLocks noChangeAspect="1"/>
          </p:cNvPicPr>
          <p:nvPr/>
        </p:nvPicPr>
        <p:blipFill>
          <a:blip r:embed="rId2">
            <a:alphaModFix amt="10000"/>
          </a:blip>
          <a:srcRect t="50403"/>
          <a:stretch>
            <a:fillRect/>
          </a:stretch>
        </p:blipFill>
        <p:spPr>
          <a:xfrm>
            <a:off x="-52470" y="6914001"/>
            <a:ext cx="24488940" cy="688411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>
            <a:spLocks noGrp="1"/>
          </p:cNvSpPr>
          <p:nvPr>
            <p:ph type="body" sz="quarter" idx="13"/>
          </p:nvPr>
        </p:nvSpPr>
        <p:spPr>
          <a:xfrm>
            <a:off x="1181396" y="1289413"/>
            <a:ext cx="12565374" cy="354736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buSzTx/>
              <a:buNone/>
              <a:defRPr sz="12000" cap="all"/>
            </a:lvl1pPr>
          </a:lstStyle>
          <a:p>
            <a:r>
              <a:t>HEADER</a:t>
            </a:r>
          </a:p>
        </p:txBody>
      </p:sp>
      <p:sp>
        <p:nvSpPr>
          <p:cNvPr id="183" name="Shape 183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09195" cy="44041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6A7D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4"/>
          </p:nvPr>
        </p:nvSpPr>
        <p:spPr>
          <a:xfrm>
            <a:off x="2238820" y="10897215"/>
            <a:ext cx="3950666" cy="5924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sz="3900" spc="-78">
                <a:solidFill>
                  <a:srgbClr val="000000"/>
                </a:solidFill>
                <a:latin typeface="DattoDIN"/>
                <a:ea typeface="DattoDIN"/>
                <a:cs typeface="DattoDIN"/>
                <a:sym typeface="DattoDIN"/>
              </a:defRPr>
            </a:lvl1pPr>
          </a:lstStyle>
          <a:p>
            <a:r>
              <a:t>PRODUCT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5"/>
          </p:nvPr>
        </p:nvSpPr>
        <p:spPr>
          <a:xfrm>
            <a:off x="10151966" y="10897215"/>
            <a:ext cx="3950666" cy="5924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sz="3900" spc="-78">
                <a:solidFill>
                  <a:srgbClr val="000000"/>
                </a:solidFill>
                <a:latin typeface="DattoDIN"/>
                <a:ea typeface="DattoDIN"/>
                <a:cs typeface="DattoDIN"/>
                <a:sym typeface="DattoDIN"/>
              </a:defRPr>
            </a:lvl1pPr>
          </a:lstStyle>
          <a:p>
            <a:r>
              <a:t>PRODUCT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6"/>
          </p:nvPr>
        </p:nvSpPr>
        <p:spPr>
          <a:xfrm>
            <a:off x="18194514" y="10897215"/>
            <a:ext cx="3950666" cy="59240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sz="3900" spc="-78">
                <a:solidFill>
                  <a:srgbClr val="000000"/>
                </a:solidFill>
                <a:latin typeface="DattoDIN"/>
                <a:ea typeface="DattoDIN"/>
                <a:cs typeface="DattoDIN"/>
                <a:sym typeface="DattoDIN"/>
              </a:defRPr>
            </a:lvl1pPr>
          </a:lstStyle>
          <a:p>
            <a: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88594834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432" y="-119474"/>
            <a:ext cx="24630864" cy="1395494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22901655" y="12790706"/>
            <a:ext cx="409195" cy="44041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2700" b="0">
                <a:latin typeface="Datto DIN Bold"/>
                <a:ea typeface="Datto DIN Bold"/>
                <a:cs typeface="Datto DIN Bold"/>
                <a:sym typeface="Datto DIN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8100" y="13182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65" r:id="rId4"/>
    <p:sldLayoutId id="2147483668" r:id="rId5"/>
    <p:sldLayoutId id="2147483670" r:id="rId6"/>
    <p:sldLayoutId id="2147483671" r:id="rId7"/>
  </p:sldLayoutIdLst>
  <p:transition spd="med"/>
  <p:hf hdr="0" ftr="0" dt="0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DINCondensed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DINCondensed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DINCondensed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DINCondensed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DINCondensed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DINCondensed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DINCondensed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DINCondensed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0" b="0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DattoDINCondensed"/>
        </a:defRPr>
      </a:lvl9pPr>
    </p:titleStyle>
    <p:bodyStyle>
      <a:lvl1pPr marL="48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DINCondensed"/>
        </a:defRPr>
      </a:lvl1pPr>
      <a:lvl2pPr marL="1123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DINCondensed"/>
        </a:defRPr>
      </a:lvl2pPr>
      <a:lvl3pPr marL="175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DINCondensed"/>
        </a:defRPr>
      </a:lvl3pPr>
      <a:lvl4pPr marL="2393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DINCondensed"/>
        </a:defRPr>
      </a:lvl4pPr>
      <a:lvl5pPr marL="302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DINCondensed"/>
        </a:defRPr>
      </a:lvl5pPr>
      <a:lvl6pPr marL="3663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DINCondensed"/>
        </a:defRPr>
      </a:lvl6pPr>
      <a:lvl7pPr marL="429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DINCondensed"/>
        </a:defRPr>
      </a:lvl7pPr>
      <a:lvl8pPr marL="4933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DINCondensed"/>
        </a:defRPr>
      </a:lvl8pPr>
      <a:lvl9pPr marL="5568461" marR="0" indent="-488461" algn="l" defTabSz="825500" rtl="0" latinLnBrk="0">
        <a:lnSpc>
          <a:spcPts val="62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2A3A"/>
          </a:solidFill>
          <a:uFillTx/>
          <a:latin typeface="+mn-lt"/>
          <a:ea typeface="+mn-ea"/>
          <a:cs typeface="+mn-cs"/>
          <a:sym typeface="DattoDINCondensed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 Bold"/>
        </a:defRPr>
      </a:lvl1pPr>
      <a:lvl2pPr marL="0" marR="0" indent="228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 Bold"/>
        </a:defRPr>
      </a:lvl2pPr>
      <a:lvl3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 Bold"/>
        </a:defRPr>
      </a:lvl3pPr>
      <a:lvl4pPr marL="0" marR="0" indent="685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 Bold"/>
        </a:defRPr>
      </a:lvl4pPr>
      <a:lvl5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 Bold"/>
        </a:defRPr>
      </a:lvl5pPr>
      <a:lvl6pPr marL="0" marR="0" indent="1143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 Bold"/>
        </a:defRPr>
      </a:lvl6pPr>
      <a:lvl7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 Bold"/>
        </a:defRPr>
      </a:lvl7pPr>
      <a:lvl8pPr marL="0" marR="0" indent="1600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 Bold"/>
        </a:defRPr>
      </a:lvl8pPr>
      <a:lvl9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atto DIN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ctrTitle"/>
          </p:nvPr>
        </p:nvSpPr>
        <p:spPr>
          <a:xfrm>
            <a:off x="1195783" y="3510163"/>
            <a:ext cx="20445017" cy="84158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1600" cap="none" dirty="0">
                <a:latin typeface="Arial" charset="0"/>
                <a:ea typeface="Arial" charset="0"/>
                <a:cs typeface="Arial" charset="0"/>
              </a:rPr>
              <a:t>No Business is Immune</a:t>
            </a:r>
            <a:br>
              <a:rPr lang="en-US" sz="11600" cap="none" dirty="0">
                <a:latin typeface="Arial" charset="0"/>
                <a:ea typeface="Arial" charset="0"/>
                <a:cs typeface="Arial" charset="0"/>
              </a:rPr>
            </a:br>
            <a:r>
              <a:rPr lang="en-US" sz="11600" cap="none" dirty="0">
                <a:latin typeface="Arial" charset="0"/>
                <a:ea typeface="Arial" charset="0"/>
                <a:cs typeface="Arial" charset="0"/>
              </a:rPr>
              <a:t>from Downtime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3"/>
          </p:nvPr>
        </p:nvSpPr>
        <p:spPr>
          <a:xfrm>
            <a:off x="16252849" y="9721176"/>
            <a:ext cx="6288432" cy="2503249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100000"/>
              </a:lnSpc>
              <a:buSzTx/>
              <a:buNone/>
              <a:defRPr sz="6000">
                <a:solidFill>
                  <a:srgbClr val="FFFFFF"/>
                </a:solidFill>
              </a:defRPr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SMBs Are at Increased Risk</a:t>
            </a:r>
            <a:endParaRPr dirty="0">
              <a:latin typeface="Arial" charset="0"/>
              <a:ea typeface="Arial" charset="0"/>
              <a:cs typeface="Arial" charset="0"/>
            </a:endParaRPr>
          </a:p>
          <a:p>
            <a:pPr marL="0" indent="0" algn="r">
              <a:lnSpc>
                <a:spcPct val="100000"/>
              </a:lnSpc>
              <a:buSzTx/>
              <a:buNone/>
              <a:defRPr sz="3600">
                <a:solidFill>
                  <a:srgbClr val="FFFFFF"/>
                </a:solidFill>
              </a:defRPr>
            </a:pPr>
            <a:r>
              <a:rPr lang="en-CA" dirty="0">
                <a:latin typeface="Arial" charset="0"/>
                <a:ea typeface="Arial" charset="0"/>
                <a:cs typeface="Arial" charset="0"/>
              </a:rPr>
              <a:t>Alt-Tech</a:t>
            </a:r>
            <a:endParaRPr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/>
          </p:cNvSpPr>
          <p:nvPr>
            <p:ph type="body" idx="13"/>
          </p:nvPr>
        </p:nvSpPr>
        <p:spPr>
          <a:xfrm>
            <a:off x="1154054" y="1660337"/>
            <a:ext cx="18461387" cy="18859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7200" cap="none" dirty="0">
                <a:latin typeface="Arial" charset="0"/>
                <a:ea typeface="Arial" charset="0"/>
                <a:cs typeface="Arial" charset="0"/>
              </a:rPr>
              <a:t>Cost of Downtime</a:t>
            </a:r>
            <a:r>
              <a:rPr lang="en-US" sz="7200" cap="none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 (COD)</a:t>
            </a:r>
            <a:endParaRPr lang="en-US" sz="720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5592" y="12860900"/>
            <a:ext cx="487313" cy="51809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10</a:t>
            </a:r>
            <a:endParaRPr lang="uk-UA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CE0B2E-BF07-E64E-8887-61AC6F80A577}"/>
              </a:ext>
            </a:extLst>
          </p:cNvPr>
          <p:cNvSpPr/>
          <p:nvPr/>
        </p:nvSpPr>
        <p:spPr>
          <a:xfrm>
            <a:off x="1154054" y="3546288"/>
            <a:ext cx="21701538" cy="951933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All internal business processes will cease; </a:t>
            </a:r>
            <a:b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billing, HR, intranet, etc.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Lost sales revenue; sales will have no</a:t>
            </a:r>
            <a:b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access to customer or product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Lost employee productivity; no systems</a:t>
            </a:r>
            <a:b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to keep them working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No communication; no email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Cost to restore IT systems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Materials lost/disposal and cleanup costs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Financial impact of customer dissatisfaction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Contract penalties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Compliance violations, if applicable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IT and employee recovery costs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Missed deadlines that result in employee overtime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Priority shipping charges</a:t>
            </a:r>
          </a:p>
          <a:p>
            <a:pPr marL="571500" indent="-5715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40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17D78-BBAC-294E-84CF-6D119ED80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537" y="9002458"/>
            <a:ext cx="3530055" cy="35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8753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body" idx="13"/>
          </p:nvPr>
        </p:nvSpPr>
        <p:spPr>
          <a:xfrm>
            <a:off x="7448997" y="1688098"/>
            <a:ext cx="9522268" cy="7352914"/>
          </a:xfrm>
          <a:prstGeom prst="rect">
            <a:avLst/>
          </a:prstGeom>
        </p:spPr>
        <p:txBody>
          <a:bodyPr/>
          <a:lstStyle/>
          <a:p>
            <a:pPr marL="0" lvl="1" indent="0">
              <a:spcAft>
                <a:spcPts val="5400"/>
              </a:spcAft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You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can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keep your business running with:</a:t>
            </a:r>
          </a:p>
          <a:p>
            <a:pPr>
              <a:spcAft>
                <a:spcPts val="54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 BDR solution that delivers intelligent business continuity to your business</a:t>
            </a:r>
          </a:p>
          <a:p>
            <a:pPr>
              <a:spcAft>
                <a:spcPts val="54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An IT service provider who manages the entire process</a:t>
            </a:r>
          </a:p>
          <a:p>
            <a:pPr>
              <a:spcAft>
                <a:spcPts val="54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An ROI that will yield financial and business benefits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idx="14"/>
          </p:nvPr>
        </p:nvSpPr>
        <p:spPr>
          <a:xfrm>
            <a:off x="735316" y="1688098"/>
            <a:ext cx="4903483" cy="473447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600" cap="none" dirty="0">
                <a:latin typeface="Arial" charset="0"/>
                <a:ea typeface="Arial" charset="0"/>
                <a:cs typeface="Arial" charset="0"/>
              </a:rPr>
              <a:t>Now for the Good News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82225" y="12860900"/>
            <a:ext cx="487313" cy="51809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11</a:t>
            </a:r>
            <a:endParaRPr lang="uk-UA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F2F56-98CA-3846-8BC3-5A21C4828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919" y="3215326"/>
            <a:ext cx="4942313" cy="64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3061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body" idx="13"/>
          </p:nvPr>
        </p:nvSpPr>
        <p:spPr>
          <a:xfrm>
            <a:off x="7448997" y="1688098"/>
            <a:ext cx="9522268" cy="91930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Secure backup of business-critical data</a:t>
            </a:r>
          </a:p>
          <a:p>
            <a:pPr>
              <a:lnSpc>
                <a:spcPct val="10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Ability to keep the business running, even during disaster</a:t>
            </a:r>
          </a:p>
          <a:p>
            <a:pPr>
              <a:lnSpc>
                <a:spcPct val="10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Complete data restoration</a:t>
            </a:r>
          </a:p>
          <a:p>
            <a:pPr>
              <a:lnSpc>
                <a:spcPct val="10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Competitive advantage</a:t>
            </a:r>
          </a:p>
          <a:p>
            <a:pPr>
              <a:lnSpc>
                <a:spcPct val="10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Perceived added business value</a:t>
            </a:r>
          </a:p>
          <a:p>
            <a:pPr>
              <a:lnSpc>
                <a:spcPct val="10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Peace of mind, for business and clients</a:t>
            </a:r>
          </a:p>
          <a:p>
            <a:pPr>
              <a:lnSpc>
                <a:spcPct val="100000"/>
              </a:lnSpc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Compliance-friendly</a:t>
            </a:r>
          </a:p>
          <a:p>
            <a:pPr marL="0" indent="0">
              <a:buNone/>
            </a:pPr>
            <a:endParaRPr lang="en-US" sz="6000" dirty="0"/>
          </a:p>
        </p:txBody>
      </p:sp>
      <p:sp>
        <p:nvSpPr>
          <p:cNvPr id="460" name="Shape 460"/>
          <p:cNvSpPr>
            <a:spLocks noGrp="1"/>
          </p:cNvSpPr>
          <p:nvPr>
            <p:ph type="body" idx="14"/>
          </p:nvPr>
        </p:nvSpPr>
        <p:spPr>
          <a:xfrm>
            <a:off x="735316" y="1688098"/>
            <a:ext cx="4903483" cy="473447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600" cap="none" dirty="0">
                <a:latin typeface="Arial" charset="0"/>
                <a:ea typeface="Arial" charset="0"/>
                <a:cs typeface="Arial" charset="0"/>
              </a:rPr>
              <a:t>Intelligent Business Continuity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87313" cy="51809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12</a:t>
            </a:r>
            <a:endParaRPr lang="uk-UA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078EC-73DC-2C49-8C0E-50B8587BF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1286" y="3766410"/>
            <a:ext cx="5214620" cy="47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1569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/>
          </p:cNvSpPr>
          <p:nvPr>
            <p:ph type="body" idx="13"/>
          </p:nvPr>
        </p:nvSpPr>
        <p:spPr>
          <a:xfrm>
            <a:off x="1154054" y="1149857"/>
            <a:ext cx="18461387" cy="18859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7200" cap="none" dirty="0">
                <a:latin typeface="Arial" charset="0"/>
                <a:ea typeface="Arial" charset="0"/>
                <a:cs typeface="Arial" charset="0"/>
              </a:rPr>
              <a:t>Traditional Backup Can’t Keep 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5592" y="12860900"/>
            <a:ext cx="487313" cy="51809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13</a:t>
            </a:r>
            <a:endParaRPr lang="uk-UA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9FC36B-F9B3-0649-A748-D6E7BC8BF1E2}"/>
              </a:ext>
            </a:extLst>
          </p:cNvPr>
          <p:cNvGraphicFramePr>
            <a:graphicFrameLocks noGrp="1"/>
          </p:cNvGraphicFramePr>
          <p:nvPr/>
        </p:nvGraphicFramePr>
        <p:xfrm>
          <a:off x="1154053" y="2816352"/>
          <a:ext cx="21996490" cy="93908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04186">
                  <a:extLst>
                    <a:ext uri="{9D8B030D-6E8A-4147-A177-3AD203B41FA5}">
                      <a16:colId xmlns:a16="http://schemas.microsoft.com/office/drawing/2014/main" val="2163310185"/>
                    </a:ext>
                  </a:extLst>
                </a:gridCol>
                <a:gridCol w="1788118">
                  <a:extLst>
                    <a:ext uri="{9D8B030D-6E8A-4147-A177-3AD203B41FA5}">
                      <a16:colId xmlns:a16="http://schemas.microsoft.com/office/drawing/2014/main" val="3508272931"/>
                    </a:ext>
                  </a:extLst>
                </a:gridCol>
                <a:gridCol w="10104186">
                  <a:extLst>
                    <a:ext uri="{9D8B030D-6E8A-4147-A177-3AD203B41FA5}">
                      <a16:colId xmlns:a16="http://schemas.microsoft.com/office/drawing/2014/main" val="3200181702"/>
                    </a:ext>
                  </a:extLst>
                </a:gridCol>
              </a:tblGrid>
              <a:tr h="816209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072A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Traditional Backup</a:t>
                      </a:r>
                    </a:p>
                  </a:txBody>
                  <a:tcPr>
                    <a:lnB w="28575" cap="flat" cmpd="sng" algn="ctr">
                      <a:solidFill>
                        <a:srgbClr val="199E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i="0" dirty="0">
                        <a:solidFill>
                          <a:srgbClr val="072A3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072A3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Intelligent Business Continuity</a:t>
                      </a:r>
                    </a:p>
                  </a:txBody>
                  <a:tcPr>
                    <a:lnB w="28575" cap="flat" cmpd="sng" algn="ctr">
                      <a:solidFill>
                        <a:srgbClr val="199E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77634"/>
                  </a:ext>
                </a:extLst>
              </a:tr>
              <a:tr h="816209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Recovery can take weeks following a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disaster</a:t>
                      </a:r>
                    </a:p>
                  </a:txBody>
                  <a:tcPr marL="457200" marR="137160" marT="137160" marB="1371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99E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strike="noStrike" dirty="0">
                        <a:solidFill>
                          <a:srgbClr val="072A3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Recovery is reduced to hours, minutes, or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 seconds</a:t>
                      </a: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99E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268388"/>
                  </a:ext>
                </a:extLst>
              </a:tr>
              <a:tr h="816209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risk for human error</a:t>
                      </a:r>
                    </a:p>
                  </a:txBody>
                  <a:tcPr marL="457200" marR="137160" marT="137160" marB="1371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strike="noStrike" dirty="0">
                        <a:solidFill>
                          <a:srgbClr val="072A3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automation backup process</a:t>
                      </a: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414019"/>
                  </a:ext>
                </a:extLst>
              </a:tr>
              <a:tr h="816209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Difficult to test if backup is working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properly</a:t>
                      </a:r>
                    </a:p>
                  </a:txBody>
                  <a:tcPr marL="457200" marR="137160" marT="137160" marB="1371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strike="noStrike" dirty="0">
                        <a:solidFill>
                          <a:srgbClr val="072A3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Screenshot backup verification; easy to test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</a:t>
                      </a: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1124"/>
                  </a:ext>
                </a:extLst>
              </a:tr>
              <a:tr h="1166013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Expensive and timely to make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backups</a:t>
                      </a:r>
                    </a:p>
                  </a:txBody>
                  <a:tcPr marL="457200" marR="137160" marT="137160" marB="1371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strike="noStrike" dirty="0">
                        <a:solidFill>
                          <a:srgbClr val="072A3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Each backup is saved in local appliance and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purpose-built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centers</a:t>
                      </a: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326998"/>
                  </a:ext>
                </a:extLst>
              </a:tr>
              <a:tr h="816209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 speeds are slower</a:t>
                      </a:r>
                    </a:p>
                  </a:txBody>
                  <a:tcPr marL="457200" marR="137160" marT="137160" marB="1371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strike="noStrike" dirty="0">
                        <a:solidFill>
                          <a:srgbClr val="072A3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 speeds are fast; Critical data can be prioritized</a:t>
                      </a: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721700"/>
                  </a:ext>
                </a:extLst>
              </a:tr>
              <a:tr h="1345399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to virtual conversions can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time consuming and have a high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rate </a:t>
                      </a:r>
                    </a:p>
                  </a:txBody>
                  <a:tcPr marL="457200" marR="137160" marT="137160" marB="1371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strike="noStrike" dirty="0">
                        <a:solidFill>
                          <a:srgbClr val="072A3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Incremental backups can be instantly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virtualized, rather than the entire backup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chain</a:t>
                      </a: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691602"/>
                  </a:ext>
                </a:extLst>
              </a:tr>
              <a:tr h="1166013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redundant backups in multiple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locations</a:t>
                      </a:r>
                    </a:p>
                  </a:txBody>
                  <a:tcPr marL="457200" marR="137160" marT="137160" marB="1371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strike="noStrike" dirty="0">
                        <a:solidFill>
                          <a:srgbClr val="072A3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Automatic redundant backup, allowing your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to run off the secure cloud in event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a disaster</a:t>
                      </a: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001247"/>
                  </a:ext>
                </a:extLst>
              </a:tr>
              <a:tr h="816209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recovering data, tape failure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exceeds 50%</a:t>
                      </a:r>
                    </a:p>
                  </a:txBody>
                  <a:tcPr marL="457200" marR="137160" marT="137160" marB="1371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strike="noStrike" dirty="0">
                        <a:solidFill>
                          <a:srgbClr val="072A3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Much lower risk of corrupted backups or data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 </a:t>
                      </a: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329894"/>
                  </a:ext>
                </a:extLst>
              </a:tr>
              <a:tr h="816209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for theft</a:t>
                      </a:r>
                    </a:p>
                  </a:txBody>
                  <a:tcPr marL="457200" marR="137160" marT="137160" marB="13716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u="none" strike="noStrike" dirty="0">
                        <a:solidFill>
                          <a:srgbClr val="072A3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Off-site backups stored in SSAE 16 data</a:t>
                      </a:r>
                      <a:r>
                        <a:rPr lang="en-US" sz="2400" b="0" i="0" u="none" strike="noStrike" baseline="0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centers</a:t>
                      </a:r>
                    </a:p>
                  </a:txBody>
                  <a:tcPr marL="45720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11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48964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/>
          </p:cNvSpPr>
          <p:nvPr>
            <p:ph type="body" idx="14"/>
          </p:nvPr>
        </p:nvSpPr>
        <p:spPr>
          <a:xfrm>
            <a:off x="735316" y="1688098"/>
            <a:ext cx="4903483" cy="473447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600" cap="none" dirty="0">
                <a:latin typeface="Arial" charset="0"/>
                <a:ea typeface="Arial" charset="0"/>
                <a:cs typeface="Arial" charset="0"/>
              </a:rPr>
              <a:t>The </a:t>
            </a:r>
          </a:p>
          <a:p>
            <a:pPr>
              <a:lnSpc>
                <a:spcPct val="100000"/>
              </a:lnSpc>
            </a:pPr>
            <a:r>
              <a:rPr lang="en-US" sz="6600" cap="none" dirty="0">
                <a:latin typeface="Arial" charset="0"/>
                <a:ea typeface="Arial" charset="0"/>
                <a:cs typeface="Arial" charset="0"/>
              </a:rPr>
              <a:t>One-Two Punch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87313" cy="51809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14</a:t>
            </a:r>
            <a:endParaRPr lang="uk-UA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E4D01F1-4EC2-114E-935B-0AB9B3920B34}"/>
              </a:ext>
            </a:extLst>
          </p:cNvPr>
          <p:cNvGraphicFramePr>
            <a:graphicFrameLocks noGrp="1"/>
          </p:cNvGraphicFramePr>
          <p:nvPr/>
        </p:nvGraphicFramePr>
        <p:xfrm>
          <a:off x="7977639" y="1688098"/>
          <a:ext cx="14338896" cy="29717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38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1559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i="0" u="none" strike="noStrike" dirty="0">
                          <a:solidFill>
                            <a:srgbClr val="1A9ED9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Backup, Disaster Recovery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12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Secure backup of business data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120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Timely recovery of operations following disaster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7D17F7F-9E14-D94F-8F59-8748841535EB}"/>
              </a:ext>
            </a:extLst>
          </p:cNvPr>
          <p:cNvGraphicFramePr>
            <a:graphicFrameLocks noGrp="1"/>
          </p:cNvGraphicFramePr>
          <p:nvPr/>
        </p:nvGraphicFramePr>
        <p:xfrm>
          <a:off x="7953404" y="7555498"/>
          <a:ext cx="14338896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38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7618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i="0" u="none" strike="noStrike" dirty="0">
                          <a:solidFill>
                            <a:srgbClr val="36A7DE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Intelligent Business Continuity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9711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Maintain network uptime during disaster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9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400" b="0" i="0" u="none" strike="noStrike" dirty="0">
                          <a:solidFill>
                            <a:srgbClr val="072A3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Maintain critical operations during disaster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Up-Down Arrow Callout 9">
            <a:extLst>
              <a:ext uri="{FF2B5EF4-FFF2-40B4-BE49-F238E27FC236}">
                <a16:creationId xmlns:a16="http://schemas.microsoft.com/office/drawing/2014/main" id="{3733B6B8-0FDC-5242-A449-C697D3FC6538}"/>
              </a:ext>
            </a:extLst>
          </p:cNvPr>
          <p:cNvSpPr/>
          <p:nvPr/>
        </p:nvSpPr>
        <p:spPr>
          <a:xfrm>
            <a:off x="8195300" y="4659897"/>
            <a:ext cx="13891612" cy="2743200"/>
          </a:xfrm>
          <a:prstGeom prst="upDownArrowCallout">
            <a:avLst/>
          </a:prstGeom>
          <a:solidFill>
            <a:srgbClr val="36A7D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MUST WORK TOGETHER</a:t>
            </a:r>
          </a:p>
        </p:txBody>
      </p:sp>
    </p:spTree>
    <p:extLst>
      <p:ext uri="{BB962C8B-B14F-4D97-AF65-F5344CB8AC3E}">
        <p14:creationId xmlns:p14="http://schemas.microsoft.com/office/powerpoint/2010/main" val="28243491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body" idx="13"/>
          </p:nvPr>
        </p:nvSpPr>
        <p:spPr>
          <a:xfrm>
            <a:off x="7448996" y="1365706"/>
            <a:ext cx="10345227" cy="1197937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Intelligent Business Continuity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Instant Local and Off-Site Virtualization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Superior Recovery Time Objective (RTO)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Inverse Chain Technology™</a:t>
            </a: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Screenshot Verification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Backup Insights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End-to-End Encryption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VMDK/VHD Export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Secure, Purpose-built Data Centers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Better Bare Metal Restore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24/7/365 U.S. Based Tech Support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60" name="Shape 460"/>
          <p:cNvSpPr>
            <a:spLocks noGrp="1"/>
          </p:cNvSpPr>
          <p:nvPr>
            <p:ph type="body" idx="14"/>
          </p:nvPr>
        </p:nvSpPr>
        <p:spPr>
          <a:xfrm>
            <a:off x="735316" y="1688098"/>
            <a:ext cx="4903483" cy="473447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000" cap="none" dirty="0">
                <a:latin typeface="Arial" charset="0"/>
                <a:ea typeface="Arial" charset="0"/>
                <a:cs typeface="Arial" charset="0"/>
              </a:rPr>
              <a:t>Award-Winning Technology and Support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87313" cy="51809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15</a:t>
            </a:r>
            <a:endParaRPr lang="uk-UA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8517EE-882C-5841-BC54-8F85E82AE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4223" y="6124359"/>
            <a:ext cx="4486910" cy="525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F2F1A7-0FFF-6440-A49E-3AEF512590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7794223" y="1922696"/>
            <a:ext cx="2345817" cy="2402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D355E-316B-5040-B7AD-E69B7D3A1C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0037678" y="2914003"/>
            <a:ext cx="3032506" cy="28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3664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/>
          </p:cNvSpPr>
          <p:nvPr>
            <p:ph type="body" idx="13"/>
          </p:nvPr>
        </p:nvSpPr>
        <p:spPr>
          <a:xfrm>
            <a:off x="1181396" y="1100274"/>
            <a:ext cx="18697660" cy="354736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600" cap="none" dirty="0">
                <a:latin typeface="Arial" charset="0"/>
                <a:ea typeface="Arial" charset="0"/>
                <a:cs typeface="Arial" charset="0"/>
              </a:rPr>
              <a:t>Business Continuity Built </a:t>
            </a:r>
          </a:p>
          <a:p>
            <a:pPr>
              <a:lnSpc>
                <a:spcPct val="100000"/>
              </a:lnSpc>
            </a:pPr>
            <a:r>
              <a:rPr lang="en-US" sz="6600" cap="none" dirty="0">
                <a:latin typeface="Arial" charset="0"/>
                <a:ea typeface="Arial" charset="0"/>
                <a:cs typeface="Arial" charset="0"/>
              </a:rPr>
              <a:t>for Businesses of Every Size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87313" cy="51809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16</a:t>
            </a:r>
            <a:endParaRPr lang="uk-UA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ACB498-7CA5-474E-B1B9-230876427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96" y="5977819"/>
            <a:ext cx="4918456" cy="900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C19882-C3E4-7249-8B5A-614F61E39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312" y="5646481"/>
            <a:ext cx="3149600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5927C7-BC7D-E749-8709-E042BF123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5705" y="4429820"/>
            <a:ext cx="2882900" cy="25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79E34D-28DA-084E-9DF1-D0377528E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8399" y="3273045"/>
            <a:ext cx="3649980" cy="36967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129B9A-C931-6643-8E75-B7240218DE53}"/>
              </a:ext>
            </a:extLst>
          </p:cNvPr>
          <p:cNvSpPr txBox="1"/>
          <p:nvPr/>
        </p:nvSpPr>
        <p:spPr>
          <a:xfrm>
            <a:off x="1181396" y="7632995"/>
            <a:ext cx="4918456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72A3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DattoDINCondensed-Bold"/>
              </a:rPr>
              <a:t>SIRIS: </a:t>
            </a:r>
          </a:p>
          <a:p>
            <a:pPr algn="ctr"/>
            <a:r>
              <a:rPr lang="en-US" sz="32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Enterprise business continuity available in physical, virtual, and imaged platforms.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rgbClr val="072A3A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DattoDINCondensed-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AC90E9-33D0-D947-BB37-5D0DEDA5D96F}"/>
              </a:ext>
            </a:extLst>
          </p:cNvPr>
          <p:cNvSpPr txBox="1"/>
          <p:nvPr/>
        </p:nvSpPr>
        <p:spPr>
          <a:xfrm>
            <a:off x="6961884" y="7632995"/>
            <a:ext cx="4918456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72A3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DattoDINCondensed-Bold"/>
              </a:rPr>
              <a:t>ALTO:</a:t>
            </a:r>
          </a:p>
          <a:p>
            <a:pPr algn="ctr"/>
            <a:r>
              <a:rPr lang="en-US" sz="32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The only continuity solution designed specifically for small businesses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rgbClr val="072A3A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DattoDINCondensed-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3EA053-D0AF-724A-9B16-D971AF2D5188}"/>
              </a:ext>
            </a:extLst>
          </p:cNvPr>
          <p:cNvSpPr txBox="1"/>
          <p:nvPr/>
        </p:nvSpPr>
        <p:spPr>
          <a:xfrm>
            <a:off x="12487927" y="7879217"/>
            <a:ext cx="4918456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72A3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DattoDINCondensed-Bold"/>
              </a:rPr>
              <a:t>DATTO NAS:</a:t>
            </a:r>
          </a:p>
          <a:p>
            <a:pPr algn="ctr"/>
            <a:r>
              <a:rPr lang="en-US" sz="32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Smart, scalable storage that connects to the </a:t>
            </a:r>
          </a:p>
          <a:p>
            <a:pPr algn="ctr"/>
            <a:r>
              <a:rPr lang="en-US" sz="32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Datto Cloud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rgbClr val="072A3A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DattoDINCondensed-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FE6C4D-EFFB-E043-BEA0-E059C6C94B54}"/>
              </a:ext>
            </a:extLst>
          </p:cNvPr>
          <p:cNvSpPr txBox="1"/>
          <p:nvPr/>
        </p:nvSpPr>
        <p:spPr>
          <a:xfrm>
            <a:off x="18230359" y="7632996"/>
            <a:ext cx="4918456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kumimoji="0" lang="en-US" sz="3200" u="none" strike="noStrike" cap="none" spc="0" normalizeH="0" baseline="0" dirty="0">
                <a:ln>
                  <a:noFill/>
                </a:ln>
                <a:solidFill>
                  <a:srgbClr val="072A3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DattoDINCondensed-Bold"/>
              </a:rPr>
              <a:t>SaaS Protection:</a:t>
            </a:r>
          </a:p>
          <a:p>
            <a:pPr algn="ctr"/>
            <a:r>
              <a:rPr lang="en-US" sz="32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The leading cloud-to-cloud backup and recovery solution for </a:t>
            </a:r>
          </a:p>
          <a:p>
            <a:pPr algn="ctr"/>
            <a:r>
              <a:rPr lang="en-US" sz="32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Software-as-a-Service.</a:t>
            </a:r>
            <a:endParaRPr kumimoji="0" lang="en-US" sz="3200" b="0" u="none" strike="noStrike" cap="none" spc="0" normalizeH="0" baseline="0" dirty="0">
              <a:ln>
                <a:noFill/>
              </a:ln>
              <a:solidFill>
                <a:srgbClr val="072A3A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DattoDINCondensed-Bold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body" idx="13"/>
          </p:nvPr>
        </p:nvSpPr>
        <p:spPr>
          <a:xfrm>
            <a:off x="7448997" y="1670505"/>
            <a:ext cx="10166176" cy="1043875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More data being created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Amount of data being stored is more than doubling every two years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lvl="1"/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Value of data is increasing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Analytics and big data increase the value of business data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Greater risk of losing data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From Sandy, to server failure, to security breach</a:t>
            </a:r>
            <a:endParaRPr lang="en-US" baseline="300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" name="Shape 460"/>
          <p:cNvSpPr>
            <a:spLocks noGrp="1"/>
          </p:cNvSpPr>
          <p:nvPr>
            <p:ph type="body" idx="14"/>
          </p:nvPr>
        </p:nvSpPr>
        <p:spPr>
          <a:xfrm>
            <a:off x="735316" y="1688097"/>
            <a:ext cx="4903483" cy="388538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7200" cap="none" dirty="0">
                <a:latin typeface="Arial" charset="0"/>
                <a:ea typeface="Arial" charset="0"/>
                <a:cs typeface="Arial" charset="0"/>
              </a:rPr>
              <a:t>The Perfect Data Storm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87313" cy="518091"/>
          </a:xfrm>
        </p:spPr>
        <p:txBody>
          <a:bodyPr/>
          <a:lstStyle/>
          <a:p>
            <a:fld id="{86CB4B4D-7CA3-9044-876B-883B54F8677D}" type="slidenum">
              <a:rPr lang="uk-UA" smtClean="0">
                <a:latin typeface="Arial" charset="0"/>
                <a:ea typeface="Arial" charset="0"/>
                <a:cs typeface="Arial" charset="0"/>
              </a:rPr>
              <a:t>2</a:t>
            </a:fld>
            <a:endParaRPr lang="uk-UA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0023D3-8C08-584F-82AA-816F5D39B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609" y="4005943"/>
            <a:ext cx="4874219" cy="487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060F9-905C-9449-AC9E-7B8902E31C49}"/>
              </a:ext>
            </a:extLst>
          </p:cNvPr>
          <p:cNvSpPr txBox="1"/>
          <p:nvPr/>
        </p:nvSpPr>
        <p:spPr>
          <a:xfrm>
            <a:off x="7448997" y="12388976"/>
            <a:ext cx="118187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DattoDINCondensed-Bold"/>
              </a:rPr>
              <a:t>1. EMC Digital Universe with Research &amp; Analysis by IDC, 2014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body" idx="13"/>
          </p:nvPr>
        </p:nvSpPr>
        <p:spPr>
          <a:xfrm>
            <a:off x="7448997" y="1670505"/>
            <a:ext cx="9728660" cy="9248686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Not a question of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if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, but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when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24% of companies said they experienced a full data disaster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44% of small businesses have been the victim of a cyber attack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Is it worth the risk, to be unprepared?</a:t>
            </a:r>
            <a:endParaRPr lang="en-US" b="1" i="1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20000"/>
              </a:lnSpc>
            </a:pP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70% of small businesses that experience a major data loss go out of business within a year</a:t>
            </a:r>
            <a:r>
              <a:rPr lang="en-US" sz="3600" baseline="30000" dirty="0">
                <a:latin typeface="Arial" charset="0"/>
                <a:ea typeface="Arial" charset="0"/>
                <a:cs typeface="Arial" charset="0"/>
              </a:rPr>
              <a:t>3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" name="Shape 460"/>
          <p:cNvSpPr>
            <a:spLocks noGrp="1"/>
          </p:cNvSpPr>
          <p:nvPr>
            <p:ph type="body" idx="14"/>
          </p:nvPr>
        </p:nvSpPr>
        <p:spPr>
          <a:xfrm>
            <a:off x="735316" y="1688097"/>
            <a:ext cx="4903483" cy="388538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7200" cap="none" dirty="0">
                <a:latin typeface="Arial" charset="0"/>
                <a:ea typeface="Arial" charset="0"/>
                <a:cs typeface="Arial" charset="0"/>
              </a:rPr>
              <a:t>Evaluate Your Risk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87313" cy="518091"/>
          </a:xfrm>
        </p:spPr>
        <p:txBody>
          <a:bodyPr/>
          <a:lstStyle/>
          <a:p>
            <a:fld id="{86CB4B4D-7CA3-9044-876B-883B54F8677D}" type="slidenum">
              <a:rPr lang="uk-UA" smtClean="0">
                <a:latin typeface="Arial" charset="0"/>
                <a:ea typeface="Arial" charset="0"/>
                <a:cs typeface="Arial" charset="0"/>
              </a:rPr>
              <a:t>3</a:t>
            </a:fld>
            <a:endParaRPr lang="uk-UA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2060F9-905C-9449-AC9E-7B8902E31C49}"/>
              </a:ext>
            </a:extLst>
          </p:cNvPr>
          <p:cNvSpPr txBox="1"/>
          <p:nvPr/>
        </p:nvSpPr>
        <p:spPr>
          <a:xfrm>
            <a:off x="7448997" y="11097449"/>
            <a:ext cx="1181871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DattoDINCondensed-Bold"/>
              </a:rPr>
              <a:t>Forrester Research Study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sz="2400" b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Small Business Association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DattoDINCondensed-Bold"/>
              </a:rPr>
              <a:t>PricewaterhouseCooper</a:t>
            </a:r>
            <a:endParaRPr kumimoji="0" lang="en-US" sz="2400" b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DattoDINCondensed-Bold"/>
            </a:endParaRPr>
          </a:p>
        </p:txBody>
      </p:sp>
    </p:spTree>
    <p:extLst>
      <p:ext uri="{BB962C8B-B14F-4D97-AF65-F5344CB8AC3E}">
        <p14:creationId xmlns:p14="http://schemas.microsoft.com/office/powerpoint/2010/main" val="142394648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body" idx="13"/>
          </p:nvPr>
        </p:nvSpPr>
        <p:spPr>
          <a:xfrm>
            <a:off x="7448997" y="1670505"/>
            <a:ext cx="9728660" cy="907940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How long can your business be down without it affecting your bottom line?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Seconds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Minutes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Hours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Days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Never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" name="Shape 460"/>
          <p:cNvSpPr>
            <a:spLocks noGrp="1"/>
          </p:cNvSpPr>
          <p:nvPr>
            <p:ph type="body" idx="14"/>
          </p:nvPr>
        </p:nvSpPr>
        <p:spPr>
          <a:xfrm>
            <a:off x="735316" y="1688098"/>
            <a:ext cx="4903483" cy="473447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7200" cap="none" dirty="0">
                <a:latin typeface="Arial" charset="0"/>
                <a:ea typeface="Arial" charset="0"/>
                <a:cs typeface="Arial" charset="0"/>
              </a:rPr>
              <a:t>Recovery Time Objective (RTO)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87313" cy="518091"/>
          </a:xfrm>
        </p:spPr>
        <p:txBody>
          <a:bodyPr/>
          <a:lstStyle/>
          <a:p>
            <a:fld id="{86CB4B4D-7CA3-9044-876B-883B54F8677D}" type="slidenum">
              <a:rPr lang="uk-UA" smtClean="0">
                <a:latin typeface="Arial" charset="0"/>
                <a:ea typeface="Arial" charset="0"/>
                <a:cs typeface="Arial" charset="0"/>
              </a:rPr>
              <a:t>4</a:t>
            </a:fld>
            <a:endParaRPr lang="uk-UA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82FBE1-C730-9A4D-A7D9-FF30656C5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622" y="4055335"/>
            <a:ext cx="4459514" cy="43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0185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body" idx="13"/>
          </p:nvPr>
        </p:nvSpPr>
        <p:spPr>
          <a:xfrm>
            <a:off x="7448996" y="1365706"/>
            <a:ext cx="10599517" cy="10991535"/>
          </a:xfrm>
          <a:prstGeom prst="rect">
            <a:avLst/>
          </a:prstGeom>
        </p:spPr>
        <p:txBody>
          <a:bodyPr/>
          <a:lstStyle/>
          <a:p>
            <a:pPr marL="571500"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Fewer resources to prevent data disaster</a:t>
            </a:r>
          </a:p>
          <a:p>
            <a:pPr marL="571500"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Limited resources to combat disaster</a:t>
            </a:r>
          </a:p>
          <a:p>
            <a:pPr marL="571500"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Can’t afford to lose valuable data</a:t>
            </a:r>
          </a:p>
          <a:p>
            <a:pPr marL="571500"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Can’t afford to not produce revenue</a:t>
            </a:r>
          </a:p>
          <a:p>
            <a:pPr marL="571500"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Loss of competitive edge</a:t>
            </a:r>
          </a:p>
          <a:p>
            <a:pPr marL="571500"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Negative impact on reputation</a:t>
            </a:r>
          </a:p>
          <a:p>
            <a:pPr marL="571500"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Negative impact with customers </a:t>
            </a:r>
          </a:p>
          <a:p>
            <a:pPr marL="571500">
              <a:lnSpc>
                <a:spcPct val="20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Potential regulation non-compliance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idx="14"/>
          </p:nvPr>
        </p:nvSpPr>
        <p:spPr>
          <a:xfrm>
            <a:off x="735316" y="1688098"/>
            <a:ext cx="4903483" cy="473447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6600" cap="none" dirty="0">
                <a:latin typeface="Arial" charset="0"/>
                <a:ea typeface="Arial" charset="0"/>
                <a:cs typeface="Arial" charset="0"/>
              </a:rPr>
              <a:t>SMBs are at Greater Risk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860900"/>
            <a:ext cx="487313" cy="518091"/>
          </a:xfrm>
        </p:spPr>
        <p:txBody>
          <a:bodyPr/>
          <a:lstStyle/>
          <a:p>
            <a:fld id="{86CB4B4D-7CA3-9044-876B-883B54F8677D}" type="slidenum">
              <a:rPr lang="uk-UA" smtClean="0">
                <a:latin typeface="Arial" charset="0"/>
                <a:ea typeface="Arial" charset="0"/>
                <a:cs typeface="Arial" charset="0"/>
              </a:rPr>
              <a:t>5</a:t>
            </a:fld>
            <a:endParaRPr lang="uk-UA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038C7-0C9F-CC49-B5FD-A0BAAD5DA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9993" y="4219902"/>
            <a:ext cx="5493657" cy="480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8814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/>
          </p:cNvSpPr>
          <p:nvPr>
            <p:ph type="body" idx="13"/>
          </p:nvPr>
        </p:nvSpPr>
        <p:spPr>
          <a:xfrm>
            <a:off x="1154054" y="1660337"/>
            <a:ext cx="18461387" cy="18859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7200" cap="none" dirty="0">
                <a:latin typeface="Arial" charset="0"/>
                <a:ea typeface="Arial" charset="0"/>
                <a:cs typeface="Arial" charset="0"/>
              </a:rPr>
              <a:t>Downtime is a </a:t>
            </a:r>
            <a:r>
              <a:rPr lang="en-US" sz="7200" i="1" cap="none" dirty="0">
                <a:latin typeface="Arial" charset="0"/>
                <a:ea typeface="Arial" charset="0"/>
                <a:cs typeface="Arial" charset="0"/>
              </a:rPr>
              <a:t>Business</a:t>
            </a:r>
            <a:r>
              <a:rPr lang="en-US" sz="7200" cap="none" dirty="0">
                <a:latin typeface="Arial" charset="0"/>
                <a:ea typeface="Arial" charset="0"/>
                <a:cs typeface="Arial" charset="0"/>
              </a:rPr>
              <a:t> Concern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5592" y="12860900"/>
            <a:ext cx="294953" cy="518091"/>
          </a:xfrm>
        </p:spPr>
        <p:txBody>
          <a:bodyPr/>
          <a:lstStyle/>
          <a:p>
            <a:fld id="{86CB4B4D-7CA3-9044-876B-883B54F8677D}" type="slidenum">
              <a:rPr lang="uk-UA" smtClean="0">
                <a:latin typeface="Arial" charset="0"/>
                <a:ea typeface="Arial" charset="0"/>
                <a:cs typeface="Arial" charset="0"/>
              </a:rPr>
              <a:t>6</a:t>
            </a:fld>
            <a:endParaRPr lang="uk-UA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CE0B2E-BF07-E64E-8887-61AC6F80A577}"/>
              </a:ext>
            </a:extLst>
          </p:cNvPr>
          <p:cNvSpPr/>
          <p:nvPr/>
        </p:nvSpPr>
        <p:spPr>
          <a:xfrm>
            <a:off x="1154054" y="3546288"/>
            <a:ext cx="16759592" cy="632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Unplanned downtime may be an IT function, but it is a </a:t>
            </a:r>
            <a:b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400" b="0" i="1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business</a:t>
            </a: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 concern</a:t>
            </a:r>
          </a:p>
          <a:p>
            <a:pPr lvl="0">
              <a:lnSpc>
                <a:spcPct val="120000"/>
              </a:lnSpc>
            </a:pPr>
            <a:endParaRPr lang="en-US" sz="44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Average midsize companies have 16 to 20 hours </a:t>
            </a:r>
            <a:b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of network, system or application downtime per year</a:t>
            </a:r>
            <a:r>
              <a:rPr lang="en-US" sz="4400" b="0" baseline="3000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4400" b="0" baseline="3000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Many compliance regulations, like HIPAA, require a data backup and data recovery plan</a:t>
            </a:r>
            <a:r>
              <a:rPr lang="en-US" sz="4400" b="0" baseline="3000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72C53F-F302-6443-9680-A0A570AD776E}"/>
              </a:ext>
            </a:extLst>
          </p:cNvPr>
          <p:cNvSpPr txBox="1"/>
          <p:nvPr/>
        </p:nvSpPr>
        <p:spPr>
          <a:xfrm>
            <a:off x="1154054" y="10911648"/>
            <a:ext cx="15406595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DattoDINCondensed-Bold"/>
              </a:rPr>
              <a:t>Gartner Group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lang="en-US" sz="2400" b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b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Department of Health &amp; Human Services: HIPAA Security Rules – Security Standards for the Small Provider: </a:t>
            </a:r>
            <a:br>
              <a:rPr lang="en-US" sz="2400" b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http://</a:t>
            </a:r>
            <a:r>
              <a:rPr lang="en-US" sz="2400" b="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www.hhs.gov</a:t>
            </a:r>
            <a:r>
              <a:rPr lang="en-US" sz="2400" b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b="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ocr</a:t>
            </a:r>
            <a:r>
              <a:rPr lang="en-US" sz="2400" b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/privacy/</a:t>
            </a:r>
            <a:r>
              <a:rPr lang="en-US" sz="2400" b="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hipaa</a:t>
            </a:r>
            <a:r>
              <a:rPr lang="en-US" sz="2400" b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/administrative/</a:t>
            </a:r>
            <a:r>
              <a:rPr lang="en-US" sz="2400" b="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securityrule</a:t>
            </a:r>
            <a:r>
              <a:rPr lang="en-US" sz="2400" b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b="0" dirty="0" err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smallprovider.pdf</a:t>
            </a:r>
            <a:endParaRPr lang="en-US" sz="2400" b="0" dirty="0">
              <a:solidFill>
                <a:schemeClr val="bg2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US" sz="2400" b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DattoDINCondensed-Bold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790706"/>
            <a:ext cx="487313" cy="518091"/>
          </a:xfrm>
        </p:spPr>
        <p:txBody>
          <a:bodyPr/>
          <a:lstStyle/>
          <a:p>
            <a:fld id="{86CB4B4D-7CA3-9044-876B-883B54F8677D}" type="slidenum">
              <a:rPr lang="uk-UA" smtClean="0">
                <a:latin typeface="Arial" charset="0"/>
                <a:ea typeface="Arial" charset="0"/>
                <a:cs typeface="Arial" charset="0"/>
              </a:rPr>
              <a:t>7</a:t>
            </a:fld>
            <a:endParaRPr lang="uk-UA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hape 391">
            <a:extLst>
              <a:ext uri="{FF2B5EF4-FFF2-40B4-BE49-F238E27FC236}">
                <a16:creationId xmlns:a16="http://schemas.microsoft.com/office/drawing/2014/main" id="{36637B21-4AAB-B147-89A5-65F7A25BB54D}"/>
              </a:ext>
            </a:extLst>
          </p:cNvPr>
          <p:cNvSpPr txBox="1">
            <a:spLocks/>
          </p:cNvSpPr>
          <p:nvPr/>
        </p:nvSpPr>
        <p:spPr>
          <a:xfrm>
            <a:off x="1154054" y="1311994"/>
            <a:ext cx="13781146" cy="4588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48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1pPr>
            <a:lvl2pPr marL="112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2pPr>
            <a:lvl3pPr marL="175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3pPr>
            <a:lvl4pPr marL="239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4pPr>
            <a:lvl5pPr marL="302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5pPr>
            <a:lvl6pPr marL="366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6pPr>
            <a:lvl7pPr marL="429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7pPr>
            <a:lvl8pPr marL="493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8pPr>
            <a:lvl9pPr marL="556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9pPr>
          </a:lstStyle>
          <a:p>
            <a:pPr marL="0" indent="0" hangingPunct="1">
              <a:lnSpc>
                <a:spcPct val="120000"/>
              </a:lnSpc>
              <a:buNone/>
            </a:pPr>
            <a:r>
              <a:rPr lang="en-US" sz="6600" dirty="0">
                <a:latin typeface="Arial" charset="0"/>
                <a:ea typeface="Arial" charset="0"/>
                <a:cs typeface="Arial" charset="0"/>
              </a:rPr>
              <a:t>Protecting Your Data</a:t>
            </a:r>
          </a:p>
          <a:p>
            <a:pPr marL="0" indent="0" hangingPunct="1">
              <a:lnSpc>
                <a:spcPct val="120000"/>
              </a:lnSpc>
              <a:buNone/>
            </a:pPr>
            <a:r>
              <a:rPr lang="en-US" sz="6600" i="1" dirty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en-US" sz="6600" dirty="0">
                <a:latin typeface="Arial" charset="0"/>
                <a:ea typeface="Arial" charset="0"/>
                <a:cs typeface="Arial" charset="0"/>
              </a:rPr>
              <a:t> Protecting Your Business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046B9-E5C7-B34E-9C98-82FE9B5E2605}"/>
              </a:ext>
            </a:extLst>
          </p:cNvPr>
          <p:cNvSpPr/>
          <p:nvPr/>
        </p:nvSpPr>
        <p:spPr>
          <a:xfrm>
            <a:off x="1154053" y="4526003"/>
            <a:ext cx="13062689" cy="659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Do you have business insurance?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For your building? 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For your employees? 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Why not your business data? 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44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44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You may end up using your backup and disaster recovery solution before you’ll use your insurance</a:t>
            </a:r>
          </a:p>
          <a:p>
            <a:pPr marL="685800" lvl="1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44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035AD4-E2AD-1A4E-8065-9EA1DCCFA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6560" y="4005943"/>
            <a:ext cx="5559763" cy="551120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3650" y="12790706"/>
            <a:ext cx="487313" cy="518091"/>
          </a:xfrm>
        </p:spPr>
        <p:txBody>
          <a:bodyPr/>
          <a:lstStyle/>
          <a:p>
            <a:fld id="{86CB4B4D-7CA3-9044-876B-883B54F8677D}" type="slidenum">
              <a:rPr lang="uk-UA" smtClean="0">
                <a:latin typeface="Arial" charset="0"/>
                <a:ea typeface="Arial" charset="0"/>
                <a:cs typeface="Arial" charset="0"/>
              </a:rPr>
              <a:t>8</a:t>
            </a:fld>
            <a:endParaRPr lang="uk-UA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hape 391">
            <a:extLst>
              <a:ext uri="{FF2B5EF4-FFF2-40B4-BE49-F238E27FC236}">
                <a16:creationId xmlns:a16="http://schemas.microsoft.com/office/drawing/2014/main" id="{36637B21-4AAB-B147-89A5-65F7A25BB54D}"/>
              </a:ext>
            </a:extLst>
          </p:cNvPr>
          <p:cNvSpPr txBox="1">
            <a:spLocks/>
          </p:cNvSpPr>
          <p:nvPr/>
        </p:nvSpPr>
        <p:spPr>
          <a:xfrm>
            <a:off x="1154054" y="1311994"/>
            <a:ext cx="13781146" cy="4588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48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1pPr>
            <a:lvl2pPr marL="112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2pPr>
            <a:lvl3pPr marL="175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3pPr>
            <a:lvl4pPr marL="239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4pPr>
            <a:lvl5pPr marL="302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5pPr>
            <a:lvl6pPr marL="366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6pPr>
            <a:lvl7pPr marL="429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7pPr>
            <a:lvl8pPr marL="4933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8pPr>
            <a:lvl9pPr marL="5568461" marR="0" indent="-488461" algn="l" defTabSz="825500" rtl="0" latinLnBrk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002A3A"/>
                </a:solidFill>
                <a:uFillTx/>
                <a:latin typeface="+mn-lt"/>
                <a:ea typeface="+mn-ea"/>
                <a:cs typeface="+mn-cs"/>
                <a:sym typeface="DattoDINCondensed"/>
              </a:defRPr>
            </a:lvl9pPr>
          </a:lstStyle>
          <a:p>
            <a:pPr marL="0" indent="0" hangingPunct="1">
              <a:lnSpc>
                <a:spcPct val="120000"/>
              </a:lnSpc>
              <a:buNone/>
            </a:pPr>
            <a:r>
              <a:rPr lang="en-US" sz="6600" dirty="0">
                <a:latin typeface="Arial" charset="0"/>
                <a:ea typeface="Arial" charset="0"/>
                <a:cs typeface="Arial" charset="0"/>
              </a:rPr>
              <a:t>Prepare Now, Save Later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046B9-E5C7-B34E-9C98-82FE9B5E2605}"/>
              </a:ext>
            </a:extLst>
          </p:cNvPr>
          <p:cNvSpPr/>
          <p:nvPr/>
        </p:nvSpPr>
        <p:spPr>
          <a:xfrm>
            <a:off x="1154053" y="4526003"/>
            <a:ext cx="13062689" cy="483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Regardless of the source of unplanned downtime, it will cost your business money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40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“[Because] our manufacturing client did not have an interruption in service, the cost savings to them was easily in the tens of thousands.”</a:t>
            </a:r>
          </a:p>
          <a:p>
            <a:pPr marL="685800" lvl="1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200" b="0" dirty="0">
              <a:solidFill>
                <a:srgbClr val="072A3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510A23-C05A-D940-9330-926D057F7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144" y="3245487"/>
            <a:ext cx="4513830" cy="61933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E2B25-FCDF-5642-8753-F1E83C95F08E}"/>
              </a:ext>
            </a:extLst>
          </p:cNvPr>
          <p:cNvSpPr/>
          <p:nvPr/>
        </p:nvSpPr>
        <p:spPr>
          <a:xfrm>
            <a:off x="2207529" y="9364251"/>
            <a:ext cx="109557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36738" lvl="4" indent="-403225"/>
            <a:r>
              <a:rPr lang="en-US" sz="28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~ Leading Managed Service Provider</a:t>
            </a:r>
            <a:r>
              <a:rPr lang="en-US" sz="2800" b="0" i="1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regarding a manufacturing client who experienced server failure, but had a backup and disaster recovery solution in place.</a:t>
            </a:r>
          </a:p>
        </p:txBody>
      </p:sp>
    </p:spTree>
    <p:extLst>
      <p:ext uri="{BB962C8B-B14F-4D97-AF65-F5344CB8AC3E}">
        <p14:creationId xmlns:p14="http://schemas.microsoft.com/office/powerpoint/2010/main" val="369561909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/>
          </p:cNvSpPr>
          <p:nvPr>
            <p:ph type="body" idx="13"/>
          </p:nvPr>
        </p:nvSpPr>
        <p:spPr>
          <a:xfrm>
            <a:off x="1154054" y="1660337"/>
            <a:ext cx="18461387" cy="18859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7200" cap="none" dirty="0">
                <a:latin typeface="Arial" charset="0"/>
                <a:ea typeface="Arial" charset="0"/>
                <a:cs typeface="Arial" charset="0"/>
              </a:rPr>
              <a:t>Prepare Now, or Pay Later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22855592" y="12860900"/>
            <a:ext cx="294953" cy="518091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9</a:t>
            </a:r>
            <a:endParaRPr lang="uk-UA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CE0B2E-BF07-E64E-8887-61AC6F80A577}"/>
              </a:ext>
            </a:extLst>
          </p:cNvPr>
          <p:cNvSpPr/>
          <p:nvPr/>
        </p:nvSpPr>
        <p:spPr>
          <a:xfrm>
            <a:off x="1154054" y="3546288"/>
            <a:ext cx="1384210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“The average small business can expect to lose $100,000 worth of revenue in unplanned downtime every year”</a:t>
            </a:r>
            <a:r>
              <a:rPr lang="en-US" sz="4000" b="0" baseline="3000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marL="857250" lvl="1" indent="-8572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Downtime cost = $8,600 per hour</a:t>
            </a:r>
          </a:p>
          <a:p>
            <a:pPr marL="857250" lvl="1" indent="-8572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Average downtime lasts 7 hours</a:t>
            </a:r>
          </a:p>
          <a:p>
            <a:pPr marL="857250" lvl="1" indent="-8572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0" dirty="0">
                <a:solidFill>
                  <a:srgbClr val="072A3A"/>
                </a:solidFill>
                <a:latin typeface="Arial" charset="0"/>
                <a:ea typeface="Arial" charset="0"/>
                <a:cs typeface="Arial" charset="0"/>
              </a:rPr>
              <a:t>Lost productivity of employees = ??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72C53F-F302-6443-9680-A0A570AD776E}"/>
              </a:ext>
            </a:extLst>
          </p:cNvPr>
          <p:cNvSpPr txBox="1"/>
          <p:nvPr/>
        </p:nvSpPr>
        <p:spPr>
          <a:xfrm>
            <a:off x="1154054" y="11650312"/>
            <a:ext cx="1540659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DattoDINCondensed-Bold"/>
              </a:rPr>
              <a:t>1. Aberdeen Essentials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lang="en-US" sz="2400" b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US" sz="2400" b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DattoDINCondensed-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776993-DF6F-6047-BCB6-0684B7BE0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6000" y="5884086"/>
            <a:ext cx="4777217" cy="4629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D908C-6170-C842-8194-AF8834A6E6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0165350" y="3710586"/>
            <a:ext cx="2470786" cy="2394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2BF1E-1B5D-794B-865E-EF8374C7BE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5336349" y="1891652"/>
            <a:ext cx="3060692" cy="29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05339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attoDINCondensed"/>
        <a:ea typeface="DattoDINCondensed"/>
        <a:cs typeface="DattoDINCondensed"/>
      </a:majorFont>
      <a:minorFont>
        <a:latin typeface="DattoDINCondensed"/>
        <a:ea typeface="DattoDINCondensed"/>
        <a:cs typeface="DattoDIN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attoDINCondensed-Bold"/>
            <a:ea typeface="DattoDINCondensed-Bold"/>
            <a:cs typeface="DattoDINCondensed-Bold"/>
            <a:sym typeface="DattoDINCondensed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DattoDINCondensed"/>
        <a:ea typeface="DattoDINCondensed"/>
        <a:cs typeface="DattoDINCondensed"/>
      </a:majorFont>
      <a:minorFont>
        <a:latin typeface="DattoDINCondensed"/>
        <a:ea typeface="DattoDINCondensed"/>
        <a:cs typeface="DattoDIN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attoDINCondensed-Bold"/>
            <a:ea typeface="DattoDINCondensed-Bold"/>
            <a:cs typeface="DattoDINCondensed-Bold"/>
            <a:sym typeface="DattoDINCondensed-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1566</Words>
  <Application>Microsoft Macintosh PowerPoint</Application>
  <PresentationFormat>Custom</PresentationFormat>
  <Paragraphs>204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Calibri</vt:lpstr>
      <vt:lpstr>Datto DIN Bold</vt:lpstr>
      <vt:lpstr>DattoDIN</vt:lpstr>
      <vt:lpstr>DattoDINCondensed</vt:lpstr>
      <vt:lpstr>DattoDINCondensed-Bold</vt:lpstr>
      <vt:lpstr>Helvetica Neue</vt:lpstr>
      <vt:lpstr>White</vt:lpstr>
      <vt:lpstr>No Business is Immune from Downtime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N-Computing Srvr</dc:creator>
  <cp:lastModifiedBy>Stephanie Edwards</cp:lastModifiedBy>
  <cp:revision>31</cp:revision>
  <dcterms:modified xsi:type="dcterms:W3CDTF">2019-10-31T18:20:07Z</dcterms:modified>
</cp:coreProperties>
</file>