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734" r:id="rId3"/>
    <p:sldId id="259" r:id="rId4"/>
    <p:sldId id="736" r:id="rId5"/>
    <p:sldId id="737" r:id="rId6"/>
    <p:sldId id="261" r:id="rId7"/>
    <p:sldId id="262" r:id="rId8"/>
    <p:sldId id="727" r:id="rId9"/>
    <p:sldId id="728" r:id="rId10"/>
    <p:sldId id="729" r:id="rId11"/>
    <p:sldId id="730" r:id="rId12"/>
    <p:sldId id="731" r:id="rId13"/>
    <p:sldId id="732" r:id="rId14"/>
    <p:sldId id="874" r:id="rId15"/>
    <p:sldId id="876" r:id="rId16"/>
    <p:sldId id="877" r:id="rId17"/>
    <p:sldId id="277" r:id="rId18"/>
    <p:sldId id="342" r:id="rId19"/>
    <p:sldId id="341" r:id="rId20"/>
    <p:sldId id="292" r:id="rId21"/>
    <p:sldId id="311" r:id="rId22"/>
    <p:sldId id="340" r:id="rId23"/>
    <p:sldId id="338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3" y="336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New</a:t>
            </a:r>
            <a:r>
              <a:rPr lang="en-US" baseline="0" dirty="0">
                <a:latin typeface="+mj-lt"/>
              </a:rPr>
              <a:t> Students (MSIT and MAHS)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'Pace - Master of Science in Inf'!$B$1</c:f>
              <c:strCache>
                <c:ptCount val="1"/>
                <c:pt idx="0">
                  <c:v>MSIT Starts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'Pace - Master of Science in Inf'!$A$2:$A$7</c:f>
              <c:strCache>
                <c:ptCount val="6"/>
                <c:pt idx="0">
                  <c:v>Summer 2018</c:v>
                </c:pt>
                <c:pt idx="1">
                  <c:v>Fall 2018</c:v>
                </c:pt>
                <c:pt idx="2">
                  <c:v>Spring 2019</c:v>
                </c:pt>
                <c:pt idx="3">
                  <c:v>Summer 2019</c:v>
                </c:pt>
                <c:pt idx="4">
                  <c:v>Fall 2019</c:v>
                </c:pt>
                <c:pt idx="5">
                  <c:v>Spring 2020 (projected)</c:v>
                </c:pt>
              </c:strCache>
            </c:strRef>
          </c:cat>
          <c:val>
            <c:numRef>
              <c:f>'Pace - Master of Science in Inf'!$B$2:$B$7</c:f>
              <c:numCache>
                <c:formatCode>General</c:formatCode>
                <c:ptCount val="6"/>
                <c:pt idx="0">
                  <c:v>3</c:v>
                </c:pt>
                <c:pt idx="1">
                  <c:v>14</c:v>
                </c:pt>
                <c:pt idx="2">
                  <c:v>7</c:v>
                </c:pt>
                <c:pt idx="3">
                  <c:v>10</c:v>
                </c:pt>
                <c:pt idx="4">
                  <c:v>23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C-4E88-9062-51BAC97F03B2}"/>
            </c:ext>
          </c:extLst>
        </c:ser>
        <c:ser>
          <c:idx val="1"/>
          <c:order val="1"/>
          <c:tx>
            <c:strRef>
              <c:f>'Pace - Master of Science in Inf'!$C$1</c:f>
              <c:strCache>
                <c:ptCount val="1"/>
                <c:pt idx="0">
                  <c:v>MAHS Starts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65-43D7-91CD-C3A4A30B49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65-43D7-91CD-C3A4A30B4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'Pace - Master of Science in Inf'!$A$2:$A$7</c:f>
              <c:strCache>
                <c:ptCount val="6"/>
                <c:pt idx="0">
                  <c:v>Summer 2018</c:v>
                </c:pt>
                <c:pt idx="1">
                  <c:v>Fall 2018</c:v>
                </c:pt>
                <c:pt idx="2">
                  <c:v>Spring 2019</c:v>
                </c:pt>
                <c:pt idx="3">
                  <c:v>Summer 2019</c:v>
                </c:pt>
                <c:pt idx="4">
                  <c:v>Fall 2019</c:v>
                </c:pt>
                <c:pt idx="5">
                  <c:v>Spring 2020 (projected)</c:v>
                </c:pt>
              </c:strCache>
            </c:strRef>
          </c:cat>
          <c:val>
            <c:numRef>
              <c:f>'Pace - Master of Science in Inf'!$C$2:$C$7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5-43D7-91CD-C3A4A30B4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673048560"/>
        <c:axId val="1493305312"/>
      </c:barChart>
      <c:catAx>
        <c:axId val="167304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305312"/>
        <c:crosses val="autoZero"/>
        <c:auto val="1"/>
        <c:lblAlgn val="ctr"/>
        <c:lblOffset val="100"/>
        <c:noMultiLvlLbl val="0"/>
      </c:catAx>
      <c:valAx>
        <c:axId val="149330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4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New</a:t>
            </a:r>
            <a:r>
              <a:rPr lang="en-US" baseline="0" dirty="0">
                <a:latin typeface="+mj-lt"/>
              </a:rPr>
              <a:t> Students (Degree Completion Programs)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'iPace - Associate in Arts in Ge'!$B$1</c:f>
              <c:strCache>
                <c:ptCount val="1"/>
                <c:pt idx="0">
                  <c:v>BBA Starts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AF-49FC-B08A-148703CD4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'iPace - Associate in Arts in Ge'!$A$2:$A$8</c:f>
              <c:strCache>
                <c:ptCount val="7"/>
                <c:pt idx="0">
                  <c:v>Early Spring 2019</c:v>
                </c:pt>
                <c:pt idx="1">
                  <c:v>Late Spring 2019</c:v>
                </c:pt>
                <c:pt idx="2">
                  <c:v>Summer 2019</c:v>
                </c:pt>
                <c:pt idx="3">
                  <c:v>Early Fall 2019</c:v>
                </c:pt>
                <c:pt idx="4">
                  <c:v>Late Fall 2019</c:v>
                </c:pt>
                <c:pt idx="5">
                  <c:v>Early Spring 2020 (projected)</c:v>
                </c:pt>
                <c:pt idx="6">
                  <c:v>Late Spring 2020 (projected)</c:v>
                </c:pt>
              </c:strCache>
            </c:strRef>
          </c:cat>
          <c:val>
            <c:numRef>
              <c:f>'iPace - Associate in Arts in Ge'!$B$2:$B$8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1-4BF0-AA1A-A7585AC281C3}"/>
            </c:ext>
          </c:extLst>
        </c:ser>
        <c:ser>
          <c:idx val="1"/>
          <c:order val="1"/>
          <c:tx>
            <c:strRef>
              <c:f>'iPace - Associate in Arts in Ge'!$C$1</c:f>
              <c:strCache>
                <c:ptCount val="1"/>
                <c:pt idx="0">
                  <c:v>AA Starts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AF-49FC-B08A-148703CD4B12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AF-49FC-B08A-148703CD4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'iPace - Associate in Arts in Ge'!$A$2:$A$8</c:f>
              <c:strCache>
                <c:ptCount val="7"/>
                <c:pt idx="0">
                  <c:v>Early Spring 2019</c:v>
                </c:pt>
                <c:pt idx="1">
                  <c:v>Late Spring 2019</c:v>
                </c:pt>
                <c:pt idx="2">
                  <c:v>Summer 2019</c:v>
                </c:pt>
                <c:pt idx="3">
                  <c:v>Early Fall 2019</c:v>
                </c:pt>
                <c:pt idx="4">
                  <c:v>Late Fall 2019</c:v>
                </c:pt>
                <c:pt idx="5">
                  <c:v>Early Spring 2020 (projected)</c:v>
                </c:pt>
                <c:pt idx="6">
                  <c:v>Late Spring 2020 (projected)</c:v>
                </c:pt>
              </c:strCache>
            </c:strRef>
          </c:cat>
          <c:val>
            <c:numRef>
              <c:f>'iPace - Associate in Arts in Ge'!$C$2:$C$8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9FC-B08A-148703CD4B12}"/>
            </c:ext>
          </c:extLst>
        </c:ser>
        <c:ser>
          <c:idx val="2"/>
          <c:order val="2"/>
          <c:tx>
            <c:strRef>
              <c:f>'iPace - Associate in Arts in Ge'!$D$1</c:f>
              <c:strCache>
                <c:ptCount val="1"/>
                <c:pt idx="0">
                  <c:v>BS Prof. Tech. Starts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'iPace - Associate in Arts in Ge'!$A$2:$A$8</c:f>
              <c:strCache>
                <c:ptCount val="7"/>
                <c:pt idx="0">
                  <c:v>Early Spring 2019</c:v>
                </c:pt>
                <c:pt idx="1">
                  <c:v>Late Spring 2019</c:v>
                </c:pt>
                <c:pt idx="2">
                  <c:v>Summer 2019</c:v>
                </c:pt>
                <c:pt idx="3">
                  <c:v>Early Fall 2019</c:v>
                </c:pt>
                <c:pt idx="4">
                  <c:v>Late Fall 2019</c:v>
                </c:pt>
                <c:pt idx="5">
                  <c:v>Early Spring 2020 (projected)</c:v>
                </c:pt>
                <c:pt idx="6">
                  <c:v>Late Spring 2020 (projected)</c:v>
                </c:pt>
              </c:strCache>
            </c:strRef>
          </c:cat>
          <c:val>
            <c:numRef>
              <c:f>'iPace - Associate in Arts in Ge'!$D$2:$D$8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AF-49FC-B08A-148703CD4B12}"/>
            </c:ext>
          </c:extLst>
        </c:ser>
        <c:ser>
          <c:idx val="3"/>
          <c:order val="3"/>
          <c:tx>
            <c:strRef>
              <c:f>'iPace - Associate in Arts in Ge'!$E$1</c:f>
              <c:strCache>
                <c:ptCount val="1"/>
                <c:pt idx="0">
                  <c:v>BS Prof. Comm. Starts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AF-49FC-B08A-148703CD4B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AF-49FC-B08A-148703CD4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'iPace - Associate in Arts in Ge'!$A$2:$A$8</c:f>
              <c:strCache>
                <c:ptCount val="7"/>
                <c:pt idx="0">
                  <c:v>Early Spring 2019</c:v>
                </c:pt>
                <c:pt idx="1">
                  <c:v>Late Spring 2019</c:v>
                </c:pt>
                <c:pt idx="2">
                  <c:v>Summer 2019</c:v>
                </c:pt>
                <c:pt idx="3">
                  <c:v>Early Fall 2019</c:v>
                </c:pt>
                <c:pt idx="4">
                  <c:v>Late Fall 2019</c:v>
                </c:pt>
                <c:pt idx="5">
                  <c:v>Early Spring 2020 (projected)</c:v>
                </c:pt>
                <c:pt idx="6">
                  <c:v>Late Spring 2020 (projected)</c:v>
                </c:pt>
              </c:strCache>
            </c:strRef>
          </c:cat>
          <c:val>
            <c:numRef>
              <c:f>'iPace - Associate in Arts in Ge'!$E$2:$E$8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AF-49FC-B08A-148703CD4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484506832"/>
        <c:axId val="1867842816"/>
      </c:barChart>
      <c:catAx>
        <c:axId val="148450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842816"/>
        <c:crosses val="autoZero"/>
        <c:auto val="1"/>
        <c:lblAlgn val="ctr"/>
        <c:lblOffset val="100"/>
        <c:noMultiLvlLbl val="0"/>
      </c:catAx>
      <c:valAx>
        <c:axId val="186784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506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2E68-2F7B-48FD-8E97-57664FAA3F2F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676A8-B323-47AE-B5DC-9488B5B25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676A8-B323-47AE-B5DC-9488B5B257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676A8-B323-47AE-B5DC-9488B5B257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676A8-B323-47AE-B5DC-9488B5B2575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3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76A8-B323-47AE-B5DC-9488B5B2575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3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76A8-B323-47AE-B5DC-9488B5B2575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3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7"/>
          <a:stretch/>
        </p:blipFill>
        <p:spPr>
          <a:xfrm>
            <a:off x="0" y="0"/>
            <a:ext cx="121953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537" y="3152451"/>
            <a:ext cx="10363200" cy="622384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537" y="3774839"/>
            <a:ext cx="9144000" cy="429127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566" y="6561221"/>
            <a:ext cx="28616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All Campus. Confidentia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 and Proprietary.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4661" y="5494339"/>
            <a:ext cx="4085167" cy="985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67" y="5648526"/>
            <a:ext cx="1457739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7" y="381000"/>
            <a:ext cx="11668539" cy="69242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38551"/>
            <a:ext cx="11085442" cy="4738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357" y="461394"/>
            <a:ext cx="11085443" cy="612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1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8738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26365"/>
            <a:ext cx="515778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8738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26365"/>
            <a:ext cx="51831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357" y="461394"/>
            <a:ext cx="11085443" cy="612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6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357" y="461394"/>
            <a:ext cx="11085443" cy="612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357" y="461394"/>
            <a:ext cx="11085443" cy="612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2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7"/>
          <a:stretch/>
        </p:blipFill>
        <p:spPr>
          <a:xfrm>
            <a:off x="0" y="0"/>
            <a:ext cx="121953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429000"/>
            <a:ext cx="10515600" cy="561976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67" y="5648526"/>
            <a:ext cx="1457739" cy="10204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566" y="6561221"/>
            <a:ext cx="28616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All Campus. Confidentia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 and Proprietary.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5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357" y="365125"/>
            <a:ext cx="11085443" cy="70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8551"/>
            <a:ext cx="10515600" cy="473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42088"/>
            <a:ext cx="41148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42088"/>
            <a:ext cx="3326296" cy="315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08A1A3-1BA8-4FEE-B8DF-52EDAC252C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9553" y="6592321"/>
            <a:ext cx="28616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All Campus. Confidentia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l and Proprietary. All Rights Reserved.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Calibri" panose="020F0502020204030204" pitchFamily="34" charset="0"/>
        <a:buChar char="─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Pace University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Campus and Partnership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7883" y="5376893"/>
            <a:ext cx="4085167" cy="985548"/>
          </a:xfrm>
        </p:spPr>
        <p:txBody>
          <a:bodyPr/>
          <a:lstStyle/>
          <a:p>
            <a:r>
              <a:rPr lang="en-US" dirty="0"/>
              <a:t>Presented by:</a:t>
            </a:r>
          </a:p>
          <a:p>
            <a:endParaRPr lang="en-US" b="1" dirty="0"/>
          </a:p>
          <a:p>
            <a:r>
              <a:rPr lang="en-US" b="1" dirty="0"/>
              <a:t>Samantha Goldstein, </a:t>
            </a:r>
            <a:r>
              <a:rPr lang="en-US" dirty="0"/>
              <a:t>Senior Director of Strategic Partnerships</a:t>
            </a:r>
          </a:p>
          <a:p>
            <a:r>
              <a:rPr lang="en-US" b="1" dirty="0"/>
              <a:t>Jack Harney, </a:t>
            </a:r>
            <a:r>
              <a:rPr lang="en-US" dirty="0"/>
              <a:t>Senior Director of Strategic Partnerships</a:t>
            </a:r>
          </a:p>
          <a:p>
            <a:r>
              <a:rPr lang="en-US" b="1" dirty="0"/>
              <a:t>Katie Curran, </a:t>
            </a:r>
            <a:r>
              <a:rPr lang="en-US" dirty="0"/>
              <a:t>Director of Client Services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008A5-7998-4058-AF40-A3E32A9A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952" y="5451069"/>
            <a:ext cx="2319337" cy="12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468B-EC9A-4990-901A-D69B80BA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Assets Included at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2C8C-E750-4AF4-B9A9-EE9A4B37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381125"/>
            <a:ext cx="5328193" cy="4795838"/>
          </a:xfrm>
        </p:spPr>
        <p:txBody>
          <a:bodyPr/>
          <a:lstStyle/>
          <a:p>
            <a:pPr>
              <a:buSzPct val="100000"/>
            </a:pPr>
            <a:r>
              <a:rPr lang="en-US" sz="2400" dirty="0"/>
              <a:t>Multiple request information page designs</a:t>
            </a:r>
          </a:p>
          <a:p>
            <a:pPr>
              <a:buSzPct val="100000"/>
            </a:pPr>
            <a:r>
              <a:rPr lang="en-US" sz="2400" dirty="0"/>
              <a:t>Program brochure(s)</a:t>
            </a:r>
          </a:p>
          <a:p>
            <a:pPr>
              <a:buSzPct val="100000"/>
            </a:pPr>
            <a:r>
              <a:rPr lang="en-US" sz="2400" dirty="0"/>
              <a:t>20+ nurturing emails</a:t>
            </a:r>
          </a:p>
          <a:p>
            <a:pPr>
              <a:buSzPct val="100000"/>
            </a:pPr>
            <a:r>
              <a:rPr lang="en-US" sz="2400" dirty="0"/>
              <a:t>Display banner sets</a:t>
            </a:r>
          </a:p>
          <a:p>
            <a:pPr>
              <a:buSzPct val="100000"/>
            </a:pPr>
            <a:r>
              <a:rPr lang="en-US" sz="2400" dirty="0"/>
              <a:t>Social media ads</a:t>
            </a:r>
          </a:p>
          <a:p>
            <a:pPr>
              <a:buSzPct val="100000"/>
            </a:pPr>
            <a:r>
              <a:rPr lang="en-US" sz="2400" dirty="0"/>
              <a:t>Social media page creation &amp; management</a:t>
            </a:r>
          </a:p>
          <a:p>
            <a:pPr>
              <a:buSzPct val="100000"/>
            </a:pPr>
            <a:r>
              <a:rPr lang="en-US" sz="2400" dirty="0"/>
              <a:t>New student orientation</a:t>
            </a:r>
          </a:p>
          <a:p>
            <a:pPr>
              <a:buSzPct val="100000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1AE37-98F1-4744-804A-9560E393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C2E91-59BD-41BB-BB01-249E5DC06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752" y="1226032"/>
            <a:ext cx="1254830" cy="36295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2DA520-8600-44C3-AC2E-672A84C19B22}"/>
              </a:ext>
            </a:extLst>
          </p:cNvPr>
          <p:cNvGrpSpPr>
            <a:grpSpLocks noChangeAspect="1"/>
          </p:cNvGrpSpPr>
          <p:nvPr/>
        </p:nvGrpSpPr>
        <p:grpSpPr>
          <a:xfrm>
            <a:off x="8595689" y="4600418"/>
            <a:ext cx="2813043" cy="1917753"/>
            <a:chOff x="5650703" y="288471"/>
            <a:chExt cx="5953185" cy="40658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4C3934-D481-4B33-BFBC-82E4729F7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162"/>
            <a:stretch/>
          </p:blipFill>
          <p:spPr>
            <a:xfrm>
              <a:off x="5650703" y="288471"/>
              <a:ext cx="5953185" cy="4038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228485-516B-43BA-AD07-D727A67BB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77"/>
            <a:stretch/>
          </p:blipFill>
          <p:spPr>
            <a:xfrm>
              <a:off x="5828204" y="487816"/>
              <a:ext cx="5539171" cy="31079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C36445-DC16-4052-827A-F6F6720FBF1E}"/>
                </a:ext>
              </a:extLst>
            </p:cNvPr>
            <p:cNvSpPr/>
            <p:nvPr/>
          </p:nvSpPr>
          <p:spPr>
            <a:xfrm>
              <a:off x="7445029" y="4257422"/>
              <a:ext cx="2393483" cy="969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9F8AB6-6A24-4E5C-AC5D-B57AA162AB11}"/>
              </a:ext>
            </a:extLst>
          </p:cNvPr>
          <p:cNvGrpSpPr/>
          <p:nvPr/>
        </p:nvGrpSpPr>
        <p:grpSpPr>
          <a:xfrm>
            <a:off x="6424843" y="4157064"/>
            <a:ext cx="1434916" cy="1985715"/>
            <a:chOff x="4135438" y="2663054"/>
            <a:chExt cx="1434916" cy="1985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9B6BF4-201E-4EF2-9291-8F6528F11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3197" y="2663054"/>
              <a:ext cx="677157" cy="13996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2DE20C-9E35-4F0E-851E-0F045E50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317" y="2959619"/>
              <a:ext cx="682811" cy="13961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7942F8-3D7F-4ED8-8A99-15A1E200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5438" y="3252664"/>
              <a:ext cx="682811" cy="139610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AF45F5-65D2-4F0C-B53A-7EF42C8F7202}"/>
              </a:ext>
            </a:extLst>
          </p:cNvPr>
          <p:cNvGrpSpPr>
            <a:grpSpLocks noChangeAspect="1"/>
          </p:cNvGrpSpPr>
          <p:nvPr/>
        </p:nvGrpSpPr>
        <p:grpSpPr>
          <a:xfrm>
            <a:off x="6140221" y="1362672"/>
            <a:ext cx="2455468" cy="2363586"/>
            <a:chOff x="2576121" y="3940165"/>
            <a:chExt cx="2455468" cy="2363586"/>
          </a:xfrm>
        </p:grpSpPr>
        <p:pic>
          <p:nvPicPr>
            <p:cNvPr id="15" name="Picture 2" descr="https://lh6.googleusercontent.com/WmAg51-e8VMVUxDcjOO1eSaR3HcDz4ZmOQOLwfp4sTfNvgzmNryhUc4Ewzlq0gHjPYznxXYaFCA1rl7D-NuJ0FyBZ77S5B_X2EId6G8YRp2T9Dtl4KdsI4Nkz1hCN4k9L3uJsao">
              <a:extLst>
                <a:ext uri="{FF2B5EF4-FFF2-40B4-BE49-F238E27FC236}">
                  <a16:creationId xmlns:a16="http://schemas.microsoft.com/office/drawing/2014/main" id="{60176B3D-88B5-43EB-8672-5B0FDDDEEC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285" t="8627" r="25124" b="40242"/>
            <a:stretch/>
          </p:blipFill>
          <p:spPr bwMode="auto">
            <a:xfrm>
              <a:off x="3973255" y="4361677"/>
              <a:ext cx="1058334" cy="120843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lh6.googleusercontent.com/WmAg51-e8VMVUxDcjOO1eSaR3HcDz4ZmOQOLwfp4sTfNvgzmNryhUc4Ewzlq0gHjPYznxXYaFCA1rl7D-NuJ0FyBZ77S5B_X2EId6G8YRp2T9Dtl4KdsI4Nkz1hCN4k9L3uJsao">
              <a:extLst>
                <a:ext uri="{FF2B5EF4-FFF2-40B4-BE49-F238E27FC236}">
                  <a16:creationId xmlns:a16="http://schemas.microsoft.com/office/drawing/2014/main" id="{DDB0D0FE-33AD-449E-BEB4-E7781ACA04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39" t="7423"/>
            <a:stretch/>
          </p:blipFill>
          <p:spPr bwMode="auto">
            <a:xfrm>
              <a:off x="2576121" y="3940165"/>
              <a:ext cx="1121600" cy="218798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lh6.googleusercontent.com/WmAg51-e8VMVUxDcjOO1eSaR3HcDz4ZmOQOLwfp4sTfNvgzmNryhUc4Ewzlq0gHjPYznxXYaFCA1rl7D-NuJ0FyBZ77S5B_X2EId6G8YRp2T9Dtl4KdsI4Nkz1hCN4k9L3uJsao">
              <a:extLst>
                <a:ext uri="{FF2B5EF4-FFF2-40B4-BE49-F238E27FC236}">
                  <a16:creationId xmlns:a16="http://schemas.microsoft.com/office/drawing/2014/main" id="{B0FEB488-6079-4B30-A286-C03BE9F3B2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84" t="7483" r="50131" b="40414"/>
            <a:stretch/>
          </p:blipFill>
          <p:spPr bwMode="auto">
            <a:xfrm>
              <a:off x="3406868" y="4661111"/>
              <a:ext cx="1075267" cy="123143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lh6.googleusercontent.com/WmAg51-e8VMVUxDcjOO1eSaR3HcDz4ZmOQOLwfp4sTfNvgzmNryhUc4Ewzlq0gHjPYznxXYaFCA1rl7D-NuJ0FyBZ77S5B_X2EId6G8YRp2T9Dtl4KdsI4Nkz1hCN4k9L3uJsao">
              <a:extLst>
                <a:ext uri="{FF2B5EF4-FFF2-40B4-BE49-F238E27FC236}">
                  <a16:creationId xmlns:a16="http://schemas.microsoft.com/office/drawing/2014/main" id="{A2FBB284-0BD3-4792-92C2-0B5737020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750" r="75043" b="40187"/>
            <a:stretch/>
          </p:blipFill>
          <p:spPr bwMode="auto">
            <a:xfrm>
              <a:off x="2823819" y="5096933"/>
              <a:ext cx="1074078" cy="120681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1ED02-EFED-478B-9AF9-E2F0B5F0C3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122" y="1318197"/>
            <a:ext cx="1144825" cy="22786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BAE39E-3F8F-4D44-975B-4E68F57280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322" y="2052237"/>
            <a:ext cx="1149681" cy="23509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C6525E8-B05D-4136-BC57-C5807F9BFEDE}"/>
              </a:ext>
            </a:extLst>
          </p:cNvPr>
          <p:cNvGrpSpPr/>
          <p:nvPr/>
        </p:nvGrpSpPr>
        <p:grpSpPr>
          <a:xfrm>
            <a:off x="7390640" y="5265609"/>
            <a:ext cx="1745095" cy="1165615"/>
            <a:chOff x="5208099" y="5155183"/>
            <a:chExt cx="1745095" cy="11656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E37DCD-9487-4D20-97A0-53ABE41C0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905" y="5155183"/>
              <a:ext cx="902289" cy="75840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1A81AB-332E-412F-A7AF-69FF0B558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9718" y="5380493"/>
              <a:ext cx="886986" cy="7396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C26627-8229-4EBB-BAC2-7DBD06AF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8099" y="5587045"/>
              <a:ext cx="875199" cy="73375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9C9EEF-BF42-42AB-8167-5E32E3BCBB2D}"/>
              </a:ext>
            </a:extLst>
          </p:cNvPr>
          <p:cNvGrpSpPr/>
          <p:nvPr/>
        </p:nvGrpSpPr>
        <p:grpSpPr>
          <a:xfrm>
            <a:off x="7790127" y="3367250"/>
            <a:ext cx="2219394" cy="1676889"/>
            <a:chOff x="5203791" y="3401434"/>
            <a:chExt cx="2219394" cy="16768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DF8DF3E-717C-4487-94BE-A77846C4E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3791" y="3401434"/>
              <a:ext cx="2219394" cy="143447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3BE5CD-D3A3-4A41-B86E-D723B64BB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52836" y="3577354"/>
              <a:ext cx="1163073" cy="150096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166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F4FE-B228-478F-9EB8-4EA45C43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Creative Services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F5F74F-6247-40C5-9870-169FCDE3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/>
              <a:t>Timely website content updates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/>
              <a:t>Creative updates based on “winning” design elements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/>
              <a:t>Support media as applicable: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Webinars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Career guides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Digital and traditional radio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Video editing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Infographics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Print media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Outdoor media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000" dirty="0"/>
              <a:t>Articles &amp; press releases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97685-1274-4351-9A42-6D0A5DC3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http://musiceducation.arts.ufl.edu/infographics/the-evolution-of-musical-tools.png">
            <a:extLst>
              <a:ext uri="{FF2B5EF4-FFF2-40B4-BE49-F238E27FC236}">
                <a16:creationId xmlns:a16="http://schemas.microsoft.com/office/drawing/2014/main" id="{38FF0CB8-1F00-4A15-B12E-0D860BC1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1345" y="1290415"/>
            <a:ext cx="1356546" cy="521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68B4B-7E5A-4BBB-95BE-8A77910EE0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754" y="4122262"/>
            <a:ext cx="3497297" cy="2406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4FF37-4D51-48FC-A1F7-9AE5F23D3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061" y="5191188"/>
            <a:ext cx="2318930" cy="12961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78896-6540-446A-A300-8E83E605A5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851" y="2670268"/>
            <a:ext cx="1288967" cy="17263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56CBAE-BB8C-4BBA-B5EA-2E32CCC48B3B}"/>
              </a:ext>
            </a:extLst>
          </p:cNvPr>
          <p:cNvGrpSpPr/>
          <p:nvPr/>
        </p:nvGrpSpPr>
        <p:grpSpPr>
          <a:xfrm>
            <a:off x="7640500" y="2820112"/>
            <a:ext cx="1920244" cy="1885197"/>
            <a:chOff x="4973924" y="3059755"/>
            <a:chExt cx="1835835" cy="18023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37895A-1014-46A9-9A9B-3CFF365C9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6781" y="3268090"/>
              <a:ext cx="1232978" cy="159399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C14E32-3295-4575-BB10-9780E697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73924" y="3059755"/>
              <a:ext cx="1219881" cy="157669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848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C97027-5E7D-4237-A548-210E8DA4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Optimization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E53BFF-D4A6-4959-BCE1-855385D7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Best practices at launch, understanding that each target is different</a:t>
            </a:r>
          </a:p>
          <a:p>
            <a:r>
              <a:rPr lang="en-US" sz="2400" dirty="0"/>
              <a:t>Evolve as dictated by the data: imagery, content, form position, form fields, etc.</a:t>
            </a:r>
          </a:p>
          <a:p>
            <a:r>
              <a:rPr lang="en-US" sz="2400" dirty="0"/>
              <a:t>Improves efficiency of media spend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B176-8762-407D-9435-DC5574A2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F8A77-B7ED-4FDC-8878-FD0063130435}"/>
              </a:ext>
            </a:extLst>
          </p:cNvPr>
          <p:cNvSpPr txBox="1"/>
          <p:nvPr/>
        </p:nvSpPr>
        <p:spPr>
          <a:xfrm>
            <a:off x="890562" y="5963376"/>
            <a:ext cx="84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91299A-C8B5-497D-B062-DDA7B740E171}"/>
              </a:ext>
            </a:extLst>
          </p:cNvPr>
          <p:cNvCxnSpPr>
            <a:cxnSpLocks/>
          </p:cNvCxnSpPr>
          <p:nvPr/>
        </p:nvCxnSpPr>
        <p:spPr>
          <a:xfrm>
            <a:off x="1505870" y="6194370"/>
            <a:ext cx="242320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ADA4D4-F15C-4D26-A111-8928B6E0367F}"/>
              </a:ext>
            </a:extLst>
          </p:cNvPr>
          <p:cNvSpPr txBox="1"/>
          <p:nvPr/>
        </p:nvSpPr>
        <p:spPr>
          <a:xfrm>
            <a:off x="3915486" y="5991426"/>
            <a:ext cx="4413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Rate from Visit to Inquiry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2ED05-FBE7-4FA1-88B6-21FDC5742A3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294941" y="6217068"/>
            <a:ext cx="221590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9EA0A3-AAA2-41F2-B19A-5097DB874B5F}"/>
              </a:ext>
            </a:extLst>
          </p:cNvPr>
          <p:cNvSpPr txBox="1"/>
          <p:nvPr/>
        </p:nvSpPr>
        <p:spPr>
          <a:xfrm>
            <a:off x="10510847" y="5986235"/>
            <a:ext cx="84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61D9E-2031-4F7D-8560-DF27503789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70" y="3598957"/>
            <a:ext cx="1384478" cy="22203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B78CD-F36C-4463-8FC3-8A29DC095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r="3511"/>
          <a:stretch/>
        </p:blipFill>
        <p:spPr>
          <a:xfrm>
            <a:off x="3078674" y="3598957"/>
            <a:ext cx="1347789" cy="22047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E9D667-946B-4793-A821-DC59361F4F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173" y="3598957"/>
            <a:ext cx="1342405" cy="2196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EAD4CF-488F-4466-BC58-738E28670707}"/>
              </a:ext>
            </a:extLst>
          </p:cNvPr>
          <p:cNvSpPr/>
          <p:nvPr/>
        </p:nvSpPr>
        <p:spPr>
          <a:xfrm>
            <a:off x="9314015" y="3123204"/>
            <a:ext cx="1398497" cy="29159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364738-C22A-4867-89AB-F15048AC2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288" y="3598957"/>
            <a:ext cx="1398498" cy="22099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BEC237-E108-4678-82FB-4ADD939CAB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2808" y="3598957"/>
            <a:ext cx="1340913" cy="22059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Right Arrow 20">
            <a:extLst>
              <a:ext uri="{FF2B5EF4-FFF2-40B4-BE49-F238E27FC236}">
                <a16:creationId xmlns:a16="http://schemas.microsoft.com/office/drawing/2014/main" id="{A039BE30-48F3-48A8-AD35-5716D22F533D}"/>
              </a:ext>
            </a:extLst>
          </p:cNvPr>
          <p:cNvSpPr/>
          <p:nvPr/>
        </p:nvSpPr>
        <p:spPr>
          <a:xfrm>
            <a:off x="1505870" y="3043748"/>
            <a:ext cx="7529672" cy="4505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C7D1A7-F85F-4C9A-A95A-EB5686143B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254" y="3598957"/>
            <a:ext cx="1391028" cy="2192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09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4BC36-1885-4D74-B2B5-89DD1324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Partner 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E22CB6-051B-4B93-94DC-61B505048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Partnership with the largest benefits providers and direct companies (1,000+) connects our clients to over 20 million professionals around the globe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51D4B-5E52-4801-A98A-169F350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13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F8EC31D-7DCD-4739-96A6-F8CCE5C92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3"/>
          <a:stretch/>
        </p:blipFill>
        <p:spPr>
          <a:xfrm>
            <a:off x="6482649" y="2443109"/>
            <a:ext cx="5446232" cy="42973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BF821C-84ED-452E-9B8A-2676DB6EA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759" y="2797015"/>
            <a:ext cx="4001769" cy="32498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DA52C5-9F6C-4E29-A995-FE76AAFEC6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26529" r="20941" b="24879"/>
          <a:stretch/>
        </p:blipFill>
        <p:spPr>
          <a:xfrm>
            <a:off x="1767752" y="3545303"/>
            <a:ext cx="1330961" cy="833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19A2B1-B20C-4276-A784-8A10FBE29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0" y="2507177"/>
            <a:ext cx="899728" cy="1195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E68FBA-92CA-4C79-8F97-9413E87A8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22" y="5594272"/>
            <a:ext cx="4184519" cy="6407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FA73C6-6C4C-4819-8DD1-384360CB6C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5" y="2812259"/>
            <a:ext cx="2182370" cy="4569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3C0848-427D-4EB2-BA77-2F5DE501C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3556" r="3333" b="15926"/>
          <a:stretch/>
        </p:blipFill>
        <p:spPr>
          <a:xfrm>
            <a:off x="1328325" y="4512320"/>
            <a:ext cx="2062480" cy="8713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FF9938-A879-4AFF-815F-8E4EDB116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31" y="3807757"/>
            <a:ext cx="2322730" cy="545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8BCD7F-C9E5-42EE-AA0B-59645D2074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33" y="4540534"/>
            <a:ext cx="872258" cy="8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1D04-9222-40E6-BED3-03442C3B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Places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F36E-920B-4F05-82BD-244BAC41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381124"/>
            <a:ext cx="11085443" cy="4924425"/>
          </a:xfrm>
        </p:spPr>
        <p:txBody>
          <a:bodyPr/>
          <a:lstStyle/>
          <a:p>
            <a:r>
              <a:rPr lang="en-US" dirty="0"/>
              <a:t>All Campus recognized as a “Best Places to Work” in Chicago</a:t>
            </a:r>
          </a:p>
          <a:p>
            <a:pPr lvl="1"/>
            <a:r>
              <a:rPr lang="en-US" dirty="0"/>
              <a:t>Built In Chicago</a:t>
            </a:r>
          </a:p>
          <a:p>
            <a:pPr lvl="2"/>
            <a:r>
              <a:rPr lang="en-US" dirty="0"/>
              <a:t>#20 Best Places to Work in Chicago</a:t>
            </a:r>
          </a:p>
          <a:p>
            <a:pPr lvl="2"/>
            <a:r>
              <a:rPr lang="en-US" dirty="0"/>
              <a:t>#7 Best Small Companies to Work for in Chicago</a:t>
            </a:r>
          </a:p>
          <a:p>
            <a:pPr lvl="1"/>
            <a:r>
              <a:rPr lang="en-US" dirty="0"/>
              <a:t>Crain’s Chicago Business</a:t>
            </a:r>
          </a:p>
          <a:p>
            <a:pPr lvl="2"/>
            <a:r>
              <a:rPr lang="en-US" dirty="0"/>
              <a:t>#32 Best Places to Work in Chicago</a:t>
            </a:r>
          </a:p>
          <a:p>
            <a:pPr lvl="2"/>
            <a:r>
              <a:rPr lang="en-US" dirty="0"/>
              <a:t>#19 Best Small Companies to Work for in Chicago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4D48-6909-4380-BCF0-4F4F8FB4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912AA-69C8-4B63-BF55-51C64A14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991" y="3669416"/>
            <a:ext cx="2212901" cy="2636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F0B691-2829-4445-ACE2-0E4E7BA31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692" y="3666477"/>
            <a:ext cx="2084361" cy="2639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85C91-9455-2545-BF1B-91A6C0972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512" y="1941903"/>
            <a:ext cx="3078471" cy="14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841F-8CED-485B-B519-D43E3A59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4886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E83B20-3ACE-43CE-9E5D-C3038B82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and Upcoming Pace &amp; All Campus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08F0E-9BC9-4E2B-8F98-51ADAAADD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 marketing and recruitment for:</a:t>
            </a:r>
          </a:p>
          <a:p>
            <a:pPr lvl="1"/>
            <a:r>
              <a:rPr lang="en-US" dirty="0"/>
              <a:t>Master of Science in Information Technology (first start: Summer 2018)</a:t>
            </a:r>
          </a:p>
          <a:p>
            <a:pPr lvl="1"/>
            <a:r>
              <a:rPr lang="en-US" dirty="0"/>
              <a:t>Master of Arts in Homeland Security (first start: Spring 2019)</a:t>
            </a:r>
          </a:p>
          <a:p>
            <a:pPr lvl="1"/>
            <a:r>
              <a:rPr lang="en-US" dirty="0"/>
              <a:t>Degree Completion programs/iPace (first start: early Spring 2019)</a:t>
            </a:r>
          </a:p>
          <a:p>
            <a:pPr lvl="1"/>
            <a:endParaRPr lang="en-US" dirty="0"/>
          </a:p>
          <a:p>
            <a:r>
              <a:rPr lang="en-US" dirty="0"/>
              <a:t>Partial marketing and recruitment for:</a:t>
            </a:r>
          </a:p>
          <a:p>
            <a:pPr lvl="1"/>
            <a:r>
              <a:rPr lang="en-US" dirty="0"/>
              <a:t>MA in Higher Education Administration and Student Affairs (full go-live in Spring 2020)</a:t>
            </a:r>
          </a:p>
          <a:p>
            <a:pPr lvl="1"/>
            <a:endParaRPr lang="en-US" dirty="0"/>
          </a:p>
          <a:p>
            <a:r>
              <a:rPr lang="en-US" dirty="0"/>
              <a:t>Upcoming program launches:</a:t>
            </a:r>
          </a:p>
          <a:p>
            <a:pPr lvl="1"/>
            <a:r>
              <a:rPr lang="en-US" dirty="0"/>
              <a:t>MSEd in Literacy Education; Advanced Certificate, Literacy Specialist </a:t>
            </a:r>
          </a:p>
          <a:p>
            <a:pPr lvl="1"/>
            <a:r>
              <a:rPr lang="en-US" dirty="0"/>
              <a:t>MBA</a:t>
            </a:r>
          </a:p>
          <a:p>
            <a:pPr lvl="1"/>
            <a:r>
              <a:rPr lang="en-US" dirty="0"/>
              <a:t>Masters of Public Administration (pending re-launch)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AA4C9F-1961-4B4F-A808-941D0C38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online.pace.edu Subdomain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20B209-AC5A-45E0-AD13-12E2DD01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438550"/>
            <a:ext cx="5648826" cy="50384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All programs linked to from the online.pace.edu site, whether managed by Pace or All Campus, will benefit from search engine optimization approach</a:t>
            </a:r>
          </a:p>
          <a:p>
            <a:pPr>
              <a:lnSpc>
                <a:spcPct val="100000"/>
              </a:lnSpc>
            </a:pPr>
            <a:r>
              <a:rPr lang="en-US" dirty="0"/>
              <a:t>Link building efforts will be combined into one site, rather than spread across three (degree completion, MSIT, Homeland Security) creating economies of scale</a:t>
            </a:r>
          </a:p>
          <a:p>
            <a:r>
              <a:rPr lang="en-US" dirty="0"/>
              <a:t>Site will increase interlinking opportunities between graduate and undergraduate programs, on-ground and online programs</a:t>
            </a:r>
          </a:p>
          <a:p>
            <a:r>
              <a:rPr lang="en-US" dirty="0"/>
              <a:t>Site architecture hierarchy is optimized for search engines</a:t>
            </a:r>
          </a:p>
          <a:p>
            <a:r>
              <a:rPr lang="en-US" dirty="0"/>
              <a:t>Over time, the online.pace.edu site will rank #1 for any branded, “online” search query</a:t>
            </a:r>
          </a:p>
          <a:p>
            <a:r>
              <a:rPr lang="en-US" dirty="0"/>
              <a:t>Preparing to launch in Q1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4C232-3370-45C6-93D6-247E50B7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EBE0B-CA45-480F-930E-A36018BB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81" y="1708484"/>
            <a:ext cx="4645077" cy="3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Students, Graduate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52B359-5108-48FA-8612-AF80A6DC8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34422"/>
              </p:ext>
            </p:extLst>
          </p:nvPr>
        </p:nvGraphicFramePr>
        <p:xfrm>
          <a:off x="566927" y="1219200"/>
          <a:ext cx="11177659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0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882FBA-B143-4C67-B682-102CCF8E53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3765" y="1304543"/>
          <a:ext cx="11224470" cy="517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Students, Degree Completion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5145-32F2-483F-BF4A-D16D8063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All Campus Special?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27678-CBB8-45DF-9232-4B53AF74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250D3-E413-424C-A282-02F4AC6B280C}"/>
              </a:ext>
            </a:extLst>
          </p:cNvPr>
          <p:cNvSpPr/>
          <p:nvPr/>
        </p:nvSpPr>
        <p:spPr>
          <a:xfrm>
            <a:off x="291464" y="4645318"/>
            <a:ext cx="4954792" cy="155194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CF918-420A-4CBE-AAE5-3DBFB4BB68F3}"/>
              </a:ext>
            </a:extLst>
          </p:cNvPr>
          <p:cNvSpPr/>
          <p:nvPr/>
        </p:nvSpPr>
        <p:spPr>
          <a:xfrm>
            <a:off x="291463" y="1471096"/>
            <a:ext cx="4945555" cy="155194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F99E9-2E13-4DE4-B773-54DBFDEFB62B}"/>
              </a:ext>
            </a:extLst>
          </p:cNvPr>
          <p:cNvGrpSpPr>
            <a:grpSpLocks noChangeAspect="1"/>
          </p:cNvGrpSpPr>
          <p:nvPr/>
        </p:nvGrpSpPr>
        <p:grpSpPr>
          <a:xfrm>
            <a:off x="4468348" y="4645318"/>
            <a:ext cx="1551949" cy="1551949"/>
            <a:chOff x="2727981" y="4539259"/>
            <a:chExt cx="2011680" cy="20116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8D4845-6ED3-4AA3-85A3-6F3D1311D0CA}"/>
                </a:ext>
              </a:extLst>
            </p:cNvPr>
            <p:cNvSpPr/>
            <p:nvPr/>
          </p:nvSpPr>
          <p:spPr>
            <a:xfrm>
              <a:off x="2727981" y="4539259"/>
              <a:ext cx="2011680" cy="20116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F062CF-66CA-4730-AA79-561C9A38F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827" y="4852416"/>
              <a:ext cx="1385367" cy="138536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9333FC-C1CF-4393-9401-50C9B493DBEE}"/>
              </a:ext>
            </a:extLst>
          </p:cNvPr>
          <p:cNvGrpSpPr>
            <a:grpSpLocks noChangeAspect="1"/>
          </p:cNvGrpSpPr>
          <p:nvPr/>
        </p:nvGrpSpPr>
        <p:grpSpPr>
          <a:xfrm>
            <a:off x="4473997" y="1471097"/>
            <a:ext cx="1551949" cy="1551949"/>
            <a:chOff x="2691243" y="1466852"/>
            <a:chExt cx="2011680" cy="201168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5A43F3-F51A-42F2-AE5E-D48C1C2B8AC4}"/>
                </a:ext>
              </a:extLst>
            </p:cNvPr>
            <p:cNvSpPr/>
            <p:nvPr/>
          </p:nvSpPr>
          <p:spPr>
            <a:xfrm>
              <a:off x="2691243" y="1466852"/>
              <a:ext cx="2011680" cy="201168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68E8CE-526B-40E5-BC3B-478658B40E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69985" y="2028483"/>
              <a:ext cx="1511053" cy="1084447"/>
              <a:chOff x="3381375" y="2053539"/>
              <a:chExt cx="922198" cy="66183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66111E-8346-46CF-8590-A1C77048B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375" y="2053539"/>
                <a:ext cx="922198" cy="66183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1DD8-9C1F-40A7-9E49-04E503317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88697" y="2159243"/>
                <a:ext cx="313302" cy="313302"/>
              </a:xfrm>
              <a:prstGeom prst="rect">
                <a:avLst/>
              </a:prstGeom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3C3137-78FB-4B71-B514-87AFE9D48D1B}"/>
              </a:ext>
            </a:extLst>
          </p:cNvPr>
          <p:cNvSpPr/>
          <p:nvPr/>
        </p:nvSpPr>
        <p:spPr>
          <a:xfrm>
            <a:off x="6899038" y="3063674"/>
            <a:ext cx="5009114" cy="154371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352D91-01CD-4E4F-89DA-9ABAF1BCAD5F}"/>
              </a:ext>
            </a:extLst>
          </p:cNvPr>
          <p:cNvGrpSpPr>
            <a:grpSpLocks noChangeAspect="1"/>
          </p:cNvGrpSpPr>
          <p:nvPr/>
        </p:nvGrpSpPr>
        <p:grpSpPr>
          <a:xfrm>
            <a:off x="6180081" y="3059264"/>
            <a:ext cx="1551949" cy="1551949"/>
            <a:chOff x="4286239" y="2797819"/>
            <a:chExt cx="2011680" cy="20116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3BA5C3-586F-4BE0-80BE-A6A44EA7E1C4}"/>
                </a:ext>
              </a:extLst>
            </p:cNvPr>
            <p:cNvSpPr/>
            <p:nvPr/>
          </p:nvSpPr>
          <p:spPr>
            <a:xfrm>
              <a:off x="4286239" y="2797819"/>
              <a:ext cx="2011680" cy="20116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2E93FA-C78D-4219-81FD-F59D5B78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047" y="2927340"/>
              <a:ext cx="1056130" cy="105613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1E3A10-535E-4322-A052-52E92873B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1" r="9988"/>
            <a:stretch/>
          </p:blipFill>
          <p:spPr>
            <a:xfrm flipH="1">
              <a:off x="4919723" y="3740322"/>
              <a:ext cx="695327" cy="856087"/>
            </a:xfrm>
            <a:prstGeom prst="rect">
              <a:avLst/>
            </a:prstGeom>
          </p:spPr>
        </p:pic>
      </p:grpSp>
      <p:sp>
        <p:nvSpPr>
          <p:cNvPr id="20" name="Freeform 15">
            <a:extLst>
              <a:ext uri="{FF2B5EF4-FFF2-40B4-BE49-F238E27FC236}">
                <a16:creationId xmlns:a16="http://schemas.microsoft.com/office/drawing/2014/main" id="{761126BB-3A8D-49BE-8E17-BFAED3845D95}"/>
              </a:ext>
            </a:extLst>
          </p:cNvPr>
          <p:cNvSpPr/>
          <p:nvPr/>
        </p:nvSpPr>
        <p:spPr>
          <a:xfrm>
            <a:off x="6096000" y="4984856"/>
            <a:ext cx="4124324" cy="872872"/>
          </a:xfrm>
          <a:custGeom>
            <a:avLst/>
            <a:gdLst>
              <a:gd name="connsiteX0" fmla="*/ 0 w 1278277"/>
              <a:gd name="connsiteY0" fmla="*/ 0 h 687246"/>
              <a:gd name="connsiteX1" fmla="*/ 1278277 w 1278277"/>
              <a:gd name="connsiteY1" fmla="*/ 0 h 687246"/>
              <a:gd name="connsiteX2" fmla="*/ 1278277 w 1278277"/>
              <a:gd name="connsiteY2" fmla="*/ 687246 h 687246"/>
              <a:gd name="connsiteX3" fmla="*/ 0 w 1278277"/>
              <a:gd name="connsiteY3" fmla="*/ 687246 h 687246"/>
              <a:gd name="connsiteX4" fmla="*/ 0 w 1278277"/>
              <a:gd name="connsiteY4" fmla="*/ 0 h 6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77" h="687246">
                <a:moveTo>
                  <a:pt x="0" y="0"/>
                </a:moveTo>
                <a:lnTo>
                  <a:pt x="1278277" y="0"/>
                </a:lnTo>
                <a:lnTo>
                  <a:pt x="1278277" y="687246"/>
                </a:lnTo>
                <a:lnTo>
                  <a:pt x="0" y="68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 of Offering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40C21CF-453B-47BD-B429-52DC0D5B8204}"/>
              </a:ext>
            </a:extLst>
          </p:cNvPr>
          <p:cNvSpPr/>
          <p:nvPr/>
        </p:nvSpPr>
        <p:spPr>
          <a:xfrm>
            <a:off x="1530109" y="3398519"/>
            <a:ext cx="4565891" cy="872872"/>
          </a:xfrm>
          <a:custGeom>
            <a:avLst/>
            <a:gdLst>
              <a:gd name="connsiteX0" fmla="*/ 0 w 1237043"/>
              <a:gd name="connsiteY0" fmla="*/ 0 h 687246"/>
              <a:gd name="connsiteX1" fmla="*/ 1237043 w 1237043"/>
              <a:gd name="connsiteY1" fmla="*/ 0 h 687246"/>
              <a:gd name="connsiteX2" fmla="*/ 1237043 w 1237043"/>
              <a:gd name="connsiteY2" fmla="*/ 687246 h 687246"/>
              <a:gd name="connsiteX3" fmla="*/ 0 w 1237043"/>
              <a:gd name="connsiteY3" fmla="*/ 687246 h 687246"/>
              <a:gd name="connsiteX4" fmla="*/ 0 w 1237043"/>
              <a:gd name="connsiteY4" fmla="*/ 0 h 6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43" h="687246">
                <a:moveTo>
                  <a:pt x="0" y="0"/>
                </a:moveTo>
                <a:lnTo>
                  <a:pt x="1237043" y="0"/>
                </a:lnTo>
                <a:lnTo>
                  <a:pt x="1237043" y="687246"/>
                </a:lnTo>
                <a:lnTo>
                  <a:pt x="0" y="68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Agency Roots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5B77545D-1C18-4455-B609-5D81723A5980}"/>
              </a:ext>
            </a:extLst>
          </p:cNvPr>
          <p:cNvSpPr/>
          <p:nvPr/>
        </p:nvSpPr>
        <p:spPr>
          <a:xfrm>
            <a:off x="6096000" y="1842462"/>
            <a:ext cx="5338622" cy="787106"/>
          </a:xfrm>
          <a:custGeom>
            <a:avLst/>
            <a:gdLst>
              <a:gd name="connsiteX0" fmla="*/ 0 w 1278277"/>
              <a:gd name="connsiteY0" fmla="*/ 0 h 687246"/>
              <a:gd name="connsiteX1" fmla="*/ 1278277 w 1278277"/>
              <a:gd name="connsiteY1" fmla="*/ 0 h 687246"/>
              <a:gd name="connsiteX2" fmla="*/ 1278277 w 1278277"/>
              <a:gd name="connsiteY2" fmla="*/ 687246 h 687246"/>
              <a:gd name="connsiteX3" fmla="*/ 0 w 1278277"/>
              <a:gd name="connsiteY3" fmla="*/ 687246 h 687246"/>
              <a:gd name="connsiteX4" fmla="*/ 0 w 1278277"/>
              <a:gd name="connsiteY4" fmla="*/ 0 h 6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77" h="687246">
                <a:moveTo>
                  <a:pt x="0" y="0"/>
                </a:moveTo>
                <a:lnTo>
                  <a:pt x="1278277" y="0"/>
                </a:lnTo>
                <a:lnTo>
                  <a:pt x="1278277" y="687246"/>
                </a:lnTo>
                <a:lnTo>
                  <a:pt x="0" y="687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Technology</a:t>
            </a:r>
          </a:p>
        </p:txBody>
      </p:sp>
    </p:spTree>
    <p:extLst>
      <p:ext uri="{BB962C8B-B14F-4D97-AF65-F5344CB8AC3E}">
        <p14:creationId xmlns:p14="http://schemas.microsoft.com/office/powerpoint/2010/main" val="4797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MSIT: Fall YOY Metrics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increase in applications started, applications submitted, accepted and attending students</a:t>
            </a:r>
          </a:p>
          <a:p>
            <a:r>
              <a:rPr lang="en-US" dirty="0"/>
              <a:t>Slight decrease in submission rate due to increase in application volume</a:t>
            </a:r>
          </a:p>
          <a:p>
            <a:r>
              <a:rPr lang="en-US" dirty="0"/>
              <a:t>12% increase in show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A26887-9B58-4087-838C-64A320FC79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7366" y="3798116"/>
          <a:ext cx="7293528" cy="2634904"/>
        </p:xfrm>
        <a:graphic>
          <a:graphicData uri="http://schemas.openxmlformats.org/drawingml/2006/table">
            <a:tbl>
              <a:tblPr/>
              <a:tblGrid>
                <a:gridCol w="1775398">
                  <a:extLst>
                    <a:ext uri="{9D8B030D-6E8A-4147-A177-3AD203B41FA5}">
                      <a16:colId xmlns:a16="http://schemas.microsoft.com/office/drawing/2014/main" val="2608611189"/>
                    </a:ext>
                  </a:extLst>
                </a:gridCol>
                <a:gridCol w="1463504">
                  <a:extLst>
                    <a:ext uri="{9D8B030D-6E8A-4147-A177-3AD203B41FA5}">
                      <a16:colId xmlns:a16="http://schemas.microsoft.com/office/drawing/2014/main" val="368603900"/>
                    </a:ext>
                  </a:extLst>
                </a:gridCol>
                <a:gridCol w="1775398">
                  <a:extLst>
                    <a:ext uri="{9D8B030D-6E8A-4147-A177-3AD203B41FA5}">
                      <a16:colId xmlns:a16="http://schemas.microsoft.com/office/drawing/2014/main" val="139120786"/>
                    </a:ext>
                  </a:extLst>
                </a:gridCol>
                <a:gridCol w="2279228">
                  <a:extLst>
                    <a:ext uri="{9D8B030D-6E8A-4147-A177-3AD203B41FA5}">
                      <a16:colId xmlns:a16="http://schemas.microsoft.com/office/drawing/2014/main" val="1071169040"/>
                    </a:ext>
                  </a:extLst>
                </a:gridCol>
              </a:tblGrid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YOY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2002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 Started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55617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 Submitted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07570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497679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731422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Submitted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609385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Accepted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014890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4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9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MAHS: Fall YOY Metrics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increase in applications started, applications submitted, accepted and attending students</a:t>
            </a:r>
          </a:p>
          <a:p>
            <a:r>
              <a:rPr lang="en-US" dirty="0"/>
              <a:t>20% increase in submission rate, 7% increase in show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2EC966-3EB1-462D-94D1-F0CA35FF3B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7366" y="3345110"/>
          <a:ext cx="7293528" cy="2634904"/>
        </p:xfrm>
        <a:graphic>
          <a:graphicData uri="http://schemas.openxmlformats.org/drawingml/2006/table">
            <a:tbl>
              <a:tblPr/>
              <a:tblGrid>
                <a:gridCol w="1775398">
                  <a:extLst>
                    <a:ext uri="{9D8B030D-6E8A-4147-A177-3AD203B41FA5}">
                      <a16:colId xmlns:a16="http://schemas.microsoft.com/office/drawing/2014/main" val="2608611189"/>
                    </a:ext>
                  </a:extLst>
                </a:gridCol>
                <a:gridCol w="1463504">
                  <a:extLst>
                    <a:ext uri="{9D8B030D-6E8A-4147-A177-3AD203B41FA5}">
                      <a16:colId xmlns:a16="http://schemas.microsoft.com/office/drawing/2014/main" val="368603900"/>
                    </a:ext>
                  </a:extLst>
                </a:gridCol>
                <a:gridCol w="1775398">
                  <a:extLst>
                    <a:ext uri="{9D8B030D-6E8A-4147-A177-3AD203B41FA5}">
                      <a16:colId xmlns:a16="http://schemas.microsoft.com/office/drawing/2014/main" val="139120786"/>
                    </a:ext>
                  </a:extLst>
                </a:gridCol>
                <a:gridCol w="2279228">
                  <a:extLst>
                    <a:ext uri="{9D8B030D-6E8A-4147-A177-3AD203B41FA5}">
                      <a16:colId xmlns:a16="http://schemas.microsoft.com/office/drawing/2014/main" val="1071169040"/>
                    </a:ext>
                  </a:extLst>
                </a:gridCol>
              </a:tblGrid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YOY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2002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 Started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55617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 Submitted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07570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497679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731422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Submitted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609385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Accepted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014890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4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8A1744-4B34-49C0-B0AD-93AF5EC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Marketing Highlights and Accomplishments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F0A3F-F869-461D-B868-9C15A17FB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SEO</a:t>
            </a:r>
          </a:p>
          <a:p>
            <a:pPr lvl="1"/>
            <a:r>
              <a:rPr lang="en-US" dirty="0"/>
              <a:t>Published 7 articles across all programs in 2019 with more in development for 2020</a:t>
            </a:r>
          </a:p>
          <a:p>
            <a:pPr lvl="1"/>
            <a:r>
              <a:rPr lang="en-US" dirty="0"/>
              <a:t>Increased link building efforts – there are now 153 linking domains and 351,705 backlinks to the sites All Campus manages on Pace’s behalf</a:t>
            </a:r>
          </a:p>
          <a:p>
            <a:pPr lvl="1"/>
            <a:r>
              <a:rPr lang="en-US" dirty="0"/>
              <a:t>Search traffic has increased because of improved keyword rankings</a:t>
            </a:r>
          </a:p>
          <a:p>
            <a:r>
              <a:rPr lang="en-US" dirty="0"/>
              <a:t>Paid media and niche marketing</a:t>
            </a:r>
          </a:p>
          <a:p>
            <a:pPr lvl="1"/>
            <a:r>
              <a:rPr lang="en-US" dirty="0"/>
              <a:t>94% increase in click-through-rates in search campaigns over last 6 months</a:t>
            </a:r>
          </a:p>
          <a:p>
            <a:pPr lvl="1"/>
            <a:r>
              <a:rPr lang="en-US" dirty="0"/>
              <a:t>32% increase in social inquiries in Q3 compared to Q2</a:t>
            </a:r>
          </a:p>
          <a:p>
            <a:pPr lvl="1"/>
            <a:r>
              <a:rPr lang="en-US" dirty="0"/>
              <a:t>22% increase in Absolute Impression share (appearing in the top 3 positions in the search) over last 6 months</a:t>
            </a:r>
          </a:p>
          <a:p>
            <a:pPr lvl="1"/>
            <a:r>
              <a:rPr lang="en-US" dirty="0"/>
              <a:t>Positive results in niche marketing efforts for graduate programs</a:t>
            </a:r>
          </a:p>
          <a:p>
            <a:r>
              <a:rPr lang="en-US" dirty="0"/>
              <a:t>Completed and on-going design tests are informing site design and content approach</a:t>
            </a:r>
          </a:p>
          <a:p>
            <a:r>
              <a:rPr lang="en-US" dirty="0"/>
              <a:t>Development and launch of online.pace.edu subdomain presents a powerful marketing opportunity for both Pace and All Campus</a:t>
            </a:r>
          </a:p>
        </p:txBody>
      </p:sp>
    </p:spTree>
    <p:extLst>
      <p:ext uri="{BB962C8B-B14F-4D97-AF65-F5344CB8AC3E}">
        <p14:creationId xmlns:p14="http://schemas.microsoft.com/office/powerpoint/2010/main" val="16937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1C5E-B803-43BB-B199-3351C2EC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Accomplishments and 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F835-FD11-422E-9332-6C2A99CF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550"/>
            <a:ext cx="10515600" cy="49580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Finalizing Slate adoption for all online programs managed by All Campus</a:t>
            </a:r>
          </a:p>
          <a:p>
            <a:pPr lvl="1"/>
            <a:r>
              <a:rPr lang="en-US" dirty="0"/>
              <a:t>Anticipating improved reporting, process, and communication flows between All Campus and Pace</a:t>
            </a:r>
          </a:p>
          <a:p>
            <a:pPr lvl="1"/>
            <a:r>
              <a:rPr lang="en-US" dirty="0"/>
              <a:t>Refining process maps to reflect new approaches</a:t>
            </a:r>
          </a:p>
          <a:p>
            <a:r>
              <a:rPr lang="en-US" dirty="0"/>
              <a:t>Finalizing online.pace.edu design and content with launch planned for Q1 2020</a:t>
            </a:r>
          </a:p>
          <a:p>
            <a:r>
              <a:rPr lang="en-US" dirty="0"/>
              <a:t>Identifying new specializations within the MSIT program to launch with an eye towards additional fully online programs following</a:t>
            </a:r>
          </a:p>
          <a:p>
            <a:r>
              <a:rPr lang="en-US" dirty="0"/>
              <a:t>Launching initiative related to the online Homeland Security degree to increase visibility and marketability</a:t>
            </a:r>
          </a:p>
          <a:p>
            <a:r>
              <a:rPr lang="en-US" dirty="0"/>
              <a:t>Developing plan to re-launch iPace/degree completions to improve marketability and program performance (2020)</a:t>
            </a:r>
          </a:p>
          <a:p>
            <a:r>
              <a:rPr lang="en-US" dirty="0"/>
              <a:t>Expanding recruitment to Massachusetts and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A458D-485C-4033-8599-A8A5AFE9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841F-8CED-485B-B519-D43E3A59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680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 result for purdue university logo">
            <a:extLst>
              <a:ext uri="{FF2B5EF4-FFF2-40B4-BE49-F238E27FC236}">
                <a16:creationId xmlns:a16="http://schemas.microsoft.com/office/drawing/2014/main" id="{2261A7DF-24CD-479D-A1BA-B6780B854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9917" y="4218987"/>
            <a:ext cx="2056787" cy="7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f logo">
            <a:extLst>
              <a:ext uri="{FF2B5EF4-FFF2-40B4-BE49-F238E27FC236}">
                <a16:creationId xmlns:a16="http://schemas.microsoft.com/office/drawing/2014/main" id="{0F026E32-F0E7-43F2-BA09-80977124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32" y="3103823"/>
            <a:ext cx="2835132" cy="5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FB4EA3-8A4D-4D1C-B86D-7DF2F35A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Clients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65BDC4-2C90-4247-B313-417B810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60 online programs – primarily at the master’s level</a:t>
            </a:r>
          </a:p>
          <a:p>
            <a:r>
              <a:rPr lang="en-US" dirty="0"/>
              <a:t>Over 9,000 students currently enrolled across partnerships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3632E-6663-4FBF-8D2E-004D727E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3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B6E202-D5C5-4A45-82E4-E41C0E15D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422" y="5372843"/>
            <a:ext cx="3322181" cy="751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E2F786-4844-459F-ABA8-2A3F987465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929" y="2931862"/>
            <a:ext cx="2045059" cy="1031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02D55D-5683-704F-A41F-5EFB4F10E8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32" y="5358547"/>
            <a:ext cx="2835132" cy="658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247232-7C4C-D644-8039-834B77649D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588" y="4267053"/>
            <a:ext cx="3227614" cy="740665"/>
          </a:xfrm>
          <a:prstGeom prst="rect">
            <a:avLst/>
          </a:prstGeom>
        </p:spPr>
      </p:pic>
      <p:pic>
        <p:nvPicPr>
          <p:cNvPr id="4" name="Picture 2" descr="Carnegie Mellon University logo - stacked">
            <a:extLst>
              <a:ext uri="{FF2B5EF4-FFF2-40B4-BE49-F238E27FC236}">
                <a16:creationId xmlns:a16="http://schemas.microsoft.com/office/drawing/2014/main" id="{E9E12F23-A2DD-4032-B6AB-23293EA67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7"/>
          <a:stretch/>
        </p:blipFill>
        <p:spPr bwMode="auto">
          <a:xfrm>
            <a:off x="8894087" y="4091644"/>
            <a:ext cx="1756345" cy="10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naicu.edu/imgLib/20070925_DePaul_logo_PRIMARY_7462.jpg">
            <a:extLst>
              <a:ext uri="{FF2B5EF4-FFF2-40B4-BE49-F238E27FC236}">
                <a16:creationId xmlns:a16="http://schemas.microsoft.com/office/drawing/2014/main" id="{873BB4A8-72CA-4448-BC15-81B7F0C0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94" y="5613020"/>
            <a:ext cx="3245135" cy="403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3B686-D95A-4FC6-904B-A9A51A995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9006" y="2744941"/>
            <a:ext cx="232277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CF35-7EBE-4394-8048-DDCC7EE8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DD1B4-0B26-48A2-9FB2-872B2ABC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9B94C-CEFE-4A1D-8C6C-6EAB8E5A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394247"/>
            <a:ext cx="457239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2233-8EA3-47A3-B233-13DAE49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Team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F5EE4-15FA-46F7-9374-31C5D376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486B00-A6FC-43D4-976C-6B8939D65A36}"/>
              </a:ext>
            </a:extLst>
          </p:cNvPr>
          <p:cNvGrpSpPr/>
          <p:nvPr/>
        </p:nvGrpSpPr>
        <p:grpSpPr>
          <a:xfrm>
            <a:off x="2924713" y="1312167"/>
            <a:ext cx="1970540" cy="5097145"/>
            <a:chOff x="534289" y="1246507"/>
            <a:chExt cx="1970540" cy="50971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488088-B77E-4D3A-B465-DABD4F111425}"/>
                </a:ext>
              </a:extLst>
            </p:cNvPr>
            <p:cNvGrpSpPr/>
            <p:nvPr/>
          </p:nvGrpSpPr>
          <p:grpSpPr>
            <a:xfrm>
              <a:off x="534289" y="1809029"/>
              <a:ext cx="1970540" cy="4534623"/>
              <a:chOff x="5387948" y="709067"/>
              <a:chExt cx="1558581" cy="395425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22E5917-143C-4561-9120-6102AABD266D}"/>
                  </a:ext>
                </a:extLst>
              </p:cNvPr>
              <p:cNvSpPr/>
              <p:nvPr/>
            </p:nvSpPr>
            <p:spPr>
              <a:xfrm>
                <a:off x="5468882" y="709067"/>
                <a:ext cx="1477647" cy="395051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DDE3CC6-71E8-48E9-92BF-10609FDBB207}"/>
                  </a:ext>
                </a:extLst>
              </p:cNvPr>
              <p:cNvSpPr/>
              <p:nvPr/>
            </p:nvSpPr>
            <p:spPr>
              <a:xfrm>
                <a:off x="5387948" y="712810"/>
                <a:ext cx="1174978" cy="39505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3832" tIns="208041" rIns="433832" bIns="433832" numCol="1" spcCol="1270" anchor="t" anchorCtr="0">
                <a:noAutofit/>
              </a:bodyPr>
              <a:lstStyle/>
              <a:p>
                <a:pPr marL="285750" lvl="1" indent="-285750" algn="l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4800" kern="1200" dirty="0"/>
              </a:p>
            </p:txBody>
          </p:sp>
        </p:grpSp>
        <p:pic>
          <p:nvPicPr>
            <p:cNvPr id="7" name="Picture 2" descr="http://www.24k.com.sg/images/uploads/sem1.png">
              <a:extLst>
                <a:ext uri="{FF2B5EF4-FFF2-40B4-BE49-F238E27FC236}">
                  <a16:creationId xmlns:a16="http://schemas.microsoft.com/office/drawing/2014/main" id="{B3C941C4-E2CE-4C98-A19F-95F9CD074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3598">
              <a:off x="727909" y="1246507"/>
              <a:ext cx="680376" cy="5307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668A4C-322D-4B81-86E2-35EE0D06BE7A}"/>
                </a:ext>
              </a:extLst>
            </p:cNvPr>
            <p:cNvSpPr/>
            <p:nvPr/>
          </p:nvSpPr>
          <p:spPr>
            <a:xfrm>
              <a:off x="1255030" y="1285809"/>
              <a:ext cx="12468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Search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Marketing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A8DE98-C1F9-46D3-9956-238F643C8EA8}"/>
                </a:ext>
              </a:extLst>
            </p:cNvPr>
            <p:cNvSpPr txBox="1"/>
            <p:nvPr/>
          </p:nvSpPr>
          <p:spPr>
            <a:xfrm>
              <a:off x="782946" y="2113097"/>
              <a:ext cx="1677293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Strategic SEO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PPC buying 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On-page optimization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Link building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Content production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Vigilant campaign monitoring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Continuous optimization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8D4011-A98A-44B6-9F84-CC98D0CB7369}"/>
              </a:ext>
            </a:extLst>
          </p:cNvPr>
          <p:cNvGrpSpPr/>
          <p:nvPr/>
        </p:nvGrpSpPr>
        <p:grpSpPr>
          <a:xfrm>
            <a:off x="5163063" y="1324432"/>
            <a:ext cx="1868214" cy="5069215"/>
            <a:chOff x="2140374" y="1274435"/>
            <a:chExt cx="1539263" cy="5069215"/>
          </a:xfrm>
          <a:solidFill>
            <a:schemeClr val="accent6">
              <a:lumMod val="75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81C877-7077-4A42-97DF-1D2A0E7BB323}"/>
                </a:ext>
              </a:extLst>
            </p:cNvPr>
            <p:cNvGrpSpPr/>
            <p:nvPr/>
          </p:nvGrpSpPr>
          <p:grpSpPr>
            <a:xfrm>
              <a:off x="2140374" y="1813320"/>
              <a:ext cx="1539263" cy="4530330"/>
              <a:chOff x="5364803" y="712810"/>
              <a:chExt cx="1217467" cy="3950512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E35673-F7CC-4121-98B2-F949B7C1F72B}"/>
                  </a:ext>
                </a:extLst>
              </p:cNvPr>
              <p:cNvSpPr/>
              <p:nvPr/>
            </p:nvSpPr>
            <p:spPr>
              <a:xfrm>
                <a:off x="5387948" y="712810"/>
                <a:ext cx="1174978" cy="3950512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D2E29B-861E-48C2-951D-115ED256A4D4}"/>
                  </a:ext>
                </a:extLst>
              </p:cNvPr>
              <p:cNvSpPr/>
              <p:nvPr/>
            </p:nvSpPr>
            <p:spPr>
              <a:xfrm>
                <a:off x="5364803" y="712810"/>
                <a:ext cx="1217467" cy="395051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3832" tIns="208041" rIns="433832" bIns="433832" numCol="1" spcCol="1270" anchor="t" anchorCtr="0">
                <a:noAutofit/>
              </a:bodyPr>
              <a:lstStyle/>
              <a:p>
                <a:pPr marL="285750" lvl="1" indent="-285750" algn="l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4800" kern="1200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D042AC-2D29-41D2-9AA3-59916C053E52}"/>
                </a:ext>
              </a:extLst>
            </p:cNvPr>
            <p:cNvSpPr/>
            <p:nvPr/>
          </p:nvSpPr>
          <p:spPr>
            <a:xfrm>
              <a:off x="2581727" y="1274435"/>
              <a:ext cx="10734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Integrated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Marketing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D9E0BD-12A1-4333-9312-CD4801DF6C8F}"/>
                </a:ext>
              </a:extLst>
            </p:cNvPr>
            <p:cNvSpPr txBox="1"/>
            <p:nvPr/>
          </p:nvSpPr>
          <p:spPr>
            <a:xfrm>
              <a:off x="2247882" y="2117390"/>
              <a:ext cx="1387735" cy="36317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Banner advertising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Retargeting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Social media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Direct mail &amp; email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Digital radio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Digital video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Niche websites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Webinars, events &amp; B2B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Print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6C889D-06D2-4C24-9069-FE32A4250A08}"/>
              </a:ext>
            </a:extLst>
          </p:cNvPr>
          <p:cNvGrpSpPr/>
          <p:nvPr/>
        </p:nvGrpSpPr>
        <p:grpSpPr>
          <a:xfrm>
            <a:off x="5374389" y="1313414"/>
            <a:ext cx="3790572" cy="5095898"/>
            <a:chOff x="3828186" y="1247752"/>
            <a:chExt cx="3790572" cy="50958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530223-C8FA-4E27-AC4C-1F9FC26D8557}"/>
                </a:ext>
              </a:extLst>
            </p:cNvPr>
            <p:cNvGrpSpPr/>
            <p:nvPr/>
          </p:nvGrpSpPr>
          <p:grpSpPr>
            <a:xfrm>
              <a:off x="3828186" y="1800742"/>
              <a:ext cx="3790572" cy="4542908"/>
              <a:chOff x="5387948" y="701842"/>
              <a:chExt cx="2998112" cy="39614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1DEBF4-BB37-4D8E-81D1-09E6873EF738}"/>
                  </a:ext>
                </a:extLst>
              </p:cNvPr>
              <p:cNvSpPr/>
              <p:nvPr/>
            </p:nvSpPr>
            <p:spPr>
              <a:xfrm>
                <a:off x="6905860" y="701842"/>
                <a:ext cx="1480200" cy="39505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8E1A10-53F9-4EFD-A54F-ABC4EEA3397B}"/>
                  </a:ext>
                </a:extLst>
              </p:cNvPr>
              <p:cNvSpPr/>
              <p:nvPr/>
            </p:nvSpPr>
            <p:spPr>
              <a:xfrm>
                <a:off x="5387948" y="712810"/>
                <a:ext cx="1174978" cy="39505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3832" tIns="208041" rIns="433832" bIns="433832" numCol="1" spcCol="1270" anchor="t" anchorCtr="0">
                <a:noAutofit/>
              </a:bodyPr>
              <a:lstStyle/>
              <a:p>
                <a:pPr marL="285750" lvl="1" indent="-285750" algn="l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4800" kern="1200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1CCA52-FA02-49D4-A2AB-EA272F526676}"/>
                </a:ext>
              </a:extLst>
            </p:cNvPr>
            <p:cNvSpPr/>
            <p:nvPr/>
          </p:nvSpPr>
          <p:spPr>
            <a:xfrm>
              <a:off x="6488088" y="1247752"/>
              <a:ext cx="11028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Content 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&amp; Design</a:t>
              </a:r>
              <a:endParaRPr lang="en-US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E211D8-63FB-43B3-AA68-07FF9993EBA1}"/>
                </a:ext>
              </a:extLst>
            </p:cNvPr>
            <p:cNvSpPr txBox="1"/>
            <p:nvPr/>
          </p:nvSpPr>
          <p:spPr>
            <a:xfrm>
              <a:off x="5826759" y="2114088"/>
              <a:ext cx="1773163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Digital media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Websites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Landing page development &amp; testing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Print media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Direct mail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Video production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Radio production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Mobile responsive digital assets</a:t>
              </a:r>
            </a:p>
          </p:txBody>
        </p:sp>
        <p:pic>
          <p:nvPicPr>
            <p:cNvPr id="22" name="Picture 6" descr="http://telephin.com/wp-content/uploads/2014/01/tiny-laptop-phone-tablet.png">
              <a:extLst>
                <a:ext uri="{FF2B5EF4-FFF2-40B4-BE49-F238E27FC236}">
                  <a16:creationId xmlns:a16="http://schemas.microsoft.com/office/drawing/2014/main" id="{54117F4A-A5FB-41B4-BD3D-0AA2173DA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57" y="1250654"/>
              <a:ext cx="863600" cy="4857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132F92-220D-49B0-BC36-BB0F7E6C2EA5}"/>
              </a:ext>
            </a:extLst>
          </p:cNvPr>
          <p:cNvGrpSpPr/>
          <p:nvPr/>
        </p:nvGrpSpPr>
        <p:grpSpPr>
          <a:xfrm>
            <a:off x="623289" y="1308620"/>
            <a:ext cx="2144915" cy="5097717"/>
            <a:chOff x="5475758" y="1250522"/>
            <a:chExt cx="2144915" cy="50977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375E9E-3F36-4B29-82E5-BCAFB3F99076}"/>
                </a:ext>
              </a:extLst>
            </p:cNvPr>
            <p:cNvGrpSpPr/>
            <p:nvPr/>
          </p:nvGrpSpPr>
          <p:grpSpPr>
            <a:xfrm>
              <a:off x="5475758" y="1813320"/>
              <a:ext cx="2144915" cy="4534919"/>
              <a:chOff x="5387948" y="712810"/>
              <a:chExt cx="1696501" cy="395852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53B3309-E816-4D9C-BE8D-22A88C8DD847}"/>
                  </a:ext>
                </a:extLst>
              </p:cNvPr>
              <p:cNvSpPr/>
              <p:nvPr/>
            </p:nvSpPr>
            <p:spPr>
              <a:xfrm>
                <a:off x="5606245" y="720819"/>
                <a:ext cx="1478204" cy="39505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008252-9D71-4EC8-85A2-5709FFFDCA47}"/>
                  </a:ext>
                </a:extLst>
              </p:cNvPr>
              <p:cNvSpPr/>
              <p:nvPr/>
            </p:nvSpPr>
            <p:spPr>
              <a:xfrm>
                <a:off x="5387948" y="712810"/>
                <a:ext cx="1174978" cy="39505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3832" tIns="208041" rIns="433832" bIns="433832" numCol="1" spcCol="1270" anchor="t" anchorCtr="0">
                <a:noAutofit/>
              </a:bodyPr>
              <a:lstStyle/>
              <a:p>
                <a:pPr marL="285750" lvl="1" indent="-285750" algn="l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4800" kern="1200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F35384-2E0F-49A9-A9F9-5586A22495A2}"/>
                </a:ext>
              </a:extLst>
            </p:cNvPr>
            <p:cNvSpPr/>
            <p:nvPr/>
          </p:nvSpPr>
          <p:spPr>
            <a:xfrm>
              <a:off x="6219681" y="1252406"/>
              <a:ext cx="1348906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endParaRP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Research</a:t>
              </a:r>
              <a:endParaRPr lang="en-US" sz="1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84217C-BD55-4A0A-9C82-3A747C95787E}"/>
                </a:ext>
              </a:extLst>
            </p:cNvPr>
            <p:cNvSpPr txBox="1"/>
            <p:nvPr/>
          </p:nvSpPr>
          <p:spPr>
            <a:xfrm>
              <a:off x="5831232" y="2136158"/>
              <a:ext cx="17120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Online program viability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Competitive landscape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Tuition comparison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Brand value index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Search demand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Career outlook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Student satisfaction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bg1"/>
                </a:solidFill>
                <a:latin typeface="Helvetica Neue"/>
              </a:endParaRPr>
            </a:p>
          </p:txBody>
        </p:sp>
        <p:pic>
          <p:nvPicPr>
            <p:cNvPr id="29" name="Picture 8" descr="https://cdn1.iconfinder.com/data/icons/ie_Bright/512/pie_chart.png">
              <a:extLst>
                <a:ext uri="{FF2B5EF4-FFF2-40B4-BE49-F238E27FC236}">
                  <a16:creationId xmlns:a16="http://schemas.microsoft.com/office/drawing/2014/main" id="{1661C085-9606-460C-9712-B432A8C16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32320" y="1250522"/>
              <a:ext cx="557784" cy="5577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B27B5A-567B-4D76-A9A8-847CB2EF4504}"/>
              </a:ext>
            </a:extLst>
          </p:cNvPr>
          <p:cNvGrpSpPr/>
          <p:nvPr/>
        </p:nvGrpSpPr>
        <p:grpSpPr>
          <a:xfrm>
            <a:off x="7098395" y="1262427"/>
            <a:ext cx="4194320" cy="5125316"/>
            <a:chOff x="7135973" y="1209159"/>
            <a:chExt cx="4194320" cy="51253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39BD046-B8BD-4795-A35A-348A66ADA393}"/>
                </a:ext>
              </a:extLst>
            </p:cNvPr>
            <p:cNvGrpSpPr/>
            <p:nvPr/>
          </p:nvGrpSpPr>
          <p:grpSpPr>
            <a:xfrm>
              <a:off x="7135973" y="1804441"/>
              <a:ext cx="4194320" cy="4530034"/>
              <a:chOff x="5387948" y="705060"/>
              <a:chExt cx="3317452" cy="3954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7FAAA5-AF50-4241-A9F9-AE756B6B8E12}"/>
                  </a:ext>
                </a:extLst>
              </p:cNvPr>
              <p:cNvSpPr/>
              <p:nvPr/>
            </p:nvSpPr>
            <p:spPr>
              <a:xfrm>
                <a:off x="7227199" y="708806"/>
                <a:ext cx="1478201" cy="3950512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C1A3DB-E5CC-435E-B89E-807CA019A50C}"/>
                  </a:ext>
                </a:extLst>
              </p:cNvPr>
              <p:cNvSpPr/>
              <p:nvPr/>
            </p:nvSpPr>
            <p:spPr>
              <a:xfrm>
                <a:off x="5387948" y="705060"/>
                <a:ext cx="1174978" cy="39505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3832" tIns="208041" rIns="433832" bIns="433832" numCol="1" spcCol="1270" anchor="t" anchorCtr="0">
                <a:noAutofit/>
              </a:bodyPr>
              <a:lstStyle/>
              <a:p>
                <a:pPr marL="285750" lvl="1" indent="-285750" algn="l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4800" kern="1200" dirty="0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ED83A2-5781-43AB-ACFE-6DEE82DAADDD}"/>
                </a:ext>
              </a:extLst>
            </p:cNvPr>
            <p:cNvSpPr/>
            <p:nvPr/>
          </p:nvSpPr>
          <p:spPr>
            <a:xfrm>
              <a:off x="10092545" y="1272935"/>
              <a:ext cx="12113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Enrollment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</a:rPr>
                <a:t>Services</a:t>
              </a:r>
              <a:endParaRPr lang="en-US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FF2A68-5A17-4622-9B18-316CEE844C2A}"/>
                </a:ext>
              </a:extLst>
            </p:cNvPr>
            <p:cNvSpPr txBox="1"/>
            <p:nvPr/>
          </p:nvSpPr>
          <p:spPr>
            <a:xfrm>
              <a:off x="9539367" y="2082770"/>
              <a:ext cx="1671603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Experienced enrollment professionals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Program experts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Prospect nurturing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Chat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Re-marketing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Social media management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Student on-boarding</a:t>
              </a:r>
            </a:p>
            <a:p>
              <a:pPr marL="111125" indent="-111125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Helvetica Neue"/>
                </a:rPr>
                <a:t>Retention</a:t>
              </a:r>
            </a:p>
          </p:txBody>
        </p:sp>
        <p:pic>
          <p:nvPicPr>
            <p:cNvPr id="36" name="Picture 10" descr="http://www.paranet.com/Portals/107491/images/socialCRM.png">
              <a:extLst>
                <a:ext uri="{FF2B5EF4-FFF2-40B4-BE49-F238E27FC236}">
                  <a16:creationId xmlns:a16="http://schemas.microsoft.com/office/drawing/2014/main" id="{0BA6C410-1314-4599-93DC-73FF162258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39367" y="1209159"/>
              <a:ext cx="650342" cy="619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2" descr="https://cdn1.iconfinder.com/data/icons/targetdart/506/target-dart.png">
            <a:extLst>
              <a:ext uri="{FF2B5EF4-FFF2-40B4-BE49-F238E27FC236}">
                <a16:creationId xmlns:a16="http://schemas.microsoft.com/office/drawing/2014/main" id="{4027FBAF-83CB-4418-8BA4-860E6B8C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98265" y="1257630"/>
            <a:ext cx="557784" cy="560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D7163-2855-4044-9175-9A225FCE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Powered by AC Technology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771B0-9E90-49F5-A494-EAC9403E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All Campus’ proprietary platform imports campaign data and reports real-time student projections based on: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Inquiry mix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Inquiry timing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Early indicators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Historical performance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Benchmarks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83C92-CEE7-4C61-BC2F-2D8021DE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76CB1-BBF8-4A9A-A46C-04F8471A0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1"/>
          <a:stretch/>
        </p:blipFill>
        <p:spPr>
          <a:xfrm>
            <a:off x="5995997" y="2405849"/>
            <a:ext cx="5923807" cy="4334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94DA8-CFB3-472F-8F99-40EA91507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6"/>
          <a:stretch/>
        </p:blipFill>
        <p:spPr>
          <a:xfrm>
            <a:off x="7439486" y="2745406"/>
            <a:ext cx="4480317" cy="3339446"/>
          </a:xfrm>
          <a:prstGeom prst="rect">
            <a:avLst/>
          </a:prstGeom>
          <a:ln>
            <a:noFill/>
          </a:ln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36986F9-6526-4807-99FF-31F074D81DC7}"/>
              </a:ext>
            </a:extLst>
          </p:cNvPr>
          <p:cNvSpPr txBox="1">
            <a:spLocks/>
          </p:cNvSpPr>
          <p:nvPr/>
        </p:nvSpPr>
        <p:spPr>
          <a:xfrm>
            <a:off x="552451" y="4380161"/>
            <a:ext cx="6496050" cy="482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920"/>
              <a:buFont typeface="Wingdings" panose="05000000000000000000" pitchFamily="2" charset="2"/>
              <a:buChar char="§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Calibri" panose="020F0502020204030204" pitchFamily="34" charset="0"/>
              <a:buChar char="–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Calibri" panose="020F0502020204030204" pitchFamily="34" charset="0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Predictive analytics drive media team campaign adjustments to meet enrollment goals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 marL="50800" indent="0"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3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DEE5A6-0F80-489B-AA09-826C41E04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4"/>
          <a:stretch/>
        </p:blipFill>
        <p:spPr>
          <a:xfrm>
            <a:off x="6959242" y="2953146"/>
            <a:ext cx="4972074" cy="36518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37D36D-B130-457D-9810-17954A88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Powered by AC Technology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0014-EBA4-49D7-8D1D-507D49C4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Manage/track inquiries and admissions performance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Email communication based on application stage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Provide better “customer” care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Optimize channel performance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Coaching for Success: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Upfront coaching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LMS orientation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Time management skills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Registration support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0BC4D-57ED-4AA1-9185-05FF33D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9B7BE-5BA4-4199-819F-B37CC3382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4" b="5528"/>
          <a:stretch/>
        </p:blipFill>
        <p:spPr>
          <a:xfrm>
            <a:off x="7214232" y="3184165"/>
            <a:ext cx="4689021" cy="2754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8B0639-3B15-485A-A37B-99A8F555C5A2}"/>
              </a:ext>
            </a:extLst>
          </p:cNvPr>
          <p:cNvSpPr/>
          <p:nvPr/>
        </p:nvSpPr>
        <p:spPr>
          <a:xfrm>
            <a:off x="9307142" y="6481762"/>
            <a:ext cx="1141573" cy="40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085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6A7E2-E783-49DF-96C1-76415ABB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Nurturing Approach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5ED0A4B-9653-4BC1-9FB5-DCE8C77B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Chat-enabled sites</a:t>
            </a:r>
          </a:p>
          <a:p>
            <a:r>
              <a:rPr lang="en-US" sz="2400" dirty="0"/>
              <a:t>Thank you experience with application checklist and brochure</a:t>
            </a:r>
          </a:p>
          <a:p>
            <a:r>
              <a:rPr lang="en-US" sz="2400" dirty="0"/>
              <a:t>Personalized email campaigns</a:t>
            </a:r>
          </a:p>
          <a:p>
            <a:r>
              <a:rPr lang="en-US" sz="2400" dirty="0"/>
              <a:t>Welcome kit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8552-2261-45A3-8166-4087CE0B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A0DAF-775D-47AB-8C47-C82955708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23"/>
          <a:stretch/>
        </p:blipFill>
        <p:spPr>
          <a:xfrm>
            <a:off x="7788077" y="3143304"/>
            <a:ext cx="4140250" cy="34007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AFF9B8-C324-4331-A69A-210E0A683FB6}"/>
              </a:ext>
            </a:extLst>
          </p:cNvPr>
          <p:cNvGrpSpPr/>
          <p:nvPr/>
        </p:nvGrpSpPr>
        <p:grpSpPr>
          <a:xfrm>
            <a:off x="1535837" y="3595456"/>
            <a:ext cx="4249612" cy="2938404"/>
            <a:chOff x="421784" y="3158930"/>
            <a:chExt cx="4449526" cy="30445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C2C0FE-CB29-4E06-8088-B4FCAC40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69" y="3224420"/>
              <a:ext cx="1399144" cy="178058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604CBD-1869-4BB0-AD6B-66EC07F8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976" y="3158930"/>
              <a:ext cx="1400334" cy="1662026"/>
            </a:xfrm>
            <a:prstGeom prst="rect">
              <a:avLst/>
            </a:prstGeom>
            <a:effectLst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6860D3-A31E-4D15-85D3-C07E69E4F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7" t="615" r="760" b="1342"/>
            <a:stretch/>
          </p:blipFill>
          <p:spPr>
            <a:xfrm>
              <a:off x="2103646" y="3212226"/>
              <a:ext cx="1287149" cy="16613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2F5D07-0399-4934-B4C4-760048FA4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8"/>
            <a:stretch/>
          </p:blipFill>
          <p:spPr>
            <a:xfrm>
              <a:off x="2764229" y="4172928"/>
              <a:ext cx="1287149" cy="166415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9DBEEC-65C7-4D7A-85CB-52BFEC8BEE9E}"/>
                </a:ext>
              </a:extLst>
            </p:cNvPr>
            <p:cNvGrpSpPr/>
            <p:nvPr/>
          </p:nvGrpSpPr>
          <p:grpSpPr>
            <a:xfrm>
              <a:off x="421784" y="4031488"/>
              <a:ext cx="2396034" cy="2171953"/>
              <a:chOff x="421784" y="2654781"/>
              <a:chExt cx="3914775" cy="35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54C146C-6B53-40DA-A43A-1B58AB0EE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84" y="3031616"/>
                <a:ext cx="3914775" cy="317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4F289F4-53AD-4EFE-A7BC-97952A9F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16401">
                <a:off x="1104036" y="2654781"/>
                <a:ext cx="2422494" cy="2837949"/>
              </a:xfrm>
              <a:prstGeom prst="rect">
                <a:avLst/>
              </a:prstGeom>
              <a:ln>
                <a:noFill/>
              </a:ln>
              <a:scene3d>
                <a:camera prst="perspectiveHeroicExtremeLeftFacing" fov="3000000">
                  <a:rot lat="19327039" lon="2524332" rev="18047226"/>
                </a:camera>
                <a:lightRig rig="threePt" dir="t"/>
              </a:scene3d>
              <a:sp3d z="-12700" prstMaterial="matte"/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2D5E3A1-EB10-480E-9090-D75B1A212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1444" y="3805968"/>
            <a:ext cx="1585984" cy="27278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E22592-41D5-46D3-856E-D0F6AEE057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844" y="4641650"/>
            <a:ext cx="1233189" cy="19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60A4-D436-4E8E-B952-08B98B63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Assets Included at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A424-CE00-4A8E-9A45-6D8CDA7A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381126"/>
            <a:ext cx="10801350" cy="2438400"/>
          </a:xfrm>
        </p:spPr>
        <p:txBody>
          <a:bodyPr/>
          <a:lstStyle/>
          <a:p>
            <a:pPr>
              <a:buSzPct val="100000"/>
            </a:pPr>
            <a:r>
              <a:rPr lang="en-US" sz="2000" dirty="0"/>
              <a:t>Program site development</a:t>
            </a:r>
          </a:p>
          <a:p>
            <a:pPr>
              <a:buSzPct val="100000"/>
            </a:pPr>
            <a:r>
              <a:rPr lang="en-US" sz="2000" dirty="0"/>
              <a:t>Typically loosely based on the design of the “parent” site for seamless transition/usability</a:t>
            </a:r>
          </a:p>
          <a:p>
            <a:pPr>
              <a:buSzPct val="100000"/>
            </a:pPr>
            <a:r>
              <a:rPr lang="en-US" sz="2000" dirty="0"/>
              <a:t>Fully optimized for organic search engines using best-practices</a:t>
            </a:r>
          </a:p>
          <a:p>
            <a:pPr>
              <a:buSzPct val="100000"/>
            </a:pPr>
            <a:r>
              <a:rPr lang="en-US" sz="2000" dirty="0"/>
              <a:t>Mobile responsive designs adapt to tablets and phones automatically</a:t>
            </a:r>
          </a:p>
          <a:p>
            <a:pPr>
              <a:buSzPct val="100000"/>
            </a:pPr>
            <a:r>
              <a:rPr lang="en-US" sz="2000" dirty="0"/>
              <a:t>Incorporates tried-and-true calls-to-action and multiple inquiry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824E8-6CF1-4B03-8B07-36656EA8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8A1A3-1BA8-4FEE-B8DF-52EDAC252C4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834F7-0780-4DC4-B775-61F40E626803}"/>
              </a:ext>
            </a:extLst>
          </p:cNvPr>
          <p:cNvGrpSpPr/>
          <p:nvPr/>
        </p:nvGrpSpPr>
        <p:grpSpPr>
          <a:xfrm>
            <a:off x="4156154" y="3886201"/>
            <a:ext cx="3871913" cy="2660698"/>
            <a:chOff x="5910942" y="234042"/>
            <a:chExt cx="5943600" cy="40843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D9C8AE-7F08-416A-A419-35814E9CE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942" y="234042"/>
              <a:ext cx="5943600" cy="40386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AEF3E1-42AD-4D9F-804E-60E869D79481}"/>
                </a:ext>
              </a:extLst>
            </p:cNvPr>
            <p:cNvSpPr/>
            <p:nvPr/>
          </p:nvSpPr>
          <p:spPr>
            <a:xfrm>
              <a:off x="8251369" y="4272642"/>
              <a:ext cx="1280160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CFD59-DC3A-4DAD-972F-FDCB81995C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03" y="4015116"/>
            <a:ext cx="3593112" cy="2027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2A6B6-355A-483E-960A-EC45344B99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336" y="4630616"/>
            <a:ext cx="1469518" cy="1895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62E73-CA87-4EEE-AC35-A46BB63E28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712" y="4994387"/>
            <a:ext cx="780024" cy="16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C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00080"/>
      </a:folHlink>
    </a:clrScheme>
    <a:fontScheme name="AC Fonts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12144</TotalTime>
  <Words>1186</Words>
  <Application>Microsoft Office PowerPoint</Application>
  <PresentationFormat>Widescreen</PresentationFormat>
  <Paragraphs>274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 Neue</vt:lpstr>
      <vt:lpstr>Rockwell</vt:lpstr>
      <vt:lpstr>Wingdings</vt:lpstr>
      <vt:lpstr>Office Theme</vt:lpstr>
      <vt:lpstr>Pace University</vt:lpstr>
      <vt:lpstr>What Makes All Campus Special?</vt:lpstr>
      <vt:lpstr>Our Clients</vt:lpstr>
      <vt:lpstr>Services Overview</vt:lpstr>
      <vt:lpstr>Seamless Team Coordination</vt:lpstr>
      <vt:lpstr>Results Powered by AC Technology </vt:lpstr>
      <vt:lpstr>Results Powered by AC Technology</vt:lpstr>
      <vt:lpstr>Personalized Nurturing Approach</vt:lpstr>
      <vt:lpstr>Creative Assets Included at Launch</vt:lpstr>
      <vt:lpstr>Creative Assets Included at Launch</vt:lpstr>
      <vt:lpstr>Ongoing Creative Services</vt:lpstr>
      <vt:lpstr>Landing Page Optimization</vt:lpstr>
      <vt:lpstr>Corporate Partner Portal</vt:lpstr>
      <vt:lpstr>Best Places to Work</vt:lpstr>
      <vt:lpstr>Current Program Update</vt:lpstr>
      <vt:lpstr>Live and Upcoming Pace &amp; All Campus Programs</vt:lpstr>
      <vt:lpstr>Development of online.pace.edu Subdomain</vt:lpstr>
      <vt:lpstr>New Students, Graduate Programs</vt:lpstr>
      <vt:lpstr>New Students, Degree Completion Programs</vt:lpstr>
      <vt:lpstr>MSIT: Fall YOY Metrics</vt:lpstr>
      <vt:lpstr>MAHS: Fall YOY Metrics</vt:lpstr>
      <vt:lpstr>2019 Marketing Highlights and Accomplishments</vt:lpstr>
      <vt:lpstr>Recent Accomplishments and New Initiatives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Maconachy</dc:creator>
  <cp:lastModifiedBy>Pober, Jaime Lynn</cp:lastModifiedBy>
  <cp:revision>246</cp:revision>
  <dcterms:created xsi:type="dcterms:W3CDTF">2015-05-14T19:52:27Z</dcterms:created>
  <dcterms:modified xsi:type="dcterms:W3CDTF">2020-01-17T14:19:07Z</dcterms:modified>
</cp:coreProperties>
</file>