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 snapToObjects="1">
      <p:cViewPr varScale="1">
        <p:scale>
          <a:sx n="116" d="100"/>
          <a:sy n="116" d="100"/>
        </p:scale>
        <p:origin x="42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c43b7a5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c43b7a5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c43b7a59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c43b7a59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c43b7a59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c43b7a59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c6a02498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c6a02498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c6a02498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7c6a02498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c8b16e2f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c8b16e2f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c43b7a59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c43b7a59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c6a02498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c6a02498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c43b7a59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c43b7a59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c43b7a59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c43b7a59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3 Iowa state thingy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c43b7a59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c43b7a59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c43b7a59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c43b7a59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c43b7a59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c43b7a59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Only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28650" y="1688300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628650" y="3548056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7997" y="418939"/>
            <a:ext cx="1646286" cy="61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ext - Turquoise 1">
  <p:cSld name="Yellow-image_text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>
            <a:off x="-3832" y="-2"/>
            <a:ext cx="128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3546087" y="2795588"/>
            <a:ext cx="52026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 rot="-5400000">
            <a:off x="-1256700" y="2302800"/>
            <a:ext cx="4462800" cy="101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idx="2"/>
          </p:nvPr>
        </p:nvSpPr>
        <p:spPr>
          <a:xfrm>
            <a:off x="3551800" y="1661650"/>
            <a:ext cx="5196900" cy="932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3"/>
          </p:nvPr>
        </p:nvSpPr>
        <p:spPr>
          <a:xfrm>
            <a:off x="1280175" y="-75"/>
            <a:ext cx="1848000" cy="5143500"/>
          </a:xfrm>
          <a:prstGeom prst="rect">
            <a:avLst/>
          </a:prstGeom>
          <a:solidFill>
            <a:srgbClr val="CCCCCC"/>
          </a:solidFill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rtl="0">
              <a:spcBef>
                <a:spcPts val="75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or diagram - Turquoise">
  <p:cSld name="SmartArt_turquois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1746800" y="793200"/>
            <a:ext cx="3507000" cy="4179300"/>
          </a:xfrm>
          <a:prstGeom prst="rect">
            <a:avLst/>
          </a:prstGeom>
          <a:solidFill>
            <a:srgbClr val="CCCCCC"/>
          </a:solidFill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>
              <a:spcBef>
                <a:spcPts val="75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cxnSp>
        <p:nvCxnSpPr>
          <p:cNvPr id="76" name="Google Shape;76;p12"/>
          <p:cNvCxnSpPr/>
          <p:nvPr/>
        </p:nvCxnSpPr>
        <p:spPr>
          <a:xfrm>
            <a:off x="900150" y="545774"/>
            <a:ext cx="0" cy="4597725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5486400" y="2795601"/>
            <a:ext cx="3240000" cy="2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 rot="-5400000">
            <a:off x="-1407200" y="2287000"/>
            <a:ext cx="4462800" cy="101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title" idx="3"/>
          </p:nvPr>
        </p:nvSpPr>
        <p:spPr>
          <a:xfrm>
            <a:off x="5518200" y="1661650"/>
            <a:ext cx="3230700" cy="93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or diagram - Orange">
  <p:cSld name="SmartArt_turquoise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1746800" y="793200"/>
            <a:ext cx="3507000" cy="4179300"/>
          </a:xfrm>
          <a:prstGeom prst="rect">
            <a:avLst/>
          </a:prstGeom>
          <a:solidFill>
            <a:srgbClr val="CCCCCC"/>
          </a:solidFill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rtl="0">
              <a:spcBef>
                <a:spcPts val="75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cxnSp>
        <p:nvCxnSpPr>
          <p:cNvPr id="82" name="Google Shape;82;p13"/>
          <p:cNvCxnSpPr/>
          <p:nvPr/>
        </p:nvCxnSpPr>
        <p:spPr>
          <a:xfrm>
            <a:off x="900150" y="545774"/>
            <a:ext cx="0" cy="45978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" name="Google Shape;83;p13"/>
          <p:cNvSpPr txBox="1">
            <a:spLocks noGrp="1"/>
          </p:cNvSpPr>
          <p:nvPr>
            <p:ph type="body" idx="2"/>
          </p:nvPr>
        </p:nvSpPr>
        <p:spPr>
          <a:xfrm>
            <a:off x="5486400" y="2795601"/>
            <a:ext cx="3240000" cy="2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 rot="-5400000">
            <a:off x="-1407200" y="2287000"/>
            <a:ext cx="4462800" cy="101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3"/>
          </p:nvPr>
        </p:nvSpPr>
        <p:spPr>
          <a:xfrm>
            <a:off x="5518200" y="1661650"/>
            <a:ext cx="3230700" cy="93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or diagram - Blue">
  <p:cSld name="SmartArt_turquoise_1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1746800" y="793200"/>
            <a:ext cx="3507000" cy="4179300"/>
          </a:xfrm>
          <a:prstGeom prst="rect">
            <a:avLst/>
          </a:prstGeom>
          <a:solidFill>
            <a:srgbClr val="CCCCCC"/>
          </a:solidFill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rtl="0">
              <a:spcBef>
                <a:spcPts val="75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cxnSp>
        <p:nvCxnSpPr>
          <p:cNvPr id="88" name="Google Shape;88;p14"/>
          <p:cNvCxnSpPr/>
          <p:nvPr/>
        </p:nvCxnSpPr>
        <p:spPr>
          <a:xfrm>
            <a:off x="900150" y="545774"/>
            <a:ext cx="0" cy="4597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" name="Google Shape;89;p14"/>
          <p:cNvSpPr txBox="1">
            <a:spLocks noGrp="1"/>
          </p:cNvSpPr>
          <p:nvPr>
            <p:ph type="body" idx="2"/>
          </p:nvPr>
        </p:nvSpPr>
        <p:spPr>
          <a:xfrm>
            <a:off x="5486400" y="2795601"/>
            <a:ext cx="3240000" cy="2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 rot="-5400000">
            <a:off x="-1407200" y="2287000"/>
            <a:ext cx="4462800" cy="101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3"/>
          </p:nvPr>
        </p:nvSpPr>
        <p:spPr>
          <a:xfrm>
            <a:off x="5518200" y="1661650"/>
            <a:ext cx="3230700" cy="93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ext - Blue">
  <p:cSld name="Content with Caption_turquois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/>
          <p:nvPr/>
        </p:nvSpPr>
        <p:spPr>
          <a:xfrm>
            <a:off x="0" y="-2"/>
            <a:ext cx="268605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320040" y="342900"/>
            <a:ext cx="2164080" cy="172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006090" y="740569"/>
            <a:ext cx="55104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ext - Orange">
  <p:cSld name="Content with Caption_turquoise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0" y="-2"/>
            <a:ext cx="26859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320040" y="342900"/>
            <a:ext cx="2164200" cy="17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3006090" y="740569"/>
            <a:ext cx="55104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ext - Turquoise">
  <p:cSld name="Content with Caption_turquoise_1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0" y="-2"/>
            <a:ext cx="26859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320040" y="342900"/>
            <a:ext cx="2164200" cy="17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3006090" y="740569"/>
            <a:ext cx="55104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Text">
  <p:cSld name="Picture with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0" y="0"/>
            <a:ext cx="489585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5368925" y="1903578"/>
            <a:ext cx="3303588" cy="150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900" y="377850"/>
            <a:ext cx="5001351" cy="447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Image &amp; text">
  <p:cSld name="Custom Layou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-15225" y="0"/>
            <a:ext cx="2743200" cy="5143500"/>
          </a:xfrm>
          <a:prstGeom prst="rect">
            <a:avLst/>
          </a:prstGeom>
          <a:solidFill>
            <a:srgbClr val="CCCCCC"/>
          </a:solidFill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rtl="0">
              <a:spcBef>
                <a:spcPts val="75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2"/>
          </p:nvPr>
        </p:nvSpPr>
        <p:spPr>
          <a:xfrm>
            <a:off x="3071773" y="2795588"/>
            <a:ext cx="5654715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073200" y="1359375"/>
            <a:ext cx="5654700" cy="1171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Fields - Blue">
  <p:cSld name="two-text_blu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5179150" y="0"/>
            <a:ext cx="4000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23;p3"/>
          <p:cNvCxnSpPr/>
          <p:nvPr/>
        </p:nvCxnSpPr>
        <p:spPr>
          <a:xfrm>
            <a:off x="5143500" y="1422956"/>
            <a:ext cx="3577518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29842" y="1771931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5356225" y="1771931"/>
            <a:ext cx="3350896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329625" y="472550"/>
            <a:ext cx="3404100" cy="815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Section title and descri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265500" y="580750"/>
            <a:ext cx="8258100" cy="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Lato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265500" y="885550"/>
            <a:ext cx="4432200" cy="18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ato"/>
              <a:buNone/>
              <a:defRPr sz="4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ubTitle" idx="1"/>
          </p:nvPr>
        </p:nvSpPr>
        <p:spPr>
          <a:xfrm>
            <a:off x="291365" y="2756800"/>
            <a:ext cx="4406700" cy="220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spcBef>
                <a:spcPts val="75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75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75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75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75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75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75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75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75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2"/>
          </p:nvPr>
        </p:nvSpPr>
        <p:spPr>
          <a:xfrm>
            <a:off x="5214350" y="744150"/>
            <a:ext cx="3608700" cy="3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CUSTOM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628650" y="2074644"/>
            <a:ext cx="7886700" cy="99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Only">
  <p:cSld name="Ca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76200" y="4648200"/>
            <a:ext cx="8363100" cy="495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61950">
              <a:spcBef>
                <a:spcPts val="75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CUSTOM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>
            <a:off x="311925" y="1105125"/>
            <a:ext cx="8520600" cy="19635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>
            <a:off x="320850" y="3145400"/>
            <a:ext cx="8520600" cy="13101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>
              <a:spcBef>
                <a:spcPts val="750"/>
              </a:spcBef>
              <a:spcAft>
                <a:spcPts val="0"/>
              </a:spcAft>
              <a:buSzPts val="2100"/>
              <a:buFont typeface="Lato"/>
              <a:buChar char="•"/>
              <a:defRPr/>
            </a:lvl1pPr>
            <a:lvl2pPr marL="914400" lvl="1" indent="-34290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title"/>
          </p:nvPr>
        </p:nvSpPr>
        <p:spPr>
          <a:xfrm>
            <a:off x="401050" y="511374"/>
            <a:ext cx="7886700" cy="90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body" idx="1"/>
          </p:nvPr>
        </p:nvSpPr>
        <p:spPr>
          <a:xfrm>
            <a:off x="401050" y="1586650"/>
            <a:ext cx="3903600" cy="346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>
              <a:spcBef>
                <a:spcPts val="750"/>
              </a:spcBef>
              <a:spcAft>
                <a:spcPts val="0"/>
              </a:spcAft>
              <a:buSzPts val="2100"/>
              <a:buFont typeface="Lato"/>
              <a:buChar char="•"/>
              <a:defRPr/>
            </a:lvl1pPr>
            <a:lvl2pPr marL="914400" lvl="1" indent="-34290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2"/>
          </p:nvPr>
        </p:nvSpPr>
        <p:spPr>
          <a:xfrm>
            <a:off x="4812625" y="1586650"/>
            <a:ext cx="3867900" cy="346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>
              <a:spcBef>
                <a:spcPts val="750"/>
              </a:spcBef>
              <a:spcAft>
                <a:spcPts val="0"/>
              </a:spcAft>
              <a:buSzPts val="2100"/>
              <a:buFont typeface="Lato"/>
              <a:buChar char="•"/>
              <a:defRPr/>
            </a:lvl1pPr>
            <a:lvl2pPr marL="914400" lvl="1" indent="-34290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Fields - Orange">
  <p:cSld name="two-text_blue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5179150" y="0"/>
            <a:ext cx="40005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29;p4"/>
          <p:cNvCxnSpPr/>
          <p:nvPr/>
        </p:nvCxnSpPr>
        <p:spPr>
          <a:xfrm>
            <a:off x="5143500" y="1422956"/>
            <a:ext cx="35775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29842" y="1771931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5356225" y="1771931"/>
            <a:ext cx="33510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4pPr>
            <a:lvl5pPr marL="228600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5329625" y="472550"/>
            <a:ext cx="3404100" cy="815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Fields - Turquoise">
  <p:cSld name="two-text_blue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5179150" y="0"/>
            <a:ext cx="40005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9842" y="1771931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356225" y="1771931"/>
            <a:ext cx="33510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4pPr>
            <a:lvl5pPr marL="228600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5329625" y="472550"/>
            <a:ext cx="3404100" cy="815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Orange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0" y="-1"/>
            <a:ext cx="51435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5486450" y="2442688"/>
            <a:ext cx="3240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marL="3657600" lvl="7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marL="4114800" lvl="8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2"/>
          </p:nvPr>
        </p:nvSpPr>
        <p:spPr>
          <a:xfrm>
            <a:off x="5486450" y="1510600"/>
            <a:ext cx="3240000" cy="932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spcBef>
                <a:spcPts val="75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lvl="1" rtl="0">
              <a:spcBef>
                <a:spcPts val="75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75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75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75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75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75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75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75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 rot="-5400000">
            <a:off x="2763650" y="2373675"/>
            <a:ext cx="4347600" cy="10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Blue">
  <p:cSld name="Blank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0" y="-1"/>
            <a:ext cx="5143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5486450" y="2442688"/>
            <a:ext cx="3240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marL="3657600" lvl="7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marL="4114800" lvl="8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2"/>
          </p:nvPr>
        </p:nvSpPr>
        <p:spPr>
          <a:xfrm>
            <a:off x="5486450" y="1510600"/>
            <a:ext cx="3240000" cy="932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spcBef>
                <a:spcPts val="75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75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75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75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75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75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75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75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75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 rot="-5400000">
            <a:off x="2763650" y="2373675"/>
            <a:ext cx="4347600" cy="10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Turquoise">
  <p:cSld name="Blank_1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0" y="-1"/>
            <a:ext cx="51435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5486450" y="2442688"/>
            <a:ext cx="3240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marL="3657600" lvl="7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marL="4114800" lvl="8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2"/>
          </p:nvPr>
        </p:nvSpPr>
        <p:spPr>
          <a:xfrm>
            <a:off x="5486450" y="1510600"/>
            <a:ext cx="3240000" cy="932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spcBef>
                <a:spcPts val="75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</a:defRPr>
            </a:lvl1pPr>
            <a:lvl2pPr lvl="1" rtl="0">
              <a:spcBef>
                <a:spcPts val="75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75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75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75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75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75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75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75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-5400000">
            <a:off x="2763650" y="2373675"/>
            <a:ext cx="4347600" cy="10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highlight>
                  <a:srgbClr val="FF0000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ext - Blue">
  <p:cSld name="Yellow-image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-3832" y="-2"/>
            <a:ext cx="128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546087" y="2795588"/>
            <a:ext cx="5202703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 rot="-5400000">
            <a:off x="-1256700" y="2302800"/>
            <a:ext cx="4462800" cy="101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 idx="2"/>
          </p:nvPr>
        </p:nvSpPr>
        <p:spPr>
          <a:xfrm>
            <a:off x="3551800" y="1661650"/>
            <a:ext cx="5196900" cy="932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3"/>
          </p:nvPr>
        </p:nvSpPr>
        <p:spPr>
          <a:xfrm>
            <a:off x="1280175" y="-75"/>
            <a:ext cx="1848000" cy="5143500"/>
          </a:xfrm>
          <a:prstGeom prst="rect">
            <a:avLst/>
          </a:prstGeom>
          <a:solidFill>
            <a:srgbClr val="CCCCCC"/>
          </a:solidFill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>
              <a:spcBef>
                <a:spcPts val="75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ext - Turquoise">
  <p:cSld name="Yellow-image_text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/>
          <p:nvPr/>
        </p:nvSpPr>
        <p:spPr>
          <a:xfrm>
            <a:off x="-3832" y="-2"/>
            <a:ext cx="128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546087" y="2795588"/>
            <a:ext cx="52026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 rot="-5400000">
            <a:off x="-1256700" y="2302800"/>
            <a:ext cx="4462800" cy="101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 idx="2"/>
          </p:nvPr>
        </p:nvSpPr>
        <p:spPr>
          <a:xfrm>
            <a:off x="3551800" y="1661650"/>
            <a:ext cx="5196900" cy="932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3"/>
          </p:nvPr>
        </p:nvSpPr>
        <p:spPr>
          <a:xfrm>
            <a:off x="1280175" y="-75"/>
            <a:ext cx="1848000" cy="5143500"/>
          </a:xfrm>
          <a:prstGeom prst="rect">
            <a:avLst/>
          </a:prstGeom>
          <a:solidFill>
            <a:srgbClr val="CCCCCC"/>
          </a:solidFill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rtl="0">
              <a:spcBef>
                <a:spcPts val="75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Lato"/>
              <a:buNone/>
              <a:defRPr sz="33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 sz="135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 sz="135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 sz="135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 sz="135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7609053" y="273844"/>
            <a:ext cx="1451820" cy="182880"/>
            <a:chOff x="6433600" y="4686300"/>
            <a:chExt cx="1451820" cy="182880"/>
          </a:xfrm>
        </p:grpSpPr>
        <p:sp>
          <p:nvSpPr>
            <p:cNvPr id="10" name="Google Shape;10;p1"/>
            <p:cNvSpPr/>
            <p:nvPr/>
          </p:nvSpPr>
          <p:spPr>
            <a:xfrm>
              <a:off x="6433600" y="4686300"/>
              <a:ext cx="182880" cy="1828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6686550" y="4686300"/>
              <a:ext cx="182880" cy="1828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6940545" y="4686300"/>
              <a:ext cx="182880" cy="182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7194543" y="4686300"/>
              <a:ext cx="182880" cy="1828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7448541" y="468630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7702540" y="4686300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gif"/><Relationship Id="rId3" Type="http://schemas.openxmlformats.org/officeDocument/2006/relationships/image" Target="../media/image4.jp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ad6c3f3a54b0318a9226912a8626bf19/a392ef0d5cf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>
            <a:spLocks noGrp="1"/>
          </p:cNvSpPr>
          <p:nvPr>
            <p:ph type="ctrTitle"/>
          </p:nvPr>
        </p:nvSpPr>
        <p:spPr>
          <a:xfrm>
            <a:off x="2907700" y="1688300"/>
            <a:ext cx="6858000" cy="1790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Unpacking Assessment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Academic Integrity and Proper Design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subTitle" idx="1"/>
          </p:nvPr>
        </p:nvSpPr>
        <p:spPr>
          <a:xfrm>
            <a:off x="628650" y="4129725"/>
            <a:ext cx="3723600" cy="124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Pace University 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January 21, 2020</a:t>
            </a:r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subTitle" idx="1"/>
          </p:nvPr>
        </p:nvSpPr>
        <p:spPr>
          <a:xfrm>
            <a:off x="4665650" y="4157950"/>
            <a:ext cx="3723600" cy="124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Whitney Kilgore, PhD</a:t>
            </a:r>
            <a:endParaRPr/>
          </a:p>
          <a:p>
            <a:pPr marL="0" lvl="0" indent="0" algn="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Co-founder &amp; CAO, iDesign</a:t>
            </a:r>
            <a:endParaRPr/>
          </a:p>
        </p:txBody>
      </p:sp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393800"/>
            <a:ext cx="2602900" cy="26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>
            <a:spLocks noGrp="1"/>
          </p:cNvSpPr>
          <p:nvPr>
            <p:ph type="title"/>
          </p:nvPr>
        </p:nvSpPr>
        <p:spPr>
          <a:xfrm>
            <a:off x="320040" y="342900"/>
            <a:ext cx="2164200" cy="1729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Checklists, Rating Scales, &amp; Rubrics</a:t>
            </a:r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body" idx="1"/>
          </p:nvPr>
        </p:nvSpPr>
        <p:spPr>
          <a:xfrm>
            <a:off x="3006090" y="740569"/>
            <a:ext cx="5510400" cy="36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2" name="Google Shape;24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800" y="654625"/>
            <a:ext cx="5886800" cy="401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400" y="2370950"/>
            <a:ext cx="1135950" cy="11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>
            <a:spLocks noGrp="1"/>
          </p:cNvSpPr>
          <p:nvPr>
            <p:ph type="body" idx="1"/>
          </p:nvPr>
        </p:nvSpPr>
        <p:spPr>
          <a:xfrm>
            <a:off x="5368925" y="1903578"/>
            <a:ext cx="3303600" cy="150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4800"/>
              <a:t>Academic </a:t>
            </a:r>
            <a:r>
              <a:rPr lang="en" sz="4800" b="1"/>
              <a:t>Integrity</a:t>
            </a:r>
            <a:endParaRPr sz="48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320040" y="342900"/>
            <a:ext cx="2164200" cy="1729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iDeas to support Academic Integrity in the LMS</a:t>
            </a:r>
            <a:endParaRPr b="1"/>
          </a:p>
        </p:txBody>
      </p:sp>
      <p:sp>
        <p:nvSpPr>
          <p:cNvPr id="254" name="Google Shape;254;p39"/>
          <p:cNvSpPr txBox="1">
            <a:spLocks noGrp="1"/>
          </p:cNvSpPr>
          <p:nvPr>
            <p:ph type="body" idx="1"/>
          </p:nvPr>
        </p:nvSpPr>
        <p:spPr>
          <a:xfrm>
            <a:off x="3006090" y="740569"/>
            <a:ext cx="5510400" cy="36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Move away from high stakes assessments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	(i.e. Midterm and Final Exam only)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	(i.e. Paper or Project only)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Have students review an academic integrity policy and add a quiz related to academic integrity into courses or student orientation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Automated Assessments in the LMS should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	Use Question Banks/Pools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	Limit time allowed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	Randomize questions and answer choices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5" name="Google Shape;2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850" y="2384871"/>
            <a:ext cx="1572225" cy="15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51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29"/>
          <p:cNvGrpSpPr/>
          <p:nvPr/>
        </p:nvGrpSpPr>
        <p:grpSpPr>
          <a:xfrm>
            <a:off x="127518" y="1502419"/>
            <a:ext cx="8938121" cy="3232608"/>
            <a:chOff x="127518" y="1502419"/>
            <a:chExt cx="8938121" cy="3232608"/>
          </a:xfrm>
        </p:grpSpPr>
        <p:pic>
          <p:nvPicPr>
            <p:cNvPr id="150" name="Google Shape;150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94016" y="3697794"/>
              <a:ext cx="1037232" cy="1037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29" descr="Logo-w-crest-centered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86334" y="1529028"/>
              <a:ext cx="1174795" cy="1019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41479" y="4013182"/>
              <a:ext cx="1627250" cy="492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57296" y="1686939"/>
              <a:ext cx="821532" cy="6563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9" descr="TAM-Log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56235" y="2680627"/>
              <a:ext cx="1100189" cy="7701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727808" y="1670431"/>
              <a:ext cx="751653" cy="845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9" descr="SMUlogowWordmarkRBrgb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099479" y="2401415"/>
              <a:ext cx="1359310" cy="4403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9"/>
            <p:cNvPicPr preferRelativeResize="0"/>
            <p:nvPr/>
          </p:nvPicPr>
          <p:blipFill rotWithShape="1">
            <a:blip r:embed="rId10">
              <a:alphaModFix/>
            </a:blip>
            <a:srcRect b="-7735"/>
            <a:stretch/>
          </p:blipFill>
          <p:spPr>
            <a:xfrm>
              <a:off x="2865599" y="1502419"/>
              <a:ext cx="996396" cy="126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9" descr="Double T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558257" y="2744616"/>
              <a:ext cx="1115560" cy="9125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525907" y="2524401"/>
              <a:ext cx="909516" cy="1177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873384" y="3756724"/>
              <a:ext cx="1426170" cy="7701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9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776373" y="3594092"/>
              <a:ext cx="901946" cy="9019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9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2266343" y="2890973"/>
              <a:ext cx="1834678" cy="521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9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76073" y="3923019"/>
              <a:ext cx="1228312" cy="5767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9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72183" y="2809328"/>
              <a:ext cx="924176" cy="9241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9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8095002" y="3460085"/>
              <a:ext cx="970637" cy="970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9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092471" y="1561193"/>
              <a:ext cx="1773128" cy="830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9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3976230" y="1596308"/>
              <a:ext cx="1481437" cy="636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9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72577" y="1600393"/>
              <a:ext cx="838422" cy="932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9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1511250" y="3734974"/>
              <a:ext cx="1113425" cy="795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9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127518" y="2669507"/>
              <a:ext cx="883481" cy="1083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9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696944" y="2649619"/>
              <a:ext cx="1234393" cy="594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265500" y="182675"/>
            <a:ext cx="8258100" cy="97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</a:rPr>
              <a:t>Who we work with:</a:t>
            </a:r>
            <a:endParaRPr sz="3000"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30"/>
          <p:cNvGrpSpPr/>
          <p:nvPr/>
        </p:nvGrpSpPr>
        <p:grpSpPr>
          <a:xfrm>
            <a:off x="76200" y="2403000"/>
            <a:ext cx="1615500" cy="1358300"/>
            <a:chOff x="265625" y="2022000"/>
            <a:chExt cx="1615500" cy="1358300"/>
          </a:xfrm>
        </p:grpSpPr>
        <p:pic>
          <p:nvPicPr>
            <p:cNvPr id="178" name="Google Shape;178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7650" y="2022000"/>
              <a:ext cx="877101" cy="877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30"/>
            <p:cNvSpPr txBox="1"/>
            <p:nvPr/>
          </p:nvSpPr>
          <p:spPr>
            <a:xfrm>
              <a:off x="265625" y="2904200"/>
              <a:ext cx="1615500" cy="4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3"/>
                  </a:solidFill>
                  <a:latin typeface="Lato"/>
                  <a:ea typeface="Lato"/>
                  <a:cs typeface="Lato"/>
                  <a:sym typeface="Lato"/>
                </a:rPr>
                <a:t>Alignment</a:t>
              </a:r>
              <a:endParaRPr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80" name="Google Shape;180;p30"/>
          <p:cNvGrpSpPr/>
          <p:nvPr/>
        </p:nvGrpSpPr>
        <p:grpSpPr>
          <a:xfrm>
            <a:off x="639538" y="780750"/>
            <a:ext cx="1615500" cy="1380925"/>
            <a:chOff x="1667163" y="247350"/>
            <a:chExt cx="1615500" cy="1380925"/>
          </a:xfrm>
        </p:grpSpPr>
        <p:pic>
          <p:nvPicPr>
            <p:cNvPr id="181" name="Google Shape;181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63600" y="247350"/>
              <a:ext cx="822624" cy="822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30"/>
            <p:cNvSpPr txBox="1"/>
            <p:nvPr/>
          </p:nvSpPr>
          <p:spPr>
            <a:xfrm>
              <a:off x="1667163" y="1152175"/>
              <a:ext cx="1615500" cy="4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4"/>
                  </a:solidFill>
                  <a:latin typeface="Lato"/>
                  <a:ea typeface="Lato"/>
                  <a:cs typeface="Lato"/>
                  <a:sym typeface="Lato"/>
                </a:rPr>
                <a:t>Scaffolding</a:t>
              </a:r>
              <a:endParaRPr b="1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83" name="Google Shape;183;p30"/>
          <p:cNvGrpSpPr/>
          <p:nvPr/>
        </p:nvGrpSpPr>
        <p:grpSpPr>
          <a:xfrm>
            <a:off x="2569638" y="492450"/>
            <a:ext cx="1615500" cy="1419300"/>
            <a:chOff x="3521063" y="492450"/>
            <a:chExt cx="1615500" cy="1419300"/>
          </a:xfrm>
        </p:grpSpPr>
        <p:pic>
          <p:nvPicPr>
            <p:cNvPr id="184" name="Google Shape;184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45876" y="492450"/>
              <a:ext cx="950424" cy="950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30"/>
            <p:cNvSpPr txBox="1"/>
            <p:nvPr/>
          </p:nvSpPr>
          <p:spPr>
            <a:xfrm>
              <a:off x="3521063" y="1435650"/>
              <a:ext cx="1615500" cy="4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6"/>
                  </a:solidFill>
                  <a:latin typeface="Lato"/>
                  <a:ea typeface="Lato"/>
                  <a:cs typeface="Lato"/>
                  <a:sym typeface="Lato"/>
                </a:rPr>
                <a:t>Assessment Approaches</a:t>
              </a:r>
              <a:endParaRPr b="1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86" name="Google Shape;186;p30"/>
          <p:cNvGrpSpPr/>
          <p:nvPr/>
        </p:nvGrpSpPr>
        <p:grpSpPr>
          <a:xfrm>
            <a:off x="4261350" y="644850"/>
            <a:ext cx="1615500" cy="1590075"/>
            <a:chOff x="5212775" y="644850"/>
            <a:chExt cx="1615500" cy="1590075"/>
          </a:xfrm>
        </p:grpSpPr>
        <p:pic>
          <p:nvPicPr>
            <p:cNvPr id="187" name="Google Shape;187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63550" y="644850"/>
              <a:ext cx="1113975" cy="1113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30"/>
            <p:cNvSpPr txBox="1"/>
            <p:nvPr/>
          </p:nvSpPr>
          <p:spPr>
            <a:xfrm>
              <a:off x="5212775" y="1758825"/>
              <a:ext cx="1615500" cy="4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2"/>
                  </a:solidFill>
                  <a:latin typeface="Lato"/>
                  <a:ea typeface="Lato"/>
                  <a:cs typeface="Lato"/>
                  <a:sym typeface="Lato"/>
                </a:rPr>
                <a:t>Rubrics</a:t>
              </a:r>
              <a:endParaRPr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89" name="Google Shape;189;p30"/>
          <p:cNvGrpSpPr/>
          <p:nvPr/>
        </p:nvGrpSpPr>
        <p:grpSpPr>
          <a:xfrm>
            <a:off x="5675492" y="1460895"/>
            <a:ext cx="1615500" cy="1621475"/>
            <a:chOff x="7267738" y="1855250"/>
            <a:chExt cx="1615500" cy="1621475"/>
          </a:xfrm>
        </p:grpSpPr>
        <p:pic>
          <p:nvPicPr>
            <p:cNvPr id="190" name="Google Shape;190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502800" y="1855250"/>
              <a:ext cx="1145376" cy="1145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30"/>
            <p:cNvSpPr txBox="1"/>
            <p:nvPr/>
          </p:nvSpPr>
          <p:spPr>
            <a:xfrm>
              <a:off x="7267738" y="3000625"/>
              <a:ext cx="1615500" cy="47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Academic Integrity</a:t>
              </a:r>
              <a:endParaRPr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92" name="Google Shape;192;p30"/>
          <p:cNvGrpSpPr/>
          <p:nvPr/>
        </p:nvGrpSpPr>
        <p:grpSpPr>
          <a:xfrm>
            <a:off x="1113303" y="1290047"/>
            <a:ext cx="4753886" cy="3557605"/>
            <a:chOff x="996125" y="607096"/>
            <a:chExt cx="6733550" cy="5039100"/>
          </a:xfrm>
        </p:grpSpPr>
        <p:pic>
          <p:nvPicPr>
            <p:cNvPr id="193" name="Google Shape;193;p30"/>
            <p:cNvPicPr preferRelativeResize="0"/>
            <p:nvPr/>
          </p:nvPicPr>
          <p:blipFill rotWithShape="1">
            <a:blip r:embed="rId8">
              <a:alphaModFix/>
            </a:blip>
            <a:srcRect r="22732" b="28351"/>
            <a:stretch/>
          </p:blipFill>
          <p:spPr>
            <a:xfrm rot="-2106728" flipH="1">
              <a:off x="5265740" y="1108299"/>
              <a:ext cx="2095744" cy="1943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30"/>
            <p:cNvPicPr preferRelativeResize="0"/>
            <p:nvPr/>
          </p:nvPicPr>
          <p:blipFill rotWithShape="1">
            <a:blip r:embed="rId9">
              <a:alphaModFix/>
            </a:blip>
            <a:srcRect t="1529" b="11073"/>
            <a:stretch/>
          </p:blipFill>
          <p:spPr>
            <a:xfrm>
              <a:off x="1945590" y="1550161"/>
              <a:ext cx="4686933" cy="40960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3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1845120">
              <a:off x="1498851" y="1515037"/>
              <a:ext cx="2712223" cy="2712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 rot="3558950">
              <a:off x="2135175" y="1139437"/>
              <a:ext cx="2712223" cy="2712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3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 rot="-3558950" flipH="1">
              <a:off x="3639700" y="1109262"/>
              <a:ext cx="2712223" cy="2712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30"/>
            <p:cNvPicPr preferRelativeResize="0"/>
            <p:nvPr/>
          </p:nvPicPr>
          <p:blipFill rotWithShape="1">
            <a:blip r:embed="rId13">
              <a:alphaModFix/>
            </a:blip>
            <a:srcRect l="-8223" t="2860" r="51704" b="-2859"/>
            <a:stretch/>
          </p:blipFill>
          <p:spPr>
            <a:xfrm rot="7006465">
              <a:off x="3523848" y="1146415"/>
              <a:ext cx="1532929" cy="27122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30"/>
          <p:cNvSpPr txBox="1"/>
          <p:nvPr/>
        </p:nvSpPr>
        <p:spPr>
          <a:xfrm>
            <a:off x="4828250" y="4251500"/>
            <a:ext cx="4384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Unpacking Assessment</a:t>
            </a:r>
            <a:endParaRPr sz="3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1"/>
          <p:cNvPicPr preferRelativeResize="0"/>
          <p:nvPr/>
        </p:nvPicPr>
        <p:blipFill rotWithShape="1">
          <a:blip r:embed="rId3">
            <a:alphaModFix/>
          </a:blip>
          <a:srcRect l="394" r="15642"/>
          <a:stretch/>
        </p:blipFill>
        <p:spPr>
          <a:xfrm>
            <a:off x="0" y="0"/>
            <a:ext cx="9143996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/>
          <p:nvPr/>
        </p:nvSpPr>
        <p:spPr>
          <a:xfrm>
            <a:off x="6471025" y="4637550"/>
            <a:ext cx="2682300" cy="5067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/>
          </p:nvPr>
        </p:nvSpPr>
        <p:spPr>
          <a:xfrm>
            <a:off x="628650" y="2074644"/>
            <a:ext cx="7886700" cy="99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Alignment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Journey</a:t>
            </a:r>
            <a:endParaRPr/>
          </a:p>
        </p:txBody>
      </p:sp>
      <p:pic>
        <p:nvPicPr>
          <p:cNvPr id="211" name="Google Shape;211;p32"/>
          <p:cNvPicPr preferRelativeResize="0"/>
          <p:nvPr/>
        </p:nvPicPr>
        <p:blipFill rotWithShape="1">
          <a:blip r:embed="rId3">
            <a:alphaModFix/>
          </a:blip>
          <a:srcRect r="1671"/>
          <a:stretch/>
        </p:blipFill>
        <p:spPr>
          <a:xfrm>
            <a:off x="0" y="0"/>
            <a:ext cx="75863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3"/>
          <p:cNvPicPr preferRelativeResize="0"/>
          <p:nvPr/>
        </p:nvPicPr>
        <p:blipFill rotWithShape="1">
          <a:blip r:embed="rId3">
            <a:alphaModFix/>
          </a:blip>
          <a:srcRect l="1565" t="8043" r="1787" b="1785"/>
          <a:stretch/>
        </p:blipFill>
        <p:spPr>
          <a:xfrm>
            <a:off x="0" y="0"/>
            <a:ext cx="7134699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>
            <a:spLocks noGrp="1"/>
          </p:cNvSpPr>
          <p:nvPr>
            <p:ph type="title"/>
          </p:nvPr>
        </p:nvSpPr>
        <p:spPr>
          <a:xfrm>
            <a:off x="311925" y="1105125"/>
            <a:ext cx="8520600" cy="19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r:id="rId3"/>
              </a:rPr>
              <a:t>How do you</a:t>
            </a:r>
            <a:r>
              <a:rPr lang="en" u="sng">
                <a:solidFill>
                  <a:schemeClr val="hlink"/>
                </a:solidFill>
                <a:hlinkClick r:id="rId3"/>
              </a:rPr>
              <a:t> </a:t>
            </a:r>
            <a:br>
              <a:rPr lang="en" u="sng">
                <a:solidFill>
                  <a:schemeClr val="hlink"/>
                </a:solidFill>
                <a:hlinkClick r:id="rId3"/>
              </a:rPr>
            </a:br>
            <a:r>
              <a:rPr lang="en" b="1" u="sng">
                <a:solidFill>
                  <a:schemeClr val="hlink"/>
                </a:solidFill>
                <a:hlinkClick r:id="rId3"/>
              </a:rPr>
              <a:t>assess learning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body" idx="1"/>
          </p:nvPr>
        </p:nvSpPr>
        <p:spPr>
          <a:xfrm>
            <a:off x="629842" y="649681"/>
            <a:ext cx="3868200" cy="276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Multiple choice exams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Essays or papers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Case study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Problem solving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Verbal presentation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Debate and discussion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Product development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Concept map or flow diagram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Performance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Team project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Reflective Essay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body" idx="2"/>
          </p:nvPr>
        </p:nvSpPr>
        <p:spPr>
          <a:xfrm>
            <a:off x="5356225" y="1420156"/>
            <a:ext cx="3351000" cy="276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Match the assessment to measurable learning objectives</a:t>
            </a:r>
            <a:endParaRPr/>
          </a:p>
        </p:txBody>
      </p:sp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5329625" y="472550"/>
            <a:ext cx="3404100" cy="815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Assessment Approaches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/>
          <p:nvPr/>
        </p:nvSpPr>
        <p:spPr>
          <a:xfrm>
            <a:off x="7590900" y="125600"/>
            <a:ext cx="1553100" cy="78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body" idx="1"/>
          </p:nvPr>
        </p:nvSpPr>
        <p:spPr>
          <a:xfrm>
            <a:off x="76200" y="4648200"/>
            <a:ext cx="8363100" cy="495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" name="Google Shape;23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65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Design Simple Black">
  <a:themeElements>
    <a:clrScheme name="iDesign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5E0"/>
      </a:accent1>
      <a:accent2>
        <a:srgbClr val="86D3EA"/>
      </a:accent2>
      <a:accent3>
        <a:srgbClr val="F48C2B"/>
      </a:accent3>
      <a:accent4>
        <a:srgbClr val="DDE23C"/>
      </a:accent4>
      <a:accent5>
        <a:srgbClr val="55ACB4"/>
      </a:accent5>
      <a:accent6>
        <a:srgbClr val="25996C"/>
      </a:accent6>
      <a:hlink>
        <a:srgbClr val="00A5E0"/>
      </a:hlink>
      <a:folHlink>
        <a:srgbClr val="55ACB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</Words>
  <Application>Microsoft Office PowerPoint</Application>
  <PresentationFormat>On-screen Show (16:9)</PresentationFormat>
  <Paragraphs>43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Arial</vt:lpstr>
      <vt:lpstr>Lato</vt:lpstr>
      <vt:lpstr>iDesign Simple Black</vt:lpstr>
      <vt:lpstr>Unpacking Assessment Academic Integrity and Proper Design </vt:lpstr>
      <vt:lpstr>Who we work with:</vt:lpstr>
      <vt:lpstr>PowerPoint Presentation</vt:lpstr>
      <vt:lpstr>PowerPoint Presentation</vt:lpstr>
      <vt:lpstr>Alignment Student Journey</vt:lpstr>
      <vt:lpstr>PowerPoint Presentation</vt:lpstr>
      <vt:lpstr>How do you  assess learning?</vt:lpstr>
      <vt:lpstr>Assessment Approaches</vt:lpstr>
      <vt:lpstr>PowerPoint Presentation</vt:lpstr>
      <vt:lpstr>Checklists, Rating Scales, &amp; Rubrics</vt:lpstr>
      <vt:lpstr>PowerPoint Presentation</vt:lpstr>
      <vt:lpstr>iDeas to support Academic Integrity in the LMS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Unpacking Assessment Academic Integrity and Proper Design</dc:title>
  <dc:creator>Pober, Jaime Lynn</dc:creator>
  <cp:lastModifiedBy>Pober, Jaime Lynn</cp:lastModifiedBy>
  <cp:revision>2</cp:revision>
  <dcterms:modified xsi:type="dcterms:W3CDTF">2020-01-17T14:05:37Z</dcterms:modified>
</cp:coreProperties>
</file>