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60" r:id="rId2"/>
    <p:sldId id="320" r:id="rId3"/>
    <p:sldId id="301" r:id="rId4"/>
    <p:sldId id="303" r:id="rId5"/>
    <p:sldId id="318" r:id="rId6"/>
    <p:sldId id="314" r:id="rId7"/>
    <p:sldId id="315" r:id="rId8"/>
    <p:sldId id="316" r:id="rId9"/>
    <p:sldId id="304" r:id="rId10"/>
    <p:sldId id="324" r:id="rId11"/>
    <p:sldId id="326" r:id="rId12"/>
    <p:sldId id="307" r:id="rId13"/>
    <p:sldId id="308" r:id="rId14"/>
    <p:sldId id="323" r:id="rId15"/>
    <p:sldId id="321" r:id="rId16"/>
    <p:sldId id="310" r:id="rId17"/>
    <p:sldId id="312" r:id="rId18"/>
    <p:sldId id="325" r:id="rId19"/>
    <p:sldId id="319" r:id="rId20"/>
  </p:sldIdLst>
  <p:sldSz cx="9144000" cy="6858000" type="screen4x3"/>
  <p:notesSz cx="6805613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t pfleger" initials="mp" lastIdx="4" clrIdx="0">
    <p:extLst/>
  </p:cmAuthor>
  <p:cmAuthor id="2" name="James Bennett" initials="JB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628" autoAdjust="0"/>
    <p:restoredTop sz="98851" autoAdjust="0"/>
  </p:normalViewPr>
  <p:slideViewPr>
    <p:cSldViewPr snapToGrid="0" snapToObjects="1">
      <p:cViewPr varScale="1">
        <p:scale>
          <a:sx n="128" d="100"/>
          <a:sy n="128" d="100"/>
        </p:scale>
        <p:origin x="-203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commentAuthors" Target="commentAuthors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6.jpg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45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DE9BA1-69D9-6D41-A87F-4723EE7D5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584939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3537" cy="4471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45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8A0A4-312D-254D-8575-94B245E69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35210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149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2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2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2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Relationship Id="rId3" Type="http://schemas.openxmlformats.org/officeDocument/2006/relationships/image" Target="../media/image2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 preferRelativeResize="0"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 descr="CLA_logo_white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87" y="353698"/>
            <a:ext cx="1402337" cy="983793"/>
          </a:xfrm>
          <a:prstGeom prst="rect">
            <a:avLst/>
          </a:prstGeom>
        </p:spPr>
      </p:pic>
      <p:sp>
        <p:nvSpPr>
          <p:cNvPr id="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3984460"/>
            <a:ext cx="7875588" cy="4206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Click here to enter subtitle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8149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 algn="l">
              <a:defRPr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Click to enter title</a:t>
            </a:r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5301208"/>
            <a:ext cx="3705444" cy="4206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DD Month YYYY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701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 preferRelativeResize="0"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 Placeholder 2"/>
          <p:cNvSpPr>
            <a:spLocks noGrp="1"/>
          </p:cNvSpPr>
          <p:nvPr>
            <p:ph idx="1" hasCustomPrompt="1"/>
          </p:nvPr>
        </p:nvSpPr>
        <p:spPr>
          <a:xfrm>
            <a:off x="457200" y="1940111"/>
            <a:ext cx="8229600" cy="38748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 typeface="Arial"/>
              <a:buChar char="•"/>
              <a:defRPr sz="1800" b="0" i="0">
                <a:solidFill>
                  <a:schemeClr val="accent2"/>
                </a:solidFill>
                <a:latin typeface="Arial"/>
                <a:cs typeface="Arial"/>
              </a:defRPr>
            </a:lvl1pPr>
            <a:lvl2pPr marL="742950" indent="-285750">
              <a:buFont typeface="Arial"/>
              <a:buChar char="•"/>
              <a:defRPr sz="1800" b="0" i="0">
                <a:solidFill>
                  <a:schemeClr val="accent2"/>
                </a:solidFill>
                <a:latin typeface="Arial"/>
                <a:cs typeface="Arial"/>
              </a:defRPr>
            </a:lvl2pPr>
            <a:lvl3pPr>
              <a:defRPr sz="1800" b="0" i="0">
                <a:solidFill>
                  <a:schemeClr val="accent2"/>
                </a:solidFill>
                <a:latin typeface="Arial"/>
                <a:cs typeface="Arial"/>
              </a:defRPr>
            </a:lvl3pPr>
            <a:lvl4pPr>
              <a:defRPr sz="1800" b="0" i="0">
                <a:solidFill>
                  <a:schemeClr val="accent2"/>
                </a:solidFill>
                <a:latin typeface="Arial"/>
                <a:cs typeface="Arial"/>
              </a:defRPr>
            </a:lvl4pPr>
            <a:lvl5pPr marL="1828800" indent="0">
              <a:buNone/>
              <a:defRPr>
                <a:solidFill>
                  <a:schemeClr val="accent3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 smtClean="0"/>
              <a:t>Click to enter text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6522152" cy="72250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Click to edit title</a:t>
            </a:r>
            <a:endParaRPr lang="en-US" dirty="0"/>
          </a:p>
        </p:txBody>
      </p:sp>
      <p:pic>
        <p:nvPicPr>
          <p:cNvPr id="19" name="Picture 18" descr="CLA_logo_white.eps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766"/>
          <a:stretch/>
        </p:blipFill>
        <p:spPr>
          <a:xfrm>
            <a:off x="457200" y="6283812"/>
            <a:ext cx="915597" cy="45755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128957"/>
            <a:ext cx="6521450" cy="52863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 smtClean="0"/>
              <a:t>Click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894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 preferRelativeResize="0"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75050" y="1940111"/>
            <a:ext cx="5111750" cy="3937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>
                <a:latin typeface="Arial"/>
                <a:cs typeface="Arial"/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 smtClean="0"/>
              <a:t>Click to enter picture</a:t>
            </a:r>
            <a:endParaRPr lang="en-US" dirty="0"/>
          </a:p>
        </p:txBody>
      </p:sp>
      <p:sp>
        <p:nvSpPr>
          <p:cNvPr id="15" name="Title 14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6490666" cy="733004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0" i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Click to edit title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3" hasCustomPrompt="1"/>
          </p:nvPr>
        </p:nvSpPr>
        <p:spPr>
          <a:xfrm>
            <a:off x="457200" y="1940111"/>
            <a:ext cx="3035188" cy="393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buFont typeface="Arial"/>
              <a:buChar char="•"/>
              <a:defRPr sz="1800" b="0" i="0">
                <a:solidFill>
                  <a:schemeClr val="accent2"/>
                </a:solidFill>
                <a:latin typeface="Arial"/>
                <a:cs typeface="Arial"/>
              </a:defRPr>
            </a:lvl1pPr>
            <a:lvl2pPr marL="742950" indent="-285750">
              <a:buFont typeface="Arial"/>
              <a:buChar char="•"/>
              <a:defRPr sz="1800" b="0" i="0">
                <a:solidFill>
                  <a:schemeClr val="accent2"/>
                </a:solidFill>
                <a:latin typeface="Arial"/>
                <a:cs typeface="Arial"/>
              </a:defRPr>
            </a:lvl2pPr>
            <a:lvl3pPr>
              <a:defRPr sz="1800" b="0" i="0">
                <a:solidFill>
                  <a:schemeClr val="accent2"/>
                </a:solidFill>
                <a:latin typeface="Arial"/>
                <a:cs typeface="Arial"/>
              </a:defRPr>
            </a:lvl3pPr>
            <a:lvl4pPr>
              <a:defRPr sz="1800" b="0" i="0">
                <a:solidFill>
                  <a:schemeClr val="accent2"/>
                </a:solidFill>
                <a:latin typeface="Arial"/>
                <a:cs typeface="Arial"/>
              </a:defRPr>
            </a:lvl4pPr>
            <a:lvl5pPr marL="1828800" indent="0">
              <a:buNone/>
              <a:defRPr>
                <a:solidFill>
                  <a:schemeClr val="accent3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 smtClean="0"/>
              <a:t>Click to enter text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1128957"/>
            <a:ext cx="6521450" cy="52863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 smtClean="0"/>
              <a:t>Click to edit subtitle</a:t>
            </a:r>
            <a:endParaRPr lang="en-US" dirty="0"/>
          </a:p>
        </p:txBody>
      </p:sp>
      <p:pic>
        <p:nvPicPr>
          <p:cNvPr id="19" name="Picture 18" descr="CLA_logo_white.eps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766"/>
          <a:stretch/>
        </p:blipFill>
        <p:spPr>
          <a:xfrm>
            <a:off x="457200" y="6283812"/>
            <a:ext cx="915597" cy="457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156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 preferRelativeResize="0"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1869562"/>
            <a:ext cx="9144000" cy="42799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>
                <a:latin typeface="Arial"/>
                <a:cs typeface="Arial"/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 smtClean="0"/>
              <a:t>Click to enter picture</a:t>
            </a:r>
            <a:endParaRPr lang="en-US" dirty="0"/>
          </a:p>
        </p:txBody>
      </p:sp>
      <p:sp>
        <p:nvSpPr>
          <p:cNvPr id="15" name="Title 14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6490666" cy="733004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0" i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Click to edit title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1128957"/>
            <a:ext cx="6521450" cy="52863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 smtClean="0"/>
              <a:t>Click to edit subtitle</a:t>
            </a:r>
            <a:endParaRPr lang="en-US" dirty="0"/>
          </a:p>
        </p:txBody>
      </p:sp>
      <p:pic>
        <p:nvPicPr>
          <p:cNvPr id="16" name="Picture 15" descr="CLA_logo_white.eps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766"/>
          <a:stretch/>
        </p:blipFill>
        <p:spPr>
          <a:xfrm>
            <a:off x="457200" y="6283812"/>
            <a:ext cx="915597" cy="457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822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werPoint_Slides_06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 descr="CLA_logo_white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87" y="353698"/>
            <a:ext cx="1402337" cy="983793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539287" y="4651130"/>
            <a:ext cx="465364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The Copyright Licensing Agency Ltd</a:t>
            </a:r>
          </a:p>
          <a:p>
            <a:endParaRPr lang="en-US" sz="1400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T: 020 7400 3100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E: </a:t>
            </a:r>
            <a:r>
              <a:rPr lang="en-US" dirty="0" err="1" smtClean="0">
                <a:solidFill>
                  <a:schemeClr val="bg1"/>
                </a:solidFill>
              </a:rPr>
              <a:t>cla@cla.co.uk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dirty="0" err="1" smtClean="0">
                <a:solidFill>
                  <a:schemeClr val="bg1"/>
                </a:solidFill>
              </a:rPr>
              <a:t>cla.co.uk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315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9342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0" r:id="rId2"/>
    <p:sldLayoutId id="2147483656" r:id="rId3"/>
    <p:sldLayoutId id="2147483658" r:id="rId4"/>
    <p:sldLayoutId id="2147483659" r:id="rId5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://permissions.cla.co.uk/titlesearch.html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57200" y="3915452"/>
            <a:ext cx="7875588" cy="420688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latin typeface="Calibri" pitchFamily="34" charset="0"/>
              </a:rPr>
              <a:t>Developments in Enterprise Compliance Solutions</a:t>
            </a:r>
            <a:endParaRPr lang="en-US" sz="2800" b="1" dirty="0">
              <a:latin typeface="Calibri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Copyright Compliance in Multinational Business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r>
              <a:rPr lang="en-US" sz="2400" b="1" dirty="0" smtClean="0">
                <a:latin typeface="Calibri" pitchFamily="34" charset="0"/>
              </a:rPr>
              <a:t>Content Workflow 2015</a:t>
            </a:r>
          </a:p>
        </p:txBody>
      </p:sp>
    </p:spTree>
    <p:extLst>
      <p:ext uri="{BB962C8B-B14F-4D97-AF65-F5344CB8AC3E}">
        <p14:creationId xmlns:p14="http://schemas.microsoft.com/office/powerpoint/2010/main" val="806846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alibri" pitchFamily="34" charset="0"/>
              </a:rPr>
              <a:t>CLA licensing solutions</a:t>
            </a:r>
            <a:endParaRPr lang="en-GB" dirty="0">
              <a:latin typeface="Calibri" pitchFamily="34" charset="0"/>
            </a:endParaRPr>
          </a:p>
        </p:txBody>
      </p:sp>
      <p:sp>
        <p:nvSpPr>
          <p:cNvPr id="5" name="Content Placeholder 1"/>
          <p:cNvSpPr>
            <a:spLocks noGrp="1"/>
          </p:cNvSpPr>
          <p:nvPr/>
        </p:nvSpPr>
        <p:spPr>
          <a:xfrm>
            <a:off x="457200" y="1897166"/>
            <a:ext cx="7622931" cy="38748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i="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accent3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500"/>
              </a:spcAft>
              <a:buFont typeface="Wingdings" pitchFamily="2" charset="2"/>
              <a:buChar char="§"/>
            </a:pPr>
            <a:r>
              <a:rPr lang="en-GB" sz="2000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Domestic Business and Pharmaceutical Licences </a:t>
            </a: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– for any sector</a:t>
            </a:r>
          </a:p>
          <a:p>
            <a:pPr>
              <a:spcAft>
                <a:spcPts val="500"/>
              </a:spcAft>
              <a:buFont typeface="Wingdings" pitchFamily="2" charset="2"/>
              <a:buChar char="§"/>
            </a:pPr>
            <a:r>
              <a:rPr lang="en-GB" sz="2000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Extended Multinational Business Licence </a:t>
            </a: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– for UK HQs with global subsidiaries</a:t>
            </a:r>
          </a:p>
          <a:p>
            <a:pPr>
              <a:spcAft>
                <a:spcPts val="500"/>
              </a:spcAft>
              <a:buFont typeface="Wingdings" pitchFamily="2" charset="2"/>
              <a:buChar char="§"/>
            </a:pPr>
            <a:r>
              <a:rPr lang="en-GB" sz="2000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Multinational Business Licence </a:t>
            </a: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– for companies in any territory with global subsidiaries</a:t>
            </a:r>
          </a:p>
          <a:p>
            <a:pPr>
              <a:spcAft>
                <a:spcPts val="500"/>
              </a:spcAft>
              <a:buFont typeface="Wingdings" pitchFamily="2" charset="2"/>
              <a:buChar char="§"/>
            </a:pPr>
            <a:r>
              <a:rPr lang="en-GB" sz="2000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Joint CCC-CLA Multinational Copyright Licence </a:t>
            </a:r>
            <a:endParaRPr lang="en-GB" sz="2000" dirty="0" smtClean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  <a:p>
            <a:pPr>
              <a:spcAft>
                <a:spcPts val="500"/>
              </a:spcAft>
              <a:buFont typeface="Wingdings" pitchFamily="2" charset="2"/>
              <a:buChar char="§"/>
            </a:pPr>
            <a:endParaRPr lang="en-GB" sz="2000" dirty="0" smtClean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6" name="Text Placeholder 3"/>
          <p:cNvSpPr>
            <a:spLocks noGrp="1"/>
          </p:cNvSpPr>
          <p:nvPr/>
        </p:nvSpPr>
        <p:spPr>
          <a:xfrm>
            <a:off x="457200" y="1124112"/>
            <a:ext cx="6521450" cy="528637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 smtClean="0">
                <a:latin typeface="Calibri" pitchFamily="34" charset="0"/>
              </a:rPr>
              <a:t>CLA Corporate Licences: Options</a:t>
            </a:r>
            <a:endParaRPr lang="en-GB" sz="28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alibri" pitchFamily="34" charset="0"/>
              </a:rPr>
              <a:t>CLA licensing solutions</a:t>
            </a:r>
            <a:endParaRPr lang="en-GB" dirty="0">
              <a:latin typeface="Calibri" pitchFamily="34" charset="0"/>
            </a:endParaRPr>
          </a:p>
        </p:txBody>
      </p:sp>
      <p:sp>
        <p:nvSpPr>
          <p:cNvPr id="5" name="Content Placeholder 1"/>
          <p:cNvSpPr>
            <a:spLocks noGrp="1"/>
          </p:cNvSpPr>
          <p:nvPr/>
        </p:nvSpPr>
        <p:spPr>
          <a:xfrm>
            <a:off x="457200" y="2258290"/>
            <a:ext cx="7622931" cy="35136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i="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accent3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500"/>
              </a:spcAft>
              <a:buFont typeface="Wingdings" pitchFamily="2" charset="2"/>
              <a:buChar char="§"/>
            </a:pP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Available from January 2016</a:t>
            </a:r>
          </a:p>
          <a:p>
            <a:pPr>
              <a:spcAft>
                <a:spcPts val="500"/>
              </a:spcAft>
              <a:buFont typeface="Wingdings" pitchFamily="2" charset="2"/>
              <a:buChar char="§"/>
            </a:pP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New licence administered by CCC</a:t>
            </a:r>
          </a:p>
          <a:p>
            <a:pPr>
              <a:spcAft>
                <a:spcPts val="500"/>
              </a:spcAft>
              <a:buFont typeface="Wingdings" pitchFamily="2" charset="2"/>
              <a:buChar char="§"/>
            </a:pP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Available as an option to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companies in the UK who operate in R&amp;D intensive industries</a:t>
            </a:r>
          </a:p>
          <a:p>
            <a:pPr>
              <a:spcAft>
                <a:spcPts val="500"/>
              </a:spcAft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Similar permissions to CLA pharmaceutical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licences</a:t>
            </a:r>
            <a:endParaRPr lang="en-US" sz="2000" dirty="0" smtClean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  <a:p>
            <a:pPr>
              <a:spcAft>
                <a:spcPts val="500"/>
              </a:spcAft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More details available for interested customers from December 2015</a:t>
            </a:r>
            <a:endParaRPr lang="en-GB" sz="2000" dirty="0" smtClean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6" name="Text Placeholder 3"/>
          <p:cNvSpPr>
            <a:spLocks noGrp="1"/>
          </p:cNvSpPr>
          <p:nvPr/>
        </p:nvSpPr>
        <p:spPr>
          <a:xfrm>
            <a:off x="457200" y="1124112"/>
            <a:ext cx="6521450" cy="528637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 smtClean="0">
                <a:latin typeface="Calibri" pitchFamily="34" charset="0"/>
              </a:rPr>
              <a:t>Joint CCC-CLA Multinational </a:t>
            </a:r>
            <a:br>
              <a:rPr lang="en-GB" sz="2800" dirty="0" smtClean="0">
                <a:latin typeface="Calibri" pitchFamily="34" charset="0"/>
              </a:rPr>
            </a:br>
            <a:r>
              <a:rPr lang="en-GB" sz="2800" dirty="0" smtClean="0">
                <a:latin typeface="Calibri" pitchFamily="34" charset="0"/>
              </a:rPr>
              <a:t>Copyright Licence</a:t>
            </a:r>
            <a:endParaRPr lang="en-GB" sz="28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alibri" pitchFamily="34" charset="0"/>
              </a:rPr>
              <a:t>CLA licensing solutions</a:t>
            </a:r>
            <a:endParaRPr lang="en-GB" dirty="0">
              <a:latin typeface="Calibri" pitchFamily="34" charset="0"/>
            </a:endParaRPr>
          </a:p>
        </p:txBody>
      </p:sp>
      <p:sp>
        <p:nvSpPr>
          <p:cNvPr id="6" name="Content Placeholder 1"/>
          <p:cNvSpPr>
            <a:spLocks noGrp="1"/>
          </p:cNvSpPr>
          <p:nvPr/>
        </p:nvSpPr>
        <p:spPr>
          <a:xfrm>
            <a:off x="457200" y="1878116"/>
            <a:ext cx="7846828" cy="38748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i="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accent3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500"/>
              </a:spcAft>
              <a:buNone/>
            </a:pPr>
            <a:r>
              <a:rPr lang="en-GB" sz="2000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What can I do with copies?</a:t>
            </a:r>
          </a:p>
          <a:p>
            <a:pPr>
              <a:buFont typeface="Wingdings" pitchFamily="2" charset="2"/>
              <a:buChar char="§"/>
            </a:pPr>
            <a:endParaRPr lang="en-GB" sz="2000" b="1" dirty="0" smtClean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Copy one article (two with </a:t>
            </a:r>
            <a:r>
              <a:rPr lang="en-GB" sz="2000" dirty="0" err="1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Pharma</a:t>
            </a: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 licence) from a journal, one chapter of a book, or up to 5% of any book or journal issue, whichever is the greater</a:t>
            </a:r>
          </a:p>
          <a:p>
            <a:pPr>
              <a:spcAft>
                <a:spcPts val="500"/>
              </a:spcAft>
              <a:buFont typeface="Wingdings" pitchFamily="2" charset="2"/>
              <a:buChar char="§"/>
            </a:pP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Storage on a secure network</a:t>
            </a:r>
            <a:endParaRPr lang="en-GB" sz="22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>
              <a:spcAft>
                <a:spcPts val="500"/>
              </a:spcAft>
              <a:buFont typeface="Wingdings" pitchFamily="2" charset="2"/>
              <a:buChar char="§"/>
            </a:pP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Mark up / annotation of digital copies</a:t>
            </a:r>
          </a:p>
          <a:p>
            <a:pPr>
              <a:spcAft>
                <a:spcPts val="500"/>
              </a:spcAft>
              <a:buFont typeface="Wingdings" pitchFamily="2" charset="2"/>
              <a:buChar char="§"/>
            </a:pP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Employees of overseas affiliates may receive, access and print single copies</a:t>
            </a:r>
          </a:p>
          <a:p>
            <a:pPr>
              <a:spcAft>
                <a:spcPts val="500"/>
              </a:spcAft>
            </a:pPr>
            <a:endParaRPr lang="en-GB" sz="2000" dirty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7" name="Text Placeholder 3"/>
          <p:cNvSpPr>
            <a:spLocks noGrp="1"/>
          </p:cNvSpPr>
          <p:nvPr/>
        </p:nvSpPr>
        <p:spPr>
          <a:xfrm>
            <a:off x="457200" y="1131732"/>
            <a:ext cx="6521450" cy="528637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 smtClean="0">
                <a:latin typeface="Calibri" pitchFamily="34" charset="0"/>
              </a:rPr>
              <a:t>CLA Corporate Licences</a:t>
            </a:r>
            <a:endParaRPr lang="en-GB" sz="28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alibri" pitchFamily="34" charset="0"/>
              </a:rPr>
              <a:t>CLA licensing solutions</a:t>
            </a:r>
            <a:endParaRPr lang="en-GB" dirty="0">
              <a:latin typeface="Calibri" pitchFamily="34" charset="0"/>
            </a:endParaRPr>
          </a:p>
        </p:txBody>
      </p:sp>
      <p:sp>
        <p:nvSpPr>
          <p:cNvPr id="5" name="Content Placeholder 1"/>
          <p:cNvSpPr>
            <a:spLocks noGrp="1"/>
          </p:cNvSpPr>
          <p:nvPr/>
        </p:nvSpPr>
        <p:spPr>
          <a:xfrm>
            <a:off x="457200" y="1904786"/>
            <a:ext cx="8229600" cy="38748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i="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accent3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500"/>
              </a:spcAft>
              <a:buNone/>
            </a:pPr>
            <a:r>
              <a:rPr lang="en-GB" sz="2000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What else do the </a:t>
            </a:r>
            <a:r>
              <a:rPr lang="en-GB" sz="2000" b="1" dirty="0" err="1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Pharma</a:t>
            </a:r>
            <a:r>
              <a:rPr lang="en-GB" sz="2000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 licences permit?</a:t>
            </a:r>
          </a:p>
          <a:p>
            <a:pPr>
              <a:buNone/>
            </a:pPr>
            <a:endParaRPr lang="en-GB" sz="800" dirty="0" smtClean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External delivery of licensed digital and print copies in response to incoming medical information requests relating to a licensee’s products</a:t>
            </a:r>
          </a:p>
          <a:p>
            <a:pPr lvl="0">
              <a:buFont typeface="Wingdings" pitchFamily="2" charset="2"/>
              <a:buChar char="ü"/>
            </a:pPr>
            <a:endParaRPr lang="en-US" sz="800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External delivery of licensed digital and print copies for regulatory submissions in any jurisdiction</a:t>
            </a:r>
          </a:p>
          <a:p>
            <a:pPr>
              <a:buNone/>
            </a:pPr>
            <a:endParaRPr lang="en-US" sz="800" dirty="0" smtClean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External delivery of licensed digital and print copies for patent applications or legal proceedings in any jurisdiction</a:t>
            </a:r>
          </a:p>
          <a:p>
            <a:pPr>
              <a:buFont typeface="Wingdings" pitchFamily="2" charset="2"/>
              <a:buChar char="ü"/>
            </a:pPr>
            <a:endParaRPr lang="en-US" sz="2000" dirty="0" smtClean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ü"/>
            </a:pPr>
            <a:endParaRPr lang="en-US" sz="2000" dirty="0" smtClean="0"/>
          </a:p>
          <a:p>
            <a:pPr>
              <a:buFont typeface="Wingdings" pitchFamily="2" charset="2"/>
              <a:buChar char="ü"/>
            </a:pPr>
            <a:endParaRPr lang="en-GB" sz="2000" dirty="0" smtClean="0"/>
          </a:p>
          <a:p>
            <a:pPr lvl="0">
              <a:buNone/>
            </a:pPr>
            <a:endParaRPr lang="en-GB" sz="2000" dirty="0" smtClean="0"/>
          </a:p>
          <a:p>
            <a:pPr>
              <a:buFont typeface="Wingdings" pitchFamily="2" charset="2"/>
              <a:buChar char="§"/>
            </a:pPr>
            <a:endParaRPr lang="en-GB" sz="2000" dirty="0" smtClean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§"/>
            </a:pPr>
            <a:endParaRPr lang="en-GB" sz="2000" dirty="0" smtClean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  <a:p>
            <a:pPr>
              <a:buNone/>
            </a:pPr>
            <a:endParaRPr lang="en-GB" sz="800" dirty="0" smtClean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  <a:p>
            <a:pPr lvl="1">
              <a:buFont typeface="Wingdings" pitchFamily="2" charset="2"/>
              <a:buChar char="ü"/>
            </a:pPr>
            <a:endParaRPr lang="en-GB" sz="2000" dirty="0" smtClean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  <a:p>
            <a:pPr>
              <a:buNone/>
            </a:pPr>
            <a:endParaRPr lang="en-GB" dirty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8" name="Text Placeholder 3"/>
          <p:cNvSpPr>
            <a:spLocks noGrp="1"/>
          </p:cNvSpPr>
          <p:nvPr/>
        </p:nvSpPr>
        <p:spPr>
          <a:xfrm>
            <a:off x="457200" y="1131732"/>
            <a:ext cx="6521450" cy="528637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 smtClean="0">
                <a:latin typeface="Calibri" pitchFamily="34" charset="0"/>
              </a:rPr>
              <a:t>CLA Pharmaceutical Licences</a:t>
            </a:r>
            <a:endParaRPr lang="en-GB" sz="28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alibri" pitchFamily="34" charset="0"/>
              </a:rPr>
              <a:t>CLA licensing solutions</a:t>
            </a:r>
            <a:endParaRPr lang="en-GB" dirty="0">
              <a:latin typeface="Calibri" pitchFamily="34" charset="0"/>
            </a:endParaRPr>
          </a:p>
        </p:txBody>
      </p:sp>
      <p:sp>
        <p:nvSpPr>
          <p:cNvPr id="5" name="Content Placeholder 1"/>
          <p:cNvSpPr>
            <a:spLocks noGrp="1"/>
          </p:cNvSpPr>
          <p:nvPr/>
        </p:nvSpPr>
        <p:spPr>
          <a:xfrm>
            <a:off x="457200" y="1904786"/>
            <a:ext cx="8229600" cy="38748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i="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accent3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500"/>
              </a:spcAft>
              <a:buNone/>
            </a:pPr>
            <a:r>
              <a:rPr lang="en-GB" sz="2000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What about collaborative workflow tools?</a:t>
            </a:r>
          </a:p>
          <a:p>
            <a:pPr>
              <a:buNone/>
            </a:pPr>
            <a:endParaRPr lang="en-GB" sz="800" dirty="0" smtClean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  <a:p>
            <a:pPr lvl="0">
              <a:buFont typeface="Wingdings" pitchFamily="2" charset="2"/>
              <a:buChar char="ü"/>
            </a:pPr>
            <a:endParaRPr lang="en-US" sz="2000" dirty="0" smtClean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Zinc MAPS etc</a:t>
            </a:r>
          </a:p>
          <a:p>
            <a:pPr lvl="0">
              <a:buNone/>
            </a:pPr>
            <a:endParaRPr lang="en-US" sz="2000" dirty="0" smtClean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Collaboration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Licence</a:t>
            </a:r>
            <a:endParaRPr lang="en-US" sz="2000" dirty="0" smtClean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  <a:p>
            <a:pPr marL="806450">
              <a:buFont typeface="Wingdings" pitchFamily="2" charset="2"/>
              <a:buChar char="§"/>
            </a:pP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Facilitates sharing between licence holders</a:t>
            </a:r>
          </a:p>
          <a:p>
            <a:pPr marL="806450" lvl="1">
              <a:buNone/>
            </a:pPr>
            <a:endParaRPr lang="en-GB" sz="800" dirty="0" smtClean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  <a:p>
            <a:pPr marL="806450">
              <a:buFont typeface="Wingdings" pitchFamily="2" charset="2"/>
              <a:buChar char="§"/>
            </a:pP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Supports collaborative projects and partnering opportunities</a:t>
            </a:r>
          </a:p>
          <a:p>
            <a:pPr marL="806450">
              <a:buNone/>
            </a:pPr>
            <a:endParaRPr lang="en-GB" sz="800" dirty="0" smtClean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  <a:p>
            <a:pPr marL="806450">
              <a:buFont typeface="Wingdings" pitchFamily="2" charset="2"/>
              <a:buChar char="§"/>
            </a:pP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Permits sharing via e-delivery or shared network locations</a:t>
            </a:r>
            <a:endParaRPr lang="en-US" sz="2000" dirty="0" smtClean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ü"/>
            </a:pPr>
            <a:endParaRPr lang="en-GB" sz="2000" dirty="0" smtClean="0"/>
          </a:p>
          <a:p>
            <a:pPr lvl="0">
              <a:buNone/>
            </a:pPr>
            <a:endParaRPr lang="en-GB" sz="2000" dirty="0" smtClean="0"/>
          </a:p>
          <a:p>
            <a:pPr>
              <a:buFont typeface="Wingdings" pitchFamily="2" charset="2"/>
              <a:buChar char="§"/>
            </a:pPr>
            <a:endParaRPr lang="en-GB" sz="2000" dirty="0" smtClean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§"/>
            </a:pPr>
            <a:endParaRPr lang="en-GB" sz="2000" dirty="0" smtClean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  <a:p>
            <a:pPr>
              <a:buNone/>
            </a:pPr>
            <a:endParaRPr lang="en-GB" sz="800" dirty="0" smtClean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  <a:p>
            <a:pPr lvl="1">
              <a:buFont typeface="Wingdings" pitchFamily="2" charset="2"/>
              <a:buChar char="ü"/>
            </a:pPr>
            <a:endParaRPr lang="en-GB" sz="2000" dirty="0" smtClean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  <a:p>
            <a:pPr>
              <a:buNone/>
            </a:pPr>
            <a:endParaRPr lang="en-GB" dirty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8" name="Text Placeholder 3"/>
          <p:cNvSpPr>
            <a:spLocks noGrp="1"/>
          </p:cNvSpPr>
          <p:nvPr/>
        </p:nvSpPr>
        <p:spPr>
          <a:xfrm>
            <a:off x="457200" y="1131732"/>
            <a:ext cx="6521450" cy="528637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 smtClean="0">
                <a:latin typeface="Calibri" pitchFamily="34" charset="0"/>
              </a:rPr>
              <a:t>CLA Corporate Licences</a:t>
            </a:r>
            <a:endParaRPr lang="en-GB" sz="28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alibri" pitchFamily="34" charset="0"/>
              </a:rPr>
              <a:t>CLA licensing solutions</a:t>
            </a:r>
            <a:endParaRPr lang="en-GB" dirty="0">
              <a:latin typeface="Calibri" pitchFamily="34" charset="0"/>
            </a:endParaRPr>
          </a:p>
        </p:txBody>
      </p:sp>
      <p:sp>
        <p:nvSpPr>
          <p:cNvPr id="5" name="Content Placeholder 1"/>
          <p:cNvSpPr>
            <a:spLocks noGrp="1"/>
          </p:cNvSpPr>
          <p:nvPr/>
        </p:nvSpPr>
        <p:spPr>
          <a:xfrm>
            <a:off x="457200" y="1897166"/>
            <a:ext cx="8229600" cy="38748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i="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accent3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500"/>
              </a:spcAft>
              <a:buNone/>
            </a:pPr>
            <a:r>
              <a:rPr lang="en-GB" sz="2000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What about Open Access and Repositories?</a:t>
            </a:r>
          </a:p>
          <a:p>
            <a:pPr>
              <a:spcAft>
                <a:spcPts val="500"/>
              </a:spcAft>
              <a:buNone/>
            </a:pPr>
            <a:endParaRPr lang="en-GB" sz="2000" b="1" dirty="0" smtClean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  <a:p>
            <a:pPr>
              <a:spcAft>
                <a:spcPts val="500"/>
              </a:spcAft>
              <a:buClr>
                <a:srgbClr val="008000"/>
              </a:buClr>
              <a:buFont typeface="Wingdings" pitchFamily="2" charset="2"/>
              <a:buChar char="ü"/>
            </a:pP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Publisher’s version of record </a:t>
            </a:r>
          </a:p>
          <a:p>
            <a:pPr>
              <a:spcAft>
                <a:spcPts val="500"/>
              </a:spcAft>
              <a:buClr>
                <a:srgbClr val="008000"/>
              </a:buClr>
              <a:buFont typeface="Wingdings" pitchFamily="2" charset="2"/>
              <a:buChar char="ü"/>
            </a:pP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Rights-reserved articles in hybrid open access journals </a:t>
            </a:r>
          </a:p>
          <a:p>
            <a:pPr>
              <a:spcAft>
                <a:spcPts val="500"/>
              </a:spcAft>
              <a:buClr>
                <a:srgbClr val="008000"/>
              </a:buClr>
              <a:buFont typeface="Wingdings" pitchFamily="2" charset="2"/>
              <a:buChar char="ü"/>
            </a:pP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CC-BY-NC licensed articles</a:t>
            </a:r>
          </a:p>
          <a:p>
            <a:pPr>
              <a:buClr>
                <a:srgbClr val="C00000"/>
              </a:buClr>
              <a:buSzPct val="120000"/>
              <a:buFont typeface="Comic Sans MS" pitchFamily="66" charset="0"/>
              <a:buChar char="x"/>
            </a:pP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Preprints or author manuscripts</a:t>
            </a:r>
          </a:p>
          <a:p>
            <a:endParaRPr lang="en-GB" sz="2000" dirty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6" name="Text Placeholder 3"/>
          <p:cNvSpPr>
            <a:spLocks noGrp="1"/>
          </p:cNvSpPr>
          <p:nvPr/>
        </p:nvSpPr>
        <p:spPr>
          <a:xfrm>
            <a:off x="457200" y="1124112"/>
            <a:ext cx="6521450" cy="528637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 smtClean="0">
                <a:latin typeface="Calibri" pitchFamily="34" charset="0"/>
              </a:rPr>
              <a:t>CLA Corporate Licences</a:t>
            </a:r>
            <a:endParaRPr lang="en-GB" sz="28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alibri" pitchFamily="34" charset="0"/>
              </a:rPr>
              <a:t>CLA Licence Plus</a:t>
            </a:r>
            <a:endParaRPr lang="en-GB" dirty="0">
              <a:latin typeface="Calibri" pitchFamily="34" charset="0"/>
            </a:endParaRPr>
          </a:p>
        </p:txBody>
      </p:sp>
      <p:sp>
        <p:nvSpPr>
          <p:cNvPr id="5" name="Content Placeholder 1"/>
          <p:cNvSpPr>
            <a:spLocks noGrp="1"/>
          </p:cNvSpPr>
          <p:nvPr/>
        </p:nvSpPr>
        <p:spPr>
          <a:xfrm>
            <a:off x="457200" y="1897166"/>
            <a:ext cx="8229600" cy="387482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i="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accent3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</a:pPr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New licensing option, includes supply of content via document delivery suppliers within overall cost of licence</a:t>
            </a:r>
          </a:p>
          <a:p>
            <a:pPr>
              <a:buNone/>
            </a:pPr>
            <a:endParaRPr lang="en-GB" sz="1000" dirty="0" smtClean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CLA working with the British Library and other providers to enhance licensed content supply – removes the need for encryption</a:t>
            </a:r>
          </a:p>
          <a:p>
            <a:pPr>
              <a:buNone/>
            </a:pPr>
            <a:endParaRPr lang="en-GB" sz="1000" dirty="0" smtClean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Benefits include:</a:t>
            </a:r>
          </a:p>
          <a:p>
            <a:pPr>
              <a:buNone/>
            </a:pPr>
            <a:endParaRPr lang="en-GB" sz="1000" dirty="0" smtClean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  <a:p>
            <a:pPr lvl="1">
              <a:buFont typeface="Wingdings" pitchFamily="2" charset="2"/>
              <a:buChar char="ü"/>
            </a:pPr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Streamlined service – enhancing established relationships with reduced administration</a:t>
            </a:r>
          </a:p>
          <a:p>
            <a:pPr lvl="1">
              <a:buNone/>
            </a:pPr>
            <a:endParaRPr lang="en-GB" sz="1100" dirty="0" smtClean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  <a:p>
            <a:pPr lvl="1">
              <a:buFont typeface="Wingdings" pitchFamily="2" charset="2"/>
              <a:buChar char="ü"/>
            </a:pPr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Cost efficient – delivering quality assured content at fixed and upfront cost</a:t>
            </a:r>
          </a:p>
          <a:p>
            <a:pPr lvl="1">
              <a:buNone/>
            </a:pPr>
            <a:endParaRPr lang="en-GB" sz="900" dirty="0" smtClean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  <a:p>
            <a:pPr lvl="1">
              <a:buFont typeface="Wingdings" pitchFamily="2" charset="2"/>
              <a:buChar char="ü"/>
            </a:pPr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User friendly – access to vast breadth of material with no DRM </a:t>
            </a:r>
          </a:p>
        </p:txBody>
      </p:sp>
      <p:sp>
        <p:nvSpPr>
          <p:cNvPr id="6" name="Text Placeholder 3"/>
          <p:cNvSpPr>
            <a:spLocks noGrp="1"/>
          </p:cNvSpPr>
          <p:nvPr/>
        </p:nvSpPr>
        <p:spPr>
          <a:xfrm>
            <a:off x="457200" y="1192692"/>
            <a:ext cx="6944497" cy="528637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latin typeface="Calibri" pitchFamily="34" charset="0"/>
              </a:rPr>
              <a:t>Licensing + Content  </a:t>
            </a:r>
            <a:endParaRPr lang="en-GB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alibri" pitchFamily="34" charset="0"/>
              </a:rPr>
              <a:t>Workflow Tools</a:t>
            </a:r>
            <a:endParaRPr lang="en-GB" dirty="0">
              <a:latin typeface="Calibri" pitchFamily="34" charset="0"/>
            </a:endParaRPr>
          </a:p>
        </p:txBody>
      </p:sp>
      <p:sp>
        <p:nvSpPr>
          <p:cNvPr id="8" name="Text Placeholder 3"/>
          <p:cNvSpPr>
            <a:spLocks noGrp="1"/>
          </p:cNvSpPr>
          <p:nvPr/>
        </p:nvSpPr>
        <p:spPr>
          <a:xfrm>
            <a:off x="457200" y="1124112"/>
            <a:ext cx="6521450" cy="528637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 smtClean="0">
                <a:latin typeface="Calibri" pitchFamily="34" charset="0"/>
              </a:rPr>
              <a:t>Article Galaxy Widget with CLA Rights</a:t>
            </a:r>
            <a:endParaRPr lang="en-GB" sz="2800" dirty="0">
              <a:latin typeface="Calibri" pitchFamily="34" charset="0"/>
            </a:endParaRPr>
          </a:p>
        </p:txBody>
      </p:sp>
      <p:pic>
        <p:nvPicPr>
          <p:cNvPr id="6" name="Picture 5" descr="CLA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952" y="1653563"/>
            <a:ext cx="7729871" cy="434593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alibri" pitchFamily="34" charset="0"/>
              </a:rPr>
              <a:t>Workflow Tools</a:t>
            </a:r>
            <a:endParaRPr lang="en-GB" dirty="0">
              <a:latin typeface="Calibri" pitchFamily="34" charset="0"/>
            </a:endParaRPr>
          </a:p>
        </p:txBody>
      </p:sp>
      <p:sp>
        <p:nvSpPr>
          <p:cNvPr id="7" name="Content Placeholder 1"/>
          <p:cNvSpPr>
            <a:spLocks noGrp="1"/>
          </p:cNvSpPr>
          <p:nvPr/>
        </p:nvSpPr>
        <p:spPr>
          <a:xfrm>
            <a:off x="457200" y="1897166"/>
            <a:ext cx="8229600" cy="38748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i="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accent3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</a:pPr>
            <a:r>
              <a:rPr lang="en-GB" sz="2000" kern="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ＭＳ Ｐゴシック"/>
                <a:cs typeface="Arial" charset="0"/>
              </a:rPr>
              <a:t>Tool for customers which identifies user permissions by licence</a:t>
            </a:r>
            <a:endParaRPr lang="en-GB" sz="2000" dirty="0" smtClean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§"/>
            </a:pPr>
            <a:endParaRPr lang="en-GB" sz="800" dirty="0" smtClean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GB" sz="2000" kern="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charset="0"/>
              </a:rPr>
              <a:t>Designed to replace or complement existing website support for included and excluded licence material</a:t>
            </a:r>
          </a:p>
          <a:p>
            <a:pPr lvl="1">
              <a:buFont typeface="Wingdings" pitchFamily="2" charset="2"/>
              <a:buChar char="§"/>
            </a:pPr>
            <a:endParaRPr lang="en-GB" sz="800" dirty="0" smtClean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GB" sz="2000" kern="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charset="0"/>
              </a:rPr>
              <a:t>Can be used with ISSN / ISBN or title &amp; publisher details, Mobile App and API facility available</a:t>
            </a:r>
          </a:p>
          <a:p>
            <a:pPr>
              <a:buFont typeface="Wingdings" pitchFamily="2" charset="2"/>
              <a:buChar char="§"/>
            </a:pPr>
            <a:endParaRPr lang="en-GB" sz="800" kern="0" dirty="0" smtClean="0">
              <a:solidFill>
                <a:schemeClr val="bg1">
                  <a:lumMod val="50000"/>
                </a:schemeClr>
              </a:solidFill>
              <a:latin typeface="Calibri" pitchFamily="34" charset="0"/>
              <a:cs typeface="Arial" charset="0"/>
            </a:endParaRPr>
          </a:p>
          <a:p>
            <a:pPr>
              <a:buFont typeface="Wingdings" pitchFamily="2" charset="2"/>
              <a:buChar char="§"/>
            </a:pPr>
            <a:r>
              <a:rPr lang="en-GB" sz="2000" kern="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charset="0"/>
              </a:rPr>
              <a:t>Aims to simplify process of confirming whether titles are included and what can be copied</a:t>
            </a:r>
          </a:p>
          <a:p>
            <a:pPr>
              <a:buFont typeface="Wingdings" pitchFamily="2" charset="2"/>
              <a:buChar char="§"/>
            </a:pPr>
            <a:endParaRPr lang="en-GB" sz="800" kern="0" dirty="0" smtClean="0">
              <a:solidFill>
                <a:schemeClr val="bg1">
                  <a:lumMod val="50000"/>
                </a:schemeClr>
              </a:solidFill>
              <a:latin typeface="Calibri" pitchFamily="34" charset="0"/>
              <a:cs typeface="Arial" charset="0"/>
            </a:endParaRPr>
          </a:p>
          <a:p>
            <a:pPr>
              <a:buFont typeface="Wingdings" pitchFamily="2" charset="2"/>
              <a:buChar char="§"/>
            </a:pP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 Available at </a:t>
            </a:r>
            <a:r>
              <a:rPr lang="en-GB" sz="2000" kern="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charset="0"/>
                <a:hlinkClick r:id="rId2"/>
              </a:rPr>
              <a:t>http://permissions.cla.co.uk/titlesearch.html</a:t>
            </a:r>
            <a:endParaRPr lang="en-GB" sz="2000" kern="0" dirty="0" smtClean="0">
              <a:solidFill>
                <a:schemeClr val="bg1">
                  <a:lumMod val="50000"/>
                </a:schemeClr>
              </a:solidFill>
              <a:latin typeface="Calibri" pitchFamily="34" charset="0"/>
              <a:cs typeface="Arial" charset="0"/>
            </a:endParaRPr>
          </a:p>
          <a:p>
            <a:endParaRPr lang="en-GB" sz="2000" dirty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8" name="Text Placeholder 3"/>
          <p:cNvSpPr>
            <a:spLocks noGrp="1"/>
          </p:cNvSpPr>
          <p:nvPr/>
        </p:nvSpPr>
        <p:spPr>
          <a:xfrm>
            <a:off x="457200" y="1124112"/>
            <a:ext cx="6521450" cy="528637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 smtClean="0">
                <a:latin typeface="Calibri" pitchFamily="34" charset="0"/>
              </a:rPr>
              <a:t>Check Permissions Tool</a:t>
            </a:r>
            <a:endParaRPr lang="en-GB" sz="28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1151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199" y="427038"/>
            <a:ext cx="8105775" cy="733004"/>
          </a:xfrm>
        </p:spPr>
        <p:txBody>
          <a:bodyPr>
            <a:normAutofit/>
          </a:bodyPr>
          <a:lstStyle/>
          <a:p>
            <a:r>
              <a:rPr lang="en-GB" sz="2800" dirty="0" smtClean="0">
                <a:latin typeface="Calibri" pitchFamily="34" charset="0"/>
              </a:rPr>
              <a:t>Copyright Compliance in Multinational Business</a:t>
            </a:r>
            <a:endParaRPr lang="en-GB" sz="2800" dirty="0">
              <a:latin typeface="Calibri" pitchFamily="34" charset="0"/>
            </a:endParaRPr>
          </a:p>
        </p:txBody>
      </p:sp>
      <p:sp>
        <p:nvSpPr>
          <p:cNvPr id="10" name="Content Placeholder 1"/>
          <p:cNvSpPr>
            <a:spLocks noGrp="1"/>
          </p:cNvSpPr>
          <p:nvPr/>
        </p:nvSpPr>
        <p:spPr>
          <a:xfrm>
            <a:off x="457200" y="1897166"/>
            <a:ext cx="8229600" cy="38748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i="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accent3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</a:pPr>
            <a:r>
              <a:rPr lang="en-GB" sz="32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About CLA</a:t>
            </a:r>
          </a:p>
          <a:p>
            <a:pPr>
              <a:buFont typeface="Wingdings" pitchFamily="2" charset="2"/>
              <a:buChar char="§"/>
            </a:pPr>
            <a:r>
              <a:rPr lang="en-GB" sz="32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About Copyright</a:t>
            </a:r>
          </a:p>
          <a:p>
            <a:pPr>
              <a:buFont typeface="Wingdings" pitchFamily="2" charset="2"/>
              <a:buChar char="§"/>
            </a:pPr>
            <a:r>
              <a:rPr lang="en-GB" sz="32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CLA Licence Solutions</a:t>
            </a:r>
          </a:p>
          <a:p>
            <a:pPr>
              <a:buFont typeface="Wingdings" pitchFamily="2" charset="2"/>
              <a:buChar char="§"/>
            </a:pPr>
            <a:r>
              <a:rPr lang="en-GB" sz="32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CLA Licence Plus </a:t>
            </a:r>
          </a:p>
          <a:p>
            <a:pPr>
              <a:buFont typeface="Wingdings" pitchFamily="2" charset="2"/>
              <a:buChar char="§"/>
            </a:pPr>
            <a:r>
              <a:rPr lang="en-GB" sz="32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Workflow Tools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alibri" pitchFamily="34" charset="0"/>
              </a:rPr>
              <a:t>About CLA</a:t>
            </a:r>
            <a:endParaRPr lang="en-GB" dirty="0">
              <a:latin typeface="Calibri" pitchFamily="34" charset="0"/>
            </a:endParaRPr>
          </a:p>
        </p:txBody>
      </p:sp>
      <p:sp>
        <p:nvSpPr>
          <p:cNvPr id="10" name="Content Placeholder 1"/>
          <p:cNvSpPr>
            <a:spLocks noGrp="1"/>
          </p:cNvSpPr>
          <p:nvPr/>
        </p:nvSpPr>
        <p:spPr>
          <a:xfrm>
            <a:off x="457200" y="1897166"/>
            <a:ext cx="8277225" cy="38748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i="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accent3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  <a:buFont typeface="Wingdings" pitchFamily="2" charset="2"/>
              <a:buChar char="§"/>
            </a:pP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  <a:t>CLA is a not for profit company owned by publishers and authors, primarily in the UK but with an increasingly global membership</a:t>
            </a:r>
          </a:p>
          <a:p>
            <a:pPr>
              <a:spcAft>
                <a:spcPts val="1200"/>
              </a:spcAft>
              <a:buFont typeface="Wingdings" pitchFamily="2" charset="2"/>
              <a:buChar char="§"/>
            </a:pP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  <a:t>CLA helps people and organisations to use content the way they want, when they want</a:t>
            </a:r>
          </a:p>
          <a:p>
            <a:pPr>
              <a:spcAft>
                <a:spcPts val="1200"/>
              </a:spcAft>
              <a:buFont typeface="Wingdings" pitchFamily="2" charset="2"/>
              <a:buChar char="§"/>
            </a:pP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  <a:t>CLA services simplify copyright and streamline the permissions process</a:t>
            </a:r>
          </a:p>
          <a:p>
            <a:pPr>
              <a:spcAft>
                <a:spcPts val="1200"/>
              </a:spcAft>
              <a:buFont typeface="Wingdings" pitchFamily="2" charset="2"/>
              <a:buChar char="§"/>
            </a:pP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  <a:t>We offer blanket licences which give permission to copy and re-use content from copyright publications including digital or print</a:t>
            </a:r>
          </a:p>
        </p:txBody>
      </p:sp>
      <p:sp>
        <p:nvSpPr>
          <p:cNvPr id="11" name="Text Placeholder 3"/>
          <p:cNvSpPr>
            <a:spLocks noGrp="1"/>
          </p:cNvSpPr>
          <p:nvPr/>
        </p:nvSpPr>
        <p:spPr>
          <a:xfrm>
            <a:off x="457200" y="1162212"/>
            <a:ext cx="6521450" cy="528637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 smtClean="0">
                <a:latin typeface="Calibri" pitchFamily="34" charset="0"/>
              </a:rPr>
              <a:t>Who we are and what we do</a:t>
            </a:r>
            <a:endParaRPr lang="en-GB" sz="28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alibri" pitchFamily="34" charset="0"/>
              </a:rPr>
              <a:t>About CLA</a:t>
            </a:r>
            <a:endParaRPr lang="en-GB" dirty="0">
              <a:latin typeface="Calibri" pitchFamily="34" charset="0"/>
            </a:endParaRPr>
          </a:p>
        </p:txBody>
      </p:sp>
      <p:sp>
        <p:nvSpPr>
          <p:cNvPr id="7" name="Content Placeholder 1"/>
          <p:cNvSpPr>
            <a:spLocks noGrp="1"/>
          </p:cNvSpPr>
          <p:nvPr/>
        </p:nvSpPr>
        <p:spPr>
          <a:xfrm>
            <a:off x="457200" y="1897166"/>
            <a:ext cx="7933267" cy="38748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i="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accent3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  <a:buFont typeface="Wingdings" pitchFamily="2" charset="2"/>
              <a:buChar char="§"/>
            </a:pP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Blanket licences from organisations such as CLA, CCC, CAL cover millions of copyright works </a:t>
            </a:r>
          </a:p>
          <a:p>
            <a:pPr>
              <a:spcAft>
                <a:spcPts val="1200"/>
              </a:spcAft>
              <a:buFont typeface="Wingdings" pitchFamily="2" charset="2"/>
              <a:buChar char="§"/>
            </a:pP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Permit reproduction or copying of an extract of a copyright work</a:t>
            </a:r>
          </a:p>
          <a:p>
            <a:pPr>
              <a:spcAft>
                <a:spcPts val="1200"/>
              </a:spcAft>
              <a:buFont typeface="Wingdings" pitchFamily="2" charset="2"/>
              <a:buChar char="§"/>
            </a:pP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‘Copying’ includes digital-to-digital; photocopy; scan; print; display; digital storage</a:t>
            </a:r>
          </a:p>
          <a:p>
            <a:pPr>
              <a:spcAft>
                <a:spcPts val="1200"/>
              </a:spcAft>
              <a:buFont typeface="Wingdings" pitchFamily="2" charset="2"/>
              <a:buChar char="§"/>
            </a:pP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CLA licences also provide an indemnity against copyright infringement claims from any </a:t>
            </a:r>
            <a:r>
              <a:rPr lang="en-GB" sz="2000" dirty="0" err="1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rightsholder</a:t>
            </a:r>
            <a:endParaRPr lang="en-GB" sz="2000" dirty="0" smtClean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  <a:p>
            <a:pPr>
              <a:spcAft>
                <a:spcPts val="1200"/>
              </a:spcAft>
              <a:buFont typeface="Wingdings" pitchFamily="2" charset="2"/>
              <a:buChar char="§"/>
            </a:pPr>
            <a:endParaRPr lang="en-GB" sz="2000" dirty="0" smtClean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  <a:p>
            <a:pPr>
              <a:spcAft>
                <a:spcPts val="1200"/>
              </a:spcAft>
            </a:pPr>
            <a:endParaRPr lang="en-GB" dirty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8" name="Text Placeholder 3"/>
          <p:cNvSpPr>
            <a:spLocks noGrp="1"/>
          </p:cNvSpPr>
          <p:nvPr/>
        </p:nvSpPr>
        <p:spPr>
          <a:xfrm>
            <a:off x="457200" y="1131732"/>
            <a:ext cx="6521450" cy="528637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 smtClean="0">
                <a:latin typeface="Calibri" pitchFamily="34" charset="0"/>
              </a:rPr>
              <a:t>Blanket licensing</a:t>
            </a:r>
            <a:endParaRPr lang="en-GB" sz="28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alibri" pitchFamily="34" charset="0"/>
              </a:rPr>
              <a:t>About Copyright</a:t>
            </a:r>
            <a:endParaRPr lang="en-GB" dirty="0">
              <a:latin typeface="Calibri" pitchFamily="34" charset="0"/>
            </a:endParaRPr>
          </a:p>
        </p:txBody>
      </p:sp>
      <p:sp>
        <p:nvSpPr>
          <p:cNvPr id="7" name="Content Placeholder 1"/>
          <p:cNvSpPr>
            <a:spLocks noGrp="1"/>
          </p:cNvSpPr>
          <p:nvPr/>
        </p:nvSpPr>
        <p:spPr>
          <a:xfrm>
            <a:off x="457200" y="1897166"/>
            <a:ext cx="8229600" cy="38748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i="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accent3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UK: CDPA 1988 and other legislation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EU: Copyright Directive</a:t>
            </a:r>
            <a:endParaRPr lang="en-GB" sz="8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Copyright is a property right that protects literary, musical, artistic and dramatic works</a:t>
            </a:r>
          </a:p>
          <a:p>
            <a:pPr marL="457200" lvl="1" indent="0">
              <a:buNone/>
            </a:pP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-  No official registration system; protection is automatic</a:t>
            </a:r>
          </a:p>
          <a:p>
            <a:pPr marL="457200" lvl="1" indent="0">
              <a:buNone/>
            </a:pP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-  Lasts 70 years after author’s death</a:t>
            </a:r>
          </a:p>
          <a:p>
            <a:pPr lvl="1">
              <a:buNone/>
            </a:pP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-  No copyright in ideas, names, titles</a:t>
            </a:r>
          </a:p>
          <a:p>
            <a:pPr marL="457200" lvl="1" indent="0">
              <a:buNone/>
            </a:pPr>
            <a:endParaRPr lang="en-GB" sz="8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Copyright owner has economic and moral rights or ‘restricted acts’ including the right to copy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Permission must be sought to do one of those ‘restricted acts’</a:t>
            </a:r>
            <a:endParaRPr lang="en-GB" dirty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8" name="Text Placeholder 3"/>
          <p:cNvSpPr>
            <a:spLocks noGrp="1"/>
          </p:cNvSpPr>
          <p:nvPr/>
        </p:nvSpPr>
        <p:spPr>
          <a:xfrm>
            <a:off x="457200" y="1131732"/>
            <a:ext cx="6521450" cy="528637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 smtClean="0">
                <a:latin typeface="Calibri" pitchFamily="34" charset="0"/>
              </a:rPr>
              <a:t>What is copyright?</a:t>
            </a:r>
            <a:endParaRPr lang="en-GB" sz="28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alibri" pitchFamily="34" charset="0"/>
              </a:rPr>
              <a:t>About Copyright</a:t>
            </a:r>
            <a:endParaRPr lang="en-GB" dirty="0">
              <a:latin typeface="Calibri" pitchFamily="34" charset="0"/>
            </a:endParaRPr>
          </a:p>
        </p:txBody>
      </p:sp>
      <p:sp>
        <p:nvSpPr>
          <p:cNvPr id="7" name="Content Placeholder 1"/>
          <p:cNvSpPr>
            <a:spLocks noGrp="1"/>
          </p:cNvSpPr>
          <p:nvPr/>
        </p:nvSpPr>
        <p:spPr>
          <a:xfrm>
            <a:off x="457200" y="1897166"/>
            <a:ext cx="8229600" cy="387482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i="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accent3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Infringement of copyright risks legal action</a:t>
            </a:r>
          </a:p>
          <a:p>
            <a:pPr marL="0" indent="0">
              <a:buNone/>
            </a:pPr>
            <a:endParaRPr lang="en-GB" sz="8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Potential financial and legal costs</a:t>
            </a:r>
          </a:p>
          <a:p>
            <a:pPr marL="457200" lvl="1" indent="0">
              <a:buNone/>
            </a:pP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-  Remedial actions</a:t>
            </a:r>
          </a:p>
          <a:p>
            <a:pPr marL="457200" lvl="1" indent="0">
              <a:buNone/>
            </a:pP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-  Civil offence, damages may be awarded</a:t>
            </a:r>
          </a:p>
          <a:p>
            <a:pPr marL="457200" lvl="1" indent="0">
              <a:buNone/>
            </a:pP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-  Companies can be guilty by enabling infringement</a:t>
            </a:r>
          </a:p>
          <a:p>
            <a:pPr marL="457200" lvl="1" indent="0">
              <a:buNone/>
            </a:pP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-  Officers can be found personally liable by aiding infringement</a:t>
            </a:r>
          </a:p>
          <a:p>
            <a:pPr marL="457200" lvl="1" indent="0">
              <a:buNone/>
            </a:pPr>
            <a:endParaRPr lang="en-GB" sz="8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Reputation damage</a:t>
            </a:r>
          </a:p>
          <a:p>
            <a:pPr marL="0" indent="0">
              <a:buNone/>
            </a:pPr>
            <a:endParaRPr lang="en-GB" sz="8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Lost business</a:t>
            </a:r>
          </a:p>
          <a:p>
            <a:pPr marL="0" indent="0">
              <a:buNone/>
            </a:pPr>
            <a:endParaRPr lang="en-GB" sz="8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Infringement denies creators income</a:t>
            </a:r>
          </a:p>
          <a:p>
            <a:endParaRPr lang="en-GB" dirty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8" name="Text Placeholder 3"/>
          <p:cNvSpPr>
            <a:spLocks noGrp="1"/>
          </p:cNvSpPr>
          <p:nvPr/>
        </p:nvSpPr>
        <p:spPr>
          <a:xfrm>
            <a:off x="457200" y="1131732"/>
            <a:ext cx="6521450" cy="528637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 smtClean="0">
                <a:latin typeface="Calibri" pitchFamily="34" charset="0"/>
              </a:rPr>
              <a:t>What are the risks?</a:t>
            </a:r>
            <a:endParaRPr lang="en-GB" sz="28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alibri" pitchFamily="34" charset="0"/>
              </a:rPr>
              <a:t>About Copyright</a:t>
            </a:r>
            <a:endParaRPr lang="en-GB" dirty="0">
              <a:latin typeface="Calibri" pitchFamily="34" charset="0"/>
            </a:endParaRPr>
          </a:p>
        </p:txBody>
      </p:sp>
      <p:sp>
        <p:nvSpPr>
          <p:cNvPr id="7" name="Content Placeholder 1"/>
          <p:cNvSpPr>
            <a:spLocks noGrp="1"/>
          </p:cNvSpPr>
          <p:nvPr/>
        </p:nvSpPr>
        <p:spPr>
          <a:xfrm>
            <a:off x="457200" y="1897166"/>
            <a:ext cx="8229600" cy="38748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i="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accent3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Exceptions where copying is permitted</a:t>
            </a:r>
          </a:p>
          <a:p>
            <a:pPr marL="457200" lvl="1" indent="0">
              <a:buNone/>
            </a:pP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-  In certain circumstances, e.g. for judicial proceedings</a:t>
            </a:r>
          </a:p>
          <a:p>
            <a:pPr lvl="1">
              <a:buNone/>
            </a:pP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-  For certain categories of people, e.g. visually impaired people</a:t>
            </a:r>
          </a:p>
          <a:p>
            <a:pPr lvl="1">
              <a:buFontTx/>
              <a:buChar char="-"/>
            </a:pPr>
            <a:endParaRPr lang="en-GB" sz="8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457200" lvl="1" indent="0">
              <a:buNone/>
            </a:pPr>
            <a:endParaRPr lang="en-GB" sz="800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Exemptions under ‘Fair Dealing’</a:t>
            </a:r>
          </a:p>
          <a:p>
            <a:pPr marL="457200" lvl="1" indent="0">
              <a:buNone/>
            </a:pP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-  Copying for non-commercial research or private study</a:t>
            </a:r>
          </a:p>
          <a:p>
            <a:pPr marL="457200" lvl="1" indent="0">
              <a:buNone/>
            </a:pP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-  Copying for criticism or review</a:t>
            </a:r>
          </a:p>
          <a:p>
            <a:pPr marL="457200" lvl="1" indent="0">
              <a:buNone/>
            </a:pP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-  Copying for news reporting</a:t>
            </a:r>
          </a:p>
          <a:p>
            <a:endParaRPr lang="en-GB" dirty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8" name="Text Placeholder 3"/>
          <p:cNvSpPr>
            <a:spLocks noGrp="1"/>
          </p:cNvSpPr>
          <p:nvPr/>
        </p:nvSpPr>
        <p:spPr>
          <a:xfrm>
            <a:off x="457200" y="1131732"/>
            <a:ext cx="6521450" cy="528637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 smtClean="0">
                <a:latin typeface="Calibri" pitchFamily="34" charset="0"/>
              </a:rPr>
              <a:t>Exceptions and Exemptions</a:t>
            </a:r>
            <a:endParaRPr lang="en-GB" sz="28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alibri" pitchFamily="34" charset="0"/>
              </a:rPr>
              <a:t>About Copyright</a:t>
            </a:r>
            <a:endParaRPr lang="en-GB" dirty="0">
              <a:latin typeface="Calibri" pitchFamily="34" charset="0"/>
            </a:endParaRPr>
          </a:p>
        </p:txBody>
      </p:sp>
      <p:sp>
        <p:nvSpPr>
          <p:cNvPr id="7" name="Content Placeholder 1"/>
          <p:cNvSpPr>
            <a:spLocks noGrp="1"/>
          </p:cNvSpPr>
          <p:nvPr/>
        </p:nvSpPr>
        <p:spPr>
          <a:xfrm>
            <a:off x="457200" y="1897165"/>
            <a:ext cx="6049108" cy="41988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i="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accent3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48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GB" sz="2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Creative works have automatic protection</a:t>
            </a:r>
          </a:p>
          <a:p>
            <a:pPr>
              <a:spcBef>
                <a:spcPts val="48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GB" sz="2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Permissions are determined by copyright owner</a:t>
            </a:r>
          </a:p>
          <a:p>
            <a:pPr>
              <a:spcBef>
                <a:spcPts val="48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GB" sz="2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Default state is ‘All Rights Reserved’</a:t>
            </a:r>
          </a:p>
          <a:p>
            <a:pPr>
              <a:spcBef>
                <a:spcPts val="48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GB" sz="2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Open Access – full or hybrid</a:t>
            </a:r>
          </a:p>
          <a:p>
            <a:pPr>
              <a:spcBef>
                <a:spcPts val="48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GB" sz="2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Creative Commons –standardised licences offering varying degrees of Open Access:</a:t>
            </a:r>
          </a:p>
          <a:p>
            <a:pPr marL="627063">
              <a:spcBef>
                <a:spcPts val="480"/>
              </a:spcBef>
              <a:buSzPct val="50000"/>
              <a:buFont typeface="Courier New" pitchFamily="49" charset="0"/>
              <a:buChar char="o"/>
            </a:pPr>
            <a:r>
              <a:rPr lang="en-GB" sz="2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CC-BY</a:t>
            </a:r>
          </a:p>
          <a:p>
            <a:pPr marL="627063">
              <a:spcBef>
                <a:spcPts val="480"/>
              </a:spcBef>
              <a:buSzPct val="50000"/>
              <a:buFont typeface="Courier New" pitchFamily="49" charset="0"/>
              <a:buChar char="o"/>
            </a:pPr>
            <a:r>
              <a:rPr lang="en-GB" sz="2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CC-BY-NC</a:t>
            </a:r>
          </a:p>
          <a:p>
            <a:endParaRPr lang="en-GB" sz="2200" dirty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8" name="Text Placeholder 3"/>
          <p:cNvSpPr>
            <a:spLocks noGrp="1"/>
          </p:cNvSpPr>
          <p:nvPr/>
        </p:nvSpPr>
        <p:spPr>
          <a:xfrm>
            <a:off x="457200" y="1131732"/>
            <a:ext cx="6521450" cy="528637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 smtClean="0">
                <a:latin typeface="Calibri" pitchFamily="34" charset="0"/>
              </a:rPr>
              <a:t>Access and Permissions</a:t>
            </a:r>
            <a:endParaRPr lang="en-GB" sz="2800" dirty="0">
              <a:latin typeface="Calibri" pitchFamily="34" charset="0"/>
            </a:endParaRPr>
          </a:p>
        </p:txBody>
      </p:sp>
      <p:pic>
        <p:nvPicPr>
          <p:cNvPr id="5" name="Content Placeholder 5" descr="http://claintranet01/Shared%20Documents/Resources/Logos/Other%20organisations/creativecommons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268598" y="3879080"/>
            <a:ext cx="1355074" cy="139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http://claintranet01/Shared%20Documents/Resources/Logos/Other%20organisations/openaccess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68598" y="2302526"/>
            <a:ext cx="1211855" cy="1367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alibri" pitchFamily="34" charset="0"/>
              </a:rPr>
              <a:t>CLA licensing solutions</a:t>
            </a:r>
            <a:endParaRPr lang="en-GB" dirty="0">
              <a:latin typeface="Calibri" pitchFamily="34" charset="0"/>
            </a:endParaRPr>
          </a:p>
        </p:txBody>
      </p:sp>
      <p:sp>
        <p:nvSpPr>
          <p:cNvPr id="5" name="Content Placeholder 1"/>
          <p:cNvSpPr>
            <a:spLocks noGrp="1"/>
          </p:cNvSpPr>
          <p:nvPr/>
        </p:nvSpPr>
        <p:spPr>
          <a:xfrm>
            <a:off x="457200" y="1897166"/>
            <a:ext cx="7622931" cy="38748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0" i="0" kern="120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accent3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500"/>
              </a:spcAft>
              <a:buFont typeface="Wingdings" pitchFamily="2" charset="2"/>
              <a:buChar char="§"/>
            </a:pP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Sector-specific licences developed for and with sector customers over two decades</a:t>
            </a:r>
          </a:p>
          <a:p>
            <a:pPr>
              <a:spcAft>
                <a:spcPts val="500"/>
              </a:spcAft>
              <a:buFont typeface="Wingdings" pitchFamily="2" charset="2"/>
              <a:buChar char="§"/>
            </a:pPr>
            <a:r>
              <a:rPr lang="en-GB" sz="2000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Designed to provide the broadest possible solutions to copyright issues and risks in the global corporate environment</a:t>
            </a:r>
          </a:p>
          <a:p>
            <a:pPr>
              <a:spcAft>
                <a:spcPts val="500"/>
              </a:spcAft>
              <a:buFont typeface="Wingdings" pitchFamily="2" charset="2"/>
              <a:buChar char="§"/>
            </a:pP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Covers co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pying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 and digital storage by global employees </a:t>
            </a:r>
          </a:p>
          <a:p>
            <a:pPr>
              <a:spcAft>
                <a:spcPts val="500"/>
              </a:spcAft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Hard copy publications from over 36 countries and digital publications from 16 countries</a:t>
            </a:r>
          </a:p>
          <a:p>
            <a:pPr>
              <a:spcAft>
                <a:spcPts val="500"/>
              </a:spcAft>
              <a:buFont typeface="Wingdings" pitchFamily="2" charset="2"/>
              <a:buChar char="§"/>
            </a:pP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Include digital magazines and journals, selected free-to-view and subscription websites, material received via document delivery, and via media monitoring services</a:t>
            </a:r>
          </a:p>
        </p:txBody>
      </p:sp>
      <p:sp>
        <p:nvSpPr>
          <p:cNvPr id="6" name="Text Placeholder 3"/>
          <p:cNvSpPr>
            <a:spLocks noGrp="1"/>
          </p:cNvSpPr>
          <p:nvPr/>
        </p:nvSpPr>
        <p:spPr>
          <a:xfrm>
            <a:off x="457200" y="1124112"/>
            <a:ext cx="6521450" cy="528637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 smtClean="0">
                <a:latin typeface="Calibri" pitchFamily="34" charset="0"/>
              </a:rPr>
              <a:t>CLA Corporate Licences</a:t>
            </a:r>
            <a:endParaRPr lang="en-GB" sz="28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Custom 8">
      <a:dk1>
        <a:sysClr val="windowText" lastClr="000000"/>
      </a:dk1>
      <a:lt1>
        <a:sysClr val="window" lastClr="FFFFFF"/>
      </a:lt1>
      <a:dk2>
        <a:srgbClr val="464646"/>
      </a:dk2>
      <a:lt2>
        <a:srgbClr val="EEECE1"/>
      </a:lt2>
      <a:accent1>
        <a:srgbClr val="A41D2E"/>
      </a:accent1>
      <a:accent2>
        <a:srgbClr val="939597"/>
      </a:accent2>
      <a:accent3>
        <a:srgbClr val="78151F"/>
      </a:accent3>
      <a:accent4>
        <a:srgbClr val="E3FFFF"/>
      </a:accent4>
      <a:accent5>
        <a:srgbClr val="B6ACC6"/>
      </a:accent5>
      <a:accent6>
        <a:srgbClr val="F74D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7A99AC"/>
        </a:solidFill>
        <a:ln>
          <a:noFill/>
        </a:ln>
        <a:effectLst/>
      </a:spPr>
      <a:bodyPr rtlCol="0" anchor="ctr"/>
      <a:lstStyle>
        <a:defPPr algn="ctr">
          <a:defRPr dirty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2908</TotalTime>
  <Words>964</Words>
  <Application>Microsoft Macintosh PowerPoint</Application>
  <PresentationFormat>On-screen Show (4:3)</PresentationFormat>
  <Paragraphs>163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Default Theme</vt:lpstr>
      <vt:lpstr>Copyright Compliance in Multinational Business</vt:lpstr>
      <vt:lpstr>Copyright Compliance in Multinational Business</vt:lpstr>
      <vt:lpstr>About CLA</vt:lpstr>
      <vt:lpstr>About CLA</vt:lpstr>
      <vt:lpstr>About Copyright</vt:lpstr>
      <vt:lpstr>About Copyright</vt:lpstr>
      <vt:lpstr>About Copyright</vt:lpstr>
      <vt:lpstr>About Copyright</vt:lpstr>
      <vt:lpstr>CLA licensing solutions</vt:lpstr>
      <vt:lpstr>CLA licensing solutions</vt:lpstr>
      <vt:lpstr>CLA licensing solutions</vt:lpstr>
      <vt:lpstr>CLA licensing solutions</vt:lpstr>
      <vt:lpstr>CLA licensing solutions</vt:lpstr>
      <vt:lpstr>CLA licensing solutions</vt:lpstr>
      <vt:lpstr>CLA licensing solutions</vt:lpstr>
      <vt:lpstr>CLA Licence Plus</vt:lpstr>
      <vt:lpstr>Workflow Tools</vt:lpstr>
      <vt:lpstr>Workflow Tools</vt:lpstr>
      <vt:lpstr>PowerPoint Presentation</vt:lpstr>
    </vt:vector>
  </TitlesOfParts>
  <Company>Sherry Design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Celeste McNamara</dc:creator>
  <cp:lastModifiedBy>Mitja-Alexander Linss</cp:lastModifiedBy>
  <cp:revision>288</cp:revision>
  <cp:lastPrinted>2015-10-16T06:15:36Z</cp:lastPrinted>
  <dcterms:created xsi:type="dcterms:W3CDTF">2014-05-13T13:51:44Z</dcterms:created>
  <dcterms:modified xsi:type="dcterms:W3CDTF">2015-10-16T06:15:40Z</dcterms:modified>
</cp:coreProperties>
</file>