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326" r:id="rId5"/>
    <p:sldId id="257" r:id="rId6"/>
    <p:sldId id="307" r:id="rId7"/>
    <p:sldId id="304" r:id="rId8"/>
    <p:sldId id="305" r:id="rId9"/>
    <p:sldId id="303" r:id="rId10"/>
    <p:sldId id="306" r:id="rId11"/>
    <p:sldId id="259" r:id="rId12"/>
    <p:sldId id="260" r:id="rId13"/>
    <p:sldId id="261" r:id="rId14"/>
    <p:sldId id="262" r:id="rId15"/>
    <p:sldId id="263" r:id="rId16"/>
    <p:sldId id="264" r:id="rId17"/>
    <p:sldId id="300" r:id="rId18"/>
    <p:sldId id="290" r:id="rId19"/>
    <p:sldId id="266" r:id="rId20"/>
    <p:sldId id="291" r:id="rId21"/>
    <p:sldId id="292" r:id="rId22"/>
    <p:sldId id="272" r:id="rId23"/>
    <p:sldId id="273" r:id="rId24"/>
    <p:sldId id="275" r:id="rId25"/>
    <p:sldId id="308" r:id="rId26"/>
    <p:sldId id="309" r:id="rId27"/>
    <p:sldId id="276" r:id="rId28"/>
    <p:sldId id="277" r:id="rId29"/>
    <p:sldId id="310" r:id="rId30"/>
    <p:sldId id="327" r:id="rId31"/>
    <p:sldId id="296" r:id="rId32"/>
    <p:sldId id="274" r:id="rId33"/>
    <p:sldId id="321" r:id="rId34"/>
    <p:sldId id="319" r:id="rId35"/>
    <p:sldId id="312" r:id="rId36"/>
    <p:sldId id="320" r:id="rId37"/>
    <p:sldId id="311" r:id="rId38"/>
    <p:sldId id="297" r:id="rId39"/>
    <p:sldId id="295" r:id="rId40"/>
    <p:sldId id="32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7" autoAdjust="0"/>
    <p:restoredTop sz="96213" autoAdjust="0"/>
  </p:normalViewPr>
  <p:slideViewPr>
    <p:cSldViewPr snapToGrid="0" snapToObjects="1">
      <p:cViewPr varScale="1">
        <p:scale>
          <a:sx n="128" d="100"/>
          <a:sy n="128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Doane-S\Downloads\ProQuestDocuments-2015-09-14%20(6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Doane-S\AppData\Local\Temp\ProQuestDocuments-2015-09-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0.151963254593176"/>
                  <c:y val="0.0278047535724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0022507318757"/>
                  <c:y val="-0.2815354206651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Sheet1!$E$5:$E$8</c:f>
              <c:strCache>
                <c:ptCount val="4"/>
                <c:pt idx="0">
                  <c:v>MEDLINE® + Embase®</c:v>
                </c:pt>
                <c:pt idx="1">
                  <c:v>BIOSIS Previews®</c:v>
                </c:pt>
                <c:pt idx="2">
                  <c:v>SciSearch®</c:v>
                </c:pt>
                <c:pt idx="3">
                  <c:v>Derwent Drug File</c:v>
                </c:pt>
              </c:strCache>
            </c:strRef>
          </c:cat>
          <c:val>
            <c:numRef>
              <c:f>Sheet1!$F$5:$F$8</c:f>
              <c:numCache>
                <c:formatCode>General</c:formatCode>
                <c:ptCount val="4"/>
                <c:pt idx="0">
                  <c:v>154.0</c:v>
                </c:pt>
                <c:pt idx="1">
                  <c:v>75.0</c:v>
                </c:pt>
                <c:pt idx="2">
                  <c:v>67.0</c:v>
                </c:pt>
                <c:pt idx="3">
                  <c:v>49.0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0.219417760279965"/>
                  <c:y val="0.080453484981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60305756609251"/>
                  <c:y val="-0.1787252497802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Sheet1!$A$1:$A$4</c:f>
              <c:strCache>
                <c:ptCount val="4"/>
                <c:pt idx="0">
                  <c:v>Embase</c:v>
                </c:pt>
                <c:pt idx="1">
                  <c:v>MEDLINE</c:v>
                </c:pt>
                <c:pt idx="2">
                  <c:v>BIOSIS Previews</c:v>
                </c:pt>
                <c:pt idx="3">
                  <c:v>Derwent Drug File</c:v>
                </c:pt>
              </c:strCache>
            </c:strRef>
          </c:cat>
          <c:val>
            <c:numRef>
              <c:f>Sheet1!$B$1:$B$4</c:f>
              <c:numCache>
                <c:formatCode>0.0%</c:formatCode>
                <c:ptCount val="4"/>
                <c:pt idx="0">
                  <c:v>0.501098901098901</c:v>
                </c:pt>
                <c:pt idx="1">
                  <c:v>0.178021978021978</c:v>
                </c:pt>
                <c:pt idx="2">
                  <c:v>0.171428571428571</c:v>
                </c:pt>
                <c:pt idx="3">
                  <c:v>0.149450549450549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8BE6E-A010-45D8-B00B-49B585F28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4C067-BBF0-444F-8604-41E334385253}">
      <dgm:prSet phldrT="[Text]" custT="1"/>
      <dgm:spPr/>
      <dgm:t>
        <a:bodyPr/>
        <a:lstStyle/>
        <a:p>
          <a:r>
            <a:rPr lang="en-US" sz="2400" dirty="0" smtClean="0"/>
            <a:t>Literature Review Challenges</a:t>
          </a:r>
          <a:endParaRPr lang="en-US" sz="2400" dirty="0"/>
        </a:p>
      </dgm:t>
    </dgm:pt>
    <dgm:pt modelId="{02C0E4A5-5322-4A58-A277-E814183DE202}" type="parTrans" cxnId="{B2C245A8-B839-456C-92C7-D02B2F5067D7}">
      <dgm:prSet/>
      <dgm:spPr/>
      <dgm:t>
        <a:bodyPr/>
        <a:lstStyle/>
        <a:p>
          <a:endParaRPr lang="en-US" sz="2400"/>
        </a:p>
      </dgm:t>
    </dgm:pt>
    <dgm:pt modelId="{AC50C4A4-0769-4514-8C32-0E62EFD979BC}" type="sibTrans" cxnId="{B2C245A8-B839-456C-92C7-D02B2F5067D7}">
      <dgm:prSet/>
      <dgm:spPr/>
      <dgm:t>
        <a:bodyPr/>
        <a:lstStyle/>
        <a:p>
          <a:endParaRPr lang="en-US" sz="2400"/>
        </a:p>
      </dgm:t>
    </dgm:pt>
    <dgm:pt modelId="{06FEE458-0F46-43FC-B9DD-03E0E08779E1}">
      <dgm:prSet phldrT="[Text]" custT="1"/>
      <dgm:spPr/>
      <dgm:t>
        <a:bodyPr/>
        <a:lstStyle/>
        <a:p>
          <a:r>
            <a:rPr lang="en-US" sz="2400" dirty="0" smtClean="0"/>
            <a:t>Literature Review Needs</a:t>
          </a:r>
          <a:endParaRPr lang="en-US" sz="2400" dirty="0"/>
        </a:p>
      </dgm:t>
    </dgm:pt>
    <dgm:pt modelId="{3AEB611D-F39A-457F-A60B-941379D86886}" type="parTrans" cxnId="{34CDCC2E-BC2A-4461-9B31-7812011B23FD}">
      <dgm:prSet/>
      <dgm:spPr/>
      <dgm:t>
        <a:bodyPr/>
        <a:lstStyle/>
        <a:p>
          <a:endParaRPr lang="en-US" sz="2400"/>
        </a:p>
      </dgm:t>
    </dgm:pt>
    <dgm:pt modelId="{F72F6EDB-34B3-46C8-82E3-9CEB5AF3FAC7}" type="sibTrans" cxnId="{34CDCC2E-BC2A-4461-9B31-7812011B23FD}">
      <dgm:prSet/>
      <dgm:spPr/>
      <dgm:t>
        <a:bodyPr/>
        <a:lstStyle/>
        <a:p>
          <a:endParaRPr lang="en-US" sz="2400"/>
        </a:p>
      </dgm:t>
    </dgm:pt>
    <dgm:pt modelId="{F8DD5211-230C-4B9E-837D-4746DD0648A1}">
      <dgm:prSet phldrT="[Text]" custT="1"/>
      <dgm:spPr/>
      <dgm:t>
        <a:bodyPr/>
        <a:lstStyle/>
        <a:p>
          <a:r>
            <a:rPr lang="en-GB" sz="2400" dirty="0" smtClean="0"/>
            <a:t>Need to be sure all articles are captured and reviewed</a:t>
          </a:r>
          <a:endParaRPr lang="en-US" sz="2400" dirty="0"/>
        </a:p>
      </dgm:t>
    </dgm:pt>
    <dgm:pt modelId="{FD27F634-0D70-4AAD-9646-BEAC099196CF}" type="parTrans" cxnId="{B43D3E2D-A2F7-4DD9-B840-FF72B5A1FB4F}">
      <dgm:prSet/>
      <dgm:spPr/>
      <dgm:t>
        <a:bodyPr/>
        <a:lstStyle/>
        <a:p>
          <a:endParaRPr lang="en-US" sz="2400"/>
        </a:p>
      </dgm:t>
    </dgm:pt>
    <dgm:pt modelId="{2E65CCEB-9A7E-4116-933C-6A4593530C3D}" type="sibTrans" cxnId="{B43D3E2D-A2F7-4DD9-B840-FF72B5A1FB4F}">
      <dgm:prSet/>
      <dgm:spPr/>
      <dgm:t>
        <a:bodyPr/>
        <a:lstStyle/>
        <a:p>
          <a:endParaRPr lang="en-US" sz="2400"/>
        </a:p>
      </dgm:t>
    </dgm:pt>
    <dgm:pt modelId="{C7A10BD7-E6B2-4542-99A1-68528171CAFE}">
      <dgm:prSet custT="1"/>
      <dgm:spPr/>
      <dgm:t>
        <a:bodyPr/>
        <a:lstStyle/>
        <a:p>
          <a:r>
            <a:rPr lang="en-GB" sz="2400" dirty="0" smtClean="0"/>
            <a:t>Existing in-house systems are becoming outdated and maintenance and replacement costs are high</a:t>
          </a:r>
          <a:endParaRPr lang="en-GB" sz="2400" dirty="0"/>
        </a:p>
      </dgm:t>
    </dgm:pt>
    <dgm:pt modelId="{66A0729C-C1FA-4779-ABE5-7D1D0D2153AA}" type="parTrans" cxnId="{4092F034-BAC0-4B73-9134-C81130F39366}">
      <dgm:prSet/>
      <dgm:spPr/>
      <dgm:t>
        <a:bodyPr/>
        <a:lstStyle/>
        <a:p>
          <a:endParaRPr lang="en-US" sz="2400"/>
        </a:p>
      </dgm:t>
    </dgm:pt>
    <dgm:pt modelId="{6EA5C44A-5849-4DAA-92F9-8C876CA7FCFE}" type="sibTrans" cxnId="{4092F034-BAC0-4B73-9134-C81130F39366}">
      <dgm:prSet/>
      <dgm:spPr/>
      <dgm:t>
        <a:bodyPr/>
        <a:lstStyle/>
        <a:p>
          <a:endParaRPr lang="en-US" sz="2400"/>
        </a:p>
      </dgm:t>
    </dgm:pt>
    <dgm:pt modelId="{C9725833-25B3-4BD6-B915-B4CB5D0494C9}">
      <dgm:prSet custT="1"/>
      <dgm:spPr/>
      <dgm:t>
        <a:bodyPr/>
        <a:lstStyle/>
        <a:p>
          <a:r>
            <a:rPr lang="en-GB" sz="2400" dirty="0" smtClean="0"/>
            <a:t>A coordinated workflow to manage the article pipeline</a:t>
          </a:r>
        </a:p>
      </dgm:t>
    </dgm:pt>
    <dgm:pt modelId="{1DDB4F79-E707-40BC-BE90-EC7433AC3734}" type="parTrans" cxnId="{85E11A5A-C6EC-4726-AAC9-106EB39E4252}">
      <dgm:prSet/>
      <dgm:spPr/>
      <dgm:t>
        <a:bodyPr/>
        <a:lstStyle/>
        <a:p>
          <a:endParaRPr lang="en-US" sz="2400"/>
        </a:p>
      </dgm:t>
    </dgm:pt>
    <dgm:pt modelId="{E57E7732-93BD-4368-9BCE-03E47B10536B}" type="sibTrans" cxnId="{85E11A5A-C6EC-4726-AAC9-106EB39E4252}">
      <dgm:prSet/>
      <dgm:spPr/>
      <dgm:t>
        <a:bodyPr/>
        <a:lstStyle/>
        <a:p>
          <a:endParaRPr lang="en-US" sz="2400"/>
        </a:p>
      </dgm:t>
    </dgm:pt>
    <dgm:pt modelId="{38CB9D25-CDCB-4A78-A1F9-651C3189D960}">
      <dgm:prSet custT="1"/>
      <dgm:spPr/>
      <dgm:t>
        <a:bodyPr/>
        <a:lstStyle/>
        <a:p>
          <a:r>
            <a:rPr lang="en-GB" sz="2400" dirty="0" smtClean="0"/>
            <a:t>Capture metrics behind article reviews in case of audits</a:t>
          </a:r>
        </a:p>
      </dgm:t>
    </dgm:pt>
    <dgm:pt modelId="{76FC61FC-1820-48FC-949A-F66520C4A0C9}" type="parTrans" cxnId="{6AEAFE19-CDDE-46CB-B8A7-50FEA053AD51}">
      <dgm:prSet/>
      <dgm:spPr/>
      <dgm:t>
        <a:bodyPr/>
        <a:lstStyle/>
        <a:p>
          <a:endParaRPr lang="en-US" sz="2400"/>
        </a:p>
      </dgm:t>
    </dgm:pt>
    <dgm:pt modelId="{20F780A4-7812-4718-9CC0-EFE94778A038}" type="sibTrans" cxnId="{6AEAFE19-CDDE-46CB-B8A7-50FEA053AD51}">
      <dgm:prSet/>
      <dgm:spPr/>
      <dgm:t>
        <a:bodyPr/>
        <a:lstStyle/>
        <a:p>
          <a:endParaRPr lang="en-US" sz="2400"/>
        </a:p>
      </dgm:t>
    </dgm:pt>
    <dgm:pt modelId="{C55ED6F9-0D69-4D4C-BE34-4EF97502A3FA}">
      <dgm:prSet phldrT="[Text]" custT="1"/>
      <dgm:spPr/>
      <dgm:t>
        <a:bodyPr/>
        <a:lstStyle/>
        <a:p>
          <a:r>
            <a:rPr lang="en-GB" sz="2400" dirty="0" smtClean="0"/>
            <a:t>Some outsourced systems are unable to meet the rigid regulatory demands</a:t>
          </a:r>
          <a:endParaRPr lang="en-US" sz="2400" dirty="0"/>
        </a:p>
      </dgm:t>
    </dgm:pt>
    <dgm:pt modelId="{377CCFEE-F214-449C-BC8E-DEBD3988792E}" type="parTrans" cxnId="{3EF31E2D-841F-4532-AB59-B9E25B95C84A}">
      <dgm:prSet/>
      <dgm:spPr/>
      <dgm:t>
        <a:bodyPr/>
        <a:lstStyle/>
        <a:p>
          <a:endParaRPr lang="en-US"/>
        </a:p>
      </dgm:t>
    </dgm:pt>
    <dgm:pt modelId="{70D42E19-4880-4571-ABD4-C1BBDE235D84}" type="sibTrans" cxnId="{3EF31E2D-841F-4532-AB59-B9E25B95C84A}">
      <dgm:prSet/>
      <dgm:spPr/>
      <dgm:t>
        <a:bodyPr/>
        <a:lstStyle/>
        <a:p>
          <a:endParaRPr lang="en-US"/>
        </a:p>
      </dgm:t>
    </dgm:pt>
    <dgm:pt modelId="{84D52DEC-2D51-4BC4-881C-D7126A971A7D}" type="pres">
      <dgm:prSet presAssocID="{6DB8BE6E-A010-45D8-B00B-49B585F28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90F8-C66E-41BF-840C-E6D793608D95}" type="pres">
      <dgm:prSet presAssocID="{CA14C067-BBF0-444F-8604-41E334385253}" presName="parentText" presStyleLbl="node1" presStyleIdx="0" presStyleCnt="2" custLinFactY="-32530" custLinFactNeighborX="293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B84D2-18DC-4F7F-BB42-534D5485A66B}" type="pres">
      <dgm:prSet presAssocID="{CA14C067-BBF0-444F-8604-41E33438525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AE97-77E3-4E7B-B23F-3BE8EF15765D}" type="pres">
      <dgm:prSet presAssocID="{06FEE458-0F46-43FC-B9DD-03E0E08779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6CC62-A4FA-40EA-9CBC-F88A68674514}" type="pres">
      <dgm:prSet presAssocID="{06FEE458-0F46-43FC-B9DD-03E0E08779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2C595-CA7C-4BB9-9C41-B6FEE5AD7EDB}" type="presOf" srcId="{C9725833-25B3-4BD6-B915-B4CB5D0494C9}" destId="{E686CC62-A4FA-40EA-9CBC-F88A68674514}" srcOrd="0" destOrd="1" presId="urn:microsoft.com/office/officeart/2005/8/layout/vList2"/>
    <dgm:cxn modelId="{CC67DC1C-72DD-4281-9EBE-937B9861C4C5}" type="presOf" srcId="{C7A10BD7-E6B2-4542-99A1-68528171CAFE}" destId="{1C9B84D2-18DC-4F7F-BB42-534D5485A66B}" srcOrd="0" destOrd="1" presId="urn:microsoft.com/office/officeart/2005/8/layout/vList2"/>
    <dgm:cxn modelId="{85E11A5A-C6EC-4726-AAC9-106EB39E4252}" srcId="{06FEE458-0F46-43FC-B9DD-03E0E08779E1}" destId="{C9725833-25B3-4BD6-B915-B4CB5D0494C9}" srcOrd="1" destOrd="0" parTransId="{1DDB4F79-E707-40BC-BE90-EC7433AC3734}" sibTransId="{E57E7732-93BD-4368-9BCE-03E47B10536B}"/>
    <dgm:cxn modelId="{ADF25B02-0D6D-47F0-B3FC-9EE8C6427321}" type="presOf" srcId="{F8DD5211-230C-4B9E-837D-4746DD0648A1}" destId="{E686CC62-A4FA-40EA-9CBC-F88A68674514}" srcOrd="0" destOrd="0" presId="urn:microsoft.com/office/officeart/2005/8/layout/vList2"/>
    <dgm:cxn modelId="{A20849AF-1CCD-4148-B3FC-948867C4F6D7}" type="presOf" srcId="{6DB8BE6E-A010-45D8-B00B-49B585F28E16}" destId="{84D52DEC-2D51-4BC4-881C-D7126A971A7D}" srcOrd="0" destOrd="0" presId="urn:microsoft.com/office/officeart/2005/8/layout/vList2"/>
    <dgm:cxn modelId="{7CEA86A6-F2EC-48F4-9472-26012932D2F2}" type="presOf" srcId="{CA14C067-BBF0-444F-8604-41E334385253}" destId="{5AF190F8-C66E-41BF-840C-E6D793608D95}" srcOrd="0" destOrd="0" presId="urn:microsoft.com/office/officeart/2005/8/layout/vList2"/>
    <dgm:cxn modelId="{B43D3E2D-A2F7-4DD9-B840-FF72B5A1FB4F}" srcId="{06FEE458-0F46-43FC-B9DD-03E0E08779E1}" destId="{F8DD5211-230C-4B9E-837D-4746DD0648A1}" srcOrd="0" destOrd="0" parTransId="{FD27F634-0D70-4AAD-9646-BEAC099196CF}" sibTransId="{2E65CCEB-9A7E-4116-933C-6A4593530C3D}"/>
    <dgm:cxn modelId="{B31C784D-0724-41EE-A0D5-563AC9C111A1}" type="presOf" srcId="{38CB9D25-CDCB-4A78-A1F9-651C3189D960}" destId="{E686CC62-A4FA-40EA-9CBC-F88A68674514}" srcOrd="0" destOrd="2" presId="urn:microsoft.com/office/officeart/2005/8/layout/vList2"/>
    <dgm:cxn modelId="{247A1D61-6350-4013-84AD-1D9DBE8C5BAE}" type="presOf" srcId="{06FEE458-0F46-43FC-B9DD-03E0E08779E1}" destId="{E59EAE97-77E3-4E7B-B23F-3BE8EF15765D}" srcOrd="0" destOrd="0" presId="urn:microsoft.com/office/officeart/2005/8/layout/vList2"/>
    <dgm:cxn modelId="{B2C245A8-B839-456C-92C7-D02B2F5067D7}" srcId="{6DB8BE6E-A010-45D8-B00B-49B585F28E16}" destId="{CA14C067-BBF0-444F-8604-41E334385253}" srcOrd="0" destOrd="0" parTransId="{02C0E4A5-5322-4A58-A277-E814183DE202}" sibTransId="{AC50C4A4-0769-4514-8C32-0E62EFD979BC}"/>
    <dgm:cxn modelId="{4092F034-BAC0-4B73-9134-C81130F39366}" srcId="{CA14C067-BBF0-444F-8604-41E334385253}" destId="{C7A10BD7-E6B2-4542-99A1-68528171CAFE}" srcOrd="1" destOrd="0" parTransId="{66A0729C-C1FA-4779-ABE5-7D1D0D2153AA}" sibTransId="{6EA5C44A-5849-4DAA-92F9-8C876CA7FCFE}"/>
    <dgm:cxn modelId="{3EF31E2D-841F-4532-AB59-B9E25B95C84A}" srcId="{CA14C067-BBF0-444F-8604-41E334385253}" destId="{C55ED6F9-0D69-4D4C-BE34-4EF97502A3FA}" srcOrd="0" destOrd="0" parTransId="{377CCFEE-F214-449C-BC8E-DEBD3988792E}" sibTransId="{70D42E19-4880-4571-ABD4-C1BBDE235D84}"/>
    <dgm:cxn modelId="{C1160552-5B9D-44A1-B5AF-A85701488082}" type="presOf" srcId="{C55ED6F9-0D69-4D4C-BE34-4EF97502A3FA}" destId="{1C9B84D2-18DC-4F7F-BB42-534D5485A66B}" srcOrd="0" destOrd="0" presId="urn:microsoft.com/office/officeart/2005/8/layout/vList2"/>
    <dgm:cxn modelId="{6AEAFE19-CDDE-46CB-B8A7-50FEA053AD51}" srcId="{06FEE458-0F46-43FC-B9DD-03E0E08779E1}" destId="{38CB9D25-CDCB-4A78-A1F9-651C3189D960}" srcOrd="2" destOrd="0" parTransId="{76FC61FC-1820-48FC-949A-F66520C4A0C9}" sibTransId="{20F780A4-7812-4718-9CC0-EFE94778A038}"/>
    <dgm:cxn modelId="{34CDCC2E-BC2A-4461-9B31-7812011B23FD}" srcId="{6DB8BE6E-A010-45D8-B00B-49B585F28E16}" destId="{06FEE458-0F46-43FC-B9DD-03E0E08779E1}" srcOrd="1" destOrd="0" parTransId="{3AEB611D-F39A-457F-A60B-941379D86886}" sibTransId="{F72F6EDB-34B3-46C8-82E3-9CEB5AF3FAC7}"/>
    <dgm:cxn modelId="{8BE6384F-BE33-490F-A3F6-E72D12008AED}" type="presParOf" srcId="{84D52DEC-2D51-4BC4-881C-D7126A971A7D}" destId="{5AF190F8-C66E-41BF-840C-E6D793608D95}" srcOrd="0" destOrd="0" presId="urn:microsoft.com/office/officeart/2005/8/layout/vList2"/>
    <dgm:cxn modelId="{895501AD-259A-4C4B-BDC4-01ADBB0498FE}" type="presParOf" srcId="{84D52DEC-2D51-4BC4-881C-D7126A971A7D}" destId="{1C9B84D2-18DC-4F7F-BB42-534D5485A66B}" srcOrd="1" destOrd="0" presId="urn:microsoft.com/office/officeart/2005/8/layout/vList2"/>
    <dgm:cxn modelId="{8332579E-6936-4DE1-8647-D69A4757CFFF}" type="presParOf" srcId="{84D52DEC-2D51-4BC4-881C-D7126A971A7D}" destId="{E59EAE97-77E3-4E7B-B23F-3BE8EF15765D}" srcOrd="2" destOrd="0" presId="urn:microsoft.com/office/officeart/2005/8/layout/vList2"/>
    <dgm:cxn modelId="{C2647B75-BBC0-4D42-A669-6098B7339806}" type="presParOf" srcId="{84D52DEC-2D51-4BC4-881C-D7126A971A7D}" destId="{E686CC62-A4FA-40EA-9CBC-F88A686745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03061-8181-4F55-9FC0-653CC891DA5B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2BCA0783-54A7-4576-97F6-3D57C34B3AF9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Safety Signals</a:t>
          </a:r>
          <a:endParaRPr lang="en-GB" dirty="0">
            <a:solidFill>
              <a:schemeClr val="bg1"/>
            </a:solidFill>
          </a:endParaRPr>
        </a:p>
      </dgm:t>
    </dgm:pt>
    <dgm:pt modelId="{C741C353-D5B0-4710-A22C-6629B90CA17E}" type="parTrans" cxnId="{D4B5CCB8-92C6-4EBA-AB68-3BACFB6E029F}">
      <dgm:prSet/>
      <dgm:spPr/>
      <dgm:t>
        <a:bodyPr/>
        <a:lstStyle/>
        <a:p>
          <a:endParaRPr lang="en-GB"/>
        </a:p>
      </dgm:t>
    </dgm:pt>
    <dgm:pt modelId="{6C2F412E-7B0E-4063-A85A-9E3E76A25D30}" type="sibTrans" cxnId="{D4B5CCB8-92C6-4EBA-AB68-3BACFB6E029F}">
      <dgm:prSet/>
      <dgm:spPr/>
      <dgm:t>
        <a:bodyPr/>
        <a:lstStyle/>
        <a:p>
          <a:endParaRPr lang="en-GB"/>
        </a:p>
      </dgm:t>
    </dgm:pt>
    <dgm:pt modelId="{B3BD6983-9FD7-4163-82D7-00458EF3984D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Aggregate Reports</a:t>
          </a:r>
          <a:endParaRPr lang="en-GB" dirty="0">
            <a:solidFill>
              <a:schemeClr val="bg1"/>
            </a:solidFill>
          </a:endParaRPr>
        </a:p>
      </dgm:t>
    </dgm:pt>
    <dgm:pt modelId="{39C3BEB7-15E7-48CF-8203-CA7E150D1429}" type="parTrans" cxnId="{B2A7FD64-89B9-4920-9188-DD272D6A0EEC}">
      <dgm:prSet/>
      <dgm:spPr/>
      <dgm:t>
        <a:bodyPr/>
        <a:lstStyle/>
        <a:p>
          <a:endParaRPr lang="en-GB"/>
        </a:p>
      </dgm:t>
    </dgm:pt>
    <dgm:pt modelId="{E640A958-0173-46F7-82BD-3A5659DD5C7D}" type="sibTrans" cxnId="{B2A7FD64-89B9-4920-9188-DD272D6A0EEC}">
      <dgm:prSet/>
      <dgm:spPr/>
      <dgm:t>
        <a:bodyPr/>
        <a:lstStyle/>
        <a:p>
          <a:endParaRPr lang="en-GB"/>
        </a:p>
      </dgm:t>
    </dgm:pt>
    <dgm:pt modelId="{6717B0AE-86BA-4C5F-AC0A-7955BC3A93BB}">
      <dgm:prSet phldrT="[Text]" custT="1"/>
      <dgm:spPr/>
      <dgm:t>
        <a:bodyPr/>
        <a:lstStyle/>
        <a:p>
          <a:r>
            <a:rPr lang="en-GB" sz="3200" dirty="0" smtClean="0">
              <a:solidFill>
                <a:schemeClr val="bg1"/>
              </a:solidFill>
            </a:rPr>
            <a:t>ICSR</a:t>
          </a:r>
          <a:endParaRPr lang="en-GB" sz="3600" dirty="0">
            <a:solidFill>
              <a:schemeClr val="bg1"/>
            </a:solidFill>
          </a:endParaRPr>
        </a:p>
      </dgm:t>
    </dgm:pt>
    <dgm:pt modelId="{26E0A511-02C2-4D7C-A61D-F5FF93B0C2B3}" type="parTrans" cxnId="{395EA4C2-463F-43AF-86B7-9AF87006E9C5}">
      <dgm:prSet/>
      <dgm:spPr/>
      <dgm:t>
        <a:bodyPr/>
        <a:lstStyle/>
        <a:p>
          <a:endParaRPr lang="en-GB"/>
        </a:p>
      </dgm:t>
    </dgm:pt>
    <dgm:pt modelId="{6201CD77-75EF-4D6B-A50A-FD793343115B}" type="sibTrans" cxnId="{395EA4C2-463F-43AF-86B7-9AF87006E9C5}">
      <dgm:prSet/>
      <dgm:spPr/>
      <dgm:t>
        <a:bodyPr/>
        <a:lstStyle/>
        <a:p>
          <a:endParaRPr lang="en-GB"/>
        </a:p>
      </dgm:t>
    </dgm:pt>
    <dgm:pt modelId="{CBBFA167-8C19-4940-94CB-5C31E00A6A9F}" type="pres">
      <dgm:prSet presAssocID="{43803061-8181-4F55-9FC0-653CC891DA5B}" presName="Name0" presStyleCnt="0">
        <dgm:presLayoutVars>
          <dgm:dir/>
          <dgm:animLvl val="lvl"/>
          <dgm:resizeHandles val="exact"/>
        </dgm:presLayoutVars>
      </dgm:prSet>
      <dgm:spPr/>
    </dgm:pt>
    <dgm:pt modelId="{82E455D1-A80D-4586-850C-BA4509FF530E}" type="pres">
      <dgm:prSet presAssocID="{2BCA0783-54A7-4576-97F6-3D57C34B3AF9}" presName="Name8" presStyleCnt="0"/>
      <dgm:spPr/>
    </dgm:pt>
    <dgm:pt modelId="{4B1B064F-9922-4BC3-9A9A-C85C1E4340B7}" type="pres">
      <dgm:prSet presAssocID="{2BCA0783-54A7-4576-97F6-3D57C34B3AF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817D9-61AB-4F50-A004-93A44B735C22}" type="pres">
      <dgm:prSet presAssocID="{2BCA0783-54A7-4576-97F6-3D57C34B3A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119E21-9A2A-499E-BBF3-9E98F9B81E4A}" type="pres">
      <dgm:prSet presAssocID="{B3BD6983-9FD7-4163-82D7-00458EF3984D}" presName="Name8" presStyleCnt="0"/>
      <dgm:spPr/>
    </dgm:pt>
    <dgm:pt modelId="{1C8234D5-1E85-4D96-A05C-FF4CCE89046E}" type="pres">
      <dgm:prSet presAssocID="{B3BD6983-9FD7-4163-82D7-00458EF3984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50DA0-B887-4485-B00D-D7079598B5B8}" type="pres">
      <dgm:prSet presAssocID="{B3BD6983-9FD7-4163-82D7-00458EF398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9949E-FF25-4AF0-B7F4-62716C5030FB}" type="pres">
      <dgm:prSet presAssocID="{6717B0AE-86BA-4C5F-AC0A-7955BC3A93BB}" presName="Name8" presStyleCnt="0"/>
      <dgm:spPr/>
    </dgm:pt>
    <dgm:pt modelId="{D82EA49F-FD98-4CFA-94E4-1BB0860769B4}" type="pres">
      <dgm:prSet presAssocID="{6717B0AE-86BA-4C5F-AC0A-7955BC3A93BB}" presName="level" presStyleLbl="node1" presStyleIdx="2" presStyleCnt="3" custLinFactNeighborX="-39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6DAD50-5261-4C61-87BB-D99433DAA840}" type="pres">
      <dgm:prSet presAssocID="{6717B0AE-86BA-4C5F-AC0A-7955BC3A93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A5993A-22D4-472D-9E69-F76345D500BA}" type="presOf" srcId="{6717B0AE-86BA-4C5F-AC0A-7955BC3A93BB}" destId="{C46DAD50-5261-4C61-87BB-D99433DAA840}" srcOrd="1" destOrd="0" presId="urn:microsoft.com/office/officeart/2005/8/layout/pyramid3"/>
    <dgm:cxn modelId="{16FF754B-7B04-45C4-8E46-FA635DC7E61D}" type="presOf" srcId="{43803061-8181-4F55-9FC0-653CC891DA5B}" destId="{CBBFA167-8C19-4940-94CB-5C31E00A6A9F}" srcOrd="0" destOrd="0" presId="urn:microsoft.com/office/officeart/2005/8/layout/pyramid3"/>
    <dgm:cxn modelId="{D4B5CCB8-92C6-4EBA-AB68-3BACFB6E029F}" srcId="{43803061-8181-4F55-9FC0-653CC891DA5B}" destId="{2BCA0783-54A7-4576-97F6-3D57C34B3AF9}" srcOrd="0" destOrd="0" parTransId="{C741C353-D5B0-4710-A22C-6629B90CA17E}" sibTransId="{6C2F412E-7B0E-4063-A85A-9E3E76A25D30}"/>
    <dgm:cxn modelId="{B2A7FD64-89B9-4920-9188-DD272D6A0EEC}" srcId="{43803061-8181-4F55-9FC0-653CC891DA5B}" destId="{B3BD6983-9FD7-4163-82D7-00458EF3984D}" srcOrd="1" destOrd="0" parTransId="{39C3BEB7-15E7-48CF-8203-CA7E150D1429}" sibTransId="{E640A958-0173-46F7-82BD-3A5659DD5C7D}"/>
    <dgm:cxn modelId="{C5A03106-5EA8-4E75-BF09-98A6EAC776DB}" type="presOf" srcId="{B3BD6983-9FD7-4163-82D7-00458EF3984D}" destId="{08F50DA0-B887-4485-B00D-D7079598B5B8}" srcOrd="1" destOrd="0" presId="urn:microsoft.com/office/officeart/2005/8/layout/pyramid3"/>
    <dgm:cxn modelId="{37DB53EC-A5D1-4FD2-A51B-BB9F0B0A27EF}" type="presOf" srcId="{2BCA0783-54A7-4576-97F6-3D57C34B3AF9}" destId="{4B1B064F-9922-4BC3-9A9A-C85C1E4340B7}" srcOrd="0" destOrd="0" presId="urn:microsoft.com/office/officeart/2005/8/layout/pyramid3"/>
    <dgm:cxn modelId="{4CB223C7-1723-4ABA-8BDA-D3B134A5B3CE}" type="presOf" srcId="{6717B0AE-86BA-4C5F-AC0A-7955BC3A93BB}" destId="{D82EA49F-FD98-4CFA-94E4-1BB0860769B4}" srcOrd="0" destOrd="0" presId="urn:microsoft.com/office/officeart/2005/8/layout/pyramid3"/>
    <dgm:cxn modelId="{395EA4C2-463F-43AF-86B7-9AF87006E9C5}" srcId="{43803061-8181-4F55-9FC0-653CC891DA5B}" destId="{6717B0AE-86BA-4C5F-AC0A-7955BC3A93BB}" srcOrd="2" destOrd="0" parTransId="{26E0A511-02C2-4D7C-A61D-F5FF93B0C2B3}" sibTransId="{6201CD77-75EF-4D6B-A50A-FD793343115B}"/>
    <dgm:cxn modelId="{3D3013A4-9514-466A-AF59-D2CA13F99F43}" type="presOf" srcId="{B3BD6983-9FD7-4163-82D7-00458EF3984D}" destId="{1C8234D5-1E85-4D96-A05C-FF4CCE89046E}" srcOrd="0" destOrd="0" presId="urn:microsoft.com/office/officeart/2005/8/layout/pyramid3"/>
    <dgm:cxn modelId="{15934FB7-0B85-4394-81D9-C50DA1AD10EB}" type="presOf" srcId="{2BCA0783-54A7-4576-97F6-3D57C34B3AF9}" destId="{FB8817D9-61AB-4F50-A004-93A44B735C22}" srcOrd="1" destOrd="0" presId="urn:microsoft.com/office/officeart/2005/8/layout/pyramid3"/>
    <dgm:cxn modelId="{B126AA5A-3890-4808-B295-9FC72EBC73E6}" type="presParOf" srcId="{CBBFA167-8C19-4940-94CB-5C31E00A6A9F}" destId="{82E455D1-A80D-4586-850C-BA4509FF530E}" srcOrd="0" destOrd="0" presId="urn:microsoft.com/office/officeart/2005/8/layout/pyramid3"/>
    <dgm:cxn modelId="{C6E50586-823A-4976-91FA-23E6AF578513}" type="presParOf" srcId="{82E455D1-A80D-4586-850C-BA4509FF530E}" destId="{4B1B064F-9922-4BC3-9A9A-C85C1E4340B7}" srcOrd="0" destOrd="0" presId="urn:microsoft.com/office/officeart/2005/8/layout/pyramid3"/>
    <dgm:cxn modelId="{C78C406E-4D09-4AD6-B71A-8CDA2BDC72FC}" type="presParOf" srcId="{82E455D1-A80D-4586-850C-BA4509FF530E}" destId="{FB8817D9-61AB-4F50-A004-93A44B735C22}" srcOrd="1" destOrd="0" presId="urn:microsoft.com/office/officeart/2005/8/layout/pyramid3"/>
    <dgm:cxn modelId="{8758D6AD-69D8-4122-9CEC-427D5032F8DF}" type="presParOf" srcId="{CBBFA167-8C19-4940-94CB-5C31E00A6A9F}" destId="{B6119E21-9A2A-499E-BBF3-9E98F9B81E4A}" srcOrd="1" destOrd="0" presId="urn:microsoft.com/office/officeart/2005/8/layout/pyramid3"/>
    <dgm:cxn modelId="{BC32AD3B-92EB-4AB6-BBB4-5A61528246B1}" type="presParOf" srcId="{B6119E21-9A2A-499E-BBF3-9E98F9B81E4A}" destId="{1C8234D5-1E85-4D96-A05C-FF4CCE89046E}" srcOrd="0" destOrd="0" presId="urn:microsoft.com/office/officeart/2005/8/layout/pyramid3"/>
    <dgm:cxn modelId="{9459A504-7B3E-4D64-B964-EA68A24CD954}" type="presParOf" srcId="{B6119E21-9A2A-499E-BBF3-9E98F9B81E4A}" destId="{08F50DA0-B887-4485-B00D-D7079598B5B8}" srcOrd="1" destOrd="0" presId="urn:microsoft.com/office/officeart/2005/8/layout/pyramid3"/>
    <dgm:cxn modelId="{A2E81870-EF89-4140-AD66-8AA37CC17972}" type="presParOf" srcId="{CBBFA167-8C19-4940-94CB-5C31E00A6A9F}" destId="{6CC9949E-FF25-4AF0-B7F4-62716C5030FB}" srcOrd="2" destOrd="0" presId="urn:microsoft.com/office/officeart/2005/8/layout/pyramid3"/>
    <dgm:cxn modelId="{4F56CF7C-BB07-4CA4-859A-3D5F543EF42B}" type="presParOf" srcId="{6CC9949E-FF25-4AF0-B7F4-62716C5030FB}" destId="{D82EA49F-FD98-4CFA-94E4-1BB0860769B4}" srcOrd="0" destOrd="0" presId="urn:microsoft.com/office/officeart/2005/8/layout/pyramid3"/>
    <dgm:cxn modelId="{E8612A0A-CAAC-4E45-A463-E4F183601D5F}" type="presParOf" srcId="{6CC9949E-FF25-4AF0-B7F4-62716C5030FB}" destId="{C46DAD50-5261-4C61-87BB-D99433DAA84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4745-CC10-432B-8463-F5B3CA0AF60C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8F61C-6BF2-4E78-9471-D39E5A015461}">
      <dgm:prSet phldrT="[Text]" custT="1"/>
      <dgm:spPr/>
      <dgm:t>
        <a:bodyPr/>
        <a:lstStyle/>
        <a:p>
          <a:r>
            <a:rPr lang="en-US" sz="1800" noProof="0" dirty="0" smtClean="0"/>
            <a:t>Cost</a:t>
          </a:r>
          <a:endParaRPr lang="en-US" sz="1800" noProof="0" dirty="0"/>
        </a:p>
      </dgm:t>
    </dgm:pt>
    <dgm:pt modelId="{FACD45EC-3B4C-41E8-BEA9-A77B195837CA}" type="parTrans" cxnId="{989A26C1-1F09-40F1-9409-0CF666752989}">
      <dgm:prSet/>
      <dgm:spPr/>
      <dgm:t>
        <a:bodyPr/>
        <a:lstStyle/>
        <a:p>
          <a:endParaRPr lang="en-US" sz="1800" noProof="0" dirty="0"/>
        </a:p>
      </dgm:t>
    </dgm:pt>
    <dgm:pt modelId="{20B9FD9E-F4BD-4EF4-81AD-523830FE7B86}" type="sibTrans" cxnId="{989A26C1-1F09-40F1-9409-0CF666752989}">
      <dgm:prSet/>
      <dgm:spPr/>
      <dgm:t>
        <a:bodyPr/>
        <a:lstStyle/>
        <a:p>
          <a:endParaRPr lang="en-US" sz="1800" noProof="0" dirty="0"/>
        </a:p>
      </dgm:t>
    </dgm:pt>
    <dgm:pt modelId="{F32C9889-689E-473D-B7D5-C8BCA732F2A2}">
      <dgm:prSet phldrT="[Text]" custT="1"/>
      <dgm:spPr/>
      <dgm:t>
        <a:bodyPr/>
        <a:lstStyle/>
        <a:p>
          <a:r>
            <a:rPr lang="en-US" sz="1800" noProof="0" dirty="0" smtClean="0"/>
            <a:t>Risk</a:t>
          </a:r>
          <a:endParaRPr lang="en-US" sz="1800" noProof="0" dirty="0"/>
        </a:p>
      </dgm:t>
    </dgm:pt>
    <dgm:pt modelId="{D0C1358A-4798-42C0-9E6A-38A1CA9E216F}" type="parTrans" cxnId="{51463B9C-3B7F-48A8-AC45-61290DFB6662}">
      <dgm:prSet/>
      <dgm:spPr/>
      <dgm:t>
        <a:bodyPr/>
        <a:lstStyle/>
        <a:p>
          <a:endParaRPr lang="en-US" sz="1800" noProof="0" dirty="0"/>
        </a:p>
      </dgm:t>
    </dgm:pt>
    <dgm:pt modelId="{9B206B83-BDCD-4AEA-9AC9-6CA7B987231A}" type="sibTrans" cxnId="{51463B9C-3B7F-48A8-AC45-61290DFB6662}">
      <dgm:prSet/>
      <dgm:spPr/>
      <dgm:t>
        <a:bodyPr/>
        <a:lstStyle/>
        <a:p>
          <a:endParaRPr lang="en-US" sz="1800" noProof="0" dirty="0"/>
        </a:p>
      </dgm:t>
    </dgm:pt>
    <dgm:pt modelId="{DED12B7E-AD76-45EF-A380-CAE77CCC0E5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noProof="0" dirty="0" smtClean="0"/>
            <a:t>Drug safety</a:t>
          </a:r>
          <a:endParaRPr lang="en-US" sz="1800" noProof="0" dirty="0"/>
        </a:p>
      </dgm:t>
    </dgm:pt>
    <dgm:pt modelId="{D7158DE8-1C7A-43AE-BD31-7F10D99681CB}" type="parTrans" cxnId="{C34005ED-94D2-4FA8-91B1-C84D99F2016C}">
      <dgm:prSet/>
      <dgm:spPr/>
      <dgm:t>
        <a:bodyPr/>
        <a:lstStyle/>
        <a:p>
          <a:endParaRPr lang="en-US" sz="1800" noProof="0" dirty="0"/>
        </a:p>
      </dgm:t>
    </dgm:pt>
    <dgm:pt modelId="{B571439B-8320-4059-814B-3C050857FC82}" type="sibTrans" cxnId="{C34005ED-94D2-4FA8-91B1-C84D99F2016C}">
      <dgm:prSet/>
      <dgm:spPr/>
      <dgm:t>
        <a:bodyPr/>
        <a:lstStyle/>
        <a:p>
          <a:endParaRPr lang="en-US" sz="1800" noProof="0" dirty="0"/>
        </a:p>
      </dgm:t>
    </dgm:pt>
    <dgm:pt modelId="{8E28734D-9D30-40E7-9C40-BC16BF5F63ED}">
      <dgm:prSet phldrT="[Text]" custT="1"/>
      <dgm:spPr/>
      <dgm:t>
        <a:bodyPr/>
        <a:lstStyle/>
        <a:p>
          <a:r>
            <a:rPr lang="en-US" sz="1800" noProof="0" dirty="0" smtClean="0"/>
            <a:t>Legal  needs</a:t>
          </a:r>
          <a:endParaRPr lang="en-US" sz="1800" noProof="0" dirty="0"/>
        </a:p>
      </dgm:t>
    </dgm:pt>
    <dgm:pt modelId="{59EF16A8-9E9A-49B9-8527-11EFA2DC110C}" type="parTrans" cxnId="{07D2347F-39B9-4AC7-9E01-8FD998C13ABF}">
      <dgm:prSet/>
      <dgm:spPr/>
      <dgm:t>
        <a:bodyPr/>
        <a:lstStyle/>
        <a:p>
          <a:endParaRPr lang="en-US" sz="1800" noProof="0" dirty="0"/>
        </a:p>
      </dgm:t>
    </dgm:pt>
    <dgm:pt modelId="{DAD311DD-6839-491D-A815-E2938AC57757}" type="sibTrans" cxnId="{07D2347F-39B9-4AC7-9E01-8FD998C13ABF}">
      <dgm:prSet/>
      <dgm:spPr/>
      <dgm:t>
        <a:bodyPr/>
        <a:lstStyle/>
        <a:p>
          <a:endParaRPr lang="en-US" sz="1800" noProof="0" dirty="0"/>
        </a:p>
      </dgm:t>
    </dgm:pt>
    <dgm:pt modelId="{A0BBA098-DCB6-4E47-B995-FC1D87532DAD}" type="pres">
      <dgm:prSet presAssocID="{DD684745-CC10-432B-8463-F5B3CA0AF60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75E23-E58B-42D3-B8BE-981CE020C5CA}" type="pres">
      <dgm:prSet presAssocID="{DD684745-CC10-432B-8463-F5B3CA0AF60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133E-103B-45F3-97AA-71372ED669A3}" type="pres">
      <dgm:prSet presAssocID="{DD684745-CC10-432B-8463-F5B3CA0AF60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AD0A7-B640-492F-BC37-029F8484F135}" type="pres">
      <dgm:prSet presAssocID="{DD684745-CC10-432B-8463-F5B3CA0AF60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58B59-438D-4188-AAD9-074D4295EF03}" type="pres">
      <dgm:prSet presAssocID="{DD684745-CC10-432B-8463-F5B3CA0AF60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2347F-39B9-4AC7-9E01-8FD998C13ABF}" srcId="{DD684745-CC10-432B-8463-F5B3CA0AF60C}" destId="{8E28734D-9D30-40E7-9C40-BC16BF5F63ED}" srcOrd="3" destOrd="0" parTransId="{59EF16A8-9E9A-49B9-8527-11EFA2DC110C}" sibTransId="{DAD311DD-6839-491D-A815-E2938AC57757}"/>
    <dgm:cxn modelId="{7904BE98-6A40-4B64-B8C2-5CC0F19A10ED}" type="presOf" srcId="{DED12B7E-AD76-45EF-A380-CAE77CCC0E51}" destId="{196AD0A7-B640-492F-BC37-029F8484F135}" srcOrd="0" destOrd="0" presId="urn:microsoft.com/office/officeart/2005/8/layout/pyramid4"/>
    <dgm:cxn modelId="{51463B9C-3B7F-48A8-AC45-61290DFB6662}" srcId="{DD684745-CC10-432B-8463-F5B3CA0AF60C}" destId="{F32C9889-689E-473D-B7D5-C8BCA732F2A2}" srcOrd="1" destOrd="0" parTransId="{D0C1358A-4798-42C0-9E6A-38A1CA9E216F}" sibTransId="{9B206B83-BDCD-4AEA-9AC9-6CA7B987231A}"/>
    <dgm:cxn modelId="{582837C8-CBF1-4CB8-BE86-E8A67297D3E0}" type="presOf" srcId="{DD684745-CC10-432B-8463-F5B3CA0AF60C}" destId="{A0BBA098-DCB6-4E47-B995-FC1D87532DAD}" srcOrd="0" destOrd="0" presId="urn:microsoft.com/office/officeart/2005/8/layout/pyramid4"/>
    <dgm:cxn modelId="{989A26C1-1F09-40F1-9409-0CF666752989}" srcId="{DD684745-CC10-432B-8463-F5B3CA0AF60C}" destId="{E108F61C-6BF2-4E78-9471-D39E5A015461}" srcOrd="0" destOrd="0" parTransId="{FACD45EC-3B4C-41E8-BEA9-A77B195837CA}" sibTransId="{20B9FD9E-F4BD-4EF4-81AD-523830FE7B86}"/>
    <dgm:cxn modelId="{02A26A57-86D9-41B0-A972-60CECD402DB0}" type="presOf" srcId="{8E28734D-9D30-40E7-9C40-BC16BF5F63ED}" destId="{2EA58B59-438D-4188-AAD9-074D4295EF03}" srcOrd="0" destOrd="0" presId="urn:microsoft.com/office/officeart/2005/8/layout/pyramid4"/>
    <dgm:cxn modelId="{B179967C-0142-4B08-B256-2FCA715DB220}" type="presOf" srcId="{F32C9889-689E-473D-B7D5-C8BCA732F2A2}" destId="{E644133E-103B-45F3-97AA-71372ED669A3}" srcOrd="0" destOrd="0" presId="urn:microsoft.com/office/officeart/2005/8/layout/pyramid4"/>
    <dgm:cxn modelId="{882B3936-CC18-4C65-A530-4A5C0B311392}" type="presOf" srcId="{E108F61C-6BF2-4E78-9471-D39E5A015461}" destId="{13475E23-E58B-42D3-B8BE-981CE020C5CA}" srcOrd="0" destOrd="0" presId="urn:microsoft.com/office/officeart/2005/8/layout/pyramid4"/>
    <dgm:cxn modelId="{C34005ED-94D2-4FA8-91B1-C84D99F2016C}" srcId="{DD684745-CC10-432B-8463-F5B3CA0AF60C}" destId="{DED12B7E-AD76-45EF-A380-CAE77CCC0E51}" srcOrd="2" destOrd="0" parTransId="{D7158DE8-1C7A-43AE-BD31-7F10D99681CB}" sibTransId="{B571439B-8320-4059-814B-3C050857FC82}"/>
    <dgm:cxn modelId="{D6DB054A-8FDF-4EAA-B0A3-5CBB019119E1}" type="presParOf" srcId="{A0BBA098-DCB6-4E47-B995-FC1D87532DAD}" destId="{13475E23-E58B-42D3-B8BE-981CE020C5CA}" srcOrd="0" destOrd="0" presId="urn:microsoft.com/office/officeart/2005/8/layout/pyramid4"/>
    <dgm:cxn modelId="{1266F319-3DD8-4FF1-81ED-F76DD627FC78}" type="presParOf" srcId="{A0BBA098-DCB6-4E47-B995-FC1D87532DAD}" destId="{E644133E-103B-45F3-97AA-71372ED669A3}" srcOrd="1" destOrd="0" presId="urn:microsoft.com/office/officeart/2005/8/layout/pyramid4"/>
    <dgm:cxn modelId="{E69C78F2-5D97-4163-81B8-615532350629}" type="presParOf" srcId="{A0BBA098-DCB6-4E47-B995-FC1D87532DAD}" destId="{196AD0A7-B640-492F-BC37-029F8484F135}" srcOrd="2" destOrd="0" presId="urn:microsoft.com/office/officeart/2005/8/layout/pyramid4"/>
    <dgm:cxn modelId="{2FCCDCF5-4C0F-4AA4-A7FF-17F8E8329B48}" type="presParOf" srcId="{A0BBA098-DCB6-4E47-B995-FC1D87532DAD}" destId="{2EA58B59-438D-4188-AAD9-074D4295EF0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190F8-C66E-41BF-840C-E6D793608D95}">
      <dsp:nvSpPr>
        <dsp:cNvPr id="0" name=""/>
        <dsp:cNvSpPr/>
      </dsp:nvSpPr>
      <dsp:spPr>
        <a:xfrm>
          <a:off x="0" y="0"/>
          <a:ext cx="7974105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Literature Review Challenges</a:t>
          </a:r>
          <a:endParaRPr lang="en-US" sz="2400" kern="1200" dirty="0"/>
        </a:p>
      </dsp:txBody>
      <dsp:txXfrm>
        <a:off x="35640" y="35640"/>
        <a:ext cx="7902825" cy="658800"/>
      </dsp:txXfrm>
    </dsp:sp>
    <dsp:sp modelId="{1C9B84D2-18DC-4F7F-BB42-534D5485A66B}">
      <dsp:nvSpPr>
        <dsp:cNvPr id="0" name=""/>
        <dsp:cNvSpPr/>
      </dsp:nvSpPr>
      <dsp:spPr>
        <a:xfrm>
          <a:off x="0" y="730088"/>
          <a:ext cx="7974105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7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Some outsourced systems are unable to meet the rigid regulatory demands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Existing in-house systems are becoming outdated and maintenance and replacement costs are high</a:t>
          </a:r>
          <a:endParaRPr lang="en-GB" sz="2400" kern="1200" dirty="0"/>
        </a:p>
      </dsp:txBody>
      <dsp:txXfrm>
        <a:off x="0" y="730088"/>
        <a:ext cx="7974105" cy="1493505"/>
      </dsp:txXfrm>
    </dsp:sp>
    <dsp:sp modelId="{E59EAE97-77E3-4E7B-B23F-3BE8EF15765D}">
      <dsp:nvSpPr>
        <dsp:cNvPr id="0" name=""/>
        <dsp:cNvSpPr/>
      </dsp:nvSpPr>
      <dsp:spPr>
        <a:xfrm>
          <a:off x="0" y="2223593"/>
          <a:ext cx="7974105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Literature Review Needs</a:t>
          </a:r>
          <a:endParaRPr lang="en-US" sz="2400" kern="1200" dirty="0"/>
        </a:p>
      </dsp:txBody>
      <dsp:txXfrm>
        <a:off x="35640" y="2259233"/>
        <a:ext cx="7902825" cy="658800"/>
      </dsp:txXfrm>
    </dsp:sp>
    <dsp:sp modelId="{E686CC62-A4FA-40EA-9CBC-F88A68674514}">
      <dsp:nvSpPr>
        <dsp:cNvPr id="0" name=""/>
        <dsp:cNvSpPr/>
      </dsp:nvSpPr>
      <dsp:spPr>
        <a:xfrm>
          <a:off x="0" y="2953673"/>
          <a:ext cx="7974105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17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Need to be sure all articles are captured and reviewed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A coordinated workflow to manage the article pipeline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Capture metrics behind article reviews in case of audits</a:t>
          </a:r>
        </a:p>
      </dsp:txBody>
      <dsp:txXfrm>
        <a:off x="0" y="2953673"/>
        <a:ext cx="7974105" cy="1533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B064F-9922-4BC3-9A9A-C85C1E4340B7}">
      <dsp:nvSpPr>
        <dsp:cNvPr id="0" name=""/>
        <dsp:cNvSpPr/>
      </dsp:nvSpPr>
      <dsp:spPr>
        <a:xfrm rot="10800000">
          <a:off x="0" y="0"/>
          <a:ext cx="6676220" cy="1126444"/>
        </a:xfrm>
        <a:prstGeom prst="trapezoid">
          <a:avLst>
            <a:gd name="adj" fmla="val 9878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>
              <a:solidFill>
                <a:schemeClr val="bg1"/>
              </a:solidFill>
            </a:rPr>
            <a:t>Safety Signals</a:t>
          </a:r>
          <a:endParaRPr lang="en-GB" sz="3700" kern="1200" dirty="0">
            <a:solidFill>
              <a:schemeClr val="bg1"/>
            </a:solidFill>
          </a:endParaRPr>
        </a:p>
      </dsp:txBody>
      <dsp:txXfrm rot="-10800000">
        <a:off x="1168338" y="0"/>
        <a:ext cx="4339543" cy="1126444"/>
      </dsp:txXfrm>
    </dsp:sp>
    <dsp:sp modelId="{1C8234D5-1E85-4D96-A05C-FF4CCE89046E}">
      <dsp:nvSpPr>
        <dsp:cNvPr id="0" name=""/>
        <dsp:cNvSpPr/>
      </dsp:nvSpPr>
      <dsp:spPr>
        <a:xfrm rot="10800000">
          <a:off x="1112703" y="1126444"/>
          <a:ext cx="4450814" cy="1126444"/>
        </a:xfrm>
        <a:prstGeom prst="trapezoid">
          <a:avLst>
            <a:gd name="adj" fmla="val 98780"/>
          </a:avLst>
        </a:prstGeom>
        <a:solidFill>
          <a:schemeClr val="accent2">
            <a:hueOff val="-3451604"/>
            <a:satOff val="13305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>
              <a:solidFill>
                <a:schemeClr val="bg1"/>
              </a:solidFill>
            </a:rPr>
            <a:t>Aggregate Reports</a:t>
          </a:r>
          <a:endParaRPr lang="en-GB" sz="3700" kern="1200" dirty="0">
            <a:solidFill>
              <a:schemeClr val="bg1"/>
            </a:solidFill>
          </a:endParaRPr>
        </a:p>
      </dsp:txBody>
      <dsp:txXfrm rot="-10800000">
        <a:off x="1891595" y="1126444"/>
        <a:ext cx="2893029" cy="1126444"/>
      </dsp:txXfrm>
    </dsp:sp>
    <dsp:sp modelId="{D82EA49F-FD98-4CFA-94E4-1BB0860769B4}">
      <dsp:nvSpPr>
        <dsp:cNvPr id="0" name=""/>
        <dsp:cNvSpPr/>
      </dsp:nvSpPr>
      <dsp:spPr>
        <a:xfrm rot="10800000">
          <a:off x="2216616" y="2252889"/>
          <a:ext cx="2225407" cy="1126444"/>
        </a:xfrm>
        <a:prstGeom prst="trapezoid">
          <a:avLst>
            <a:gd name="adj" fmla="val 98780"/>
          </a:avLst>
        </a:prstGeom>
        <a:solidFill>
          <a:schemeClr val="accent2">
            <a:hueOff val="-6903208"/>
            <a:satOff val="2661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bg1"/>
              </a:solidFill>
            </a:rPr>
            <a:t>ICSR</a:t>
          </a:r>
          <a:endParaRPr lang="en-GB" sz="3600" kern="1200" dirty="0">
            <a:solidFill>
              <a:schemeClr val="bg1"/>
            </a:solidFill>
          </a:endParaRPr>
        </a:p>
      </dsp:txBody>
      <dsp:txXfrm rot="-10800000">
        <a:off x="2216616" y="2252889"/>
        <a:ext cx="2225407" cy="1126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5E23-E58B-42D3-B8BE-981CE020C5CA}">
      <dsp:nvSpPr>
        <dsp:cNvPr id="0" name=""/>
        <dsp:cNvSpPr/>
      </dsp:nvSpPr>
      <dsp:spPr>
        <a:xfrm>
          <a:off x="1204855" y="0"/>
          <a:ext cx="1684892" cy="16848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Cost</a:t>
          </a:r>
          <a:endParaRPr lang="en-US" sz="1800" kern="1200" noProof="0" dirty="0"/>
        </a:p>
      </dsp:txBody>
      <dsp:txXfrm>
        <a:off x="1626078" y="842446"/>
        <a:ext cx="842446" cy="842446"/>
      </dsp:txXfrm>
    </dsp:sp>
    <dsp:sp modelId="{E644133E-103B-45F3-97AA-71372ED669A3}">
      <dsp:nvSpPr>
        <dsp:cNvPr id="0" name=""/>
        <dsp:cNvSpPr/>
      </dsp:nvSpPr>
      <dsp:spPr>
        <a:xfrm>
          <a:off x="362409" y="1684892"/>
          <a:ext cx="1684892" cy="16848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Risk</a:t>
          </a:r>
          <a:endParaRPr lang="en-US" sz="1800" kern="1200" noProof="0" dirty="0"/>
        </a:p>
      </dsp:txBody>
      <dsp:txXfrm>
        <a:off x="783632" y="2527338"/>
        <a:ext cx="842446" cy="842446"/>
      </dsp:txXfrm>
    </dsp:sp>
    <dsp:sp modelId="{196AD0A7-B640-492F-BC37-029F8484F135}">
      <dsp:nvSpPr>
        <dsp:cNvPr id="0" name=""/>
        <dsp:cNvSpPr/>
      </dsp:nvSpPr>
      <dsp:spPr>
        <a:xfrm rot="10800000">
          <a:off x="1204855" y="1684892"/>
          <a:ext cx="1684892" cy="1684892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Drug safety</a:t>
          </a:r>
          <a:endParaRPr lang="en-US" sz="1800" kern="1200" noProof="0" dirty="0"/>
        </a:p>
      </dsp:txBody>
      <dsp:txXfrm rot="10800000">
        <a:off x="1626078" y="1684892"/>
        <a:ext cx="842446" cy="842446"/>
      </dsp:txXfrm>
    </dsp:sp>
    <dsp:sp modelId="{2EA58B59-438D-4188-AAD9-074D4295EF03}">
      <dsp:nvSpPr>
        <dsp:cNvPr id="0" name=""/>
        <dsp:cNvSpPr/>
      </dsp:nvSpPr>
      <dsp:spPr>
        <a:xfrm>
          <a:off x="2047301" y="1684892"/>
          <a:ext cx="1684892" cy="16848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Legal  needs</a:t>
          </a:r>
          <a:endParaRPr lang="en-US" sz="1800" kern="1200" noProof="0" dirty="0"/>
        </a:p>
      </dsp:txBody>
      <dsp:txXfrm>
        <a:off x="2468524" y="2527338"/>
        <a:ext cx="842446" cy="84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0134-2267-B140-83FC-61B552F1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13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8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and Europe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9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volume of references to screen still remains a tremendous burden on R&amp;D companies and the process can be very error-prone.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information not available in primary databases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1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802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3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3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8" y="762001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3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6" y="1097630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8" y="810818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9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5355"/>
            <a:ext cx="7772400" cy="990339"/>
          </a:xfrm>
        </p:spPr>
        <p:txBody>
          <a:bodyPr/>
          <a:lstStyle/>
          <a:p>
            <a:r>
              <a:rPr lang="en-US" sz="4000" dirty="0" smtClean="0"/>
              <a:t>Literature Monitoring </a:t>
            </a:r>
            <a:br>
              <a:rPr lang="en-US" sz="4000" dirty="0" smtClean="0"/>
            </a:br>
            <a:r>
              <a:rPr lang="en-US" sz="4000" dirty="0" smtClean="0"/>
              <a:t>in Drug Safety</a:t>
            </a:r>
            <a:br>
              <a:rPr lang="en-US" sz="4000" dirty="0" smtClean="0"/>
            </a:br>
            <a:r>
              <a:rPr lang="en-US" sz="2800" dirty="0" smtClean="0"/>
              <a:t>Tessa Heffernan</a:t>
            </a:r>
            <a:br>
              <a:rPr lang="en-US" sz="2800" dirty="0" smtClean="0"/>
            </a:br>
            <a:r>
              <a:rPr lang="en-US" sz="2800" dirty="0" smtClean="0"/>
              <a:t>Product Specialist, Pi2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689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Speed of Review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ICSR</a:t>
            </a:r>
          </a:p>
          <a:p>
            <a:r>
              <a:rPr lang="en-GB" sz="2400" dirty="0" smtClean="0"/>
              <a:t>Typically within 2 days of </a:t>
            </a:r>
            <a:br>
              <a:rPr lang="en-GB" sz="2400" dirty="0" smtClean="0"/>
            </a:br>
            <a:r>
              <a:rPr lang="en-GB" sz="2400" dirty="0" smtClean="0"/>
              <a:t>Day Zero</a:t>
            </a:r>
          </a:p>
          <a:p>
            <a:pPr lvl="1"/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Safety signals</a:t>
            </a:r>
          </a:p>
          <a:p>
            <a:r>
              <a:rPr lang="en-GB" sz="2400" dirty="0" smtClean="0"/>
              <a:t>Typically within 30 days after </a:t>
            </a:r>
            <a:br>
              <a:rPr lang="en-GB" sz="2400" dirty="0" smtClean="0"/>
            </a:br>
            <a:r>
              <a:rPr lang="en-GB" sz="2400" dirty="0" smtClean="0"/>
              <a:t>ICSR Review</a:t>
            </a:r>
            <a:endParaRPr lang="en-GB" sz="2400" dirty="0"/>
          </a:p>
        </p:txBody>
      </p:sp>
      <p:pic>
        <p:nvPicPr>
          <p:cNvPr id="3080" name="Picture 8" descr="http://willtrout.com/wp-content/uploads/2014/01/checkered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85" y="1600201"/>
            <a:ext cx="3203700" cy="24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2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755467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MLM – Medical Literature Monitoring Service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Not widely viewed as something that will reduce the overall workload for Drug Safety departments</a:t>
            </a:r>
          </a:p>
          <a:p>
            <a:r>
              <a:rPr lang="en-GB" sz="2400" dirty="0" smtClean="0"/>
              <a:t>Organizations continue to formulate the optimal approach to dove-tail with the MLM service</a:t>
            </a:r>
          </a:p>
          <a:p>
            <a:r>
              <a:rPr lang="en-GB" sz="2400" dirty="0" smtClean="0"/>
              <a:t>Most appear to be continuing to perform literature review for products on the MLM list</a:t>
            </a:r>
          </a:p>
          <a:p>
            <a:r>
              <a:rPr lang="en-GB" sz="2400" dirty="0" smtClean="0"/>
              <a:t>But are suppressing submission of references with criteria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9117" r="51250" b="79853"/>
          <a:stretch/>
        </p:blipFill>
        <p:spPr bwMode="auto">
          <a:xfrm>
            <a:off x="2080009" y="4882790"/>
            <a:ext cx="4983981" cy="11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4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Risk of Missing Information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707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Screening Statistics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References screened = &gt;1.5 million</a:t>
            </a:r>
            <a:endParaRPr lang="en-GB" sz="2400" dirty="0"/>
          </a:p>
          <a:p>
            <a:r>
              <a:rPr lang="en-GB" sz="2400" dirty="0" smtClean="0"/>
              <a:t>% of references with safety criteria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71333"/>
              </p:ext>
            </p:extLst>
          </p:nvPr>
        </p:nvGraphicFramePr>
        <p:xfrm>
          <a:off x="855004" y="2755680"/>
          <a:ext cx="7831795" cy="1024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8358"/>
                <a:gridCol w="3475324"/>
                <a:gridCol w="2328113"/>
              </a:tblGrid>
              <a:tr h="5062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ICSR</a:t>
                      </a:r>
                      <a:endParaRPr lang="en-GB" sz="2400" b="0" dirty="0"/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Aggregate</a:t>
                      </a:r>
                      <a:r>
                        <a:rPr lang="en-GB" sz="2400" baseline="0" dirty="0" smtClean="0"/>
                        <a:t> reports</a:t>
                      </a:r>
                      <a:endParaRPr lang="en-GB" sz="2400" b="0" dirty="0"/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Safety signals</a:t>
                      </a:r>
                      <a:endParaRPr lang="en-GB" sz="2400" b="0" dirty="0"/>
                    </a:p>
                  </a:txBody>
                  <a:tcPr marL="51435" marR="51435"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4.12%</a:t>
                      </a:r>
                      <a:endParaRPr lang="en-GB" sz="2400" b="0" dirty="0"/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5.47%</a:t>
                      </a:r>
                      <a:endParaRPr lang="en-GB" sz="2400" b="0" dirty="0"/>
                    </a:p>
                  </a:txBody>
                  <a:tcPr marL="51435" marR="514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0.12%</a:t>
                      </a:r>
                      <a:endParaRPr lang="en-GB" sz="2400" b="0" dirty="0"/>
                    </a:p>
                  </a:txBody>
                  <a:tcPr marL="51435" marR="51435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6119" y="4395877"/>
            <a:ext cx="485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Up to 95% of references 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screened</a:t>
            </a:r>
            <a:br>
              <a:rPr lang="en-US" sz="2000" b="1" dirty="0" smtClean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not relevant to drug safety!</a:t>
            </a:r>
          </a:p>
        </p:txBody>
      </p:sp>
    </p:spTree>
    <p:extLst>
      <p:ext uri="{BB962C8B-B14F-4D97-AF65-F5344CB8AC3E}">
        <p14:creationId xmlns:p14="http://schemas.microsoft.com/office/powerpoint/2010/main" val="215667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Literature Screening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85284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Published Literature </a:t>
            </a:r>
            <a:endParaRPr lang="en-GB" sz="2400" b="1" dirty="0" smtClean="0"/>
          </a:p>
          <a:p>
            <a:r>
              <a:rPr lang="en-GB" sz="2400" dirty="0" smtClean="0"/>
              <a:t>Key </a:t>
            </a:r>
            <a:r>
              <a:rPr lang="en-GB" sz="2400" dirty="0"/>
              <a:t>resource for the identification of patient safety </a:t>
            </a:r>
            <a:r>
              <a:rPr lang="en-GB" sz="2400" dirty="0" smtClean="0"/>
              <a:t>issues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Proper screening is crucial</a:t>
            </a:r>
          </a:p>
          <a:p>
            <a:pPr lvl="1"/>
            <a:r>
              <a:rPr lang="en-GB" sz="2400" dirty="0" smtClean="0"/>
              <a:t>Consequence </a:t>
            </a:r>
            <a:r>
              <a:rPr lang="en-GB" sz="2400" dirty="0"/>
              <a:t>of poor quality </a:t>
            </a:r>
            <a:r>
              <a:rPr lang="en-GB" sz="2400" dirty="0" smtClean="0"/>
              <a:t>screening</a:t>
            </a:r>
          </a:p>
          <a:p>
            <a:pPr lvl="2"/>
            <a:r>
              <a:rPr lang="en-GB" dirty="0"/>
              <a:t>R</a:t>
            </a:r>
            <a:r>
              <a:rPr lang="en-GB" dirty="0" smtClean="0"/>
              <a:t>isk </a:t>
            </a:r>
            <a:r>
              <a:rPr lang="en-GB" dirty="0"/>
              <a:t>of drawing wrong or delayed conclusions </a:t>
            </a:r>
          </a:p>
          <a:p>
            <a:pPr lvl="1"/>
            <a:r>
              <a:rPr lang="en-GB" sz="2400" dirty="0" smtClean="0"/>
              <a:t>Could lead </a:t>
            </a:r>
            <a:r>
              <a:rPr lang="en-GB" sz="2400" dirty="0"/>
              <a:t>to patients being harmed unnecessarily</a:t>
            </a:r>
          </a:p>
          <a:p>
            <a:pPr lvl="1"/>
            <a:r>
              <a:rPr lang="en-GB" sz="2400" dirty="0" smtClean="0"/>
              <a:t>Risk </a:t>
            </a:r>
            <a:r>
              <a:rPr lang="en-GB" sz="2400" dirty="0"/>
              <a:t>of damage to the </a:t>
            </a:r>
            <a:r>
              <a:rPr lang="en-GB" sz="2400" dirty="0" smtClean="0"/>
              <a:t>organisation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5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1" y="4878145"/>
            <a:ext cx="8473440" cy="990339"/>
          </a:xfrm>
        </p:spPr>
        <p:txBody>
          <a:bodyPr/>
          <a:lstStyle/>
          <a:p>
            <a:r>
              <a:rPr lang="en-US" sz="3600" dirty="0" smtClean="0"/>
              <a:t>Literature: What Could You Be Missing?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061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Pharmacovigilance Databases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Standard</a:t>
            </a:r>
          </a:p>
          <a:p>
            <a:r>
              <a:rPr lang="en-US" sz="2400" dirty="0" smtClean="0"/>
              <a:t>MEDLINE®</a:t>
            </a:r>
          </a:p>
          <a:p>
            <a:r>
              <a:rPr lang="en-US" sz="2400" dirty="0" err="1" smtClean="0"/>
              <a:t>Embase</a:t>
            </a:r>
            <a:r>
              <a:rPr lang="en-US" sz="2400" dirty="0" smtClean="0"/>
              <a:t>®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What you’re missing</a:t>
            </a:r>
            <a:endParaRPr lang="en-US" sz="2400" b="1" dirty="0"/>
          </a:p>
          <a:p>
            <a:r>
              <a:rPr lang="en-US" sz="2400" dirty="0" smtClean="0"/>
              <a:t>BIOSIS Previews®</a:t>
            </a:r>
          </a:p>
          <a:p>
            <a:r>
              <a:rPr lang="en-US" sz="2400" dirty="0" smtClean="0"/>
              <a:t>Derwent Drug File</a:t>
            </a:r>
          </a:p>
          <a:p>
            <a:r>
              <a:rPr lang="en-US" sz="2400" dirty="0" smtClean="0"/>
              <a:t>International Pharmaceutical Abstracts</a:t>
            </a:r>
          </a:p>
          <a:p>
            <a:r>
              <a:rPr lang="en-US" sz="2400" dirty="0" err="1" smtClean="0"/>
              <a:t>SciSearch</a:t>
            </a:r>
            <a:r>
              <a:rPr lang="en-US" sz="2400" dirty="0" smtClean="0"/>
              <a:t>®: </a:t>
            </a:r>
            <a:r>
              <a:rPr lang="en-US" sz="2400" dirty="0"/>
              <a:t>a Cited Reference Science </a:t>
            </a:r>
            <a:r>
              <a:rPr lang="en-US" sz="2400" dirty="0" smtClean="0"/>
              <a:t>Database</a:t>
            </a:r>
          </a:p>
          <a:p>
            <a:r>
              <a:rPr lang="en-US" sz="2400" dirty="0" smtClean="0"/>
              <a:t>News and Other non-traditional sources </a:t>
            </a:r>
          </a:p>
          <a:p>
            <a:endParaRPr lang="en-US" sz="2400" dirty="0"/>
          </a:p>
        </p:txBody>
      </p:sp>
      <p:pic>
        <p:nvPicPr>
          <p:cNvPr id="4098" name="Picture 2" descr="https://upload.wikimedia.org/wikipedia/commons/thumb/b/b3/US-NationalLibraryOfMedicine-Logo.svg/220px-US-NationalLibraryOfMedicine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27" y="1705504"/>
            <a:ext cx="853723" cy="8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sevie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8" y="1667933"/>
            <a:ext cx="827906" cy="9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omson Reuters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41" y="2761192"/>
            <a:ext cx="21907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5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You Getting Everything?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Records retrieved from recent safety searches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88262"/>
              </p:ext>
            </p:extLst>
          </p:nvPr>
        </p:nvGraphicFramePr>
        <p:xfrm>
          <a:off x="4359409" y="2805734"/>
          <a:ext cx="4641157" cy="34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190136"/>
              </p:ext>
            </p:extLst>
          </p:nvPr>
        </p:nvGraphicFramePr>
        <p:xfrm>
          <a:off x="242047" y="1998595"/>
          <a:ext cx="4401671" cy="346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507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Does Your Report Include…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80520" y="1806234"/>
            <a:ext cx="5957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Excessive use of </a:t>
            </a:r>
            <a:r>
              <a:rPr lang="en-US" dirty="0">
                <a:solidFill>
                  <a:srgbClr val="002060"/>
                </a:solidFill>
              </a:rPr>
              <a:t>&lt;</a:t>
            </a:r>
            <a:r>
              <a:rPr lang="en-US" i="1" dirty="0">
                <a:solidFill>
                  <a:srgbClr val="002060"/>
                </a:solidFill>
              </a:rPr>
              <a:t>drug name </a:t>
            </a:r>
            <a:r>
              <a:rPr lang="en-US" dirty="0" smtClean="0">
                <a:solidFill>
                  <a:srgbClr val="002060"/>
                </a:solidFill>
              </a:rPr>
              <a:t>&gt;: </a:t>
            </a:r>
            <a:r>
              <a:rPr lang="en-US" sz="2400" dirty="0" smtClean="0">
                <a:solidFill>
                  <a:srgbClr val="002060"/>
                </a:solidFill>
              </a:rPr>
              <a:t>A case report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231" y="4017145"/>
            <a:ext cx="548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drug name&gt;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delirium: a case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report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692" y="3276562"/>
            <a:ext cx="735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&lt;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drug name&gt;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abuse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 South Wales: Three case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reports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658" y="2516169"/>
            <a:ext cx="802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dobe Caslon Pro Bold" pitchFamily="18" charset="0"/>
              </a:rPr>
              <a:t>Physical dependence following </a:t>
            </a:r>
            <a:r>
              <a:rPr lang="en-US" dirty="0">
                <a:latin typeface="Adobe Caslon Pro Bold" pitchFamily="18" charset="0"/>
              </a:rPr>
              <a:t>&lt;</a:t>
            </a:r>
            <a:r>
              <a:rPr lang="en-US" i="1" dirty="0">
                <a:latin typeface="Adobe Caslon Pro Bold" pitchFamily="18" charset="0"/>
              </a:rPr>
              <a:t>drug </a:t>
            </a:r>
            <a:r>
              <a:rPr lang="en-US" i="1" dirty="0" smtClean="0">
                <a:latin typeface="Adobe Caslon Pro Bold" pitchFamily="18" charset="0"/>
              </a:rPr>
              <a:t>name&gt;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sz="2400" dirty="0">
                <a:latin typeface="Adobe Caslon Pro Bold" pitchFamily="18" charset="0"/>
              </a:rPr>
              <a:t>usage: A case </a:t>
            </a:r>
            <a:r>
              <a:rPr lang="en-US" sz="2400" dirty="0" smtClean="0">
                <a:latin typeface="Adobe Caslon Pro Bold" pitchFamily="18" charset="0"/>
              </a:rPr>
              <a:t>report</a:t>
            </a:r>
            <a:endParaRPr lang="en-US" sz="2400" dirty="0">
              <a:latin typeface="Adobe Caslon Pro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609" y="5365820"/>
            <a:ext cx="69735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Not in </a:t>
            </a:r>
            <a:r>
              <a:rPr lang="en-US" sz="2800" i="1" dirty="0" err="1" smtClean="0"/>
              <a:t>Embase</a:t>
            </a:r>
            <a:r>
              <a:rPr lang="en-US" sz="2800" i="1" dirty="0" smtClean="0"/>
              <a:t> </a:t>
            </a:r>
            <a:r>
              <a:rPr lang="en-US" sz="2800" i="1" dirty="0"/>
              <a:t>or MEDLINE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Streamlining the </a:t>
            </a:r>
            <a:r>
              <a:rPr lang="en-GB" sz="3600" dirty="0"/>
              <a:t>Literature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383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954" y="4658137"/>
            <a:ext cx="8053754" cy="990339"/>
          </a:xfrm>
        </p:spPr>
        <p:txBody>
          <a:bodyPr>
            <a:noAutofit/>
          </a:bodyPr>
          <a:lstStyle/>
          <a:p>
            <a:r>
              <a:rPr lang="en-US" sz="3200" dirty="0" smtClean="0"/>
              <a:t>Drug Safety Regulations and Guidelines: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A Practical Interpretation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974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95138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Capturing Articles is Only the First Step</a:t>
            </a:r>
            <a:endParaRPr lang="en-GB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953805"/>
              </p:ext>
            </p:extLst>
          </p:nvPr>
        </p:nvGraphicFramePr>
        <p:xfrm>
          <a:off x="578233" y="1703295"/>
          <a:ext cx="7974105" cy="44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34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Ideal Literature Review Process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Streamlined reference review workflow</a:t>
            </a:r>
          </a:p>
          <a:p>
            <a:r>
              <a:rPr lang="en-GB" sz="2400" dirty="0"/>
              <a:t>Standardised </a:t>
            </a:r>
            <a:r>
              <a:rPr lang="en-GB" sz="2400" dirty="0" smtClean="0"/>
              <a:t>annotations</a:t>
            </a:r>
            <a:endParaRPr lang="en-GB" sz="2400" dirty="0"/>
          </a:p>
          <a:p>
            <a:r>
              <a:rPr lang="en-GB" sz="2400" dirty="0" smtClean="0"/>
              <a:t>Apply safety </a:t>
            </a:r>
            <a:r>
              <a:rPr lang="en-GB" sz="2400" dirty="0"/>
              <a:t>review criteria </a:t>
            </a:r>
            <a:r>
              <a:rPr lang="en-GB" sz="2400" dirty="0" smtClean="0"/>
              <a:t>to </a:t>
            </a:r>
            <a:r>
              <a:rPr lang="en-GB" sz="2400" dirty="0"/>
              <a:t>the reference</a:t>
            </a:r>
          </a:p>
          <a:p>
            <a:r>
              <a:rPr lang="en-GB" sz="2400" dirty="0" smtClean="0"/>
              <a:t>Reference </a:t>
            </a:r>
            <a:r>
              <a:rPr lang="en-GB" sz="2400" dirty="0"/>
              <a:t>h</a:t>
            </a:r>
            <a:r>
              <a:rPr lang="en-GB" sz="2400" dirty="0" smtClean="0"/>
              <a:t>istory for audit </a:t>
            </a:r>
            <a:r>
              <a:rPr lang="en-GB" sz="2400" dirty="0"/>
              <a:t>t</a:t>
            </a:r>
            <a:r>
              <a:rPr lang="en-GB" sz="2400" dirty="0" smtClean="0"/>
              <a:t>rail</a:t>
            </a:r>
          </a:p>
          <a:p>
            <a:r>
              <a:rPr lang="en-GB" sz="2400" dirty="0" smtClean="0"/>
              <a:t>Automatic acquisition of full text </a:t>
            </a:r>
          </a:p>
          <a:p>
            <a:r>
              <a:rPr lang="en-GB" sz="2400" dirty="0" smtClean="0"/>
              <a:t>Translations when needed</a:t>
            </a:r>
          </a:p>
          <a:p>
            <a:r>
              <a:rPr lang="en-GB" sz="2400" dirty="0" smtClean="0"/>
              <a:t>Allows reviewer to focus on patient safety</a:t>
            </a:r>
            <a:endParaRPr lang="en-GB" sz="2400" dirty="0"/>
          </a:p>
          <a:p>
            <a:r>
              <a:rPr lang="en-GB" sz="2400" dirty="0"/>
              <a:t>No burden of the inefficient processes</a:t>
            </a:r>
          </a:p>
          <a:p>
            <a:endParaRPr lang="en-GB" sz="2400" dirty="0" smtClean="0"/>
          </a:p>
        </p:txBody>
      </p:sp>
      <p:pic>
        <p:nvPicPr>
          <p:cNvPr id="5122" name="Picture 2" descr="http://a.fastcompany.net/multisite_files/fastcompany/imagecache/inline-large/inline/2013/11/3021307-inline-fb-thumbsup-printpacka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09" y="1540933"/>
            <a:ext cx="1842565" cy="14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8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Duplicate 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Duplicates are a major source of issues </a:t>
            </a:r>
            <a:endParaRPr lang="en-GB" sz="2400" b="1" dirty="0" smtClean="0"/>
          </a:p>
          <a:p>
            <a:r>
              <a:rPr lang="en-GB" sz="2400" dirty="0" smtClean="0"/>
              <a:t>Reference from multiple </a:t>
            </a:r>
            <a:r>
              <a:rPr lang="en-GB" sz="2400" dirty="0"/>
              <a:t>databases </a:t>
            </a:r>
            <a:endParaRPr lang="en-GB" sz="2400" dirty="0" smtClean="0"/>
          </a:p>
          <a:p>
            <a:r>
              <a:rPr lang="en-GB" sz="2400" dirty="0" smtClean="0"/>
              <a:t>Searches </a:t>
            </a:r>
            <a:r>
              <a:rPr lang="en-GB" sz="2400" dirty="0"/>
              <a:t>for different drugs</a:t>
            </a:r>
          </a:p>
          <a:p>
            <a:pPr lvl="1"/>
            <a:r>
              <a:rPr lang="en-GB" sz="2400" dirty="0" smtClean="0"/>
              <a:t>Many references </a:t>
            </a:r>
            <a:r>
              <a:rPr lang="en-GB" sz="2400" dirty="0"/>
              <a:t>contain &gt;1 </a:t>
            </a:r>
            <a:r>
              <a:rPr lang="en-GB" sz="2400" dirty="0" smtClean="0"/>
              <a:t>drug </a:t>
            </a:r>
            <a:endParaRPr lang="en-GB" sz="2400" dirty="0"/>
          </a:p>
          <a:p>
            <a:r>
              <a:rPr lang="en-GB" sz="2400" dirty="0" smtClean="0"/>
              <a:t>ICSRs </a:t>
            </a:r>
            <a:r>
              <a:rPr lang="en-GB" sz="2400" dirty="0"/>
              <a:t>identified when screening for Signals &amp; Aggregate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Issues Caused by Duplicates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Compliance </a:t>
            </a:r>
            <a:r>
              <a:rPr lang="en-GB" sz="2400" b="1" dirty="0"/>
              <a:t>Issues</a:t>
            </a:r>
          </a:p>
          <a:p>
            <a:pPr lvl="1"/>
            <a:r>
              <a:rPr lang="en-GB" sz="2400" dirty="0"/>
              <a:t>Obfuscate the Regulatory Clock Date / Day Zero</a:t>
            </a:r>
          </a:p>
          <a:p>
            <a:pPr lvl="1"/>
            <a:r>
              <a:rPr lang="en-GB" sz="2400" dirty="0"/>
              <a:t>Same reference can be screened differently by different </a:t>
            </a:r>
            <a:r>
              <a:rPr lang="en-GB" sz="2400" dirty="0" smtClean="0"/>
              <a:t>reviewers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Time Management</a:t>
            </a:r>
          </a:p>
          <a:p>
            <a:pPr lvl="1"/>
            <a:r>
              <a:rPr lang="en-GB" sz="2400" dirty="0" smtClean="0"/>
              <a:t>Complexity wastes significant </a:t>
            </a:r>
            <a:r>
              <a:rPr lang="en-GB" sz="2400" dirty="0"/>
              <a:t>time and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1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Effective Deployment of Resources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158303"/>
              </p:ext>
            </p:extLst>
          </p:nvPr>
        </p:nvGraphicFramePr>
        <p:xfrm>
          <a:off x="2010578" y="2083777"/>
          <a:ext cx="6676221" cy="33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/>
          <p:cNvSpPr/>
          <p:nvPr/>
        </p:nvSpPr>
        <p:spPr>
          <a:xfrm>
            <a:off x="1570962" y="2083776"/>
            <a:ext cx="247880" cy="232297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1570962" y="4594035"/>
            <a:ext cx="247880" cy="1041834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18859" y="4594037"/>
            <a:ext cx="120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Product S</a:t>
            </a:r>
            <a:r>
              <a:rPr lang="en-GB" sz="1400" b="1" dirty="0" smtClean="0"/>
              <a:t>afety </a:t>
            </a:r>
            <a:r>
              <a:rPr lang="en-GB" sz="1400" b="1" dirty="0"/>
              <a:t>L</a:t>
            </a:r>
            <a:r>
              <a:rPr lang="en-GB" sz="1400" b="1" dirty="0" smtClean="0"/>
              <a:t>iterature </a:t>
            </a:r>
            <a:r>
              <a:rPr lang="en-GB" sz="1400" b="1" dirty="0"/>
              <a:t>R</a:t>
            </a:r>
            <a:r>
              <a:rPr lang="en-GB" sz="1400" b="1" dirty="0" smtClean="0"/>
              <a:t>eviewers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871068"/>
            <a:ext cx="1207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Product </a:t>
            </a:r>
            <a:r>
              <a:rPr lang="en-GB" sz="1400" b="1" dirty="0" smtClean="0"/>
              <a:t>Safety </a:t>
            </a:r>
            <a:r>
              <a:rPr lang="en-GB" sz="1400" b="1" dirty="0"/>
              <a:t>P</a:t>
            </a:r>
            <a:r>
              <a:rPr lang="en-GB" sz="1400" b="1" dirty="0" smtClean="0"/>
              <a:t>hysicians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0865" y="4778702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Step</a:t>
            </a:r>
            <a:r>
              <a:rPr lang="en-GB" sz="1600" b="1" dirty="0" smtClean="0"/>
              <a:t> 1</a:t>
            </a:r>
          </a:p>
          <a:p>
            <a:r>
              <a:rPr lang="en-GB" sz="1600" b="1" dirty="0" smtClean="0"/>
              <a:t>Less complex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18842" y="3002160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Step</a:t>
            </a:r>
            <a:r>
              <a:rPr lang="en-GB" sz="1600" b="1" dirty="0" smtClean="0"/>
              <a:t> 2</a:t>
            </a:r>
          </a:p>
          <a:p>
            <a:r>
              <a:rPr lang="en-GB" sz="1600" b="1" dirty="0" smtClean="0"/>
              <a:t>More complex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84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Benefits of Streamlined Literature Review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866" y="1600201"/>
            <a:ext cx="5858933" cy="3852840"/>
          </a:xfrm>
        </p:spPr>
        <p:txBody>
          <a:bodyPr/>
          <a:lstStyle/>
          <a:p>
            <a:r>
              <a:rPr lang="en-GB" sz="2400" dirty="0" smtClean="0"/>
              <a:t>Companies with inspection findings are able to quickly report an audit trail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/>
              <a:t>Increased confidence to face inspections from internal QA departments and the </a:t>
            </a:r>
            <a:r>
              <a:rPr lang="en-GB" sz="2400" dirty="0" smtClean="0"/>
              <a:t>regulators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Management can more easily track key performance indicators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Granular reports can be generated to provide performance overview</a:t>
            </a:r>
          </a:p>
        </p:txBody>
      </p:sp>
      <p:pic>
        <p:nvPicPr>
          <p:cNvPr id="6148" name="Picture 4" descr="http://valleywomensclub.org/wp-content/uploads/2014/10/red-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0404"/>
            <a:ext cx="21621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7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But How?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400" b="1" dirty="0"/>
              <a:t>Significant gains are </a:t>
            </a:r>
            <a:r>
              <a:rPr lang="en-GB" sz="2400" b="1" dirty="0" smtClean="0"/>
              <a:t>made </a:t>
            </a:r>
            <a:r>
              <a:rPr lang="en-GB" sz="2400" b="1" dirty="0"/>
              <a:t>by streamlining the </a:t>
            </a:r>
            <a:r>
              <a:rPr lang="en-GB" sz="2400" b="1" dirty="0" smtClean="0"/>
              <a:t>process</a:t>
            </a:r>
            <a:endParaRPr lang="en-GB" sz="2400" dirty="0" smtClean="0"/>
          </a:p>
          <a:p>
            <a:r>
              <a:rPr lang="en-GB" sz="2400" dirty="0"/>
              <a:t>Screening quality can be improved if the screeners / reviewers are able to focus on the content</a:t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400" dirty="0" smtClean="0"/>
              <a:t>Process Waste - process </a:t>
            </a:r>
            <a:r>
              <a:rPr lang="en-GB" sz="2400" dirty="0"/>
              <a:t>administration often takes up more time than the identification of safety </a:t>
            </a:r>
            <a:r>
              <a:rPr lang="en-GB" sz="2400" dirty="0" smtClean="0"/>
              <a:t>issues</a:t>
            </a:r>
            <a:br>
              <a:rPr lang="en-GB" sz="2400" dirty="0" smtClean="0"/>
            </a:br>
            <a:endParaRPr lang="en-GB" sz="2400" dirty="0"/>
          </a:p>
          <a:p>
            <a:r>
              <a:rPr lang="en-GB" sz="2400" dirty="0" smtClean="0"/>
              <a:t>Better handling of duplicates references</a:t>
            </a:r>
          </a:p>
          <a:p>
            <a:endParaRPr lang="en-GB" sz="2400" dirty="0"/>
          </a:p>
          <a:p>
            <a:r>
              <a:rPr lang="en-GB" sz="2400" dirty="0" smtClean="0"/>
              <a:t>Simplify - complicated </a:t>
            </a:r>
            <a:r>
              <a:rPr lang="en-GB" sz="2400" dirty="0"/>
              <a:t>processes are more likely to be a source of inspection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0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842" y="2057401"/>
            <a:ext cx="8229600" cy="2889630"/>
          </a:xfrm>
        </p:spPr>
        <p:txBody>
          <a:bodyPr>
            <a:normAutofit/>
          </a:bodyPr>
          <a:lstStyle/>
          <a:p>
            <a:r>
              <a:rPr lang="en-GB" dirty="0" smtClean="0"/>
              <a:t>Estimates from clients varies between:</a:t>
            </a:r>
          </a:p>
          <a:p>
            <a:pPr lvl="1"/>
            <a:r>
              <a:rPr lang="en-GB" dirty="0"/>
              <a:t>2 minutes per reference to</a:t>
            </a:r>
          </a:p>
          <a:p>
            <a:pPr lvl="1"/>
            <a:r>
              <a:rPr lang="en-GB" dirty="0"/>
              <a:t>10 minutes+ per reference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42" y="1063229"/>
            <a:ext cx="6338888" cy="857250"/>
          </a:xfrm>
        </p:spPr>
        <p:txBody>
          <a:bodyPr/>
          <a:lstStyle/>
          <a:p>
            <a:r>
              <a:rPr lang="en-GB" dirty="0" smtClean="0"/>
              <a:t>Time savings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269" y="3349869"/>
            <a:ext cx="6603023" cy="4659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Potential Time Savings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References </a:t>
            </a:r>
            <a:r>
              <a:rPr lang="en-GB" sz="2400" b="1" dirty="0"/>
              <a:t>screened to save a FTE </a:t>
            </a:r>
            <a:r>
              <a:rPr lang="en-GB" sz="2400" b="1" dirty="0" smtClean="0"/>
              <a:t>year</a:t>
            </a:r>
          </a:p>
          <a:p>
            <a:pPr marL="0" indent="0">
              <a:buNone/>
            </a:pPr>
            <a:endParaRPr lang="en-GB" sz="2400" b="1" dirty="0"/>
          </a:p>
          <a:p>
            <a:pPr lvl="1"/>
            <a:r>
              <a:rPr lang="en-GB" sz="2400" dirty="0"/>
              <a:t>42,000 references @ 2 </a:t>
            </a:r>
            <a:r>
              <a:rPr lang="en-GB" sz="2400" dirty="0" err="1"/>
              <a:t>mins</a:t>
            </a:r>
            <a:r>
              <a:rPr lang="en-GB" sz="2400" dirty="0"/>
              <a:t> per reference</a:t>
            </a:r>
          </a:p>
          <a:p>
            <a:pPr lvl="1"/>
            <a:r>
              <a:rPr lang="en-GB" sz="2400" dirty="0"/>
              <a:t>21,000 references @ 4 </a:t>
            </a:r>
            <a:r>
              <a:rPr lang="en-GB" sz="2400" dirty="0" err="1"/>
              <a:t>mins</a:t>
            </a:r>
            <a:r>
              <a:rPr lang="en-GB" sz="2400" dirty="0"/>
              <a:t> per reference</a:t>
            </a:r>
          </a:p>
          <a:p>
            <a:pPr lvl="1"/>
            <a:r>
              <a:rPr lang="en-GB" sz="2400" dirty="0"/>
              <a:t>14,000 references @ 6 </a:t>
            </a:r>
            <a:r>
              <a:rPr lang="en-GB" sz="2400" dirty="0" err="1"/>
              <a:t>mins</a:t>
            </a:r>
            <a:r>
              <a:rPr lang="en-GB" sz="2400" dirty="0"/>
              <a:t> per reference</a:t>
            </a:r>
          </a:p>
          <a:p>
            <a:pPr lvl="1"/>
            <a:r>
              <a:rPr lang="en-GB" sz="2400" dirty="0"/>
              <a:t>10,500 references @ 8 </a:t>
            </a:r>
            <a:r>
              <a:rPr lang="en-GB" sz="2400" dirty="0" err="1"/>
              <a:t>mins</a:t>
            </a:r>
            <a:r>
              <a:rPr lang="en-GB" sz="2400" dirty="0"/>
              <a:t> per reference</a:t>
            </a:r>
          </a:p>
          <a:p>
            <a:pPr lvl="1"/>
            <a:r>
              <a:rPr lang="en-GB" sz="2400" dirty="0"/>
              <a:t>8,400 references @ 10 </a:t>
            </a:r>
            <a:r>
              <a:rPr lang="en-GB" sz="2400" dirty="0" err="1"/>
              <a:t>mins</a:t>
            </a:r>
            <a:r>
              <a:rPr lang="en-GB" sz="2400" dirty="0"/>
              <a:t> per reference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94518"/>
              </p:ext>
            </p:extLst>
          </p:nvPr>
        </p:nvGraphicFramePr>
        <p:xfrm>
          <a:off x="706015" y="5585283"/>
          <a:ext cx="7403005" cy="16646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7123"/>
                <a:gridCol w="1057647"/>
                <a:gridCol w="1057647"/>
                <a:gridCol w="1057647"/>
                <a:gridCol w="1057647"/>
                <a:gridCol w="1057647"/>
                <a:gridCol w="1057647"/>
              </a:tblGrid>
              <a:tr h="16646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Minimize alerts management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Automate data entry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Streamline &amp; automate the literature review process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Automate PDF acquisition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Standardize and automate the audit trail</a:t>
                      </a:r>
                      <a:endParaRPr lang="en-GB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100" b="1" dirty="0" smtClean="0">
                          <a:effectLst/>
                        </a:rPr>
                        <a:t>Integrate seamlessly  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0" marR="47030" marT="0" marB="0"/>
                </a:tc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5871884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973879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024878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114436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69381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250454" y="551021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07405" y="5513549"/>
            <a:ext cx="16061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06015" y="694228"/>
            <a:ext cx="7248160" cy="4727153"/>
            <a:chOff x="1179744" y="553718"/>
            <a:chExt cx="6386816" cy="3609674"/>
          </a:xfrm>
        </p:grpSpPr>
        <p:sp>
          <p:nvSpPr>
            <p:cNvPr id="55" name="Flowchart: Multidocument 54"/>
            <p:cNvSpPr/>
            <p:nvPr/>
          </p:nvSpPr>
          <p:spPr>
            <a:xfrm>
              <a:off x="6562800" y="553718"/>
              <a:ext cx="1003757" cy="559193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ICSRs</a:t>
              </a:r>
            </a:p>
          </p:txBody>
        </p:sp>
        <p:sp>
          <p:nvSpPr>
            <p:cNvPr id="2" name="Flowchart: Multidocument 1"/>
            <p:cNvSpPr/>
            <p:nvPr/>
          </p:nvSpPr>
          <p:spPr>
            <a:xfrm>
              <a:off x="1179744" y="858704"/>
              <a:ext cx="1003757" cy="559255"/>
            </a:xfrm>
            <a:prstGeom prst="flowChartMultidocumen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Online hosts</a:t>
              </a:r>
            </a:p>
          </p:txBody>
        </p:sp>
        <p:sp>
          <p:nvSpPr>
            <p:cNvPr id="4" name="Flowchart: Multidocument 3"/>
            <p:cNvSpPr/>
            <p:nvPr/>
          </p:nvSpPr>
          <p:spPr>
            <a:xfrm>
              <a:off x="1179744" y="1587472"/>
              <a:ext cx="1003757" cy="559193"/>
            </a:xfrm>
            <a:prstGeom prst="flowChartMultidocumen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Conference material</a:t>
              </a:r>
            </a:p>
          </p:txBody>
        </p:sp>
        <p:sp>
          <p:nvSpPr>
            <p:cNvPr id="5" name="Flowchart: Multidocument 4"/>
            <p:cNvSpPr/>
            <p:nvPr/>
          </p:nvSpPr>
          <p:spPr>
            <a:xfrm>
              <a:off x="1179744" y="2316176"/>
              <a:ext cx="1003757" cy="559193"/>
            </a:xfrm>
            <a:prstGeom prst="flowChartMultidocumen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Internal information</a:t>
              </a: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79744" y="3044882"/>
              <a:ext cx="1003757" cy="559193"/>
            </a:xfrm>
            <a:prstGeom prst="flowChartMultidocumen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Ad-hoc</a:t>
              </a:r>
            </a:p>
          </p:txBody>
        </p:sp>
        <p:cxnSp>
          <p:nvCxnSpPr>
            <p:cNvPr id="11" name="Straight Arrow Connector 10"/>
            <p:cNvCxnSpPr>
              <a:stCxn id="2" idx="3"/>
            </p:cNvCxnSpPr>
            <p:nvPr/>
          </p:nvCxnSpPr>
          <p:spPr>
            <a:xfrm>
              <a:off x="2183501" y="1138332"/>
              <a:ext cx="83172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3"/>
            </p:cNvCxnSpPr>
            <p:nvPr/>
          </p:nvCxnSpPr>
          <p:spPr>
            <a:xfrm>
              <a:off x="2183501" y="1867068"/>
              <a:ext cx="83172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</p:cNvCxnSpPr>
            <p:nvPr/>
          </p:nvCxnSpPr>
          <p:spPr>
            <a:xfrm>
              <a:off x="2183501" y="2595773"/>
              <a:ext cx="83172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>
              <a:off x="2183501" y="3324479"/>
              <a:ext cx="8192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426292" y="858705"/>
              <a:ext cx="321238" cy="2796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GB" sz="1200" b="1" dirty="0"/>
                <a:t>Auto Importer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370973" y="833316"/>
              <a:ext cx="1191827" cy="2033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370978" y="1443349"/>
              <a:ext cx="11918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370978" y="3273669"/>
              <a:ext cx="11918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370973" y="3502456"/>
              <a:ext cx="1191827" cy="3813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370978" y="2053538"/>
              <a:ext cx="11918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370978" y="2663634"/>
              <a:ext cx="119182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806267" y="795285"/>
              <a:ext cx="321238" cy="29945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GB" sz="1200" b="1" dirty="0" smtClean="0"/>
                <a:t>Auto Output</a:t>
              </a:r>
              <a:endParaRPr lang="en-GB" sz="1200" b="1" dirty="0"/>
            </a:p>
          </p:txBody>
        </p:sp>
        <p:sp>
          <p:nvSpPr>
            <p:cNvPr id="51" name="Flowchart: Multidocument 50"/>
            <p:cNvSpPr/>
            <p:nvPr/>
          </p:nvSpPr>
          <p:spPr>
            <a:xfrm>
              <a:off x="6562800" y="3604137"/>
              <a:ext cx="1003757" cy="559255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Ad-Hoc Reports</a:t>
              </a:r>
            </a:p>
          </p:txBody>
        </p:sp>
        <p:sp>
          <p:nvSpPr>
            <p:cNvPr id="56" name="Flowchart: Multidocument 55"/>
            <p:cNvSpPr/>
            <p:nvPr/>
          </p:nvSpPr>
          <p:spPr>
            <a:xfrm>
              <a:off x="6562803" y="1163752"/>
              <a:ext cx="1003757" cy="559193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Signals</a:t>
              </a:r>
            </a:p>
          </p:txBody>
        </p:sp>
        <p:sp>
          <p:nvSpPr>
            <p:cNvPr id="65" name="Flowchart: Multidocument 64"/>
            <p:cNvSpPr/>
            <p:nvPr/>
          </p:nvSpPr>
          <p:spPr>
            <a:xfrm>
              <a:off x="6562803" y="2994041"/>
              <a:ext cx="1003757" cy="559255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Compliance</a:t>
              </a:r>
            </a:p>
            <a:p>
              <a:pPr algn="ctr"/>
              <a:r>
                <a:rPr lang="en-GB" sz="1050" b="1" dirty="0"/>
                <a:t>Reports</a:t>
              </a:r>
            </a:p>
          </p:txBody>
        </p:sp>
        <p:sp>
          <p:nvSpPr>
            <p:cNvPr id="69" name="Flowchart: Multidocument 68"/>
            <p:cNvSpPr/>
            <p:nvPr/>
          </p:nvSpPr>
          <p:spPr>
            <a:xfrm>
              <a:off x="6562803" y="1773849"/>
              <a:ext cx="1003757" cy="559255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PSURs</a:t>
              </a:r>
            </a:p>
          </p:txBody>
        </p:sp>
        <p:sp>
          <p:nvSpPr>
            <p:cNvPr id="70" name="Flowchart: Multidocument 69"/>
            <p:cNvSpPr/>
            <p:nvPr/>
          </p:nvSpPr>
          <p:spPr>
            <a:xfrm>
              <a:off x="6562803" y="2383945"/>
              <a:ext cx="1003757" cy="559255"/>
            </a:xfrm>
            <a:prstGeom prst="flowChartMultidocumen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/>
                <a:t>PBRERs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015228" y="797618"/>
              <a:ext cx="2355745" cy="2796275"/>
            </a:xfrm>
            <a:prstGeom prst="roundRect">
              <a:avLst>
                <a:gd name="adj" fmla="val 8009"/>
              </a:avLst>
            </a:prstGeom>
            <a:solidFill>
              <a:srgbClr val="C34F0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3000" cap="small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957" y="935014"/>
              <a:ext cx="1780005" cy="154393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88842" y="2595773"/>
              <a:ext cx="1974261" cy="56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Drug Safety </a:t>
              </a:r>
              <a:r>
                <a:rPr lang="en-US" sz="2100" b="1" dirty="0" err="1">
                  <a:solidFill>
                    <a:schemeClr val="bg1"/>
                  </a:solidFill>
                </a:rPr>
                <a:t>Triager</a:t>
              </a:r>
              <a:endParaRPr lang="en-US" sz="21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134" y="1383295"/>
              <a:ext cx="462189" cy="166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99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Individual Case Safety Reports (ICSRs)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Ascertain whether the article contains the minimum information needed for a valid ICSR</a:t>
            </a:r>
          </a:p>
          <a:p>
            <a:pPr lvl="1"/>
            <a:r>
              <a:rPr lang="en-GB" sz="2400" dirty="0"/>
              <a:t>One Adverse Reaction/Event</a:t>
            </a:r>
          </a:p>
          <a:p>
            <a:pPr lvl="1"/>
            <a:r>
              <a:rPr lang="en-GB" sz="2400" dirty="0"/>
              <a:t>One Identifiable Patient</a:t>
            </a:r>
          </a:p>
          <a:p>
            <a:pPr lvl="1"/>
            <a:r>
              <a:rPr lang="en-GB" sz="2400" dirty="0"/>
              <a:t>One Suspect Drug</a:t>
            </a:r>
          </a:p>
          <a:p>
            <a:pPr lvl="1"/>
            <a:r>
              <a:rPr lang="en-GB" sz="2400" dirty="0"/>
              <a:t>One Identifiable Reporter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3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23F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6" y="1173070"/>
            <a:ext cx="8839271" cy="4442726"/>
          </a:xfrm>
          <a:prstGeom prst="rect">
            <a:avLst/>
          </a:prstGeom>
        </p:spPr>
      </p:pic>
      <p:pic>
        <p:nvPicPr>
          <p:cNvPr id="6" name="Snagit_PPT2E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" y="1159037"/>
            <a:ext cx="8830032" cy="8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40F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221" cy="65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3" y="0"/>
            <a:ext cx="7422360" cy="67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83690" y="2164948"/>
          <a:ext cx="4094603" cy="336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12980" y="3018910"/>
            <a:ext cx="46869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Key issues for drug safety</a:t>
            </a:r>
          </a:p>
          <a:p>
            <a:r>
              <a:rPr lang="en-GB" sz="2000" dirty="0" smtClean="0"/>
              <a:t>Inefficient </a:t>
            </a:r>
            <a:r>
              <a:rPr lang="en-GB" sz="2000" dirty="0"/>
              <a:t>processes</a:t>
            </a:r>
          </a:p>
          <a:p>
            <a:r>
              <a:rPr lang="en-GB" sz="2000" dirty="0"/>
              <a:t>Duplicated reference review</a:t>
            </a:r>
          </a:p>
          <a:p>
            <a:r>
              <a:rPr lang="en-GB" sz="2000" dirty="0"/>
              <a:t>Ineffective deployment of resources</a:t>
            </a:r>
          </a:p>
          <a:p>
            <a:r>
              <a:rPr lang="en-GB" sz="2000" dirty="0"/>
              <a:t>Management oversight</a:t>
            </a:r>
          </a:p>
          <a:p>
            <a:r>
              <a:rPr lang="en-GB" sz="2000" dirty="0"/>
              <a:t>Inspection findings/compliance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4677" y="240586"/>
            <a:ext cx="7618107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Bermuda Triangle of Drug Safety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167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Feedback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Increased confidence to face inspections from internal QA departments and the regulators</a:t>
            </a:r>
          </a:p>
          <a:p>
            <a:r>
              <a:rPr lang="en-GB" sz="2400" dirty="0"/>
              <a:t>Less frustration supporting the workflow</a:t>
            </a:r>
          </a:p>
          <a:p>
            <a:pPr lvl="1"/>
            <a:r>
              <a:rPr lang="en-GB" sz="2400" dirty="0"/>
              <a:t>Motivated team</a:t>
            </a:r>
          </a:p>
          <a:p>
            <a:pPr lvl="1"/>
            <a:r>
              <a:rPr lang="en-GB" sz="2400" dirty="0"/>
              <a:t>Able to focus on </a:t>
            </a:r>
            <a:r>
              <a:rPr lang="en-GB" sz="2400" dirty="0" smtClean="0"/>
              <a:t>safety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“Compared to what we had before it’s like going from a horse-drawn carriage to a space rocket”</a:t>
            </a:r>
          </a:p>
          <a:p>
            <a:pPr lvl="1"/>
            <a:r>
              <a:rPr lang="en-GB" sz="2400" dirty="0"/>
              <a:t>Safety Operations Scientist, Literature Screening team, top ten </a:t>
            </a:r>
            <a:r>
              <a:rPr lang="en-GB" sz="2400" dirty="0" smtClean="0"/>
              <a:t>pharma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09"/>
            <a:ext cx="8229600" cy="38528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Is your compliance and patient safety at risk?</a:t>
            </a:r>
          </a:p>
          <a:p>
            <a:r>
              <a:rPr lang="en-US" sz="2400" dirty="0"/>
              <a:t>Inefficient literature </a:t>
            </a:r>
            <a:r>
              <a:rPr lang="en-US" sz="2400" dirty="0" smtClean="0"/>
              <a:t>review</a:t>
            </a:r>
          </a:p>
          <a:p>
            <a:r>
              <a:rPr lang="en-US" sz="2400" dirty="0" smtClean="0"/>
              <a:t>Missing literature references</a:t>
            </a:r>
          </a:p>
          <a:p>
            <a:r>
              <a:rPr lang="en-US" sz="2400" dirty="0"/>
              <a:t>Lack of management </a:t>
            </a:r>
            <a:r>
              <a:rPr lang="en-US" sz="2400" dirty="0" smtClean="0"/>
              <a:t>oversight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Optimize Literature Review</a:t>
            </a:r>
          </a:p>
          <a:p>
            <a:r>
              <a:rPr lang="en-US" sz="2400" dirty="0" smtClean="0"/>
              <a:t>Provide the most complete set of documents for review</a:t>
            </a:r>
          </a:p>
          <a:p>
            <a:r>
              <a:rPr lang="en-US" sz="2400" dirty="0" smtClean="0"/>
              <a:t>Save time and duplicated efforts with a streamlined review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18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0581"/>
            <a:ext cx="7772400" cy="990339"/>
          </a:xfrm>
        </p:spPr>
        <p:txBody>
          <a:bodyPr/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768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20581"/>
            <a:ext cx="7772400" cy="990339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Tessa Heffernan, Product Specialist</a:t>
            </a:r>
            <a:br>
              <a:rPr lang="en-US" sz="3600" dirty="0" smtClean="0"/>
            </a:br>
            <a:r>
              <a:rPr lang="en-US" sz="3600" dirty="0" smtClean="0"/>
              <a:t>tessa.heffernan@proquest.com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131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Aggregate Reports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000" dirty="0" smtClean="0"/>
              <a:t>Safety </a:t>
            </a:r>
            <a:r>
              <a:rPr lang="en-GB" sz="2000" dirty="0"/>
              <a:t>Study</a:t>
            </a:r>
          </a:p>
          <a:p>
            <a:pPr lvl="1"/>
            <a:r>
              <a:rPr lang="en-GB" sz="2000" dirty="0"/>
              <a:t>Lack of Efficacy</a:t>
            </a:r>
          </a:p>
          <a:p>
            <a:pPr lvl="1"/>
            <a:r>
              <a:rPr lang="en-GB" sz="2000" dirty="0"/>
              <a:t>Overdose/abuse/misuse</a:t>
            </a:r>
          </a:p>
          <a:p>
            <a:pPr lvl="1"/>
            <a:r>
              <a:rPr lang="en-GB" sz="2000" dirty="0"/>
              <a:t>Off Label Use</a:t>
            </a:r>
          </a:p>
          <a:p>
            <a:pPr lvl="1"/>
            <a:r>
              <a:rPr lang="en-GB" sz="2000" dirty="0"/>
              <a:t>Pregnancy cases</a:t>
            </a:r>
          </a:p>
          <a:p>
            <a:pPr lvl="1"/>
            <a:r>
              <a:rPr lang="en-GB" sz="2000" dirty="0"/>
              <a:t>Pharmacokinetics</a:t>
            </a:r>
          </a:p>
          <a:p>
            <a:pPr lvl="1"/>
            <a:r>
              <a:rPr lang="en-GB" sz="2000" dirty="0"/>
              <a:t>Drug interactions </a:t>
            </a:r>
            <a:endParaRPr lang="en-GB" sz="2000" dirty="0" smtClean="0"/>
          </a:p>
          <a:p>
            <a:pPr marL="231775" lvl="1" indent="0">
              <a:buNone/>
            </a:pPr>
            <a:endParaRPr lang="en-GB" sz="2400" dirty="0" smtClean="0"/>
          </a:p>
          <a:p>
            <a:pPr marL="231775" lvl="1" indent="0" algn="ctr">
              <a:buNone/>
            </a:pPr>
            <a:r>
              <a:rPr lang="en-GB" sz="2400" dirty="0" smtClean="0"/>
              <a:t>Developmental </a:t>
            </a:r>
            <a:r>
              <a:rPr lang="en-GB" sz="2400" dirty="0"/>
              <a:t>Safety Update Reports (</a:t>
            </a:r>
            <a:r>
              <a:rPr lang="en-GB" sz="2400" dirty="0" smtClean="0"/>
              <a:t>DSUR)</a:t>
            </a:r>
          </a:p>
          <a:p>
            <a:pPr marL="231775" lvl="1" indent="0" algn="ctr">
              <a:buNone/>
            </a:pPr>
            <a:r>
              <a:rPr lang="en-GB" sz="2400" dirty="0" smtClean="0"/>
              <a:t>Periodic </a:t>
            </a:r>
            <a:r>
              <a:rPr lang="en-GB" sz="2400" dirty="0"/>
              <a:t>Safety Update Reports (PSUR) </a:t>
            </a:r>
          </a:p>
          <a:p>
            <a:pPr marL="57150" indent="0"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52414" y="1600201"/>
            <a:ext cx="8229600" cy="385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 smtClean="0"/>
              <a:t>Class effects/issues</a:t>
            </a:r>
          </a:p>
          <a:p>
            <a:pPr lvl="1"/>
            <a:r>
              <a:rPr lang="en-GB" sz="2000" dirty="0" smtClean="0"/>
              <a:t>Pharmacogenomics</a:t>
            </a:r>
          </a:p>
          <a:p>
            <a:pPr lvl="1"/>
            <a:r>
              <a:rPr lang="en-GB" sz="2000" dirty="0" smtClean="0"/>
              <a:t>Benefit Risk</a:t>
            </a:r>
          </a:p>
          <a:p>
            <a:pPr lvl="1"/>
            <a:r>
              <a:rPr lang="en-GB" sz="2000" dirty="0" smtClean="0"/>
              <a:t>Spec Population - Elderly</a:t>
            </a:r>
          </a:p>
          <a:p>
            <a:pPr lvl="1"/>
            <a:r>
              <a:rPr lang="en-GB" sz="2000" dirty="0" smtClean="0"/>
              <a:t>Spec Population - Children  </a:t>
            </a:r>
          </a:p>
          <a:p>
            <a:pPr lvl="1"/>
            <a:r>
              <a:rPr lang="en-GB" sz="2000" dirty="0" smtClean="0"/>
              <a:t>Other AR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 Detection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GB" sz="2000" dirty="0" smtClean="0"/>
          </a:p>
          <a:p>
            <a:pPr marL="457200" lvl="1" indent="0" algn="ctr">
              <a:buNone/>
            </a:pPr>
            <a:endParaRPr lang="en-GB" sz="2000" dirty="0"/>
          </a:p>
          <a:p>
            <a:pPr marL="457200" lvl="1" indent="0" algn="ctr">
              <a:buNone/>
            </a:pPr>
            <a:r>
              <a:rPr lang="en-GB" sz="2400" dirty="0" smtClean="0"/>
              <a:t>A </a:t>
            </a:r>
            <a:r>
              <a:rPr lang="en-GB" sz="2400" u="sng" dirty="0"/>
              <a:t>new causal </a:t>
            </a:r>
            <a:r>
              <a:rPr lang="en-GB" sz="2400" dirty="0"/>
              <a:t>association between a drug and an adverse </a:t>
            </a:r>
            <a:r>
              <a:rPr lang="en-GB" sz="2400" dirty="0" smtClean="0"/>
              <a:t>event</a:t>
            </a:r>
          </a:p>
          <a:p>
            <a:pPr marL="457200" lvl="1" indent="0" algn="ctr">
              <a:buNone/>
            </a:pPr>
            <a:endParaRPr lang="en-GB" sz="2400" dirty="0"/>
          </a:p>
          <a:p>
            <a:pPr marL="357187" lvl="1" indent="0" algn="ctr">
              <a:buNone/>
            </a:pPr>
            <a:r>
              <a:rPr lang="en-GB" sz="2400" dirty="0" smtClean="0"/>
              <a:t>OR</a:t>
            </a:r>
            <a:endParaRPr lang="en-GB" sz="2400" dirty="0"/>
          </a:p>
          <a:p>
            <a:pPr marL="457200" lvl="1" indent="0" algn="ctr">
              <a:buNone/>
            </a:pPr>
            <a:endParaRPr lang="en-GB" sz="2400" dirty="0" smtClean="0"/>
          </a:p>
          <a:p>
            <a:pPr marL="457200" lvl="1" indent="0" algn="ctr">
              <a:buNone/>
            </a:pPr>
            <a:r>
              <a:rPr lang="en-GB" sz="2400" dirty="0" smtClean="0"/>
              <a:t>A </a:t>
            </a:r>
            <a:r>
              <a:rPr lang="en-GB" sz="2400" u="sng" dirty="0"/>
              <a:t>new aspect </a:t>
            </a:r>
            <a:r>
              <a:rPr lang="en-GB" sz="2400" dirty="0"/>
              <a:t>of a known causal </a:t>
            </a:r>
            <a:r>
              <a:rPr lang="en-GB" sz="2400" dirty="0" smtClean="0"/>
              <a:t>association </a:t>
            </a:r>
            <a:r>
              <a:rPr lang="en-GB" sz="2400" dirty="0"/>
              <a:t>between a drug and an adverse event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is it required?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6" y="1581752"/>
            <a:ext cx="8346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1761067"/>
            <a:ext cx="7657976" cy="470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and Complexity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6924" y="1966143"/>
            <a:ext cx="1474552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Day Zero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ICSRs identified from references</a:t>
            </a:r>
          </a:p>
          <a:p>
            <a:r>
              <a:rPr lang="en-GB" sz="2400" dirty="0" smtClean="0"/>
              <a:t>Day Zero is the day that the search</a:t>
            </a:r>
            <a:br>
              <a:rPr lang="en-GB" sz="2400" dirty="0" smtClean="0"/>
            </a:br>
            <a:r>
              <a:rPr lang="en-GB" sz="2400" dirty="0" smtClean="0"/>
              <a:t>was conducted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sz="2400" b="1" dirty="0" smtClean="0"/>
              <a:t>Full Text</a:t>
            </a:r>
          </a:p>
          <a:p>
            <a:r>
              <a:rPr lang="en-GB" sz="2400" dirty="0" smtClean="0"/>
              <a:t>4 points of data cannot be identified from the reference alone</a:t>
            </a:r>
          </a:p>
          <a:p>
            <a:r>
              <a:rPr lang="en-GB" sz="2400" dirty="0" smtClean="0"/>
              <a:t>Day Zero is the day that the full text was obtained</a:t>
            </a:r>
          </a:p>
          <a:p>
            <a:r>
              <a:rPr lang="en-GB" sz="2400" dirty="0" smtClean="0"/>
              <a:t>Articles must be routinely obtained without delay</a:t>
            </a:r>
          </a:p>
          <a:p>
            <a:pPr lvl="1"/>
            <a:endParaRPr lang="en-GB" dirty="0"/>
          </a:p>
        </p:txBody>
      </p:sp>
      <p:pic>
        <p:nvPicPr>
          <p:cNvPr id="1026" name="Picture 2" descr="http://advisoranalyst.advisoranalystgr.netdna-cdn.com/wp-content/uploads/2015/06/zero_hour_cloc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7" y="1366839"/>
            <a:ext cx="2598208" cy="17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8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Assessment for Safety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Previously</a:t>
            </a:r>
          </a:p>
          <a:p>
            <a:r>
              <a:rPr lang="en-GB" sz="2400" dirty="0" smtClean="0"/>
              <a:t>Preformed retrospectively</a:t>
            </a:r>
          </a:p>
          <a:p>
            <a:r>
              <a:rPr lang="en-GB" sz="2400" dirty="0" smtClean="0"/>
              <a:t>Typically with the assessment of literature </a:t>
            </a:r>
            <a:br>
              <a:rPr lang="en-GB" sz="2400" dirty="0" smtClean="0"/>
            </a:br>
            <a:r>
              <a:rPr lang="en-GB" sz="2400" dirty="0" smtClean="0"/>
              <a:t>for aggregate reports (after the reporting </a:t>
            </a:r>
            <a:br>
              <a:rPr lang="en-GB" sz="2400" dirty="0" smtClean="0"/>
            </a:br>
            <a:r>
              <a:rPr lang="en-GB" sz="2400" dirty="0" smtClean="0"/>
              <a:t>interval)</a:t>
            </a: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Now</a:t>
            </a:r>
          </a:p>
          <a:p>
            <a:r>
              <a:rPr lang="en-GB" sz="2400" dirty="0" smtClean="0"/>
              <a:t>Systematically performed in real time</a:t>
            </a:r>
          </a:p>
          <a:p>
            <a:r>
              <a:rPr lang="en-GB" sz="2400" dirty="0" smtClean="0"/>
              <a:t>Typically within 30 days after the assessment for ICSR</a:t>
            </a:r>
            <a:endParaRPr lang="en-GB" sz="2400" dirty="0"/>
          </a:p>
        </p:txBody>
      </p:sp>
      <p:pic>
        <p:nvPicPr>
          <p:cNvPr id="2050" name="Picture 2" descr="http://ecx.images-amazon.com/images/I/31YV2CJ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83" y="1667933"/>
            <a:ext cx="1856317" cy="1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9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401A3-1430-4EB9-AE42-3EE6167EFF84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37cdf36-ba27-4b38-910a-7bd9ffb267d3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34389</TotalTime>
  <Words>957</Words>
  <Application>Microsoft Macintosh PowerPoint</Application>
  <PresentationFormat>On-screen Show (4:3)</PresentationFormat>
  <Paragraphs>232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standard-brand-template</vt:lpstr>
      <vt:lpstr>Literature Monitoring  in Drug Safety Tessa Heffernan Product Specialist, Pi2</vt:lpstr>
      <vt:lpstr>Drug Safety Regulations and Guidelines: A Practical Interpretation</vt:lpstr>
      <vt:lpstr>Individual Case Safety Reports (ICSRs)</vt:lpstr>
      <vt:lpstr>Aggregate Reports</vt:lpstr>
      <vt:lpstr>Signal Detection</vt:lpstr>
      <vt:lpstr>When is it required?</vt:lpstr>
      <vt:lpstr>Cost and Complexity</vt:lpstr>
      <vt:lpstr>Day Zero</vt:lpstr>
      <vt:lpstr>Assessment for Safety Signals</vt:lpstr>
      <vt:lpstr>Speed of Review</vt:lpstr>
      <vt:lpstr>MLM – Medical Literature Monitoring Service</vt:lpstr>
      <vt:lpstr>The Risk of Missing Information</vt:lpstr>
      <vt:lpstr>Screening Statistics</vt:lpstr>
      <vt:lpstr>Literature Screening</vt:lpstr>
      <vt:lpstr>Literature: What Could You Be Missing? </vt:lpstr>
      <vt:lpstr>Pharmacovigilance Databases</vt:lpstr>
      <vt:lpstr>Are You Getting Everything?</vt:lpstr>
      <vt:lpstr>Does Your Report Include…</vt:lpstr>
      <vt:lpstr>Streamlining the Literature Review</vt:lpstr>
      <vt:lpstr>Capturing Articles is Only the First Step</vt:lpstr>
      <vt:lpstr>Ideal Literature Review Process</vt:lpstr>
      <vt:lpstr>Duplicate References</vt:lpstr>
      <vt:lpstr>Issues Caused by Duplicates</vt:lpstr>
      <vt:lpstr>Effective Deployment of Resources</vt:lpstr>
      <vt:lpstr>Benefits of Streamlined Literature Review</vt:lpstr>
      <vt:lpstr>But How?</vt:lpstr>
      <vt:lpstr>Time savings</vt:lpstr>
      <vt:lpstr>Potential Time Savings</vt:lpstr>
      <vt:lpstr>PowerPoint Presentation</vt:lpstr>
      <vt:lpstr>PowerPoint Presentation</vt:lpstr>
      <vt:lpstr>PowerPoint Presentation</vt:lpstr>
      <vt:lpstr>PowerPoint Presentation</vt:lpstr>
      <vt:lpstr>The Bermuda Triangle of Drug Safety</vt:lpstr>
      <vt:lpstr>Feedback</vt:lpstr>
      <vt:lpstr>Summary</vt:lpstr>
      <vt:lpstr>Questions?</vt:lpstr>
      <vt:lpstr> Tessa Heffernan, Product Specialist tessa.heffernan@proquest.com </vt:lpstr>
    </vt:vector>
  </TitlesOfParts>
  <Company>ProQuest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Mitja-Alexander Linss</cp:lastModifiedBy>
  <cp:revision>188</cp:revision>
  <cp:lastPrinted>2015-10-16T06:33:12Z</cp:lastPrinted>
  <dcterms:created xsi:type="dcterms:W3CDTF">2014-10-28T20:57:18Z</dcterms:created>
  <dcterms:modified xsi:type="dcterms:W3CDTF">2015-10-16T06:33:14Z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