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01" r:id="rId2"/>
    <p:sldId id="292" r:id="rId3"/>
    <p:sldId id="293" r:id="rId4"/>
    <p:sldId id="294" r:id="rId5"/>
    <p:sldId id="295" r:id="rId6"/>
    <p:sldId id="296" r:id="rId7"/>
    <p:sldId id="326" r:id="rId8"/>
    <p:sldId id="300" r:id="rId9"/>
    <p:sldId id="303" r:id="rId10"/>
    <p:sldId id="304" r:id="rId11"/>
    <p:sldId id="305" r:id="rId12"/>
    <p:sldId id="306" r:id="rId13"/>
    <p:sldId id="308" r:id="rId14"/>
    <p:sldId id="309" r:id="rId15"/>
    <p:sldId id="311" r:id="rId16"/>
    <p:sldId id="329" r:id="rId17"/>
    <p:sldId id="316" r:id="rId18"/>
    <p:sldId id="324" r:id="rId19"/>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cho" initials="N" lastIdx="1" clrIdx="6"/>
  <p:cmAuthor id="1" name="Annekathrin Hase" initials="AH" lastIdx="37" clrIdx="0">
    <p:extLst/>
  </p:cmAuthor>
  <p:cmAuthor id="8" name="Junad Miah" initials="JM" lastIdx="27" clrIdx="7">
    <p:extLst>
      <p:ext uri="{19B8F6BF-5375-455C-9EA6-DF929625EA0E}">
        <p15:presenceInfo xmlns:p15="http://schemas.microsoft.com/office/powerpoint/2012/main" userId="S-1-5-21-1259691900-1929831605-4041853512-7622" providerId="AD"/>
      </p:ext>
    </p:extLst>
  </p:cmAuthor>
  <p:cmAuthor id="2" name="Paul Newsome" initials="PN [41]" lastIdx="1" clrIdx="1"/>
  <p:cmAuthor id="9" name="Junad Miah" initials="JM [2]" lastIdx="2" clrIdx="8">
    <p:extLst>
      <p:ext uri="{19B8F6BF-5375-455C-9EA6-DF929625EA0E}">
        <p15:presenceInfo xmlns:p15="http://schemas.microsoft.com/office/powerpoint/2012/main" userId="Junad Miah" providerId="None"/>
      </p:ext>
    </p:extLst>
  </p:cmAuthor>
  <p:cmAuthor id="3" name="Paul Newsome" initials="PN [42]" lastIdx="1" clrIdx="2"/>
  <p:cmAuthor id="4" name="Paul Newsome" initials="PN [43]" lastIdx="1" clrIdx="3"/>
  <p:cmAuthor id="5" name="Paul Newsome" initials="PN [45]" lastIdx="1" clrIdx="4"/>
  <p:cmAuthor id="6" name="Harriet Kaol" initials="HK" lastIdx="12" clrIdx="5">
    <p:extLst>
      <p:ext uri="{19B8F6BF-5375-455C-9EA6-DF929625EA0E}">
        <p15:presenceInfo xmlns:p15="http://schemas.microsoft.com/office/powerpoint/2012/main" userId="Harriet Kao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62983E"/>
    <a:srgbClr val="AFD498"/>
    <a:srgbClr val="85BD5F"/>
    <a:srgbClr val="FFCC66"/>
    <a:srgbClr val="C9E7AB"/>
    <a:srgbClr val="B0DC84"/>
    <a:srgbClr val="5A8B39"/>
    <a:srgbClr val="588824"/>
    <a:srgbClr val="70AC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5" autoAdjust="0"/>
    <p:restoredTop sz="93683" autoAdjust="0"/>
  </p:normalViewPr>
  <p:slideViewPr>
    <p:cSldViewPr snapToGrid="0">
      <p:cViewPr varScale="1">
        <p:scale>
          <a:sx n="93" d="100"/>
          <a:sy n="93" d="100"/>
        </p:scale>
        <p:origin x="150" y="64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5A575720-D4F7-4AB6-B5C3-54BDDC2A76F7}" type="datetimeFigureOut">
              <a:rPr lang="en-GB" smtClean="0"/>
              <a:t>05/04/2017</a:t>
            </a:fld>
            <a:endParaRPr lang="en-GB"/>
          </a:p>
        </p:txBody>
      </p:sp>
      <p:sp>
        <p:nvSpPr>
          <p:cNvPr id="4" name="Footer Placeholder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1CBF844A-74B1-4278-B2F0-A566D92782DC}" type="slidenum">
              <a:rPr lang="en-GB" smtClean="0"/>
              <a:t>‹#›</a:t>
            </a:fld>
            <a:endParaRPr lang="en-GB"/>
          </a:p>
        </p:txBody>
      </p:sp>
    </p:spTree>
    <p:extLst>
      <p:ext uri="{BB962C8B-B14F-4D97-AF65-F5344CB8AC3E}">
        <p14:creationId xmlns:p14="http://schemas.microsoft.com/office/powerpoint/2010/main" val="195677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723F94B3-C1B2-45D6-AAAE-8379F4D08119}" type="datetimeFigureOut">
              <a:rPr lang="en-GB" smtClean="0"/>
              <a:t>05/04/2017</a:t>
            </a:fld>
            <a:endParaRPr lang="en-GB"/>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a:lvl1pPr>
          </a:lstStyle>
          <a:p>
            <a:fld id="{2F8323FB-A98B-441C-A9C4-7304BBED91E1}" type="slidenum">
              <a:rPr lang="en-GB" smtClean="0"/>
              <a:t>‹#›</a:t>
            </a:fld>
            <a:endParaRPr lang="en-GB"/>
          </a:p>
        </p:txBody>
      </p:sp>
    </p:spTree>
    <p:extLst>
      <p:ext uri="{BB962C8B-B14F-4D97-AF65-F5344CB8AC3E}">
        <p14:creationId xmlns:p14="http://schemas.microsoft.com/office/powerpoint/2010/main" val="230973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anebox.com/ad/blog/post/email-overload-resear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 Day in the Life of…</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John: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John works for a large company, 2k employees and 20 regional offices. He is in the European HQ working on multiple projects, client accounts and manages a small but dispersed team.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Here is a day in the life of John:</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F8323FB-A98B-441C-A9C4-7304BBED91E1}" type="slidenum">
              <a:rPr lang="en-GB" smtClean="0"/>
              <a:t>2</a:t>
            </a:fld>
            <a:endParaRPr lang="en-GB"/>
          </a:p>
        </p:txBody>
      </p:sp>
    </p:spTree>
    <p:extLst>
      <p:ext uri="{BB962C8B-B14F-4D97-AF65-F5344CB8AC3E}">
        <p14:creationId xmlns:p14="http://schemas.microsoft.com/office/powerpoint/2010/main" val="2908618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8323FB-A98B-441C-A9C4-7304BBED91E1}" type="slidenum">
              <a:rPr lang="en-GB" smtClean="0"/>
              <a:t>11</a:t>
            </a:fld>
            <a:endParaRPr lang="en-GB"/>
          </a:p>
        </p:txBody>
      </p:sp>
    </p:spTree>
    <p:extLst>
      <p:ext uri="{BB962C8B-B14F-4D97-AF65-F5344CB8AC3E}">
        <p14:creationId xmlns:p14="http://schemas.microsoft.com/office/powerpoint/2010/main" val="1890040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Bright n Early:</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John wakes up to 80 unread Messages that came in over night</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8 are relating to his client accounts, 5 from his team and the rest split between company updates, engineering, support etc.</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He is only interest in his core channels so reads them first, the rest can wait till later</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latest info and documents are at the bottom of the chat room, so no need to sift through unnecessary clutter</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That’s about 15min every morning and John is up to speed</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Chat lets you filter and prioritise what you want to look at</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You can customise your interface to make sure you receive only what matter to you</a:t>
            </a:r>
          </a:p>
          <a:p>
            <a:pPr lvl="2"/>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8323FB-A98B-441C-A9C4-7304BBED91E1}" type="slidenum">
              <a:rPr lang="en-GB" smtClean="0"/>
              <a:t>12</a:t>
            </a:fld>
            <a:endParaRPr lang="en-GB"/>
          </a:p>
        </p:txBody>
      </p:sp>
    </p:spTree>
    <p:extLst>
      <p:ext uri="{BB962C8B-B14F-4D97-AF65-F5344CB8AC3E}">
        <p14:creationId xmlns:p14="http://schemas.microsoft.com/office/powerpoint/2010/main" val="145140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John gives an </a:t>
            </a:r>
            <a:r>
              <a:rPr lang="en-GB" sz="1200" u="sng" kern="1200" dirty="0">
                <a:solidFill>
                  <a:schemeClr val="tx1"/>
                </a:solidFill>
                <a:effectLst/>
                <a:latin typeface="+mn-lt"/>
                <a:ea typeface="+mn-ea"/>
                <a:cs typeface="+mn-cs"/>
              </a:rPr>
              <a:t>update about Project X </a:t>
            </a:r>
            <a:r>
              <a:rPr lang="en-GB" sz="1200" kern="1200" dirty="0">
                <a:solidFill>
                  <a:schemeClr val="tx1"/>
                </a:solidFill>
                <a:effectLst/>
                <a:latin typeface="+mn-lt"/>
                <a:ea typeface="+mn-ea"/>
                <a:cs typeface="+mn-cs"/>
              </a:rPr>
              <a:t>by posting a message into the dedicated chat channel set up for Project X with all relevant team members having access to the chat room. He can see the Central European team is already online and he decides to have a quick IM conversation with the project lead out there. He decides to assign an #Action to team member @Anne. As @Anne has been mentioned she will get an automatic notification to get her attention so she can look at the chat room</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Chat rooms show presence of team members in case you want to have a real-time 1-1 chat – no need to flood the chat room and distract team members with unnecessary, irrelevant messages</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Only relevant people receive information and have access to select channels  #Security for sensitive topics</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@Mentions let you assign task to team members and alert them that they are needed without the person having had to follow previous conversation chains</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#Tags let you thread conversation and create actions and subtopics e.g. #Reporting #Presentation #Meeting regarding a certain project</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F8323FB-A98B-441C-A9C4-7304BBED91E1}" type="slidenum">
              <a:rPr lang="en-GB" smtClean="0"/>
              <a:t>13</a:t>
            </a:fld>
            <a:endParaRPr lang="en-GB"/>
          </a:p>
        </p:txBody>
      </p:sp>
    </p:spTree>
    <p:extLst>
      <p:ext uri="{BB962C8B-B14F-4D97-AF65-F5344CB8AC3E}">
        <p14:creationId xmlns:p14="http://schemas.microsoft.com/office/powerpoint/2010/main" val="1841244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John </a:t>
            </a:r>
            <a:r>
              <a:rPr lang="en-GB" sz="1200" u="sng" kern="1200" dirty="0">
                <a:solidFill>
                  <a:schemeClr val="tx1"/>
                </a:solidFill>
                <a:effectLst/>
                <a:latin typeface="+mn-lt"/>
                <a:ea typeface="+mn-ea"/>
                <a:cs typeface="+mn-cs"/>
              </a:rPr>
              <a:t>needs an urgent answer</a:t>
            </a:r>
            <a:r>
              <a:rPr lang="en-GB" sz="1200" kern="1200" dirty="0">
                <a:solidFill>
                  <a:schemeClr val="tx1"/>
                </a:solidFill>
                <a:effectLst/>
                <a:latin typeface="+mn-lt"/>
                <a:ea typeface="+mn-ea"/>
                <a:cs typeface="+mn-cs"/>
              </a:rPr>
              <a:t> for his biggest Client Y. His previous colleague who knew the answer is on vacation. However, his notes and previous findings are stored in the chat channel for Client Y, searchable and accessible to John. To ensure everything is in order he also sends a note out to another project team channel which he found by searching the chat tool. He can see that team is online and he receives confirmation nearly imminently. </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Global search lets you find experts easily no matter what location</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Previous conversations and findings are stored and searchable by anyone</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Knowledge is retained as an organisation asset</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Chat is real-time or close to real-time speeding up decision making</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F8323FB-A98B-441C-A9C4-7304BBED91E1}" type="slidenum">
              <a:rPr lang="en-GB" smtClean="0"/>
              <a:t>14</a:t>
            </a:fld>
            <a:endParaRPr lang="en-GB"/>
          </a:p>
        </p:txBody>
      </p:sp>
    </p:spTree>
    <p:extLst>
      <p:ext uri="{BB962C8B-B14F-4D97-AF65-F5344CB8AC3E}">
        <p14:creationId xmlns:p14="http://schemas.microsoft.com/office/powerpoint/2010/main" val="2814960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John needs a slide deck for Client A. Before building it himself he does another search. Bingo, the Asia team has already done one last month. </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Chat offers transparency across silos/locations and avoids work duplication</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Achievements, documents and data isn’t lost in a ‘black hole’</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F8323FB-A98B-441C-A9C4-7304BBED91E1}" type="slidenum">
              <a:rPr lang="en-GB" smtClean="0"/>
              <a:t>15</a:t>
            </a:fld>
            <a:endParaRPr lang="en-GB"/>
          </a:p>
        </p:txBody>
      </p:sp>
    </p:spTree>
    <p:extLst>
      <p:ext uri="{BB962C8B-B14F-4D97-AF65-F5344CB8AC3E}">
        <p14:creationId xmlns:p14="http://schemas.microsoft.com/office/powerpoint/2010/main" val="407629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John </a:t>
            </a:r>
            <a:r>
              <a:rPr lang="en-GB" sz="1200" u="sng" kern="1200" dirty="0">
                <a:solidFill>
                  <a:schemeClr val="tx1"/>
                </a:solidFill>
                <a:effectLst/>
                <a:latin typeface="+mn-lt"/>
                <a:ea typeface="+mn-ea"/>
                <a:cs typeface="+mn-cs"/>
              </a:rPr>
              <a:t>heads to a meeting in town</a:t>
            </a:r>
            <a:r>
              <a:rPr lang="en-GB" sz="1200" kern="1200" dirty="0">
                <a:solidFill>
                  <a:schemeClr val="tx1"/>
                </a:solidFill>
                <a:effectLst/>
                <a:latin typeface="+mn-lt"/>
                <a:ea typeface="+mn-ea"/>
                <a:cs typeface="+mn-cs"/>
              </a:rPr>
              <a:t> – He shares a confidential document on-the-go on the chat channels and messages real-time with a colleague doing some prep work. As all his systems are integrated he can also access CRM data when mobile via chat. John uses an MDM to protect his Mobile so all data is save at all times</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Chat can be secured via Encryption, MDM support etc.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F8323FB-A98B-441C-A9C4-7304BBED91E1}" type="slidenum">
              <a:rPr lang="en-GB" smtClean="0"/>
              <a:t>16</a:t>
            </a:fld>
            <a:endParaRPr lang="en-GB"/>
          </a:p>
        </p:txBody>
      </p:sp>
    </p:spTree>
    <p:extLst>
      <p:ext uri="{BB962C8B-B14F-4D97-AF65-F5344CB8AC3E}">
        <p14:creationId xmlns:p14="http://schemas.microsoft.com/office/powerpoint/2010/main" val="3337874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Wait, the day isn’t over yet:</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Chat messages are still coming in throughout the evening. But John filters and only reads a handful</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Digital tools reduce stress levels and burn out</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Before drifting off, John looks at chat one more time – reads one more messages and drifts off</a:t>
            </a:r>
          </a:p>
          <a:p>
            <a:pPr lvl="1"/>
            <a:endParaRPr lang="en-GB"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SOURCES: https://www.eremedia.com/tlnt/a-love-hate-relationship-how-technology-impacts-work-life-balance/</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8323FB-A98B-441C-A9C4-7304BBED91E1}" type="slidenum">
              <a:rPr lang="en-GB" smtClean="0"/>
              <a:t>17</a:t>
            </a:fld>
            <a:endParaRPr lang="en-GB"/>
          </a:p>
        </p:txBody>
      </p:sp>
    </p:spTree>
    <p:extLst>
      <p:ext uri="{BB962C8B-B14F-4D97-AF65-F5344CB8AC3E}">
        <p14:creationId xmlns:p14="http://schemas.microsoft.com/office/powerpoint/2010/main" val="3786583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t>
            </a:r>
          </a:p>
          <a:p>
            <a:r>
              <a:rPr lang="en-GB" dirty="0"/>
              <a:t>https://blog.sanebox.com/2016/02/18/email-overload-research-statistics-sanebox/</a:t>
            </a:r>
            <a:r>
              <a:rPr lang="en-GB" baseline="0" dirty="0"/>
              <a:t> http://mashable.com/2012/08/01/email-workers-time/#Sm0FX1eiGGqA</a:t>
            </a:r>
          </a:p>
          <a:p>
            <a:r>
              <a:rPr lang="en-GB" dirty="0"/>
              <a:t>http://globalworkplaceanalytics.com/telecommuting-statistics</a:t>
            </a:r>
          </a:p>
          <a:p>
            <a:endParaRPr lang="en-GB" dirty="0"/>
          </a:p>
        </p:txBody>
      </p:sp>
      <p:sp>
        <p:nvSpPr>
          <p:cNvPr id="4" name="Slide Number Placeholder 3"/>
          <p:cNvSpPr>
            <a:spLocks noGrp="1"/>
          </p:cNvSpPr>
          <p:nvPr>
            <p:ph type="sldNum" sz="quarter" idx="10"/>
          </p:nvPr>
        </p:nvSpPr>
        <p:spPr/>
        <p:txBody>
          <a:bodyPr/>
          <a:lstStyle/>
          <a:p>
            <a:fld id="{2F8323FB-A98B-441C-A9C4-7304BBED91E1}" type="slidenum">
              <a:rPr lang="en-GB" smtClean="0"/>
              <a:t>18</a:t>
            </a:fld>
            <a:endParaRPr lang="en-GB"/>
          </a:p>
        </p:txBody>
      </p:sp>
    </p:spTree>
    <p:extLst>
      <p:ext uri="{BB962C8B-B14F-4D97-AF65-F5344CB8AC3E}">
        <p14:creationId xmlns:p14="http://schemas.microsoft.com/office/powerpoint/2010/main" val="48033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Bright n Early:</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John wakes up to 40 unread Emails that came in over night</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He doesn’t know which one is the most important so he reads them all, newest to oldest, and sorts them chronologically. He also is on cc, bcc and FW of emails that may or may not be important but he still needs to read them all as colleagues tend to assign tasks even to </a:t>
            </a:r>
            <a:r>
              <a:rPr lang="en-GB" sz="1200" kern="1200" dirty="0" err="1">
                <a:solidFill>
                  <a:schemeClr val="tx1"/>
                </a:solidFill>
                <a:effectLst/>
                <a:latin typeface="+mn-lt"/>
                <a:ea typeface="+mn-ea"/>
                <a:cs typeface="+mn-cs"/>
              </a:rPr>
              <a:t>ppl</a:t>
            </a:r>
            <a:r>
              <a:rPr lang="en-GB" sz="1200" kern="1200" dirty="0">
                <a:solidFill>
                  <a:schemeClr val="tx1"/>
                </a:solidFill>
                <a:effectLst/>
                <a:latin typeface="+mn-lt"/>
                <a:ea typeface="+mn-ea"/>
                <a:cs typeface="+mn-cs"/>
              </a:rPr>
              <a:t> in cc. There is a big culture of people just sending emails to everyone to be on the ‘safe side’. Emails, that’s about 1h every morning just to know what is going on</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What is important?</a:t>
            </a:r>
            <a:r>
              <a:rPr lang="en-GB" sz="11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80% of Emails are system generated + the average inbox contains only 38% of  important messages</a:t>
            </a:r>
            <a:r>
              <a:rPr lang="en-GB" sz="1100" kern="1200" dirty="0">
                <a:solidFill>
                  <a:schemeClr val="tx1"/>
                </a:solidFill>
                <a:effectLst/>
                <a:latin typeface="+mn-lt"/>
                <a:ea typeface="+mn-ea"/>
                <a:cs typeface="+mn-cs"/>
              </a:rPr>
              <a:t> (</a:t>
            </a:r>
            <a:r>
              <a:rPr lang="en-GB" sz="1100" u="sng" kern="1200" dirty="0" err="1">
                <a:solidFill>
                  <a:schemeClr val="tx1"/>
                </a:solidFill>
                <a:effectLst/>
                <a:latin typeface="+mn-lt"/>
                <a:ea typeface="+mn-ea"/>
                <a:cs typeface="+mn-cs"/>
                <a:hlinkClick r:id="rId3"/>
              </a:rPr>
              <a:t>SaneBox’s</a:t>
            </a:r>
            <a:r>
              <a:rPr lang="en-GB" sz="1100" u="sng" kern="1200" baseline="0" dirty="0">
                <a:solidFill>
                  <a:schemeClr val="tx1"/>
                </a:solidFill>
                <a:effectLst/>
                <a:latin typeface="+mn-lt"/>
                <a:ea typeface="+mn-ea"/>
                <a:cs typeface="+mn-cs"/>
              </a:rPr>
              <a:t>)</a:t>
            </a:r>
          </a:p>
          <a:p>
            <a:pPr lvl="1"/>
            <a:r>
              <a:rPr lang="en-GB" sz="1200" kern="1200" dirty="0">
                <a:solidFill>
                  <a:schemeClr val="tx1"/>
                </a:solidFill>
                <a:effectLst/>
                <a:latin typeface="+mn-lt"/>
                <a:ea typeface="+mn-ea"/>
                <a:cs typeface="+mn-cs"/>
              </a:rPr>
              <a:t>Same Email with cc and bcc? When to cc someone?</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What the latest version of the project document?</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Email is asynchronous</a:t>
            </a:r>
            <a:endParaRPr lang="en-US"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No way to quickly view what is important and what isn’t</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SOURCES: </a:t>
            </a:r>
          </a:p>
          <a:p>
            <a:pPr lvl="1"/>
            <a:r>
              <a:rPr lang="en-GB" sz="1100" u="sng" kern="1200" dirty="0" err="1">
                <a:solidFill>
                  <a:schemeClr val="tx1"/>
                </a:solidFill>
                <a:effectLst/>
                <a:latin typeface="+mn-lt"/>
                <a:ea typeface="+mn-ea"/>
                <a:cs typeface="+mn-cs"/>
                <a:hlinkClick r:id="rId3"/>
              </a:rPr>
              <a:t>SaneBox’s</a:t>
            </a:r>
            <a:r>
              <a:rPr lang="en-GB" sz="1100" u="sng" kern="1200" baseline="0" dirty="0">
                <a:solidFill>
                  <a:schemeClr val="tx1"/>
                </a:solidFill>
                <a:effectLst/>
                <a:latin typeface="+mn-lt"/>
                <a:ea typeface="+mn-ea"/>
                <a:cs typeface="+mn-cs"/>
              </a:rPr>
              <a:t>, </a:t>
            </a:r>
          </a:p>
          <a:p>
            <a:pPr lvl="1"/>
            <a:r>
              <a:rPr lang="en-GB" sz="900" kern="1200" dirty="0">
                <a:solidFill>
                  <a:schemeClr val="tx1"/>
                </a:solidFill>
                <a:effectLst/>
                <a:latin typeface="+mn-lt"/>
                <a:ea typeface="+mn-ea"/>
                <a:cs typeface="+mn-cs"/>
              </a:rPr>
              <a:t>blog.sanebox.com/2016/02/18/email-overload-research-statistics-</a:t>
            </a:r>
            <a:r>
              <a:rPr lang="en-GB" sz="900" kern="1200" dirty="0" err="1">
                <a:solidFill>
                  <a:schemeClr val="tx1"/>
                </a:solidFill>
                <a:effectLst/>
                <a:latin typeface="+mn-lt"/>
                <a:ea typeface="+mn-ea"/>
                <a:cs typeface="+mn-cs"/>
              </a:rPr>
              <a:t>sanebox</a:t>
            </a:r>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F8323FB-A98B-441C-A9C4-7304BBED91E1}" type="slidenum">
              <a:rPr lang="en-GB" smtClean="0"/>
              <a:t>3</a:t>
            </a:fld>
            <a:endParaRPr lang="en-GB"/>
          </a:p>
        </p:txBody>
      </p:sp>
    </p:spTree>
    <p:extLst>
      <p:ext uri="{BB962C8B-B14F-4D97-AF65-F5344CB8AC3E}">
        <p14:creationId xmlns:p14="http://schemas.microsoft.com/office/powerpoint/2010/main" val="291200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Ready for the day ahead:</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John commutes into the office during which time another 10 Emails have accumulated</a:t>
            </a:r>
            <a:r>
              <a:rPr lang="en-GB" sz="9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05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is just for the story to be told verbally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SOURCE:</a:t>
            </a:r>
            <a:r>
              <a:rPr lang="en-GB" sz="1200" kern="1200" baseline="0" dirty="0">
                <a:solidFill>
                  <a:schemeClr val="tx1"/>
                </a:solidFill>
                <a:effectLst/>
                <a:latin typeface="+mn-lt"/>
                <a:ea typeface="+mn-ea"/>
                <a:cs typeface="+mn-cs"/>
              </a:rPr>
              <a:t> </a:t>
            </a:r>
          </a:p>
          <a:p>
            <a:r>
              <a:rPr lang="en-GB" sz="1200" kern="1200" baseline="0" dirty="0">
                <a:solidFill>
                  <a:schemeClr val="tx1"/>
                </a:solidFill>
                <a:effectLst/>
                <a:latin typeface="+mn-lt"/>
                <a:ea typeface="+mn-ea"/>
                <a:cs typeface="+mn-cs"/>
              </a:rPr>
              <a:t>http://www.radicati.com/wp/wp-content/uploads/2015/02/Email-Statistics-Report-2015-2019-Executive-Summary.pdf</a:t>
            </a:r>
            <a:endParaRPr lang="en-US" sz="1200" kern="1200" dirty="0">
              <a:solidFill>
                <a:schemeClr val="tx1"/>
              </a:solidFill>
              <a:effectLst/>
              <a:latin typeface="+mn-lt"/>
              <a:ea typeface="+mn-ea"/>
              <a:cs typeface="+mn-cs"/>
            </a:endParaRPr>
          </a:p>
          <a:p>
            <a:r>
              <a:rPr lang="en-GB" dirty="0"/>
              <a:t>http://y98.cbslocal.com/2016/04/22/work-emails-that-waste-time/</a:t>
            </a:r>
          </a:p>
        </p:txBody>
      </p:sp>
      <p:sp>
        <p:nvSpPr>
          <p:cNvPr id="4" name="Slide Number Placeholder 3"/>
          <p:cNvSpPr>
            <a:spLocks noGrp="1"/>
          </p:cNvSpPr>
          <p:nvPr>
            <p:ph type="sldNum" sz="quarter" idx="10"/>
          </p:nvPr>
        </p:nvSpPr>
        <p:spPr/>
        <p:txBody>
          <a:bodyPr/>
          <a:lstStyle/>
          <a:p>
            <a:fld id="{2F8323FB-A98B-441C-A9C4-7304BBED91E1}" type="slidenum">
              <a:rPr lang="en-GB" smtClean="0"/>
              <a:t>4</a:t>
            </a:fld>
            <a:endParaRPr lang="en-GB"/>
          </a:p>
        </p:txBody>
      </p:sp>
    </p:spTree>
    <p:extLst>
      <p:ext uri="{BB962C8B-B14F-4D97-AF65-F5344CB8AC3E}">
        <p14:creationId xmlns:p14="http://schemas.microsoft.com/office/powerpoint/2010/main" val="255340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John gives an </a:t>
            </a:r>
            <a:r>
              <a:rPr lang="en-GB" sz="1200" u="sng" kern="1200" dirty="0">
                <a:solidFill>
                  <a:schemeClr val="tx1"/>
                </a:solidFill>
                <a:effectLst/>
                <a:latin typeface="+mn-lt"/>
                <a:ea typeface="+mn-ea"/>
                <a:cs typeface="+mn-cs"/>
              </a:rPr>
              <a:t>update about Project X </a:t>
            </a:r>
            <a:r>
              <a:rPr lang="en-GB" sz="1200" kern="1200" dirty="0">
                <a:solidFill>
                  <a:schemeClr val="tx1"/>
                </a:solidFill>
                <a:effectLst/>
                <a:latin typeface="+mn-lt"/>
                <a:ea typeface="+mn-ea"/>
                <a:cs typeface="+mn-cs"/>
              </a:rPr>
              <a:t>by sending an Email to the team as well as putting into cc. all stakeholders that might be interested (that’s 8 </a:t>
            </a:r>
            <a:r>
              <a:rPr lang="en-GB" sz="1200" kern="1200" dirty="0" err="1">
                <a:solidFill>
                  <a:schemeClr val="tx1"/>
                </a:solidFill>
                <a:effectLst/>
                <a:latin typeface="+mn-lt"/>
                <a:ea typeface="+mn-ea"/>
                <a:cs typeface="+mn-cs"/>
              </a:rPr>
              <a:t>ppl</a:t>
            </a:r>
            <a:r>
              <a:rPr lang="en-GB" sz="1200" kern="1200" dirty="0">
                <a:solidFill>
                  <a:schemeClr val="tx1"/>
                </a:solidFill>
                <a:effectLst/>
                <a:latin typeface="+mn-lt"/>
                <a:ea typeface="+mn-ea"/>
                <a:cs typeface="+mn-cs"/>
              </a:rPr>
              <a:t> btw). Someone replies with a comment with everyone in cc., then a side conversation emerges between two team members, John still has to read all dozen Emails that go back and forth as they may contain nuggets of information he needs and sure enough in Email No 10 there is an action for him which he would have missed otherwise</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CC and FWs flood Emails without adding value </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No mechanism of alerting people to #tasks or @mentions</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F8323FB-A98B-441C-A9C4-7304BBED91E1}" type="slidenum">
              <a:rPr lang="en-GB" smtClean="0"/>
              <a:t>5</a:t>
            </a:fld>
            <a:endParaRPr lang="en-GB"/>
          </a:p>
        </p:txBody>
      </p:sp>
    </p:spTree>
    <p:extLst>
      <p:ext uri="{BB962C8B-B14F-4D97-AF65-F5344CB8AC3E}">
        <p14:creationId xmlns:p14="http://schemas.microsoft.com/office/powerpoint/2010/main" val="309321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John </a:t>
            </a:r>
            <a:r>
              <a:rPr lang="en-GB" sz="1200" u="sng" kern="1200" dirty="0">
                <a:solidFill>
                  <a:schemeClr val="tx1"/>
                </a:solidFill>
                <a:effectLst/>
                <a:latin typeface="+mn-lt"/>
                <a:ea typeface="+mn-ea"/>
                <a:cs typeface="+mn-cs"/>
              </a:rPr>
              <a:t>needs an urgent answer</a:t>
            </a:r>
            <a:r>
              <a:rPr lang="en-GB" sz="1200" kern="1200" dirty="0">
                <a:solidFill>
                  <a:schemeClr val="tx1"/>
                </a:solidFill>
                <a:effectLst/>
                <a:latin typeface="+mn-lt"/>
                <a:ea typeface="+mn-ea"/>
                <a:cs typeface="+mn-cs"/>
              </a:rPr>
              <a:t> for his biggest client. His colleague would know but he is on vacation. He called him yesterday and could tell he wasn’t happy. He also sent an Email last night to another team, no answer, Email is asynchronous, not real time. He sends another Email. He doesn’t even know whether the team he asked is the right one. The client is still waiting for a reply</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If people are not available, knowledge isn’t available and stick in the Email black hole, it isn’t available as a company asset</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No visibility on who is the expert</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If several </a:t>
            </a:r>
            <a:r>
              <a:rPr lang="en-GB" sz="1200" i="1" kern="1200" dirty="0" err="1">
                <a:solidFill>
                  <a:schemeClr val="tx1"/>
                </a:solidFill>
                <a:effectLst/>
                <a:latin typeface="+mn-lt"/>
                <a:ea typeface="+mn-ea"/>
                <a:cs typeface="+mn-cs"/>
              </a:rPr>
              <a:t>ppl</a:t>
            </a:r>
            <a:r>
              <a:rPr lang="en-GB" sz="1200" i="1" kern="1200" dirty="0">
                <a:solidFill>
                  <a:schemeClr val="tx1"/>
                </a:solidFill>
                <a:effectLst/>
                <a:latin typeface="+mn-lt"/>
                <a:ea typeface="+mn-ea"/>
                <a:cs typeface="+mn-cs"/>
              </a:rPr>
              <a:t> are on the Email no one may take action or ownership</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John is in cc of </a:t>
            </a:r>
            <a:r>
              <a:rPr lang="en-GB" sz="1200" u="sng" kern="1200" dirty="0">
                <a:solidFill>
                  <a:schemeClr val="tx1"/>
                </a:solidFill>
                <a:effectLst/>
                <a:latin typeface="+mn-lt"/>
                <a:ea typeface="+mn-ea"/>
                <a:cs typeface="+mn-cs"/>
              </a:rPr>
              <a:t>several projects</a:t>
            </a:r>
            <a:r>
              <a:rPr lang="en-GB" sz="1200" kern="1200" dirty="0">
                <a:solidFill>
                  <a:schemeClr val="tx1"/>
                </a:solidFill>
                <a:effectLst/>
                <a:latin typeface="+mn-lt"/>
                <a:ea typeface="+mn-ea"/>
                <a:cs typeface="+mn-cs"/>
              </a:rPr>
              <a:t> where he is only marginally involved and only occasionally checks in. He needs to scroll through entire Email streams to get up to speed in case anyone asks a question. He is worried he maybe missing anything otherwise</a:t>
            </a:r>
          </a:p>
          <a:p>
            <a:pPr lvl="2"/>
            <a:r>
              <a:rPr lang="en-GB" sz="1200" i="1" kern="1200" dirty="0">
                <a:solidFill>
                  <a:schemeClr val="tx1"/>
                </a:solidFill>
                <a:effectLst/>
                <a:latin typeface="+mn-lt"/>
                <a:ea typeface="+mn-ea"/>
                <a:cs typeface="+mn-cs"/>
              </a:rPr>
              <a:t>No mechanism of alerting people to #tasks or @mentions</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No ability to customise how he wants to consume data</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No way to prioritise or structure how information comes in</a:t>
            </a:r>
          </a:p>
          <a:p>
            <a:pPr lvl="2"/>
            <a:endParaRPr lang="en-GB" sz="1200" i="1"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SOURCE: http://simplyorderly.com/surprising-statistics/</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F8323FB-A98B-441C-A9C4-7304BBED91E1}" type="slidenum">
              <a:rPr lang="en-GB" smtClean="0"/>
              <a:t>6</a:t>
            </a:fld>
            <a:endParaRPr lang="en-GB"/>
          </a:p>
        </p:txBody>
      </p:sp>
    </p:spTree>
    <p:extLst>
      <p:ext uri="{BB962C8B-B14F-4D97-AF65-F5344CB8AC3E}">
        <p14:creationId xmlns:p14="http://schemas.microsoft.com/office/powerpoint/2010/main" val="378189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John submits a slide deck for Client A for global use. Seems like the Asia team has already done the exact same thing last month and creates a slide deck for Client A – Asia division. That’s </a:t>
            </a:r>
            <a:r>
              <a:rPr lang="en-GB" sz="1200" u="sng" kern="1200" dirty="0">
                <a:solidFill>
                  <a:schemeClr val="tx1"/>
                </a:solidFill>
                <a:effectLst/>
                <a:latin typeface="+mn-lt"/>
                <a:ea typeface="+mn-ea"/>
                <a:cs typeface="+mn-cs"/>
              </a:rPr>
              <a:t>4h work duplicated and wasted</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Email lacks transparency across silos</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The Email ‘black hole’</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F8323FB-A98B-441C-A9C4-7304BBED91E1}" type="slidenum">
              <a:rPr lang="en-GB" smtClean="0"/>
              <a:t>7</a:t>
            </a:fld>
            <a:endParaRPr lang="en-GB"/>
          </a:p>
        </p:txBody>
      </p:sp>
    </p:spTree>
    <p:extLst>
      <p:ext uri="{BB962C8B-B14F-4D97-AF65-F5344CB8AC3E}">
        <p14:creationId xmlns:p14="http://schemas.microsoft.com/office/powerpoint/2010/main" val="58931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u="sng" kern="1200" dirty="0">
                <a:solidFill>
                  <a:schemeClr val="tx1"/>
                </a:solidFill>
                <a:effectLst/>
                <a:latin typeface="+mn-lt"/>
                <a:ea typeface="+mn-ea"/>
                <a:cs typeface="+mn-cs"/>
              </a:rPr>
              <a:t>John heads to a meeting in town</a:t>
            </a:r>
            <a:r>
              <a:rPr lang="en-GB" sz="1200" kern="1200" dirty="0">
                <a:solidFill>
                  <a:schemeClr val="tx1"/>
                </a:solidFill>
                <a:effectLst/>
                <a:latin typeface="+mn-lt"/>
                <a:ea typeface="+mn-ea"/>
                <a:cs typeface="+mn-cs"/>
              </a:rPr>
              <a:t> – He wants to prep on the go but he can’t connect to all his systems. He uses WhatsApp to share a confidential document and chat to his colleague in real time. He knows using WhatsApp may be risky and against policy but then again his firm hasn’t banned it and in any case, there is no alternative. </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WhatsApp breaches corporate security policy and corporate governance</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The list of WhatsApp data breaches is long: </a:t>
            </a:r>
            <a:r>
              <a:rPr lang="en-GB" sz="1200" i="1" kern="1200" dirty="0" err="1">
                <a:solidFill>
                  <a:schemeClr val="tx1"/>
                </a:solidFill>
                <a:effectLst/>
                <a:latin typeface="+mn-lt"/>
                <a:ea typeface="+mn-ea"/>
                <a:cs typeface="+mn-cs"/>
              </a:rPr>
              <a:t>xxxx</a:t>
            </a:r>
            <a:r>
              <a:rPr lang="en-GB" sz="9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05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Need to add examples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SOURCES: </a:t>
            </a:r>
            <a:r>
              <a:rPr lang="en-GB" sz="1200" kern="1200" dirty="0">
                <a:solidFill>
                  <a:schemeClr val="tx1"/>
                </a:solidFill>
                <a:effectLst/>
                <a:latin typeface="+mn-lt"/>
                <a:ea typeface="+mn-ea"/>
                <a:cs typeface="+mn-cs"/>
              </a:rPr>
              <a:t>http://www-03.ibm.com/security/data-breach/ </a:t>
            </a:r>
          </a:p>
          <a:p>
            <a:r>
              <a:rPr lang="en-GB" sz="1200" kern="1200" dirty="0">
                <a:solidFill>
                  <a:schemeClr val="tx1"/>
                </a:solidFill>
                <a:effectLst/>
                <a:latin typeface="+mn-lt"/>
                <a:ea typeface="+mn-ea"/>
                <a:cs typeface="+mn-cs"/>
              </a:rPr>
              <a:t>http://globalworkplaceanalytics.com/resources/costs-benefits</a:t>
            </a:r>
          </a:p>
          <a:p>
            <a:r>
              <a:rPr lang="en-GB" sz="1200" kern="1200" dirty="0">
                <a:solidFill>
                  <a:schemeClr val="tx1"/>
                </a:solidFill>
                <a:effectLst/>
                <a:latin typeface="+mn-lt"/>
                <a:ea typeface="+mn-ea"/>
                <a:cs typeface="+mn-cs"/>
              </a:rPr>
              <a:t>https://www.netiq.com/communities/cool-solutions/netiq-views/84-fascinating-it-security-statistics/</a:t>
            </a:r>
          </a:p>
          <a:p>
            <a:endParaRPr lang="en-GB" dirty="0"/>
          </a:p>
        </p:txBody>
      </p:sp>
      <p:sp>
        <p:nvSpPr>
          <p:cNvPr id="4" name="Slide Number Placeholder 3"/>
          <p:cNvSpPr>
            <a:spLocks noGrp="1"/>
          </p:cNvSpPr>
          <p:nvPr>
            <p:ph type="sldNum" sz="quarter" idx="10"/>
          </p:nvPr>
        </p:nvSpPr>
        <p:spPr/>
        <p:txBody>
          <a:bodyPr/>
          <a:lstStyle/>
          <a:p>
            <a:fld id="{2F8323FB-A98B-441C-A9C4-7304BBED91E1}" type="slidenum">
              <a:rPr lang="en-GB" smtClean="0"/>
              <a:t>8</a:t>
            </a:fld>
            <a:endParaRPr lang="en-GB"/>
          </a:p>
        </p:txBody>
      </p:sp>
    </p:spTree>
    <p:extLst>
      <p:ext uri="{BB962C8B-B14F-4D97-AF65-F5344CB8AC3E}">
        <p14:creationId xmlns:p14="http://schemas.microsoft.com/office/powerpoint/2010/main" val="18167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Emails are coming in throughout the evening and as John can’t filter as to what is important he reads each and every one of them. He is frustrated and sometimes thinks of just changing jobs</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Work/Life balance and job satisfaction are impacted by Email overload</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Inadequate work practises and systems can increase churn</a:t>
            </a:r>
            <a:endParaRPr lang="en-US" sz="12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Email overload increases stress levels and burn out</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Before drifting off, John makes sure to have read all Emails, ready for the next 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8323FB-A98B-441C-A9C4-7304BBED91E1}" type="slidenum">
              <a:rPr lang="en-GB" smtClean="0"/>
              <a:t>9</a:t>
            </a:fld>
            <a:endParaRPr lang="en-GB"/>
          </a:p>
        </p:txBody>
      </p:sp>
    </p:spTree>
    <p:extLst>
      <p:ext uri="{BB962C8B-B14F-4D97-AF65-F5344CB8AC3E}">
        <p14:creationId xmlns:p14="http://schemas.microsoft.com/office/powerpoint/2010/main" val="173248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t>
            </a:r>
          </a:p>
          <a:p>
            <a:r>
              <a:rPr lang="en-GB" dirty="0"/>
              <a:t>https://blog.sanebox.com/2016/02/18/email-overload-research-statistics-sanebox/</a:t>
            </a:r>
            <a:r>
              <a:rPr lang="en-GB" baseline="0" dirty="0"/>
              <a:t> http://mashable.com/2012/08/01/email-workers-time/#Sm0FX1eiGGqA, http://www.huffingtonpost.com/2012/08/01/email-workday_n_1725728.html</a:t>
            </a:r>
            <a:r>
              <a:rPr lang="en-GB" dirty="0"/>
              <a:t> </a:t>
            </a:r>
          </a:p>
        </p:txBody>
      </p:sp>
      <p:sp>
        <p:nvSpPr>
          <p:cNvPr id="4" name="Slide Number Placeholder 3"/>
          <p:cNvSpPr>
            <a:spLocks noGrp="1"/>
          </p:cNvSpPr>
          <p:nvPr>
            <p:ph type="sldNum" sz="quarter" idx="10"/>
          </p:nvPr>
        </p:nvSpPr>
        <p:spPr/>
        <p:txBody>
          <a:bodyPr/>
          <a:lstStyle/>
          <a:p>
            <a:fld id="{2F8323FB-A98B-441C-A9C4-7304BBED91E1}" type="slidenum">
              <a:rPr lang="en-GB" smtClean="0"/>
              <a:t>10</a:t>
            </a:fld>
            <a:endParaRPr lang="en-GB"/>
          </a:p>
        </p:txBody>
      </p:sp>
    </p:spTree>
    <p:extLst>
      <p:ext uri="{BB962C8B-B14F-4D97-AF65-F5344CB8AC3E}">
        <p14:creationId xmlns:p14="http://schemas.microsoft.com/office/powerpoint/2010/main" val="128539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FAA7D0-ED48-41B1-B69E-2CE629481717}" type="datetimeFigureOut">
              <a:rPr lang="en-GB" smtClean="0"/>
              <a:t>05/04/2017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3F1F9-65B0-409E-A48F-B32802FCB878}" type="slidenum">
              <a:rPr lang="en-GB" smtClean="0"/>
              <a:t>‹#›</a:t>
            </a:fld>
            <a:endParaRPr lang="en-GB"/>
          </a:p>
        </p:txBody>
      </p:sp>
    </p:spTree>
    <p:extLst>
      <p:ext uri="{BB962C8B-B14F-4D97-AF65-F5344CB8AC3E}">
        <p14:creationId xmlns:p14="http://schemas.microsoft.com/office/powerpoint/2010/main" val="189284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FAA7D0-ED48-41B1-B69E-2CE629481717}" type="datetimeFigureOut">
              <a:rPr lang="en-GB" smtClean="0"/>
              <a:t>05/04/2017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3F1F9-65B0-409E-A48F-B32802FCB878}" type="slidenum">
              <a:rPr lang="en-GB" smtClean="0"/>
              <a:t>‹#›</a:t>
            </a:fld>
            <a:endParaRPr lang="en-GB"/>
          </a:p>
        </p:txBody>
      </p:sp>
    </p:spTree>
    <p:extLst>
      <p:ext uri="{BB962C8B-B14F-4D97-AF65-F5344CB8AC3E}">
        <p14:creationId xmlns:p14="http://schemas.microsoft.com/office/powerpoint/2010/main" val="141200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FAA7D0-ED48-41B1-B69E-2CE629481717}" type="datetimeFigureOut">
              <a:rPr lang="en-GB" smtClean="0"/>
              <a:t>05/04/2017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3F1F9-65B0-409E-A48F-B32802FCB878}" type="slidenum">
              <a:rPr lang="en-GB" smtClean="0"/>
              <a:t>‹#›</a:t>
            </a:fld>
            <a:endParaRPr lang="en-GB"/>
          </a:p>
        </p:txBody>
      </p:sp>
    </p:spTree>
    <p:extLst>
      <p:ext uri="{BB962C8B-B14F-4D97-AF65-F5344CB8AC3E}">
        <p14:creationId xmlns:p14="http://schemas.microsoft.com/office/powerpoint/2010/main" val="218875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FAA7D0-ED48-41B1-B69E-2CE629481717}" type="datetimeFigureOut">
              <a:rPr lang="en-GB" smtClean="0"/>
              <a:t>05/04/2017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3F1F9-65B0-409E-A48F-B32802FCB878}" type="slidenum">
              <a:rPr lang="en-GB" smtClean="0"/>
              <a:t>‹#›</a:t>
            </a:fld>
            <a:endParaRPr lang="en-GB"/>
          </a:p>
        </p:txBody>
      </p:sp>
    </p:spTree>
    <p:extLst>
      <p:ext uri="{BB962C8B-B14F-4D97-AF65-F5344CB8AC3E}">
        <p14:creationId xmlns:p14="http://schemas.microsoft.com/office/powerpoint/2010/main" val="314664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FAA7D0-ED48-41B1-B69E-2CE629481717}" type="datetimeFigureOut">
              <a:rPr lang="en-GB" smtClean="0"/>
              <a:t>05/04/2017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3F1F9-65B0-409E-A48F-B32802FCB878}" type="slidenum">
              <a:rPr lang="en-GB" smtClean="0"/>
              <a:t>‹#›</a:t>
            </a:fld>
            <a:endParaRPr lang="en-GB"/>
          </a:p>
        </p:txBody>
      </p:sp>
    </p:spTree>
    <p:extLst>
      <p:ext uri="{BB962C8B-B14F-4D97-AF65-F5344CB8AC3E}">
        <p14:creationId xmlns:p14="http://schemas.microsoft.com/office/powerpoint/2010/main" val="85350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FAA7D0-ED48-41B1-B69E-2CE629481717}" type="datetimeFigureOut">
              <a:rPr lang="en-GB" smtClean="0"/>
              <a:t>05/04/2017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3F1F9-65B0-409E-A48F-B32802FCB878}" type="slidenum">
              <a:rPr lang="en-GB" smtClean="0"/>
              <a:t>‹#›</a:t>
            </a:fld>
            <a:endParaRPr lang="en-GB"/>
          </a:p>
        </p:txBody>
      </p:sp>
    </p:spTree>
    <p:extLst>
      <p:ext uri="{BB962C8B-B14F-4D97-AF65-F5344CB8AC3E}">
        <p14:creationId xmlns:p14="http://schemas.microsoft.com/office/powerpoint/2010/main" val="127317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FAA7D0-ED48-41B1-B69E-2CE629481717}" type="datetimeFigureOut">
              <a:rPr lang="en-GB" smtClean="0"/>
              <a:t>05/04/2017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33F1F9-65B0-409E-A48F-B32802FCB878}" type="slidenum">
              <a:rPr lang="en-GB" smtClean="0"/>
              <a:t>‹#›</a:t>
            </a:fld>
            <a:endParaRPr lang="en-GB"/>
          </a:p>
        </p:txBody>
      </p:sp>
    </p:spTree>
    <p:extLst>
      <p:ext uri="{BB962C8B-B14F-4D97-AF65-F5344CB8AC3E}">
        <p14:creationId xmlns:p14="http://schemas.microsoft.com/office/powerpoint/2010/main" val="339953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FAA7D0-ED48-41B1-B69E-2CE629481717}" type="datetimeFigureOut">
              <a:rPr lang="en-GB" smtClean="0"/>
              <a:t>05/04/2017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33F1F9-65B0-409E-A48F-B32802FCB878}" type="slidenum">
              <a:rPr lang="en-GB" smtClean="0"/>
              <a:t>‹#›</a:t>
            </a:fld>
            <a:endParaRPr lang="en-GB"/>
          </a:p>
        </p:txBody>
      </p:sp>
    </p:spTree>
    <p:extLst>
      <p:ext uri="{BB962C8B-B14F-4D97-AF65-F5344CB8AC3E}">
        <p14:creationId xmlns:p14="http://schemas.microsoft.com/office/powerpoint/2010/main" val="176574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AA7D0-ED48-41B1-B69E-2CE629481717}" type="datetimeFigureOut">
              <a:rPr lang="en-GB" smtClean="0"/>
              <a:t>05/04/2017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33F1F9-65B0-409E-A48F-B32802FCB878}" type="slidenum">
              <a:rPr lang="en-GB" smtClean="0"/>
              <a:t>‹#›</a:t>
            </a:fld>
            <a:endParaRPr lang="en-GB"/>
          </a:p>
        </p:txBody>
      </p:sp>
    </p:spTree>
    <p:extLst>
      <p:ext uri="{BB962C8B-B14F-4D97-AF65-F5344CB8AC3E}">
        <p14:creationId xmlns:p14="http://schemas.microsoft.com/office/powerpoint/2010/main" val="422901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FAA7D0-ED48-41B1-B69E-2CE629481717}" type="datetimeFigureOut">
              <a:rPr lang="en-GB" smtClean="0"/>
              <a:t>05/04/2017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3F1F9-65B0-409E-A48F-B32802FCB878}" type="slidenum">
              <a:rPr lang="en-GB" smtClean="0"/>
              <a:t>‹#›</a:t>
            </a:fld>
            <a:endParaRPr lang="en-GB"/>
          </a:p>
        </p:txBody>
      </p:sp>
    </p:spTree>
    <p:extLst>
      <p:ext uri="{BB962C8B-B14F-4D97-AF65-F5344CB8AC3E}">
        <p14:creationId xmlns:p14="http://schemas.microsoft.com/office/powerpoint/2010/main" val="425178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FAA7D0-ED48-41B1-B69E-2CE629481717}" type="datetimeFigureOut">
              <a:rPr lang="en-GB" smtClean="0"/>
              <a:t>05/04/2017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3F1F9-65B0-409E-A48F-B32802FCB878}" type="slidenum">
              <a:rPr lang="en-GB" smtClean="0"/>
              <a:t>‹#›</a:t>
            </a:fld>
            <a:endParaRPr lang="en-GB"/>
          </a:p>
        </p:txBody>
      </p:sp>
    </p:spTree>
    <p:extLst>
      <p:ext uri="{BB962C8B-B14F-4D97-AF65-F5344CB8AC3E}">
        <p14:creationId xmlns:p14="http://schemas.microsoft.com/office/powerpoint/2010/main" val="774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AA7D0-ED48-41B1-B69E-2CE629481717}" type="datetimeFigureOut">
              <a:rPr lang="en-GB" smtClean="0"/>
              <a:t>05/04/2017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3F1F9-65B0-409E-A48F-B32802FCB878}" type="slidenum">
              <a:rPr lang="en-GB" smtClean="0"/>
              <a:t>‹#›</a:t>
            </a:fld>
            <a:endParaRPr lang="en-GB"/>
          </a:p>
        </p:txBody>
      </p:sp>
      <p:sp>
        <p:nvSpPr>
          <p:cNvPr id="7" name="Rectangle 6"/>
          <p:cNvSpPr/>
          <p:nvPr userDrawn="1"/>
        </p:nvSpPr>
        <p:spPr>
          <a:xfrm>
            <a:off x="0" y="0"/>
            <a:ext cx="12192000" cy="735980"/>
          </a:xfrm>
          <a:prstGeom prst="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hlinkClick r:id="rId13" action="ppaction://hlinksldjump"/>
          </p:cNvPr>
          <p:cNvSpPr/>
          <p:nvPr userDrawn="1"/>
        </p:nvSpPr>
        <p:spPr>
          <a:xfrm rot="18900000">
            <a:off x="-101033" y="-737807"/>
            <a:ext cx="1209891" cy="1209891"/>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55146" y="162695"/>
            <a:ext cx="2811445" cy="410590"/>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8462" y="6322741"/>
            <a:ext cx="502168" cy="404795"/>
          </a:xfrm>
          <a:prstGeom prst="rect">
            <a:avLst/>
          </a:prstGeom>
        </p:spPr>
      </p:pic>
      <p:sp>
        <p:nvSpPr>
          <p:cNvPr id="11" name="Rectangle 10">
            <a:hlinkClick r:id="rId13" action="ppaction://hlinksldjump"/>
          </p:cNvPr>
          <p:cNvSpPr/>
          <p:nvPr userDrawn="1"/>
        </p:nvSpPr>
        <p:spPr>
          <a:xfrm>
            <a:off x="-670406" y="-126560"/>
            <a:ext cx="1181110" cy="8555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p:cNvCxnSpPr/>
          <p:nvPr userDrawn="1"/>
        </p:nvCxnSpPr>
        <p:spPr>
          <a:xfrm flipH="1">
            <a:off x="143216" y="345255"/>
            <a:ext cx="422823" cy="1"/>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userDrawn="1"/>
        </p:nvCxnSpPr>
        <p:spPr>
          <a:xfrm flipH="1">
            <a:off x="149568" y="133844"/>
            <a:ext cx="211411" cy="211411"/>
          </a:xfrm>
          <a:prstGeom prst="line">
            <a:avLst/>
          </a:prstGeom>
          <a:ln>
            <a:solidFill>
              <a:schemeClr val="tx2"/>
            </a:solidFill>
          </a:ln>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userDrawn="1"/>
        </p:nvCxnSpPr>
        <p:spPr>
          <a:xfrm>
            <a:off x="149568" y="345256"/>
            <a:ext cx="211412" cy="211411"/>
          </a:xfrm>
          <a:prstGeom prst="line">
            <a:avLst/>
          </a:prstGeom>
          <a:ln>
            <a:solidFill>
              <a:schemeClr val="tx2"/>
            </a:solidFill>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1524000" y="6234027"/>
            <a:ext cx="10668000"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8167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3173"/>
          <a:stretch/>
        </p:blipFill>
        <p:spPr bwMode="auto">
          <a:xfrm>
            <a:off x="1" y="0"/>
            <a:ext cx="12187626"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1846">
            <a:off x="9603886" y="5443908"/>
            <a:ext cx="1168422" cy="918784"/>
          </a:xfrm>
          <a:prstGeom prst="rect">
            <a:avLst/>
          </a:prstGeom>
        </p:spPr>
      </p:pic>
      <p:sp>
        <p:nvSpPr>
          <p:cNvPr id="3075" name="Rectangle 3"/>
          <p:cNvSpPr>
            <a:spLocks/>
          </p:cNvSpPr>
          <p:nvPr/>
        </p:nvSpPr>
        <p:spPr bwMode="auto">
          <a:xfrm>
            <a:off x="-2787" y="0"/>
            <a:ext cx="12190413" cy="6858000"/>
          </a:xfrm>
          <a:prstGeom prst="rect">
            <a:avLst/>
          </a:prstGeom>
          <a:solidFill>
            <a:srgbClr val="192129">
              <a:alpha val="57000"/>
            </a:srgbClr>
          </a:solidFill>
          <a:ln>
            <a:noFill/>
          </a:ln>
          <a:effectLst/>
        </p:spPr>
        <p:txBody>
          <a:bodyPr lIns="22860" rIns="22860" anchor="ctr"/>
          <a:lstStyle/>
          <a:p>
            <a:pPr algn="ctr"/>
            <a:endParaRPr lang="en-US" altLang="en-US" sz="900">
              <a:solidFill>
                <a:srgbClr val="FFFFFF"/>
              </a:solidFill>
            </a:endParaRPr>
          </a:p>
        </p:txBody>
      </p:sp>
      <p:grpSp>
        <p:nvGrpSpPr>
          <p:cNvPr id="3081" name="Group 9"/>
          <p:cNvGrpSpPr>
            <a:grpSpLocks/>
          </p:cNvGrpSpPr>
          <p:nvPr/>
        </p:nvGrpSpPr>
        <p:grpSpPr bwMode="auto">
          <a:xfrm>
            <a:off x="3852863" y="4755357"/>
            <a:ext cx="4495800" cy="37306"/>
            <a:chOff x="0" y="-1"/>
            <a:chExt cx="8991524" cy="73577"/>
          </a:xfrm>
        </p:grpSpPr>
        <p:sp>
          <p:nvSpPr>
            <p:cNvPr id="3082" name="Rectangle 10"/>
            <p:cNvSpPr>
              <a:spLocks/>
            </p:cNvSpPr>
            <p:nvPr/>
          </p:nvSpPr>
          <p:spPr bwMode="auto">
            <a:xfrm>
              <a:off x="0" y="-1"/>
              <a:ext cx="1514055" cy="73577"/>
            </a:xfrm>
            <a:prstGeom prst="rect">
              <a:avLst/>
            </a:prstGeom>
            <a:solidFill>
              <a:schemeClr val="accent6">
                <a:lumMod val="20000"/>
                <a:lumOff val="80000"/>
              </a:scheme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nchor="ctr"/>
            <a:lstStyle/>
            <a:p>
              <a:pPr algn="ctr"/>
              <a:endParaRPr lang="en-US" altLang="en-US" sz="900">
                <a:solidFill>
                  <a:srgbClr val="FFFFFF"/>
                </a:solidFill>
              </a:endParaRPr>
            </a:p>
          </p:txBody>
        </p:sp>
        <p:sp>
          <p:nvSpPr>
            <p:cNvPr id="3083" name="Rectangle 11"/>
            <p:cNvSpPr>
              <a:spLocks/>
            </p:cNvSpPr>
            <p:nvPr/>
          </p:nvSpPr>
          <p:spPr bwMode="auto">
            <a:xfrm>
              <a:off x="1482511" y="-1"/>
              <a:ext cx="1514055" cy="73577"/>
            </a:xfrm>
            <a:prstGeom prst="rect">
              <a:avLst/>
            </a:prstGeom>
            <a:solidFill>
              <a:schemeClr val="accent6">
                <a:lumMod val="40000"/>
                <a:lumOff val="60000"/>
              </a:scheme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nchor="ctr"/>
            <a:lstStyle/>
            <a:p>
              <a:pPr algn="ctr"/>
              <a:endParaRPr lang="en-US" altLang="en-US" sz="900">
                <a:solidFill>
                  <a:srgbClr val="FFFFFF"/>
                </a:solidFill>
              </a:endParaRPr>
            </a:p>
          </p:txBody>
        </p:sp>
        <p:sp>
          <p:nvSpPr>
            <p:cNvPr id="3084" name="Rectangle 12"/>
            <p:cNvSpPr>
              <a:spLocks/>
            </p:cNvSpPr>
            <p:nvPr/>
          </p:nvSpPr>
          <p:spPr bwMode="auto">
            <a:xfrm>
              <a:off x="2996566" y="-1"/>
              <a:ext cx="1514055" cy="73577"/>
            </a:xfrm>
            <a:prstGeom prst="rect">
              <a:avLst/>
            </a:prstGeom>
            <a:solidFill>
              <a:schemeClr val="accent6">
                <a:lumMod val="60000"/>
                <a:lumOff val="40000"/>
              </a:scheme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nchor="ctr"/>
            <a:lstStyle/>
            <a:p>
              <a:pPr algn="ctr"/>
              <a:endParaRPr lang="en-US" altLang="en-US" sz="900">
                <a:solidFill>
                  <a:srgbClr val="FFFFFF"/>
                </a:solidFill>
              </a:endParaRPr>
            </a:p>
          </p:txBody>
        </p:sp>
        <p:sp>
          <p:nvSpPr>
            <p:cNvPr id="3085" name="Rectangle 13"/>
            <p:cNvSpPr>
              <a:spLocks/>
            </p:cNvSpPr>
            <p:nvPr/>
          </p:nvSpPr>
          <p:spPr bwMode="auto">
            <a:xfrm>
              <a:off x="4479077" y="-1"/>
              <a:ext cx="1514055" cy="73577"/>
            </a:xfrm>
            <a:prstGeom prst="rect">
              <a:avLst/>
            </a:prstGeom>
            <a:solidFill>
              <a:srgbClr val="92D05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nchor="ctr"/>
            <a:lstStyle/>
            <a:p>
              <a:pPr algn="ctr"/>
              <a:endParaRPr lang="en-US" altLang="en-US" sz="900">
                <a:solidFill>
                  <a:srgbClr val="FFFFFF"/>
                </a:solidFill>
              </a:endParaRPr>
            </a:p>
          </p:txBody>
        </p:sp>
        <p:sp>
          <p:nvSpPr>
            <p:cNvPr id="3086" name="Rectangle 14"/>
            <p:cNvSpPr>
              <a:spLocks/>
            </p:cNvSpPr>
            <p:nvPr/>
          </p:nvSpPr>
          <p:spPr bwMode="auto">
            <a:xfrm>
              <a:off x="5994958" y="-1"/>
              <a:ext cx="1514055" cy="73577"/>
            </a:xfrm>
            <a:prstGeom prst="rect">
              <a:avLst/>
            </a:prstGeom>
            <a:solidFill>
              <a:schemeClr val="accent6">
                <a:lumMod val="75000"/>
              </a:scheme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nchor="ctr"/>
            <a:lstStyle/>
            <a:p>
              <a:pPr algn="ctr"/>
              <a:endParaRPr lang="en-US" altLang="en-US" sz="900">
                <a:solidFill>
                  <a:srgbClr val="FFFFFF"/>
                </a:solidFill>
              </a:endParaRPr>
            </a:p>
          </p:txBody>
        </p:sp>
        <p:sp>
          <p:nvSpPr>
            <p:cNvPr id="3087" name="Rectangle 15"/>
            <p:cNvSpPr>
              <a:spLocks/>
            </p:cNvSpPr>
            <p:nvPr/>
          </p:nvSpPr>
          <p:spPr bwMode="auto">
            <a:xfrm>
              <a:off x="7477469" y="-1"/>
              <a:ext cx="1514055" cy="73577"/>
            </a:xfrm>
            <a:prstGeom prst="rect">
              <a:avLst/>
            </a:prstGeom>
            <a:solidFill>
              <a:schemeClr val="accent6">
                <a:lumMod val="50000"/>
              </a:scheme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nchor="ctr"/>
            <a:lstStyle/>
            <a:p>
              <a:pPr algn="ctr"/>
              <a:endParaRPr lang="en-US" altLang="en-US" sz="900">
                <a:solidFill>
                  <a:srgbClr val="FFFFFF"/>
                </a:solidFill>
              </a:endParaRPr>
            </a:p>
          </p:txBody>
        </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510" y="2984753"/>
            <a:ext cx="6083821" cy="888494"/>
          </a:xfrm>
          <a:prstGeom prst="rect">
            <a:avLst/>
          </a:prstGeom>
        </p:spPr>
      </p:pic>
      <p:sp>
        <p:nvSpPr>
          <p:cNvPr id="2" name="Footer Placeholder 1"/>
          <p:cNvSpPr>
            <a:spLocks noGrp="1"/>
          </p:cNvSpPr>
          <p:nvPr>
            <p:ph type="ftr" sz="quarter" idx="4294967295"/>
          </p:nvPr>
        </p:nvSpPr>
        <p:spPr>
          <a:xfrm>
            <a:off x="4038600" y="5991225"/>
            <a:ext cx="4114800" cy="365125"/>
          </a:xfrm>
        </p:spPr>
        <p:txBody>
          <a:bodyPr/>
          <a:lstStyle/>
          <a:p>
            <a:r>
              <a:rPr lang="en-GB"/>
              <a:t>www.mindlinksoft.com</a:t>
            </a:r>
          </a:p>
        </p:txBody>
      </p:sp>
      <p:sp>
        <p:nvSpPr>
          <p:cNvPr id="14" name="Rectangle 13"/>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188498958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Email Drains Productivity</a:t>
            </a:r>
            <a:endParaRPr lang="en-US" sz="4000" dirty="0">
              <a:solidFill>
                <a:schemeClr val="bg1"/>
              </a:solidFill>
              <a:latin typeface="Arial"/>
              <a:cs typeface="Arial"/>
            </a:endParaRPr>
          </a:p>
        </p:txBody>
      </p:sp>
      <p:sp>
        <p:nvSpPr>
          <p:cNvPr id="2" name="Rectangle 1"/>
          <p:cNvSpPr/>
          <p:nvPr/>
        </p:nvSpPr>
        <p:spPr>
          <a:xfrm>
            <a:off x="1156140" y="1723697"/>
            <a:ext cx="2511973" cy="2511973"/>
          </a:xfrm>
          <a:prstGeom prst="rect">
            <a:avLst/>
          </a:pr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0" name="Rectangle 49"/>
          <p:cNvSpPr/>
          <p:nvPr/>
        </p:nvSpPr>
        <p:spPr>
          <a:xfrm>
            <a:off x="4845272" y="1723697"/>
            <a:ext cx="2511973" cy="2511973"/>
          </a:xfrm>
          <a:prstGeom prst="rect">
            <a:avLst/>
          </a:pr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1" name="Rectangle 50"/>
          <p:cNvSpPr/>
          <p:nvPr/>
        </p:nvSpPr>
        <p:spPr>
          <a:xfrm>
            <a:off x="8534403" y="1723697"/>
            <a:ext cx="2511973" cy="2511973"/>
          </a:xfrm>
          <a:prstGeom prst="rect">
            <a:avLst/>
          </a:pr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2" name="Freeform 24"/>
          <p:cNvSpPr>
            <a:spLocks noEditPoints="1"/>
          </p:cNvSpPr>
          <p:nvPr/>
        </p:nvSpPr>
        <p:spPr bwMode="auto">
          <a:xfrm>
            <a:off x="1554509" y="2330669"/>
            <a:ext cx="1715235" cy="1298028"/>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1"/>
          </a:solid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5412121" y="2196662"/>
            <a:ext cx="1378274" cy="1566042"/>
            <a:chOff x="2098675" y="-306388"/>
            <a:chExt cx="5068888" cy="5759451"/>
          </a:xfrm>
          <a:solidFill>
            <a:schemeClr val="bg1"/>
          </a:solidFill>
        </p:grpSpPr>
        <p:sp>
          <p:nvSpPr>
            <p:cNvPr id="54" name="Freeform 6"/>
            <p:cNvSpPr>
              <a:spLocks noEditPoints="1"/>
            </p:cNvSpPr>
            <p:nvPr/>
          </p:nvSpPr>
          <p:spPr bwMode="auto">
            <a:xfrm>
              <a:off x="2098675" y="619125"/>
              <a:ext cx="5068888" cy="4833938"/>
            </a:xfrm>
            <a:custGeom>
              <a:avLst/>
              <a:gdLst>
                <a:gd name="T0" fmla="*/ 607 w 1352"/>
                <a:gd name="T1" fmla="*/ 1289 h 1289"/>
                <a:gd name="T2" fmla="*/ 519 w 1352"/>
                <a:gd name="T3" fmla="*/ 1273 h 1289"/>
                <a:gd name="T4" fmla="*/ 51 w 1352"/>
                <a:gd name="T5" fmla="*/ 793 h 1289"/>
                <a:gd name="T6" fmla="*/ 260 w 1352"/>
                <a:gd name="T7" fmla="*/ 186 h 1289"/>
                <a:gd name="T8" fmla="*/ 572 w 1352"/>
                <a:gd name="T9" fmla="*/ 47 h 1289"/>
                <a:gd name="T10" fmla="*/ 1268 w 1352"/>
                <a:gd name="T11" fmla="*/ 519 h 1289"/>
                <a:gd name="T12" fmla="*/ 787 w 1352"/>
                <a:gd name="T13" fmla="*/ 1277 h 1289"/>
                <a:gd name="T14" fmla="*/ 715 w 1352"/>
                <a:gd name="T15" fmla="*/ 1289 h 1289"/>
                <a:gd name="T16" fmla="*/ 607 w 1352"/>
                <a:gd name="T17" fmla="*/ 1289 h 1289"/>
                <a:gd name="T18" fmla="*/ 1188 w 1352"/>
                <a:gd name="T19" fmla="*/ 665 h 1289"/>
                <a:gd name="T20" fmla="*/ 672 w 1352"/>
                <a:gd name="T21" fmla="*/ 138 h 1289"/>
                <a:gd name="T22" fmla="*/ 134 w 1352"/>
                <a:gd name="T23" fmla="*/ 666 h 1289"/>
                <a:gd name="T24" fmla="*/ 652 w 1352"/>
                <a:gd name="T25" fmla="*/ 1192 h 1289"/>
                <a:gd name="T26" fmla="*/ 1188 w 1352"/>
                <a:gd name="T27" fmla="*/ 665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2" h="1289">
                  <a:moveTo>
                    <a:pt x="607" y="1289"/>
                  </a:moveTo>
                  <a:cubicBezTo>
                    <a:pt x="577" y="1284"/>
                    <a:pt x="548" y="1281"/>
                    <a:pt x="519" y="1273"/>
                  </a:cubicBezTo>
                  <a:cubicBezTo>
                    <a:pt x="268" y="1206"/>
                    <a:pt x="105" y="1047"/>
                    <a:pt x="51" y="793"/>
                  </a:cubicBezTo>
                  <a:cubicBezTo>
                    <a:pt x="0" y="553"/>
                    <a:pt x="75" y="348"/>
                    <a:pt x="260" y="186"/>
                  </a:cubicBezTo>
                  <a:cubicBezTo>
                    <a:pt x="349" y="109"/>
                    <a:pt x="454" y="63"/>
                    <a:pt x="572" y="47"/>
                  </a:cubicBezTo>
                  <a:cubicBezTo>
                    <a:pt x="898" y="0"/>
                    <a:pt x="1195" y="210"/>
                    <a:pt x="1268" y="519"/>
                  </a:cubicBezTo>
                  <a:cubicBezTo>
                    <a:pt x="1352" y="873"/>
                    <a:pt x="1125" y="1207"/>
                    <a:pt x="787" y="1277"/>
                  </a:cubicBezTo>
                  <a:cubicBezTo>
                    <a:pt x="763" y="1282"/>
                    <a:pt x="739" y="1285"/>
                    <a:pt x="715" y="1289"/>
                  </a:cubicBezTo>
                  <a:cubicBezTo>
                    <a:pt x="679" y="1289"/>
                    <a:pt x="643" y="1289"/>
                    <a:pt x="607" y="1289"/>
                  </a:cubicBezTo>
                  <a:close/>
                  <a:moveTo>
                    <a:pt x="1188" y="665"/>
                  </a:moveTo>
                  <a:cubicBezTo>
                    <a:pt x="1188" y="376"/>
                    <a:pt x="955" y="143"/>
                    <a:pt x="672" y="138"/>
                  </a:cubicBezTo>
                  <a:cubicBezTo>
                    <a:pt x="375" y="132"/>
                    <a:pt x="133" y="372"/>
                    <a:pt x="134" y="666"/>
                  </a:cubicBezTo>
                  <a:cubicBezTo>
                    <a:pt x="134" y="956"/>
                    <a:pt x="368" y="1188"/>
                    <a:pt x="652" y="1192"/>
                  </a:cubicBezTo>
                  <a:cubicBezTo>
                    <a:pt x="949" y="1197"/>
                    <a:pt x="1189" y="955"/>
                    <a:pt x="1188" y="665"/>
                  </a:cubicBezTo>
                  <a:close/>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 name="Freeform 7"/>
            <p:cNvSpPr>
              <a:spLocks/>
            </p:cNvSpPr>
            <p:nvPr/>
          </p:nvSpPr>
          <p:spPr bwMode="auto">
            <a:xfrm>
              <a:off x="4025900" y="-306388"/>
              <a:ext cx="1098550" cy="930275"/>
            </a:xfrm>
            <a:custGeom>
              <a:avLst/>
              <a:gdLst>
                <a:gd name="T0" fmla="*/ 258 w 293"/>
                <a:gd name="T1" fmla="*/ 0 h 248"/>
                <a:gd name="T2" fmla="*/ 291 w 293"/>
                <a:gd name="T3" fmla="*/ 59 h 248"/>
                <a:gd name="T4" fmla="*/ 291 w 293"/>
                <a:gd name="T5" fmla="*/ 140 h 248"/>
                <a:gd name="T6" fmla="*/ 243 w 293"/>
                <a:gd name="T7" fmla="*/ 193 h 248"/>
                <a:gd name="T8" fmla="*/ 243 w 293"/>
                <a:gd name="T9" fmla="*/ 248 h 248"/>
                <a:gd name="T10" fmla="*/ 51 w 293"/>
                <a:gd name="T11" fmla="*/ 248 h 248"/>
                <a:gd name="T12" fmla="*/ 51 w 293"/>
                <a:gd name="T13" fmla="*/ 199 h 248"/>
                <a:gd name="T14" fmla="*/ 13 w 293"/>
                <a:gd name="T15" fmla="*/ 173 h 248"/>
                <a:gd name="T16" fmla="*/ 3 w 293"/>
                <a:gd name="T17" fmla="*/ 134 h 248"/>
                <a:gd name="T18" fmla="*/ 2 w 293"/>
                <a:gd name="T19" fmla="*/ 59 h 248"/>
                <a:gd name="T20" fmla="*/ 36 w 293"/>
                <a:gd name="T21" fmla="*/ 0 h 248"/>
                <a:gd name="T22" fmla="*/ 258 w 293"/>
                <a:gd name="T2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248">
                  <a:moveTo>
                    <a:pt x="258" y="0"/>
                  </a:moveTo>
                  <a:cubicBezTo>
                    <a:pt x="282" y="12"/>
                    <a:pt x="293" y="31"/>
                    <a:pt x="291" y="59"/>
                  </a:cubicBezTo>
                  <a:cubicBezTo>
                    <a:pt x="289" y="86"/>
                    <a:pt x="291" y="113"/>
                    <a:pt x="291" y="140"/>
                  </a:cubicBezTo>
                  <a:cubicBezTo>
                    <a:pt x="291" y="172"/>
                    <a:pt x="276" y="189"/>
                    <a:pt x="243" y="193"/>
                  </a:cubicBezTo>
                  <a:cubicBezTo>
                    <a:pt x="243" y="211"/>
                    <a:pt x="243" y="229"/>
                    <a:pt x="243" y="248"/>
                  </a:cubicBezTo>
                  <a:cubicBezTo>
                    <a:pt x="178" y="238"/>
                    <a:pt x="115" y="238"/>
                    <a:pt x="51" y="248"/>
                  </a:cubicBezTo>
                  <a:cubicBezTo>
                    <a:pt x="51" y="230"/>
                    <a:pt x="51" y="212"/>
                    <a:pt x="51" y="199"/>
                  </a:cubicBezTo>
                  <a:cubicBezTo>
                    <a:pt x="36" y="189"/>
                    <a:pt x="21" y="184"/>
                    <a:pt x="13" y="173"/>
                  </a:cubicBezTo>
                  <a:cubicBezTo>
                    <a:pt x="6" y="163"/>
                    <a:pt x="4" y="147"/>
                    <a:pt x="3" y="134"/>
                  </a:cubicBezTo>
                  <a:cubicBezTo>
                    <a:pt x="2" y="109"/>
                    <a:pt x="4" y="84"/>
                    <a:pt x="2" y="59"/>
                  </a:cubicBezTo>
                  <a:cubicBezTo>
                    <a:pt x="0" y="31"/>
                    <a:pt x="11" y="12"/>
                    <a:pt x="36" y="0"/>
                  </a:cubicBezTo>
                  <a:cubicBezTo>
                    <a:pt x="110" y="0"/>
                    <a:pt x="184" y="0"/>
                    <a:pt x="258" y="0"/>
                  </a:cubicBezTo>
                  <a:close/>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 name="Freeform 8"/>
            <p:cNvSpPr>
              <a:spLocks/>
            </p:cNvSpPr>
            <p:nvPr/>
          </p:nvSpPr>
          <p:spPr bwMode="auto">
            <a:xfrm>
              <a:off x="2768600" y="323850"/>
              <a:ext cx="869950" cy="801688"/>
            </a:xfrm>
            <a:custGeom>
              <a:avLst/>
              <a:gdLst>
                <a:gd name="T0" fmla="*/ 64 w 232"/>
                <a:gd name="T1" fmla="*/ 214 h 214"/>
                <a:gd name="T2" fmla="*/ 12 w 232"/>
                <a:gd name="T3" fmla="*/ 123 h 214"/>
                <a:gd name="T4" fmla="*/ 31 w 232"/>
                <a:gd name="T5" fmla="*/ 61 h 214"/>
                <a:gd name="T6" fmla="*/ 116 w 232"/>
                <a:gd name="T7" fmla="*/ 12 h 214"/>
                <a:gd name="T8" fmla="*/ 180 w 232"/>
                <a:gd name="T9" fmla="*/ 27 h 214"/>
                <a:gd name="T10" fmla="*/ 232 w 232"/>
                <a:gd name="T11" fmla="*/ 117 h 214"/>
                <a:gd name="T12" fmla="*/ 64 w 232"/>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232" h="214">
                  <a:moveTo>
                    <a:pt x="64" y="214"/>
                  </a:moveTo>
                  <a:cubicBezTo>
                    <a:pt x="47" y="185"/>
                    <a:pt x="29" y="155"/>
                    <a:pt x="12" y="123"/>
                  </a:cubicBezTo>
                  <a:cubicBezTo>
                    <a:pt x="0" y="101"/>
                    <a:pt x="9" y="74"/>
                    <a:pt x="31" y="61"/>
                  </a:cubicBezTo>
                  <a:cubicBezTo>
                    <a:pt x="59" y="44"/>
                    <a:pt x="87" y="28"/>
                    <a:pt x="116" y="12"/>
                  </a:cubicBezTo>
                  <a:cubicBezTo>
                    <a:pt x="139" y="0"/>
                    <a:pt x="166" y="6"/>
                    <a:pt x="180" y="27"/>
                  </a:cubicBezTo>
                  <a:cubicBezTo>
                    <a:pt x="198" y="57"/>
                    <a:pt x="215" y="88"/>
                    <a:pt x="232" y="117"/>
                  </a:cubicBezTo>
                  <a:cubicBezTo>
                    <a:pt x="176" y="149"/>
                    <a:pt x="121" y="181"/>
                    <a:pt x="64" y="214"/>
                  </a:cubicBezTo>
                  <a:close/>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 name="Freeform 9"/>
            <p:cNvSpPr>
              <a:spLocks/>
            </p:cNvSpPr>
            <p:nvPr/>
          </p:nvSpPr>
          <p:spPr bwMode="auto">
            <a:xfrm>
              <a:off x="5513388" y="323850"/>
              <a:ext cx="866775" cy="801688"/>
            </a:xfrm>
            <a:custGeom>
              <a:avLst/>
              <a:gdLst>
                <a:gd name="T0" fmla="*/ 168 w 231"/>
                <a:gd name="T1" fmla="*/ 214 h 214"/>
                <a:gd name="T2" fmla="*/ 0 w 231"/>
                <a:gd name="T3" fmla="*/ 117 h 214"/>
                <a:gd name="T4" fmla="*/ 55 w 231"/>
                <a:gd name="T5" fmla="*/ 24 h 214"/>
                <a:gd name="T6" fmla="*/ 114 w 231"/>
                <a:gd name="T7" fmla="*/ 12 h 214"/>
                <a:gd name="T8" fmla="*/ 202 w 231"/>
                <a:gd name="T9" fmla="*/ 62 h 214"/>
                <a:gd name="T10" fmla="*/ 220 w 231"/>
                <a:gd name="T11" fmla="*/ 122 h 214"/>
                <a:gd name="T12" fmla="*/ 168 w 231"/>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231" h="214">
                  <a:moveTo>
                    <a:pt x="168" y="214"/>
                  </a:moveTo>
                  <a:cubicBezTo>
                    <a:pt x="112" y="181"/>
                    <a:pt x="57" y="149"/>
                    <a:pt x="0" y="117"/>
                  </a:cubicBezTo>
                  <a:cubicBezTo>
                    <a:pt x="17" y="88"/>
                    <a:pt x="35" y="55"/>
                    <a:pt x="55" y="24"/>
                  </a:cubicBezTo>
                  <a:cubicBezTo>
                    <a:pt x="68" y="5"/>
                    <a:pt x="93" y="0"/>
                    <a:pt x="114" y="12"/>
                  </a:cubicBezTo>
                  <a:cubicBezTo>
                    <a:pt x="144" y="28"/>
                    <a:pt x="173" y="45"/>
                    <a:pt x="202" y="62"/>
                  </a:cubicBezTo>
                  <a:cubicBezTo>
                    <a:pt x="223" y="75"/>
                    <a:pt x="231" y="100"/>
                    <a:pt x="220" y="122"/>
                  </a:cubicBezTo>
                  <a:cubicBezTo>
                    <a:pt x="203" y="154"/>
                    <a:pt x="184" y="185"/>
                    <a:pt x="168" y="214"/>
                  </a:cubicBezTo>
                  <a:close/>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 name="Freeform 10"/>
            <p:cNvSpPr>
              <a:spLocks/>
            </p:cNvSpPr>
            <p:nvPr/>
          </p:nvSpPr>
          <p:spPr bwMode="auto">
            <a:xfrm>
              <a:off x="4213225" y="1508125"/>
              <a:ext cx="754063" cy="1987550"/>
            </a:xfrm>
            <a:custGeom>
              <a:avLst/>
              <a:gdLst>
                <a:gd name="T0" fmla="*/ 98 w 201"/>
                <a:gd name="T1" fmla="*/ 0 h 530"/>
                <a:gd name="T2" fmla="*/ 120 w 201"/>
                <a:gd name="T3" fmla="*/ 95 h 530"/>
                <a:gd name="T4" fmla="*/ 190 w 201"/>
                <a:gd name="T5" fmla="*/ 414 h 530"/>
                <a:gd name="T6" fmla="*/ 112 w 201"/>
                <a:gd name="T7" fmla="*/ 524 h 530"/>
                <a:gd name="T8" fmla="*/ 3 w 201"/>
                <a:gd name="T9" fmla="*/ 450 h 530"/>
                <a:gd name="T10" fmla="*/ 7 w 201"/>
                <a:gd name="T11" fmla="*/ 397 h 530"/>
                <a:gd name="T12" fmla="*/ 94 w 201"/>
                <a:gd name="T13" fmla="*/ 6 h 530"/>
                <a:gd name="T14" fmla="*/ 96 w 201"/>
                <a:gd name="T15" fmla="*/ 0 h 530"/>
                <a:gd name="T16" fmla="*/ 98 w 201"/>
                <a:gd name="T17"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30">
                  <a:moveTo>
                    <a:pt x="98" y="0"/>
                  </a:moveTo>
                  <a:cubicBezTo>
                    <a:pt x="105" y="32"/>
                    <a:pt x="113" y="63"/>
                    <a:pt x="120" y="95"/>
                  </a:cubicBezTo>
                  <a:cubicBezTo>
                    <a:pt x="143" y="201"/>
                    <a:pt x="167" y="308"/>
                    <a:pt x="190" y="414"/>
                  </a:cubicBezTo>
                  <a:cubicBezTo>
                    <a:pt x="201" y="465"/>
                    <a:pt x="164" y="517"/>
                    <a:pt x="112" y="524"/>
                  </a:cubicBezTo>
                  <a:cubicBezTo>
                    <a:pt x="59" y="530"/>
                    <a:pt x="14" y="501"/>
                    <a:pt x="3" y="450"/>
                  </a:cubicBezTo>
                  <a:cubicBezTo>
                    <a:pt x="0" y="433"/>
                    <a:pt x="4" y="414"/>
                    <a:pt x="7" y="397"/>
                  </a:cubicBezTo>
                  <a:cubicBezTo>
                    <a:pt x="36" y="267"/>
                    <a:pt x="65" y="137"/>
                    <a:pt x="94" y="6"/>
                  </a:cubicBezTo>
                  <a:cubicBezTo>
                    <a:pt x="94" y="4"/>
                    <a:pt x="95" y="2"/>
                    <a:pt x="96" y="0"/>
                  </a:cubicBezTo>
                  <a:cubicBezTo>
                    <a:pt x="96" y="0"/>
                    <a:pt x="97" y="0"/>
                    <a:pt x="98" y="0"/>
                  </a:cubicBezTo>
                  <a:close/>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grpSp>
      <p:grpSp>
        <p:nvGrpSpPr>
          <p:cNvPr id="4" name="Group 3"/>
          <p:cNvGrpSpPr/>
          <p:nvPr/>
        </p:nvGrpSpPr>
        <p:grpSpPr>
          <a:xfrm>
            <a:off x="9139957" y="2196662"/>
            <a:ext cx="1300864" cy="1566042"/>
            <a:chOff x="9139957" y="2196662"/>
            <a:chExt cx="1300864" cy="1566042"/>
          </a:xfrm>
        </p:grpSpPr>
        <p:sp>
          <p:nvSpPr>
            <p:cNvPr id="3" name="Rectangle 2"/>
            <p:cNvSpPr/>
            <p:nvPr/>
          </p:nvSpPr>
          <p:spPr>
            <a:xfrm>
              <a:off x="9154510" y="3429000"/>
              <a:ext cx="1286311" cy="333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2" name="Group 17"/>
            <p:cNvGrpSpPr>
              <a:grpSpLocks noChangeAspect="1"/>
            </p:cNvGrpSpPr>
            <p:nvPr/>
          </p:nvGrpSpPr>
          <p:grpSpPr bwMode="auto">
            <a:xfrm>
              <a:off x="9139957" y="2196662"/>
              <a:ext cx="1300864" cy="1566042"/>
              <a:chOff x="564" y="1160"/>
              <a:chExt cx="780" cy="939"/>
            </a:xfrm>
            <a:noFill/>
          </p:grpSpPr>
          <p:sp>
            <p:nvSpPr>
              <p:cNvPr id="63" name="Freeform 18"/>
              <p:cNvSpPr>
                <a:spLocks noEditPoints="1"/>
              </p:cNvSpPr>
              <p:nvPr/>
            </p:nvSpPr>
            <p:spPr bwMode="auto">
              <a:xfrm>
                <a:off x="564" y="1280"/>
                <a:ext cx="780" cy="819"/>
              </a:xfrm>
              <a:custGeom>
                <a:avLst/>
                <a:gdLst>
                  <a:gd name="T0" fmla="*/ 270 w 330"/>
                  <a:gd name="T1" fmla="*/ 0 h 347"/>
                  <a:gd name="T2" fmla="*/ 270 w 330"/>
                  <a:gd name="T3" fmla="*/ 21 h 347"/>
                  <a:gd name="T4" fmla="*/ 278 w 330"/>
                  <a:gd name="T5" fmla="*/ 41 h 347"/>
                  <a:gd name="T6" fmla="*/ 249 w 330"/>
                  <a:gd name="T7" fmla="*/ 70 h 347"/>
                  <a:gd name="T8" fmla="*/ 221 w 330"/>
                  <a:gd name="T9" fmla="*/ 41 h 347"/>
                  <a:gd name="T10" fmla="*/ 229 w 330"/>
                  <a:gd name="T11" fmla="*/ 21 h 347"/>
                  <a:gd name="T12" fmla="*/ 229 w 330"/>
                  <a:gd name="T13" fmla="*/ 0 h 347"/>
                  <a:gd name="T14" fmla="*/ 101 w 330"/>
                  <a:gd name="T15" fmla="*/ 0 h 347"/>
                  <a:gd name="T16" fmla="*/ 101 w 330"/>
                  <a:gd name="T17" fmla="*/ 21 h 347"/>
                  <a:gd name="T18" fmla="*/ 109 w 330"/>
                  <a:gd name="T19" fmla="*/ 41 h 347"/>
                  <a:gd name="T20" fmla="*/ 81 w 330"/>
                  <a:gd name="T21" fmla="*/ 70 h 347"/>
                  <a:gd name="T22" fmla="*/ 52 w 330"/>
                  <a:gd name="T23" fmla="*/ 41 h 347"/>
                  <a:gd name="T24" fmla="*/ 60 w 330"/>
                  <a:gd name="T25" fmla="*/ 21 h 347"/>
                  <a:gd name="T26" fmla="*/ 60 w 330"/>
                  <a:gd name="T27" fmla="*/ 0 h 347"/>
                  <a:gd name="T28" fmla="*/ 0 w 330"/>
                  <a:gd name="T29" fmla="*/ 0 h 347"/>
                  <a:gd name="T30" fmla="*/ 0 w 330"/>
                  <a:gd name="T31" fmla="*/ 347 h 347"/>
                  <a:gd name="T32" fmla="*/ 330 w 330"/>
                  <a:gd name="T33" fmla="*/ 347 h 347"/>
                  <a:gd name="T34" fmla="*/ 330 w 330"/>
                  <a:gd name="T35" fmla="*/ 0 h 347"/>
                  <a:gd name="T36" fmla="*/ 270 w 330"/>
                  <a:gd name="T37" fmla="*/ 0 h 347"/>
                  <a:gd name="T38" fmla="*/ 304 w 330"/>
                  <a:gd name="T39" fmla="*/ 319 h 347"/>
                  <a:gd name="T40" fmla="*/ 26 w 330"/>
                  <a:gd name="T41" fmla="*/ 319 h 347"/>
                  <a:gd name="T42" fmla="*/ 26 w 330"/>
                  <a:gd name="T43" fmla="*/ 85 h 347"/>
                  <a:gd name="T44" fmla="*/ 304 w 330"/>
                  <a:gd name="T45" fmla="*/ 85 h 347"/>
                  <a:gd name="T46" fmla="*/ 304 w 330"/>
                  <a:gd name="T47" fmla="*/ 3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0" h="347">
                    <a:moveTo>
                      <a:pt x="270" y="0"/>
                    </a:moveTo>
                    <a:cubicBezTo>
                      <a:pt x="270" y="21"/>
                      <a:pt x="270" y="21"/>
                      <a:pt x="270" y="21"/>
                    </a:cubicBezTo>
                    <a:cubicBezTo>
                      <a:pt x="275" y="27"/>
                      <a:pt x="278" y="34"/>
                      <a:pt x="278" y="41"/>
                    </a:cubicBezTo>
                    <a:cubicBezTo>
                      <a:pt x="278" y="57"/>
                      <a:pt x="265" y="70"/>
                      <a:pt x="249" y="70"/>
                    </a:cubicBezTo>
                    <a:cubicBezTo>
                      <a:pt x="233" y="70"/>
                      <a:pt x="221" y="57"/>
                      <a:pt x="221" y="41"/>
                    </a:cubicBezTo>
                    <a:cubicBezTo>
                      <a:pt x="221" y="34"/>
                      <a:pt x="224" y="27"/>
                      <a:pt x="229" y="21"/>
                    </a:cubicBezTo>
                    <a:cubicBezTo>
                      <a:pt x="229" y="0"/>
                      <a:pt x="229" y="0"/>
                      <a:pt x="229" y="0"/>
                    </a:cubicBezTo>
                    <a:cubicBezTo>
                      <a:pt x="101" y="0"/>
                      <a:pt x="101" y="0"/>
                      <a:pt x="101" y="0"/>
                    </a:cubicBezTo>
                    <a:cubicBezTo>
                      <a:pt x="101" y="21"/>
                      <a:pt x="101" y="21"/>
                      <a:pt x="101" y="21"/>
                    </a:cubicBezTo>
                    <a:cubicBezTo>
                      <a:pt x="106" y="27"/>
                      <a:pt x="109" y="34"/>
                      <a:pt x="109" y="41"/>
                    </a:cubicBezTo>
                    <a:cubicBezTo>
                      <a:pt x="109" y="57"/>
                      <a:pt x="97" y="70"/>
                      <a:pt x="81" y="70"/>
                    </a:cubicBezTo>
                    <a:cubicBezTo>
                      <a:pt x="65" y="70"/>
                      <a:pt x="52" y="57"/>
                      <a:pt x="52" y="41"/>
                    </a:cubicBezTo>
                    <a:cubicBezTo>
                      <a:pt x="52" y="34"/>
                      <a:pt x="55" y="27"/>
                      <a:pt x="60" y="21"/>
                    </a:cubicBezTo>
                    <a:cubicBezTo>
                      <a:pt x="60" y="0"/>
                      <a:pt x="60" y="0"/>
                      <a:pt x="60" y="0"/>
                    </a:cubicBezTo>
                    <a:cubicBezTo>
                      <a:pt x="0" y="0"/>
                      <a:pt x="0" y="0"/>
                      <a:pt x="0" y="0"/>
                    </a:cubicBezTo>
                    <a:cubicBezTo>
                      <a:pt x="0" y="347"/>
                      <a:pt x="0" y="347"/>
                      <a:pt x="0" y="347"/>
                    </a:cubicBezTo>
                    <a:cubicBezTo>
                      <a:pt x="330" y="347"/>
                      <a:pt x="330" y="347"/>
                      <a:pt x="330" y="347"/>
                    </a:cubicBezTo>
                    <a:cubicBezTo>
                      <a:pt x="330" y="0"/>
                      <a:pt x="330" y="0"/>
                      <a:pt x="330" y="0"/>
                    </a:cubicBezTo>
                    <a:lnTo>
                      <a:pt x="270" y="0"/>
                    </a:lnTo>
                    <a:close/>
                    <a:moveTo>
                      <a:pt x="304" y="319"/>
                    </a:moveTo>
                    <a:cubicBezTo>
                      <a:pt x="26" y="319"/>
                      <a:pt x="26" y="319"/>
                      <a:pt x="26" y="319"/>
                    </a:cubicBezTo>
                    <a:cubicBezTo>
                      <a:pt x="26" y="85"/>
                      <a:pt x="26" y="85"/>
                      <a:pt x="26" y="85"/>
                    </a:cubicBezTo>
                    <a:cubicBezTo>
                      <a:pt x="304" y="85"/>
                      <a:pt x="304" y="85"/>
                      <a:pt x="304" y="85"/>
                    </a:cubicBezTo>
                    <a:lnTo>
                      <a:pt x="304" y="319"/>
                    </a:lnTo>
                    <a:close/>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 name="Rectangle 19"/>
              <p:cNvSpPr>
                <a:spLocks noChangeArrowheads="1"/>
              </p:cNvSpPr>
              <p:nvPr/>
            </p:nvSpPr>
            <p:spPr bwMode="auto">
              <a:xfrm>
                <a:off x="1148" y="1563"/>
                <a:ext cx="78" cy="81"/>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 name="Rectangle 20"/>
              <p:cNvSpPr>
                <a:spLocks noChangeArrowheads="1"/>
              </p:cNvSpPr>
              <p:nvPr/>
            </p:nvSpPr>
            <p:spPr bwMode="auto">
              <a:xfrm>
                <a:off x="1032" y="1563"/>
                <a:ext cx="78" cy="81"/>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 name="Rectangle 21"/>
              <p:cNvSpPr>
                <a:spLocks noChangeArrowheads="1"/>
              </p:cNvSpPr>
              <p:nvPr/>
            </p:nvSpPr>
            <p:spPr bwMode="auto">
              <a:xfrm>
                <a:off x="919" y="1563"/>
                <a:ext cx="78" cy="81"/>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 name="Rectangle 22"/>
              <p:cNvSpPr>
                <a:spLocks noChangeArrowheads="1"/>
              </p:cNvSpPr>
              <p:nvPr/>
            </p:nvSpPr>
            <p:spPr bwMode="auto">
              <a:xfrm>
                <a:off x="1148" y="1677"/>
                <a:ext cx="78" cy="80"/>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 name="Rectangle 23"/>
              <p:cNvSpPr>
                <a:spLocks noChangeArrowheads="1"/>
              </p:cNvSpPr>
              <p:nvPr/>
            </p:nvSpPr>
            <p:spPr bwMode="auto">
              <a:xfrm>
                <a:off x="1032" y="1677"/>
                <a:ext cx="78" cy="80"/>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 name="Rectangle 24"/>
              <p:cNvSpPr>
                <a:spLocks noChangeArrowheads="1"/>
              </p:cNvSpPr>
              <p:nvPr/>
            </p:nvSpPr>
            <p:spPr bwMode="auto">
              <a:xfrm>
                <a:off x="919" y="1677"/>
                <a:ext cx="78" cy="80"/>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 name="Rectangle 25"/>
              <p:cNvSpPr>
                <a:spLocks noChangeArrowheads="1"/>
              </p:cNvSpPr>
              <p:nvPr/>
            </p:nvSpPr>
            <p:spPr bwMode="auto">
              <a:xfrm>
                <a:off x="805" y="1677"/>
                <a:ext cx="78" cy="80"/>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 name="Rectangle 26"/>
              <p:cNvSpPr>
                <a:spLocks noChangeArrowheads="1"/>
              </p:cNvSpPr>
              <p:nvPr/>
            </p:nvSpPr>
            <p:spPr bwMode="auto">
              <a:xfrm>
                <a:off x="690" y="1677"/>
                <a:ext cx="78" cy="80"/>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 name="Rectangle 27"/>
              <p:cNvSpPr>
                <a:spLocks noChangeArrowheads="1"/>
              </p:cNvSpPr>
              <p:nvPr/>
            </p:nvSpPr>
            <p:spPr bwMode="auto">
              <a:xfrm>
                <a:off x="1148" y="1790"/>
                <a:ext cx="78" cy="80"/>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 name="Rectangle 28"/>
              <p:cNvSpPr>
                <a:spLocks noChangeArrowheads="1"/>
              </p:cNvSpPr>
              <p:nvPr/>
            </p:nvSpPr>
            <p:spPr bwMode="auto">
              <a:xfrm>
                <a:off x="1032" y="1790"/>
                <a:ext cx="78" cy="80"/>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 name="Rectangle 29"/>
              <p:cNvSpPr>
                <a:spLocks noChangeArrowheads="1"/>
              </p:cNvSpPr>
              <p:nvPr/>
            </p:nvSpPr>
            <p:spPr bwMode="auto">
              <a:xfrm>
                <a:off x="919" y="1790"/>
                <a:ext cx="78" cy="80"/>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 name="Rectangle 30"/>
              <p:cNvSpPr>
                <a:spLocks noChangeArrowheads="1"/>
              </p:cNvSpPr>
              <p:nvPr/>
            </p:nvSpPr>
            <p:spPr bwMode="auto">
              <a:xfrm>
                <a:off x="805" y="1790"/>
                <a:ext cx="78" cy="80"/>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 name="Rectangle 31"/>
              <p:cNvSpPr>
                <a:spLocks noChangeArrowheads="1"/>
              </p:cNvSpPr>
              <p:nvPr/>
            </p:nvSpPr>
            <p:spPr bwMode="auto">
              <a:xfrm>
                <a:off x="690" y="1790"/>
                <a:ext cx="78" cy="80"/>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 name="Rectangle 32"/>
              <p:cNvSpPr>
                <a:spLocks noChangeArrowheads="1"/>
              </p:cNvSpPr>
              <p:nvPr/>
            </p:nvSpPr>
            <p:spPr bwMode="auto">
              <a:xfrm>
                <a:off x="1032" y="1903"/>
                <a:ext cx="78" cy="81"/>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 name="Rectangle 33"/>
              <p:cNvSpPr>
                <a:spLocks noChangeArrowheads="1"/>
              </p:cNvSpPr>
              <p:nvPr/>
            </p:nvSpPr>
            <p:spPr bwMode="auto">
              <a:xfrm>
                <a:off x="919" y="1903"/>
                <a:ext cx="78" cy="81"/>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 name="Rectangle 34"/>
              <p:cNvSpPr>
                <a:spLocks noChangeArrowheads="1"/>
              </p:cNvSpPr>
              <p:nvPr/>
            </p:nvSpPr>
            <p:spPr bwMode="auto">
              <a:xfrm>
                <a:off x="805" y="1903"/>
                <a:ext cx="78" cy="81"/>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 name="Rectangle 35"/>
              <p:cNvSpPr>
                <a:spLocks noChangeArrowheads="1"/>
              </p:cNvSpPr>
              <p:nvPr/>
            </p:nvSpPr>
            <p:spPr bwMode="auto">
              <a:xfrm>
                <a:off x="690" y="1903"/>
                <a:ext cx="78" cy="81"/>
              </a:xfrm>
              <a:prstGeom prst="rect">
                <a:avLst/>
              </a:pr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 name="Freeform 36"/>
              <p:cNvSpPr>
                <a:spLocks/>
              </p:cNvSpPr>
              <p:nvPr/>
            </p:nvSpPr>
            <p:spPr bwMode="auto">
              <a:xfrm>
                <a:off x="1131" y="1160"/>
                <a:ext cx="47" cy="245"/>
              </a:xfrm>
              <a:custGeom>
                <a:avLst/>
                <a:gdLst>
                  <a:gd name="T0" fmla="*/ 10 w 20"/>
                  <a:gd name="T1" fmla="*/ 104 h 104"/>
                  <a:gd name="T2" fmla="*/ 20 w 20"/>
                  <a:gd name="T3" fmla="*/ 94 h 104"/>
                  <a:gd name="T4" fmla="*/ 20 w 20"/>
                  <a:gd name="T5" fmla="*/ 10 h 104"/>
                  <a:gd name="T6" fmla="*/ 10 w 20"/>
                  <a:gd name="T7" fmla="*/ 0 h 104"/>
                  <a:gd name="T8" fmla="*/ 0 w 20"/>
                  <a:gd name="T9" fmla="*/ 10 h 104"/>
                  <a:gd name="T10" fmla="*/ 0 w 20"/>
                  <a:gd name="T11" fmla="*/ 94 h 104"/>
                  <a:gd name="T12" fmla="*/ 10 w 20"/>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20" h="104">
                    <a:moveTo>
                      <a:pt x="10" y="104"/>
                    </a:moveTo>
                    <a:cubicBezTo>
                      <a:pt x="15" y="104"/>
                      <a:pt x="20" y="100"/>
                      <a:pt x="20" y="94"/>
                    </a:cubicBezTo>
                    <a:cubicBezTo>
                      <a:pt x="20" y="10"/>
                      <a:pt x="20" y="10"/>
                      <a:pt x="20" y="10"/>
                    </a:cubicBezTo>
                    <a:cubicBezTo>
                      <a:pt x="20" y="5"/>
                      <a:pt x="15" y="0"/>
                      <a:pt x="10" y="0"/>
                    </a:cubicBezTo>
                    <a:cubicBezTo>
                      <a:pt x="5" y="0"/>
                      <a:pt x="0" y="5"/>
                      <a:pt x="0" y="10"/>
                    </a:cubicBezTo>
                    <a:cubicBezTo>
                      <a:pt x="0" y="94"/>
                      <a:pt x="0" y="94"/>
                      <a:pt x="0" y="94"/>
                    </a:cubicBezTo>
                    <a:cubicBezTo>
                      <a:pt x="0" y="100"/>
                      <a:pt x="5" y="104"/>
                      <a:pt x="10" y="104"/>
                    </a:cubicBezTo>
                    <a:close/>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 name="Freeform 37"/>
              <p:cNvSpPr>
                <a:spLocks/>
              </p:cNvSpPr>
              <p:nvPr/>
            </p:nvSpPr>
            <p:spPr bwMode="auto">
              <a:xfrm>
                <a:off x="732" y="1160"/>
                <a:ext cx="45" cy="245"/>
              </a:xfrm>
              <a:custGeom>
                <a:avLst/>
                <a:gdLst>
                  <a:gd name="T0" fmla="*/ 10 w 19"/>
                  <a:gd name="T1" fmla="*/ 104 h 104"/>
                  <a:gd name="T2" fmla="*/ 19 w 19"/>
                  <a:gd name="T3" fmla="*/ 94 h 104"/>
                  <a:gd name="T4" fmla="*/ 19 w 19"/>
                  <a:gd name="T5" fmla="*/ 10 h 104"/>
                  <a:gd name="T6" fmla="*/ 10 w 19"/>
                  <a:gd name="T7" fmla="*/ 0 h 104"/>
                  <a:gd name="T8" fmla="*/ 0 w 19"/>
                  <a:gd name="T9" fmla="*/ 10 h 104"/>
                  <a:gd name="T10" fmla="*/ 0 w 19"/>
                  <a:gd name="T11" fmla="*/ 94 h 104"/>
                  <a:gd name="T12" fmla="*/ 10 w 19"/>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9" h="104">
                    <a:moveTo>
                      <a:pt x="10" y="104"/>
                    </a:moveTo>
                    <a:cubicBezTo>
                      <a:pt x="15" y="104"/>
                      <a:pt x="19" y="100"/>
                      <a:pt x="19" y="94"/>
                    </a:cubicBezTo>
                    <a:cubicBezTo>
                      <a:pt x="19" y="10"/>
                      <a:pt x="19" y="10"/>
                      <a:pt x="19" y="10"/>
                    </a:cubicBezTo>
                    <a:cubicBezTo>
                      <a:pt x="19" y="5"/>
                      <a:pt x="15" y="0"/>
                      <a:pt x="10" y="0"/>
                    </a:cubicBezTo>
                    <a:cubicBezTo>
                      <a:pt x="4" y="0"/>
                      <a:pt x="0" y="5"/>
                      <a:pt x="0" y="10"/>
                    </a:cubicBezTo>
                    <a:cubicBezTo>
                      <a:pt x="0" y="94"/>
                      <a:pt x="0" y="94"/>
                      <a:pt x="0" y="94"/>
                    </a:cubicBezTo>
                    <a:cubicBezTo>
                      <a:pt x="0" y="100"/>
                      <a:pt x="4" y="104"/>
                      <a:pt x="10" y="104"/>
                    </a:cubicBezTo>
                    <a:close/>
                  </a:path>
                </a:pathLst>
              </a:custGeom>
              <a:grpFill/>
              <a:ln w="2857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grpSp>
      </p:grpSp>
      <p:sp>
        <p:nvSpPr>
          <p:cNvPr id="89" name="TextBox 88"/>
          <p:cNvSpPr txBox="1"/>
          <p:nvPr/>
        </p:nvSpPr>
        <p:spPr>
          <a:xfrm>
            <a:off x="1156141" y="4488699"/>
            <a:ext cx="2511972" cy="877163"/>
          </a:xfrm>
          <a:prstGeom prst="rect">
            <a:avLst/>
          </a:prstGeom>
          <a:noFill/>
        </p:spPr>
        <p:txBody>
          <a:bodyPr wrap="square" rtlCol="0">
            <a:spAutoFit/>
          </a:bodyPr>
          <a:lstStyle/>
          <a:p>
            <a:pPr algn="ctr"/>
            <a:r>
              <a:rPr lang="en-GB" sz="2000" b="1" dirty="0"/>
              <a:t>WORKERS CHECK EMAIL 74x PER DAY</a:t>
            </a:r>
          </a:p>
          <a:p>
            <a:pPr algn="ctr"/>
            <a:endParaRPr lang="en-GB" sz="1100" b="1" i="1" dirty="0"/>
          </a:p>
        </p:txBody>
      </p:sp>
      <p:sp>
        <p:nvSpPr>
          <p:cNvPr id="90" name="TextBox 89"/>
          <p:cNvSpPr txBox="1"/>
          <p:nvPr/>
        </p:nvSpPr>
        <p:spPr>
          <a:xfrm>
            <a:off x="4845273" y="4488699"/>
            <a:ext cx="2511972" cy="1015663"/>
          </a:xfrm>
          <a:prstGeom prst="rect">
            <a:avLst/>
          </a:prstGeom>
          <a:noFill/>
        </p:spPr>
        <p:txBody>
          <a:bodyPr wrap="square" rtlCol="0">
            <a:spAutoFit/>
          </a:bodyPr>
          <a:lstStyle/>
          <a:p>
            <a:pPr algn="ctr"/>
            <a:r>
              <a:rPr lang="en-GB" sz="2000" b="1" dirty="0"/>
              <a:t>WE GET DISTRACTED FOR 90 SECONDS WITH EVERY EMAIL </a:t>
            </a:r>
          </a:p>
        </p:txBody>
      </p:sp>
      <p:sp>
        <p:nvSpPr>
          <p:cNvPr id="91" name="TextBox 90"/>
          <p:cNvSpPr txBox="1"/>
          <p:nvPr/>
        </p:nvSpPr>
        <p:spPr>
          <a:xfrm>
            <a:off x="8541074" y="4488699"/>
            <a:ext cx="2511972" cy="1015663"/>
          </a:xfrm>
          <a:prstGeom prst="rect">
            <a:avLst/>
          </a:prstGeom>
          <a:noFill/>
        </p:spPr>
        <p:txBody>
          <a:bodyPr wrap="square" rtlCol="0">
            <a:spAutoFit/>
          </a:bodyPr>
          <a:lstStyle/>
          <a:p>
            <a:pPr algn="ctr"/>
            <a:r>
              <a:rPr lang="en-GB" sz="2000" b="1" dirty="0"/>
              <a:t>WE SPEND 28% OF OUR WORKTIME ON EMAIL</a:t>
            </a:r>
          </a:p>
        </p:txBody>
      </p:sp>
      <p:sp>
        <p:nvSpPr>
          <p:cNvPr id="40" name="Rectangle 39"/>
          <p:cNvSpPr/>
          <p:nvPr/>
        </p:nvSpPr>
        <p:spPr>
          <a:xfrm>
            <a:off x="1490321" y="6304785"/>
            <a:ext cx="2579552" cy="261610"/>
          </a:xfrm>
          <a:prstGeom prst="rect">
            <a:avLst/>
          </a:prstGeom>
        </p:spPr>
        <p:txBody>
          <a:bodyPr wrap="none">
            <a:spAutoFit/>
          </a:bodyPr>
          <a:lstStyle/>
          <a:p>
            <a:r>
              <a:rPr lang="en-GB" sz="1100" b="1" dirty="0"/>
              <a:t>SOURCES: </a:t>
            </a:r>
            <a:r>
              <a:rPr lang="en-GB" sz="1100" b="1" i="1" dirty="0"/>
              <a:t>MCKINSEY REPORT, SANEBOX </a:t>
            </a:r>
          </a:p>
        </p:txBody>
      </p:sp>
      <p:sp>
        <p:nvSpPr>
          <p:cNvPr id="41" name="Rectangle 40"/>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410981978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1000"/>
                                        <p:tgtEl>
                                          <p:spTgt spid="2"/>
                                        </p:tgtEl>
                                      </p:cBhvr>
                                    </p:animEffect>
                                  </p:childTnLst>
                                </p:cTn>
                              </p:par>
                            </p:childTnLst>
                          </p:cTn>
                        </p:par>
                        <p:par>
                          <p:cTn id="12" fill="hold">
                            <p:stCondLst>
                              <p:cond delay="1500"/>
                            </p:stCondLst>
                            <p:childTnLst>
                              <p:par>
                                <p:cTn id="13" presetID="1" presetClass="entr" presetSubtype="0" fill="hold" grpId="0" nodeType="after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2000"/>
                            </p:stCondLst>
                            <p:childTnLst>
                              <p:par>
                                <p:cTn id="20" presetID="21"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heel(1)">
                                      <p:cBhvr>
                                        <p:cTn id="22" dur="1000"/>
                                        <p:tgtEl>
                                          <p:spTgt spid="50"/>
                                        </p:tgtEl>
                                      </p:cBhvr>
                                    </p:animEffect>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90">
                                            <p:txEl>
                                              <p:pRg st="0" end="0"/>
                                            </p:txEl>
                                          </p:spTgt>
                                        </p:tgtEl>
                                        <p:attrNameLst>
                                          <p:attrName>style.visibility</p:attrName>
                                        </p:attrNameLst>
                                      </p:cBhvr>
                                      <p:to>
                                        <p:strVal val="visible"/>
                                      </p:to>
                                    </p:se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par>
                          <p:cTn id="30" fill="hold">
                            <p:stCondLst>
                              <p:cond delay="3500"/>
                            </p:stCondLst>
                            <p:childTnLst>
                              <p:par>
                                <p:cTn id="31" presetID="21" presetClass="entr" presetSubtype="1"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heel(1)">
                                      <p:cBhvr>
                                        <p:cTn id="33" dur="1000"/>
                                        <p:tgtEl>
                                          <p:spTgt spid="51"/>
                                        </p:tgtEl>
                                      </p:cBhvr>
                                    </p:animEffect>
                                  </p:childTnLst>
                                </p:cTn>
                              </p:par>
                            </p:childTnLst>
                          </p:cTn>
                        </p:par>
                        <p:par>
                          <p:cTn id="34" fill="hold">
                            <p:stCondLst>
                              <p:cond delay="4500"/>
                            </p:stCondLst>
                            <p:childTnLst>
                              <p:par>
                                <p:cTn id="35" presetID="1" presetClass="entr" presetSubtype="0" fill="hold" grpId="0" nodeType="afterEffect">
                                  <p:stCondLst>
                                    <p:cond delay="0"/>
                                  </p:stCondLst>
                                  <p:childTnLst>
                                    <p:set>
                                      <p:cBhvr>
                                        <p:cTn id="36" dur="1" fill="hold">
                                          <p:stCondLst>
                                            <p:cond delay="0"/>
                                          </p:stCondLst>
                                        </p:cTn>
                                        <p:tgtEl>
                                          <p:spTgt spid="91">
                                            <p:txEl>
                                              <p:pRg st="0" end="0"/>
                                            </p:txEl>
                                          </p:spTgt>
                                        </p:tgtEl>
                                        <p:attrNameLst>
                                          <p:attrName>style.visibility</p:attrName>
                                        </p:attrNameLst>
                                      </p:cBhvr>
                                      <p:to>
                                        <p:strVal val="visible"/>
                                      </p:to>
                                    </p:se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p:stCondLst>
                              <p:cond delay="5000"/>
                            </p:stCondLst>
                            <p:childTnLst>
                              <p:par>
                                <p:cTn id="42" presetID="10" presetClass="entr" presetSubtype="0" fill="hold" grpId="0" nodeType="afterEffect">
                                  <p:stCondLst>
                                    <p:cond delay="30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200"/>
                                        <p:tgtEl>
                                          <p:spTgt spid="40"/>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 grpId="0" animBg="1"/>
      <p:bldP spid="50" grpId="0" animBg="1"/>
      <p:bldP spid="51" grpId="0" animBg="1"/>
      <p:bldP spid="52" grpId="0" animBg="1"/>
      <p:bldP spid="89" grpId="0" uiExpand="1"/>
      <p:bldP spid="90" grpId="0" uiExpand="1" build="p"/>
      <p:bldP spid="91" grpId="0" uiExpand="1" build="p"/>
      <p:bldP spid="40" grpId="0"/>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39" name="Group 166938"/>
          <p:cNvGrpSpPr/>
          <p:nvPr/>
        </p:nvGrpSpPr>
        <p:grpSpPr>
          <a:xfrm>
            <a:off x="1984676" y="808038"/>
            <a:ext cx="1573213" cy="1490663"/>
            <a:chOff x="2821803" y="808038"/>
            <a:chExt cx="1573213" cy="1490663"/>
          </a:xfrm>
        </p:grpSpPr>
        <p:sp>
          <p:nvSpPr>
            <p:cNvPr id="9" name="Freeform 5"/>
            <p:cNvSpPr>
              <a:spLocks/>
            </p:cNvSpPr>
            <p:nvPr/>
          </p:nvSpPr>
          <p:spPr bwMode="auto">
            <a:xfrm>
              <a:off x="2898003" y="808038"/>
              <a:ext cx="1497013" cy="958850"/>
            </a:xfrm>
            <a:custGeom>
              <a:avLst/>
              <a:gdLst>
                <a:gd name="T0" fmla="*/ 69 w 294"/>
                <a:gd name="T1" fmla="*/ 127 h 188"/>
                <a:gd name="T2" fmla="*/ 92 w 294"/>
                <a:gd name="T3" fmla="*/ 114 h 188"/>
                <a:gd name="T4" fmla="*/ 115 w 294"/>
                <a:gd name="T5" fmla="*/ 119 h 188"/>
                <a:gd name="T6" fmla="*/ 207 w 294"/>
                <a:gd name="T7" fmla="*/ 110 h 188"/>
                <a:gd name="T8" fmla="*/ 255 w 294"/>
                <a:gd name="T9" fmla="*/ 127 h 188"/>
                <a:gd name="T10" fmla="*/ 240 w 294"/>
                <a:gd name="T11" fmla="*/ 52 h 188"/>
                <a:gd name="T12" fmla="*/ 189 w 294"/>
                <a:gd name="T13" fmla="*/ 27 h 188"/>
                <a:gd name="T14" fmla="*/ 140 w 294"/>
                <a:gd name="T15" fmla="*/ 19 h 188"/>
                <a:gd name="T16" fmla="*/ 40 w 294"/>
                <a:gd name="T17" fmla="*/ 42 h 188"/>
                <a:gd name="T18" fmla="*/ 11 w 294"/>
                <a:gd name="T19" fmla="*/ 131 h 188"/>
                <a:gd name="T20" fmla="*/ 9 w 294"/>
                <a:gd name="T2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188">
                  <a:moveTo>
                    <a:pt x="69" y="127"/>
                  </a:moveTo>
                  <a:cubicBezTo>
                    <a:pt x="69" y="127"/>
                    <a:pt x="78" y="102"/>
                    <a:pt x="92" y="114"/>
                  </a:cubicBezTo>
                  <a:cubicBezTo>
                    <a:pt x="92" y="114"/>
                    <a:pt x="97" y="103"/>
                    <a:pt x="115" y="119"/>
                  </a:cubicBezTo>
                  <a:cubicBezTo>
                    <a:pt x="115" y="119"/>
                    <a:pt x="158" y="152"/>
                    <a:pt x="207" y="110"/>
                  </a:cubicBezTo>
                  <a:cubicBezTo>
                    <a:pt x="207" y="110"/>
                    <a:pt x="217" y="128"/>
                    <a:pt x="255" y="127"/>
                  </a:cubicBezTo>
                  <a:cubicBezTo>
                    <a:pt x="255" y="127"/>
                    <a:pt x="294" y="83"/>
                    <a:pt x="240" y="52"/>
                  </a:cubicBezTo>
                  <a:cubicBezTo>
                    <a:pt x="240" y="52"/>
                    <a:pt x="215" y="19"/>
                    <a:pt x="189" y="27"/>
                  </a:cubicBezTo>
                  <a:cubicBezTo>
                    <a:pt x="189" y="27"/>
                    <a:pt x="186" y="7"/>
                    <a:pt x="140" y="19"/>
                  </a:cubicBezTo>
                  <a:cubicBezTo>
                    <a:pt x="140" y="19"/>
                    <a:pt x="98" y="0"/>
                    <a:pt x="40" y="42"/>
                  </a:cubicBezTo>
                  <a:cubicBezTo>
                    <a:pt x="40" y="42"/>
                    <a:pt x="0" y="65"/>
                    <a:pt x="11" y="131"/>
                  </a:cubicBezTo>
                  <a:cubicBezTo>
                    <a:pt x="11" y="131"/>
                    <a:pt x="3" y="179"/>
                    <a:pt x="9" y="18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p:nvSpPr>
          <p:spPr bwMode="auto">
            <a:xfrm>
              <a:off x="2821803" y="1614488"/>
              <a:ext cx="244475" cy="684213"/>
            </a:xfrm>
            <a:custGeom>
              <a:avLst/>
              <a:gdLst>
                <a:gd name="T0" fmla="*/ 48 w 48"/>
                <a:gd name="T1" fmla="*/ 63 h 134"/>
                <a:gd name="T2" fmla="*/ 0 w 48"/>
                <a:gd name="T3" fmla="*/ 39 h 134"/>
                <a:gd name="T4" fmla="*/ 16 w 48"/>
                <a:gd name="T5" fmla="*/ 101 h 134"/>
                <a:gd name="T6" fmla="*/ 44 w 48"/>
                <a:gd name="T7" fmla="*/ 128 h 134"/>
              </a:gdLst>
              <a:ahLst/>
              <a:cxnLst>
                <a:cxn ang="0">
                  <a:pos x="T0" y="T1"/>
                </a:cxn>
                <a:cxn ang="0">
                  <a:pos x="T2" y="T3"/>
                </a:cxn>
                <a:cxn ang="0">
                  <a:pos x="T4" y="T5"/>
                </a:cxn>
                <a:cxn ang="0">
                  <a:pos x="T6" y="T7"/>
                </a:cxn>
              </a:cxnLst>
              <a:rect l="0" t="0" r="r" b="b"/>
              <a:pathLst>
                <a:path w="48" h="134">
                  <a:moveTo>
                    <a:pt x="48" y="63"/>
                  </a:moveTo>
                  <a:cubicBezTo>
                    <a:pt x="48" y="63"/>
                    <a:pt x="23" y="0"/>
                    <a:pt x="0" y="39"/>
                  </a:cubicBezTo>
                  <a:cubicBezTo>
                    <a:pt x="0" y="39"/>
                    <a:pt x="0" y="82"/>
                    <a:pt x="16" y="101"/>
                  </a:cubicBezTo>
                  <a:cubicBezTo>
                    <a:pt x="16" y="101"/>
                    <a:pt x="29" y="134"/>
                    <a:pt x="44" y="12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66937" name="Group 166936"/>
          <p:cNvGrpSpPr/>
          <p:nvPr/>
        </p:nvGrpSpPr>
        <p:grpSpPr>
          <a:xfrm>
            <a:off x="2275188" y="1501776"/>
            <a:ext cx="1187451" cy="1582738"/>
            <a:chOff x="3112315" y="1501776"/>
            <a:chExt cx="1187451" cy="1582738"/>
          </a:xfrm>
        </p:grpSpPr>
        <p:sp>
          <p:nvSpPr>
            <p:cNvPr id="10" name="Freeform 6"/>
            <p:cNvSpPr>
              <a:spLocks/>
            </p:cNvSpPr>
            <p:nvPr/>
          </p:nvSpPr>
          <p:spPr bwMode="auto">
            <a:xfrm>
              <a:off x="3142478" y="1501776"/>
              <a:ext cx="1157288" cy="1582738"/>
            </a:xfrm>
            <a:custGeom>
              <a:avLst/>
              <a:gdLst>
                <a:gd name="T0" fmla="*/ 209 w 227"/>
                <a:gd name="T1" fmla="*/ 0 h 310"/>
                <a:gd name="T2" fmla="*/ 214 w 227"/>
                <a:gd name="T3" fmla="*/ 117 h 310"/>
                <a:gd name="T4" fmla="*/ 197 w 227"/>
                <a:gd name="T5" fmla="*/ 213 h 310"/>
                <a:gd name="T6" fmla="*/ 169 w 227"/>
                <a:gd name="T7" fmla="*/ 258 h 310"/>
                <a:gd name="T8" fmla="*/ 131 w 227"/>
                <a:gd name="T9" fmla="*/ 298 h 310"/>
                <a:gd name="T10" fmla="*/ 63 w 227"/>
                <a:gd name="T11" fmla="*/ 271 h 310"/>
                <a:gd name="T12" fmla="*/ 3 w 227"/>
                <a:gd name="T13" fmla="*/ 199 h 310"/>
              </a:gdLst>
              <a:ahLst/>
              <a:cxnLst>
                <a:cxn ang="0">
                  <a:pos x="T0" y="T1"/>
                </a:cxn>
                <a:cxn ang="0">
                  <a:pos x="T2" y="T3"/>
                </a:cxn>
                <a:cxn ang="0">
                  <a:pos x="T4" y="T5"/>
                </a:cxn>
                <a:cxn ang="0">
                  <a:pos x="T6" y="T7"/>
                </a:cxn>
                <a:cxn ang="0">
                  <a:pos x="T8" y="T9"/>
                </a:cxn>
                <a:cxn ang="0">
                  <a:pos x="T10" y="T11"/>
                </a:cxn>
                <a:cxn ang="0">
                  <a:pos x="T12" y="T13"/>
                </a:cxn>
              </a:cxnLst>
              <a:rect l="0" t="0" r="r" b="b"/>
              <a:pathLst>
                <a:path w="227" h="310">
                  <a:moveTo>
                    <a:pt x="209" y="0"/>
                  </a:moveTo>
                  <a:cubicBezTo>
                    <a:pt x="209" y="0"/>
                    <a:pt x="227" y="23"/>
                    <a:pt x="214" y="117"/>
                  </a:cubicBezTo>
                  <a:cubicBezTo>
                    <a:pt x="214" y="117"/>
                    <a:pt x="217" y="182"/>
                    <a:pt x="197" y="213"/>
                  </a:cubicBezTo>
                  <a:cubicBezTo>
                    <a:pt x="197" y="213"/>
                    <a:pt x="192" y="236"/>
                    <a:pt x="169" y="258"/>
                  </a:cubicBezTo>
                  <a:cubicBezTo>
                    <a:pt x="169" y="258"/>
                    <a:pt x="163" y="292"/>
                    <a:pt x="131" y="298"/>
                  </a:cubicBezTo>
                  <a:cubicBezTo>
                    <a:pt x="131" y="298"/>
                    <a:pt x="102" y="310"/>
                    <a:pt x="63" y="271"/>
                  </a:cubicBezTo>
                  <a:cubicBezTo>
                    <a:pt x="63" y="271"/>
                    <a:pt x="0" y="224"/>
                    <a:pt x="3" y="199"/>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p:cNvSpPr>
            <p:nvPr/>
          </p:nvSpPr>
          <p:spPr bwMode="auto">
            <a:xfrm>
              <a:off x="3112315" y="1630363"/>
              <a:ext cx="182563" cy="417513"/>
            </a:xfrm>
            <a:custGeom>
              <a:avLst/>
              <a:gdLst>
                <a:gd name="T0" fmla="*/ 29 w 36"/>
                <a:gd name="T1" fmla="*/ 0 h 82"/>
                <a:gd name="T2" fmla="*/ 36 w 36"/>
                <a:gd name="T3" fmla="*/ 40 h 82"/>
                <a:gd name="T4" fmla="*/ 2 w 36"/>
                <a:gd name="T5" fmla="*/ 82 h 82"/>
              </a:gdLst>
              <a:ahLst/>
              <a:cxnLst>
                <a:cxn ang="0">
                  <a:pos x="T0" y="T1"/>
                </a:cxn>
                <a:cxn ang="0">
                  <a:pos x="T2" y="T3"/>
                </a:cxn>
                <a:cxn ang="0">
                  <a:pos x="T4" y="T5"/>
                </a:cxn>
              </a:cxnLst>
              <a:rect l="0" t="0" r="r" b="b"/>
              <a:pathLst>
                <a:path w="36" h="82">
                  <a:moveTo>
                    <a:pt x="29" y="0"/>
                  </a:moveTo>
                  <a:cubicBezTo>
                    <a:pt x="29" y="0"/>
                    <a:pt x="25" y="36"/>
                    <a:pt x="36" y="40"/>
                  </a:cubicBezTo>
                  <a:cubicBezTo>
                    <a:pt x="36" y="40"/>
                    <a:pt x="0" y="41"/>
                    <a:pt x="2" y="82"/>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9"/>
            <p:cNvSpPr>
              <a:spLocks/>
            </p:cNvSpPr>
            <p:nvPr/>
          </p:nvSpPr>
          <p:spPr bwMode="auto">
            <a:xfrm>
              <a:off x="3407590" y="2047876"/>
              <a:ext cx="331788" cy="66675"/>
            </a:xfrm>
            <a:custGeom>
              <a:avLst/>
              <a:gdLst>
                <a:gd name="T0" fmla="*/ 209 w 209"/>
                <a:gd name="T1" fmla="*/ 42 h 42"/>
                <a:gd name="T2" fmla="*/ 71 w 209"/>
                <a:gd name="T3" fmla="*/ 0 h 42"/>
                <a:gd name="T4" fmla="*/ 0 w 209"/>
                <a:gd name="T5" fmla="*/ 23 h 42"/>
              </a:gdLst>
              <a:ahLst/>
              <a:cxnLst>
                <a:cxn ang="0">
                  <a:pos x="T0" y="T1"/>
                </a:cxn>
                <a:cxn ang="0">
                  <a:pos x="T2" y="T3"/>
                </a:cxn>
                <a:cxn ang="0">
                  <a:pos x="T4" y="T5"/>
                </a:cxn>
              </a:cxnLst>
              <a:rect l="0" t="0" r="r" b="b"/>
              <a:pathLst>
                <a:path w="209" h="42">
                  <a:moveTo>
                    <a:pt x="209" y="42"/>
                  </a:moveTo>
                  <a:lnTo>
                    <a:pt x="71" y="0"/>
                  </a:lnTo>
                  <a:lnTo>
                    <a:pt x="0" y="23"/>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p:cNvSpPr>
            <p:nvPr/>
          </p:nvSpPr>
          <p:spPr bwMode="auto">
            <a:xfrm>
              <a:off x="4028303" y="2006601"/>
              <a:ext cx="214313" cy="77788"/>
            </a:xfrm>
            <a:custGeom>
              <a:avLst/>
              <a:gdLst>
                <a:gd name="T0" fmla="*/ 0 w 135"/>
                <a:gd name="T1" fmla="*/ 49 h 49"/>
                <a:gd name="T2" fmla="*/ 106 w 135"/>
                <a:gd name="T3" fmla="*/ 0 h 49"/>
                <a:gd name="T4" fmla="*/ 135 w 135"/>
                <a:gd name="T5" fmla="*/ 0 h 49"/>
              </a:gdLst>
              <a:ahLst/>
              <a:cxnLst>
                <a:cxn ang="0">
                  <a:pos x="T0" y="T1"/>
                </a:cxn>
                <a:cxn ang="0">
                  <a:pos x="T2" y="T3"/>
                </a:cxn>
                <a:cxn ang="0">
                  <a:pos x="T4" y="T5"/>
                </a:cxn>
              </a:cxnLst>
              <a:rect l="0" t="0" r="r" b="b"/>
              <a:pathLst>
                <a:path w="135" h="49">
                  <a:moveTo>
                    <a:pt x="0" y="49"/>
                  </a:moveTo>
                  <a:lnTo>
                    <a:pt x="106" y="0"/>
                  </a:lnTo>
                  <a:lnTo>
                    <a:pt x="135" y="0"/>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p:nvSpPr>
          <p:spPr bwMode="auto">
            <a:xfrm>
              <a:off x="4028303" y="2460626"/>
              <a:ext cx="66675" cy="87313"/>
            </a:xfrm>
            <a:custGeom>
              <a:avLst/>
              <a:gdLst>
                <a:gd name="T0" fmla="*/ 0 w 13"/>
                <a:gd name="T1" fmla="*/ 0 h 17"/>
                <a:gd name="T2" fmla="*/ 2 w 13"/>
                <a:gd name="T3" fmla="*/ 17 h 17"/>
              </a:gdLst>
              <a:ahLst/>
              <a:cxnLst>
                <a:cxn ang="0">
                  <a:pos x="T0" y="T1"/>
                </a:cxn>
                <a:cxn ang="0">
                  <a:pos x="T2" y="T3"/>
                </a:cxn>
              </a:cxnLst>
              <a:rect l="0" t="0" r="r" b="b"/>
              <a:pathLst>
                <a:path w="13" h="17">
                  <a:moveTo>
                    <a:pt x="0" y="0"/>
                  </a:moveTo>
                  <a:cubicBezTo>
                    <a:pt x="0" y="0"/>
                    <a:pt x="13" y="10"/>
                    <a:pt x="2" y="17"/>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p:nvSpPr>
          <p:spPr bwMode="auto">
            <a:xfrm>
              <a:off x="3631428" y="2420938"/>
              <a:ext cx="387350" cy="214313"/>
            </a:xfrm>
            <a:custGeom>
              <a:avLst/>
              <a:gdLst>
                <a:gd name="T0" fmla="*/ 21 w 76"/>
                <a:gd name="T1" fmla="*/ 0 h 42"/>
                <a:gd name="T2" fmla="*/ 33 w 76"/>
                <a:gd name="T3" fmla="*/ 25 h 42"/>
                <a:gd name="T4" fmla="*/ 66 w 76"/>
                <a:gd name="T5" fmla="*/ 32 h 42"/>
                <a:gd name="T6" fmla="*/ 69 w 76"/>
                <a:gd name="T7" fmla="*/ 16 h 42"/>
              </a:gdLst>
              <a:ahLst/>
              <a:cxnLst>
                <a:cxn ang="0">
                  <a:pos x="T0" y="T1"/>
                </a:cxn>
                <a:cxn ang="0">
                  <a:pos x="T2" y="T3"/>
                </a:cxn>
                <a:cxn ang="0">
                  <a:pos x="T4" y="T5"/>
                </a:cxn>
                <a:cxn ang="0">
                  <a:pos x="T6" y="T7"/>
                </a:cxn>
              </a:cxnLst>
              <a:rect l="0" t="0" r="r" b="b"/>
              <a:pathLst>
                <a:path w="76" h="42">
                  <a:moveTo>
                    <a:pt x="21" y="0"/>
                  </a:moveTo>
                  <a:cubicBezTo>
                    <a:pt x="21" y="0"/>
                    <a:pt x="0" y="28"/>
                    <a:pt x="33" y="25"/>
                  </a:cubicBezTo>
                  <a:cubicBezTo>
                    <a:pt x="33" y="25"/>
                    <a:pt x="54" y="42"/>
                    <a:pt x="66" y="32"/>
                  </a:cubicBezTo>
                  <a:cubicBezTo>
                    <a:pt x="66" y="32"/>
                    <a:pt x="76" y="27"/>
                    <a:pt x="69" y="1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p:nvSpPr>
          <p:spPr bwMode="auto">
            <a:xfrm>
              <a:off x="3575865" y="2695576"/>
              <a:ext cx="417513" cy="107950"/>
            </a:xfrm>
            <a:custGeom>
              <a:avLst/>
              <a:gdLst>
                <a:gd name="T0" fmla="*/ 0 w 82"/>
                <a:gd name="T1" fmla="*/ 0 h 21"/>
                <a:gd name="T2" fmla="*/ 82 w 82"/>
                <a:gd name="T3" fmla="*/ 0 h 21"/>
              </a:gdLst>
              <a:ahLst/>
              <a:cxnLst>
                <a:cxn ang="0">
                  <a:pos x="T0" y="T1"/>
                </a:cxn>
                <a:cxn ang="0">
                  <a:pos x="T2" y="T3"/>
                </a:cxn>
              </a:cxnLst>
              <a:rect l="0" t="0" r="r" b="b"/>
              <a:pathLst>
                <a:path w="82" h="21">
                  <a:moveTo>
                    <a:pt x="0" y="0"/>
                  </a:moveTo>
                  <a:cubicBezTo>
                    <a:pt x="0" y="0"/>
                    <a:pt x="53" y="21"/>
                    <a:pt x="82"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4044178" y="2640013"/>
              <a:ext cx="46038" cy="55563"/>
            </a:xfrm>
            <a:custGeom>
              <a:avLst/>
              <a:gdLst>
                <a:gd name="T0" fmla="*/ 0 w 9"/>
                <a:gd name="T1" fmla="*/ 0 h 11"/>
                <a:gd name="T2" fmla="*/ 3 w 9"/>
                <a:gd name="T3" fmla="*/ 11 h 11"/>
              </a:gdLst>
              <a:ahLst/>
              <a:cxnLst>
                <a:cxn ang="0">
                  <a:pos x="T0" y="T1"/>
                </a:cxn>
                <a:cxn ang="0">
                  <a:pos x="T2" y="T3"/>
                </a:cxn>
              </a:cxnLst>
              <a:rect l="0" t="0" r="r" b="b"/>
              <a:pathLst>
                <a:path w="9" h="11">
                  <a:moveTo>
                    <a:pt x="0" y="0"/>
                  </a:moveTo>
                  <a:cubicBezTo>
                    <a:pt x="0" y="0"/>
                    <a:pt x="9" y="7"/>
                    <a:pt x="3" y="11"/>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66940" name="Group 166939"/>
          <p:cNvGrpSpPr/>
          <p:nvPr/>
        </p:nvGrpSpPr>
        <p:grpSpPr>
          <a:xfrm>
            <a:off x="2137076" y="2338388"/>
            <a:ext cx="952500" cy="2362200"/>
            <a:chOff x="2974203" y="2338388"/>
            <a:chExt cx="952500" cy="2362200"/>
          </a:xfrm>
        </p:grpSpPr>
        <p:grpSp>
          <p:nvGrpSpPr>
            <p:cNvPr id="166938" name="Group 166937"/>
            <p:cNvGrpSpPr/>
            <p:nvPr/>
          </p:nvGrpSpPr>
          <p:grpSpPr>
            <a:xfrm>
              <a:off x="2974203" y="2338388"/>
              <a:ext cx="952500" cy="1250950"/>
              <a:chOff x="2974203" y="2338388"/>
              <a:chExt cx="952500" cy="1250950"/>
            </a:xfrm>
          </p:grpSpPr>
          <p:sp>
            <p:nvSpPr>
              <p:cNvPr id="19" name="Freeform 15"/>
              <p:cNvSpPr>
                <a:spLocks/>
              </p:cNvSpPr>
              <p:nvPr/>
            </p:nvSpPr>
            <p:spPr bwMode="auto">
              <a:xfrm>
                <a:off x="2974203" y="2338388"/>
                <a:ext cx="733425" cy="1250950"/>
              </a:xfrm>
              <a:custGeom>
                <a:avLst/>
                <a:gdLst>
                  <a:gd name="T0" fmla="*/ 144 w 144"/>
                  <a:gd name="T1" fmla="*/ 245 h 245"/>
                  <a:gd name="T2" fmla="*/ 86 w 144"/>
                  <a:gd name="T3" fmla="*/ 172 h 245"/>
                  <a:gd name="T4" fmla="*/ 68 w 144"/>
                  <a:gd name="T5" fmla="*/ 163 h 245"/>
                  <a:gd name="T6" fmla="*/ 18 w 144"/>
                  <a:gd name="T7" fmla="*/ 0 h 245"/>
                </a:gdLst>
                <a:ahLst/>
                <a:cxnLst>
                  <a:cxn ang="0">
                    <a:pos x="T0" y="T1"/>
                  </a:cxn>
                  <a:cxn ang="0">
                    <a:pos x="T2" y="T3"/>
                  </a:cxn>
                  <a:cxn ang="0">
                    <a:pos x="T4" y="T5"/>
                  </a:cxn>
                  <a:cxn ang="0">
                    <a:pos x="T6" y="T7"/>
                  </a:cxn>
                </a:cxnLst>
                <a:rect l="0" t="0" r="r" b="b"/>
                <a:pathLst>
                  <a:path w="144" h="245">
                    <a:moveTo>
                      <a:pt x="144" y="245"/>
                    </a:moveTo>
                    <a:cubicBezTo>
                      <a:pt x="141" y="189"/>
                      <a:pt x="104" y="175"/>
                      <a:pt x="86" y="172"/>
                    </a:cubicBezTo>
                    <a:cubicBezTo>
                      <a:pt x="79" y="171"/>
                      <a:pt x="73" y="168"/>
                      <a:pt x="68" y="163"/>
                    </a:cubicBezTo>
                    <a:cubicBezTo>
                      <a:pt x="0" y="96"/>
                      <a:pt x="18" y="0"/>
                      <a:pt x="18"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p:cNvSpPr>
                <a:spLocks/>
              </p:cNvSpPr>
              <p:nvPr/>
            </p:nvSpPr>
            <p:spPr bwMode="auto">
              <a:xfrm>
                <a:off x="3718740" y="3032126"/>
                <a:ext cx="207963" cy="403225"/>
              </a:xfrm>
              <a:custGeom>
                <a:avLst/>
                <a:gdLst>
                  <a:gd name="T0" fmla="*/ 41 w 41"/>
                  <a:gd name="T1" fmla="*/ 0 h 79"/>
                  <a:gd name="T2" fmla="*/ 26 w 41"/>
                  <a:gd name="T3" fmla="*/ 31 h 79"/>
                  <a:gd name="T4" fmla="*/ 1 w 41"/>
                  <a:gd name="T5" fmla="*/ 79 h 79"/>
                </a:gdLst>
                <a:ahLst/>
                <a:cxnLst>
                  <a:cxn ang="0">
                    <a:pos x="T0" y="T1"/>
                  </a:cxn>
                  <a:cxn ang="0">
                    <a:pos x="T2" y="T3"/>
                  </a:cxn>
                  <a:cxn ang="0">
                    <a:pos x="T4" y="T5"/>
                  </a:cxn>
                </a:cxnLst>
                <a:rect l="0" t="0" r="r" b="b"/>
                <a:pathLst>
                  <a:path w="41" h="79">
                    <a:moveTo>
                      <a:pt x="41" y="0"/>
                    </a:moveTo>
                    <a:cubicBezTo>
                      <a:pt x="41" y="0"/>
                      <a:pt x="38" y="21"/>
                      <a:pt x="26" y="31"/>
                    </a:cubicBezTo>
                    <a:cubicBezTo>
                      <a:pt x="14" y="41"/>
                      <a:pt x="0" y="58"/>
                      <a:pt x="1" y="79"/>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3" name="Freeform 19"/>
            <p:cNvSpPr>
              <a:spLocks/>
            </p:cNvSpPr>
            <p:nvPr/>
          </p:nvSpPr>
          <p:spPr bwMode="auto">
            <a:xfrm>
              <a:off x="3621903" y="3589338"/>
              <a:ext cx="228600" cy="1111250"/>
            </a:xfrm>
            <a:custGeom>
              <a:avLst/>
              <a:gdLst>
                <a:gd name="T0" fmla="*/ 45 w 45"/>
                <a:gd name="T1" fmla="*/ 0 h 218"/>
                <a:gd name="T2" fmla="*/ 20 w 45"/>
                <a:gd name="T3" fmla="*/ 218 h 218"/>
                <a:gd name="T4" fmla="*/ 0 w 45"/>
                <a:gd name="T5" fmla="*/ 218 h 218"/>
              </a:gdLst>
              <a:ahLst/>
              <a:cxnLst>
                <a:cxn ang="0">
                  <a:pos x="T0" y="T1"/>
                </a:cxn>
                <a:cxn ang="0">
                  <a:pos x="T2" y="T3"/>
                </a:cxn>
                <a:cxn ang="0">
                  <a:pos x="T4" y="T5"/>
                </a:cxn>
              </a:cxnLst>
              <a:rect l="0" t="0" r="r" b="b"/>
              <a:pathLst>
                <a:path w="45" h="218">
                  <a:moveTo>
                    <a:pt x="45" y="0"/>
                  </a:moveTo>
                  <a:cubicBezTo>
                    <a:pt x="45" y="0"/>
                    <a:pt x="20" y="171"/>
                    <a:pt x="20" y="218"/>
                  </a:cubicBezTo>
                  <a:cubicBezTo>
                    <a:pt x="0" y="218"/>
                    <a:pt x="0" y="218"/>
                    <a:pt x="0" y="21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66932" name="Group 166931"/>
          <p:cNvGrpSpPr/>
          <p:nvPr/>
        </p:nvGrpSpPr>
        <p:grpSpPr>
          <a:xfrm>
            <a:off x="2508551" y="2114551"/>
            <a:ext cx="2038350" cy="3025775"/>
            <a:chOff x="3345678" y="2114551"/>
            <a:chExt cx="2038350" cy="3025775"/>
          </a:xfrm>
        </p:grpSpPr>
        <p:sp>
          <p:nvSpPr>
            <p:cNvPr id="24" name="Freeform 20"/>
            <p:cNvSpPr>
              <a:spLocks/>
            </p:cNvSpPr>
            <p:nvPr/>
          </p:nvSpPr>
          <p:spPr bwMode="auto">
            <a:xfrm>
              <a:off x="4268015" y="2114551"/>
              <a:ext cx="1116013" cy="2535238"/>
            </a:xfrm>
            <a:custGeom>
              <a:avLst/>
              <a:gdLst>
                <a:gd name="T0" fmla="*/ 0 w 219"/>
                <a:gd name="T1" fmla="*/ 0 h 497"/>
                <a:gd name="T2" fmla="*/ 198 w 219"/>
                <a:gd name="T3" fmla="*/ 134 h 497"/>
                <a:gd name="T4" fmla="*/ 204 w 219"/>
                <a:gd name="T5" fmla="*/ 259 h 497"/>
                <a:gd name="T6" fmla="*/ 207 w 219"/>
                <a:gd name="T7" fmla="*/ 306 h 497"/>
                <a:gd name="T8" fmla="*/ 197 w 219"/>
                <a:gd name="T9" fmla="*/ 458 h 497"/>
                <a:gd name="T10" fmla="*/ 188 w 219"/>
                <a:gd name="T11" fmla="*/ 497 h 497"/>
              </a:gdLst>
              <a:ahLst/>
              <a:cxnLst>
                <a:cxn ang="0">
                  <a:pos x="T0" y="T1"/>
                </a:cxn>
                <a:cxn ang="0">
                  <a:pos x="T2" y="T3"/>
                </a:cxn>
                <a:cxn ang="0">
                  <a:pos x="T4" y="T5"/>
                </a:cxn>
                <a:cxn ang="0">
                  <a:pos x="T6" y="T7"/>
                </a:cxn>
                <a:cxn ang="0">
                  <a:pos x="T8" y="T9"/>
                </a:cxn>
                <a:cxn ang="0">
                  <a:pos x="T10" y="T11"/>
                </a:cxn>
              </a:cxnLst>
              <a:rect l="0" t="0" r="r" b="b"/>
              <a:pathLst>
                <a:path w="219" h="497">
                  <a:moveTo>
                    <a:pt x="0" y="0"/>
                  </a:moveTo>
                  <a:cubicBezTo>
                    <a:pt x="0" y="0"/>
                    <a:pt x="159" y="44"/>
                    <a:pt x="198" y="134"/>
                  </a:cubicBezTo>
                  <a:cubicBezTo>
                    <a:pt x="198" y="134"/>
                    <a:pt x="214" y="229"/>
                    <a:pt x="204" y="259"/>
                  </a:cubicBezTo>
                  <a:cubicBezTo>
                    <a:pt x="204" y="259"/>
                    <a:pt x="217" y="292"/>
                    <a:pt x="207" y="306"/>
                  </a:cubicBezTo>
                  <a:cubicBezTo>
                    <a:pt x="207" y="306"/>
                    <a:pt x="219" y="424"/>
                    <a:pt x="197" y="458"/>
                  </a:cubicBezTo>
                  <a:cubicBezTo>
                    <a:pt x="197" y="458"/>
                    <a:pt x="196" y="489"/>
                    <a:pt x="188" y="497"/>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p:cNvSpPr>
              <a:spLocks/>
            </p:cNvSpPr>
            <p:nvPr/>
          </p:nvSpPr>
          <p:spPr bwMode="auto">
            <a:xfrm>
              <a:off x="4293415" y="3640138"/>
              <a:ext cx="265113" cy="1131888"/>
            </a:xfrm>
            <a:custGeom>
              <a:avLst/>
              <a:gdLst>
                <a:gd name="T0" fmla="*/ 52 w 52"/>
                <a:gd name="T1" fmla="*/ 0 h 222"/>
                <a:gd name="T2" fmla="*/ 0 w 52"/>
                <a:gd name="T3" fmla="*/ 222 h 222"/>
              </a:gdLst>
              <a:ahLst/>
              <a:cxnLst>
                <a:cxn ang="0">
                  <a:pos x="T0" y="T1"/>
                </a:cxn>
                <a:cxn ang="0">
                  <a:pos x="T2" y="T3"/>
                </a:cxn>
              </a:cxnLst>
              <a:rect l="0" t="0" r="r" b="b"/>
              <a:pathLst>
                <a:path w="52" h="222">
                  <a:moveTo>
                    <a:pt x="52" y="0"/>
                  </a:moveTo>
                  <a:cubicBezTo>
                    <a:pt x="52" y="0"/>
                    <a:pt x="2" y="97"/>
                    <a:pt x="0" y="222"/>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p:cNvSpPr>
              <a:spLocks/>
            </p:cNvSpPr>
            <p:nvPr/>
          </p:nvSpPr>
          <p:spPr bwMode="auto">
            <a:xfrm>
              <a:off x="3345678" y="4700588"/>
              <a:ext cx="1177925" cy="439738"/>
            </a:xfrm>
            <a:custGeom>
              <a:avLst/>
              <a:gdLst>
                <a:gd name="T0" fmla="*/ 231 w 231"/>
                <a:gd name="T1" fmla="*/ 0 h 86"/>
                <a:gd name="T2" fmla="*/ 140 w 231"/>
                <a:gd name="T3" fmla="*/ 27 h 86"/>
                <a:gd name="T4" fmla="*/ 39 w 231"/>
                <a:gd name="T5" fmla="*/ 54 h 86"/>
                <a:gd name="T6" fmla="*/ 0 w 231"/>
                <a:gd name="T7" fmla="*/ 54 h 86"/>
                <a:gd name="T8" fmla="*/ 0 w 231"/>
                <a:gd name="T9" fmla="*/ 86 h 86"/>
              </a:gdLst>
              <a:ahLst/>
              <a:cxnLst>
                <a:cxn ang="0">
                  <a:pos x="T0" y="T1"/>
                </a:cxn>
                <a:cxn ang="0">
                  <a:pos x="T2" y="T3"/>
                </a:cxn>
                <a:cxn ang="0">
                  <a:pos x="T4" y="T5"/>
                </a:cxn>
                <a:cxn ang="0">
                  <a:pos x="T6" y="T7"/>
                </a:cxn>
                <a:cxn ang="0">
                  <a:pos x="T8" y="T9"/>
                </a:cxn>
              </a:cxnLst>
              <a:rect l="0" t="0" r="r" b="b"/>
              <a:pathLst>
                <a:path w="231" h="86">
                  <a:moveTo>
                    <a:pt x="231" y="0"/>
                  </a:moveTo>
                  <a:cubicBezTo>
                    <a:pt x="231" y="0"/>
                    <a:pt x="211" y="0"/>
                    <a:pt x="140" y="27"/>
                  </a:cubicBezTo>
                  <a:cubicBezTo>
                    <a:pt x="140" y="27"/>
                    <a:pt x="63" y="30"/>
                    <a:pt x="39" y="54"/>
                  </a:cubicBezTo>
                  <a:cubicBezTo>
                    <a:pt x="0" y="54"/>
                    <a:pt x="0" y="54"/>
                    <a:pt x="0" y="54"/>
                  </a:cubicBezTo>
                  <a:cubicBezTo>
                    <a:pt x="0" y="86"/>
                    <a:pt x="0" y="86"/>
                    <a:pt x="0" y="8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66936" name="Group 166935"/>
          <p:cNvGrpSpPr/>
          <p:nvPr/>
        </p:nvGrpSpPr>
        <p:grpSpPr>
          <a:xfrm>
            <a:off x="547988" y="2232026"/>
            <a:ext cx="1960563" cy="3546475"/>
            <a:chOff x="1385115" y="2232026"/>
            <a:chExt cx="1960563" cy="3546475"/>
          </a:xfrm>
        </p:grpSpPr>
        <p:sp>
          <p:nvSpPr>
            <p:cNvPr id="21" name="Freeform 17"/>
            <p:cNvSpPr>
              <a:spLocks/>
            </p:cNvSpPr>
            <p:nvPr/>
          </p:nvSpPr>
          <p:spPr bwMode="auto">
            <a:xfrm>
              <a:off x="1385115" y="2232026"/>
              <a:ext cx="1697038" cy="3546475"/>
            </a:xfrm>
            <a:custGeom>
              <a:avLst/>
              <a:gdLst>
                <a:gd name="T0" fmla="*/ 304 w 333"/>
                <a:gd name="T1" fmla="*/ 0 h 695"/>
                <a:gd name="T2" fmla="*/ 121 w 333"/>
                <a:gd name="T3" fmla="*/ 96 h 695"/>
                <a:gd name="T4" fmla="*/ 51 w 333"/>
                <a:gd name="T5" fmla="*/ 189 h 695"/>
                <a:gd name="T6" fmla="*/ 36 w 333"/>
                <a:gd name="T7" fmla="*/ 300 h 695"/>
                <a:gd name="T8" fmla="*/ 27 w 333"/>
                <a:gd name="T9" fmla="*/ 343 h 695"/>
                <a:gd name="T10" fmla="*/ 20 w 333"/>
                <a:gd name="T11" fmla="*/ 530 h 695"/>
                <a:gd name="T12" fmla="*/ 21 w 333"/>
                <a:gd name="T13" fmla="*/ 566 h 695"/>
                <a:gd name="T14" fmla="*/ 100 w 333"/>
                <a:gd name="T15" fmla="*/ 682 h 695"/>
                <a:gd name="T16" fmla="*/ 328 w 333"/>
                <a:gd name="T17" fmla="*/ 689 h 695"/>
                <a:gd name="T18" fmla="*/ 282 w 333"/>
                <a:gd name="T19" fmla="*/ 627 h 695"/>
                <a:gd name="T20" fmla="*/ 333 w 333"/>
                <a:gd name="T21" fmla="*/ 567 h 695"/>
                <a:gd name="T22" fmla="*/ 173 w 333"/>
                <a:gd name="T23" fmla="*/ 53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695">
                  <a:moveTo>
                    <a:pt x="304" y="0"/>
                  </a:moveTo>
                  <a:cubicBezTo>
                    <a:pt x="304" y="0"/>
                    <a:pt x="166" y="43"/>
                    <a:pt x="121" y="96"/>
                  </a:cubicBezTo>
                  <a:cubicBezTo>
                    <a:pt x="121" y="96"/>
                    <a:pt x="80" y="93"/>
                    <a:pt x="51" y="189"/>
                  </a:cubicBezTo>
                  <a:cubicBezTo>
                    <a:pt x="51" y="189"/>
                    <a:pt x="49" y="288"/>
                    <a:pt x="36" y="300"/>
                  </a:cubicBezTo>
                  <a:cubicBezTo>
                    <a:pt x="23" y="312"/>
                    <a:pt x="27" y="343"/>
                    <a:pt x="27" y="343"/>
                  </a:cubicBezTo>
                  <a:cubicBezTo>
                    <a:pt x="27" y="343"/>
                    <a:pt x="0" y="458"/>
                    <a:pt x="20" y="530"/>
                  </a:cubicBezTo>
                  <a:cubicBezTo>
                    <a:pt x="20" y="530"/>
                    <a:pt x="2" y="543"/>
                    <a:pt x="21" y="566"/>
                  </a:cubicBezTo>
                  <a:cubicBezTo>
                    <a:pt x="21" y="566"/>
                    <a:pt x="28" y="681"/>
                    <a:pt x="100" y="682"/>
                  </a:cubicBezTo>
                  <a:cubicBezTo>
                    <a:pt x="100" y="682"/>
                    <a:pt x="305" y="695"/>
                    <a:pt x="328" y="689"/>
                  </a:cubicBezTo>
                  <a:cubicBezTo>
                    <a:pt x="328" y="689"/>
                    <a:pt x="277" y="694"/>
                    <a:pt x="282" y="627"/>
                  </a:cubicBezTo>
                  <a:cubicBezTo>
                    <a:pt x="282" y="627"/>
                    <a:pt x="290" y="561"/>
                    <a:pt x="333" y="567"/>
                  </a:cubicBezTo>
                  <a:cubicBezTo>
                    <a:pt x="333" y="567"/>
                    <a:pt x="212" y="524"/>
                    <a:pt x="173" y="537"/>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8"/>
            <p:cNvSpPr>
              <a:spLocks/>
            </p:cNvSpPr>
            <p:nvPr/>
          </p:nvSpPr>
          <p:spPr bwMode="auto">
            <a:xfrm>
              <a:off x="2266178" y="3543301"/>
              <a:ext cx="255588" cy="1377950"/>
            </a:xfrm>
            <a:custGeom>
              <a:avLst/>
              <a:gdLst>
                <a:gd name="T0" fmla="*/ 0 w 50"/>
                <a:gd name="T1" fmla="*/ 0 h 270"/>
                <a:gd name="T2" fmla="*/ 37 w 50"/>
                <a:gd name="T3" fmla="*/ 88 h 270"/>
                <a:gd name="T4" fmla="*/ 33 w 50"/>
                <a:gd name="T5" fmla="*/ 145 h 270"/>
                <a:gd name="T6" fmla="*/ 37 w 50"/>
                <a:gd name="T7" fmla="*/ 270 h 270"/>
              </a:gdLst>
              <a:ahLst/>
              <a:cxnLst>
                <a:cxn ang="0">
                  <a:pos x="T0" y="T1"/>
                </a:cxn>
                <a:cxn ang="0">
                  <a:pos x="T2" y="T3"/>
                </a:cxn>
                <a:cxn ang="0">
                  <a:pos x="T4" y="T5"/>
                </a:cxn>
                <a:cxn ang="0">
                  <a:pos x="T6" y="T7"/>
                </a:cxn>
              </a:cxnLst>
              <a:rect l="0" t="0" r="r" b="b"/>
              <a:pathLst>
                <a:path w="50" h="270">
                  <a:moveTo>
                    <a:pt x="0" y="0"/>
                  </a:moveTo>
                  <a:cubicBezTo>
                    <a:pt x="0" y="0"/>
                    <a:pt x="42" y="45"/>
                    <a:pt x="37" y="88"/>
                  </a:cubicBezTo>
                  <a:cubicBezTo>
                    <a:pt x="32" y="132"/>
                    <a:pt x="33" y="145"/>
                    <a:pt x="33" y="145"/>
                  </a:cubicBezTo>
                  <a:cubicBezTo>
                    <a:pt x="33" y="145"/>
                    <a:pt x="50" y="234"/>
                    <a:pt x="37" y="27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919" name="Freeform 30"/>
            <p:cNvSpPr>
              <a:spLocks/>
            </p:cNvSpPr>
            <p:nvPr/>
          </p:nvSpPr>
          <p:spPr bwMode="auto">
            <a:xfrm>
              <a:off x="2944040" y="5038726"/>
              <a:ext cx="401638" cy="19050"/>
            </a:xfrm>
            <a:custGeom>
              <a:avLst/>
              <a:gdLst>
                <a:gd name="T0" fmla="*/ 79 w 79"/>
                <a:gd name="T1" fmla="*/ 0 h 4"/>
                <a:gd name="T2" fmla="*/ 36 w 79"/>
                <a:gd name="T3" fmla="*/ 0 h 4"/>
                <a:gd name="T4" fmla="*/ 34 w 79"/>
                <a:gd name="T5" fmla="*/ 0 h 4"/>
                <a:gd name="T6" fmla="*/ 0 w 79"/>
                <a:gd name="T7" fmla="*/ 4 h 4"/>
              </a:gdLst>
              <a:ahLst/>
              <a:cxnLst>
                <a:cxn ang="0">
                  <a:pos x="T0" y="T1"/>
                </a:cxn>
                <a:cxn ang="0">
                  <a:pos x="T2" y="T3"/>
                </a:cxn>
                <a:cxn ang="0">
                  <a:pos x="T4" y="T5"/>
                </a:cxn>
                <a:cxn ang="0">
                  <a:pos x="T6" y="T7"/>
                </a:cxn>
              </a:cxnLst>
              <a:rect l="0" t="0" r="r" b="b"/>
              <a:pathLst>
                <a:path w="79" h="4">
                  <a:moveTo>
                    <a:pt x="79" y="0"/>
                  </a:moveTo>
                  <a:cubicBezTo>
                    <a:pt x="36" y="0"/>
                    <a:pt x="36" y="0"/>
                    <a:pt x="36" y="0"/>
                  </a:cubicBezTo>
                  <a:cubicBezTo>
                    <a:pt x="35" y="0"/>
                    <a:pt x="35" y="0"/>
                    <a:pt x="34" y="0"/>
                  </a:cubicBezTo>
                  <a:cubicBezTo>
                    <a:pt x="0" y="4"/>
                    <a:pt x="0" y="4"/>
                    <a:pt x="0" y="4"/>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66920" name="Freeform 31"/>
          <p:cNvSpPr>
            <a:spLocks/>
          </p:cNvSpPr>
          <p:nvPr/>
        </p:nvSpPr>
        <p:spPr bwMode="auto">
          <a:xfrm>
            <a:off x="3430888" y="4481513"/>
            <a:ext cx="3182938" cy="1603375"/>
          </a:xfrm>
          <a:custGeom>
            <a:avLst/>
            <a:gdLst>
              <a:gd name="T0" fmla="*/ 0 w 625"/>
              <a:gd name="T1" fmla="*/ 309 h 314"/>
              <a:gd name="T2" fmla="*/ 139 w 625"/>
              <a:gd name="T3" fmla="*/ 53 h 314"/>
              <a:gd name="T4" fmla="*/ 169 w 625"/>
              <a:gd name="T5" fmla="*/ 34 h 314"/>
              <a:gd name="T6" fmla="*/ 612 w 625"/>
              <a:gd name="T7" fmla="*/ 1 h 314"/>
              <a:gd name="T8" fmla="*/ 621 w 625"/>
              <a:gd name="T9" fmla="*/ 17 h 314"/>
              <a:gd name="T10" fmla="*/ 468 w 625"/>
              <a:gd name="T11" fmla="*/ 254 h 314"/>
              <a:gd name="T12" fmla="*/ 446 w 625"/>
              <a:gd name="T13" fmla="*/ 268 h 314"/>
              <a:gd name="T14" fmla="*/ 33 w 625"/>
              <a:gd name="T15" fmla="*/ 314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5" h="314">
                <a:moveTo>
                  <a:pt x="0" y="309"/>
                </a:moveTo>
                <a:cubicBezTo>
                  <a:pt x="139" y="53"/>
                  <a:pt x="139" y="53"/>
                  <a:pt x="139" y="53"/>
                </a:cubicBezTo>
                <a:cubicBezTo>
                  <a:pt x="145" y="42"/>
                  <a:pt x="157" y="35"/>
                  <a:pt x="169" y="34"/>
                </a:cubicBezTo>
                <a:cubicBezTo>
                  <a:pt x="612" y="1"/>
                  <a:pt x="612" y="1"/>
                  <a:pt x="612" y="1"/>
                </a:cubicBezTo>
                <a:cubicBezTo>
                  <a:pt x="620" y="0"/>
                  <a:pt x="625" y="9"/>
                  <a:pt x="621" y="17"/>
                </a:cubicBezTo>
                <a:cubicBezTo>
                  <a:pt x="468" y="254"/>
                  <a:pt x="468" y="254"/>
                  <a:pt x="468" y="254"/>
                </a:cubicBezTo>
                <a:cubicBezTo>
                  <a:pt x="463" y="262"/>
                  <a:pt x="455" y="267"/>
                  <a:pt x="446" y="268"/>
                </a:cubicBezTo>
                <a:cubicBezTo>
                  <a:pt x="33" y="314"/>
                  <a:pt x="33" y="314"/>
                  <a:pt x="33" y="314"/>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66926" name="Group 166925"/>
          <p:cNvGrpSpPr/>
          <p:nvPr/>
        </p:nvGrpSpPr>
        <p:grpSpPr>
          <a:xfrm>
            <a:off x="2245026" y="5140326"/>
            <a:ext cx="1563687" cy="944562"/>
            <a:chOff x="3429000" y="5140326"/>
            <a:chExt cx="1563687" cy="944562"/>
          </a:xfrm>
        </p:grpSpPr>
        <p:sp>
          <p:nvSpPr>
            <p:cNvPr id="27" name="Freeform 23"/>
            <p:cNvSpPr>
              <a:spLocks/>
            </p:cNvSpPr>
            <p:nvPr/>
          </p:nvSpPr>
          <p:spPr bwMode="auto">
            <a:xfrm>
              <a:off x="3468687" y="5140326"/>
              <a:ext cx="1524000" cy="177800"/>
            </a:xfrm>
            <a:custGeom>
              <a:avLst/>
              <a:gdLst>
                <a:gd name="T0" fmla="*/ 0 w 960"/>
                <a:gd name="T1" fmla="*/ 0 h 112"/>
                <a:gd name="T2" fmla="*/ 417 w 960"/>
                <a:gd name="T3" fmla="*/ 0 h 112"/>
                <a:gd name="T4" fmla="*/ 459 w 960"/>
                <a:gd name="T5" fmla="*/ 19 h 112"/>
                <a:gd name="T6" fmla="*/ 851 w 960"/>
                <a:gd name="T7" fmla="*/ 42 h 112"/>
                <a:gd name="T8" fmla="*/ 960 w 960"/>
                <a:gd name="T9" fmla="*/ 112 h 112"/>
              </a:gdLst>
              <a:ahLst/>
              <a:cxnLst>
                <a:cxn ang="0">
                  <a:pos x="T0" y="T1"/>
                </a:cxn>
                <a:cxn ang="0">
                  <a:pos x="T2" y="T3"/>
                </a:cxn>
                <a:cxn ang="0">
                  <a:pos x="T4" y="T5"/>
                </a:cxn>
                <a:cxn ang="0">
                  <a:pos x="T6" y="T7"/>
                </a:cxn>
                <a:cxn ang="0">
                  <a:pos x="T8" y="T9"/>
                </a:cxn>
              </a:cxnLst>
              <a:rect l="0" t="0" r="r" b="b"/>
              <a:pathLst>
                <a:path w="960" h="112">
                  <a:moveTo>
                    <a:pt x="0" y="0"/>
                  </a:moveTo>
                  <a:lnTo>
                    <a:pt x="417" y="0"/>
                  </a:lnTo>
                  <a:lnTo>
                    <a:pt x="459" y="19"/>
                  </a:lnTo>
                  <a:lnTo>
                    <a:pt x="851" y="42"/>
                  </a:lnTo>
                  <a:lnTo>
                    <a:pt x="960" y="112"/>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p:cNvSpPr>
              <a:spLocks/>
            </p:cNvSpPr>
            <p:nvPr/>
          </p:nvSpPr>
          <p:spPr bwMode="auto">
            <a:xfrm>
              <a:off x="3429000" y="5578476"/>
              <a:ext cx="911225" cy="184150"/>
            </a:xfrm>
            <a:custGeom>
              <a:avLst/>
              <a:gdLst>
                <a:gd name="T0" fmla="*/ 0 w 179"/>
                <a:gd name="T1" fmla="*/ 27 h 36"/>
                <a:gd name="T2" fmla="*/ 106 w 179"/>
                <a:gd name="T3" fmla="*/ 0 h 36"/>
                <a:gd name="T4" fmla="*/ 179 w 179"/>
                <a:gd name="T5" fmla="*/ 14 h 36"/>
              </a:gdLst>
              <a:ahLst/>
              <a:cxnLst>
                <a:cxn ang="0">
                  <a:pos x="T0" y="T1"/>
                </a:cxn>
                <a:cxn ang="0">
                  <a:pos x="T2" y="T3"/>
                </a:cxn>
                <a:cxn ang="0">
                  <a:pos x="T4" y="T5"/>
                </a:cxn>
              </a:cxnLst>
              <a:rect l="0" t="0" r="r" b="b"/>
              <a:pathLst>
                <a:path w="179" h="36">
                  <a:moveTo>
                    <a:pt x="0" y="27"/>
                  </a:moveTo>
                  <a:cubicBezTo>
                    <a:pt x="106" y="0"/>
                    <a:pt x="106" y="0"/>
                    <a:pt x="106" y="0"/>
                  </a:cubicBezTo>
                  <a:cubicBezTo>
                    <a:pt x="106" y="0"/>
                    <a:pt x="127" y="36"/>
                    <a:pt x="179" y="14"/>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25"/>
            <p:cNvSpPr>
              <a:spLocks/>
            </p:cNvSpPr>
            <p:nvPr/>
          </p:nvSpPr>
          <p:spPr bwMode="auto">
            <a:xfrm>
              <a:off x="4314825" y="5446713"/>
              <a:ext cx="320675" cy="417513"/>
            </a:xfrm>
            <a:custGeom>
              <a:avLst/>
              <a:gdLst>
                <a:gd name="T0" fmla="*/ 0 w 63"/>
                <a:gd name="T1" fmla="*/ 0 h 82"/>
                <a:gd name="T2" fmla="*/ 4 w 63"/>
                <a:gd name="T3" fmla="*/ 0 h 82"/>
                <a:gd name="T4" fmla="*/ 26 w 63"/>
                <a:gd name="T5" fmla="*/ 12 h 82"/>
                <a:gd name="T6" fmla="*/ 49 w 63"/>
                <a:gd name="T7" fmla="*/ 53 h 82"/>
                <a:gd name="T8" fmla="*/ 53 w 63"/>
                <a:gd name="T9" fmla="*/ 55 h 82"/>
                <a:gd name="T10" fmla="*/ 60 w 63"/>
                <a:gd name="T11" fmla="*/ 73 h 82"/>
                <a:gd name="T12" fmla="*/ 59 w 63"/>
                <a:gd name="T13" fmla="*/ 77 h 82"/>
                <a:gd name="T14" fmla="*/ 57 w 63"/>
                <a:gd name="T15" fmla="*/ 80 h 82"/>
                <a:gd name="T16" fmla="*/ 57 w 63"/>
                <a:gd name="T17" fmla="*/ 80 h 82"/>
                <a:gd name="T18" fmla="*/ 34 w 63"/>
                <a:gd name="T19" fmla="*/ 75 h 82"/>
                <a:gd name="T20" fmla="*/ 24 w 63"/>
                <a:gd name="T21" fmla="*/ 64 h 82"/>
                <a:gd name="T22" fmla="*/ 18 w 63"/>
                <a:gd name="T23" fmla="*/ 56 h 82"/>
                <a:gd name="T24" fmla="*/ 12 w 63"/>
                <a:gd name="T25"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82">
                  <a:moveTo>
                    <a:pt x="0" y="0"/>
                  </a:moveTo>
                  <a:cubicBezTo>
                    <a:pt x="4" y="0"/>
                    <a:pt x="4" y="0"/>
                    <a:pt x="4" y="0"/>
                  </a:cubicBezTo>
                  <a:cubicBezTo>
                    <a:pt x="13" y="0"/>
                    <a:pt x="21" y="5"/>
                    <a:pt x="26" y="12"/>
                  </a:cubicBezTo>
                  <a:cubicBezTo>
                    <a:pt x="49" y="53"/>
                    <a:pt x="49" y="53"/>
                    <a:pt x="49" y="53"/>
                  </a:cubicBezTo>
                  <a:cubicBezTo>
                    <a:pt x="53" y="55"/>
                    <a:pt x="53" y="55"/>
                    <a:pt x="53" y="55"/>
                  </a:cubicBezTo>
                  <a:cubicBezTo>
                    <a:pt x="59" y="58"/>
                    <a:pt x="63" y="66"/>
                    <a:pt x="60" y="73"/>
                  </a:cubicBezTo>
                  <a:cubicBezTo>
                    <a:pt x="59" y="77"/>
                    <a:pt x="59" y="77"/>
                    <a:pt x="59" y="77"/>
                  </a:cubicBezTo>
                  <a:cubicBezTo>
                    <a:pt x="59" y="78"/>
                    <a:pt x="58" y="79"/>
                    <a:pt x="57" y="80"/>
                  </a:cubicBezTo>
                  <a:cubicBezTo>
                    <a:pt x="57" y="80"/>
                    <a:pt x="57" y="80"/>
                    <a:pt x="57" y="80"/>
                  </a:cubicBezTo>
                  <a:cubicBezTo>
                    <a:pt x="49" y="82"/>
                    <a:pt x="40" y="80"/>
                    <a:pt x="34" y="75"/>
                  </a:cubicBezTo>
                  <a:cubicBezTo>
                    <a:pt x="24" y="64"/>
                    <a:pt x="24" y="64"/>
                    <a:pt x="24" y="64"/>
                  </a:cubicBezTo>
                  <a:cubicBezTo>
                    <a:pt x="21" y="62"/>
                    <a:pt x="20" y="59"/>
                    <a:pt x="18" y="56"/>
                  </a:cubicBezTo>
                  <a:cubicBezTo>
                    <a:pt x="12" y="42"/>
                    <a:pt x="12" y="42"/>
                    <a:pt x="12" y="42"/>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p:cNvSpPr>
              <a:spLocks/>
            </p:cNvSpPr>
            <p:nvPr/>
          </p:nvSpPr>
          <p:spPr bwMode="auto">
            <a:xfrm>
              <a:off x="4483100" y="5318126"/>
              <a:ext cx="387350" cy="285750"/>
            </a:xfrm>
            <a:custGeom>
              <a:avLst/>
              <a:gdLst>
                <a:gd name="T0" fmla="*/ 0 w 76"/>
                <a:gd name="T1" fmla="*/ 0 h 56"/>
                <a:gd name="T2" fmla="*/ 40 w 76"/>
                <a:gd name="T3" fmla="*/ 11 h 56"/>
                <a:gd name="T4" fmla="*/ 54 w 76"/>
                <a:gd name="T5" fmla="*/ 22 h 56"/>
                <a:gd name="T6" fmla="*/ 76 w 76"/>
                <a:gd name="T7" fmla="*/ 56 h 56"/>
              </a:gdLst>
              <a:ahLst/>
              <a:cxnLst>
                <a:cxn ang="0">
                  <a:pos x="T0" y="T1"/>
                </a:cxn>
                <a:cxn ang="0">
                  <a:pos x="T2" y="T3"/>
                </a:cxn>
                <a:cxn ang="0">
                  <a:pos x="T4" y="T5"/>
                </a:cxn>
                <a:cxn ang="0">
                  <a:pos x="T6" y="T7"/>
                </a:cxn>
              </a:cxnLst>
              <a:rect l="0" t="0" r="r" b="b"/>
              <a:pathLst>
                <a:path w="76" h="56">
                  <a:moveTo>
                    <a:pt x="0" y="0"/>
                  </a:moveTo>
                  <a:cubicBezTo>
                    <a:pt x="40" y="11"/>
                    <a:pt x="40" y="11"/>
                    <a:pt x="40" y="11"/>
                  </a:cubicBezTo>
                  <a:cubicBezTo>
                    <a:pt x="46" y="13"/>
                    <a:pt x="51" y="17"/>
                    <a:pt x="54" y="22"/>
                  </a:cubicBezTo>
                  <a:cubicBezTo>
                    <a:pt x="76" y="56"/>
                    <a:pt x="76" y="56"/>
                    <a:pt x="76" y="5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912" name="Freeform 27"/>
            <p:cNvSpPr>
              <a:spLocks/>
            </p:cNvSpPr>
            <p:nvPr/>
          </p:nvSpPr>
          <p:spPr bwMode="auto">
            <a:xfrm>
              <a:off x="4513262" y="5461001"/>
              <a:ext cx="260350" cy="296863"/>
            </a:xfrm>
            <a:custGeom>
              <a:avLst/>
              <a:gdLst>
                <a:gd name="T0" fmla="*/ 0 w 164"/>
                <a:gd name="T1" fmla="*/ 0 h 187"/>
                <a:gd name="T2" fmla="*/ 135 w 164"/>
                <a:gd name="T3" fmla="*/ 119 h 187"/>
                <a:gd name="T4" fmla="*/ 164 w 164"/>
                <a:gd name="T5" fmla="*/ 187 h 187"/>
              </a:gdLst>
              <a:ahLst/>
              <a:cxnLst>
                <a:cxn ang="0">
                  <a:pos x="T0" y="T1"/>
                </a:cxn>
                <a:cxn ang="0">
                  <a:pos x="T2" y="T3"/>
                </a:cxn>
                <a:cxn ang="0">
                  <a:pos x="T4" y="T5"/>
                </a:cxn>
              </a:cxnLst>
              <a:rect l="0" t="0" r="r" b="b"/>
              <a:pathLst>
                <a:path w="164" h="187">
                  <a:moveTo>
                    <a:pt x="0" y="0"/>
                  </a:moveTo>
                  <a:lnTo>
                    <a:pt x="135" y="119"/>
                  </a:lnTo>
                  <a:lnTo>
                    <a:pt x="164" y="187"/>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913" name="Freeform 28"/>
            <p:cNvSpPr>
              <a:spLocks/>
            </p:cNvSpPr>
            <p:nvPr/>
          </p:nvSpPr>
          <p:spPr bwMode="auto">
            <a:xfrm>
              <a:off x="4716462" y="5232401"/>
              <a:ext cx="225425" cy="173038"/>
            </a:xfrm>
            <a:custGeom>
              <a:avLst/>
              <a:gdLst>
                <a:gd name="T0" fmla="*/ 0 w 142"/>
                <a:gd name="T1" fmla="*/ 0 h 109"/>
                <a:gd name="T2" fmla="*/ 119 w 142"/>
                <a:gd name="T3" fmla="*/ 77 h 109"/>
                <a:gd name="T4" fmla="*/ 142 w 142"/>
                <a:gd name="T5" fmla="*/ 109 h 109"/>
              </a:gdLst>
              <a:ahLst/>
              <a:cxnLst>
                <a:cxn ang="0">
                  <a:pos x="T0" y="T1"/>
                </a:cxn>
                <a:cxn ang="0">
                  <a:pos x="T2" y="T3"/>
                </a:cxn>
                <a:cxn ang="0">
                  <a:pos x="T4" y="T5"/>
                </a:cxn>
              </a:cxnLst>
              <a:rect l="0" t="0" r="r" b="b"/>
              <a:pathLst>
                <a:path w="142" h="109">
                  <a:moveTo>
                    <a:pt x="0" y="0"/>
                  </a:moveTo>
                  <a:lnTo>
                    <a:pt x="119" y="77"/>
                  </a:lnTo>
                  <a:lnTo>
                    <a:pt x="142" y="109"/>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918" name="Line 29"/>
            <p:cNvSpPr>
              <a:spLocks noChangeShapeType="1"/>
            </p:cNvSpPr>
            <p:nvPr/>
          </p:nvSpPr>
          <p:spPr bwMode="auto">
            <a:xfrm flipH="1">
              <a:off x="4549775" y="5649913"/>
              <a:ext cx="127000" cy="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921" name="Freeform 32"/>
            <p:cNvSpPr>
              <a:spLocks/>
            </p:cNvSpPr>
            <p:nvPr/>
          </p:nvSpPr>
          <p:spPr bwMode="auto">
            <a:xfrm>
              <a:off x="3713162" y="5757863"/>
              <a:ext cx="963613" cy="327025"/>
            </a:xfrm>
            <a:custGeom>
              <a:avLst/>
              <a:gdLst>
                <a:gd name="T0" fmla="*/ 189 w 189"/>
                <a:gd name="T1" fmla="*/ 64 h 64"/>
                <a:gd name="T2" fmla="*/ 3 w 189"/>
                <a:gd name="T3" fmla="*/ 18 h 64"/>
                <a:gd name="T4" fmla="*/ 4 w 189"/>
                <a:gd name="T5" fmla="*/ 12 h 64"/>
                <a:gd name="T6" fmla="*/ 123 w 189"/>
                <a:gd name="T7" fmla="*/ 0 h 64"/>
              </a:gdLst>
              <a:ahLst/>
              <a:cxnLst>
                <a:cxn ang="0">
                  <a:pos x="T0" y="T1"/>
                </a:cxn>
                <a:cxn ang="0">
                  <a:pos x="T2" y="T3"/>
                </a:cxn>
                <a:cxn ang="0">
                  <a:pos x="T4" y="T5"/>
                </a:cxn>
                <a:cxn ang="0">
                  <a:pos x="T6" y="T7"/>
                </a:cxn>
              </a:cxnLst>
              <a:rect l="0" t="0" r="r" b="b"/>
              <a:pathLst>
                <a:path w="189" h="64">
                  <a:moveTo>
                    <a:pt x="189" y="64"/>
                  </a:moveTo>
                  <a:cubicBezTo>
                    <a:pt x="3" y="18"/>
                    <a:pt x="3" y="18"/>
                    <a:pt x="3" y="18"/>
                  </a:cubicBezTo>
                  <a:cubicBezTo>
                    <a:pt x="0" y="17"/>
                    <a:pt x="0" y="12"/>
                    <a:pt x="4" y="12"/>
                  </a:cubicBezTo>
                  <a:cubicBezTo>
                    <a:pt x="123" y="0"/>
                    <a:pt x="123" y="0"/>
                    <a:pt x="123"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66922" name="Line 33"/>
          <p:cNvSpPr>
            <a:spLocks noChangeShapeType="1"/>
          </p:cNvSpPr>
          <p:nvPr/>
        </p:nvSpPr>
        <p:spPr bwMode="auto">
          <a:xfrm flipV="1">
            <a:off x="-1146532" y="5268957"/>
            <a:ext cx="1634196" cy="20395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66941" name="Group 166940"/>
          <p:cNvGrpSpPr/>
          <p:nvPr/>
        </p:nvGrpSpPr>
        <p:grpSpPr>
          <a:xfrm>
            <a:off x="5403564" y="4290219"/>
            <a:ext cx="6788436" cy="191294"/>
            <a:chOff x="6582366" y="4852549"/>
            <a:chExt cx="6788436" cy="191294"/>
          </a:xfrm>
        </p:grpSpPr>
        <p:sp>
          <p:nvSpPr>
            <p:cNvPr id="166923" name="Line 34"/>
            <p:cNvSpPr>
              <a:spLocks noChangeShapeType="1"/>
            </p:cNvSpPr>
            <p:nvPr/>
          </p:nvSpPr>
          <p:spPr bwMode="auto">
            <a:xfrm flipV="1">
              <a:off x="6582366" y="4852549"/>
              <a:ext cx="1267049" cy="191294"/>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66925" name="Straight Connector 166924"/>
            <p:cNvCxnSpPr>
              <a:stCxn id="166923" idx="1"/>
            </p:cNvCxnSpPr>
            <p:nvPr/>
          </p:nvCxnSpPr>
          <p:spPr>
            <a:xfrm>
              <a:off x="7849415" y="4852549"/>
              <a:ext cx="521853" cy="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cxnSp>
          <p:nvCxnSpPr>
            <p:cNvPr id="86" name="Straight Connector 85"/>
            <p:cNvCxnSpPr/>
            <p:nvPr/>
          </p:nvCxnSpPr>
          <p:spPr>
            <a:xfrm>
              <a:off x="12848949" y="4852549"/>
              <a:ext cx="521853" cy="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grpSp>
      <p:sp>
        <p:nvSpPr>
          <p:cNvPr id="66" name="TextBox 65"/>
          <p:cNvSpPr txBox="1"/>
          <p:nvPr/>
        </p:nvSpPr>
        <p:spPr>
          <a:xfrm>
            <a:off x="6891019" y="1509399"/>
            <a:ext cx="4997261" cy="1569660"/>
          </a:xfrm>
          <a:prstGeom prst="rect">
            <a:avLst/>
          </a:prstGeom>
          <a:noFill/>
        </p:spPr>
        <p:txBody>
          <a:bodyPr wrap="square" rtlCol="0">
            <a:spAutoFit/>
          </a:bodyPr>
          <a:lstStyle/>
          <a:p>
            <a:pPr algn="ctr"/>
            <a:r>
              <a:rPr lang="en-GB" sz="9600" b="1" dirty="0"/>
              <a:t>A DAY</a:t>
            </a:r>
          </a:p>
        </p:txBody>
      </p:sp>
      <p:sp>
        <p:nvSpPr>
          <p:cNvPr id="67" name="TextBox 66"/>
          <p:cNvSpPr txBox="1"/>
          <p:nvPr/>
        </p:nvSpPr>
        <p:spPr>
          <a:xfrm>
            <a:off x="6891019" y="2691683"/>
            <a:ext cx="4997261" cy="707886"/>
          </a:xfrm>
          <a:prstGeom prst="rect">
            <a:avLst/>
          </a:prstGeom>
          <a:noFill/>
        </p:spPr>
        <p:txBody>
          <a:bodyPr wrap="square" rtlCol="0">
            <a:spAutoFit/>
          </a:bodyPr>
          <a:lstStyle/>
          <a:p>
            <a:pPr algn="ctr"/>
            <a:r>
              <a:rPr lang="en-GB" sz="4000" b="1" dirty="0"/>
              <a:t>IN THE LIFE OF</a:t>
            </a:r>
          </a:p>
        </p:txBody>
      </p:sp>
      <p:sp>
        <p:nvSpPr>
          <p:cNvPr id="68" name="TextBox 67"/>
          <p:cNvSpPr txBox="1"/>
          <p:nvPr/>
        </p:nvSpPr>
        <p:spPr>
          <a:xfrm>
            <a:off x="6891019" y="3252018"/>
            <a:ext cx="4997261" cy="1569660"/>
          </a:xfrm>
          <a:prstGeom prst="rect">
            <a:avLst/>
          </a:prstGeom>
          <a:noFill/>
        </p:spPr>
        <p:txBody>
          <a:bodyPr wrap="square" rtlCol="0">
            <a:spAutoFit/>
          </a:bodyPr>
          <a:lstStyle/>
          <a:p>
            <a:pPr algn="ctr"/>
            <a:r>
              <a:rPr lang="en-GB" sz="9600" b="1" dirty="0"/>
              <a:t>JOHN</a:t>
            </a:r>
          </a:p>
        </p:txBody>
      </p:sp>
      <p:sp>
        <p:nvSpPr>
          <p:cNvPr id="69" name="TextBox 68"/>
          <p:cNvSpPr txBox="1"/>
          <p:nvPr/>
        </p:nvSpPr>
        <p:spPr>
          <a:xfrm>
            <a:off x="6891019" y="3118886"/>
            <a:ext cx="4997261" cy="375876"/>
          </a:xfrm>
          <a:prstGeom prst="rect">
            <a:avLst/>
          </a:prstGeom>
          <a:noFill/>
        </p:spPr>
        <p:txBody>
          <a:bodyPr wrap="square" rtlCol="0" anchor="ctr">
            <a:noAutofit/>
          </a:bodyPr>
          <a:lstStyle/>
          <a:p>
            <a:pPr algn="ctr"/>
            <a:r>
              <a:rPr lang="en-GB" sz="4000" b="1" dirty="0"/>
              <a:t>…</a:t>
            </a:r>
          </a:p>
        </p:txBody>
      </p:sp>
      <p:sp>
        <p:nvSpPr>
          <p:cNvPr id="35" name="Oval 34"/>
          <p:cNvSpPr/>
          <p:nvPr/>
        </p:nvSpPr>
        <p:spPr>
          <a:xfrm>
            <a:off x="4869734" y="5057776"/>
            <a:ext cx="489397" cy="489397"/>
          </a:xfrm>
          <a:prstGeom prst="ellipse">
            <a:avLst/>
          </a:prstGeom>
          <a:blipFill>
            <a:blip r:embed="rId3"/>
            <a:stretch>
              <a:fillRect t="-17809" b="-17809"/>
            </a:stretch>
          </a:blip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6891019" y="4447060"/>
            <a:ext cx="4997261" cy="707886"/>
          </a:xfrm>
          <a:prstGeom prst="rect">
            <a:avLst/>
          </a:prstGeom>
          <a:noFill/>
        </p:spPr>
        <p:txBody>
          <a:bodyPr wrap="square" rtlCol="0">
            <a:spAutoFit/>
          </a:bodyPr>
          <a:lstStyle/>
          <a:p>
            <a:pPr algn="ctr"/>
            <a:r>
              <a:rPr lang="en-GB" sz="4000" b="1" dirty="0"/>
              <a:t>WITH</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357" y="5318920"/>
            <a:ext cx="4008583" cy="584235"/>
          </a:xfrm>
          <a:prstGeom prst="rect">
            <a:avLst/>
          </a:prstGeom>
        </p:spPr>
      </p:pic>
      <p:sp>
        <p:nvSpPr>
          <p:cNvPr id="49" name="Rectangle 48"/>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123558813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6922"/>
                                            </p:tgtEl>
                                            <p:attrNameLst>
                                              <p:attrName>style.visibility</p:attrName>
                                            </p:attrNameLst>
                                          </p:cBhvr>
                                          <p:to>
                                            <p:strVal val="visible"/>
                                          </p:to>
                                        </p:set>
                                        <p:animEffect transition="in" filter="wipe(left)">
                                          <p:cBhvr>
                                            <p:cTn id="7" dur="500"/>
                                            <p:tgtEl>
                                              <p:spTgt spid="1669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6920"/>
                                            </p:tgtEl>
                                            <p:attrNameLst>
                                              <p:attrName>style.visibility</p:attrName>
                                            </p:attrNameLst>
                                          </p:cBhvr>
                                          <p:to>
                                            <p:strVal val="visible"/>
                                          </p:to>
                                        </p:set>
                                        <p:animEffect transition="in" filter="wheel(1)">
                                          <p:cBhvr>
                                            <p:cTn id="10" dur="750"/>
                                            <p:tgtEl>
                                              <p:spTgt spid="166920"/>
                                            </p:tgtEl>
                                          </p:cBhvr>
                                        </p:animEffect>
                                      </p:childTnLst>
                                    </p:cTn>
                                  </p:par>
                                  <p:par>
                                    <p:cTn id="11" presetID="21" presetClass="entr" presetSubtype="1" fill="hold" nodeType="withEffect">
                                      <p:stCondLst>
                                        <p:cond delay="0"/>
                                      </p:stCondLst>
                                      <p:childTnLst>
                                        <p:set>
                                          <p:cBhvr>
                                            <p:cTn id="12" dur="1" fill="hold">
                                              <p:stCondLst>
                                                <p:cond delay="0"/>
                                              </p:stCondLst>
                                            </p:cTn>
                                            <p:tgtEl>
                                              <p:spTgt spid="166937"/>
                                            </p:tgtEl>
                                            <p:attrNameLst>
                                              <p:attrName>style.visibility</p:attrName>
                                            </p:attrNameLst>
                                          </p:cBhvr>
                                          <p:to>
                                            <p:strVal val="visible"/>
                                          </p:to>
                                        </p:set>
                                        <p:animEffect transition="in" filter="wheel(1)">
                                          <p:cBhvr>
                                            <p:cTn id="13" dur="750"/>
                                            <p:tgtEl>
                                              <p:spTgt spid="166937"/>
                                            </p:tgtEl>
                                          </p:cBhvr>
                                        </p:animEffect>
                                      </p:childTnLst>
                                    </p:cTn>
                                  </p:par>
                                  <p:par>
                                    <p:cTn id="14" presetID="22" presetClass="entr" presetSubtype="1" fill="hold" nodeType="withEffect">
                                      <p:stCondLst>
                                        <p:cond delay="0"/>
                                      </p:stCondLst>
                                      <p:childTnLst>
                                        <p:set>
                                          <p:cBhvr>
                                            <p:cTn id="15" dur="1" fill="hold">
                                              <p:stCondLst>
                                                <p:cond delay="0"/>
                                              </p:stCondLst>
                                            </p:cTn>
                                            <p:tgtEl>
                                              <p:spTgt spid="166939"/>
                                            </p:tgtEl>
                                            <p:attrNameLst>
                                              <p:attrName>style.visibility</p:attrName>
                                            </p:attrNameLst>
                                          </p:cBhvr>
                                          <p:to>
                                            <p:strVal val="visible"/>
                                          </p:to>
                                        </p:set>
                                        <p:animEffect transition="in" filter="wipe(up)">
                                          <p:cBhvr>
                                            <p:cTn id="16" dur="750"/>
                                            <p:tgtEl>
                                              <p:spTgt spid="166939"/>
                                            </p:tgtEl>
                                          </p:cBhvr>
                                        </p:animEffect>
                                      </p:childTnLst>
                                    </p:cTn>
                                  </p:par>
                                  <p:par>
                                    <p:cTn id="17" presetID="22" presetClass="entr" presetSubtype="1" fill="hold" nodeType="withEffect">
                                      <p:stCondLst>
                                        <p:cond delay="0"/>
                                      </p:stCondLst>
                                      <p:childTnLst>
                                        <p:set>
                                          <p:cBhvr>
                                            <p:cTn id="18" dur="1" fill="hold">
                                              <p:stCondLst>
                                                <p:cond delay="0"/>
                                              </p:stCondLst>
                                            </p:cTn>
                                            <p:tgtEl>
                                              <p:spTgt spid="166936"/>
                                            </p:tgtEl>
                                            <p:attrNameLst>
                                              <p:attrName>style.visibility</p:attrName>
                                            </p:attrNameLst>
                                          </p:cBhvr>
                                          <p:to>
                                            <p:strVal val="visible"/>
                                          </p:to>
                                        </p:set>
                                        <p:animEffect transition="in" filter="wipe(up)">
                                          <p:cBhvr>
                                            <p:cTn id="19" dur="750"/>
                                            <p:tgtEl>
                                              <p:spTgt spid="166936"/>
                                            </p:tgtEl>
                                          </p:cBhvr>
                                        </p:animEffect>
                                      </p:childTnLst>
                                    </p:cTn>
                                  </p:par>
                                  <p:par>
                                    <p:cTn id="20" presetID="22" presetClass="entr" presetSubtype="8" fill="hold" nodeType="withEffect">
                                      <p:stCondLst>
                                        <p:cond delay="0"/>
                                      </p:stCondLst>
                                      <p:childTnLst>
                                        <p:set>
                                          <p:cBhvr>
                                            <p:cTn id="21" dur="1" fill="hold">
                                              <p:stCondLst>
                                                <p:cond delay="0"/>
                                              </p:stCondLst>
                                            </p:cTn>
                                            <p:tgtEl>
                                              <p:spTgt spid="166932"/>
                                            </p:tgtEl>
                                            <p:attrNameLst>
                                              <p:attrName>style.visibility</p:attrName>
                                            </p:attrNameLst>
                                          </p:cBhvr>
                                          <p:to>
                                            <p:strVal val="visible"/>
                                          </p:to>
                                        </p:set>
                                        <p:animEffect transition="in" filter="wipe(left)">
                                          <p:cBhvr>
                                            <p:cTn id="22" dur="750"/>
                                            <p:tgtEl>
                                              <p:spTgt spid="166932"/>
                                            </p:tgtEl>
                                          </p:cBhvr>
                                        </p:animEffect>
                                      </p:childTnLst>
                                    </p:cTn>
                                  </p:par>
                                  <p:par>
                                    <p:cTn id="23" presetID="21" presetClass="entr" presetSubtype="1" fill="hold" nodeType="withEffect">
                                      <p:stCondLst>
                                        <p:cond delay="0"/>
                                      </p:stCondLst>
                                      <p:childTnLst>
                                        <p:set>
                                          <p:cBhvr>
                                            <p:cTn id="24" dur="1" fill="hold">
                                              <p:stCondLst>
                                                <p:cond delay="0"/>
                                              </p:stCondLst>
                                            </p:cTn>
                                            <p:tgtEl>
                                              <p:spTgt spid="166926"/>
                                            </p:tgtEl>
                                            <p:attrNameLst>
                                              <p:attrName>style.visibility</p:attrName>
                                            </p:attrNameLst>
                                          </p:cBhvr>
                                          <p:to>
                                            <p:strVal val="visible"/>
                                          </p:to>
                                        </p:set>
                                        <p:animEffect transition="in" filter="wheel(1)">
                                          <p:cBhvr>
                                            <p:cTn id="25" dur="750"/>
                                            <p:tgtEl>
                                              <p:spTgt spid="166926"/>
                                            </p:tgtEl>
                                          </p:cBhvr>
                                        </p:animEffect>
                                      </p:childTnLst>
                                    </p:cTn>
                                  </p:par>
                                  <p:par>
                                    <p:cTn id="26" presetID="22" presetClass="entr" presetSubtype="4" fill="hold" nodeType="withEffect">
                                      <p:stCondLst>
                                        <p:cond delay="0"/>
                                      </p:stCondLst>
                                      <p:childTnLst>
                                        <p:set>
                                          <p:cBhvr>
                                            <p:cTn id="27" dur="1" fill="hold">
                                              <p:stCondLst>
                                                <p:cond delay="0"/>
                                              </p:stCondLst>
                                            </p:cTn>
                                            <p:tgtEl>
                                              <p:spTgt spid="166940"/>
                                            </p:tgtEl>
                                            <p:attrNameLst>
                                              <p:attrName>style.visibility</p:attrName>
                                            </p:attrNameLst>
                                          </p:cBhvr>
                                          <p:to>
                                            <p:strVal val="visible"/>
                                          </p:to>
                                        </p:set>
                                        <p:animEffect transition="in" filter="wipe(down)">
                                          <p:cBhvr>
                                            <p:cTn id="28" dur="750"/>
                                            <p:tgtEl>
                                              <p:spTgt spid="166940"/>
                                            </p:tgtEl>
                                          </p:cBhvr>
                                        </p:animEffect>
                                      </p:childTnLst>
                                    </p:cTn>
                                  </p:par>
                                  <p:par>
                                    <p:cTn id="29" presetID="22" presetClass="entr" presetSubtype="8" fill="hold" nodeType="withEffect">
                                      <p:stCondLst>
                                        <p:cond delay="250"/>
                                      </p:stCondLst>
                                      <p:childTnLst>
                                        <p:set>
                                          <p:cBhvr>
                                            <p:cTn id="30" dur="1" fill="hold">
                                              <p:stCondLst>
                                                <p:cond delay="0"/>
                                              </p:stCondLst>
                                            </p:cTn>
                                            <p:tgtEl>
                                              <p:spTgt spid="166941"/>
                                            </p:tgtEl>
                                            <p:attrNameLst>
                                              <p:attrName>style.visibility</p:attrName>
                                            </p:attrNameLst>
                                          </p:cBhvr>
                                          <p:to>
                                            <p:strVal val="visible"/>
                                          </p:to>
                                        </p:set>
                                        <p:animEffect transition="in" filter="wipe(left)">
                                          <p:cBhvr>
                                            <p:cTn id="31" dur="500"/>
                                            <p:tgtEl>
                                              <p:spTgt spid="166941"/>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750"/>
                                </p:stCondLst>
                                <p:childTnLst>
                                  <p:par>
                                    <p:cTn id="36" presetID="1" presetClass="entr" presetSubtype="0" fill="hold" grpId="0" nodeType="afterEffect">
                                      <p:stCondLst>
                                        <p:cond delay="250"/>
                                      </p:stCondLst>
                                      <p:iterate type="wd">
                                        <p:tmAbs val="200"/>
                                      </p:iterate>
                                      <p:childTnLst>
                                        <p:set>
                                          <p:cBhvr>
                                            <p:cTn id="37" dur="1" fill="hold">
                                              <p:stCondLst>
                                                <p:cond delay="0"/>
                                              </p:stCondLst>
                                            </p:cTn>
                                            <p:tgtEl>
                                              <p:spTgt spid="66"/>
                                            </p:tgtEl>
                                            <p:attrNameLst>
                                              <p:attrName>style.visibility</p:attrName>
                                            </p:attrNameLst>
                                          </p:cBhvr>
                                          <p:to>
                                            <p:strVal val="visible"/>
                                          </p:to>
                                        </p:set>
                                      </p:childTnLst>
                                    </p:cTn>
                                  </p:par>
                                </p:childTnLst>
                              </p:cTn>
                            </p:par>
                            <p:par>
                              <p:cTn id="38" fill="hold">
                                <p:stCondLst>
                                  <p:cond delay="1201"/>
                                </p:stCondLst>
                                <p:childTnLst>
                                  <p:par>
                                    <p:cTn id="39" presetID="1" presetClass="entr" presetSubtype="0" fill="hold" grpId="0" nodeType="afterEffect">
                                      <p:stCondLst>
                                        <p:cond delay="250"/>
                                      </p:stCondLst>
                                      <p:iterate type="wd">
                                        <p:tmAbs val="150"/>
                                      </p:iterate>
                                      <p:childTnLst>
                                        <p:set>
                                          <p:cBhvr>
                                            <p:cTn id="40" dur="1" fill="hold">
                                              <p:stCondLst>
                                                <p:cond delay="0"/>
                                              </p:stCondLst>
                                            </p:cTn>
                                            <p:tgtEl>
                                              <p:spTgt spid="67"/>
                                            </p:tgtEl>
                                            <p:attrNameLst>
                                              <p:attrName>style.visibility</p:attrName>
                                            </p:attrNameLst>
                                          </p:cBhvr>
                                          <p:to>
                                            <p:strVal val="visible"/>
                                          </p:to>
                                        </p:set>
                                      </p:childTnLst>
                                    </p:cTn>
                                  </p:par>
                                </p:childTnLst>
                              </p:cTn>
                            </p:par>
                            <p:par>
                              <p:cTn id="41" fill="hold">
                                <p:stCondLst>
                                  <p:cond delay="1902"/>
                                </p:stCondLst>
                                <p:childTnLst>
                                  <p:par>
                                    <p:cTn id="42" presetID="2" presetClass="entr" presetSubtype="4" fill="hold" grpId="0" nodeType="afterEffect" p14:presetBounceEnd="40000">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14:bounceEnd="40000">
                                          <p:cBhvr additive="base">
                                            <p:cTn id="44" dur="400" fill="hold"/>
                                            <p:tgtEl>
                                              <p:spTgt spid="69"/>
                                            </p:tgtEl>
                                            <p:attrNameLst>
                                              <p:attrName>ppt_x</p:attrName>
                                            </p:attrNameLst>
                                          </p:cBhvr>
                                          <p:tavLst>
                                            <p:tav tm="0">
                                              <p:val>
                                                <p:strVal val="#ppt_x"/>
                                              </p:val>
                                            </p:tav>
                                            <p:tav tm="100000">
                                              <p:val>
                                                <p:strVal val="#ppt_x"/>
                                              </p:val>
                                            </p:tav>
                                          </p:tavLst>
                                        </p:anim>
                                        <p:anim calcmode="lin" valueType="num" p14:bounceEnd="40000">
                                          <p:cBhvr additive="base">
                                            <p:cTn id="45" dur="400" fill="hold"/>
                                            <p:tgtEl>
                                              <p:spTgt spid="6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40000">
                                      <p:stCondLst>
                                        <p:cond delay="200"/>
                                      </p:stCondLst>
                                      <p:childTnLst>
                                        <p:set>
                                          <p:cBhvr>
                                            <p:cTn id="47" dur="1" fill="hold">
                                              <p:stCondLst>
                                                <p:cond delay="0"/>
                                              </p:stCondLst>
                                            </p:cTn>
                                            <p:tgtEl>
                                              <p:spTgt spid="68"/>
                                            </p:tgtEl>
                                            <p:attrNameLst>
                                              <p:attrName>style.visibility</p:attrName>
                                            </p:attrNameLst>
                                          </p:cBhvr>
                                          <p:to>
                                            <p:strVal val="visible"/>
                                          </p:to>
                                        </p:set>
                                        <p:anim calcmode="lin" valueType="num" p14:bounceEnd="40000">
                                          <p:cBhvr additive="base">
                                            <p:cTn id="48" dur="400" fill="hold"/>
                                            <p:tgtEl>
                                              <p:spTgt spid="68"/>
                                            </p:tgtEl>
                                            <p:attrNameLst>
                                              <p:attrName>ppt_x</p:attrName>
                                            </p:attrNameLst>
                                          </p:cBhvr>
                                          <p:tavLst>
                                            <p:tav tm="0">
                                              <p:val>
                                                <p:strVal val="#ppt_x"/>
                                              </p:val>
                                            </p:tav>
                                            <p:tav tm="100000">
                                              <p:val>
                                                <p:strVal val="#ppt_x"/>
                                              </p:val>
                                            </p:tav>
                                          </p:tavLst>
                                        </p:anim>
                                        <p:anim calcmode="lin" valueType="num" p14:bounceEnd="40000">
                                          <p:cBhvr additive="base">
                                            <p:cTn id="49" dur="400" fill="hold"/>
                                            <p:tgtEl>
                                              <p:spTgt spid="68"/>
                                            </p:tgtEl>
                                            <p:attrNameLst>
                                              <p:attrName>ppt_y</p:attrName>
                                            </p:attrNameLst>
                                          </p:cBhvr>
                                          <p:tavLst>
                                            <p:tav tm="0">
                                              <p:val>
                                                <p:strVal val="1+#ppt_h/2"/>
                                              </p:val>
                                            </p:tav>
                                            <p:tav tm="100000">
                                              <p:val>
                                                <p:strVal val="#ppt_y"/>
                                              </p:val>
                                            </p:tav>
                                          </p:tavLst>
                                        </p:anim>
                                      </p:childTnLst>
                                    </p:cTn>
                                  </p:par>
                                </p:childTnLst>
                              </p:cTn>
                            </p:par>
                            <p:par>
                              <p:cTn id="50" fill="hold">
                                <p:stCondLst>
                                  <p:cond delay="2502"/>
                                </p:stCondLst>
                                <p:childTnLst>
                                  <p:par>
                                    <p:cTn id="51" presetID="1" presetClass="entr" presetSubtype="0" fill="hold" grpId="0" nodeType="afterEffect">
                                      <p:stCondLst>
                                        <p:cond delay="250"/>
                                      </p:stCondLst>
                                      <p:iterate type="wd">
                                        <p:tmAbs val="150"/>
                                      </p:iterate>
                                      <p:childTnLst>
                                        <p:set>
                                          <p:cBhvr>
                                            <p:cTn id="52" dur="1" fill="hold">
                                              <p:stCondLst>
                                                <p:cond delay="0"/>
                                              </p:stCondLst>
                                            </p:cTn>
                                            <p:tgtEl>
                                              <p:spTgt spid="47"/>
                                            </p:tgtEl>
                                            <p:attrNameLst>
                                              <p:attrName>style.visibility</p:attrName>
                                            </p:attrNameLst>
                                          </p:cBhvr>
                                          <p:to>
                                            <p:strVal val="visible"/>
                                          </p:to>
                                        </p:set>
                                      </p:childTnLst>
                                    </p:cTn>
                                  </p:par>
                                  <p:par>
                                    <p:cTn id="53" presetID="2" presetClass="entr" presetSubtype="4" fill="hold" nodeType="withEffect" p14:presetBounceEnd="40000">
                                      <p:stCondLst>
                                        <p:cond delay="498"/>
                                      </p:stCondLst>
                                      <p:childTnLst>
                                        <p:set>
                                          <p:cBhvr>
                                            <p:cTn id="54" dur="1" fill="hold">
                                              <p:stCondLst>
                                                <p:cond delay="0"/>
                                              </p:stCondLst>
                                            </p:cTn>
                                            <p:tgtEl>
                                              <p:spTgt spid="2"/>
                                            </p:tgtEl>
                                            <p:attrNameLst>
                                              <p:attrName>style.visibility</p:attrName>
                                            </p:attrNameLst>
                                          </p:cBhvr>
                                          <p:to>
                                            <p:strVal val="visible"/>
                                          </p:to>
                                        </p:set>
                                        <p:anim calcmode="lin" valueType="num" p14:bounceEnd="40000">
                                          <p:cBhvr additive="base">
                                            <p:cTn id="55" dur="4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56" dur="400" fill="hold"/>
                                            <p:tgtEl>
                                              <p:spTgt spid="2"/>
                                            </p:tgtEl>
                                            <p:attrNameLst>
                                              <p:attrName>ppt_y</p:attrName>
                                            </p:attrNameLst>
                                          </p:cBhvr>
                                          <p:tavLst>
                                            <p:tav tm="0">
                                              <p:val>
                                                <p:strVal val="1+#ppt_h/2"/>
                                              </p:val>
                                            </p:tav>
                                            <p:tav tm="100000">
                                              <p:val>
                                                <p:strVal val="#ppt_y"/>
                                              </p:val>
                                            </p:tav>
                                          </p:tavLst>
                                        </p:anim>
                                      </p:childTnLst>
                                    </p:cTn>
                                  </p:par>
                                </p:childTnLst>
                              </p:cTn>
                            </p:par>
                            <p:par>
                              <p:cTn id="57" fill="hold">
                                <p:stCondLst>
                                  <p:cond delay="3400"/>
                                </p:stCondLst>
                                <p:childTnLst>
                                  <p:par>
                                    <p:cTn id="58" presetID="10" presetClass="entr" presetSubtype="0"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0" grpId="0" animBg="1"/>
          <p:bldP spid="166922" grpId="0" animBg="1"/>
          <p:bldP spid="66" grpId="0"/>
          <p:bldP spid="67" grpId="0"/>
          <p:bldP spid="68" grpId="0"/>
          <p:bldP spid="69" grpId="0"/>
          <p:bldP spid="35" grpId="0" animBg="1"/>
          <p:bldP spid="47" grpId="0"/>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6922"/>
                                            </p:tgtEl>
                                            <p:attrNameLst>
                                              <p:attrName>style.visibility</p:attrName>
                                            </p:attrNameLst>
                                          </p:cBhvr>
                                          <p:to>
                                            <p:strVal val="visible"/>
                                          </p:to>
                                        </p:set>
                                        <p:animEffect transition="in" filter="wipe(left)">
                                          <p:cBhvr>
                                            <p:cTn id="7" dur="500"/>
                                            <p:tgtEl>
                                              <p:spTgt spid="1669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6920"/>
                                            </p:tgtEl>
                                            <p:attrNameLst>
                                              <p:attrName>style.visibility</p:attrName>
                                            </p:attrNameLst>
                                          </p:cBhvr>
                                          <p:to>
                                            <p:strVal val="visible"/>
                                          </p:to>
                                        </p:set>
                                        <p:animEffect transition="in" filter="wheel(1)">
                                          <p:cBhvr>
                                            <p:cTn id="10" dur="750"/>
                                            <p:tgtEl>
                                              <p:spTgt spid="166920"/>
                                            </p:tgtEl>
                                          </p:cBhvr>
                                        </p:animEffect>
                                      </p:childTnLst>
                                    </p:cTn>
                                  </p:par>
                                  <p:par>
                                    <p:cTn id="11" presetID="21" presetClass="entr" presetSubtype="1" fill="hold" nodeType="withEffect">
                                      <p:stCondLst>
                                        <p:cond delay="0"/>
                                      </p:stCondLst>
                                      <p:childTnLst>
                                        <p:set>
                                          <p:cBhvr>
                                            <p:cTn id="12" dur="1" fill="hold">
                                              <p:stCondLst>
                                                <p:cond delay="0"/>
                                              </p:stCondLst>
                                            </p:cTn>
                                            <p:tgtEl>
                                              <p:spTgt spid="166937"/>
                                            </p:tgtEl>
                                            <p:attrNameLst>
                                              <p:attrName>style.visibility</p:attrName>
                                            </p:attrNameLst>
                                          </p:cBhvr>
                                          <p:to>
                                            <p:strVal val="visible"/>
                                          </p:to>
                                        </p:set>
                                        <p:animEffect transition="in" filter="wheel(1)">
                                          <p:cBhvr>
                                            <p:cTn id="13" dur="750"/>
                                            <p:tgtEl>
                                              <p:spTgt spid="166937"/>
                                            </p:tgtEl>
                                          </p:cBhvr>
                                        </p:animEffect>
                                      </p:childTnLst>
                                    </p:cTn>
                                  </p:par>
                                  <p:par>
                                    <p:cTn id="14" presetID="22" presetClass="entr" presetSubtype="1" fill="hold" nodeType="withEffect">
                                      <p:stCondLst>
                                        <p:cond delay="0"/>
                                      </p:stCondLst>
                                      <p:childTnLst>
                                        <p:set>
                                          <p:cBhvr>
                                            <p:cTn id="15" dur="1" fill="hold">
                                              <p:stCondLst>
                                                <p:cond delay="0"/>
                                              </p:stCondLst>
                                            </p:cTn>
                                            <p:tgtEl>
                                              <p:spTgt spid="166939"/>
                                            </p:tgtEl>
                                            <p:attrNameLst>
                                              <p:attrName>style.visibility</p:attrName>
                                            </p:attrNameLst>
                                          </p:cBhvr>
                                          <p:to>
                                            <p:strVal val="visible"/>
                                          </p:to>
                                        </p:set>
                                        <p:animEffect transition="in" filter="wipe(up)">
                                          <p:cBhvr>
                                            <p:cTn id="16" dur="750"/>
                                            <p:tgtEl>
                                              <p:spTgt spid="166939"/>
                                            </p:tgtEl>
                                          </p:cBhvr>
                                        </p:animEffect>
                                      </p:childTnLst>
                                    </p:cTn>
                                  </p:par>
                                  <p:par>
                                    <p:cTn id="17" presetID="22" presetClass="entr" presetSubtype="1" fill="hold" nodeType="withEffect">
                                      <p:stCondLst>
                                        <p:cond delay="0"/>
                                      </p:stCondLst>
                                      <p:childTnLst>
                                        <p:set>
                                          <p:cBhvr>
                                            <p:cTn id="18" dur="1" fill="hold">
                                              <p:stCondLst>
                                                <p:cond delay="0"/>
                                              </p:stCondLst>
                                            </p:cTn>
                                            <p:tgtEl>
                                              <p:spTgt spid="166936"/>
                                            </p:tgtEl>
                                            <p:attrNameLst>
                                              <p:attrName>style.visibility</p:attrName>
                                            </p:attrNameLst>
                                          </p:cBhvr>
                                          <p:to>
                                            <p:strVal val="visible"/>
                                          </p:to>
                                        </p:set>
                                        <p:animEffect transition="in" filter="wipe(up)">
                                          <p:cBhvr>
                                            <p:cTn id="19" dur="750"/>
                                            <p:tgtEl>
                                              <p:spTgt spid="166936"/>
                                            </p:tgtEl>
                                          </p:cBhvr>
                                        </p:animEffect>
                                      </p:childTnLst>
                                    </p:cTn>
                                  </p:par>
                                  <p:par>
                                    <p:cTn id="20" presetID="22" presetClass="entr" presetSubtype="8" fill="hold" nodeType="withEffect">
                                      <p:stCondLst>
                                        <p:cond delay="0"/>
                                      </p:stCondLst>
                                      <p:childTnLst>
                                        <p:set>
                                          <p:cBhvr>
                                            <p:cTn id="21" dur="1" fill="hold">
                                              <p:stCondLst>
                                                <p:cond delay="0"/>
                                              </p:stCondLst>
                                            </p:cTn>
                                            <p:tgtEl>
                                              <p:spTgt spid="166932"/>
                                            </p:tgtEl>
                                            <p:attrNameLst>
                                              <p:attrName>style.visibility</p:attrName>
                                            </p:attrNameLst>
                                          </p:cBhvr>
                                          <p:to>
                                            <p:strVal val="visible"/>
                                          </p:to>
                                        </p:set>
                                        <p:animEffect transition="in" filter="wipe(left)">
                                          <p:cBhvr>
                                            <p:cTn id="22" dur="750"/>
                                            <p:tgtEl>
                                              <p:spTgt spid="166932"/>
                                            </p:tgtEl>
                                          </p:cBhvr>
                                        </p:animEffect>
                                      </p:childTnLst>
                                    </p:cTn>
                                  </p:par>
                                  <p:par>
                                    <p:cTn id="23" presetID="21" presetClass="entr" presetSubtype="1" fill="hold" nodeType="withEffect">
                                      <p:stCondLst>
                                        <p:cond delay="0"/>
                                      </p:stCondLst>
                                      <p:childTnLst>
                                        <p:set>
                                          <p:cBhvr>
                                            <p:cTn id="24" dur="1" fill="hold">
                                              <p:stCondLst>
                                                <p:cond delay="0"/>
                                              </p:stCondLst>
                                            </p:cTn>
                                            <p:tgtEl>
                                              <p:spTgt spid="166926"/>
                                            </p:tgtEl>
                                            <p:attrNameLst>
                                              <p:attrName>style.visibility</p:attrName>
                                            </p:attrNameLst>
                                          </p:cBhvr>
                                          <p:to>
                                            <p:strVal val="visible"/>
                                          </p:to>
                                        </p:set>
                                        <p:animEffect transition="in" filter="wheel(1)">
                                          <p:cBhvr>
                                            <p:cTn id="25" dur="750"/>
                                            <p:tgtEl>
                                              <p:spTgt spid="166926"/>
                                            </p:tgtEl>
                                          </p:cBhvr>
                                        </p:animEffect>
                                      </p:childTnLst>
                                    </p:cTn>
                                  </p:par>
                                  <p:par>
                                    <p:cTn id="26" presetID="22" presetClass="entr" presetSubtype="4" fill="hold" nodeType="withEffect">
                                      <p:stCondLst>
                                        <p:cond delay="0"/>
                                      </p:stCondLst>
                                      <p:childTnLst>
                                        <p:set>
                                          <p:cBhvr>
                                            <p:cTn id="27" dur="1" fill="hold">
                                              <p:stCondLst>
                                                <p:cond delay="0"/>
                                              </p:stCondLst>
                                            </p:cTn>
                                            <p:tgtEl>
                                              <p:spTgt spid="166940"/>
                                            </p:tgtEl>
                                            <p:attrNameLst>
                                              <p:attrName>style.visibility</p:attrName>
                                            </p:attrNameLst>
                                          </p:cBhvr>
                                          <p:to>
                                            <p:strVal val="visible"/>
                                          </p:to>
                                        </p:set>
                                        <p:animEffect transition="in" filter="wipe(down)">
                                          <p:cBhvr>
                                            <p:cTn id="28" dur="750"/>
                                            <p:tgtEl>
                                              <p:spTgt spid="166940"/>
                                            </p:tgtEl>
                                          </p:cBhvr>
                                        </p:animEffect>
                                      </p:childTnLst>
                                    </p:cTn>
                                  </p:par>
                                  <p:par>
                                    <p:cTn id="29" presetID="22" presetClass="entr" presetSubtype="8" fill="hold" nodeType="withEffect">
                                      <p:stCondLst>
                                        <p:cond delay="250"/>
                                      </p:stCondLst>
                                      <p:childTnLst>
                                        <p:set>
                                          <p:cBhvr>
                                            <p:cTn id="30" dur="1" fill="hold">
                                              <p:stCondLst>
                                                <p:cond delay="0"/>
                                              </p:stCondLst>
                                            </p:cTn>
                                            <p:tgtEl>
                                              <p:spTgt spid="166941"/>
                                            </p:tgtEl>
                                            <p:attrNameLst>
                                              <p:attrName>style.visibility</p:attrName>
                                            </p:attrNameLst>
                                          </p:cBhvr>
                                          <p:to>
                                            <p:strVal val="visible"/>
                                          </p:to>
                                        </p:set>
                                        <p:animEffect transition="in" filter="wipe(left)">
                                          <p:cBhvr>
                                            <p:cTn id="31" dur="500"/>
                                            <p:tgtEl>
                                              <p:spTgt spid="166941"/>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750"/>
                                </p:stCondLst>
                                <p:childTnLst>
                                  <p:par>
                                    <p:cTn id="36" presetID="1" presetClass="entr" presetSubtype="0" fill="hold" grpId="0" nodeType="afterEffect">
                                      <p:stCondLst>
                                        <p:cond delay="250"/>
                                      </p:stCondLst>
                                      <p:iterate type="wd">
                                        <p:tmAbs val="200"/>
                                      </p:iterate>
                                      <p:childTnLst>
                                        <p:set>
                                          <p:cBhvr>
                                            <p:cTn id="37" dur="1" fill="hold">
                                              <p:stCondLst>
                                                <p:cond delay="0"/>
                                              </p:stCondLst>
                                            </p:cTn>
                                            <p:tgtEl>
                                              <p:spTgt spid="66"/>
                                            </p:tgtEl>
                                            <p:attrNameLst>
                                              <p:attrName>style.visibility</p:attrName>
                                            </p:attrNameLst>
                                          </p:cBhvr>
                                          <p:to>
                                            <p:strVal val="visible"/>
                                          </p:to>
                                        </p:set>
                                      </p:childTnLst>
                                    </p:cTn>
                                  </p:par>
                                </p:childTnLst>
                              </p:cTn>
                            </p:par>
                            <p:par>
                              <p:cTn id="38" fill="hold">
                                <p:stCondLst>
                                  <p:cond delay="1201"/>
                                </p:stCondLst>
                                <p:childTnLst>
                                  <p:par>
                                    <p:cTn id="39" presetID="1" presetClass="entr" presetSubtype="0" fill="hold" grpId="0" nodeType="afterEffect">
                                      <p:stCondLst>
                                        <p:cond delay="250"/>
                                      </p:stCondLst>
                                      <p:iterate type="wd">
                                        <p:tmAbs val="150"/>
                                      </p:iterate>
                                      <p:childTnLst>
                                        <p:set>
                                          <p:cBhvr>
                                            <p:cTn id="40" dur="1" fill="hold">
                                              <p:stCondLst>
                                                <p:cond delay="0"/>
                                              </p:stCondLst>
                                            </p:cTn>
                                            <p:tgtEl>
                                              <p:spTgt spid="67"/>
                                            </p:tgtEl>
                                            <p:attrNameLst>
                                              <p:attrName>style.visibility</p:attrName>
                                            </p:attrNameLst>
                                          </p:cBhvr>
                                          <p:to>
                                            <p:strVal val="visible"/>
                                          </p:to>
                                        </p:set>
                                      </p:childTnLst>
                                    </p:cTn>
                                  </p:par>
                                </p:childTnLst>
                              </p:cTn>
                            </p:par>
                            <p:par>
                              <p:cTn id="41" fill="hold">
                                <p:stCondLst>
                                  <p:cond delay="1902"/>
                                </p:stCondLst>
                                <p:childTnLst>
                                  <p:par>
                                    <p:cTn id="42" presetID="2" presetClass="entr" presetSubtype="4"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400" fill="hold"/>
                                            <p:tgtEl>
                                              <p:spTgt spid="69"/>
                                            </p:tgtEl>
                                            <p:attrNameLst>
                                              <p:attrName>ppt_x</p:attrName>
                                            </p:attrNameLst>
                                          </p:cBhvr>
                                          <p:tavLst>
                                            <p:tav tm="0">
                                              <p:val>
                                                <p:strVal val="#ppt_x"/>
                                              </p:val>
                                            </p:tav>
                                            <p:tav tm="100000">
                                              <p:val>
                                                <p:strVal val="#ppt_x"/>
                                              </p:val>
                                            </p:tav>
                                          </p:tavLst>
                                        </p:anim>
                                        <p:anim calcmode="lin" valueType="num">
                                          <p:cBhvr additive="base">
                                            <p:cTn id="45" dur="400" fill="hold"/>
                                            <p:tgtEl>
                                              <p:spTgt spid="6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400" fill="hold"/>
                                            <p:tgtEl>
                                              <p:spTgt spid="68"/>
                                            </p:tgtEl>
                                            <p:attrNameLst>
                                              <p:attrName>ppt_x</p:attrName>
                                            </p:attrNameLst>
                                          </p:cBhvr>
                                          <p:tavLst>
                                            <p:tav tm="0">
                                              <p:val>
                                                <p:strVal val="#ppt_x"/>
                                              </p:val>
                                            </p:tav>
                                            <p:tav tm="100000">
                                              <p:val>
                                                <p:strVal val="#ppt_x"/>
                                              </p:val>
                                            </p:tav>
                                          </p:tavLst>
                                        </p:anim>
                                        <p:anim calcmode="lin" valueType="num">
                                          <p:cBhvr additive="base">
                                            <p:cTn id="49" dur="400" fill="hold"/>
                                            <p:tgtEl>
                                              <p:spTgt spid="68"/>
                                            </p:tgtEl>
                                            <p:attrNameLst>
                                              <p:attrName>ppt_y</p:attrName>
                                            </p:attrNameLst>
                                          </p:cBhvr>
                                          <p:tavLst>
                                            <p:tav tm="0">
                                              <p:val>
                                                <p:strVal val="1+#ppt_h/2"/>
                                              </p:val>
                                            </p:tav>
                                            <p:tav tm="100000">
                                              <p:val>
                                                <p:strVal val="#ppt_y"/>
                                              </p:val>
                                            </p:tav>
                                          </p:tavLst>
                                        </p:anim>
                                      </p:childTnLst>
                                    </p:cTn>
                                  </p:par>
                                </p:childTnLst>
                              </p:cTn>
                            </p:par>
                            <p:par>
                              <p:cTn id="50" fill="hold">
                                <p:stCondLst>
                                  <p:cond delay="2502"/>
                                </p:stCondLst>
                                <p:childTnLst>
                                  <p:par>
                                    <p:cTn id="51" presetID="1" presetClass="entr" presetSubtype="0" fill="hold" grpId="0" nodeType="afterEffect">
                                      <p:stCondLst>
                                        <p:cond delay="250"/>
                                      </p:stCondLst>
                                      <p:iterate type="wd">
                                        <p:tmAbs val="150"/>
                                      </p:iterate>
                                      <p:childTnLst>
                                        <p:set>
                                          <p:cBhvr>
                                            <p:cTn id="52" dur="1" fill="hold">
                                              <p:stCondLst>
                                                <p:cond delay="0"/>
                                              </p:stCondLst>
                                            </p:cTn>
                                            <p:tgtEl>
                                              <p:spTgt spid="47"/>
                                            </p:tgtEl>
                                            <p:attrNameLst>
                                              <p:attrName>style.visibility</p:attrName>
                                            </p:attrNameLst>
                                          </p:cBhvr>
                                          <p:to>
                                            <p:strVal val="visible"/>
                                          </p:to>
                                        </p:set>
                                      </p:childTnLst>
                                    </p:cTn>
                                  </p:par>
                                  <p:par>
                                    <p:cTn id="53" presetID="2" presetClass="entr" presetSubtype="4" fill="hold" nodeType="withEffect">
                                      <p:stCondLst>
                                        <p:cond delay="498"/>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400" fill="hold"/>
                                            <p:tgtEl>
                                              <p:spTgt spid="2"/>
                                            </p:tgtEl>
                                            <p:attrNameLst>
                                              <p:attrName>ppt_x</p:attrName>
                                            </p:attrNameLst>
                                          </p:cBhvr>
                                          <p:tavLst>
                                            <p:tav tm="0">
                                              <p:val>
                                                <p:strVal val="#ppt_x"/>
                                              </p:val>
                                            </p:tav>
                                            <p:tav tm="100000">
                                              <p:val>
                                                <p:strVal val="#ppt_x"/>
                                              </p:val>
                                            </p:tav>
                                          </p:tavLst>
                                        </p:anim>
                                        <p:anim calcmode="lin" valueType="num">
                                          <p:cBhvr additive="base">
                                            <p:cTn id="56" dur="400" fill="hold"/>
                                            <p:tgtEl>
                                              <p:spTgt spid="2"/>
                                            </p:tgtEl>
                                            <p:attrNameLst>
                                              <p:attrName>ppt_y</p:attrName>
                                            </p:attrNameLst>
                                          </p:cBhvr>
                                          <p:tavLst>
                                            <p:tav tm="0">
                                              <p:val>
                                                <p:strVal val="1+#ppt_h/2"/>
                                              </p:val>
                                            </p:tav>
                                            <p:tav tm="100000">
                                              <p:val>
                                                <p:strVal val="#ppt_y"/>
                                              </p:val>
                                            </p:tav>
                                          </p:tavLst>
                                        </p:anim>
                                      </p:childTnLst>
                                    </p:cTn>
                                  </p:par>
                                </p:childTnLst>
                              </p:cTn>
                            </p:par>
                            <p:par>
                              <p:cTn id="57" fill="hold">
                                <p:stCondLst>
                                  <p:cond delay="3400"/>
                                </p:stCondLst>
                                <p:childTnLst>
                                  <p:par>
                                    <p:cTn id="58" presetID="10" presetClass="entr" presetSubtype="0"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0" grpId="0" animBg="1"/>
          <p:bldP spid="166922" grpId="0" animBg="1"/>
          <p:bldP spid="66" grpId="0"/>
          <p:bldP spid="67" grpId="0"/>
          <p:bldP spid="68" grpId="0"/>
          <p:bldP spid="69" grpId="0"/>
          <p:bldP spid="35" grpId="0" animBg="1"/>
          <p:bldP spid="47" grpId="0"/>
          <p:bldP spid="4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p:cNvGrpSpPr/>
          <p:nvPr/>
        </p:nvGrpSpPr>
        <p:grpSpPr>
          <a:xfrm>
            <a:off x="2381460" y="2344738"/>
            <a:ext cx="9810540" cy="2417868"/>
            <a:chOff x="2371384" y="2344738"/>
            <a:chExt cx="9810540" cy="2417868"/>
          </a:xfrm>
        </p:grpSpPr>
        <p:cxnSp>
          <p:nvCxnSpPr>
            <p:cNvPr id="98" name="Straight Connector 97"/>
            <p:cNvCxnSpPr/>
            <p:nvPr/>
          </p:nvCxnSpPr>
          <p:spPr>
            <a:xfrm>
              <a:off x="2371384" y="2344738"/>
              <a:ext cx="2473325" cy="60960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cxnSp>
          <p:nvCxnSpPr>
            <p:cNvPr id="99" name="Straight Connector 98"/>
            <p:cNvCxnSpPr/>
            <p:nvPr/>
          </p:nvCxnSpPr>
          <p:spPr>
            <a:xfrm>
              <a:off x="6232184" y="3293393"/>
              <a:ext cx="665034" cy="163911"/>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cxnSp>
          <p:nvCxnSpPr>
            <p:cNvPr id="104" name="Straight Connector 103"/>
            <p:cNvCxnSpPr/>
            <p:nvPr/>
          </p:nvCxnSpPr>
          <p:spPr>
            <a:xfrm>
              <a:off x="10344167" y="4309654"/>
              <a:ext cx="1837757" cy="452952"/>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grpSp>
      <p:sp>
        <p:nvSpPr>
          <p:cNvPr id="4" name="Rectangle 3"/>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Getting Ready for the Day</a:t>
            </a:r>
            <a:endParaRPr lang="en-US" sz="4000" dirty="0">
              <a:solidFill>
                <a:schemeClr val="bg1"/>
              </a:solidFill>
              <a:latin typeface="Arial"/>
              <a:cs typeface="Arial"/>
            </a:endParaRPr>
          </a:p>
        </p:txBody>
      </p:sp>
      <p:sp>
        <p:nvSpPr>
          <p:cNvPr id="8" name="Freeform 5"/>
          <p:cNvSpPr>
            <a:spLocks/>
          </p:cNvSpPr>
          <p:nvPr/>
        </p:nvSpPr>
        <p:spPr bwMode="auto">
          <a:xfrm>
            <a:off x="1610971" y="1012825"/>
            <a:ext cx="1135063" cy="2933700"/>
          </a:xfrm>
          <a:custGeom>
            <a:avLst/>
            <a:gdLst>
              <a:gd name="T0" fmla="*/ 218 w 218"/>
              <a:gd name="T1" fmla="*/ 0 h 562"/>
              <a:gd name="T2" fmla="*/ 176 w 218"/>
              <a:gd name="T3" fmla="*/ 76 h 562"/>
              <a:gd name="T4" fmla="*/ 6 w 218"/>
              <a:gd name="T5" fmla="*/ 420 h 562"/>
              <a:gd name="T6" fmla="*/ 0 w 218"/>
              <a:gd name="T7" fmla="*/ 562 h 562"/>
            </a:gdLst>
            <a:ahLst/>
            <a:cxnLst>
              <a:cxn ang="0">
                <a:pos x="T0" y="T1"/>
              </a:cxn>
              <a:cxn ang="0">
                <a:pos x="T2" y="T3"/>
              </a:cxn>
              <a:cxn ang="0">
                <a:pos x="T4" y="T5"/>
              </a:cxn>
              <a:cxn ang="0">
                <a:pos x="T6" y="T7"/>
              </a:cxn>
            </a:cxnLst>
            <a:rect l="0" t="0" r="r" b="b"/>
            <a:pathLst>
              <a:path w="218" h="562">
                <a:moveTo>
                  <a:pt x="218" y="0"/>
                </a:moveTo>
                <a:cubicBezTo>
                  <a:pt x="218" y="0"/>
                  <a:pt x="208" y="52"/>
                  <a:pt x="176" y="76"/>
                </a:cubicBezTo>
                <a:cubicBezTo>
                  <a:pt x="176" y="76"/>
                  <a:pt x="183" y="334"/>
                  <a:pt x="6" y="420"/>
                </a:cubicBezTo>
                <a:cubicBezTo>
                  <a:pt x="0" y="562"/>
                  <a:pt x="0" y="562"/>
                  <a:pt x="0" y="562"/>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236196" y="3711575"/>
            <a:ext cx="2020888" cy="1011238"/>
          </a:xfrm>
          <a:custGeom>
            <a:avLst/>
            <a:gdLst>
              <a:gd name="T0" fmla="*/ 0 w 388"/>
              <a:gd name="T1" fmla="*/ 110 h 194"/>
              <a:gd name="T2" fmla="*/ 137 w 388"/>
              <a:gd name="T3" fmla="*/ 66 h 194"/>
              <a:gd name="T4" fmla="*/ 328 w 388"/>
              <a:gd name="T5" fmla="*/ 114 h 194"/>
              <a:gd name="T6" fmla="*/ 388 w 388"/>
              <a:gd name="T7" fmla="*/ 164 h 194"/>
              <a:gd name="T8" fmla="*/ 205 w 388"/>
              <a:gd name="T9" fmla="*/ 154 h 194"/>
              <a:gd name="T10" fmla="*/ 0 w 388"/>
              <a:gd name="T11" fmla="*/ 164 h 194"/>
              <a:gd name="T12" fmla="*/ 0 w 388"/>
              <a:gd name="T13" fmla="*/ 110 h 194"/>
            </a:gdLst>
            <a:ahLst/>
            <a:cxnLst>
              <a:cxn ang="0">
                <a:pos x="T0" y="T1"/>
              </a:cxn>
              <a:cxn ang="0">
                <a:pos x="T2" y="T3"/>
              </a:cxn>
              <a:cxn ang="0">
                <a:pos x="T4" y="T5"/>
              </a:cxn>
              <a:cxn ang="0">
                <a:pos x="T6" y="T7"/>
              </a:cxn>
              <a:cxn ang="0">
                <a:pos x="T8" y="T9"/>
              </a:cxn>
              <a:cxn ang="0">
                <a:pos x="T10" y="T11"/>
              </a:cxn>
              <a:cxn ang="0">
                <a:pos x="T12" y="T13"/>
              </a:cxn>
            </a:cxnLst>
            <a:rect l="0" t="0" r="r" b="b"/>
            <a:pathLst>
              <a:path w="388" h="194">
                <a:moveTo>
                  <a:pt x="0" y="110"/>
                </a:moveTo>
                <a:cubicBezTo>
                  <a:pt x="0" y="110"/>
                  <a:pt x="30" y="132"/>
                  <a:pt x="137" y="66"/>
                </a:cubicBezTo>
                <a:cubicBezTo>
                  <a:pt x="244" y="0"/>
                  <a:pt x="328" y="114"/>
                  <a:pt x="328" y="114"/>
                </a:cubicBezTo>
                <a:cubicBezTo>
                  <a:pt x="328" y="114"/>
                  <a:pt x="372" y="124"/>
                  <a:pt x="388" y="164"/>
                </a:cubicBezTo>
                <a:cubicBezTo>
                  <a:pt x="388" y="164"/>
                  <a:pt x="357" y="114"/>
                  <a:pt x="205" y="154"/>
                </a:cubicBezTo>
                <a:cubicBezTo>
                  <a:pt x="52" y="194"/>
                  <a:pt x="0" y="164"/>
                  <a:pt x="0" y="164"/>
                </a:cubicBezTo>
                <a:lnTo>
                  <a:pt x="0" y="110"/>
                </a:lnTo>
                <a:close/>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p:nvSpPr>
        <p:spPr bwMode="auto">
          <a:xfrm>
            <a:off x="2371384" y="4635500"/>
            <a:ext cx="2468563" cy="1543050"/>
          </a:xfrm>
          <a:custGeom>
            <a:avLst/>
            <a:gdLst>
              <a:gd name="T0" fmla="*/ 0 w 474"/>
              <a:gd name="T1" fmla="*/ 0 h 296"/>
              <a:gd name="T2" fmla="*/ 116 w 474"/>
              <a:gd name="T3" fmla="*/ 79 h 296"/>
              <a:gd name="T4" fmla="*/ 232 w 474"/>
              <a:gd name="T5" fmla="*/ 119 h 296"/>
              <a:gd name="T6" fmla="*/ 364 w 474"/>
              <a:gd name="T7" fmla="*/ 173 h 296"/>
              <a:gd name="T8" fmla="*/ 426 w 474"/>
              <a:gd name="T9" fmla="*/ 183 h 296"/>
              <a:gd name="T10" fmla="*/ 474 w 474"/>
              <a:gd name="T11" fmla="*/ 296 h 296"/>
            </a:gdLst>
            <a:ahLst/>
            <a:cxnLst>
              <a:cxn ang="0">
                <a:pos x="T0" y="T1"/>
              </a:cxn>
              <a:cxn ang="0">
                <a:pos x="T2" y="T3"/>
              </a:cxn>
              <a:cxn ang="0">
                <a:pos x="T4" y="T5"/>
              </a:cxn>
              <a:cxn ang="0">
                <a:pos x="T6" y="T7"/>
              </a:cxn>
              <a:cxn ang="0">
                <a:pos x="T8" y="T9"/>
              </a:cxn>
              <a:cxn ang="0">
                <a:pos x="T10" y="T11"/>
              </a:cxn>
            </a:cxnLst>
            <a:rect l="0" t="0" r="r" b="b"/>
            <a:pathLst>
              <a:path w="474" h="296">
                <a:moveTo>
                  <a:pt x="0" y="0"/>
                </a:moveTo>
                <a:cubicBezTo>
                  <a:pt x="116" y="79"/>
                  <a:pt x="116" y="79"/>
                  <a:pt x="116" y="79"/>
                </a:cubicBezTo>
                <a:cubicBezTo>
                  <a:pt x="116" y="79"/>
                  <a:pt x="176" y="71"/>
                  <a:pt x="232" y="119"/>
                </a:cubicBezTo>
                <a:cubicBezTo>
                  <a:pt x="232" y="119"/>
                  <a:pt x="314" y="115"/>
                  <a:pt x="364" y="173"/>
                </a:cubicBezTo>
                <a:cubicBezTo>
                  <a:pt x="426" y="183"/>
                  <a:pt x="426" y="183"/>
                  <a:pt x="426" y="183"/>
                </a:cubicBezTo>
                <a:cubicBezTo>
                  <a:pt x="474" y="296"/>
                  <a:pt x="474" y="296"/>
                  <a:pt x="474" y="29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4787559" y="4024313"/>
            <a:ext cx="604838" cy="1868488"/>
            <a:chOff x="4787559" y="4024313"/>
            <a:chExt cx="604838" cy="1868488"/>
          </a:xfrm>
        </p:grpSpPr>
        <p:sp>
          <p:nvSpPr>
            <p:cNvPr id="11" name="Freeform 8"/>
            <p:cNvSpPr>
              <a:spLocks/>
            </p:cNvSpPr>
            <p:nvPr/>
          </p:nvSpPr>
          <p:spPr bwMode="auto">
            <a:xfrm>
              <a:off x="4787559" y="4818063"/>
              <a:ext cx="604838" cy="1074738"/>
            </a:xfrm>
            <a:custGeom>
              <a:avLst/>
              <a:gdLst>
                <a:gd name="T0" fmla="*/ 0 w 116"/>
                <a:gd name="T1" fmla="*/ 206 h 206"/>
                <a:gd name="T2" fmla="*/ 36 w 116"/>
                <a:gd name="T3" fmla="*/ 24 h 206"/>
                <a:gd name="T4" fmla="*/ 116 w 116"/>
                <a:gd name="T5" fmla="*/ 0 h 206"/>
              </a:gdLst>
              <a:ahLst/>
              <a:cxnLst>
                <a:cxn ang="0">
                  <a:pos x="T0" y="T1"/>
                </a:cxn>
                <a:cxn ang="0">
                  <a:pos x="T2" y="T3"/>
                </a:cxn>
                <a:cxn ang="0">
                  <a:pos x="T4" y="T5"/>
                </a:cxn>
              </a:cxnLst>
              <a:rect l="0" t="0" r="r" b="b"/>
              <a:pathLst>
                <a:path w="116" h="206">
                  <a:moveTo>
                    <a:pt x="0" y="206"/>
                  </a:moveTo>
                  <a:cubicBezTo>
                    <a:pt x="0" y="206"/>
                    <a:pt x="50" y="82"/>
                    <a:pt x="36" y="24"/>
                  </a:cubicBezTo>
                  <a:cubicBezTo>
                    <a:pt x="36" y="24"/>
                    <a:pt x="84" y="0"/>
                    <a:pt x="116"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p:nvSpPr>
          <p:spPr bwMode="auto">
            <a:xfrm>
              <a:off x="4793909" y="4024313"/>
              <a:ext cx="166688" cy="1022350"/>
            </a:xfrm>
            <a:custGeom>
              <a:avLst/>
              <a:gdLst>
                <a:gd name="T0" fmla="*/ 23 w 32"/>
                <a:gd name="T1" fmla="*/ 0 h 196"/>
                <a:gd name="T2" fmla="*/ 32 w 32"/>
                <a:gd name="T3" fmla="*/ 196 h 196"/>
              </a:gdLst>
              <a:ahLst/>
              <a:cxnLst>
                <a:cxn ang="0">
                  <a:pos x="T0" y="T1"/>
                </a:cxn>
                <a:cxn ang="0">
                  <a:pos x="T2" y="T3"/>
                </a:cxn>
              </a:cxnLst>
              <a:rect l="0" t="0" r="r" b="b"/>
              <a:pathLst>
                <a:path w="32" h="196">
                  <a:moveTo>
                    <a:pt x="23" y="0"/>
                  </a:moveTo>
                  <a:cubicBezTo>
                    <a:pt x="23" y="0"/>
                    <a:pt x="0" y="170"/>
                    <a:pt x="32" y="19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4" name="Freeform 21"/>
          <p:cNvSpPr>
            <a:spLocks/>
          </p:cNvSpPr>
          <p:nvPr/>
        </p:nvSpPr>
        <p:spPr bwMode="auto">
          <a:xfrm>
            <a:off x="1490321" y="841375"/>
            <a:ext cx="469900" cy="866775"/>
          </a:xfrm>
          <a:custGeom>
            <a:avLst/>
            <a:gdLst>
              <a:gd name="T0" fmla="*/ 90 w 90"/>
              <a:gd name="T1" fmla="*/ 0 h 166"/>
              <a:gd name="T2" fmla="*/ 68 w 90"/>
              <a:gd name="T3" fmla="*/ 72 h 166"/>
              <a:gd name="T4" fmla="*/ 0 w 90"/>
              <a:gd name="T5" fmla="*/ 166 h 166"/>
            </a:gdLst>
            <a:ahLst/>
            <a:cxnLst>
              <a:cxn ang="0">
                <a:pos x="T0" y="T1"/>
              </a:cxn>
              <a:cxn ang="0">
                <a:pos x="T2" y="T3"/>
              </a:cxn>
              <a:cxn ang="0">
                <a:pos x="T4" y="T5"/>
              </a:cxn>
            </a:cxnLst>
            <a:rect l="0" t="0" r="r" b="b"/>
            <a:pathLst>
              <a:path w="90" h="166">
                <a:moveTo>
                  <a:pt x="90" y="0"/>
                </a:moveTo>
                <a:cubicBezTo>
                  <a:pt x="90" y="0"/>
                  <a:pt x="62" y="33"/>
                  <a:pt x="68" y="72"/>
                </a:cubicBezTo>
                <a:cubicBezTo>
                  <a:pt x="68" y="72"/>
                  <a:pt x="12" y="106"/>
                  <a:pt x="0" y="16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p:nvGrpSpPr>
        <p:grpSpPr>
          <a:xfrm>
            <a:off x="4636746" y="2344738"/>
            <a:ext cx="1547813" cy="1820863"/>
            <a:chOff x="4636746" y="2344738"/>
            <a:chExt cx="1547813" cy="1820863"/>
          </a:xfrm>
        </p:grpSpPr>
        <p:sp>
          <p:nvSpPr>
            <p:cNvPr id="16" name="Freeform 13"/>
            <p:cNvSpPr>
              <a:spLocks/>
            </p:cNvSpPr>
            <p:nvPr/>
          </p:nvSpPr>
          <p:spPr bwMode="auto">
            <a:xfrm>
              <a:off x="4684371" y="2344738"/>
              <a:ext cx="1500188" cy="1820863"/>
            </a:xfrm>
            <a:custGeom>
              <a:avLst/>
              <a:gdLst>
                <a:gd name="T0" fmla="*/ 256 w 288"/>
                <a:gd name="T1" fmla="*/ 130 h 349"/>
                <a:gd name="T2" fmla="*/ 281 w 288"/>
                <a:gd name="T3" fmla="*/ 84 h 349"/>
                <a:gd name="T4" fmla="*/ 269 w 288"/>
                <a:gd name="T5" fmla="*/ 47 h 349"/>
                <a:gd name="T6" fmla="*/ 189 w 288"/>
                <a:gd name="T7" fmla="*/ 7 h 349"/>
                <a:gd name="T8" fmla="*/ 150 w 288"/>
                <a:gd name="T9" fmla="*/ 19 h 349"/>
                <a:gd name="T10" fmla="*/ 8 w 288"/>
                <a:gd name="T11" fmla="*/ 258 h 349"/>
                <a:gd name="T12" fmla="*/ 18 w 288"/>
                <a:gd name="T13" fmla="*/ 296 h 349"/>
                <a:gd name="T14" fmla="*/ 91 w 288"/>
                <a:gd name="T15" fmla="*/ 341 h 349"/>
                <a:gd name="T16" fmla="*/ 131 w 288"/>
                <a:gd name="T17" fmla="*/ 331 h 349"/>
                <a:gd name="T18" fmla="*/ 192 w 288"/>
                <a:gd name="T19"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49">
                  <a:moveTo>
                    <a:pt x="256" y="130"/>
                  </a:moveTo>
                  <a:cubicBezTo>
                    <a:pt x="281" y="84"/>
                    <a:pt x="281" y="84"/>
                    <a:pt x="281" y="84"/>
                  </a:cubicBezTo>
                  <a:cubicBezTo>
                    <a:pt x="288" y="71"/>
                    <a:pt x="283" y="54"/>
                    <a:pt x="269" y="47"/>
                  </a:cubicBezTo>
                  <a:cubicBezTo>
                    <a:pt x="189" y="7"/>
                    <a:pt x="189" y="7"/>
                    <a:pt x="189" y="7"/>
                  </a:cubicBezTo>
                  <a:cubicBezTo>
                    <a:pt x="175" y="0"/>
                    <a:pt x="158" y="5"/>
                    <a:pt x="150" y="19"/>
                  </a:cubicBezTo>
                  <a:cubicBezTo>
                    <a:pt x="8" y="258"/>
                    <a:pt x="8" y="258"/>
                    <a:pt x="8" y="258"/>
                  </a:cubicBezTo>
                  <a:cubicBezTo>
                    <a:pt x="0" y="271"/>
                    <a:pt x="5" y="288"/>
                    <a:pt x="18" y="296"/>
                  </a:cubicBezTo>
                  <a:cubicBezTo>
                    <a:pt x="91" y="341"/>
                    <a:pt x="91" y="341"/>
                    <a:pt x="91" y="341"/>
                  </a:cubicBezTo>
                  <a:cubicBezTo>
                    <a:pt x="105" y="349"/>
                    <a:pt x="123" y="345"/>
                    <a:pt x="131" y="331"/>
                  </a:cubicBezTo>
                  <a:cubicBezTo>
                    <a:pt x="192" y="228"/>
                    <a:pt x="192" y="228"/>
                    <a:pt x="192" y="22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14"/>
            <p:cNvSpPr>
              <a:spLocks/>
            </p:cNvSpPr>
            <p:nvPr/>
          </p:nvSpPr>
          <p:spPr bwMode="auto">
            <a:xfrm>
              <a:off x="4839946" y="2625725"/>
              <a:ext cx="1149773" cy="1263650"/>
            </a:xfrm>
            <a:custGeom>
              <a:avLst/>
              <a:gdLst>
                <a:gd name="T0" fmla="*/ 742 w 742"/>
                <a:gd name="T1" fmla="*/ 158 h 796"/>
                <a:gd name="T2" fmla="*/ 374 w 742"/>
                <a:gd name="T3" fmla="*/ 0 h 796"/>
                <a:gd name="T4" fmla="*/ 0 w 742"/>
                <a:gd name="T5" fmla="*/ 631 h 796"/>
                <a:gd name="T6" fmla="*/ 322 w 742"/>
                <a:gd name="T7" fmla="*/ 796 h 796"/>
                <a:gd name="connsiteX0" fmla="*/ 9761 w 9761"/>
                <a:gd name="connsiteY0" fmla="*/ 2096 h 10000"/>
                <a:gd name="connsiteX1" fmla="*/ 5040 w 9761"/>
                <a:gd name="connsiteY1" fmla="*/ 0 h 10000"/>
                <a:gd name="connsiteX2" fmla="*/ 0 w 9761"/>
                <a:gd name="connsiteY2" fmla="*/ 7927 h 10000"/>
                <a:gd name="connsiteX3" fmla="*/ 4340 w 9761"/>
                <a:gd name="connsiteY3" fmla="*/ 10000 h 10000"/>
              </a:gdLst>
              <a:ahLst/>
              <a:cxnLst>
                <a:cxn ang="0">
                  <a:pos x="connsiteX0" y="connsiteY0"/>
                </a:cxn>
                <a:cxn ang="0">
                  <a:pos x="connsiteX1" y="connsiteY1"/>
                </a:cxn>
                <a:cxn ang="0">
                  <a:pos x="connsiteX2" y="connsiteY2"/>
                </a:cxn>
                <a:cxn ang="0">
                  <a:pos x="connsiteX3" y="connsiteY3"/>
                </a:cxn>
              </a:cxnLst>
              <a:rect l="l" t="t" r="r" b="b"/>
              <a:pathLst>
                <a:path w="9761" h="10000">
                  <a:moveTo>
                    <a:pt x="9761" y="2096"/>
                  </a:moveTo>
                  <a:lnTo>
                    <a:pt x="5040" y="0"/>
                  </a:lnTo>
                  <a:lnTo>
                    <a:pt x="0" y="7927"/>
                  </a:lnTo>
                  <a:lnTo>
                    <a:pt x="4340" y="10000"/>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Oval 15"/>
            <p:cNvSpPr>
              <a:spLocks noChangeArrowheads="1"/>
            </p:cNvSpPr>
            <p:nvPr/>
          </p:nvSpPr>
          <p:spPr bwMode="auto">
            <a:xfrm>
              <a:off x="4974884" y="3805238"/>
              <a:ext cx="166688" cy="166688"/>
            </a:xfrm>
            <a:prstGeom prst="ellips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2"/>
            <p:cNvSpPr>
              <a:spLocks/>
            </p:cNvSpPr>
            <p:nvPr/>
          </p:nvSpPr>
          <p:spPr bwMode="auto">
            <a:xfrm>
              <a:off x="5136809" y="2520950"/>
              <a:ext cx="219075" cy="198438"/>
            </a:xfrm>
            <a:custGeom>
              <a:avLst/>
              <a:gdLst>
                <a:gd name="T0" fmla="*/ 42 w 42"/>
                <a:gd name="T1" fmla="*/ 0 h 38"/>
                <a:gd name="T2" fmla="*/ 14 w 42"/>
                <a:gd name="T3" fmla="*/ 38 h 38"/>
              </a:gdLst>
              <a:ahLst/>
              <a:cxnLst>
                <a:cxn ang="0">
                  <a:pos x="T0" y="T1"/>
                </a:cxn>
                <a:cxn ang="0">
                  <a:pos x="T2" y="T3"/>
                </a:cxn>
              </a:cxnLst>
              <a:rect l="0" t="0" r="r" b="b"/>
              <a:pathLst>
                <a:path w="42" h="38">
                  <a:moveTo>
                    <a:pt x="42" y="0"/>
                  </a:moveTo>
                  <a:cubicBezTo>
                    <a:pt x="42" y="0"/>
                    <a:pt x="0" y="6"/>
                    <a:pt x="14" y="3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23"/>
            <p:cNvSpPr>
              <a:spLocks/>
            </p:cNvSpPr>
            <p:nvPr/>
          </p:nvSpPr>
          <p:spPr bwMode="auto">
            <a:xfrm>
              <a:off x="4985996" y="2776538"/>
              <a:ext cx="219075" cy="198438"/>
            </a:xfrm>
            <a:custGeom>
              <a:avLst/>
              <a:gdLst>
                <a:gd name="T0" fmla="*/ 42 w 42"/>
                <a:gd name="T1" fmla="*/ 0 h 38"/>
                <a:gd name="T2" fmla="*/ 15 w 42"/>
                <a:gd name="T3" fmla="*/ 38 h 38"/>
              </a:gdLst>
              <a:ahLst/>
              <a:cxnLst>
                <a:cxn ang="0">
                  <a:pos x="T0" y="T1"/>
                </a:cxn>
                <a:cxn ang="0">
                  <a:pos x="T2" y="T3"/>
                </a:cxn>
              </a:cxnLst>
              <a:rect l="0" t="0" r="r" b="b"/>
              <a:pathLst>
                <a:path w="42" h="38">
                  <a:moveTo>
                    <a:pt x="42" y="0"/>
                  </a:moveTo>
                  <a:cubicBezTo>
                    <a:pt x="42" y="0"/>
                    <a:pt x="0" y="7"/>
                    <a:pt x="15" y="3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24"/>
            <p:cNvSpPr>
              <a:spLocks/>
            </p:cNvSpPr>
            <p:nvPr/>
          </p:nvSpPr>
          <p:spPr bwMode="auto">
            <a:xfrm>
              <a:off x="4844709" y="3048000"/>
              <a:ext cx="219075" cy="198438"/>
            </a:xfrm>
            <a:custGeom>
              <a:avLst/>
              <a:gdLst>
                <a:gd name="T0" fmla="*/ 42 w 42"/>
                <a:gd name="T1" fmla="*/ 0 h 38"/>
                <a:gd name="T2" fmla="*/ 14 w 42"/>
                <a:gd name="T3" fmla="*/ 38 h 38"/>
              </a:gdLst>
              <a:ahLst/>
              <a:cxnLst>
                <a:cxn ang="0">
                  <a:pos x="T0" y="T1"/>
                </a:cxn>
                <a:cxn ang="0">
                  <a:pos x="T2" y="T3"/>
                </a:cxn>
              </a:cxnLst>
              <a:rect l="0" t="0" r="r" b="b"/>
              <a:pathLst>
                <a:path w="42" h="38">
                  <a:moveTo>
                    <a:pt x="42" y="0"/>
                  </a:moveTo>
                  <a:cubicBezTo>
                    <a:pt x="42" y="0"/>
                    <a:pt x="0" y="7"/>
                    <a:pt x="14" y="3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4636746" y="3419475"/>
              <a:ext cx="198438" cy="166688"/>
            </a:xfrm>
            <a:custGeom>
              <a:avLst/>
              <a:gdLst>
                <a:gd name="T0" fmla="*/ 38 w 38"/>
                <a:gd name="T1" fmla="*/ 1 h 32"/>
                <a:gd name="T2" fmla="*/ 14 w 38"/>
                <a:gd name="T3" fmla="*/ 32 h 32"/>
              </a:gdLst>
              <a:ahLst/>
              <a:cxnLst>
                <a:cxn ang="0">
                  <a:pos x="T0" y="T1"/>
                </a:cxn>
                <a:cxn ang="0">
                  <a:pos x="T2" y="T3"/>
                </a:cxn>
              </a:cxnLst>
              <a:rect l="0" t="0" r="r" b="b"/>
              <a:pathLst>
                <a:path w="38" h="32">
                  <a:moveTo>
                    <a:pt x="38" y="1"/>
                  </a:moveTo>
                  <a:cubicBezTo>
                    <a:pt x="38" y="1"/>
                    <a:pt x="0" y="0"/>
                    <a:pt x="14" y="32"/>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2" name="Group 51"/>
          <p:cNvGrpSpPr/>
          <p:nvPr/>
        </p:nvGrpSpPr>
        <p:grpSpPr>
          <a:xfrm>
            <a:off x="2631368" y="3080019"/>
            <a:ext cx="1624013" cy="1484837"/>
            <a:chOff x="2631368" y="3080019"/>
            <a:chExt cx="1624013" cy="1484837"/>
          </a:xfrm>
        </p:grpSpPr>
        <p:sp>
          <p:nvSpPr>
            <p:cNvPr id="19" name="Oval 16"/>
            <p:cNvSpPr>
              <a:spLocks noChangeArrowheads="1"/>
            </p:cNvSpPr>
            <p:nvPr/>
          </p:nvSpPr>
          <p:spPr bwMode="auto">
            <a:xfrm>
              <a:off x="2725030" y="3245643"/>
              <a:ext cx="1436688" cy="771525"/>
            </a:xfrm>
            <a:prstGeom prst="ellips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p:cNvSpPr>
              <a:spLocks/>
            </p:cNvSpPr>
            <p:nvPr/>
          </p:nvSpPr>
          <p:spPr bwMode="auto">
            <a:xfrm>
              <a:off x="2631368" y="3960018"/>
              <a:ext cx="1624013" cy="604838"/>
            </a:xfrm>
            <a:custGeom>
              <a:avLst/>
              <a:gdLst>
                <a:gd name="T0" fmla="*/ 285 w 312"/>
                <a:gd name="T1" fmla="*/ 0 h 116"/>
                <a:gd name="T2" fmla="*/ 312 w 312"/>
                <a:gd name="T3" fmla="*/ 42 h 116"/>
                <a:gd name="T4" fmla="*/ 156 w 312"/>
                <a:gd name="T5" fmla="*/ 116 h 116"/>
                <a:gd name="T6" fmla="*/ 0 w 312"/>
                <a:gd name="T7" fmla="*/ 42 h 116"/>
                <a:gd name="T8" fmla="*/ 27 w 312"/>
                <a:gd name="T9" fmla="*/ 1 h 116"/>
              </a:gdLst>
              <a:ahLst/>
              <a:cxnLst>
                <a:cxn ang="0">
                  <a:pos x="T0" y="T1"/>
                </a:cxn>
                <a:cxn ang="0">
                  <a:pos x="T2" y="T3"/>
                </a:cxn>
                <a:cxn ang="0">
                  <a:pos x="T4" y="T5"/>
                </a:cxn>
                <a:cxn ang="0">
                  <a:pos x="T6" y="T7"/>
                </a:cxn>
                <a:cxn ang="0">
                  <a:pos x="T8" y="T9"/>
                </a:cxn>
              </a:cxnLst>
              <a:rect l="0" t="0" r="r" b="b"/>
              <a:pathLst>
                <a:path w="312" h="116">
                  <a:moveTo>
                    <a:pt x="285" y="0"/>
                  </a:moveTo>
                  <a:cubicBezTo>
                    <a:pt x="302" y="12"/>
                    <a:pt x="312" y="27"/>
                    <a:pt x="312" y="42"/>
                  </a:cubicBezTo>
                  <a:cubicBezTo>
                    <a:pt x="312" y="83"/>
                    <a:pt x="243" y="116"/>
                    <a:pt x="156" y="116"/>
                  </a:cubicBezTo>
                  <a:cubicBezTo>
                    <a:pt x="70" y="116"/>
                    <a:pt x="0" y="83"/>
                    <a:pt x="0" y="42"/>
                  </a:cubicBezTo>
                  <a:cubicBezTo>
                    <a:pt x="0" y="27"/>
                    <a:pt x="10" y="13"/>
                    <a:pt x="27" y="1"/>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8"/>
            <p:cNvSpPr>
              <a:spLocks/>
            </p:cNvSpPr>
            <p:nvPr/>
          </p:nvSpPr>
          <p:spPr bwMode="auto">
            <a:xfrm>
              <a:off x="3442580" y="3631405"/>
              <a:ext cx="750888" cy="750888"/>
            </a:xfrm>
            <a:custGeom>
              <a:avLst/>
              <a:gdLst>
                <a:gd name="T0" fmla="*/ 0 w 144"/>
                <a:gd name="T1" fmla="*/ 138 h 144"/>
                <a:gd name="T2" fmla="*/ 138 w 144"/>
                <a:gd name="T3" fmla="*/ 0 h 144"/>
              </a:gdLst>
              <a:ahLst/>
              <a:cxnLst>
                <a:cxn ang="0">
                  <a:pos x="T0" y="T1"/>
                </a:cxn>
                <a:cxn ang="0">
                  <a:pos x="T2" y="T3"/>
                </a:cxn>
              </a:cxnLst>
              <a:rect l="0" t="0" r="r" b="b"/>
              <a:pathLst>
                <a:path w="144" h="144">
                  <a:moveTo>
                    <a:pt x="0" y="138"/>
                  </a:moveTo>
                  <a:cubicBezTo>
                    <a:pt x="0" y="138"/>
                    <a:pt x="144" y="144"/>
                    <a:pt x="138"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p:cNvSpPr>
              <a:spLocks/>
            </p:cNvSpPr>
            <p:nvPr/>
          </p:nvSpPr>
          <p:spPr bwMode="auto">
            <a:xfrm>
              <a:off x="2698043" y="3631405"/>
              <a:ext cx="750888" cy="750888"/>
            </a:xfrm>
            <a:custGeom>
              <a:avLst/>
              <a:gdLst>
                <a:gd name="T0" fmla="*/ 144 w 144"/>
                <a:gd name="T1" fmla="*/ 138 h 144"/>
                <a:gd name="T2" fmla="*/ 6 w 144"/>
                <a:gd name="T3" fmla="*/ 0 h 144"/>
              </a:gdLst>
              <a:ahLst/>
              <a:cxnLst>
                <a:cxn ang="0">
                  <a:pos x="T0" y="T1"/>
                </a:cxn>
                <a:cxn ang="0">
                  <a:pos x="T2" y="T3"/>
                </a:cxn>
              </a:cxnLst>
              <a:rect l="0" t="0" r="r" b="b"/>
              <a:pathLst>
                <a:path w="144" h="144">
                  <a:moveTo>
                    <a:pt x="144" y="138"/>
                  </a:moveTo>
                  <a:cubicBezTo>
                    <a:pt x="144" y="138"/>
                    <a:pt x="0" y="144"/>
                    <a:pt x="6"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lowchart: Terminator 29"/>
            <p:cNvSpPr/>
            <p:nvPr/>
          </p:nvSpPr>
          <p:spPr>
            <a:xfrm rot="4850139">
              <a:off x="3154807" y="3049092"/>
              <a:ext cx="194730" cy="256583"/>
            </a:xfrm>
            <a:prstGeom prst="flowChartTerminator">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cxnSp>
        <p:nvCxnSpPr>
          <p:cNvPr id="50" name="Straight Connector 49"/>
          <p:cNvCxnSpPr/>
          <p:nvPr/>
        </p:nvCxnSpPr>
        <p:spPr>
          <a:xfrm>
            <a:off x="-253218" y="4290219"/>
            <a:ext cx="469241" cy="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sp>
        <p:nvSpPr>
          <p:cNvPr id="57" name="Oval 56"/>
          <p:cNvSpPr/>
          <p:nvPr/>
        </p:nvSpPr>
        <p:spPr>
          <a:xfrm>
            <a:off x="6768759" y="2573960"/>
            <a:ext cx="3432517" cy="3432517"/>
          </a:xfrm>
          <a:prstGeom prst="ellipse">
            <a:avLst/>
          </a:pr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cxnSp>
        <p:nvCxnSpPr>
          <p:cNvPr id="59" name="Straight Connector 58"/>
          <p:cNvCxnSpPr>
            <a:endCxn id="57" idx="0"/>
          </p:cNvCxnSpPr>
          <p:nvPr/>
        </p:nvCxnSpPr>
        <p:spPr>
          <a:xfrm flipV="1">
            <a:off x="5684496" y="2573960"/>
            <a:ext cx="2800522" cy="145428"/>
          </a:xfrm>
          <a:prstGeom prst="line">
            <a:avLst/>
          </a:prstGeom>
          <a:noFill/>
          <a:ln w="28575" cap="rnd">
            <a:solidFill>
              <a:schemeClr val="tx2"/>
            </a:solidFill>
            <a:prstDash val="sysDot"/>
            <a:round/>
            <a:headEnd/>
            <a:tailEnd/>
          </a:ln>
          <a:extLst>
            <a:ext uri="{909E8E84-426E-40DD-AFC4-6F175D3DCCD1}">
              <a14:hiddenFill xmlns:a14="http://schemas.microsoft.com/office/drawing/2010/main">
                <a:noFill/>
              </a14:hiddenFill>
            </a:ext>
          </a:extLst>
        </p:spPr>
      </p:cxnSp>
      <p:grpSp>
        <p:nvGrpSpPr>
          <p:cNvPr id="94" name="Group 93"/>
          <p:cNvGrpSpPr/>
          <p:nvPr/>
        </p:nvGrpSpPr>
        <p:grpSpPr>
          <a:xfrm>
            <a:off x="7094693" y="2998019"/>
            <a:ext cx="2780649" cy="568175"/>
            <a:chOff x="7094693" y="2998019"/>
            <a:chExt cx="2780649" cy="568175"/>
          </a:xfrm>
        </p:grpSpPr>
        <p:sp>
          <p:nvSpPr>
            <p:cNvPr id="66" name="TextBox 65"/>
            <p:cNvSpPr txBox="1"/>
            <p:nvPr/>
          </p:nvSpPr>
          <p:spPr>
            <a:xfrm>
              <a:off x="7323654" y="2998019"/>
              <a:ext cx="2322727" cy="461665"/>
            </a:xfrm>
            <a:prstGeom prst="rect">
              <a:avLst/>
            </a:prstGeom>
            <a:noFill/>
          </p:spPr>
          <p:txBody>
            <a:bodyPr wrap="square" rtlCol="0">
              <a:spAutoFit/>
            </a:bodyPr>
            <a:lstStyle/>
            <a:p>
              <a:pPr algn="ctr"/>
              <a:r>
                <a:rPr lang="en-GB" sz="2400" dirty="0"/>
                <a:t>MESSAGES (80)</a:t>
              </a:r>
            </a:p>
          </p:txBody>
        </p:sp>
        <p:cxnSp>
          <p:nvCxnSpPr>
            <p:cNvPr id="68" name="Straight Connector 67"/>
            <p:cNvCxnSpPr/>
            <p:nvPr/>
          </p:nvCxnSpPr>
          <p:spPr>
            <a:xfrm>
              <a:off x="7094693" y="3566194"/>
              <a:ext cx="2780649"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grpSp>
      <p:sp>
        <p:nvSpPr>
          <p:cNvPr id="87" name="Freeform: Shape 86"/>
          <p:cNvSpPr/>
          <p:nvPr/>
        </p:nvSpPr>
        <p:spPr>
          <a:xfrm>
            <a:off x="3326685" y="942005"/>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72000" rIns="91440" bIns="45720" numCol="1" anchor="ctr" anchorCtr="0" compatLnSpc="1">
            <a:prstTxWarp prst="textNoShape">
              <a:avLst/>
            </a:prstTxWarp>
          </a:bodyPr>
          <a:lstStyle/>
          <a:p>
            <a:pPr algn="ctr"/>
            <a:endParaRPr lang="en-GB" sz="1050" b="1" dirty="0">
              <a:solidFill>
                <a:schemeClr val="tx2"/>
              </a:solidFill>
            </a:endParaRPr>
          </a:p>
          <a:p>
            <a:pPr algn="ctr"/>
            <a:r>
              <a:rPr lang="en-GB" sz="2000" b="1" dirty="0">
                <a:solidFill>
                  <a:schemeClr val="tx2"/>
                </a:solidFill>
              </a:rPr>
              <a:t>I CAN LOOK AT </a:t>
            </a:r>
          </a:p>
          <a:p>
            <a:pPr algn="ctr"/>
            <a:r>
              <a:rPr lang="en-GB" sz="2000" b="1" dirty="0">
                <a:solidFill>
                  <a:schemeClr val="tx2"/>
                </a:solidFill>
              </a:rPr>
              <a:t>THINGS THAT MATTER &amp; PRIORITIZE</a:t>
            </a:r>
          </a:p>
        </p:txBody>
      </p:sp>
      <p:sp>
        <p:nvSpPr>
          <p:cNvPr id="88" name="Freeform: Shape 87"/>
          <p:cNvSpPr/>
          <p:nvPr/>
        </p:nvSpPr>
        <p:spPr>
          <a:xfrm>
            <a:off x="2785215" y="1131390"/>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9" name="Freeform: Shape 88"/>
          <p:cNvSpPr/>
          <p:nvPr/>
        </p:nvSpPr>
        <p:spPr>
          <a:xfrm>
            <a:off x="3394333" y="861377"/>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TextBox 95"/>
          <p:cNvSpPr txBox="1"/>
          <p:nvPr/>
        </p:nvSpPr>
        <p:spPr>
          <a:xfrm>
            <a:off x="6722058" y="3944328"/>
            <a:ext cx="4997261" cy="1908215"/>
          </a:xfrm>
          <a:prstGeom prst="rect">
            <a:avLst/>
          </a:prstGeom>
          <a:noFill/>
        </p:spPr>
        <p:txBody>
          <a:bodyPr wrap="square" rtlCol="0">
            <a:spAutoFit/>
          </a:bodyPr>
          <a:lstStyle/>
          <a:p>
            <a:r>
              <a:rPr lang="en-GB" sz="2800" b="1" dirty="0">
                <a:solidFill>
                  <a:srgbClr val="92D050"/>
                </a:solidFill>
              </a:rPr>
              <a:t>BENEFIT: PRODUCTIVITY </a:t>
            </a:r>
            <a:r>
              <a:rPr lang="en-GB" sz="2800" b="1" dirty="0"/>
              <a:t/>
            </a:r>
            <a:br>
              <a:rPr lang="en-GB" sz="2800" b="1" dirty="0"/>
            </a:br>
            <a:endParaRPr lang="en-GB" sz="2000" b="1" dirty="0"/>
          </a:p>
          <a:p>
            <a:pPr marL="285750" indent="-285750">
              <a:spcAft>
                <a:spcPts val="600"/>
              </a:spcAft>
              <a:buClr>
                <a:schemeClr val="tx1"/>
              </a:buClr>
              <a:buFont typeface="Arial" panose="020B0604020202020204" pitchFamily="34" charset="0"/>
              <a:buChar char="•"/>
            </a:pPr>
            <a:r>
              <a:rPr lang="en-GB" sz="2000" b="1" dirty="0"/>
              <a:t>CHAT </a:t>
            </a:r>
            <a:r>
              <a:rPr lang="en-GB" sz="2000" b="1" dirty="0">
                <a:solidFill>
                  <a:srgbClr val="92D050"/>
                </a:solidFill>
              </a:rPr>
              <a:t>CUTS DOWN </a:t>
            </a:r>
            <a:r>
              <a:rPr lang="en-GB" sz="2000" b="1" dirty="0"/>
              <a:t>EMAIL BY UP TO </a:t>
            </a:r>
            <a:r>
              <a:rPr lang="en-GB" sz="2000" b="1" dirty="0">
                <a:solidFill>
                  <a:srgbClr val="92D050"/>
                </a:solidFill>
              </a:rPr>
              <a:t>50%</a:t>
            </a:r>
          </a:p>
          <a:p>
            <a:pPr marL="285750" indent="-285750">
              <a:spcAft>
                <a:spcPts val="600"/>
              </a:spcAft>
              <a:buClr>
                <a:schemeClr val="tx1"/>
              </a:buClr>
              <a:buFont typeface="Arial" panose="020B0604020202020204" pitchFamily="34" charset="0"/>
              <a:buChar char="•"/>
            </a:pPr>
            <a:r>
              <a:rPr lang="en-GB" sz="2000" b="1" dirty="0"/>
              <a:t>CHAT LETS YOU </a:t>
            </a:r>
            <a:r>
              <a:rPr lang="en-GB" sz="2000" b="1" dirty="0">
                <a:solidFill>
                  <a:srgbClr val="92D050"/>
                </a:solidFill>
              </a:rPr>
              <a:t>FILTER</a:t>
            </a:r>
            <a:r>
              <a:rPr lang="en-GB" sz="2000" b="1" dirty="0"/>
              <a:t> EASILY </a:t>
            </a:r>
          </a:p>
          <a:p>
            <a:pPr marL="285750" indent="-285750">
              <a:spcAft>
                <a:spcPts val="600"/>
              </a:spcAft>
              <a:buClr>
                <a:schemeClr val="tx1"/>
              </a:buClr>
              <a:buFont typeface="Arial" panose="020B0604020202020204" pitchFamily="34" charset="0"/>
              <a:buChar char="•"/>
            </a:pPr>
            <a:r>
              <a:rPr lang="en-GB" sz="2000" b="1" dirty="0"/>
              <a:t>ONLY RECEIVE &amp; READ WHATS </a:t>
            </a:r>
            <a:r>
              <a:rPr lang="en-GB" sz="2000" b="1" dirty="0">
                <a:solidFill>
                  <a:srgbClr val="92D050"/>
                </a:solidFill>
              </a:rPr>
              <a:t>IMPORTANT</a:t>
            </a:r>
          </a:p>
        </p:txBody>
      </p:sp>
      <p:sp>
        <p:nvSpPr>
          <p:cNvPr id="2" name="Speech Bubble: Rectangle with Corners Rounded 1"/>
          <p:cNvSpPr/>
          <p:nvPr/>
        </p:nvSpPr>
        <p:spPr>
          <a:xfrm rot="1796812">
            <a:off x="5249703" y="2790931"/>
            <a:ext cx="611712" cy="597168"/>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CHAT ROOM</a:t>
            </a:r>
          </a:p>
        </p:txBody>
      </p:sp>
      <p:grpSp>
        <p:nvGrpSpPr>
          <p:cNvPr id="54" name="Group 53"/>
          <p:cNvGrpSpPr/>
          <p:nvPr/>
        </p:nvGrpSpPr>
        <p:grpSpPr>
          <a:xfrm>
            <a:off x="5287621" y="2954338"/>
            <a:ext cx="876301" cy="3271837"/>
            <a:chOff x="5287621" y="2954338"/>
            <a:chExt cx="876301" cy="3271837"/>
          </a:xfrm>
        </p:grpSpPr>
        <p:sp>
          <p:nvSpPr>
            <p:cNvPr id="13" name="Freeform 10"/>
            <p:cNvSpPr>
              <a:spLocks/>
            </p:cNvSpPr>
            <p:nvPr/>
          </p:nvSpPr>
          <p:spPr bwMode="auto">
            <a:xfrm>
              <a:off x="5746409" y="3105150"/>
              <a:ext cx="417513" cy="3121025"/>
            </a:xfrm>
            <a:custGeom>
              <a:avLst/>
              <a:gdLst>
                <a:gd name="T0" fmla="*/ 66 w 80"/>
                <a:gd name="T1" fmla="*/ 0 h 598"/>
                <a:gd name="T2" fmla="*/ 76 w 80"/>
                <a:gd name="T3" fmla="*/ 161 h 598"/>
                <a:gd name="T4" fmla="*/ 30 w 80"/>
                <a:gd name="T5" fmla="*/ 274 h 598"/>
                <a:gd name="T6" fmla="*/ 18 w 80"/>
                <a:gd name="T7" fmla="*/ 400 h 598"/>
                <a:gd name="T8" fmla="*/ 0 w 80"/>
                <a:gd name="T9" fmla="*/ 598 h 598"/>
              </a:gdLst>
              <a:ahLst/>
              <a:cxnLst>
                <a:cxn ang="0">
                  <a:pos x="T0" y="T1"/>
                </a:cxn>
                <a:cxn ang="0">
                  <a:pos x="T2" y="T3"/>
                </a:cxn>
                <a:cxn ang="0">
                  <a:pos x="T4" y="T5"/>
                </a:cxn>
                <a:cxn ang="0">
                  <a:pos x="T6" y="T7"/>
                </a:cxn>
                <a:cxn ang="0">
                  <a:pos x="T8" y="T9"/>
                </a:cxn>
              </a:cxnLst>
              <a:rect l="0" t="0" r="r" b="b"/>
              <a:pathLst>
                <a:path w="80" h="598">
                  <a:moveTo>
                    <a:pt x="66" y="0"/>
                  </a:moveTo>
                  <a:cubicBezTo>
                    <a:pt x="66" y="0"/>
                    <a:pt x="56" y="121"/>
                    <a:pt x="76" y="161"/>
                  </a:cubicBezTo>
                  <a:cubicBezTo>
                    <a:pt x="76" y="161"/>
                    <a:pt x="80" y="238"/>
                    <a:pt x="30" y="274"/>
                  </a:cubicBezTo>
                  <a:cubicBezTo>
                    <a:pt x="30" y="274"/>
                    <a:pt x="14" y="332"/>
                    <a:pt x="18" y="400"/>
                  </a:cubicBezTo>
                  <a:cubicBezTo>
                    <a:pt x="22" y="468"/>
                    <a:pt x="0" y="598"/>
                    <a:pt x="0" y="59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p:nvSpPr>
          <p:spPr bwMode="auto">
            <a:xfrm>
              <a:off x="5757521" y="2954338"/>
              <a:ext cx="260350" cy="935038"/>
            </a:xfrm>
            <a:custGeom>
              <a:avLst/>
              <a:gdLst>
                <a:gd name="T0" fmla="*/ 50 w 50"/>
                <a:gd name="T1" fmla="*/ 29 h 179"/>
                <a:gd name="T2" fmla="*/ 0 w 50"/>
                <a:gd name="T3" fmla="*/ 90 h 179"/>
                <a:gd name="T4" fmla="*/ 0 w 50"/>
                <a:gd name="T5" fmla="*/ 179 h 179"/>
              </a:gdLst>
              <a:ahLst/>
              <a:cxnLst>
                <a:cxn ang="0">
                  <a:pos x="T0" y="T1"/>
                </a:cxn>
                <a:cxn ang="0">
                  <a:pos x="T2" y="T3"/>
                </a:cxn>
                <a:cxn ang="0">
                  <a:pos x="T4" y="T5"/>
                </a:cxn>
              </a:cxnLst>
              <a:rect l="0" t="0" r="r" b="b"/>
              <a:pathLst>
                <a:path w="50" h="179">
                  <a:moveTo>
                    <a:pt x="50" y="29"/>
                  </a:moveTo>
                  <a:cubicBezTo>
                    <a:pt x="50" y="29"/>
                    <a:pt x="12" y="0"/>
                    <a:pt x="0" y="90"/>
                  </a:cubicBezTo>
                  <a:cubicBezTo>
                    <a:pt x="0" y="179"/>
                    <a:pt x="0" y="179"/>
                    <a:pt x="0" y="179"/>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2"/>
            <p:cNvSpPr>
              <a:spLocks/>
            </p:cNvSpPr>
            <p:nvPr/>
          </p:nvSpPr>
          <p:spPr bwMode="auto">
            <a:xfrm>
              <a:off x="5287621" y="3889375"/>
              <a:ext cx="396875" cy="735013"/>
            </a:xfrm>
            <a:custGeom>
              <a:avLst/>
              <a:gdLst>
                <a:gd name="T0" fmla="*/ 0 w 76"/>
                <a:gd name="T1" fmla="*/ 141 h 141"/>
                <a:gd name="T2" fmla="*/ 76 w 76"/>
                <a:gd name="T3" fmla="*/ 0 h 141"/>
              </a:gdLst>
              <a:ahLst/>
              <a:cxnLst>
                <a:cxn ang="0">
                  <a:pos x="T0" y="T1"/>
                </a:cxn>
                <a:cxn ang="0">
                  <a:pos x="T2" y="T3"/>
                </a:cxn>
              </a:cxnLst>
              <a:rect l="0" t="0" r="r" b="b"/>
              <a:pathLst>
                <a:path w="76" h="141">
                  <a:moveTo>
                    <a:pt x="0" y="141"/>
                  </a:moveTo>
                  <a:cubicBezTo>
                    <a:pt x="0" y="141"/>
                    <a:pt x="6" y="22"/>
                    <a:pt x="76"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60" name="Straight Connector 59"/>
          <p:cNvCxnSpPr>
            <a:endCxn id="57" idx="3"/>
          </p:cNvCxnSpPr>
          <p:nvPr/>
        </p:nvCxnSpPr>
        <p:spPr>
          <a:xfrm>
            <a:off x="5089978" y="3750173"/>
            <a:ext cx="2181461" cy="1753624"/>
          </a:xfrm>
          <a:prstGeom prst="line">
            <a:avLst/>
          </a:prstGeom>
          <a:noFill/>
          <a:ln w="28575" cap="rnd">
            <a:solidFill>
              <a:schemeClr val="tx2"/>
            </a:solidFill>
            <a:prstDash val="sysDot"/>
            <a:round/>
            <a:headEnd/>
            <a:tailEnd/>
          </a:ln>
          <a:extLst>
            <a:ext uri="{909E8E84-426E-40DD-AFC4-6F175D3DCCD1}">
              <a14:hiddenFill xmlns:a14="http://schemas.microsoft.com/office/drawing/2010/main">
                <a:noFill/>
              </a14:hiddenFill>
            </a:ext>
          </a:extLst>
        </p:spPr>
      </p:cxnSp>
      <p:sp>
        <p:nvSpPr>
          <p:cNvPr id="3" name="Rectangle: Folded Corner 2"/>
          <p:cNvSpPr/>
          <p:nvPr/>
        </p:nvSpPr>
        <p:spPr>
          <a:xfrm rot="1694624">
            <a:off x="4997253" y="3405236"/>
            <a:ext cx="218068" cy="279575"/>
          </a:xfrm>
          <a:prstGeom prst="foldedCorner">
            <a:avLst>
              <a:gd name="adj" fmla="val 264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Folded Corner 66"/>
          <p:cNvSpPr/>
          <p:nvPr/>
        </p:nvSpPr>
        <p:spPr>
          <a:xfrm rot="1751709">
            <a:off x="5244849" y="3537017"/>
            <a:ext cx="218068" cy="279575"/>
          </a:xfrm>
          <a:prstGeom prst="foldedCorner">
            <a:avLst>
              <a:gd name="adj" fmla="val 2466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7226926" y="3596880"/>
            <a:ext cx="2939131" cy="338554"/>
            <a:chOff x="7226926" y="3596880"/>
            <a:chExt cx="2939131" cy="338554"/>
          </a:xfrm>
        </p:grpSpPr>
        <p:sp>
          <p:nvSpPr>
            <p:cNvPr id="73" name="TextBox 72"/>
            <p:cNvSpPr txBox="1"/>
            <p:nvPr/>
          </p:nvSpPr>
          <p:spPr>
            <a:xfrm>
              <a:off x="7674939" y="3596880"/>
              <a:ext cx="2491118" cy="338554"/>
            </a:xfrm>
            <a:prstGeom prst="rect">
              <a:avLst/>
            </a:prstGeom>
            <a:noFill/>
          </p:spPr>
          <p:txBody>
            <a:bodyPr wrap="square" rtlCol="0">
              <a:spAutoFit/>
            </a:bodyPr>
            <a:lstStyle/>
            <a:p>
              <a:r>
                <a:rPr lang="en-GB" sz="1600" b="1" dirty="0">
                  <a:solidFill>
                    <a:schemeClr val="tx2"/>
                  </a:solidFill>
                </a:rPr>
                <a:t>TEAM: </a:t>
              </a:r>
              <a:r>
                <a:rPr lang="en-GB" sz="1600" b="1" dirty="0"/>
                <a:t>(5)</a:t>
              </a:r>
            </a:p>
          </p:txBody>
        </p:sp>
        <p:sp>
          <p:nvSpPr>
            <p:cNvPr id="80" name="Speech Bubble: Rectangle with Corners Rounded 79"/>
            <p:cNvSpPr/>
            <p:nvPr/>
          </p:nvSpPr>
          <p:spPr>
            <a:xfrm>
              <a:off x="7226926" y="3651370"/>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6" name="Group 5"/>
          <p:cNvGrpSpPr/>
          <p:nvPr/>
        </p:nvGrpSpPr>
        <p:grpSpPr>
          <a:xfrm>
            <a:off x="7226926" y="3902603"/>
            <a:ext cx="2939131" cy="338554"/>
            <a:chOff x="7226926" y="3902603"/>
            <a:chExt cx="2939131" cy="338554"/>
          </a:xfrm>
        </p:grpSpPr>
        <p:sp>
          <p:nvSpPr>
            <p:cNvPr id="74" name="TextBox 73"/>
            <p:cNvSpPr txBox="1"/>
            <p:nvPr/>
          </p:nvSpPr>
          <p:spPr>
            <a:xfrm>
              <a:off x="7674939" y="3902603"/>
              <a:ext cx="2491118" cy="338554"/>
            </a:xfrm>
            <a:prstGeom prst="rect">
              <a:avLst/>
            </a:prstGeom>
            <a:noFill/>
          </p:spPr>
          <p:txBody>
            <a:bodyPr wrap="square" rtlCol="0">
              <a:spAutoFit/>
            </a:bodyPr>
            <a:lstStyle/>
            <a:p>
              <a:r>
                <a:rPr lang="en-GB" sz="1600" dirty="0"/>
                <a:t>CLIENT A: (2) </a:t>
              </a:r>
            </a:p>
          </p:txBody>
        </p:sp>
        <p:sp>
          <p:nvSpPr>
            <p:cNvPr id="81" name="Speech Bubble: Rectangle with Corners Rounded 80"/>
            <p:cNvSpPr/>
            <p:nvPr/>
          </p:nvSpPr>
          <p:spPr>
            <a:xfrm>
              <a:off x="7226926" y="3957093"/>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7" name="Group 6"/>
          <p:cNvGrpSpPr/>
          <p:nvPr/>
        </p:nvGrpSpPr>
        <p:grpSpPr>
          <a:xfrm>
            <a:off x="7226926" y="4208326"/>
            <a:ext cx="2939131" cy="338554"/>
            <a:chOff x="7226926" y="4208326"/>
            <a:chExt cx="2939131" cy="338554"/>
          </a:xfrm>
        </p:grpSpPr>
        <p:sp>
          <p:nvSpPr>
            <p:cNvPr id="75" name="TextBox 74"/>
            <p:cNvSpPr txBox="1"/>
            <p:nvPr/>
          </p:nvSpPr>
          <p:spPr>
            <a:xfrm>
              <a:off x="7674939" y="4208326"/>
              <a:ext cx="2491118" cy="338554"/>
            </a:xfrm>
            <a:prstGeom prst="rect">
              <a:avLst/>
            </a:prstGeom>
            <a:noFill/>
          </p:spPr>
          <p:txBody>
            <a:bodyPr wrap="square" rtlCol="0">
              <a:spAutoFit/>
            </a:bodyPr>
            <a:lstStyle/>
            <a:p>
              <a:r>
                <a:rPr lang="en-GB" sz="1600" b="1" dirty="0">
                  <a:solidFill>
                    <a:schemeClr val="tx2"/>
                  </a:solidFill>
                </a:rPr>
                <a:t>CLIENT B: </a:t>
              </a:r>
              <a:r>
                <a:rPr lang="en-GB" sz="1600" b="1" dirty="0"/>
                <a:t>(1)</a:t>
              </a:r>
            </a:p>
          </p:txBody>
        </p:sp>
        <p:sp>
          <p:nvSpPr>
            <p:cNvPr id="82" name="Speech Bubble: Rectangle with Corners Rounded 81"/>
            <p:cNvSpPr/>
            <p:nvPr/>
          </p:nvSpPr>
          <p:spPr>
            <a:xfrm>
              <a:off x="7226926" y="4262816"/>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23" name="Group 22"/>
          <p:cNvGrpSpPr/>
          <p:nvPr/>
        </p:nvGrpSpPr>
        <p:grpSpPr>
          <a:xfrm>
            <a:off x="7226926" y="4514049"/>
            <a:ext cx="2939131" cy="338554"/>
            <a:chOff x="7226926" y="4514049"/>
            <a:chExt cx="2939131" cy="338554"/>
          </a:xfrm>
        </p:grpSpPr>
        <p:sp>
          <p:nvSpPr>
            <p:cNvPr id="76" name="TextBox 75"/>
            <p:cNvSpPr txBox="1"/>
            <p:nvPr/>
          </p:nvSpPr>
          <p:spPr>
            <a:xfrm>
              <a:off x="7674939" y="4514049"/>
              <a:ext cx="2491118" cy="338554"/>
            </a:xfrm>
            <a:prstGeom prst="rect">
              <a:avLst/>
            </a:prstGeom>
            <a:noFill/>
          </p:spPr>
          <p:txBody>
            <a:bodyPr wrap="square" rtlCol="0">
              <a:spAutoFit/>
            </a:bodyPr>
            <a:lstStyle/>
            <a:p>
              <a:r>
                <a:rPr lang="en-GB" sz="1600" dirty="0"/>
                <a:t>CLIENT C: (5)</a:t>
              </a:r>
            </a:p>
          </p:txBody>
        </p:sp>
        <p:sp>
          <p:nvSpPr>
            <p:cNvPr id="83" name="Speech Bubble: Rectangle with Corners Rounded 82"/>
            <p:cNvSpPr/>
            <p:nvPr/>
          </p:nvSpPr>
          <p:spPr>
            <a:xfrm>
              <a:off x="7226926" y="4568539"/>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29" name="Group 28"/>
          <p:cNvGrpSpPr/>
          <p:nvPr/>
        </p:nvGrpSpPr>
        <p:grpSpPr>
          <a:xfrm>
            <a:off x="7226926" y="4819772"/>
            <a:ext cx="2939131" cy="338554"/>
            <a:chOff x="7226926" y="4819772"/>
            <a:chExt cx="2939131" cy="338554"/>
          </a:xfrm>
        </p:grpSpPr>
        <p:sp>
          <p:nvSpPr>
            <p:cNvPr id="77" name="TextBox 76"/>
            <p:cNvSpPr txBox="1"/>
            <p:nvPr/>
          </p:nvSpPr>
          <p:spPr>
            <a:xfrm>
              <a:off x="7674939" y="4819772"/>
              <a:ext cx="2491118" cy="338554"/>
            </a:xfrm>
            <a:prstGeom prst="rect">
              <a:avLst/>
            </a:prstGeom>
            <a:noFill/>
          </p:spPr>
          <p:txBody>
            <a:bodyPr wrap="square" rtlCol="0">
              <a:spAutoFit/>
            </a:bodyPr>
            <a:lstStyle/>
            <a:p>
              <a:r>
                <a:rPr lang="en-GB" sz="1600" b="1" dirty="0"/>
                <a:t>PROJECT A: (3)</a:t>
              </a:r>
            </a:p>
          </p:txBody>
        </p:sp>
        <p:sp>
          <p:nvSpPr>
            <p:cNvPr id="84" name="Speech Bubble: Rectangle with Corners Rounded 83"/>
            <p:cNvSpPr/>
            <p:nvPr/>
          </p:nvSpPr>
          <p:spPr>
            <a:xfrm>
              <a:off x="7226926" y="4874262"/>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31" name="Group 30"/>
          <p:cNvGrpSpPr/>
          <p:nvPr/>
        </p:nvGrpSpPr>
        <p:grpSpPr>
          <a:xfrm>
            <a:off x="7226926" y="5125495"/>
            <a:ext cx="2939131" cy="338554"/>
            <a:chOff x="7226926" y="5125495"/>
            <a:chExt cx="2939131" cy="338554"/>
          </a:xfrm>
        </p:grpSpPr>
        <p:sp>
          <p:nvSpPr>
            <p:cNvPr id="78" name="TextBox 77"/>
            <p:cNvSpPr txBox="1"/>
            <p:nvPr/>
          </p:nvSpPr>
          <p:spPr>
            <a:xfrm>
              <a:off x="7674939" y="5125495"/>
              <a:ext cx="2491118" cy="338554"/>
            </a:xfrm>
            <a:prstGeom prst="rect">
              <a:avLst/>
            </a:prstGeom>
            <a:noFill/>
          </p:spPr>
          <p:txBody>
            <a:bodyPr wrap="square" rtlCol="0">
              <a:spAutoFit/>
            </a:bodyPr>
            <a:lstStyle/>
            <a:p>
              <a:r>
                <a:rPr lang="en-GB" sz="1600" dirty="0"/>
                <a:t>CLIENT D: (8)</a:t>
              </a:r>
            </a:p>
          </p:txBody>
        </p:sp>
        <p:sp>
          <p:nvSpPr>
            <p:cNvPr id="85" name="Speech Bubble: Rectangle with Corners Rounded 84"/>
            <p:cNvSpPr/>
            <p:nvPr/>
          </p:nvSpPr>
          <p:spPr>
            <a:xfrm>
              <a:off x="7226926" y="5179985"/>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34" name="Group 33"/>
          <p:cNvGrpSpPr/>
          <p:nvPr/>
        </p:nvGrpSpPr>
        <p:grpSpPr>
          <a:xfrm>
            <a:off x="7257787" y="5431220"/>
            <a:ext cx="2908270" cy="338554"/>
            <a:chOff x="7257787" y="5431220"/>
            <a:chExt cx="2908270" cy="338554"/>
          </a:xfrm>
        </p:grpSpPr>
        <p:sp>
          <p:nvSpPr>
            <p:cNvPr id="79" name="TextBox 78"/>
            <p:cNvSpPr txBox="1"/>
            <p:nvPr/>
          </p:nvSpPr>
          <p:spPr>
            <a:xfrm>
              <a:off x="7674939" y="5431220"/>
              <a:ext cx="2491118" cy="338554"/>
            </a:xfrm>
            <a:prstGeom prst="rect">
              <a:avLst/>
            </a:prstGeom>
            <a:noFill/>
          </p:spPr>
          <p:txBody>
            <a:bodyPr wrap="square" rtlCol="0">
              <a:spAutoFit/>
            </a:bodyPr>
            <a:lstStyle/>
            <a:p>
              <a:r>
                <a:rPr lang="en-GB" sz="1600" dirty="0"/>
                <a:t>CLIENT E: (2)</a:t>
              </a:r>
            </a:p>
          </p:txBody>
        </p:sp>
        <p:sp>
          <p:nvSpPr>
            <p:cNvPr id="101" name="Freeform: Shape 100"/>
            <p:cNvSpPr/>
            <p:nvPr/>
          </p:nvSpPr>
          <p:spPr>
            <a:xfrm>
              <a:off x="7257787" y="5485710"/>
              <a:ext cx="264185" cy="217082"/>
            </a:xfrm>
            <a:custGeom>
              <a:avLst/>
              <a:gdLst>
                <a:gd name="connsiteX0" fmla="*/ 7402 w 264185"/>
                <a:gd name="connsiteY0" fmla="*/ 0 h 217082"/>
                <a:gd name="connsiteX1" fmla="*/ 18313 w 264185"/>
                <a:gd name="connsiteY1" fmla="*/ 0 h 217082"/>
                <a:gd name="connsiteX2" fmla="*/ 92075 w 264185"/>
                <a:gd name="connsiteY2" fmla="*/ 0 h 217082"/>
                <a:gd name="connsiteX3" fmla="*/ 225922 w 264185"/>
                <a:gd name="connsiteY3" fmla="*/ 0 h 217082"/>
                <a:gd name="connsiteX4" fmla="*/ 264185 w 264185"/>
                <a:gd name="connsiteY4" fmla="*/ 38263 h 217082"/>
                <a:gd name="connsiteX5" fmla="*/ 264185 w 264185"/>
                <a:gd name="connsiteY5" fmla="*/ 133918 h 217082"/>
                <a:gd name="connsiteX6" fmla="*/ 264185 w 264185"/>
                <a:gd name="connsiteY6" fmla="*/ 191311 h 217082"/>
                <a:gd name="connsiteX7" fmla="*/ 253511 w 264185"/>
                <a:gd name="connsiteY7" fmla="*/ 217082 h 217082"/>
                <a:gd name="connsiteX8" fmla="*/ 135531 w 264185"/>
                <a:gd name="connsiteY8" fmla="*/ 128858 h 217082"/>
                <a:gd name="connsiteX9" fmla="*/ 13653 w 264185"/>
                <a:gd name="connsiteY9" fmla="*/ 18088 h 217082"/>
                <a:gd name="connsiteX10" fmla="*/ 0 w 264185"/>
                <a:gd name="connsiteY10" fmla="*/ 3066 h 21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85" h="217082">
                  <a:moveTo>
                    <a:pt x="7402" y="0"/>
                  </a:moveTo>
                  <a:lnTo>
                    <a:pt x="18313" y="0"/>
                  </a:lnTo>
                  <a:lnTo>
                    <a:pt x="92075" y="0"/>
                  </a:lnTo>
                  <a:lnTo>
                    <a:pt x="225922" y="0"/>
                  </a:lnTo>
                  <a:cubicBezTo>
                    <a:pt x="247054" y="0"/>
                    <a:pt x="264185" y="17131"/>
                    <a:pt x="264185" y="38263"/>
                  </a:cubicBezTo>
                  <a:lnTo>
                    <a:pt x="264185" y="133918"/>
                  </a:lnTo>
                  <a:lnTo>
                    <a:pt x="264185" y="191311"/>
                  </a:lnTo>
                  <a:lnTo>
                    <a:pt x="253511" y="217082"/>
                  </a:lnTo>
                  <a:lnTo>
                    <a:pt x="135531" y="128858"/>
                  </a:lnTo>
                  <a:cubicBezTo>
                    <a:pt x="93150" y="93882"/>
                    <a:pt x="52476" y="56910"/>
                    <a:pt x="13653" y="18088"/>
                  </a:cubicBezTo>
                  <a:lnTo>
                    <a:pt x="0" y="3066"/>
                  </a:lnTo>
                  <a:close/>
                </a:path>
              </a:pathLst>
            </a:custGeom>
            <a:solidFill>
              <a:schemeClr val="tx2"/>
            </a:solidFill>
            <a:ln w="28575" cap="rnd">
              <a:noFill/>
              <a:prstDash val="solid"/>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grpSp>
      <p:sp>
        <p:nvSpPr>
          <p:cNvPr id="103" name="Freeform: Shape 102"/>
          <p:cNvSpPr/>
          <p:nvPr/>
        </p:nvSpPr>
        <p:spPr>
          <a:xfrm>
            <a:off x="770603" y="2953045"/>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108000" rIns="91440" bIns="45720" numCol="1" anchor="ctr" anchorCtr="0" compatLnSpc="1">
            <a:prstTxWarp prst="textNoShape">
              <a:avLst/>
            </a:prstTxWarp>
          </a:bodyPr>
          <a:lstStyle/>
          <a:p>
            <a:pPr algn="ctr"/>
            <a:r>
              <a:rPr lang="en-GB" sz="2000" b="1" dirty="0">
                <a:solidFill>
                  <a:schemeClr val="tx2"/>
                </a:solidFill>
              </a:rPr>
              <a:t>GREAT, </a:t>
            </a:r>
          </a:p>
          <a:p>
            <a:pPr algn="ctr"/>
            <a:r>
              <a:rPr lang="en-GB" sz="2000" b="1" dirty="0">
                <a:solidFill>
                  <a:schemeClr val="tx2"/>
                </a:solidFill>
              </a:rPr>
              <a:t>ALL RELEVANT DOCS ARE HERE!</a:t>
            </a:r>
          </a:p>
        </p:txBody>
      </p:sp>
      <p:sp>
        <p:nvSpPr>
          <p:cNvPr id="105" name="Freeform: Shape 104"/>
          <p:cNvSpPr/>
          <p:nvPr/>
        </p:nvSpPr>
        <p:spPr>
          <a:xfrm>
            <a:off x="1906534" y="2022614"/>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6" name="Freeform: Shape 105"/>
          <p:cNvSpPr/>
          <p:nvPr/>
        </p:nvSpPr>
        <p:spPr>
          <a:xfrm>
            <a:off x="1368795" y="2427077"/>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6" name="Freeform 30"/>
          <p:cNvSpPr>
            <a:spLocks noEditPoints="1"/>
          </p:cNvSpPr>
          <p:nvPr/>
        </p:nvSpPr>
        <p:spPr bwMode="auto">
          <a:xfrm>
            <a:off x="10023451" y="11321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90" name="Group 89"/>
          <p:cNvGrpSpPr/>
          <p:nvPr/>
        </p:nvGrpSpPr>
        <p:grpSpPr>
          <a:xfrm>
            <a:off x="10017806" y="1118050"/>
            <a:ext cx="1973440" cy="1973438"/>
            <a:chOff x="9865406" y="965650"/>
            <a:chExt cx="1973440" cy="1973438"/>
          </a:xfrm>
        </p:grpSpPr>
        <p:sp>
          <p:nvSpPr>
            <p:cNvPr id="91" name="Oval 90"/>
            <p:cNvSpPr/>
            <p:nvPr/>
          </p:nvSpPr>
          <p:spPr>
            <a:xfrm>
              <a:off x="9865406" y="965650"/>
              <a:ext cx="1973440" cy="1973438"/>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2" name="Straight Connector 91"/>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grpSp>
        <p:nvGrpSpPr>
          <p:cNvPr id="93" name="Group 92"/>
          <p:cNvGrpSpPr/>
          <p:nvPr/>
        </p:nvGrpSpPr>
        <p:grpSpPr>
          <a:xfrm>
            <a:off x="10017806" y="1118050"/>
            <a:ext cx="1973440" cy="1973438"/>
            <a:chOff x="9865406" y="965650"/>
            <a:chExt cx="1973440" cy="1973438"/>
          </a:xfrm>
        </p:grpSpPr>
        <p:sp>
          <p:nvSpPr>
            <p:cNvPr id="95" name="Oval 94"/>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7" name="Straight Connector 96"/>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100" name="Oval 99"/>
          <p:cNvSpPr/>
          <p:nvPr/>
        </p:nvSpPr>
        <p:spPr>
          <a:xfrm>
            <a:off x="10914526" y="200070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a:off x="1490321" y="6304785"/>
            <a:ext cx="1553630" cy="261610"/>
          </a:xfrm>
          <a:prstGeom prst="rect">
            <a:avLst/>
          </a:prstGeom>
        </p:spPr>
        <p:txBody>
          <a:bodyPr wrap="none">
            <a:spAutoFit/>
          </a:bodyPr>
          <a:lstStyle/>
          <a:p>
            <a:r>
              <a:rPr lang="en-GB" sz="1100" b="1" i="1" dirty="0"/>
              <a:t>SOURCES: Client Survey</a:t>
            </a:r>
          </a:p>
        </p:txBody>
      </p:sp>
      <p:sp>
        <p:nvSpPr>
          <p:cNvPr id="108" name="Rectangle 107"/>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2019540225"/>
      </p:ext>
    </p:extLst>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75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75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750"/>
                                        <p:tgtEl>
                                          <p:spTgt spid="24"/>
                                        </p:tgtEl>
                                      </p:cBhvr>
                                    </p:animEffect>
                                  </p:childTnLst>
                                </p:cTn>
                              </p:par>
                              <p:par>
                                <p:cTn id="17" presetID="21" presetClass="entr" presetSubtype="1"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heel(1)">
                                      <p:cBhvr>
                                        <p:cTn id="19" dur="750"/>
                                        <p:tgtEl>
                                          <p:spTgt spid="5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75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up)">
                                      <p:cBhvr>
                                        <p:cTn id="25" dur="750"/>
                                        <p:tgtEl>
                                          <p:spTgt spid="53"/>
                                        </p:tgtEl>
                                      </p:cBhvr>
                                    </p:animEffect>
                                  </p:childTnLst>
                                </p:cTn>
                              </p:par>
                              <p:par>
                                <p:cTn id="26" presetID="22" presetClass="entr" presetSubtype="4"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750"/>
                                        <p:tgtEl>
                                          <p:spTgt spid="54"/>
                                        </p:tgtEl>
                                      </p:cBhvr>
                                    </p:animEffect>
                                  </p:childTnLst>
                                </p:cTn>
                              </p:par>
                              <p:par>
                                <p:cTn id="29" presetID="21" presetClass="entr" presetSubtype="1"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heel(1)">
                                      <p:cBhvr>
                                        <p:cTn id="31" dur="750"/>
                                        <p:tgtEl>
                                          <p:spTgt spid="55"/>
                                        </p:tgtEl>
                                      </p:cBhvr>
                                    </p:animEffect>
                                  </p:childTnLst>
                                </p:cTn>
                              </p:par>
                              <p:par>
                                <p:cTn id="32" presetID="22" presetClass="entr" presetSubtype="8"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wipe(left)">
                                      <p:cBhvr>
                                        <p:cTn id="34" dur="500"/>
                                        <p:tgtEl>
                                          <p:spTgt spid="10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heel(1)">
                                      <p:cBhvr>
                                        <p:cTn id="37" dur="750"/>
                                        <p:tgtEl>
                                          <p:spTgt spid="86"/>
                                        </p:tgtEl>
                                      </p:cBhvr>
                                    </p:animEffect>
                                  </p:childTnLst>
                                </p:cTn>
                              </p:par>
                              <p:par>
                                <p:cTn id="38" presetID="22" presetClass="entr" presetSubtype="1" fill="hold"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up)">
                                      <p:cBhvr>
                                        <p:cTn id="40" dur="750"/>
                                        <p:tgtEl>
                                          <p:spTgt spid="90"/>
                                        </p:tgtEl>
                                      </p:cBhvr>
                                    </p:animEffect>
                                  </p:childTnLst>
                                </p:cTn>
                              </p:par>
                              <p:par>
                                <p:cTn id="41" presetID="22" presetClass="entr" presetSubtype="4"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wipe(down)">
                                      <p:cBhvr>
                                        <p:cTn id="43" dur="750"/>
                                        <p:tgtEl>
                                          <p:spTgt spid="9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500"/>
                                        <p:tgtEl>
                                          <p:spTgt spid="100"/>
                                        </p:tgtEl>
                                      </p:cBhvr>
                                    </p:animEffect>
                                  </p:childTnLst>
                                </p:cTn>
                              </p:par>
                            </p:childTnLst>
                          </p:cTn>
                        </p:par>
                        <p:par>
                          <p:cTn id="47" fill="hold">
                            <p:stCondLst>
                              <p:cond delay="750"/>
                            </p:stCondLst>
                            <p:childTnLst>
                              <p:par>
                                <p:cTn id="48" presetID="10" presetClass="entr" presetSubtype="0"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par>
                          <p:cTn id="51" fill="hold">
                            <p:stCondLst>
                              <p:cond delay="1250"/>
                            </p:stCondLst>
                            <p:childTnLst>
                              <p:par>
                                <p:cTn id="52" presetID="53" presetClass="entr" presetSubtype="16" fill="hold" grpId="0" nodeType="afterEffect">
                                  <p:stCondLst>
                                    <p:cond delay="0"/>
                                  </p:stCondLst>
                                  <p:childTnLst>
                                    <p:set>
                                      <p:cBhvr>
                                        <p:cTn id="53" dur="1" fill="hold">
                                          <p:stCondLst>
                                            <p:cond delay="0"/>
                                          </p:stCondLst>
                                        </p:cTn>
                                        <p:tgtEl>
                                          <p:spTgt spid="88"/>
                                        </p:tgtEl>
                                        <p:attrNameLst>
                                          <p:attrName>style.visibility</p:attrName>
                                        </p:attrNameLst>
                                      </p:cBhvr>
                                      <p:to>
                                        <p:strVal val="visible"/>
                                      </p:to>
                                    </p:set>
                                    <p:anim calcmode="lin" valueType="num">
                                      <p:cBhvr>
                                        <p:cTn id="54" dur="500" fill="hold"/>
                                        <p:tgtEl>
                                          <p:spTgt spid="88"/>
                                        </p:tgtEl>
                                        <p:attrNameLst>
                                          <p:attrName>ppt_w</p:attrName>
                                        </p:attrNameLst>
                                      </p:cBhvr>
                                      <p:tavLst>
                                        <p:tav tm="0">
                                          <p:val>
                                            <p:fltVal val="0"/>
                                          </p:val>
                                        </p:tav>
                                        <p:tav tm="100000">
                                          <p:val>
                                            <p:strVal val="#ppt_w"/>
                                          </p:val>
                                        </p:tav>
                                      </p:tavLst>
                                    </p:anim>
                                    <p:anim calcmode="lin" valueType="num">
                                      <p:cBhvr>
                                        <p:cTn id="55" dur="500" fill="hold"/>
                                        <p:tgtEl>
                                          <p:spTgt spid="88"/>
                                        </p:tgtEl>
                                        <p:attrNameLst>
                                          <p:attrName>ppt_h</p:attrName>
                                        </p:attrNameLst>
                                      </p:cBhvr>
                                      <p:tavLst>
                                        <p:tav tm="0">
                                          <p:val>
                                            <p:fltVal val="0"/>
                                          </p:val>
                                        </p:tav>
                                        <p:tav tm="100000">
                                          <p:val>
                                            <p:strVal val="#ppt_h"/>
                                          </p:val>
                                        </p:tav>
                                      </p:tavLst>
                                    </p:anim>
                                    <p:animEffect transition="in" filter="fade">
                                      <p:cBhvr>
                                        <p:cTn id="56" dur="500"/>
                                        <p:tgtEl>
                                          <p:spTgt spid="88"/>
                                        </p:tgtEl>
                                      </p:cBhvr>
                                    </p:animEffect>
                                  </p:childTnLst>
                                </p:cTn>
                              </p:par>
                              <p:par>
                                <p:cTn id="57" presetID="53" presetClass="entr" presetSubtype="16" fill="hold" grpId="0" nodeType="withEffect">
                                  <p:stCondLst>
                                    <p:cond delay="250"/>
                                  </p:stCondLst>
                                  <p:childTnLst>
                                    <p:set>
                                      <p:cBhvr>
                                        <p:cTn id="58" dur="1" fill="hold">
                                          <p:stCondLst>
                                            <p:cond delay="0"/>
                                          </p:stCondLst>
                                        </p:cTn>
                                        <p:tgtEl>
                                          <p:spTgt spid="89"/>
                                        </p:tgtEl>
                                        <p:attrNameLst>
                                          <p:attrName>style.visibility</p:attrName>
                                        </p:attrNameLst>
                                      </p:cBhvr>
                                      <p:to>
                                        <p:strVal val="visible"/>
                                      </p:to>
                                    </p:set>
                                    <p:anim calcmode="lin" valueType="num">
                                      <p:cBhvr>
                                        <p:cTn id="59" dur="500" fill="hold"/>
                                        <p:tgtEl>
                                          <p:spTgt spid="89"/>
                                        </p:tgtEl>
                                        <p:attrNameLst>
                                          <p:attrName>ppt_w</p:attrName>
                                        </p:attrNameLst>
                                      </p:cBhvr>
                                      <p:tavLst>
                                        <p:tav tm="0">
                                          <p:val>
                                            <p:fltVal val="0"/>
                                          </p:val>
                                        </p:tav>
                                        <p:tav tm="100000">
                                          <p:val>
                                            <p:strVal val="#ppt_w"/>
                                          </p:val>
                                        </p:tav>
                                      </p:tavLst>
                                    </p:anim>
                                    <p:anim calcmode="lin" valueType="num">
                                      <p:cBhvr>
                                        <p:cTn id="60" dur="500" fill="hold"/>
                                        <p:tgtEl>
                                          <p:spTgt spid="89"/>
                                        </p:tgtEl>
                                        <p:attrNameLst>
                                          <p:attrName>ppt_h</p:attrName>
                                        </p:attrNameLst>
                                      </p:cBhvr>
                                      <p:tavLst>
                                        <p:tav tm="0">
                                          <p:val>
                                            <p:fltVal val="0"/>
                                          </p:val>
                                        </p:tav>
                                        <p:tav tm="100000">
                                          <p:val>
                                            <p:strVal val="#ppt_h"/>
                                          </p:val>
                                        </p:tav>
                                      </p:tavLst>
                                    </p:anim>
                                    <p:animEffect transition="in" filter="fade">
                                      <p:cBhvr>
                                        <p:cTn id="61" dur="500"/>
                                        <p:tgtEl>
                                          <p:spTgt spid="89"/>
                                        </p:tgtEl>
                                      </p:cBhvr>
                                    </p:animEffect>
                                  </p:childTnLst>
                                </p:cTn>
                              </p:par>
                              <p:par>
                                <p:cTn id="62" presetID="53" presetClass="entr" presetSubtype="16" fill="hold" grpId="0" nodeType="withEffect">
                                  <p:stCondLst>
                                    <p:cond delay="500"/>
                                  </p:stCondLst>
                                  <p:childTnLst>
                                    <p:set>
                                      <p:cBhvr>
                                        <p:cTn id="63" dur="1" fill="hold">
                                          <p:stCondLst>
                                            <p:cond delay="0"/>
                                          </p:stCondLst>
                                        </p:cTn>
                                        <p:tgtEl>
                                          <p:spTgt spid="87"/>
                                        </p:tgtEl>
                                        <p:attrNameLst>
                                          <p:attrName>style.visibility</p:attrName>
                                        </p:attrNameLst>
                                      </p:cBhvr>
                                      <p:to>
                                        <p:strVal val="visible"/>
                                      </p:to>
                                    </p:set>
                                    <p:anim calcmode="lin" valueType="num">
                                      <p:cBhvr>
                                        <p:cTn id="64" dur="500" fill="hold"/>
                                        <p:tgtEl>
                                          <p:spTgt spid="87"/>
                                        </p:tgtEl>
                                        <p:attrNameLst>
                                          <p:attrName>ppt_w</p:attrName>
                                        </p:attrNameLst>
                                      </p:cBhvr>
                                      <p:tavLst>
                                        <p:tav tm="0">
                                          <p:val>
                                            <p:fltVal val="0"/>
                                          </p:val>
                                        </p:tav>
                                        <p:tav tm="100000">
                                          <p:val>
                                            <p:strVal val="#ppt_w"/>
                                          </p:val>
                                        </p:tav>
                                      </p:tavLst>
                                    </p:anim>
                                    <p:anim calcmode="lin" valueType="num">
                                      <p:cBhvr>
                                        <p:cTn id="65" dur="500" fill="hold"/>
                                        <p:tgtEl>
                                          <p:spTgt spid="87"/>
                                        </p:tgtEl>
                                        <p:attrNameLst>
                                          <p:attrName>ppt_h</p:attrName>
                                        </p:attrNameLst>
                                      </p:cBhvr>
                                      <p:tavLst>
                                        <p:tav tm="0">
                                          <p:val>
                                            <p:fltVal val="0"/>
                                          </p:val>
                                        </p:tav>
                                        <p:tav tm="100000">
                                          <p:val>
                                            <p:strVal val="#ppt_h"/>
                                          </p:val>
                                        </p:tav>
                                      </p:tavLst>
                                    </p:anim>
                                    <p:animEffect transition="in" filter="fade">
                                      <p:cBhvr>
                                        <p:cTn id="66" dur="500"/>
                                        <p:tgtEl>
                                          <p:spTgt spid="87"/>
                                        </p:tgtEl>
                                      </p:cBhvr>
                                    </p:animEffect>
                                  </p:childTnLst>
                                </p:cTn>
                              </p:par>
                            </p:childTnLst>
                          </p:cTn>
                        </p:par>
                        <p:par>
                          <p:cTn id="67" fill="hold">
                            <p:stCondLst>
                              <p:cond delay="2250"/>
                            </p:stCondLst>
                            <p:childTnLst>
                              <p:par>
                                <p:cTn id="68" presetID="22" presetClass="entr" presetSubtype="8"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par>
                                <p:cTn id="71" presetID="22" presetClass="entr" presetSubtype="8"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par>
                                <p:cTn id="74" presetID="10" presetClass="entr" presetSubtype="0" fill="hold" grpId="0" nodeType="withEffect">
                                  <p:stCondLst>
                                    <p:cond delay="25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500"/>
                                        <p:tgtEl>
                                          <p:spTgt spid="57"/>
                                        </p:tgtEl>
                                      </p:cBhvr>
                                    </p:animEffect>
                                  </p:childTnLst>
                                </p:cTn>
                              </p:par>
                              <p:par>
                                <p:cTn id="77" presetID="10" presetClass="entr" presetSubtype="0" fill="hold" nodeType="withEffect">
                                  <p:stCondLst>
                                    <p:cond delay="25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childTnLst>
                          </p:cTn>
                        </p:par>
                        <p:par>
                          <p:cTn id="80" fill="hold">
                            <p:stCondLst>
                              <p:cond delay="3000"/>
                            </p:stCondLst>
                            <p:childTnLst>
                              <p:par>
                                <p:cTn id="81" presetID="1" presetClass="entr" presetSubtype="0" fill="hold" nodeType="afterEffect">
                                  <p:stCondLst>
                                    <p:cond delay="250"/>
                                  </p:stCondLst>
                                  <p:childTnLst>
                                    <p:set>
                                      <p:cBhvr>
                                        <p:cTn id="82" dur="1" fill="hold">
                                          <p:stCondLst>
                                            <p:cond delay="0"/>
                                          </p:stCondLst>
                                        </p:cTn>
                                        <p:tgtEl>
                                          <p:spTgt spid="5"/>
                                        </p:tgtEl>
                                        <p:attrNameLst>
                                          <p:attrName>style.visibility</p:attrName>
                                        </p:attrNameLst>
                                      </p:cBhvr>
                                      <p:to>
                                        <p:strVal val="visible"/>
                                      </p:to>
                                    </p:set>
                                  </p:childTnLst>
                                </p:cTn>
                              </p:par>
                            </p:childTnLst>
                          </p:cTn>
                        </p:par>
                        <p:par>
                          <p:cTn id="83" fill="hold">
                            <p:stCondLst>
                              <p:cond delay="3250"/>
                            </p:stCondLst>
                            <p:childTnLst>
                              <p:par>
                                <p:cTn id="84" presetID="1" presetClass="entr" presetSubtype="0" fill="hold" nodeType="afterEffect">
                                  <p:stCondLst>
                                    <p:cond delay="250"/>
                                  </p:stCondLst>
                                  <p:childTnLst>
                                    <p:set>
                                      <p:cBhvr>
                                        <p:cTn id="85" dur="1" fill="hold">
                                          <p:stCondLst>
                                            <p:cond delay="0"/>
                                          </p:stCondLst>
                                        </p:cTn>
                                        <p:tgtEl>
                                          <p:spTgt spid="6"/>
                                        </p:tgtEl>
                                        <p:attrNameLst>
                                          <p:attrName>style.visibility</p:attrName>
                                        </p:attrNameLst>
                                      </p:cBhvr>
                                      <p:to>
                                        <p:strVal val="visible"/>
                                      </p:to>
                                    </p:set>
                                  </p:childTnLst>
                                </p:cTn>
                              </p:par>
                            </p:childTnLst>
                          </p:cTn>
                        </p:par>
                        <p:par>
                          <p:cTn id="86" fill="hold">
                            <p:stCondLst>
                              <p:cond delay="3500"/>
                            </p:stCondLst>
                            <p:childTnLst>
                              <p:par>
                                <p:cTn id="87" presetID="1" presetClass="entr" presetSubtype="0" fill="hold" nodeType="afterEffect">
                                  <p:stCondLst>
                                    <p:cond delay="250"/>
                                  </p:stCondLst>
                                  <p:childTnLst>
                                    <p:set>
                                      <p:cBhvr>
                                        <p:cTn id="88" dur="1" fill="hold">
                                          <p:stCondLst>
                                            <p:cond delay="0"/>
                                          </p:stCondLst>
                                        </p:cTn>
                                        <p:tgtEl>
                                          <p:spTgt spid="7"/>
                                        </p:tgtEl>
                                        <p:attrNameLst>
                                          <p:attrName>style.visibility</p:attrName>
                                        </p:attrNameLst>
                                      </p:cBhvr>
                                      <p:to>
                                        <p:strVal val="visible"/>
                                      </p:to>
                                    </p:set>
                                  </p:childTnLst>
                                </p:cTn>
                              </p:par>
                            </p:childTnLst>
                          </p:cTn>
                        </p:par>
                        <p:par>
                          <p:cTn id="89" fill="hold">
                            <p:stCondLst>
                              <p:cond delay="3750"/>
                            </p:stCondLst>
                            <p:childTnLst>
                              <p:par>
                                <p:cTn id="90" presetID="1" presetClass="entr" presetSubtype="0" fill="hold" nodeType="afterEffect">
                                  <p:stCondLst>
                                    <p:cond delay="250"/>
                                  </p:stCondLst>
                                  <p:childTnLst>
                                    <p:set>
                                      <p:cBhvr>
                                        <p:cTn id="91" dur="1" fill="hold">
                                          <p:stCondLst>
                                            <p:cond delay="0"/>
                                          </p:stCondLst>
                                        </p:cTn>
                                        <p:tgtEl>
                                          <p:spTgt spid="23"/>
                                        </p:tgtEl>
                                        <p:attrNameLst>
                                          <p:attrName>style.visibility</p:attrName>
                                        </p:attrNameLst>
                                      </p:cBhvr>
                                      <p:to>
                                        <p:strVal val="visible"/>
                                      </p:to>
                                    </p:set>
                                  </p:childTnLst>
                                </p:cTn>
                              </p:par>
                            </p:childTnLst>
                          </p:cTn>
                        </p:par>
                        <p:par>
                          <p:cTn id="92" fill="hold">
                            <p:stCondLst>
                              <p:cond delay="4000"/>
                            </p:stCondLst>
                            <p:childTnLst>
                              <p:par>
                                <p:cTn id="93" presetID="1" presetClass="entr" presetSubtype="0" fill="hold" nodeType="afterEffect">
                                  <p:stCondLst>
                                    <p:cond delay="250"/>
                                  </p:stCondLst>
                                  <p:childTnLst>
                                    <p:set>
                                      <p:cBhvr>
                                        <p:cTn id="94" dur="1" fill="hold">
                                          <p:stCondLst>
                                            <p:cond delay="0"/>
                                          </p:stCondLst>
                                        </p:cTn>
                                        <p:tgtEl>
                                          <p:spTgt spid="29"/>
                                        </p:tgtEl>
                                        <p:attrNameLst>
                                          <p:attrName>style.visibility</p:attrName>
                                        </p:attrNameLst>
                                      </p:cBhvr>
                                      <p:to>
                                        <p:strVal val="visible"/>
                                      </p:to>
                                    </p:set>
                                  </p:childTnLst>
                                </p:cTn>
                              </p:par>
                            </p:childTnLst>
                          </p:cTn>
                        </p:par>
                        <p:par>
                          <p:cTn id="95" fill="hold">
                            <p:stCondLst>
                              <p:cond delay="4250"/>
                            </p:stCondLst>
                            <p:childTnLst>
                              <p:par>
                                <p:cTn id="96" presetID="1" presetClass="entr" presetSubtype="0" fill="hold" nodeType="afterEffect">
                                  <p:stCondLst>
                                    <p:cond delay="250"/>
                                  </p:stCondLst>
                                  <p:childTnLst>
                                    <p:set>
                                      <p:cBhvr>
                                        <p:cTn id="97" dur="1" fill="hold">
                                          <p:stCondLst>
                                            <p:cond delay="0"/>
                                          </p:stCondLst>
                                        </p:cTn>
                                        <p:tgtEl>
                                          <p:spTgt spid="31"/>
                                        </p:tgtEl>
                                        <p:attrNameLst>
                                          <p:attrName>style.visibility</p:attrName>
                                        </p:attrNameLst>
                                      </p:cBhvr>
                                      <p:to>
                                        <p:strVal val="visible"/>
                                      </p:to>
                                    </p:set>
                                  </p:childTnLst>
                                </p:cTn>
                              </p:par>
                            </p:childTnLst>
                          </p:cTn>
                        </p:par>
                        <p:par>
                          <p:cTn id="98" fill="hold">
                            <p:stCondLst>
                              <p:cond delay="4500"/>
                            </p:stCondLst>
                            <p:childTnLst>
                              <p:par>
                                <p:cTn id="99" presetID="1" presetClass="entr" presetSubtype="0" fill="hold" nodeType="afterEffect">
                                  <p:stCondLst>
                                    <p:cond delay="250"/>
                                  </p:stCondLst>
                                  <p:childTnLst>
                                    <p:set>
                                      <p:cBhvr>
                                        <p:cTn id="100" dur="1" fill="hold">
                                          <p:stCondLst>
                                            <p:cond delay="0"/>
                                          </p:stCondLst>
                                        </p:cTn>
                                        <p:tgtEl>
                                          <p:spTgt spid="34"/>
                                        </p:tgtEl>
                                        <p:attrNameLst>
                                          <p:attrName>style.visibility</p:attrName>
                                        </p:attrNameLst>
                                      </p:cBhvr>
                                      <p:to>
                                        <p:strVal val="visible"/>
                                      </p:to>
                                    </p:set>
                                  </p:childTnLst>
                                </p:cTn>
                              </p:par>
                            </p:childTnLst>
                          </p:cTn>
                        </p:par>
                        <p:par>
                          <p:cTn id="101" fill="hold">
                            <p:stCondLst>
                              <p:cond delay="4750"/>
                            </p:stCondLst>
                            <p:childTnLst>
                              <p:par>
                                <p:cTn id="102" presetID="8" presetClass="emph" presetSubtype="0" fill="hold" nodeType="afterEffect">
                                  <p:stCondLst>
                                    <p:cond delay="0"/>
                                  </p:stCondLst>
                                  <p:childTnLst>
                                    <p:animRot by="10800000">
                                      <p:cBhvr>
                                        <p:cTn id="103" dur="2000" fill="hold"/>
                                        <p:tgtEl>
                                          <p:spTgt spid="93"/>
                                        </p:tgtEl>
                                        <p:attrNameLst>
                                          <p:attrName>r</p:attrName>
                                        </p:attrNameLst>
                                      </p:cBhvr>
                                    </p:animRot>
                                  </p:childTnLst>
                                </p:cTn>
                              </p:par>
                              <p:par>
                                <p:cTn id="104" presetID="8" presetClass="emph" presetSubtype="0" fill="hold" nodeType="withEffect">
                                  <p:stCondLst>
                                    <p:cond delay="0"/>
                                  </p:stCondLst>
                                  <p:childTnLst>
                                    <p:animRot by="900000">
                                      <p:cBhvr>
                                        <p:cTn id="105" dur="2000" fill="hold"/>
                                        <p:tgtEl>
                                          <p:spTgt spid="90"/>
                                        </p:tgtEl>
                                        <p:attrNameLst>
                                          <p:attrName>r</p:attrName>
                                        </p:attrNameLst>
                                      </p:cBhvr>
                                    </p:animRot>
                                  </p:childTnLst>
                                </p:cTn>
                              </p:par>
                            </p:childTnLst>
                          </p:cTn>
                        </p:par>
                        <p:par>
                          <p:cTn id="106" fill="hold">
                            <p:stCondLst>
                              <p:cond delay="6750"/>
                            </p:stCondLst>
                            <p:childTnLst>
                              <p:par>
                                <p:cTn id="107" presetID="1" presetClass="entr" presetSubtype="0" fill="hold" grpId="0" nodeType="afterEffect">
                                  <p:stCondLst>
                                    <p:cond delay="0"/>
                                  </p:stCondLst>
                                  <p:childTnLst>
                                    <p:set>
                                      <p:cBhvr>
                                        <p:cTn id="108" dur="1" fill="hold">
                                          <p:stCondLst>
                                            <p:cond delay="0"/>
                                          </p:stCondLst>
                                        </p:cTn>
                                        <p:tgtEl>
                                          <p:spTgt spid="3"/>
                                        </p:tgtEl>
                                        <p:attrNameLst>
                                          <p:attrName>style.visibility</p:attrName>
                                        </p:attrNameLst>
                                      </p:cBhvr>
                                      <p:to>
                                        <p:strVal val="visible"/>
                                      </p:to>
                                    </p:set>
                                  </p:childTnLst>
                                </p:cTn>
                              </p:par>
                              <p:par>
                                <p:cTn id="109" presetID="10" presetClass="exit" presetSubtype="0" fill="hold" grpId="1" nodeType="withEffect">
                                  <p:stCondLst>
                                    <p:cond delay="0"/>
                                  </p:stCondLst>
                                  <p:childTnLst>
                                    <p:animEffect transition="out" filter="fade">
                                      <p:cBhvr>
                                        <p:cTn id="110" dur="500"/>
                                        <p:tgtEl>
                                          <p:spTgt spid="88"/>
                                        </p:tgtEl>
                                      </p:cBhvr>
                                    </p:animEffect>
                                    <p:set>
                                      <p:cBhvr>
                                        <p:cTn id="111" dur="1" fill="hold">
                                          <p:stCondLst>
                                            <p:cond delay="499"/>
                                          </p:stCondLst>
                                        </p:cTn>
                                        <p:tgtEl>
                                          <p:spTgt spid="8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89"/>
                                        </p:tgtEl>
                                      </p:cBhvr>
                                    </p:animEffect>
                                    <p:set>
                                      <p:cBhvr>
                                        <p:cTn id="114" dur="1" fill="hold">
                                          <p:stCondLst>
                                            <p:cond delay="499"/>
                                          </p:stCondLst>
                                        </p:cTn>
                                        <p:tgtEl>
                                          <p:spTgt spid="89"/>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87"/>
                                        </p:tgtEl>
                                      </p:cBhvr>
                                    </p:animEffect>
                                    <p:set>
                                      <p:cBhvr>
                                        <p:cTn id="117" dur="1" fill="hold">
                                          <p:stCondLst>
                                            <p:cond delay="499"/>
                                          </p:stCondLst>
                                        </p:cTn>
                                        <p:tgtEl>
                                          <p:spTgt spid="87"/>
                                        </p:tgtEl>
                                        <p:attrNameLst>
                                          <p:attrName>style.visibility</p:attrName>
                                        </p:attrNameLst>
                                      </p:cBhvr>
                                      <p:to>
                                        <p:strVal val="hidden"/>
                                      </p:to>
                                    </p:set>
                                  </p:childTnLst>
                                </p:cTn>
                              </p:par>
                              <p:par>
                                <p:cTn id="118" presetID="1" presetClass="entr" presetSubtype="0" fill="hold" grpId="0" nodeType="withEffect">
                                  <p:stCondLst>
                                    <p:cond delay="250"/>
                                  </p:stCondLst>
                                  <p:childTnLst>
                                    <p:set>
                                      <p:cBhvr>
                                        <p:cTn id="119" dur="1" fill="hold">
                                          <p:stCondLst>
                                            <p:cond delay="0"/>
                                          </p:stCondLst>
                                        </p:cTn>
                                        <p:tgtEl>
                                          <p:spTgt spid="67"/>
                                        </p:tgtEl>
                                        <p:attrNameLst>
                                          <p:attrName>style.visibility</p:attrName>
                                        </p:attrNameLst>
                                      </p:cBhvr>
                                      <p:to>
                                        <p:strVal val="visible"/>
                                      </p:to>
                                    </p:set>
                                  </p:childTnLst>
                                </p:cTn>
                              </p:par>
                            </p:childTnLst>
                          </p:cTn>
                        </p:par>
                        <p:par>
                          <p:cTn id="120" fill="hold">
                            <p:stCondLst>
                              <p:cond delay="7250"/>
                            </p:stCondLst>
                            <p:childTnLst>
                              <p:par>
                                <p:cTn id="121" presetID="53" presetClass="entr" presetSubtype="16" fill="hold" grpId="0" nodeType="after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p:cTn id="123" dur="500" fill="hold"/>
                                        <p:tgtEl>
                                          <p:spTgt spid="105"/>
                                        </p:tgtEl>
                                        <p:attrNameLst>
                                          <p:attrName>ppt_w</p:attrName>
                                        </p:attrNameLst>
                                      </p:cBhvr>
                                      <p:tavLst>
                                        <p:tav tm="0">
                                          <p:val>
                                            <p:fltVal val="0"/>
                                          </p:val>
                                        </p:tav>
                                        <p:tav tm="100000">
                                          <p:val>
                                            <p:strVal val="#ppt_w"/>
                                          </p:val>
                                        </p:tav>
                                      </p:tavLst>
                                    </p:anim>
                                    <p:anim calcmode="lin" valueType="num">
                                      <p:cBhvr>
                                        <p:cTn id="124" dur="500" fill="hold"/>
                                        <p:tgtEl>
                                          <p:spTgt spid="105"/>
                                        </p:tgtEl>
                                        <p:attrNameLst>
                                          <p:attrName>ppt_h</p:attrName>
                                        </p:attrNameLst>
                                      </p:cBhvr>
                                      <p:tavLst>
                                        <p:tav tm="0">
                                          <p:val>
                                            <p:fltVal val="0"/>
                                          </p:val>
                                        </p:tav>
                                        <p:tav tm="100000">
                                          <p:val>
                                            <p:strVal val="#ppt_h"/>
                                          </p:val>
                                        </p:tav>
                                      </p:tavLst>
                                    </p:anim>
                                    <p:animEffect transition="in" filter="fade">
                                      <p:cBhvr>
                                        <p:cTn id="125" dur="500"/>
                                        <p:tgtEl>
                                          <p:spTgt spid="105"/>
                                        </p:tgtEl>
                                      </p:cBhvr>
                                    </p:animEffect>
                                  </p:childTnLst>
                                </p:cTn>
                              </p:par>
                              <p:par>
                                <p:cTn id="126" presetID="53" presetClass="entr" presetSubtype="16" fill="hold" grpId="0" nodeType="withEffect">
                                  <p:stCondLst>
                                    <p:cond delay="250"/>
                                  </p:stCondLst>
                                  <p:childTnLst>
                                    <p:set>
                                      <p:cBhvr>
                                        <p:cTn id="127" dur="1" fill="hold">
                                          <p:stCondLst>
                                            <p:cond delay="0"/>
                                          </p:stCondLst>
                                        </p:cTn>
                                        <p:tgtEl>
                                          <p:spTgt spid="106"/>
                                        </p:tgtEl>
                                        <p:attrNameLst>
                                          <p:attrName>style.visibility</p:attrName>
                                        </p:attrNameLst>
                                      </p:cBhvr>
                                      <p:to>
                                        <p:strVal val="visible"/>
                                      </p:to>
                                    </p:set>
                                    <p:anim calcmode="lin" valueType="num">
                                      <p:cBhvr>
                                        <p:cTn id="128" dur="500" fill="hold"/>
                                        <p:tgtEl>
                                          <p:spTgt spid="106"/>
                                        </p:tgtEl>
                                        <p:attrNameLst>
                                          <p:attrName>ppt_w</p:attrName>
                                        </p:attrNameLst>
                                      </p:cBhvr>
                                      <p:tavLst>
                                        <p:tav tm="0">
                                          <p:val>
                                            <p:fltVal val="0"/>
                                          </p:val>
                                        </p:tav>
                                        <p:tav tm="100000">
                                          <p:val>
                                            <p:strVal val="#ppt_w"/>
                                          </p:val>
                                        </p:tav>
                                      </p:tavLst>
                                    </p:anim>
                                    <p:anim calcmode="lin" valueType="num">
                                      <p:cBhvr>
                                        <p:cTn id="129" dur="500" fill="hold"/>
                                        <p:tgtEl>
                                          <p:spTgt spid="106"/>
                                        </p:tgtEl>
                                        <p:attrNameLst>
                                          <p:attrName>ppt_h</p:attrName>
                                        </p:attrNameLst>
                                      </p:cBhvr>
                                      <p:tavLst>
                                        <p:tav tm="0">
                                          <p:val>
                                            <p:fltVal val="0"/>
                                          </p:val>
                                        </p:tav>
                                        <p:tav tm="100000">
                                          <p:val>
                                            <p:strVal val="#ppt_h"/>
                                          </p:val>
                                        </p:tav>
                                      </p:tavLst>
                                    </p:anim>
                                    <p:animEffect transition="in" filter="fade">
                                      <p:cBhvr>
                                        <p:cTn id="130" dur="500"/>
                                        <p:tgtEl>
                                          <p:spTgt spid="106"/>
                                        </p:tgtEl>
                                      </p:cBhvr>
                                    </p:animEffect>
                                  </p:childTnLst>
                                </p:cTn>
                              </p:par>
                              <p:par>
                                <p:cTn id="131" presetID="53" presetClass="entr" presetSubtype="16" fill="hold" grpId="0" nodeType="withEffect">
                                  <p:stCondLst>
                                    <p:cond delay="500"/>
                                  </p:stCondLst>
                                  <p:childTnLst>
                                    <p:set>
                                      <p:cBhvr>
                                        <p:cTn id="132" dur="1" fill="hold">
                                          <p:stCondLst>
                                            <p:cond delay="0"/>
                                          </p:stCondLst>
                                        </p:cTn>
                                        <p:tgtEl>
                                          <p:spTgt spid="103"/>
                                        </p:tgtEl>
                                        <p:attrNameLst>
                                          <p:attrName>style.visibility</p:attrName>
                                        </p:attrNameLst>
                                      </p:cBhvr>
                                      <p:to>
                                        <p:strVal val="visible"/>
                                      </p:to>
                                    </p:set>
                                    <p:anim calcmode="lin" valueType="num">
                                      <p:cBhvr>
                                        <p:cTn id="133" dur="500" fill="hold"/>
                                        <p:tgtEl>
                                          <p:spTgt spid="103"/>
                                        </p:tgtEl>
                                        <p:attrNameLst>
                                          <p:attrName>ppt_w</p:attrName>
                                        </p:attrNameLst>
                                      </p:cBhvr>
                                      <p:tavLst>
                                        <p:tav tm="0">
                                          <p:val>
                                            <p:fltVal val="0"/>
                                          </p:val>
                                        </p:tav>
                                        <p:tav tm="100000">
                                          <p:val>
                                            <p:strVal val="#ppt_w"/>
                                          </p:val>
                                        </p:tav>
                                      </p:tavLst>
                                    </p:anim>
                                    <p:anim calcmode="lin" valueType="num">
                                      <p:cBhvr>
                                        <p:cTn id="134" dur="500" fill="hold"/>
                                        <p:tgtEl>
                                          <p:spTgt spid="103"/>
                                        </p:tgtEl>
                                        <p:attrNameLst>
                                          <p:attrName>ppt_h</p:attrName>
                                        </p:attrNameLst>
                                      </p:cBhvr>
                                      <p:tavLst>
                                        <p:tav tm="0">
                                          <p:val>
                                            <p:fltVal val="0"/>
                                          </p:val>
                                        </p:tav>
                                        <p:tav tm="100000">
                                          <p:val>
                                            <p:strVal val="#ppt_h"/>
                                          </p:val>
                                        </p:tav>
                                      </p:tavLst>
                                    </p:anim>
                                    <p:animEffect transition="in" filter="fade">
                                      <p:cBhvr>
                                        <p:cTn id="135" dur="500"/>
                                        <p:tgtEl>
                                          <p:spTgt spid="103"/>
                                        </p:tgtEl>
                                      </p:cBhvr>
                                    </p:animEffect>
                                  </p:childTnLst>
                                </p:cTn>
                              </p:par>
                            </p:childTnLst>
                          </p:cTn>
                        </p:par>
                        <p:par>
                          <p:cTn id="136" fill="hold">
                            <p:stCondLst>
                              <p:cond delay="8250"/>
                            </p:stCondLst>
                            <p:childTnLst>
                              <p:par>
                                <p:cTn id="137" presetID="10" presetClass="exit" presetSubtype="0" fill="hold" grpId="1" nodeType="afterEffect">
                                  <p:stCondLst>
                                    <p:cond delay="750"/>
                                  </p:stCondLst>
                                  <p:childTnLst>
                                    <p:animEffect transition="out" filter="fade">
                                      <p:cBhvr>
                                        <p:cTn id="138" dur="500"/>
                                        <p:tgtEl>
                                          <p:spTgt spid="57"/>
                                        </p:tgtEl>
                                      </p:cBhvr>
                                    </p:animEffect>
                                    <p:set>
                                      <p:cBhvr>
                                        <p:cTn id="139" dur="1" fill="hold">
                                          <p:stCondLst>
                                            <p:cond delay="499"/>
                                          </p:stCondLst>
                                        </p:cTn>
                                        <p:tgtEl>
                                          <p:spTgt spid="57"/>
                                        </p:tgtEl>
                                        <p:attrNameLst>
                                          <p:attrName>style.visibility</p:attrName>
                                        </p:attrNameLst>
                                      </p:cBhvr>
                                      <p:to>
                                        <p:strVal val="hidden"/>
                                      </p:to>
                                    </p:set>
                                  </p:childTnLst>
                                </p:cTn>
                              </p:par>
                              <p:par>
                                <p:cTn id="140" presetID="10" presetClass="exit" presetSubtype="0" fill="hold" nodeType="withEffect">
                                  <p:stCondLst>
                                    <p:cond delay="750"/>
                                  </p:stCondLst>
                                  <p:childTnLst>
                                    <p:animEffect transition="out" filter="fade">
                                      <p:cBhvr>
                                        <p:cTn id="141" dur="500"/>
                                        <p:tgtEl>
                                          <p:spTgt spid="94"/>
                                        </p:tgtEl>
                                      </p:cBhvr>
                                    </p:animEffect>
                                    <p:set>
                                      <p:cBhvr>
                                        <p:cTn id="142" dur="1" fill="hold">
                                          <p:stCondLst>
                                            <p:cond delay="499"/>
                                          </p:stCondLst>
                                        </p:cTn>
                                        <p:tgtEl>
                                          <p:spTgt spid="94"/>
                                        </p:tgtEl>
                                        <p:attrNameLst>
                                          <p:attrName>style.visibility</p:attrName>
                                        </p:attrNameLst>
                                      </p:cBhvr>
                                      <p:to>
                                        <p:strVal val="hidden"/>
                                      </p:to>
                                    </p:set>
                                  </p:childTnLst>
                                </p:cTn>
                              </p:par>
                              <p:par>
                                <p:cTn id="143" presetID="10" presetClass="exit" presetSubtype="0" fill="hold" nodeType="withEffect">
                                  <p:stCondLst>
                                    <p:cond delay="750"/>
                                  </p:stCondLst>
                                  <p:childTnLst>
                                    <p:animEffect transition="out" filter="fade">
                                      <p:cBhvr>
                                        <p:cTn id="144" dur="500"/>
                                        <p:tgtEl>
                                          <p:spTgt spid="5"/>
                                        </p:tgtEl>
                                      </p:cBhvr>
                                    </p:animEffect>
                                    <p:set>
                                      <p:cBhvr>
                                        <p:cTn id="145" dur="1" fill="hold">
                                          <p:stCondLst>
                                            <p:cond delay="499"/>
                                          </p:stCondLst>
                                        </p:cTn>
                                        <p:tgtEl>
                                          <p:spTgt spid="5"/>
                                        </p:tgtEl>
                                        <p:attrNameLst>
                                          <p:attrName>style.visibility</p:attrName>
                                        </p:attrNameLst>
                                      </p:cBhvr>
                                      <p:to>
                                        <p:strVal val="hidden"/>
                                      </p:to>
                                    </p:set>
                                  </p:childTnLst>
                                </p:cTn>
                              </p:par>
                              <p:par>
                                <p:cTn id="146" presetID="10" presetClass="exit" presetSubtype="0" fill="hold" nodeType="withEffect">
                                  <p:stCondLst>
                                    <p:cond delay="750"/>
                                  </p:stCondLst>
                                  <p:childTnLst>
                                    <p:animEffect transition="out" filter="fade">
                                      <p:cBhvr>
                                        <p:cTn id="147" dur="500"/>
                                        <p:tgtEl>
                                          <p:spTgt spid="6"/>
                                        </p:tgtEl>
                                      </p:cBhvr>
                                    </p:animEffect>
                                    <p:set>
                                      <p:cBhvr>
                                        <p:cTn id="148" dur="1" fill="hold">
                                          <p:stCondLst>
                                            <p:cond delay="499"/>
                                          </p:stCondLst>
                                        </p:cTn>
                                        <p:tgtEl>
                                          <p:spTgt spid="6"/>
                                        </p:tgtEl>
                                        <p:attrNameLst>
                                          <p:attrName>style.visibility</p:attrName>
                                        </p:attrNameLst>
                                      </p:cBhvr>
                                      <p:to>
                                        <p:strVal val="hidden"/>
                                      </p:to>
                                    </p:set>
                                  </p:childTnLst>
                                </p:cTn>
                              </p:par>
                              <p:par>
                                <p:cTn id="149" presetID="10" presetClass="exit" presetSubtype="0" fill="hold" nodeType="withEffect">
                                  <p:stCondLst>
                                    <p:cond delay="750"/>
                                  </p:stCondLst>
                                  <p:childTnLst>
                                    <p:animEffect transition="out" filter="fade">
                                      <p:cBhvr>
                                        <p:cTn id="150" dur="500"/>
                                        <p:tgtEl>
                                          <p:spTgt spid="7"/>
                                        </p:tgtEl>
                                      </p:cBhvr>
                                    </p:animEffect>
                                    <p:set>
                                      <p:cBhvr>
                                        <p:cTn id="151" dur="1" fill="hold">
                                          <p:stCondLst>
                                            <p:cond delay="499"/>
                                          </p:stCondLst>
                                        </p:cTn>
                                        <p:tgtEl>
                                          <p:spTgt spid="7"/>
                                        </p:tgtEl>
                                        <p:attrNameLst>
                                          <p:attrName>style.visibility</p:attrName>
                                        </p:attrNameLst>
                                      </p:cBhvr>
                                      <p:to>
                                        <p:strVal val="hidden"/>
                                      </p:to>
                                    </p:set>
                                  </p:childTnLst>
                                </p:cTn>
                              </p:par>
                              <p:par>
                                <p:cTn id="152" presetID="10" presetClass="exit" presetSubtype="0" fill="hold" nodeType="withEffect">
                                  <p:stCondLst>
                                    <p:cond delay="750"/>
                                  </p:stCondLst>
                                  <p:childTnLst>
                                    <p:animEffect transition="out" filter="fade">
                                      <p:cBhvr>
                                        <p:cTn id="153" dur="500"/>
                                        <p:tgtEl>
                                          <p:spTgt spid="23"/>
                                        </p:tgtEl>
                                      </p:cBhvr>
                                    </p:animEffect>
                                    <p:set>
                                      <p:cBhvr>
                                        <p:cTn id="154" dur="1" fill="hold">
                                          <p:stCondLst>
                                            <p:cond delay="499"/>
                                          </p:stCondLst>
                                        </p:cTn>
                                        <p:tgtEl>
                                          <p:spTgt spid="23"/>
                                        </p:tgtEl>
                                        <p:attrNameLst>
                                          <p:attrName>style.visibility</p:attrName>
                                        </p:attrNameLst>
                                      </p:cBhvr>
                                      <p:to>
                                        <p:strVal val="hidden"/>
                                      </p:to>
                                    </p:set>
                                  </p:childTnLst>
                                </p:cTn>
                              </p:par>
                              <p:par>
                                <p:cTn id="155" presetID="10" presetClass="exit" presetSubtype="0" fill="hold" nodeType="withEffect">
                                  <p:stCondLst>
                                    <p:cond delay="750"/>
                                  </p:stCondLst>
                                  <p:childTnLst>
                                    <p:animEffect transition="out" filter="fade">
                                      <p:cBhvr>
                                        <p:cTn id="156" dur="500"/>
                                        <p:tgtEl>
                                          <p:spTgt spid="29"/>
                                        </p:tgtEl>
                                      </p:cBhvr>
                                    </p:animEffect>
                                    <p:set>
                                      <p:cBhvr>
                                        <p:cTn id="157" dur="1" fill="hold">
                                          <p:stCondLst>
                                            <p:cond delay="499"/>
                                          </p:stCondLst>
                                        </p:cTn>
                                        <p:tgtEl>
                                          <p:spTgt spid="29"/>
                                        </p:tgtEl>
                                        <p:attrNameLst>
                                          <p:attrName>style.visibility</p:attrName>
                                        </p:attrNameLst>
                                      </p:cBhvr>
                                      <p:to>
                                        <p:strVal val="hidden"/>
                                      </p:to>
                                    </p:set>
                                  </p:childTnLst>
                                </p:cTn>
                              </p:par>
                              <p:par>
                                <p:cTn id="158" presetID="10" presetClass="exit" presetSubtype="0" fill="hold" nodeType="withEffect">
                                  <p:stCondLst>
                                    <p:cond delay="750"/>
                                  </p:stCondLst>
                                  <p:childTnLst>
                                    <p:animEffect transition="out" filter="fade">
                                      <p:cBhvr>
                                        <p:cTn id="159" dur="500"/>
                                        <p:tgtEl>
                                          <p:spTgt spid="31"/>
                                        </p:tgtEl>
                                      </p:cBhvr>
                                    </p:animEffect>
                                    <p:set>
                                      <p:cBhvr>
                                        <p:cTn id="160" dur="1" fill="hold">
                                          <p:stCondLst>
                                            <p:cond delay="499"/>
                                          </p:stCondLst>
                                        </p:cTn>
                                        <p:tgtEl>
                                          <p:spTgt spid="31"/>
                                        </p:tgtEl>
                                        <p:attrNameLst>
                                          <p:attrName>style.visibility</p:attrName>
                                        </p:attrNameLst>
                                      </p:cBhvr>
                                      <p:to>
                                        <p:strVal val="hidden"/>
                                      </p:to>
                                    </p:set>
                                  </p:childTnLst>
                                </p:cTn>
                              </p:par>
                              <p:par>
                                <p:cTn id="161" presetID="10" presetClass="exit" presetSubtype="0" fill="hold" nodeType="withEffect">
                                  <p:stCondLst>
                                    <p:cond delay="750"/>
                                  </p:stCondLst>
                                  <p:childTnLst>
                                    <p:animEffect transition="out" filter="fade">
                                      <p:cBhvr>
                                        <p:cTn id="162" dur="500"/>
                                        <p:tgtEl>
                                          <p:spTgt spid="34"/>
                                        </p:tgtEl>
                                      </p:cBhvr>
                                    </p:animEffect>
                                    <p:set>
                                      <p:cBhvr>
                                        <p:cTn id="163" dur="1" fill="hold">
                                          <p:stCondLst>
                                            <p:cond delay="499"/>
                                          </p:stCondLst>
                                        </p:cTn>
                                        <p:tgtEl>
                                          <p:spTgt spid="34"/>
                                        </p:tgtEl>
                                        <p:attrNameLst>
                                          <p:attrName>style.visibility</p:attrName>
                                        </p:attrNameLst>
                                      </p:cBhvr>
                                      <p:to>
                                        <p:strVal val="hidden"/>
                                      </p:to>
                                    </p:set>
                                  </p:childTnLst>
                                </p:cTn>
                              </p:par>
                              <p:par>
                                <p:cTn id="164" presetID="22" presetClass="exit" presetSubtype="2" fill="hold" nodeType="withEffect">
                                  <p:stCondLst>
                                    <p:cond delay="1000"/>
                                  </p:stCondLst>
                                  <p:childTnLst>
                                    <p:animEffect transition="out" filter="wipe(right)">
                                      <p:cBhvr>
                                        <p:cTn id="165" dur="500"/>
                                        <p:tgtEl>
                                          <p:spTgt spid="59"/>
                                        </p:tgtEl>
                                      </p:cBhvr>
                                    </p:animEffect>
                                    <p:set>
                                      <p:cBhvr>
                                        <p:cTn id="166" dur="1" fill="hold">
                                          <p:stCondLst>
                                            <p:cond delay="499"/>
                                          </p:stCondLst>
                                        </p:cTn>
                                        <p:tgtEl>
                                          <p:spTgt spid="59"/>
                                        </p:tgtEl>
                                        <p:attrNameLst>
                                          <p:attrName>style.visibility</p:attrName>
                                        </p:attrNameLst>
                                      </p:cBhvr>
                                      <p:to>
                                        <p:strVal val="hidden"/>
                                      </p:to>
                                    </p:set>
                                  </p:childTnLst>
                                </p:cTn>
                              </p:par>
                              <p:par>
                                <p:cTn id="167" presetID="22" presetClass="exit" presetSubtype="2" fill="hold" nodeType="withEffect">
                                  <p:stCondLst>
                                    <p:cond delay="1000"/>
                                  </p:stCondLst>
                                  <p:childTnLst>
                                    <p:animEffect transition="out" filter="wipe(right)">
                                      <p:cBhvr>
                                        <p:cTn id="168" dur="500"/>
                                        <p:tgtEl>
                                          <p:spTgt spid="60"/>
                                        </p:tgtEl>
                                      </p:cBhvr>
                                    </p:animEffect>
                                    <p:set>
                                      <p:cBhvr>
                                        <p:cTn id="169" dur="1" fill="hold">
                                          <p:stCondLst>
                                            <p:cond delay="499"/>
                                          </p:stCondLst>
                                        </p:cTn>
                                        <p:tgtEl>
                                          <p:spTgt spid="60"/>
                                        </p:tgtEl>
                                        <p:attrNameLst>
                                          <p:attrName>style.visibility</p:attrName>
                                        </p:attrNameLst>
                                      </p:cBhvr>
                                      <p:to>
                                        <p:strVal val="hidden"/>
                                      </p:to>
                                    </p:set>
                                  </p:childTnLst>
                                </p:cTn>
                              </p:par>
                            </p:childTnLst>
                          </p:cTn>
                        </p:par>
                        <p:par>
                          <p:cTn id="170" fill="hold">
                            <p:stCondLst>
                              <p:cond delay="9750"/>
                            </p:stCondLst>
                            <p:childTnLst>
                              <p:par>
                                <p:cTn id="171" presetID="1" presetClass="entr" presetSubtype="0" fill="hold" grpId="0" nodeType="afterEffect">
                                  <p:stCondLst>
                                    <p:cond delay="0"/>
                                  </p:stCondLst>
                                  <p:childTnLst>
                                    <p:set>
                                      <p:cBhvr>
                                        <p:cTn id="172" dur="1" fill="hold">
                                          <p:stCondLst>
                                            <p:cond delay="0"/>
                                          </p:stCondLst>
                                        </p:cTn>
                                        <p:tgtEl>
                                          <p:spTgt spid="96">
                                            <p:txEl>
                                              <p:pRg st="0" end="0"/>
                                            </p:txEl>
                                          </p:spTgt>
                                        </p:tgtEl>
                                        <p:attrNameLst>
                                          <p:attrName>style.visibility</p:attrName>
                                        </p:attrNameLst>
                                      </p:cBhvr>
                                      <p:to>
                                        <p:strVal val="visible"/>
                                      </p:to>
                                    </p:set>
                                  </p:childTnLst>
                                </p:cTn>
                              </p:par>
                            </p:childTnLst>
                          </p:cTn>
                        </p:par>
                        <p:par>
                          <p:cTn id="173" fill="hold">
                            <p:stCondLst>
                              <p:cond delay="9750"/>
                            </p:stCondLst>
                            <p:childTnLst>
                              <p:par>
                                <p:cTn id="174" presetID="2" presetClass="entr" presetSubtype="2" fill="hold" grpId="0" nodeType="afterEffect">
                                  <p:stCondLst>
                                    <p:cond delay="250"/>
                                  </p:stCondLst>
                                  <p:childTnLst>
                                    <p:set>
                                      <p:cBhvr>
                                        <p:cTn id="175" dur="1" fill="hold">
                                          <p:stCondLst>
                                            <p:cond delay="0"/>
                                          </p:stCondLst>
                                        </p:cTn>
                                        <p:tgtEl>
                                          <p:spTgt spid="96">
                                            <p:txEl>
                                              <p:pRg st="1" end="1"/>
                                            </p:txEl>
                                          </p:spTgt>
                                        </p:tgtEl>
                                        <p:attrNameLst>
                                          <p:attrName>style.visibility</p:attrName>
                                        </p:attrNameLst>
                                      </p:cBhvr>
                                      <p:to>
                                        <p:strVal val="visible"/>
                                      </p:to>
                                    </p:set>
                                    <p:anim calcmode="lin" valueType="num">
                                      <p:cBhvr additive="base">
                                        <p:cTn id="176" dur="500" fill="hold"/>
                                        <p:tgtEl>
                                          <p:spTgt spid="96">
                                            <p:txEl>
                                              <p:pRg st="1" end="1"/>
                                            </p:txEl>
                                          </p:spTgt>
                                        </p:tgtEl>
                                        <p:attrNameLst>
                                          <p:attrName>ppt_x</p:attrName>
                                        </p:attrNameLst>
                                      </p:cBhvr>
                                      <p:tavLst>
                                        <p:tav tm="0">
                                          <p:val>
                                            <p:strVal val="1+#ppt_w/2"/>
                                          </p:val>
                                        </p:tav>
                                        <p:tav tm="100000">
                                          <p:val>
                                            <p:strVal val="#ppt_x"/>
                                          </p:val>
                                        </p:tav>
                                      </p:tavLst>
                                    </p:anim>
                                    <p:anim calcmode="lin" valueType="num">
                                      <p:cBhvr additive="base">
                                        <p:cTn id="177" dur="500" fill="hold"/>
                                        <p:tgtEl>
                                          <p:spTgt spid="96">
                                            <p:txEl>
                                              <p:pRg st="1" end="1"/>
                                            </p:txEl>
                                          </p:spTgt>
                                        </p:tgtEl>
                                        <p:attrNameLst>
                                          <p:attrName>ppt_y</p:attrName>
                                        </p:attrNameLst>
                                      </p:cBhvr>
                                      <p:tavLst>
                                        <p:tav tm="0">
                                          <p:val>
                                            <p:strVal val="#ppt_y"/>
                                          </p:val>
                                        </p:tav>
                                        <p:tav tm="100000">
                                          <p:val>
                                            <p:strVal val="#ppt_y"/>
                                          </p:val>
                                        </p:tav>
                                      </p:tavLst>
                                    </p:anim>
                                  </p:childTnLst>
                                </p:cTn>
                              </p:par>
                            </p:childTnLst>
                          </p:cTn>
                        </p:par>
                        <p:par>
                          <p:cTn id="178" fill="hold">
                            <p:stCondLst>
                              <p:cond delay="10500"/>
                            </p:stCondLst>
                            <p:childTnLst>
                              <p:par>
                                <p:cTn id="179" presetID="2" presetClass="entr" presetSubtype="2" fill="hold" grpId="0" nodeType="afterEffect">
                                  <p:stCondLst>
                                    <p:cond delay="0"/>
                                  </p:stCondLst>
                                  <p:childTnLst>
                                    <p:set>
                                      <p:cBhvr>
                                        <p:cTn id="180" dur="1" fill="hold">
                                          <p:stCondLst>
                                            <p:cond delay="0"/>
                                          </p:stCondLst>
                                        </p:cTn>
                                        <p:tgtEl>
                                          <p:spTgt spid="96">
                                            <p:txEl>
                                              <p:pRg st="2" end="2"/>
                                            </p:txEl>
                                          </p:spTgt>
                                        </p:tgtEl>
                                        <p:attrNameLst>
                                          <p:attrName>style.visibility</p:attrName>
                                        </p:attrNameLst>
                                      </p:cBhvr>
                                      <p:to>
                                        <p:strVal val="visible"/>
                                      </p:to>
                                    </p:set>
                                    <p:anim calcmode="lin" valueType="num">
                                      <p:cBhvr additive="base">
                                        <p:cTn id="181" dur="500" fill="hold"/>
                                        <p:tgtEl>
                                          <p:spTgt spid="96">
                                            <p:txEl>
                                              <p:pRg st="2" end="2"/>
                                            </p:txEl>
                                          </p:spTgt>
                                        </p:tgtEl>
                                        <p:attrNameLst>
                                          <p:attrName>ppt_x</p:attrName>
                                        </p:attrNameLst>
                                      </p:cBhvr>
                                      <p:tavLst>
                                        <p:tav tm="0">
                                          <p:val>
                                            <p:strVal val="1+#ppt_w/2"/>
                                          </p:val>
                                        </p:tav>
                                        <p:tav tm="100000">
                                          <p:val>
                                            <p:strVal val="#ppt_x"/>
                                          </p:val>
                                        </p:tav>
                                      </p:tavLst>
                                    </p:anim>
                                    <p:anim calcmode="lin" valueType="num">
                                      <p:cBhvr additive="base">
                                        <p:cTn id="182" dur="500" fill="hold"/>
                                        <p:tgtEl>
                                          <p:spTgt spid="96">
                                            <p:txEl>
                                              <p:pRg st="2" end="2"/>
                                            </p:txEl>
                                          </p:spTgt>
                                        </p:tgtEl>
                                        <p:attrNameLst>
                                          <p:attrName>ppt_y</p:attrName>
                                        </p:attrNameLst>
                                      </p:cBhvr>
                                      <p:tavLst>
                                        <p:tav tm="0">
                                          <p:val>
                                            <p:strVal val="#ppt_y"/>
                                          </p:val>
                                        </p:tav>
                                        <p:tav tm="100000">
                                          <p:val>
                                            <p:strVal val="#ppt_y"/>
                                          </p:val>
                                        </p:tav>
                                      </p:tavLst>
                                    </p:anim>
                                  </p:childTnLst>
                                </p:cTn>
                              </p:par>
                            </p:childTnLst>
                          </p:cTn>
                        </p:par>
                        <p:par>
                          <p:cTn id="183" fill="hold">
                            <p:stCondLst>
                              <p:cond delay="11000"/>
                            </p:stCondLst>
                            <p:childTnLst>
                              <p:par>
                                <p:cTn id="184" presetID="2" presetClass="entr" presetSubtype="2" fill="hold" grpId="0" nodeType="afterEffect">
                                  <p:stCondLst>
                                    <p:cond delay="0"/>
                                  </p:stCondLst>
                                  <p:childTnLst>
                                    <p:set>
                                      <p:cBhvr>
                                        <p:cTn id="185" dur="1" fill="hold">
                                          <p:stCondLst>
                                            <p:cond delay="0"/>
                                          </p:stCondLst>
                                        </p:cTn>
                                        <p:tgtEl>
                                          <p:spTgt spid="96">
                                            <p:txEl>
                                              <p:pRg st="3" end="3"/>
                                            </p:txEl>
                                          </p:spTgt>
                                        </p:tgtEl>
                                        <p:attrNameLst>
                                          <p:attrName>style.visibility</p:attrName>
                                        </p:attrNameLst>
                                      </p:cBhvr>
                                      <p:to>
                                        <p:strVal val="visible"/>
                                      </p:to>
                                    </p:set>
                                    <p:anim calcmode="lin" valueType="num">
                                      <p:cBhvr additive="base">
                                        <p:cTn id="186" dur="500" fill="hold"/>
                                        <p:tgtEl>
                                          <p:spTgt spid="96">
                                            <p:txEl>
                                              <p:pRg st="3" end="3"/>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96">
                                            <p:txEl>
                                              <p:pRg st="3" end="3"/>
                                            </p:txEl>
                                          </p:spTgt>
                                        </p:tgtEl>
                                        <p:attrNameLst>
                                          <p:attrName>ppt_y</p:attrName>
                                        </p:attrNameLst>
                                      </p:cBhvr>
                                      <p:tavLst>
                                        <p:tav tm="0">
                                          <p:val>
                                            <p:strVal val="#ppt_y"/>
                                          </p:val>
                                        </p:tav>
                                        <p:tav tm="100000">
                                          <p:val>
                                            <p:strVal val="#ppt_y"/>
                                          </p:val>
                                        </p:tav>
                                      </p:tavLst>
                                    </p:anim>
                                  </p:childTnLst>
                                </p:cTn>
                              </p:par>
                            </p:childTnLst>
                          </p:cTn>
                        </p:par>
                        <p:par>
                          <p:cTn id="188" fill="hold">
                            <p:stCondLst>
                              <p:cond delay="11500"/>
                            </p:stCondLst>
                            <p:childTnLst>
                              <p:par>
                                <p:cTn id="189" presetID="10" presetClass="entr" presetSubtype="0" fill="hold" grpId="0" nodeType="afterEffect">
                                  <p:stCondLst>
                                    <p:cond delay="300"/>
                                  </p:stCondLst>
                                  <p:childTnLst>
                                    <p:set>
                                      <p:cBhvr>
                                        <p:cTn id="190" dur="1" fill="hold">
                                          <p:stCondLst>
                                            <p:cond delay="0"/>
                                          </p:stCondLst>
                                        </p:cTn>
                                        <p:tgtEl>
                                          <p:spTgt spid="107"/>
                                        </p:tgtEl>
                                        <p:attrNameLst>
                                          <p:attrName>style.visibility</p:attrName>
                                        </p:attrNameLst>
                                      </p:cBhvr>
                                      <p:to>
                                        <p:strVal val="visible"/>
                                      </p:to>
                                    </p:set>
                                    <p:animEffect transition="in" filter="fade">
                                      <p:cBhvr>
                                        <p:cTn id="191" dur="200"/>
                                        <p:tgtEl>
                                          <p:spTgt spid="107"/>
                                        </p:tgtEl>
                                      </p:cBhvr>
                                    </p:animEffect>
                                  </p:childTnLst>
                                </p:cTn>
                              </p:par>
                            </p:childTnLst>
                          </p:cTn>
                        </p:par>
                        <p:par>
                          <p:cTn id="192" fill="hold">
                            <p:stCondLst>
                              <p:cond delay="12000"/>
                            </p:stCondLst>
                            <p:childTnLst>
                              <p:par>
                                <p:cTn id="193" presetID="10" presetClass="entr" presetSubtype="0" fill="hold" grpId="0" nodeType="afterEffect">
                                  <p:stCondLst>
                                    <p:cond delay="0"/>
                                  </p:stCondLst>
                                  <p:childTnLst>
                                    <p:set>
                                      <p:cBhvr>
                                        <p:cTn id="194" dur="1" fill="hold">
                                          <p:stCondLst>
                                            <p:cond delay="0"/>
                                          </p:stCondLst>
                                        </p:cTn>
                                        <p:tgtEl>
                                          <p:spTgt spid="108"/>
                                        </p:tgtEl>
                                        <p:attrNameLst>
                                          <p:attrName>style.visibility</p:attrName>
                                        </p:attrNameLst>
                                      </p:cBhvr>
                                      <p:to>
                                        <p:strVal val="visible"/>
                                      </p:to>
                                    </p:set>
                                    <p:animEffect transition="in" filter="fade">
                                      <p:cBhvr>
                                        <p:cTn id="195"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24" grpId="0" animBg="1"/>
      <p:bldP spid="57" grpId="0" animBg="1"/>
      <p:bldP spid="57" grpId="1" animBg="1"/>
      <p:bldP spid="87" grpId="0" animBg="1"/>
      <p:bldP spid="87" grpId="1" animBg="1"/>
      <p:bldP spid="88" grpId="0" animBg="1"/>
      <p:bldP spid="88" grpId="1" animBg="1"/>
      <p:bldP spid="89" grpId="0" animBg="1"/>
      <p:bldP spid="89" grpId="1" animBg="1"/>
      <p:bldP spid="96" grpId="0" uiExpand="1" build="p"/>
      <p:bldP spid="2" grpId="0" animBg="1"/>
      <p:bldP spid="3" grpId="0" animBg="1"/>
      <p:bldP spid="67" grpId="0" animBg="1"/>
      <p:bldP spid="103" grpId="0" animBg="1"/>
      <p:bldP spid="105" grpId="0" animBg="1"/>
      <p:bldP spid="106" grpId="0" animBg="1"/>
      <p:bldP spid="86" grpId="0" animBg="1"/>
      <p:bldP spid="100" grpId="0" animBg="1"/>
      <p:bldP spid="107" grpId="0"/>
      <p:bldP spid="1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6512666" y="985991"/>
            <a:ext cx="2687562" cy="2177244"/>
            <a:chOff x="2196" y="833"/>
            <a:chExt cx="3281" cy="2658"/>
          </a:xfrm>
          <a:solidFill>
            <a:schemeClr val="bg1">
              <a:lumMod val="85000"/>
            </a:schemeClr>
          </a:solidFill>
        </p:grpSpPr>
        <p:sp>
          <p:nvSpPr>
            <p:cNvPr id="5" name="Freeform 5"/>
            <p:cNvSpPr>
              <a:spLocks/>
            </p:cNvSpPr>
            <p:nvPr/>
          </p:nvSpPr>
          <p:spPr bwMode="auto">
            <a:xfrm>
              <a:off x="2337" y="833"/>
              <a:ext cx="1551" cy="2075"/>
            </a:xfrm>
            <a:custGeom>
              <a:avLst/>
              <a:gdLst>
                <a:gd name="T0" fmla="*/ 561 w 823"/>
                <a:gd name="T1" fmla="*/ 117 h 1100"/>
                <a:gd name="T2" fmla="*/ 629 w 823"/>
                <a:gd name="T3" fmla="*/ 83 h 1100"/>
                <a:gd name="T4" fmla="*/ 611 w 823"/>
                <a:gd name="T5" fmla="*/ 106 h 1100"/>
                <a:gd name="T6" fmla="*/ 676 w 823"/>
                <a:gd name="T7" fmla="*/ 123 h 1100"/>
                <a:gd name="T8" fmla="*/ 707 w 823"/>
                <a:gd name="T9" fmla="*/ 131 h 1100"/>
                <a:gd name="T10" fmla="*/ 727 w 823"/>
                <a:gd name="T11" fmla="*/ 176 h 1100"/>
                <a:gd name="T12" fmla="*/ 773 w 823"/>
                <a:gd name="T13" fmla="*/ 237 h 1100"/>
                <a:gd name="T14" fmla="*/ 755 w 823"/>
                <a:gd name="T15" fmla="*/ 308 h 1100"/>
                <a:gd name="T16" fmla="*/ 780 w 823"/>
                <a:gd name="T17" fmla="*/ 347 h 1100"/>
                <a:gd name="T18" fmla="*/ 806 w 823"/>
                <a:gd name="T19" fmla="*/ 510 h 1100"/>
                <a:gd name="T20" fmla="*/ 807 w 823"/>
                <a:gd name="T21" fmla="*/ 606 h 1100"/>
                <a:gd name="T22" fmla="*/ 763 w 823"/>
                <a:gd name="T23" fmla="*/ 569 h 1100"/>
                <a:gd name="T24" fmla="*/ 747 w 823"/>
                <a:gd name="T25" fmla="*/ 606 h 1100"/>
                <a:gd name="T26" fmla="*/ 669 w 823"/>
                <a:gd name="T27" fmla="*/ 649 h 1100"/>
                <a:gd name="T28" fmla="*/ 572 w 823"/>
                <a:gd name="T29" fmla="*/ 698 h 1100"/>
                <a:gd name="T30" fmla="*/ 546 w 823"/>
                <a:gd name="T31" fmla="*/ 687 h 1100"/>
                <a:gd name="T32" fmla="*/ 581 w 823"/>
                <a:gd name="T33" fmla="*/ 732 h 1100"/>
                <a:gd name="T34" fmla="*/ 607 w 823"/>
                <a:gd name="T35" fmla="*/ 802 h 1100"/>
                <a:gd name="T36" fmla="*/ 702 w 823"/>
                <a:gd name="T37" fmla="*/ 929 h 1100"/>
                <a:gd name="T38" fmla="*/ 620 w 823"/>
                <a:gd name="T39" fmla="*/ 999 h 1100"/>
                <a:gd name="T40" fmla="*/ 633 w 823"/>
                <a:gd name="T41" fmla="*/ 1072 h 1100"/>
                <a:gd name="T42" fmla="*/ 598 w 823"/>
                <a:gd name="T43" fmla="*/ 1065 h 1100"/>
                <a:gd name="T44" fmla="*/ 442 w 823"/>
                <a:gd name="T45" fmla="*/ 1095 h 1100"/>
                <a:gd name="T46" fmla="*/ 389 w 823"/>
                <a:gd name="T47" fmla="*/ 1078 h 1100"/>
                <a:gd name="T48" fmla="*/ 342 w 823"/>
                <a:gd name="T49" fmla="*/ 1080 h 1100"/>
                <a:gd name="T50" fmla="*/ 228 w 823"/>
                <a:gd name="T51" fmla="*/ 1049 h 1100"/>
                <a:gd name="T52" fmla="*/ 128 w 823"/>
                <a:gd name="T53" fmla="*/ 1055 h 1100"/>
                <a:gd name="T54" fmla="*/ 106 w 823"/>
                <a:gd name="T55" fmla="*/ 986 h 1100"/>
                <a:gd name="T56" fmla="*/ 161 w 823"/>
                <a:gd name="T57" fmla="*/ 875 h 1100"/>
                <a:gd name="T58" fmla="*/ 83 w 823"/>
                <a:gd name="T59" fmla="*/ 810 h 1100"/>
                <a:gd name="T60" fmla="*/ 41 w 823"/>
                <a:gd name="T61" fmla="*/ 791 h 1100"/>
                <a:gd name="T62" fmla="*/ 18 w 823"/>
                <a:gd name="T63" fmla="*/ 737 h 1100"/>
                <a:gd name="T64" fmla="*/ 8 w 823"/>
                <a:gd name="T65" fmla="*/ 665 h 1100"/>
                <a:gd name="T66" fmla="*/ 22 w 823"/>
                <a:gd name="T67" fmla="*/ 615 h 1100"/>
                <a:gd name="T68" fmla="*/ 5 w 823"/>
                <a:gd name="T69" fmla="*/ 558 h 1100"/>
                <a:gd name="T70" fmla="*/ 23 w 823"/>
                <a:gd name="T71" fmla="*/ 469 h 1100"/>
                <a:gd name="T72" fmla="*/ 42 w 823"/>
                <a:gd name="T73" fmla="*/ 405 h 1100"/>
                <a:gd name="T74" fmla="*/ 79 w 823"/>
                <a:gd name="T75" fmla="*/ 408 h 1100"/>
                <a:gd name="T76" fmla="*/ 120 w 823"/>
                <a:gd name="T77" fmla="*/ 337 h 1100"/>
                <a:gd name="T78" fmla="*/ 96 w 823"/>
                <a:gd name="T79" fmla="*/ 309 h 1100"/>
                <a:gd name="T80" fmla="*/ 148 w 823"/>
                <a:gd name="T81" fmla="*/ 231 h 1100"/>
                <a:gd name="T82" fmla="*/ 169 w 823"/>
                <a:gd name="T83" fmla="*/ 212 h 1100"/>
                <a:gd name="T84" fmla="*/ 186 w 823"/>
                <a:gd name="T85" fmla="*/ 165 h 1100"/>
                <a:gd name="T86" fmla="*/ 243 w 823"/>
                <a:gd name="T87" fmla="*/ 199 h 1100"/>
                <a:gd name="T88" fmla="*/ 254 w 823"/>
                <a:gd name="T89" fmla="*/ 199 h 1100"/>
                <a:gd name="T90" fmla="*/ 273 w 823"/>
                <a:gd name="T91" fmla="*/ 214 h 1100"/>
                <a:gd name="T92" fmla="*/ 320 w 823"/>
                <a:gd name="T93" fmla="*/ 150 h 1100"/>
                <a:gd name="T94" fmla="*/ 307 w 823"/>
                <a:gd name="T95" fmla="*/ 124 h 1100"/>
                <a:gd name="T96" fmla="*/ 309 w 823"/>
                <a:gd name="T97" fmla="*/ 91 h 1100"/>
                <a:gd name="T98" fmla="*/ 305 w 823"/>
                <a:gd name="T99" fmla="*/ 65 h 1100"/>
                <a:gd name="T100" fmla="*/ 305 w 823"/>
                <a:gd name="T101" fmla="*/ 22 h 1100"/>
                <a:gd name="T102" fmla="*/ 341 w 823"/>
                <a:gd name="T103" fmla="*/ 13 h 1100"/>
                <a:gd name="T104" fmla="*/ 403 w 823"/>
                <a:gd name="T105" fmla="*/ 49 h 1100"/>
                <a:gd name="T106" fmla="*/ 411 w 823"/>
                <a:gd name="T107" fmla="*/ 77 h 1100"/>
                <a:gd name="T108" fmla="*/ 457 w 823"/>
                <a:gd name="T109" fmla="*/ 90 h 1100"/>
                <a:gd name="T110" fmla="*/ 490 w 823"/>
                <a:gd name="T111" fmla="*/ 107 h 1100"/>
                <a:gd name="T112" fmla="*/ 478 w 823"/>
                <a:gd name="T113" fmla="*/ 151 h 1100"/>
                <a:gd name="T114" fmla="*/ 523 w 823"/>
                <a:gd name="T115" fmla="*/ 14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3" h="1100">
                  <a:moveTo>
                    <a:pt x="522" y="149"/>
                  </a:moveTo>
                  <a:cubicBezTo>
                    <a:pt x="518" y="143"/>
                    <a:pt x="519" y="140"/>
                    <a:pt x="525" y="136"/>
                  </a:cubicBezTo>
                  <a:cubicBezTo>
                    <a:pt x="536" y="127"/>
                    <a:pt x="547" y="120"/>
                    <a:pt x="561" y="117"/>
                  </a:cubicBezTo>
                  <a:cubicBezTo>
                    <a:pt x="578" y="114"/>
                    <a:pt x="592" y="107"/>
                    <a:pt x="602" y="93"/>
                  </a:cubicBezTo>
                  <a:cubicBezTo>
                    <a:pt x="609" y="84"/>
                    <a:pt x="618" y="82"/>
                    <a:pt x="629" y="83"/>
                  </a:cubicBezTo>
                  <a:cubicBezTo>
                    <a:pt x="629" y="83"/>
                    <a:pt x="629" y="83"/>
                    <a:pt x="629" y="83"/>
                  </a:cubicBezTo>
                  <a:cubicBezTo>
                    <a:pt x="621" y="89"/>
                    <a:pt x="614" y="96"/>
                    <a:pt x="611" y="105"/>
                  </a:cubicBezTo>
                  <a:cubicBezTo>
                    <a:pt x="610" y="105"/>
                    <a:pt x="610" y="106"/>
                    <a:pt x="610" y="106"/>
                  </a:cubicBezTo>
                  <a:cubicBezTo>
                    <a:pt x="610" y="107"/>
                    <a:pt x="611" y="106"/>
                    <a:pt x="611" y="106"/>
                  </a:cubicBezTo>
                  <a:cubicBezTo>
                    <a:pt x="624" y="100"/>
                    <a:pt x="637" y="96"/>
                    <a:pt x="650" y="92"/>
                  </a:cubicBezTo>
                  <a:cubicBezTo>
                    <a:pt x="654" y="91"/>
                    <a:pt x="657" y="91"/>
                    <a:pt x="659" y="94"/>
                  </a:cubicBezTo>
                  <a:cubicBezTo>
                    <a:pt x="666" y="103"/>
                    <a:pt x="676" y="110"/>
                    <a:pt x="676" y="123"/>
                  </a:cubicBezTo>
                  <a:cubicBezTo>
                    <a:pt x="676" y="125"/>
                    <a:pt x="678" y="127"/>
                    <a:pt x="680" y="127"/>
                  </a:cubicBezTo>
                  <a:cubicBezTo>
                    <a:pt x="685" y="128"/>
                    <a:pt x="689" y="129"/>
                    <a:pt x="693" y="129"/>
                  </a:cubicBezTo>
                  <a:cubicBezTo>
                    <a:pt x="698" y="130"/>
                    <a:pt x="704" y="127"/>
                    <a:pt x="707" y="131"/>
                  </a:cubicBezTo>
                  <a:cubicBezTo>
                    <a:pt x="712" y="137"/>
                    <a:pt x="717" y="144"/>
                    <a:pt x="719" y="152"/>
                  </a:cubicBezTo>
                  <a:cubicBezTo>
                    <a:pt x="720" y="158"/>
                    <a:pt x="721" y="164"/>
                    <a:pt x="722" y="170"/>
                  </a:cubicBezTo>
                  <a:cubicBezTo>
                    <a:pt x="722" y="174"/>
                    <a:pt x="724" y="175"/>
                    <a:pt x="727" y="176"/>
                  </a:cubicBezTo>
                  <a:cubicBezTo>
                    <a:pt x="737" y="179"/>
                    <a:pt x="748" y="183"/>
                    <a:pt x="758" y="187"/>
                  </a:cubicBezTo>
                  <a:cubicBezTo>
                    <a:pt x="761" y="192"/>
                    <a:pt x="763" y="198"/>
                    <a:pt x="765" y="204"/>
                  </a:cubicBezTo>
                  <a:cubicBezTo>
                    <a:pt x="769" y="215"/>
                    <a:pt x="775" y="225"/>
                    <a:pt x="773" y="237"/>
                  </a:cubicBezTo>
                  <a:cubicBezTo>
                    <a:pt x="771" y="244"/>
                    <a:pt x="772" y="251"/>
                    <a:pt x="771" y="259"/>
                  </a:cubicBezTo>
                  <a:cubicBezTo>
                    <a:pt x="771" y="269"/>
                    <a:pt x="770" y="280"/>
                    <a:pt x="764" y="290"/>
                  </a:cubicBezTo>
                  <a:cubicBezTo>
                    <a:pt x="760" y="295"/>
                    <a:pt x="758" y="302"/>
                    <a:pt x="755" y="308"/>
                  </a:cubicBezTo>
                  <a:cubicBezTo>
                    <a:pt x="752" y="311"/>
                    <a:pt x="753" y="314"/>
                    <a:pt x="756" y="316"/>
                  </a:cubicBezTo>
                  <a:cubicBezTo>
                    <a:pt x="762" y="322"/>
                    <a:pt x="768" y="329"/>
                    <a:pt x="774" y="334"/>
                  </a:cubicBezTo>
                  <a:cubicBezTo>
                    <a:pt x="778" y="338"/>
                    <a:pt x="780" y="342"/>
                    <a:pt x="780" y="347"/>
                  </a:cubicBezTo>
                  <a:cubicBezTo>
                    <a:pt x="788" y="389"/>
                    <a:pt x="790" y="433"/>
                    <a:pt x="791" y="476"/>
                  </a:cubicBezTo>
                  <a:cubicBezTo>
                    <a:pt x="791" y="489"/>
                    <a:pt x="794" y="499"/>
                    <a:pt x="803" y="507"/>
                  </a:cubicBezTo>
                  <a:cubicBezTo>
                    <a:pt x="804" y="508"/>
                    <a:pt x="805" y="509"/>
                    <a:pt x="806" y="510"/>
                  </a:cubicBezTo>
                  <a:cubicBezTo>
                    <a:pt x="811" y="517"/>
                    <a:pt x="820" y="522"/>
                    <a:pt x="820" y="530"/>
                  </a:cubicBezTo>
                  <a:cubicBezTo>
                    <a:pt x="822" y="544"/>
                    <a:pt x="823" y="558"/>
                    <a:pt x="819" y="572"/>
                  </a:cubicBezTo>
                  <a:cubicBezTo>
                    <a:pt x="815" y="583"/>
                    <a:pt x="810" y="594"/>
                    <a:pt x="807" y="606"/>
                  </a:cubicBezTo>
                  <a:cubicBezTo>
                    <a:pt x="796" y="609"/>
                    <a:pt x="795" y="608"/>
                    <a:pt x="790" y="599"/>
                  </a:cubicBezTo>
                  <a:cubicBezTo>
                    <a:pt x="787" y="593"/>
                    <a:pt x="784" y="588"/>
                    <a:pt x="782" y="582"/>
                  </a:cubicBezTo>
                  <a:cubicBezTo>
                    <a:pt x="779" y="573"/>
                    <a:pt x="772" y="570"/>
                    <a:pt x="763" y="569"/>
                  </a:cubicBezTo>
                  <a:cubicBezTo>
                    <a:pt x="760" y="569"/>
                    <a:pt x="758" y="569"/>
                    <a:pt x="758" y="573"/>
                  </a:cubicBezTo>
                  <a:cubicBezTo>
                    <a:pt x="757" y="581"/>
                    <a:pt x="755" y="590"/>
                    <a:pt x="754" y="598"/>
                  </a:cubicBezTo>
                  <a:cubicBezTo>
                    <a:pt x="753" y="602"/>
                    <a:pt x="751" y="605"/>
                    <a:pt x="747" y="606"/>
                  </a:cubicBezTo>
                  <a:cubicBezTo>
                    <a:pt x="731" y="611"/>
                    <a:pt x="716" y="617"/>
                    <a:pt x="700" y="621"/>
                  </a:cubicBezTo>
                  <a:cubicBezTo>
                    <a:pt x="690" y="623"/>
                    <a:pt x="683" y="628"/>
                    <a:pt x="679" y="638"/>
                  </a:cubicBezTo>
                  <a:cubicBezTo>
                    <a:pt x="677" y="643"/>
                    <a:pt x="674" y="647"/>
                    <a:pt x="669" y="649"/>
                  </a:cubicBezTo>
                  <a:cubicBezTo>
                    <a:pt x="651" y="656"/>
                    <a:pt x="633" y="663"/>
                    <a:pt x="614" y="670"/>
                  </a:cubicBezTo>
                  <a:cubicBezTo>
                    <a:pt x="600" y="675"/>
                    <a:pt x="585" y="680"/>
                    <a:pt x="580" y="697"/>
                  </a:cubicBezTo>
                  <a:cubicBezTo>
                    <a:pt x="579" y="701"/>
                    <a:pt x="575" y="700"/>
                    <a:pt x="572" y="698"/>
                  </a:cubicBezTo>
                  <a:cubicBezTo>
                    <a:pt x="563" y="695"/>
                    <a:pt x="555" y="691"/>
                    <a:pt x="546" y="687"/>
                  </a:cubicBezTo>
                  <a:cubicBezTo>
                    <a:pt x="546" y="687"/>
                    <a:pt x="546" y="687"/>
                    <a:pt x="546" y="687"/>
                  </a:cubicBezTo>
                  <a:cubicBezTo>
                    <a:pt x="546" y="687"/>
                    <a:pt x="546" y="687"/>
                    <a:pt x="546" y="687"/>
                  </a:cubicBezTo>
                  <a:cubicBezTo>
                    <a:pt x="545" y="697"/>
                    <a:pt x="548" y="706"/>
                    <a:pt x="558" y="711"/>
                  </a:cubicBezTo>
                  <a:cubicBezTo>
                    <a:pt x="565" y="715"/>
                    <a:pt x="570" y="720"/>
                    <a:pt x="576" y="724"/>
                  </a:cubicBezTo>
                  <a:cubicBezTo>
                    <a:pt x="579" y="726"/>
                    <a:pt x="581" y="728"/>
                    <a:pt x="581" y="732"/>
                  </a:cubicBezTo>
                  <a:cubicBezTo>
                    <a:pt x="582" y="746"/>
                    <a:pt x="583" y="759"/>
                    <a:pt x="584" y="773"/>
                  </a:cubicBezTo>
                  <a:cubicBezTo>
                    <a:pt x="584" y="776"/>
                    <a:pt x="584" y="779"/>
                    <a:pt x="587" y="781"/>
                  </a:cubicBezTo>
                  <a:cubicBezTo>
                    <a:pt x="594" y="788"/>
                    <a:pt x="600" y="795"/>
                    <a:pt x="607" y="802"/>
                  </a:cubicBezTo>
                  <a:cubicBezTo>
                    <a:pt x="641" y="837"/>
                    <a:pt x="675" y="872"/>
                    <a:pt x="709" y="907"/>
                  </a:cubicBezTo>
                  <a:cubicBezTo>
                    <a:pt x="711" y="908"/>
                    <a:pt x="712" y="910"/>
                    <a:pt x="713" y="911"/>
                  </a:cubicBezTo>
                  <a:cubicBezTo>
                    <a:pt x="715" y="921"/>
                    <a:pt x="710" y="926"/>
                    <a:pt x="702" y="929"/>
                  </a:cubicBezTo>
                  <a:cubicBezTo>
                    <a:pt x="691" y="933"/>
                    <a:pt x="680" y="938"/>
                    <a:pt x="677" y="951"/>
                  </a:cubicBezTo>
                  <a:cubicBezTo>
                    <a:pt x="673" y="968"/>
                    <a:pt x="662" y="976"/>
                    <a:pt x="646" y="978"/>
                  </a:cubicBezTo>
                  <a:cubicBezTo>
                    <a:pt x="633" y="980"/>
                    <a:pt x="625" y="987"/>
                    <a:pt x="620" y="999"/>
                  </a:cubicBezTo>
                  <a:cubicBezTo>
                    <a:pt x="618" y="1005"/>
                    <a:pt x="617" y="1010"/>
                    <a:pt x="619" y="1016"/>
                  </a:cubicBezTo>
                  <a:cubicBezTo>
                    <a:pt x="624" y="1029"/>
                    <a:pt x="628" y="1042"/>
                    <a:pt x="632" y="1056"/>
                  </a:cubicBezTo>
                  <a:cubicBezTo>
                    <a:pt x="634" y="1061"/>
                    <a:pt x="635" y="1067"/>
                    <a:pt x="633" y="1072"/>
                  </a:cubicBezTo>
                  <a:cubicBezTo>
                    <a:pt x="632" y="1075"/>
                    <a:pt x="633" y="1079"/>
                    <a:pt x="629" y="1079"/>
                  </a:cubicBezTo>
                  <a:cubicBezTo>
                    <a:pt x="625" y="1079"/>
                    <a:pt x="620" y="1081"/>
                    <a:pt x="618" y="1076"/>
                  </a:cubicBezTo>
                  <a:cubicBezTo>
                    <a:pt x="613" y="1068"/>
                    <a:pt x="606" y="1066"/>
                    <a:pt x="598" y="1065"/>
                  </a:cubicBezTo>
                  <a:cubicBezTo>
                    <a:pt x="581" y="1063"/>
                    <a:pt x="565" y="1057"/>
                    <a:pt x="548" y="1061"/>
                  </a:cubicBezTo>
                  <a:cubicBezTo>
                    <a:pt x="523" y="1067"/>
                    <a:pt x="498" y="1069"/>
                    <a:pt x="477" y="1085"/>
                  </a:cubicBezTo>
                  <a:cubicBezTo>
                    <a:pt x="467" y="1093"/>
                    <a:pt x="455" y="1095"/>
                    <a:pt x="442" y="1095"/>
                  </a:cubicBezTo>
                  <a:cubicBezTo>
                    <a:pt x="436" y="1094"/>
                    <a:pt x="430" y="1093"/>
                    <a:pt x="424" y="1090"/>
                  </a:cubicBezTo>
                  <a:cubicBezTo>
                    <a:pt x="416" y="1085"/>
                    <a:pt x="408" y="1081"/>
                    <a:pt x="400" y="1076"/>
                  </a:cubicBezTo>
                  <a:cubicBezTo>
                    <a:pt x="396" y="1073"/>
                    <a:pt x="393" y="1074"/>
                    <a:pt x="389" y="1078"/>
                  </a:cubicBezTo>
                  <a:cubicBezTo>
                    <a:pt x="383" y="1084"/>
                    <a:pt x="375" y="1090"/>
                    <a:pt x="369" y="1096"/>
                  </a:cubicBezTo>
                  <a:cubicBezTo>
                    <a:pt x="365" y="1100"/>
                    <a:pt x="363" y="1100"/>
                    <a:pt x="359" y="1096"/>
                  </a:cubicBezTo>
                  <a:cubicBezTo>
                    <a:pt x="354" y="1091"/>
                    <a:pt x="348" y="1085"/>
                    <a:pt x="342" y="1080"/>
                  </a:cubicBezTo>
                  <a:cubicBezTo>
                    <a:pt x="340" y="1078"/>
                    <a:pt x="338" y="1077"/>
                    <a:pt x="335" y="1076"/>
                  </a:cubicBezTo>
                  <a:cubicBezTo>
                    <a:pt x="320" y="1075"/>
                    <a:pt x="305" y="1071"/>
                    <a:pt x="290" y="1077"/>
                  </a:cubicBezTo>
                  <a:cubicBezTo>
                    <a:pt x="269" y="1067"/>
                    <a:pt x="249" y="1058"/>
                    <a:pt x="228" y="1049"/>
                  </a:cubicBezTo>
                  <a:cubicBezTo>
                    <a:pt x="225" y="1047"/>
                    <a:pt x="222" y="1047"/>
                    <a:pt x="218" y="1047"/>
                  </a:cubicBezTo>
                  <a:cubicBezTo>
                    <a:pt x="195" y="1053"/>
                    <a:pt x="172" y="1057"/>
                    <a:pt x="149" y="1055"/>
                  </a:cubicBezTo>
                  <a:cubicBezTo>
                    <a:pt x="142" y="1055"/>
                    <a:pt x="134" y="1054"/>
                    <a:pt x="128" y="1055"/>
                  </a:cubicBezTo>
                  <a:cubicBezTo>
                    <a:pt x="115" y="1057"/>
                    <a:pt x="108" y="1051"/>
                    <a:pt x="102" y="1042"/>
                  </a:cubicBezTo>
                  <a:cubicBezTo>
                    <a:pt x="101" y="1042"/>
                    <a:pt x="102" y="1041"/>
                    <a:pt x="101" y="1040"/>
                  </a:cubicBezTo>
                  <a:cubicBezTo>
                    <a:pt x="93" y="1021"/>
                    <a:pt x="101" y="1004"/>
                    <a:pt x="106" y="986"/>
                  </a:cubicBezTo>
                  <a:cubicBezTo>
                    <a:pt x="111" y="971"/>
                    <a:pt x="116" y="956"/>
                    <a:pt x="120" y="940"/>
                  </a:cubicBezTo>
                  <a:cubicBezTo>
                    <a:pt x="123" y="932"/>
                    <a:pt x="127" y="924"/>
                    <a:pt x="132" y="917"/>
                  </a:cubicBezTo>
                  <a:cubicBezTo>
                    <a:pt x="142" y="903"/>
                    <a:pt x="151" y="889"/>
                    <a:pt x="161" y="875"/>
                  </a:cubicBezTo>
                  <a:cubicBezTo>
                    <a:pt x="165" y="868"/>
                    <a:pt x="166" y="860"/>
                    <a:pt x="168" y="853"/>
                  </a:cubicBezTo>
                  <a:cubicBezTo>
                    <a:pt x="169" y="851"/>
                    <a:pt x="167" y="850"/>
                    <a:pt x="165" y="849"/>
                  </a:cubicBezTo>
                  <a:cubicBezTo>
                    <a:pt x="138" y="836"/>
                    <a:pt x="111" y="822"/>
                    <a:pt x="83" y="810"/>
                  </a:cubicBezTo>
                  <a:cubicBezTo>
                    <a:pt x="74" y="806"/>
                    <a:pt x="63" y="807"/>
                    <a:pt x="53" y="806"/>
                  </a:cubicBezTo>
                  <a:cubicBezTo>
                    <a:pt x="50" y="805"/>
                    <a:pt x="48" y="804"/>
                    <a:pt x="46" y="801"/>
                  </a:cubicBezTo>
                  <a:cubicBezTo>
                    <a:pt x="45" y="798"/>
                    <a:pt x="43" y="795"/>
                    <a:pt x="41" y="791"/>
                  </a:cubicBezTo>
                  <a:cubicBezTo>
                    <a:pt x="35" y="777"/>
                    <a:pt x="27" y="763"/>
                    <a:pt x="14" y="753"/>
                  </a:cubicBezTo>
                  <a:cubicBezTo>
                    <a:pt x="11" y="750"/>
                    <a:pt x="10" y="747"/>
                    <a:pt x="15" y="745"/>
                  </a:cubicBezTo>
                  <a:cubicBezTo>
                    <a:pt x="18" y="743"/>
                    <a:pt x="19" y="741"/>
                    <a:pt x="18" y="737"/>
                  </a:cubicBezTo>
                  <a:cubicBezTo>
                    <a:pt x="17" y="721"/>
                    <a:pt x="13" y="705"/>
                    <a:pt x="8" y="689"/>
                  </a:cubicBezTo>
                  <a:cubicBezTo>
                    <a:pt x="7" y="684"/>
                    <a:pt x="7" y="680"/>
                    <a:pt x="10" y="676"/>
                  </a:cubicBezTo>
                  <a:cubicBezTo>
                    <a:pt x="13" y="672"/>
                    <a:pt x="11" y="669"/>
                    <a:pt x="8" y="665"/>
                  </a:cubicBezTo>
                  <a:cubicBezTo>
                    <a:pt x="0" y="658"/>
                    <a:pt x="1" y="658"/>
                    <a:pt x="7" y="650"/>
                  </a:cubicBezTo>
                  <a:cubicBezTo>
                    <a:pt x="14" y="642"/>
                    <a:pt x="23" y="636"/>
                    <a:pt x="24" y="624"/>
                  </a:cubicBezTo>
                  <a:cubicBezTo>
                    <a:pt x="24" y="621"/>
                    <a:pt x="24" y="618"/>
                    <a:pt x="22" y="615"/>
                  </a:cubicBezTo>
                  <a:cubicBezTo>
                    <a:pt x="16" y="610"/>
                    <a:pt x="14" y="604"/>
                    <a:pt x="15" y="596"/>
                  </a:cubicBezTo>
                  <a:cubicBezTo>
                    <a:pt x="16" y="590"/>
                    <a:pt x="15" y="584"/>
                    <a:pt x="10" y="579"/>
                  </a:cubicBezTo>
                  <a:cubicBezTo>
                    <a:pt x="4" y="573"/>
                    <a:pt x="6" y="565"/>
                    <a:pt x="5" y="558"/>
                  </a:cubicBezTo>
                  <a:cubicBezTo>
                    <a:pt x="4" y="553"/>
                    <a:pt x="5" y="547"/>
                    <a:pt x="4" y="541"/>
                  </a:cubicBezTo>
                  <a:cubicBezTo>
                    <a:pt x="3" y="538"/>
                    <a:pt x="3" y="534"/>
                    <a:pt x="6" y="531"/>
                  </a:cubicBezTo>
                  <a:cubicBezTo>
                    <a:pt x="20" y="513"/>
                    <a:pt x="20" y="491"/>
                    <a:pt x="23" y="469"/>
                  </a:cubicBezTo>
                  <a:cubicBezTo>
                    <a:pt x="25" y="456"/>
                    <a:pt x="23" y="443"/>
                    <a:pt x="22" y="430"/>
                  </a:cubicBezTo>
                  <a:cubicBezTo>
                    <a:pt x="21" y="421"/>
                    <a:pt x="24" y="413"/>
                    <a:pt x="28" y="405"/>
                  </a:cubicBezTo>
                  <a:cubicBezTo>
                    <a:pt x="30" y="400"/>
                    <a:pt x="37" y="402"/>
                    <a:pt x="42" y="405"/>
                  </a:cubicBezTo>
                  <a:cubicBezTo>
                    <a:pt x="48" y="408"/>
                    <a:pt x="54" y="412"/>
                    <a:pt x="60" y="415"/>
                  </a:cubicBezTo>
                  <a:cubicBezTo>
                    <a:pt x="66" y="419"/>
                    <a:pt x="75" y="417"/>
                    <a:pt x="78" y="410"/>
                  </a:cubicBezTo>
                  <a:cubicBezTo>
                    <a:pt x="78" y="409"/>
                    <a:pt x="78" y="408"/>
                    <a:pt x="79" y="408"/>
                  </a:cubicBezTo>
                  <a:cubicBezTo>
                    <a:pt x="84" y="387"/>
                    <a:pt x="97" y="371"/>
                    <a:pt x="116" y="361"/>
                  </a:cubicBezTo>
                  <a:cubicBezTo>
                    <a:pt x="120" y="359"/>
                    <a:pt x="125" y="345"/>
                    <a:pt x="123" y="341"/>
                  </a:cubicBezTo>
                  <a:cubicBezTo>
                    <a:pt x="123" y="339"/>
                    <a:pt x="121" y="338"/>
                    <a:pt x="120" y="337"/>
                  </a:cubicBezTo>
                  <a:cubicBezTo>
                    <a:pt x="114" y="334"/>
                    <a:pt x="109" y="331"/>
                    <a:pt x="103" y="328"/>
                  </a:cubicBezTo>
                  <a:cubicBezTo>
                    <a:pt x="95" y="325"/>
                    <a:pt x="96" y="318"/>
                    <a:pt x="94" y="312"/>
                  </a:cubicBezTo>
                  <a:cubicBezTo>
                    <a:pt x="94" y="310"/>
                    <a:pt x="95" y="309"/>
                    <a:pt x="96" y="309"/>
                  </a:cubicBezTo>
                  <a:cubicBezTo>
                    <a:pt x="97" y="308"/>
                    <a:pt x="98" y="307"/>
                    <a:pt x="99" y="307"/>
                  </a:cubicBezTo>
                  <a:cubicBezTo>
                    <a:pt x="119" y="301"/>
                    <a:pt x="129" y="287"/>
                    <a:pt x="134" y="268"/>
                  </a:cubicBezTo>
                  <a:cubicBezTo>
                    <a:pt x="137" y="255"/>
                    <a:pt x="144" y="243"/>
                    <a:pt x="148" y="231"/>
                  </a:cubicBezTo>
                  <a:cubicBezTo>
                    <a:pt x="150" y="224"/>
                    <a:pt x="153" y="221"/>
                    <a:pt x="159" y="220"/>
                  </a:cubicBezTo>
                  <a:cubicBezTo>
                    <a:pt x="162" y="219"/>
                    <a:pt x="164" y="219"/>
                    <a:pt x="166" y="218"/>
                  </a:cubicBezTo>
                  <a:cubicBezTo>
                    <a:pt x="171" y="217"/>
                    <a:pt x="171" y="215"/>
                    <a:pt x="169" y="212"/>
                  </a:cubicBezTo>
                  <a:cubicBezTo>
                    <a:pt x="164" y="205"/>
                    <a:pt x="159" y="198"/>
                    <a:pt x="154" y="191"/>
                  </a:cubicBezTo>
                  <a:cubicBezTo>
                    <a:pt x="152" y="188"/>
                    <a:pt x="152" y="186"/>
                    <a:pt x="154" y="182"/>
                  </a:cubicBezTo>
                  <a:cubicBezTo>
                    <a:pt x="161" y="168"/>
                    <a:pt x="171" y="164"/>
                    <a:pt x="186" y="165"/>
                  </a:cubicBezTo>
                  <a:cubicBezTo>
                    <a:pt x="201" y="166"/>
                    <a:pt x="215" y="166"/>
                    <a:pt x="230" y="168"/>
                  </a:cubicBezTo>
                  <a:cubicBezTo>
                    <a:pt x="234" y="168"/>
                    <a:pt x="236" y="170"/>
                    <a:pt x="237" y="174"/>
                  </a:cubicBezTo>
                  <a:cubicBezTo>
                    <a:pt x="239" y="182"/>
                    <a:pt x="242" y="190"/>
                    <a:pt x="243" y="199"/>
                  </a:cubicBezTo>
                  <a:cubicBezTo>
                    <a:pt x="243" y="203"/>
                    <a:pt x="242" y="208"/>
                    <a:pt x="249" y="207"/>
                  </a:cubicBezTo>
                  <a:cubicBezTo>
                    <a:pt x="255" y="207"/>
                    <a:pt x="253" y="203"/>
                    <a:pt x="254" y="200"/>
                  </a:cubicBezTo>
                  <a:cubicBezTo>
                    <a:pt x="255" y="199"/>
                    <a:pt x="254" y="199"/>
                    <a:pt x="254" y="199"/>
                  </a:cubicBezTo>
                  <a:cubicBezTo>
                    <a:pt x="255" y="196"/>
                    <a:pt x="254" y="191"/>
                    <a:pt x="258" y="191"/>
                  </a:cubicBezTo>
                  <a:cubicBezTo>
                    <a:pt x="262" y="191"/>
                    <a:pt x="267" y="193"/>
                    <a:pt x="268" y="198"/>
                  </a:cubicBezTo>
                  <a:cubicBezTo>
                    <a:pt x="270" y="202"/>
                    <a:pt x="271" y="207"/>
                    <a:pt x="273" y="214"/>
                  </a:cubicBezTo>
                  <a:cubicBezTo>
                    <a:pt x="276" y="198"/>
                    <a:pt x="275" y="184"/>
                    <a:pt x="277" y="171"/>
                  </a:cubicBezTo>
                  <a:cubicBezTo>
                    <a:pt x="278" y="160"/>
                    <a:pt x="287" y="150"/>
                    <a:pt x="298" y="150"/>
                  </a:cubicBezTo>
                  <a:cubicBezTo>
                    <a:pt x="306" y="150"/>
                    <a:pt x="313" y="150"/>
                    <a:pt x="320" y="150"/>
                  </a:cubicBezTo>
                  <a:cubicBezTo>
                    <a:pt x="321" y="150"/>
                    <a:pt x="322" y="149"/>
                    <a:pt x="322" y="148"/>
                  </a:cubicBezTo>
                  <a:cubicBezTo>
                    <a:pt x="319" y="146"/>
                    <a:pt x="317" y="143"/>
                    <a:pt x="314" y="141"/>
                  </a:cubicBezTo>
                  <a:cubicBezTo>
                    <a:pt x="307" y="137"/>
                    <a:pt x="307" y="131"/>
                    <a:pt x="307" y="124"/>
                  </a:cubicBezTo>
                  <a:cubicBezTo>
                    <a:pt x="307" y="122"/>
                    <a:pt x="308" y="119"/>
                    <a:pt x="310" y="118"/>
                  </a:cubicBezTo>
                  <a:cubicBezTo>
                    <a:pt x="316" y="115"/>
                    <a:pt x="315" y="112"/>
                    <a:pt x="312" y="107"/>
                  </a:cubicBezTo>
                  <a:cubicBezTo>
                    <a:pt x="309" y="103"/>
                    <a:pt x="306" y="97"/>
                    <a:pt x="309" y="91"/>
                  </a:cubicBezTo>
                  <a:cubicBezTo>
                    <a:pt x="311" y="86"/>
                    <a:pt x="306" y="86"/>
                    <a:pt x="304" y="85"/>
                  </a:cubicBezTo>
                  <a:cubicBezTo>
                    <a:pt x="301" y="83"/>
                    <a:pt x="295" y="84"/>
                    <a:pt x="296" y="79"/>
                  </a:cubicBezTo>
                  <a:cubicBezTo>
                    <a:pt x="298" y="74"/>
                    <a:pt x="298" y="67"/>
                    <a:pt x="305" y="65"/>
                  </a:cubicBezTo>
                  <a:cubicBezTo>
                    <a:pt x="310" y="63"/>
                    <a:pt x="315" y="61"/>
                    <a:pt x="320" y="59"/>
                  </a:cubicBezTo>
                  <a:cubicBezTo>
                    <a:pt x="324" y="58"/>
                    <a:pt x="325" y="56"/>
                    <a:pt x="323" y="52"/>
                  </a:cubicBezTo>
                  <a:cubicBezTo>
                    <a:pt x="317" y="42"/>
                    <a:pt x="311" y="32"/>
                    <a:pt x="305" y="22"/>
                  </a:cubicBezTo>
                  <a:cubicBezTo>
                    <a:pt x="301" y="16"/>
                    <a:pt x="301" y="11"/>
                    <a:pt x="301" y="5"/>
                  </a:cubicBezTo>
                  <a:cubicBezTo>
                    <a:pt x="301" y="0"/>
                    <a:pt x="303" y="0"/>
                    <a:pt x="306" y="1"/>
                  </a:cubicBezTo>
                  <a:cubicBezTo>
                    <a:pt x="318" y="5"/>
                    <a:pt x="330" y="8"/>
                    <a:pt x="341" y="13"/>
                  </a:cubicBezTo>
                  <a:cubicBezTo>
                    <a:pt x="347" y="15"/>
                    <a:pt x="352" y="15"/>
                    <a:pt x="357" y="11"/>
                  </a:cubicBezTo>
                  <a:cubicBezTo>
                    <a:pt x="367" y="2"/>
                    <a:pt x="376" y="4"/>
                    <a:pt x="386" y="11"/>
                  </a:cubicBezTo>
                  <a:cubicBezTo>
                    <a:pt x="399" y="20"/>
                    <a:pt x="406" y="34"/>
                    <a:pt x="403" y="49"/>
                  </a:cubicBezTo>
                  <a:cubicBezTo>
                    <a:pt x="403" y="54"/>
                    <a:pt x="399" y="58"/>
                    <a:pt x="397" y="61"/>
                  </a:cubicBezTo>
                  <a:cubicBezTo>
                    <a:pt x="395" y="65"/>
                    <a:pt x="395" y="67"/>
                    <a:pt x="399" y="67"/>
                  </a:cubicBezTo>
                  <a:cubicBezTo>
                    <a:pt x="406" y="68"/>
                    <a:pt x="411" y="70"/>
                    <a:pt x="411" y="77"/>
                  </a:cubicBezTo>
                  <a:cubicBezTo>
                    <a:pt x="412" y="81"/>
                    <a:pt x="415" y="81"/>
                    <a:pt x="417" y="79"/>
                  </a:cubicBezTo>
                  <a:cubicBezTo>
                    <a:pt x="429" y="72"/>
                    <a:pt x="438" y="78"/>
                    <a:pt x="447" y="86"/>
                  </a:cubicBezTo>
                  <a:cubicBezTo>
                    <a:pt x="450" y="89"/>
                    <a:pt x="453" y="90"/>
                    <a:pt x="457" y="90"/>
                  </a:cubicBezTo>
                  <a:cubicBezTo>
                    <a:pt x="466" y="90"/>
                    <a:pt x="476" y="90"/>
                    <a:pt x="485" y="90"/>
                  </a:cubicBezTo>
                  <a:cubicBezTo>
                    <a:pt x="488" y="90"/>
                    <a:pt x="493" y="88"/>
                    <a:pt x="493" y="93"/>
                  </a:cubicBezTo>
                  <a:cubicBezTo>
                    <a:pt x="493" y="98"/>
                    <a:pt x="496" y="104"/>
                    <a:pt x="490" y="107"/>
                  </a:cubicBezTo>
                  <a:cubicBezTo>
                    <a:pt x="486" y="110"/>
                    <a:pt x="481" y="113"/>
                    <a:pt x="477" y="115"/>
                  </a:cubicBezTo>
                  <a:cubicBezTo>
                    <a:pt x="467" y="122"/>
                    <a:pt x="462" y="134"/>
                    <a:pt x="466" y="146"/>
                  </a:cubicBezTo>
                  <a:cubicBezTo>
                    <a:pt x="469" y="156"/>
                    <a:pt x="470" y="157"/>
                    <a:pt x="478" y="151"/>
                  </a:cubicBezTo>
                  <a:cubicBezTo>
                    <a:pt x="489" y="142"/>
                    <a:pt x="499" y="141"/>
                    <a:pt x="511" y="146"/>
                  </a:cubicBezTo>
                  <a:cubicBezTo>
                    <a:pt x="514" y="148"/>
                    <a:pt x="518" y="149"/>
                    <a:pt x="522" y="149"/>
                  </a:cubicBezTo>
                  <a:cubicBezTo>
                    <a:pt x="522" y="149"/>
                    <a:pt x="522" y="149"/>
                    <a:pt x="523" y="149"/>
                  </a:cubicBezTo>
                  <a:cubicBezTo>
                    <a:pt x="522" y="149"/>
                    <a:pt x="522" y="149"/>
                    <a:pt x="522" y="149"/>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p:nvSpPr>
          <p:spPr bwMode="auto">
            <a:xfrm>
              <a:off x="3754" y="874"/>
              <a:ext cx="1723" cy="1511"/>
            </a:xfrm>
            <a:custGeom>
              <a:avLst/>
              <a:gdLst>
                <a:gd name="T0" fmla="*/ 67 w 914"/>
                <a:gd name="T1" fmla="*/ 550 h 801"/>
                <a:gd name="T2" fmla="*/ 54 w 914"/>
                <a:gd name="T3" fmla="*/ 488 h 801"/>
                <a:gd name="T4" fmla="*/ 39 w 914"/>
                <a:gd name="T5" fmla="*/ 454 h 801"/>
                <a:gd name="T6" fmla="*/ 22 w 914"/>
                <a:gd name="T7" fmla="*/ 312 h 801"/>
                <a:gd name="T8" fmla="*/ 3 w 914"/>
                <a:gd name="T9" fmla="*/ 286 h 801"/>
                <a:gd name="T10" fmla="*/ 19 w 914"/>
                <a:gd name="T11" fmla="*/ 237 h 801"/>
                <a:gd name="T12" fmla="*/ 13 w 914"/>
                <a:gd name="T13" fmla="*/ 182 h 801"/>
                <a:gd name="T14" fmla="*/ 34 w 914"/>
                <a:gd name="T15" fmla="*/ 156 h 801"/>
                <a:gd name="T16" fmla="*/ 35 w 914"/>
                <a:gd name="T17" fmla="*/ 140 h 801"/>
                <a:gd name="T18" fmla="*/ 89 w 914"/>
                <a:gd name="T19" fmla="*/ 110 h 801"/>
                <a:gd name="T20" fmla="*/ 169 w 914"/>
                <a:gd name="T21" fmla="*/ 79 h 801"/>
                <a:gd name="T22" fmla="*/ 214 w 914"/>
                <a:gd name="T23" fmla="*/ 42 h 801"/>
                <a:gd name="T24" fmla="*/ 285 w 914"/>
                <a:gd name="T25" fmla="*/ 12 h 801"/>
                <a:gd name="T26" fmla="*/ 379 w 914"/>
                <a:gd name="T27" fmla="*/ 8 h 801"/>
                <a:gd name="T28" fmla="*/ 397 w 914"/>
                <a:gd name="T29" fmla="*/ 32 h 801"/>
                <a:gd name="T30" fmla="*/ 366 w 914"/>
                <a:gd name="T31" fmla="*/ 27 h 801"/>
                <a:gd name="T32" fmla="*/ 367 w 914"/>
                <a:gd name="T33" fmla="*/ 28 h 801"/>
                <a:gd name="T34" fmla="*/ 434 w 914"/>
                <a:gd name="T35" fmla="*/ 64 h 801"/>
                <a:gd name="T36" fmla="*/ 467 w 914"/>
                <a:gd name="T37" fmla="*/ 51 h 801"/>
                <a:gd name="T38" fmla="*/ 660 w 914"/>
                <a:gd name="T39" fmla="*/ 56 h 801"/>
                <a:gd name="T40" fmla="*/ 731 w 914"/>
                <a:gd name="T41" fmla="*/ 33 h 801"/>
                <a:gd name="T42" fmla="*/ 790 w 914"/>
                <a:gd name="T43" fmla="*/ 65 h 801"/>
                <a:gd name="T44" fmla="*/ 828 w 914"/>
                <a:gd name="T45" fmla="*/ 157 h 801"/>
                <a:gd name="T46" fmla="*/ 852 w 914"/>
                <a:gd name="T47" fmla="*/ 250 h 801"/>
                <a:gd name="T48" fmla="*/ 808 w 914"/>
                <a:gd name="T49" fmla="*/ 322 h 801"/>
                <a:gd name="T50" fmla="*/ 837 w 914"/>
                <a:gd name="T51" fmla="*/ 363 h 801"/>
                <a:gd name="T52" fmla="*/ 839 w 914"/>
                <a:gd name="T53" fmla="*/ 428 h 801"/>
                <a:gd name="T54" fmla="*/ 851 w 914"/>
                <a:gd name="T55" fmla="*/ 447 h 801"/>
                <a:gd name="T56" fmla="*/ 895 w 914"/>
                <a:gd name="T57" fmla="*/ 522 h 801"/>
                <a:gd name="T58" fmla="*/ 912 w 914"/>
                <a:gd name="T59" fmla="*/ 565 h 801"/>
                <a:gd name="T60" fmla="*/ 890 w 914"/>
                <a:gd name="T61" fmla="*/ 613 h 801"/>
                <a:gd name="T62" fmla="*/ 829 w 914"/>
                <a:gd name="T63" fmla="*/ 686 h 801"/>
                <a:gd name="T64" fmla="*/ 808 w 914"/>
                <a:gd name="T65" fmla="*/ 781 h 801"/>
                <a:gd name="T66" fmla="*/ 809 w 914"/>
                <a:gd name="T67" fmla="*/ 799 h 801"/>
                <a:gd name="T68" fmla="*/ 752 w 914"/>
                <a:gd name="T69" fmla="*/ 788 h 801"/>
                <a:gd name="T70" fmla="*/ 707 w 914"/>
                <a:gd name="T71" fmla="*/ 763 h 801"/>
                <a:gd name="T72" fmla="*/ 653 w 914"/>
                <a:gd name="T73" fmla="*/ 777 h 801"/>
                <a:gd name="T74" fmla="*/ 636 w 914"/>
                <a:gd name="T75" fmla="*/ 785 h 801"/>
                <a:gd name="T76" fmla="*/ 577 w 914"/>
                <a:gd name="T77" fmla="*/ 788 h 801"/>
                <a:gd name="T78" fmla="*/ 541 w 914"/>
                <a:gd name="T79" fmla="*/ 798 h 801"/>
                <a:gd name="T80" fmla="*/ 506 w 914"/>
                <a:gd name="T81" fmla="*/ 768 h 801"/>
                <a:gd name="T82" fmla="*/ 444 w 914"/>
                <a:gd name="T83" fmla="*/ 768 h 801"/>
                <a:gd name="T84" fmla="*/ 411 w 914"/>
                <a:gd name="T85" fmla="*/ 756 h 801"/>
                <a:gd name="T86" fmla="*/ 376 w 914"/>
                <a:gd name="T87" fmla="*/ 711 h 801"/>
                <a:gd name="T88" fmla="*/ 338 w 914"/>
                <a:gd name="T89" fmla="*/ 693 h 801"/>
                <a:gd name="T90" fmla="*/ 328 w 914"/>
                <a:gd name="T91" fmla="*/ 666 h 801"/>
                <a:gd name="T92" fmla="*/ 291 w 914"/>
                <a:gd name="T93" fmla="*/ 659 h 801"/>
                <a:gd name="T94" fmla="*/ 229 w 914"/>
                <a:gd name="T95" fmla="*/ 671 h 801"/>
                <a:gd name="T96" fmla="*/ 197 w 914"/>
                <a:gd name="T97" fmla="*/ 624 h 801"/>
                <a:gd name="T98" fmla="*/ 169 w 914"/>
                <a:gd name="T99" fmla="*/ 601 h 801"/>
                <a:gd name="T100" fmla="*/ 160 w 914"/>
                <a:gd name="T101" fmla="*/ 594 h 801"/>
                <a:gd name="T102" fmla="*/ 110 w 914"/>
                <a:gd name="T103" fmla="*/ 583 h 801"/>
                <a:gd name="T104" fmla="*/ 78 w 914"/>
                <a:gd name="T105" fmla="*/ 566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4" h="801">
                  <a:moveTo>
                    <a:pt x="55" y="584"/>
                  </a:moveTo>
                  <a:cubicBezTo>
                    <a:pt x="58" y="572"/>
                    <a:pt x="63" y="561"/>
                    <a:pt x="67" y="550"/>
                  </a:cubicBezTo>
                  <a:cubicBezTo>
                    <a:pt x="71" y="536"/>
                    <a:pt x="70" y="522"/>
                    <a:pt x="68" y="508"/>
                  </a:cubicBezTo>
                  <a:cubicBezTo>
                    <a:pt x="68" y="500"/>
                    <a:pt x="59" y="495"/>
                    <a:pt x="54" y="488"/>
                  </a:cubicBezTo>
                  <a:cubicBezTo>
                    <a:pt x="53" y="487"/>
                    <a:pt x="52" y="486"/>
                    <a:pt x="51" y="485"/>
                  </a:cubicBezTo>
                  <a:cubicBezTo>
                    <a:pt x="42" y="477"/>
                    <a:pt x="39" y="467"/>
                    <a:pt x="39" y="454"/>
                  </a:cubicBezTo>
                  <a:cubicBezTo>
                    <a:pt x="38" y="411"/>
                    <a:pt x="36" y="367"/>
                    <a:pt x="28" y="325"/>
                  </a:cubicBezTo>
                  <a:cubicBezTo>
                    <a:pt x="28" y="320"/>
                    <a:pt x="26" y="316"/>
                    <a:pt x="22" y="312"/>
                  </a:cubicBezTo>
                  <a:cubicBezTo>
                    <a:pt x="16" y="307"/>
                    <a:pt x="10" y="300"/>
                    <a:pt x="4" y="294"/>
                  </a:cubicBezTo>
                  <a:cubicBezTo>
                    <a:pt x="1" y="292"/>
                    <a:pt x="0" y="289"/>
                    <a:pt x="3" y="286"/>
                  </a:cubicBezTo>
                  <a:cubicBezTo>
                    <a:pt x="6" y="280"/>
                    <a:pt x="8" y="273"/>
                    <a:pt x="12" y="268"/>
                  </a:cubicBezTo>
                  <a:cubicBezTo>
                    <a:pt x="18" y="258"/>
                    <a:pt x="19" y="247"/>
                    <a:pt x="19" y="237"/>
                  </a:cubicBezTo>
                  <a:cubicBezTo>
                    <a:pt x="20" y="229"/>
                    <a:pt x="19" y="222"/>
                    <a:pt x="21" y="215"/>
                  </a:cubicBezTo>
                  <a:cubicBezTo>
                    <a:pt x="23" y="203"/>
                    <a:pt x="17" y="193"/>
                    <a:pt x="13" y="182"/>
                  </a:cubicBezTo>
                  <a:cubicBezTo>
                    <a:pt x="11" y="176"/>
                    <a:pt x="9" y="170"/>
                    <a:pt x="6" y="165"/>
                  </a:cubicBezTo>
                  <a:cubicBezTo>
                    <a:pt x="15" y="162"/>
                    <a:pt x="24" y="159"/>
                    <a:pt x="34" y="156"/>
                  </a:cubicBezTo>
                  <a:cubicBezTo>
                    <a:pt x="28" y="152"/>
                    <a:pt x="22" y="153"/>
                    <a:pt x="17" y="149"/>
                  </a:cubicBezTo>
                  <a:cubicBezTo>
                    <a:pt x="22" y="143"/>
                    <a:pt x="27" y="139"/>
                    <a:pt x="35" y="140"/>
                  </a:cubicBezTo>
                  <a:cubicBezTo>
                    <a:pt x="40" y="141"/>
                    <a:pt x="45" y="141"/>
                    <a:pt x="49" y="135"/>
                  </a:cubicBezTo>
                  <a:cubicBezTo>
                    <a:pt x="57" y="119"/>
                    <a:pt x="72" y="111"/>
                    <a:pt x="89" y="110"/>
                  </a:cubicBezTo>
                  <a:cubicBezTo>
                    <a:pt x="110" y="108"/>
                    <a:pt x="128" y="101"/>
                    <a:pt x="146" y="94"/>
                  </a:cubicBezTo>
                  <a:cubicBezTo>
                    <a:pt x="155" y="91"/>
                    <a:pt x="163" y="86"/>
                    <a:pt x="169" y="79"/>
                  </a:cubicBezTo>
                  <a:cubicBezTo>
                    <a:pt x="178" y="70"/>
                    <a:pt x="188" y="61"/>
                    <a:pt x="197" y="51"/>
                  </a:cubicBezTo>
                  <a:cubicBezTo>
                    <a:pt x="202" y="46"/>
                    <a:pt x="207" y="43"/>
                    <a:pt x="214" y="42"/>
                  </a:cubicBezTo>
                  <a:cubicBezTo>
                    <a:pt x="226" y="41"/>
                    <a:pt x="237" y="36"/>
                    <a:pt x="247" y="28"/>
                  </a:cubicBezTo>
                  <a:cubicBezTo>
                    <a:pt x="258" y="20"/>
                    <a:pt x="271" y="15"/>
                    <a:pt x="285" y="12"/>
                  </a:cubicBezTo>
                  <a:cubicBezTo>
                    <a:pt x="303" y="7"/>
                    <a:pt x="322" y="0"/>
                    <a:pt x="342" y="2"/>
                  </a:cubicBezTo>
                  <a:cubicBezTo>
                    <a:pt x="354" y="3"/>
                    <a:pt x="367" y="6"/>
                    <a:pt x="379" y="8"/>
                  </a:cubicBezTo>
                  <a:cubicBezTo>
                    <a:pt x="381" y="8"/>
                    <a:pt x="383" y="9"/>
                    <a:pt x="384" y="11"/>
                  </a:cubicBezTo>
                  <a:cubicBezTo>
                    <a:pt x="388" y="18"/>
                    <a:pt x="392" y="24"/>
                    <a:pt x="397" y="32"/>
                  </a:cubicBezTo>
                  <a:cubicBezTo>
                    <a:pt x="386" y="31"/>
                    <a:pt x="377" y="27"/>
                    <a:pt x="367" y="28"/>
                  </a:cubicBezTo>
                  <a:cubicBezTo>
                    <a:pt x="367" y="27"/>
                    <a:pt x="366" y="27"/>
                    <a:pt x="366" y="27"/>
                  </a:cubicBezTo>
                  <a:cubicBezTo>
                    <a:pt x="366" y="27"/>
                    <a:pt x="366" y="27"/>
                    <a:pt x="366" y="27"/>
                  </a:cubicBezTo>
                  <a:cubicBezTo>
                    <a:pt x="366" y="27"/>
                    <a:pt x="367" y="27"/>
                    <a:pt x="367" y="28"/>
                  </a:cubicBezTo>
                  <a:cubicBezTo>
                    <a:pt x="377" y="39"/>
                    <a:pt x="391" y="48"/>
                    <a:pt x="401" y="59"/>
                  </a:cubicBezTo>
                  <a:cubicBezTo>
                    <a:pt x="411" y="71"/>
                    <a:pt x="421" y="71"/>
                    <a:pt x="434" y="64"/>
                  </a:cubicBezTo>
                  <a:cubicBezTo>
                    <a:pt x="442" y="60"/>
                    <a:pt x="451" y="58"/>
                    <a:pt x="459" y="53"/>
                  </a:cubicBezTo>
                  <a:cubicBezTo>
                    <a:pt x="461" y="51"/>
                    <a:pt x="464" y="50"/>
                    <a:pt x="467" y="51"/>
                  </a:cubicBezTo>
                  <a:cubicBezTo>
                    <a:pt x="496" y="58"/>
                    <a:pt x="526" y="58"/>
                    <a:pt x="555" y="62"/>
                  </a:cubicBezTo>
                  <a:cubicBezTo>
                    <a:pt x="591" y="68"/>
                    <a:pt x="625" y="59"/>
                    <a:pt x="660" y="56"/>
                  </a:cubicBezTo>
                  <a:cubicBezTo>
                    <a:pt x="662" y="56"/>
                    <a:pt x="664" y="55"/>
                    <a:pt x="666" y="54"/>
                  </a:cubicBezTo>
                  <a:cubicBezTo>
                    <a:pt x="687" y="45"/>
                    <a:pt x="709" y="39"/>
                    <a:pt x="731" y="33"/>
                  </a:cubicBezTo>
                  <a:cubicBezTo>
                    <a:pt x="735" y="32"/>
                    <a:pt x="738" y="33"/>
                    <a:pt x="741" y="34"/>
                  </a:cubicBezTo>
                  <a:cubicBezTo>
                    <a:pt x="760" y="40"/>
                    <a:pt x="775" y="54"/>
                    <a:pt x="790" y="65"/>
                  </a:cubicBezTo>
                  <a:cubicBezTo>
                    <a:pt x="800" y="72"/>
                    <a:pt x="805" y="81"/>
                    <a:pt x="807" y="93"/>
                  </a:cubicBezTo>
                  <a:cubicBezTo>
                    <a:pt x="810" y="115"/>
                    <a:pt x="821" y="136"/>
                    <a:pt x="828" y="157"/>
                  </a:cubicBezTo>
                  <a:cubicBezTo>
                    <a:pt x="834" y="174"/>
                    <a:pt x="841" y="191"/>
                    <a:pt x="846" y="208"/>
                  </a:cubicBezTo>
                  <a:cubicBezTo>
                    <a:pt x="851" y="222"/>
                    <a:pt x="850" y="236"/>
                    <a:pt x="852" y="250"/>
                  </a:cubicBezTo>
                  <a:cubicBezTo>
                    <a:pt x="855" y="260"/>
                    <a:pt x="852" y="268"/>
                    <a:pt x="845" y="276"/>
                  </a:cubicBezTo>
                  <a:cubicBezTo>
                    <a:pt x="832" y="291"/>
                    <a:pt x="821" y="307"/>
                    <a:pt x="808" y="322"/>
                  </a:cubicBezTo>
                  <a:cubicBezTo>
                    <a:pt x="804" y="328"/>
                    <a:pt x="804" y="332"/>
                    <a:pt x="810" y="337"/>
                  </a:cubicBezTo>
                  <a:cubicBezTo>
                    <a:pt x="819" y="345"/>
                    <a:pt x="828" y="355"/>
                    <a:pt x="837" y="363"/>
                  </a:cubicBezTo>
                  <a:cubicBezTo>
                    <a:pt x="841" y="367"/>
                    <a:pt x="842" y="371"/>
                    <a:pt x="842" y="376"/>
                  </a:cubicBezTo>
                  <a:cubicBezTo>
                    <a:pt x="841" y="393"/>
                    <a:pt x="840" y="411"/>
                    <a:pt x="839" y="428"/>
                  </a:cubicBezTo>
                  <a:cubicBezTo>
                    <a:pt x="839" y="433"/>
                    <a:pt x="840" y="436"/>
                    <a:pt x="844" y="440"/>
                  </a:cubicBezTo>
                  <a:cubicBezTo>
                    <a:pt x="846" y="442"/>
                    <a:pt x="848" y="445"/>
                    <a:pt x="851" y="447"/>
                  </a:cubicBezTo>
                  <a:cubicBezTo>
                    <a:pt x="857" y="452"/>
                    <a:pt x="859" y="459"/>
                    <a:pt x="862" y="466"/>
                  </a:cubicBezTo>
                  <a:cubicBezTo>
                    <a:pt x="870" y="486"/>
                    <a:pt x="876" y="508"/>
                    <a:pt x="895" y="522"/>
                  </a:cubicBezTo>
                  <a:cubicBezTo>
                    <a:pt x="897" y="524"/>
                    <a:pt x="899" y="526"/>
                    <a:pt x="900" y="529"/>
                  </a:cubicBezTo>
                  <a:cubicBezTo>
                    <a:pt x="901" y="542"/>
                    <a:pt x="906" y="554"/>
                    <a:pt x="912" y="565"/>
                  </a:cubicBezTo>
                  <a:cubicBezTo>
                    <a:pt x="914" y="569"/>
                    <a:pt x="913" y="572"/>
                    <a:pt x="912" y="576"/>
                  </a:cubicBezTo>
                  <a:cubicBezTo>
                    <a:pt x="909" y="591"/>
                    <a:pt x="901" y="603"/>
                    <a:pt x="890" y="613"/>
                  </a:cubicBezTo>
                  <a:cubicBezTo>
                    <a:pt x="869" y="633"/>
                    <a:pt x="848" y="653"/>
                    <a:pt x="833" y="677"/>
                  </a:cubicBezTo>
                  <a:cubicBezTo>
                    <a:pt x="831" y="680"/>
                    <a:pt x="829" y="683"/>
                    <a:pt x="829" y="686"/>
                  </a:cubicBezTo>
                  <a:cubicBezTo>
                    <a:pt x="822" y="713"/>
                    <a:pt x="815" y="741"/>
                    <a:pt x="807" y="768"/>
                  </a:cubicBezTo>
                  <a:cubicBezTo>
                    <a:pt x="806" y="773"/>
                    <a:pt x="806" y="777"/>
                    <a:pt x="808" y="781"/>
                  </a:cubicBezTo>
                  <a:cubicBezTo>
                    <a:pt x="810" y="785"/>
                    <a:pt x="811" y="789"/>
                    <a:pt x="813" y="794"/>
                  </a:cubicBezTo>
                  <a:cubicBezTo>
                    <a:pt x="814" y="797"/>
                    <a:pt x="814" y="799"/>
                    <a:pt x="809" y="799"/>
                  </a:cubicBezTo>
                  <a:cubicBezTo>
                    <a:pt x="802" y="799"/>
                    <a:pt x="795" y="799"/>
                    <a:pt x="788" y="799"/>
                  </a:cubicBezTo>
                  <a:cubicBezTo>
                    <a:pt x="774" y="801"/>
                    <a:pt x="763" y="796"/>
                    <a:pt x="752" y="788"/>
                  </a:cubicBezTo>
                  <a:cubicBezTo>
                    <a:pt x="741" y="780"/>
                    <a:pt x="729" y="773"/>
                    <a:pt x="717" y="765"/>
                  </a:cubicBezTo>
                  <a:cubicBezTo>
                    <a:pt x="714" y="763"/>
                    <a:pt x="711" y="762"/>
                    <a:pt x="707" y="763"/>
                  </a:cubicBezTo>
                  <a:cubicBezTo>
                    <a:pt x="701" y="764"/>
                    <a:pt x="695" y="764"/>
                    <a:pt x="688" y="764"/>
                  </a:cubicBezTo>
                  <a:cubicBezTo>
                    <a:pt x="675" y="764"/>
                    <a:pt x="663" y="766"/>
                    <a:pt x="653" y="777"/>
                  </a:cubicBezTo>
                  <a:cubicBezTo>
                    <a:pt x="651" y="780"/>
                    <a:pt x="647" y="781"/>
                    <a:pt x="644" y="784"/>
                  </a:cubicBezTo>
                  <a:cubicBezTo>
                    <a:pt x="641" y="787"/>
                    <a:pt x="639" y="787"/>
                    <a:pt x="636" y="785"/>
                  </a:cubicBezTo>
                  <a:cubicBezTo>
                    <a:pt x="624" y="780"/>
                    <a:pt x="612" y="778"/>
                    <a:pt x="600" y="776"/>
                  </a:cubicBezTo>
                  <a:cubicBezTo>
                    <a:pt x="588" y="774"/>
                    <a:pt x="582" y="778"/>
                    <a:pt x="577" y="788"/>
                  </a:cubicBezTo>
                  <a:cubicBezTo>
                    <a:pt x="574" y="794"/>
                    <a:pt x="568" y="797"/>
                    <a:pt x="562" y="797"/>
                  </a:cubicBezTo>
                  <a:cubicBezTo>
                    <a:pt x="555" y="797"/>
                    <a:pt x="548" y="800"/>
                    <a:pt x="541" y="798"/>
                  </a:cubicBezTo>
                  <a:cubicBezTo>
                    <a:pt x="540" y="798"/>
                    <a:pt x="538" y="796"/>
                    <a:pt x="537" y="794"/>
                  </a:cubicBezTo>
                  <a:cubicBezTo>
                    <a:pt x="529" y="783"/>
                    <a:pt x="518" y="775"/>
                    <a:pt x="506" y="768"/>
                  </a:cubicBezTo>
                  <a:cubicBezTo>
                    <a:pt x="498" y="764"/>
                    <a:pt x="492" y="763"/>
                    <a:pt x="484" y="767"/>
                  </a:cubicBezTo>
                  <a:cubicBezTo>
                    <a:pt x="471" y="774"/>
                    <a:pt x="458" y="776"/>
                    <a:pt x="444" y="768"/>
                  </a:cubicBezTo>
                  <a:cubicBezTo>
                    <a:pt x="443" y="767"/>
                    <a:pt x="442" y="767"/>
                    <a:pt x="441" y="767"/>
                  </a:cubicBezTo>
                  <a:cubicBezTo>
                    <a:pt x="431" y="762"/>
                    <a:pt x="421" y="759"/>
                    <a:pt x="411" y="756"/>
                  </a:cubicBezTo>
                  <a:cubicBezTo>
                    <a:pt x="408" y="754"/>
                    <a:pt x="405" y="753"/>
                    <a:pt x="403" y="749"/>
                  </a:cubicBezTo>
                  <a:cubicBezTo>
                    <a:pt x="394" y="737"/>
                    <a:pt x="384" y="724"/>
                    <a:pt x="376" y="711"/>
                  </a:cubicBezTo>
                  <a:cubicBezTo>
                    <a:pt x="372" y="705"/>
                    <a:pt x="367" y="701"/>
                    <a:pt x="359" y="701"/>
                  </a:cubicBezTo>
                  <a:cubicBezTo>
                    <a:pt x="351" y="701"/>
                    <a:pt x="345" y="696"/>
                    <a:pt x="338" y="693"/>
                  </a:cubicBezTo>
                  <a:cubicBezTo>
                    <a:pt x="329" y="688"/>
                    <a:pt x="330" y="680"/>
                    <a:pt x="329" y="672"/>
                  </a:cubicBezTo>
                  <a:cubicBezTo>
                    <a:pt x="329" y="670"/>
                    <a:pt x="328" y="668"/>
                    <a:pt x="328" y="666"/>
                  </a:cubicBezTo>
                  <a:cubicBezTo>
                    <a:pt x="328" y="665"/>
                    <a:pt x="327" y="664"/>
                    <a:pt x="325" y="663"/>
                  </a:cubicBezTo>
                  <a:cubicBezTo>
                    <a:pt x="314" y="662"/>
                    <a:pt x="303" y="656"/>
                    <a:pt x="291" y="659"/>
                  </a:cubicBezTo>
                  <a:cubicBezTo>
                    <a:pt x="280" y="662"/>
                    <a:pt x="268" y="664"/>
                    <a:pt x="256" y="667"/>
                  </a:cubicBezTo>
                  <a:cubicBezTo>
                    <a:pt x="247" y="669"/>
                    <a:pt x="237" y="673"/>
                    <a:pt x="229" y="671"/>
                  </a:cubicBezTo>
                  <a:cubicBezTo>
                    <a:pt x="220" y="669"/>
                    <a:pt x="214" y="659"/>
                    <a:pt x="206" y="655"/>
                  </a:cubicBezTo>
                  <a:cubicBezTo>
                    <a:pt x="194" y="647"/>
                    <a:pt x="190" y="638"/>
                    <a:pt x="197" y="624"/>
                  </a:cubicBezTo>
                  <a:cubicBezTo>
                    <a:pt x="198" y="621"/>
                    <a:pt x="198" y="618"/>
                    <a:pt x="193" y="618"/>
                  </a:cubicBezTo>
                  <a:cubicBezTo>
                    <a:pt x="180" y="619"/>
                    <a:pt x="173" y="611"/>
                    <a:pt x="169" y="601"/>
                  </a:cubicBezTo>
                  <a:cubicBezTo>
                    <a:pt x="169" y="600"/>
                    <a:pt x="168" y="600"/>
                    <a:pt x="168" y="599"/>
                  </a:cubicBezTo>
                  <a:cubicBezTo>
                    <a:pt x="167" y="596"/>
                    <a:pt x="164" y="594"/>
                    <a:pt x="160" y="594"/>
                  </a:cubicBezTo>
                  <a:cubicBezTo>
                    <a:pt x="146" y="593"/>
                    <a:pt x="133" y="591"/>
                    <a:pt x="119" y="590"/>
                  </a:cubicBezTo>
                  <a:cubicBezTo>
                    <a:pt x="115" y="589"/>
                    <a:pt x="110" y="589"/>
                    <a:pt x="110" y="583"/>
                  </a:cubicBezTo>
                  <a:cubicBezTo>
                    <a:pt x="108" y="573"/>
                    <a:pt x="101" y="567"/>
                    <a:pt x="91" y="564"/>
                  </a:cubicBezTo>
                  <a:cubicBezTo>
                    <a:pt x="86" y="563"/>
                    <a:pt x="83" y="562"/>
                    <a:pt x="78" y="566"/>
                  </a:cubicBezTo>
                  <a:cubicBezTo>
                    <a:pt x="71" y="572"/>
                    <a:pt x="63" y="578"/>
                    <a:pt x="55" y="584"/>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p:nvSpPr>
          <p:spPr bwMode="auto">
            <a:xfrm>
              <a:off x="4101" y="2559"/>
              <a:ext cx="1235" cy="792"/>
            </a:xfrm>
            <a:custGeom>
              <a:avLst/>
              <a:gdLst>
                <a:gd name="T0" fmla="*/ 623 w 655"/>
                <a:gd name="T1" fmla="*/ 34 h 420"/>
                <a:gd name="T2" fmla="*/ 643 w 655"/>
                <a:gd name="T3" fmla="*/ 55 h 420"/>
                <a:gd name="T4" fmla="*/ 638 w 655"/>
                <a:gd name="T5" fmla="*/ 96 h 420"/>
                <a:gd name="T6" fmla="*/ 601 w 655"/>
                <a:gd name="T7" fmla="*/ 110 h 420"/>
                <a:gd name="T8" fmla="*/ 579 w 655"/>
                <a:gd name="T9" fmla="*/ 135 h 420"/>
                <a:gd name="T10" fmla="*/ 567 w 655"/>
                <a:gd name="T11" fmla="*/ 190 h 420"/>
                <a:gd name="T12" fmla="*/ 545 w 655"/>
                <a:gd name="T13" fmla="*/ 227 h 420"/>
                <a:gd name="T14" fmla="*/ 510 w 655"/>
                <a:gd name="T15" fmla="*/ 307 h 420"/>
                <a:gd name="T16" fmla="*/ 424 w 655"/>
                <a:gd name="T17" fmla="*/ 356 h 420"/>
                <a:gd name="T18" fmla="*/ 403 w 655"/>
                <a:gd name="T19" fmla="*/ 347 h 420"/>
                <a:gd name="T20" fmla="*/ 361 w 655"/>
                <a:gd name="T21" fmla="*/ 359 h 420"/>
                <a:gd name="T22" fmla="*/ 320 w 655"/>
                <a:gd name="T23" fmla="*/ 375 h 420"/>
                <a:gd name="T24" fmla="*/ 285 w 655"/>
                <a:gd name="T25" fmla="*/ 390 h 420"/>
                <a:gd name="T26" fmla="*/ 241 w 655"/>
                <a:gd name="T27" fmla="*/ 414 h 420"/>
                <a:gd name="T28" fmla="*/ 192 w 655"/>
                <a:gd name="T29" fmla="*/ 417 h 420"/>
                <a:gd name="T30" fmla="*/ 135 w 655"/>
                <a:gd name="T31" fmla="*/ 382 h 420"/>
                <a:gd name="T32" fmla="*/ 91 w 655"/>
                <a:gd name="T33" fmla="*/ 345 h 420"/>
                <a:gd name="T34" fmla="*/ 51 w 655"/>
                <a:gd name="T35" fmla="*/ 315 h 420"/>
                <a:gd name="T36" fmla="*/ 19 w 655"/>
                <a:gd name="T37" fmla="*/ 271 h 420"/>
                <a:gd name="T38" fmla="*/ 10 w 655"/>
                <a:gd name="T39" fmla="*/ 254 h 420"/>
                <a:gd name="T40" fmla="*/ 41 w 655"/>
                <a:gd name="T41" fmla="*/ 231 h 420"/>
                <a:gd name="T42" fmla="*/ 47 w 655"/>
                <a:gd name="T43" fmla="*/ 167 h 420"/>
                <a:gd name="T44" fmla="*/ 51 w 655"/>
                <a:gd name="T45" fmla="*/ 140 h 420"/>
                <a:gd name="T46" fmla="*/ 95 w 655"/>
                <a:gd name="T47" fmla="*/ 135 h 420"/>
                <a:gd name="T48" fmla="*/ 140 w 655"/>
                <a:gd name="T49" fmla="*/ 113 h 420"/>
                <a:gd name="T50" fmla="*/ 168 w 655"/>
                <a:gd name="T51" fmla="*/ 134 h 420"/>
                <a:gd name="T52" fmla="*/ 247 w 655"/>
                <a:gd name="T53" fmla="*/ 113 h 420"/>
                <a:gd name="T54" fmla="*/ 274 w 655"/>
                <a:gd name="T55" fmla="*/ 84 h 420"/>
                <a:gd name="T56" fmla="*/ 360 w 655"/>
                <a:gd name="T57" fmla="*/ 62 h 420"/>
                <a:gd name="T58" fmla="*/ 374 w 655"/>
                <a:gd name="T59" fmla="*/ 62 h 420"/>
                <a:gd name="T60" fmla="*/ 416 w 655"/>
                <a:gd name="T61" fmla="*/ 38 h 420"/>
                <a:gd name="T62" fmla="*/ 453 w 655"/>
                <a:gd name="T63" fmla="*/ 5 h 420"/>
                <a:gd name="T64" fmla="*/ 533 w 655"/>
                <a:gd name="T65" fmla="*/ 11 h 420"/>
                <a:gd name="T66" fmla="*/ 580 w 655"/>
                <a:gd name="T67" fmla="*/ 1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5" h="420">
                  <a:moveTo>
                    <a:pt x="580" y="14"/>
                  </a:moveTo>
                  <a:cubicBezTo>
                    <a:pt x="594" y="21"/>
                    <a:pt x="609" y="28"/>
                    <a:pt x="623" y="34"/>
                  </a:cubicBezTo>
                  <a:cubicBezTo>
                    <a:pt x="629" y="37"/>
                    <a:pt x="633" y="40"/>
                    <a:pt x="636" y="45"/>
                  </a:cubicBezTo>
                  <a:cubicBezTo>
                    <a:pt x="638" y="48"/>
                    <a:pt x="641" y="52"/>
                    <a:pt x="643" y="55"/>
                  </a:cubicBezTo>
                  <a:cubicBezTo>
                    <a:pt x="647" y="60"/>
                    <a:pt x="655" y="66"/>
                    <a:pt x="654" y="71"/>
                  </a:cubicBezTo>
                  <a:cubicBezTo>
                    <a:pt x="651" y="80"/>
                    <a:pt x="643" y="88"/>
                    <a:pt x="638" y="96"/>
                  </a:cubicBezTo>
                  <a:cubicBezTo>
                    <a:pt x="636" y="98"/>
                    <a:pt x="634" y="99"/>
                    <a:pt x="632" y="98"/>
                  </a:cubicBezTo>
                  <a:cubicBezTo>
                    <a:pt x="619" y="95"/>
                    <a:pt x="610" y="102"/>
                    <a:pt x="601" y="110"/>
                  </a:cubicBezTo>
                  <a:cubicBezTo>
                    <a:pt x="595" y="117"/>
                    <a:pt x="589" y="123"/>
                    <a:pt x="583" y="129"/>
                  </a:cubicBezTo>
                  <a:cubicBezTo>
                    <a:pt x="581" y="131"/>
                    <a:pt x="579" y="133"/>
                    <a:pt x="579" y="135"/>
                  </a:cubicBezTo>
                  <a:cubicBezTo>
                    <a:pt x="576" y="150"/>
                    <a:pt x="569" y="164"/>
                    <a:pt x="571" y="180"/>
                  </a:cubicBezTo>
                  <a:cubicBezTo>
                    <a:pt x="571" y="184"/>
                    <a:pt x="570" y="187"/>
                    <a:pt x="567" y="190"/>
                  </a:cubicBezTo>
                  <a:cubicBezTo>
                    <a:pt x="563" y="195"/>
                    <a:pt x="558" y="201"/>
                    <a:pt x="554" y="206"/>
                  </a:cubicBezTo>
                  <a:cubicBezTo>
                    <a:pt x="548" y="212"/>
                    <a:pt x="545" y="219"/>
                    <a:pt x="545" y="227"/>
                  </a:cubicBezTo>
                  <a:cubicBezTo>
                    <a:pt x="544" y="234"/>
                    <a:pt x="541" y="239"/>
                    <a:pt x="538" y="245"/>
                  </a:cubicBezTo>
                  <a:cubicBezTo>
                    <a:pt x="526" y="265"/>
                    <a:pt x="516" y="285"/>
                    <a:pt x="510" y="307"/>
                  </a:cubicBezTo>
                  <a:cubicBezTo>
                    <a:pt x="509" y="313"/>
                    <a:pt x="505" y="316"/>
                    <a:pt x="501" y="320"/>
                  </a:cubicBezTo>
                  <a:cubicBezTo>
                    <a:pt x="479" y="339"/>
                    <a:pt x="450" y="345"/>
                    <a:pt x="424" y="356"/>
                  </a:cubicBezTo>
                  <a:cubicBezTo>
                    <a:pt x="420" y="357"/>
                    <a:pt x="418" y="354"/>
                    <a:pt x="417" y="351"/>
                  </a:cubicBezTo>
                  <a:cubicBezTo>
                    <a:pt x="413" y="345"/>
                    <a:pt x="409" y="345"/>
                    <a:pt x="403" y="347"/>
                  </a:cubicBezTo>
                  <a:cubicBezTo>
                    <a:pt x="394" y="349"/>
                    <a:pt x="384" y="352"/>
                    <a:pt x="374" y="352"/>
                  </a:cubicBezTo>
                  <a:cubicBezTo>
                    <a:pt x="369" y="353"/>
                    <a:pt x="365" y="355"/>
                    <a:pt x="361" y="359"/>
                  </a:cubicBezTo>
                  <a:cubicBezTo>
                    <a:pt x="360" y="360"/>
                    <a:pt x="359" y="361"/>
                    <a:pt x="358" y="363"/>
                  </a:cubicBezTo>
                  <a:cubicBezTo>
                    <a:pt x="348" y="377"/>
                    <a:pt x="335" y="380"/>
                    <a:pt x="320" y="375"/>
                  </a:cubicBezTo>
                  <a:cubicBezTo>
                    <a:pt x="317" y="374"/>
                    <a:pt x="314" y="375"/>
                    <a:pt x="312" y="377"/>
                  </a:cubicBezTo>
                  <a:cubicBezTo>
                    <a:pt x="305" y="385"/>
                    <a:pt x="296" y="390"/>
                    <a:pt x="285" y="390"/>
                  </a:cubicBezTo>
                  <a:cubicBezTo>
                    <a:pt x="275" y="391"/>
                    <a:pt x="269" y="398"/>
                    <a:pt x="263" y="404"/>
                  </a:cubicBezTo>
                  <a:cubicBezTo>
                    <a:pt x="257" y="410"/>
                    <a:pt x="249" y="412"/>
                    <a:pt x="241" y="414"/>
                  </a:cubicBezTo>
                  <a:cubicBezTo>
                    <a:pt x="228" y="417"/>
                    <a:pt x="216" y="418"/>
                    <a:pt x="203" y="420"/>
                  </a:cubicBezTo>
                  <a:cubicBezTo>
                    <a:pt x="199" y="420"/>
                    <a:pt x="196" y="419"/>
                    <a:pt x="192" y="417"/>
                  </a:cubicBezTo>
                  <a:cubicBezTo>
                    <a:pt x="179" y="409"/>
                    <a:pt x="166" y="400"/>
                    <a:pt x="150" y="397"/>
                  </a:cubicBezTo>
                  <a:cubicBezTo>
                    <a:pt x="143" y="395"/>
                    <a:pt x="139" y="388"/>
                    <a:pt x="135" y="382"/>
                  </a:cubicBezTo>
                  <a:cubicBezTo>
                    <a:pt x="128" y="374"/>
                    <a:pt x="121" y="366"/>
                    <a:pt x="110" y="363"/>
                  </a:cubicBezTo>
                  <a:cubicBezTo>
                    <a:pt x="101" y="359"/>
                    <a:pt x="95" y="353"/>
                    <a:pt x="91" y="345"/>
                  </a:cubicBezTo>
                  <a:cubicBezTo>
                    <a:pt x="86" y="331"/>
                    <a:pt x="76" y="323"/>
                    <a:pt x="61" y="320"/>
                  </a:cubicBezTo>
                  <a:cubicBezTo>
                    <a:pt x="57" y="320"/>
                    <a:pt x="53" y="318"/>
                    <a:pt x="51" y="315"/>
                  </a:cubicBezTo>
                  <a:cubicBezTo>
                    <a:pt x="41" y="304"/>
                    <a:pt x="34" y="293"/>
                    <a:pt x="30" y="280"/>
                  </a:cubicBezTo>
                  <a:cubicBezTo>
                    <a:pt x="28" y="274"/>
                    <a:pt x="25" y="271"/>
                    <a:pt x="19" y="271"/>
                  </a:cubicBezTo>
                  <a:cubicBezTo>
                    <a:pt x="12" y="270"/>
                    <a:pt x="6" y="268"/>
                    <a:pt x="0" y="266"/>
                  </a:cubicBezTo>
                  <a:cubicBezTo>
                    <a:pt x="3" y="262"/>
                    <a:pt x="7" y="259"/>
                    <a:pt x="10" y="254"/>
                  </a:cubicBezTo>
                  <a:cubicBezTo>
                    <a:pt x="16" y="246"/>
                    <a:pt x="23" y="240"/>
                    <a:pt x="34" y="241"/>
                  </a:cubicBezTo>
                  <a:cubicBezTo>
                    <a:pt x="41" y="241"/>
                    <a:pt x="42" y="237"/>
                    <a:pt x="41" y="231"/>
                  </a:cubicBezTo>
                  <a:cubicBezTo>
                    <a:pt x="38" y="213"/>
                    <a:pt x="38" y="195"/>
                    <a:pt x="48" y="179"/>
                  </a:cubicBezTo>
                  <a:cubicBezTo>
                    <a:pt x="51" y="175"/>
                    <a:pt x="50" y="171"/>
                    <a:pt x="47" y="167"/>
                  </a:cubicBezTo>
                  <a:cubicBezTo>
                    <a:pt x="42" y="161"/>
                    <a:pt x="41" y="155"/>
                    <a:pt x="43" y="147"/>
                  </a:cubicBezTo>
                  <a:cubicBezTo>
                    <a:pt x="44" y="142"/>
                    <a:pt x="46" y="140"/>
                    <a:pt x="51" y="140"/>
                  </a:cubicBezTo>
                  <a:cubicBezTo>
                    <a:pt x="63" y="141"/>
                    <a:pt x="75" y="140"/>
                    <a:pt x="87" y="140"/>
                  </a:cubicBezTo>
                  <a:cubicBezTo>
                    <a:pt x="91" y="140"/>
                    <a:pt x="93" y="139"/>
                    <a:pt x="95" y="135"/>
                  </a:cubicBezTo>
                  <a:cubicBezTo>
                    <a:pt x="101" y="121"/>
                    <a:pt x="99" y="106"/>
                    <a:pt x="102" y="92"/>
                  </a:cubicBezTo>
                  <a:cubicBezTo>
                    <a:pt x="115" y="98"/>
                    <a:pt x="129" y="102"/>
                    <a:pt x="140" y="113"/>
                  </a:cubicBezTo>
                  <a:cubicBezTo>
                    <a:pt x="146" y="119"/>
                    <a:pt x="154" y="125"/>
                    <a:pt x="161" y="131"/>
                  </a:cubicBezTo>
                  <a:cubicBezTo>
                    <a:pt x="163" y="132"/>
                    <a:pt x="165" y="134"/>
                    <a:pt x="168" y="134"/>
                  </a:cubicBezTo>
                  <a:cubicBezTo>
                    <a:pt x="187" y="132"/>
                    <a:pt x="206" y="130"/>
                    <a:pt x="225" y="130"/>
                  </a:cubicBezTo>
                  <a:cubicBezTo>
                    <a:pt x="237" y="129"/>
                    <a:pt x="244" y="125"/>
                    <a:pt x="247" y="113"/>
                  </a:cubicBezTo>
                  <a:cubicBezTo>
                    <a:pt x="247" y="110"/>
                    <a:pt x="250" y="108"/>
                    <a:pt x="251" y="104"/>
                  </a:cubicBezTo>
                  <a:cubicBezTo>
                    <a:pt x="254" y="92"/>
                    <a:pt x="262" y="87"/>
                    <a:pt x="274" y="84"/>
                  </a:cubicBezTo>
                  <a:cubicBezTo>
                    <a:pt x="290" y="80"/>
                    <a:pt x="308" y="79"/>
                    <a:pt x="321" y="68"/>
                  </a:cubicBezTo>
                  <a:cubicBezTo>
                    <a:pt x="333" y="58"/>
                    <a:pt x="345" y="54"/>
                    <a:pt x="360" y="62"/>
                  </a:cubicBezTo>
                  <a:cubicBezTo>
                    <a:pt x="361" y="63"/>
                    <a:pt x="362" y="63"/>
                    <a:pt x="364" y="63"/>
                  </a:cubicBezTo>
                  <a:cubicBezTo>
                    <a:pt x="368" y="65"/>
                    <a:pt x="371" y="64"/>
                    <a:pt x="374" y="62"/>
                  </a:cubicBezTo>
                  <a:cubicBezTo>
                    <a:pt x="386" y="56"/>
                    <a:pt x="398" y="50"/>
                    <a:pt x="409" y="43"/>
                  </a:cubicBezTo>
                  <a:cubicBezTo>
                    <a:pt x="412" y="42"/>
                    <a:pt x="415" y="41"/>
                    <a:pt x="416" y="38"/>
                  </a:cubicBezTo>
                  <a:cubicBezTo>
                    <a:pt x="420" y="24"/>
                    <a:pt x="432" y="16"/>
                    <a:pt x="442" y="8"/>
                  </a:cubicBezTo>
                  <a:cubicBezTo>
                    <a:pt x="446" y="6"/>
                    <a:pt x="449" y="5"/>
                    <a:pt x="453" y="5"/>
                  </a:cubicBezTo>
                  <a:cubicBezTo>
                    <a:pt x="463" y="5"/>
                    <a:pt x="474" y="7"/>
                    <a:pt x="484" y="4"/>
                  </a:cubicBezTo>
                  <a:cubicBezTo>
                    <a:pt x="502" y="0"/>
                    <a:pt x="518" y="2"/>
                    <a:pt x="533" y="11"/>
                  </a:cubicBezTo>
                  <a:cubicBezTo>
                    <a:pt x="547" y="19"/>
                    <a:pt x="560" y="20"/>
                    <a:pt x="575" y="15"/>
                  </a:cubicBezTo>
                  <a:cubicBezTo>
                    <a:pt x="576" y="14"/>
                    <a:pt x="578" y="14"/>
                    <a:pt x="580" y="14"/>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p:nvSpPr>
          <p:spPr bwMode="auto">
            <a:xfrm>
              <a:off x="2883" y="2483"/>
              <a:ext cx="1410" cy="693"/>
            </a:xfrm>
            <a:custGeom>
              <a:avLst/>
              <a:gdLst>
                <a:gd name="T0" fmla="*/ 741 w 748"/>
                <a:gd name="T1" fmla="*/ 175 h 367"/>
                <a:gd name="T2" fmla="*/ 697 w 748"/>
                <a:gd name="T3" fmla="*/ 180 h 367"/>
                <a:gd name="T4" fmla="*/ 693 w 748"/>
                <a:gd name="T5" fmla="*/ 207 h 367"/>
                <a:gd name="T6" fmla="*/ 687 w 748"/>
                <a:gd name="T7" fmla="*/ 271 h 367"/>
                <a:gd name="T8" fmla="*/ 656 w 748"/>
                <a:gd name="T9" fmla="*/ 294 h 367"/>
                <a:gd name="T10" fmla="*/ 642 w 748"/>
                <a:gd name="T11" fmla="*/ 308 h 367"/>
                <a:gd name="T12" fmla="*/ 624 w 748"/>
                <a:gd name="T13" fmla="*/ 327 h 367"/>
                <a:gd name="T14" fmla="*/ 580 w 748"/>
                <a:gd name="T15" fmla="*/ 339 h 367"/>
                <a:gd name="T16" fmla="*/ 543 w 748"/>
                <a:gd name="T17" fmla="*/ 331 h 367"/>
                <a:gd name="T18" fmla="*/ 500 w 748"/>
                <a:gd name="T19" fmla="*/ 359 h 367"/>
                <a:gd name="T20" fmla="*/ 407 w 748"/>
                <a:gd name="T21" fmla="*/ 358 h 367"/>
                <a:gd name="T22" fmla="*/ 326 w 748"/>
                <a:gd name="T23" fmla="*/ 346 h 367"/>
                <a:gd name="T24" fmla="*/ 267 w 748"/>
                <a:gd name="T25" fmla="*/ 308 h 367"/>
                <a:gd name="T26" fmla="*/ 243 w 748"/>
                <a:gd name="T27" fmla="*/ 275 h 367"/>
                <a:gd name="T28" fmla="*/ 142 w 748"/>
                <a:gd name="T29" fmla="*/ 294 h 367"/>
                <a:gd name="T30" fmla="*/ 86 w 748"/>
                <a:gd name="T31" fmla="*/ 298 h 367"/>
                <a:gd name="T32" fmla="*/ 39 w 748"/>
                <a:gd name="T33" fmla="*/ 287 h 367"/>
                <a:gd name="T34" fmla="*/ 6 w 748"/>
                <a:gd name="T35" fmla="*/ 230 h 367"/>
                <a:gd name="T36" fmla="*/ 45 w 748"/>
                <a:gd name="T37" fmla="*/ 201 h 367"/>
                <a:gd name="T38" fmla="*/ 69 w 748"/>
                <a:gd name="T39" fmla="*/ 221 h 367"/>
                <a:gd name="T40" fmla="*/ 99 w 748"/>
                <a:gd name="T41" fmla="*/ 203 h 367"/>
                <a:gd name="T42" fmla="*/ 134 w 748"/>
                <a:gd name="T43" fmla="*/ 215 h 367"/>
                <a:gd name="T44" fmla="*/ 187 w 748"/>
                <a:gd name="T45" fmla="*/ 210 h 367"/>
                <a:gd name="T46" fmla="*/ 308 w 748"/>
                <a:gd name="T47" fmla="*/ 190 h 367"/>
                <a:gd name="T48" fmla="*/ 339 w 748"/>
                <a:gd name="T49" fmla="*/ 204 h 367"/>
                <a:gd name="T50" fmla="*/ 342 w 748"/>
                <a:gd name="T51" fmla="*/ 181 h 367"/>
                <a:gd name="T52" fmla="*/ 330 w 748"/>
                <a:gd name="T53" fmla="*/ 124 h 367"/>
                <a:gd name="T54" fmla="*/ 387 w 748"/>
                <a:gd name="T55" fmla="*/ 76 h 367"/>
                <a:gd name="T56" fmla="*/ 423 w 748"/>
                <a:gd name="T57" fmla="*/ 36 h 367"/>
                <a:gd name="T58" fmla="*/ 468 w 748"/>
                <a:gd name="T59" fmla="*/ 54 h 367"/>
                <a:gd name="T60" fmla="*/ 527 w 748"/>
                <a:gd name="T61" fmla="*/ 33 h 367"/>
                <a:gd name="T62" fmla="*/ 541 w 748"/>
                <a:gd name="T63" fmla="*/ 4 h 367"/>
                <a:gd name="T64" fmla="*/ 584 w 748"/>
                <a:gd name="T65" fmla="*/ 2 h 367"/>
                <a:gd name="T66" fmla="*/ 637 w 748"/>
                <a:gd name="T67" fmla="*/ 26 h 367"/>
                <a:gd name="T68" fmla="*/ 704 w 748"/>
                <a:gd name="T69" fmla="*/ 24 h 367"/>
                <a:gd name="T70" fmla="*/ 721 w 748"/>
                <a:gd name="T71" fmla="*/ 56 h 367"/>
                <a:gd name="T72" fmla="*/ 748 w 748"/>
                <a:gd name="T73" fmla="*/ 13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8" h="367">
                  <a:moveTo>
                    <a:pt x="748" y="132"/>
                  </a:moveTo>
                  <a:cubicBezTo>
                    <a:pt x="745" y="146"/>
                    <a:pt x="747" y="161"/>
                    <a:pt x="741" y="175"/>
                  </a:cubicBezTo>
                  <a:cubicBezTo>
                    <a:pt x="739" y="179"/>
                    <a:pt x="737" y="180"/>
                    <a:pt x="733" y="180"/>
                  </a:cubicBezTo>
                  <a:cubicBezTo>
                    <a:pt x="721" y="180"/>
                    <a:pt x="709" y="181"/>
                    <a:pt x="697" y="180"/>
                  </a:cubicBezTo>
                  <a:cubicBezTo>
                    <a:pt x="692" y="180"/>
                    <a:pt x="690" y="182"/>
                    <a:pt x="689" y="187"/>
                  </a:cubicBezTo>
                  <a:cubicBezTo>
                    <a:pt x="687" y="195"/>
                    <a:pt x="688" y="201"/>
                    <a:pt x="693" y="207"/>
                  </a:cubicBezTo>
                  <a:cubicBezTo>
                    <a:pt x="696" y="211"/>
                    <a:pt x="697" y="215"/>
                    <a:pt x="694" y="219"/>
                  </a:cubicBezTo>
                  <a:cubicBezTo>
                    <a:pt x="684" y="235"/>
                    <a:pt x="684" y="253"/>
                    <a:pt x="687" y="271"/>
                  </a:cubicBezTo>
                  <a:cubicBezTo>
                    <a:pt x="688" y="277"/>
                    <a:pt x="687" y="281"/>
                    <a:pt x="680" y="281"/>
                  </a:cubicBezTo>
                  <a:cubicBezTo>
                    <a:pt x="669" y="280"/>
                    <a:pt x="662" y="286"/>
                    <a:pt x="656" y="294"/>
                  </a:cubicBezTo>
                  <a:cubicBezTo>
                    <a:pt x="653" y="299"/>
                    <a:pt x="649" y="302"/>
                    <a:pt x="646" y="306"/>
                  </a:cubicBezTo>
                  <a:cubicBezTo>
                    <a:pt x="645" y="307"/>
                    <a:pt x="644" y="308"/>
                    <a:pt x="642" y="308"/>
                  </a:cubicBezTo>
                  <a:cubicBezTo>
                    <a:pt x="635" y="310"/>
                    <a:pt x="628" y="313"/>
                    <a:pt x="630" y="323"/>
                  </a:cubicBezTo>
                  <a:cubicBezTo>
                    <a:pt x="631" y="328"/>
                    <a:pt x="627" y="328"/>
                    <a:pt x="624" y="327"/>
                  </a:cubicBezTo>
                  <a:cubicBezTo>
                    <a:pt x="613" y="327"/>
                    <a:pt x="602" y="326"/>
                    <a:pt x="591" y="325"/>
                  </a:cubicBezTo>
                  <a:cubicBezTo>
                    <a:pt x="584" y="327"/>
                    <a:pt x="583" y="334"/>
                    <a:pt x="580" y="339"/>
                  </a:cubicBezTo>
                  <a:cubicBezTo>
                    <a:pt x="573" y="339"/>
                    <a:pt x="566" y="335"/>
                    <a:pt x="559" y="334"/>
                  </a:cubicBezTo>
                  <a:cubicBezTo>
                    <a:pt x="554" y="333"/>
                    <a:pt x="549" y="330"/>
                    <a:pt x="543" y="331"/>
                  </a:cubicBezTo>
                  <a:cubicBezTo>
                    <a:pt x="530" y="334"/>
                    <a:pt x="518" y="338"/>
                    <a:pt x="510" y="350"/>
                  </a:cubicBezTo>
                  <a:cubicBezTo>
                    <a:pt x="507" y="353"/>
                    <a:pt x="503" y="356"/>
                    <a:pt x="500" y="359"/>
                  </a:cubicBezTo>
                  <a:cubicBezTo>
                    <a:pt x="495" y="367"/>
                    <a:pt x="487" y="367"/>
                    <a:pt x="479" y="366"/>
                  </a:cubicBezTo>
                  <a:cubicBezTo>
                    <a:pt x="455" y="365"/>
                    <a:pt x="431" y="361"/>
                    <a:pt x="407" y="358"/>
                  </a:cubicBezTo>
                  <a:cubicBezTo>
                    <a:pt x="381" y="357"/>
                    <a:pt x="357" y="350"/>
                    <a:pt x="331" y="346"/>
                  </a:cubicBezTo>
                  <a:cubicBezTo>
                    <a:pt x="330" y="346"/>
                    <a:pt x="328" y="346"/>
                    <a:pt x="326" y="346"/>
                  </a:cubicBezTo>
                  <a:cubicBezTo>
                    <a:pt x="314" y="345"/>
                    <a:pt x="304" y="340"/>
                    <a:pt x="296" y="332"/>
                  </a:cubicBezTo>
                  <a:cubicBezTo>
                    <a:pt x="287" y="323"/>
                    <a:pt x="277" y="316"/>
                    <a:pt x="267" y="308"/>
                  </a:cubicBezTo>
                  <a:cubicBezTo>
                    <a:pt x="260" y="303"/>
                    <a:pt x="257" y="298"/>
                    <a:pt x="259" y="290"/>
                  </a:cubicBezTo>
                  <a:cubicBezTo>
                    <a:pt x="262" y="280"/>
                    <a:pt x="252" y="273"/>
                    <a:pt x="243" y="275"/>
                  </a:cubicBezTo>
                  <a:cubicBezTo>
                    <a:pt x="233" y="278"/>
                    <a:pt x="223" y="283"/>
                    <a:pt x="212" y="282"/>
                  </a:cubicBezTo>
                  <a:cubicBezTo>
                    <a:pt x="188" y="280"/>
                    <a:pt x="165" y="286"/>
                    <a:pt x="142" y="294"/>
                  </a:cubicBezTo>
                  <a:cubicBezTo>
                    <a:pt x="140" y="295"/>
                    <a:pt x="138" y="295"/>
                    <a:pt x="136" y="296"/>
                  </a:cubicBezTo>
                  <a:cubicBezTo>
                    <a:pt x="120" y="303"/>
                    <a:pt x="103" y="305"/>
                    <a:pt x="86" y="298"/>
                  </a:cubicBezTo>
                  <a:cubicBezTo>
                    <a:pt x="75" y="284"/>
                    <a:pt x="62" y="281"/>
                    <a:pt x="46" y="287"/>
                  </a:cubicBezTo>
                  <a:cubicBezTo>
                    <a:pt x="43" y="288"/>
                    <a:pt x="41" y="288"/>
                    <a:pt x="39" y="287"/>
                  </a:cubicBezTo>
                  <a:cubicBezTo>
                    <a:pt x="27" y="278"/>
                    <a:pt x="15" y="269"/>
                    <a:pt x="8" y="255"/>
                  </a:cubicBezTo>
                  <a:cubicBezTo>
                    <a:pt x="4" y="246"/>
                    <a:pt x="2" y="239"/>
                    <a:pt x="6" y="230"/>
                  </a:cubicBezTo>
                  <a:cubicBezTo>
                    <a:pt x="12" y="219"/>
                    <a:pt x="11" y="209"/>
                    <a:pt x="0" y="202"/>
                  </a:cubicBezTo>
                  <a:cubicBezTo>
                    <a:pt x="15" y="196"/>
                    <a:pt x="30" y="200"/>
                    <a:pt x="45" y="201"/>
                  </a:cubicBezTo>
                  <a:cubicBezTo>
                    <a:pt x="48" y="202"/>
                    <a:pt x="50" y="203"/>
                    <a:pt x="52" y="205"/>
                  </a:cubicBezTo>
                  <a:cubicBezTo>
                    <a:pt x="58" y="210"/>
                    <a:pt x="64" y="216"/>
                    <a:pt x="69" y="221"/>
                  </a:cubicBezTo>
                  <a:cubicBezTo>
                    <a:pt x="73" y="225"/>
                    <a:pt x="75" y="225"/>
                    <a:pt x="79" y="221"/>
                  </a:cubicBezTo>
                  <a:cubicBezTo>
                    <a:pt x="85" y="215"/>
                    <a:pt x="93" y="209"/>
                    <a:pt x="99" y="203"/>
                  </a:cubicBezTo>
                  <a:cubicBezTo>
                    <a:pt x="103" y="199"/>
                    <a:pt x="106" y="198"/>
                    <a:pt x="110" y="201"/>
                  </a:cubicBezTo>
                  <a:cubicBezTo>
                    <a:pt x="118" y="206"/>
                    <a:pt x="126" y="210"/>
                    <a:pt x="134" y="215"/>
                  </a:cubicBezTo>
                  <a:cubicBezTo>
                    <a:pt x="140" y="218"/>
                    <a:pt x="146" y="219"/>
                    <a:pt x="152" y="220"/>
                  </a:cubicBezTo>
                  <a:cubicBezTo>
                    <a:pt x="165" y="220"/>
                    <a:pt x="177" y="218"/>
                    <a:pt x="187" y="210"/>
                  </a:cubicBezTo>
                  <a:cubicBezTo>
                    <a:pt x="208" y="194"/>
                    <a:pt x="233" y="192"/>
                    <a:pt x="258" y="186"/>
                  </a:cubicBezTo>
                  <a:cubicBezTo>
                    <a:pt x="275" y="182"/>
                    <a:pt x="291" y="188"/>
                    <a:pt x="308" y="190"/>
                  </a:cubicBezTo>
                  <a:cubicBezTo>
                    <a:pt x="316" y="191"/>
                    <a:pt x="323" y="193"/>
                    <a:pt x="328" y="201"/>
                  </a:cubicBezTo>
                  <a:cubicBezTo>
                    <a:pt x="330" y="206"/>
                    <a:pt x="335" y="204"/>
                    <a:pt x="339" y="204"/>
                  </a:cubicBezTo>
                  <a:cubicBezTo>
                    <a:pt x="343" y="204"/>
                    <a:pt x="342" y="200"/>
                    <a:pt x="343" y="197"/>
                  </a:cubicBezTo>
                  <a:cubicBezTo>
                    <a:pt x="345" y="192"/>
                    <a:pt x="344" y="186"/>
                    <a:pt x="342" y="181"/>
                  </a:cubicBezTo>
                  <a:cubicBezTo>
                    <a:pt x="338" y="167"/>
                    <a:pt x="334" y="154"/>
                    <a:pt x="329" y="141"/>
                  </a:cubicBezTo>
                  <a:cubicBezTo>
                    <a:pt x="327" y="135"/>
                    <a:pt x="328" y="130"/>
                    <a:pt x="330" y="124"/>
                  </a:cubicBezTo>
                  <a:cubicBezTo>
                    <a:pt x="335" y="112"/>
                    <a:pt x="343" y="105"/>
                    <a:pt x="356" y="103"/>
                  </a:cubicBezTo>
                  <a:cubicBezTo>
                    <a:pt x="372" y="101"/>
                    <a:pt x="383" y="93"/>
                    <a:pt x="387" y="76"/>
                  </a:cubicBezTo>
                  <a:cubicBezTo>
                    <a:pt x="390" y="63"/>
                    <a:pt x="401" y="58"/>
                    <a:pt x="412" y="54"/>
                  </a:cubicBezTo>
                  <a:cubicBezTo>
                    <a:pt x="420" y="51"/>
                    <a:pt x="425" y="46"/>
                    <a:pt x="423" y="36"/>
                  </a:cubicBezTo>
                  <a:cubicBezTo>
                    <a:pt x="433" y="41"/>
                    <a:pt x="442" y="45"/>
                    <a:pt x="451" y="50"/>
                  </a:cubicBezTo>
                  <a:cubicBezTo>
                    <a:pt x="457" y="53"/>
                    <a:pt x="462" y="53"/>
                    <a:pt x="468" y="54"/>
                  </a:cubicBezTo>
                  <a:cubicBezTo>
                    <a:pt x="489" y="57"/>
                    <a:pt x="507" y="52"/>
                    <a:pt x="522" y="37"/>
                  </a:cubicBezTo>
                  <a:cubicBezTo>
                    <a:pt x="523" y="35"/>
                    <a:pt x="525" y="34"/>
                    <a:pt x="527" y="33"/>
                  </a:cubicBezTo>
                  <a:cubicBezTo>
                    <a:pt x="530" y="31"/>
                    <a:pt x="532" y="28"/>
                    <a:pt x="533" y="25"/>
                  </a:cubicBezTo>
                  <a:cubicBezTo>
                    <a:pt x="534" y="17"/>
                    <a:pt x="538" y="11"/>
                    <a:pt x="541" y="4"/>
                  </a:cubicBezTo>
                  <a:cubicBezTo>
                    <a:pt x="542" y="1"/>
                    <a:pt x="545" y="0"/>
                    <a:pt x="549" y="0"/>
                  </a:cubicBezTo>
                  <a:cubicBezTo>
                    <a:pt x="560" y="1"/>
                    <a:pt x="572" y="2"/>
                    <a:pt x="584" y="2"/>
                  </a:cubicBezTo>
                  <a:cubicBezTo>
                    <a:pt x="599" y="1"/>
                    <a:pt x="611" y="6"/>
                    <a:pt x="621" y="15"/>
                  </a:cubicBezTo>
                  <a:cubicBezTo>
                    <a:pt x="626" y="19"/>
                    <a:pt x="632" y="22"/>
                    <a:pt x="637" y="26"/>
                  </a:cubicBezTo>
                  <a:cubicBezTo>
                    <a:pt x="641" y="29"/>
                    <a:pt x="645" y="30"/>
                    <a:pt x="650" y="30"/>
                  </a:cubicBezTo>
                  <a:cubicBezTo>
                    <a:pt x="668" y="28"/>
                    <a:pt x="686" y="26"/>
                    <a:pt x="704" y="24"/>
                  </a:cubicBezTo>
                  <a:cubicBezTo>
                    <a:pt x="707" y="24"/>
                    <a:pt x="709" y="25"/>
                    <a:pt x="711" y="27"/>
                  </a:cubicBezTo>
                  <a:cubicBezTo>
                    <a:pt x="717" y="36"/>
                    <a:pt x="723" y="45"/>
                    <a:pt x="721" y="56"/>
                  </a:cubicBezTo>
                  <a:cubicBezTo>
                    <a:pt x="720" y="60"/>
                    <a:pt x="721" y="64"/>
                    <a:pt x="721" y="67"/>
                  </a:cubicBezTo>
                  <a:cubicBezTo>
                    <a:pt x="726" y="91"/>
                    <a:pt x="733" y="113"/>
                    <a:pt x="748" y="132"/>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4242" y="2312"/>
              <a:ext cx="998" cy="500"/>
            </a:xfrm>
            <a:custGeom>
              <a:avLst/>
              <a:gdLst>
                <a:gd name="T0" fmla="*/ 27 w 529"/>
                <a:gd name="T1" fmla="*/ 223 h 265"/>
                <a:gd name="T2" fmla="*/ 0 w 529"/>
                <a:gd name="T3" fmla="*/ 158 h 265"/>
                <a:gd name="T4" fmla="*/ 17 w 529"/>
                <a:gd name="T5" fmla="*/ 128 h 265"/>
                <a:gd name="T6" fmla="*/ 40 w 529"/>
                <a:gd name="T7" fmla="*/ 125 h 265"/>
                <a:gd name="T8" fmla="*/ 48 w 529"/>
                <a:gd name="T9" fmla="*/ 130 h 265"/>
                <a:gd name="T10" fmla="*/ 81 w 529"/>
                <a:gd name="T11" fmla="*/ 115 h 265"/>
                <a:gd name="T12" fmla="*/ 87 w 529"/>
                <a:gd name="T13" fmla="*/ 109 h 265"/>
                <a:gd name="T14" fmla="*/ 90 w 529"/>
                <a:gd name="T15" fmla="*/ 103 h 265"/>
                <a:gd name="T16" fmla="*/ 98 w 529"/>
                <a:gd name="T17" fmla="*/ 95 h 265"/>
                <a:gd name="T18" fmla="*/ 108 w 529"/>
                <a:gd name="T19" fmla="*/ 88 h 265"/>
                <a:gd name="T20" fmla="*/ 114 w 529"/>
                <a:gd name="T21" fmla="*/ 62 h 265"/>
                <a:gd name="T22" fmla="*/ 125 w 529"/>
                <a:gd name="T23" fmla="*/ 45 h 265"/>
                <a:gd name="T24" fmla="*/ 136 w 529"/>
                <a:gd name="T25" fmla="*/ 36 h 265"/>
                <a:gd name="T26" fmla="*/ 145 w 529"/>
                <a:gd name="T27" fmla="*/ 22 h 265"/>
                <a:gd name="T28" fmla="*/ 158 w 529"/>
                <a:gd name="T29" fmla="*/ 16 h 265"/>
                <a:gd name="T30" fmla="*/ 182 w 529"/>
                <a:gd name="T31" fmla="*/ 5 h 265"/>
                <a:gd name="T32" fmla="*/ 185 w 529"/>
                <a:gd name="T33" fmla="*/ 6 h 265"/>
                <a:gd name="T34" fmla="*/ 225 w 529"/>
                <a:gd name="T35" fmla="*/ 5 h 265"/>
                <a:gd name="T36" fmla="*/ 247 w 529"/>
                <a:gd name="T37" fmla="*/ 6 h 265"/>
                <a:gd name="T38" fmla="*/ 278 w 529"/>
                <a:gd name="T39" fmla="*/ 32 h 265"/>
                <a:gd name="T40" fmla="*/ 282 w 529"/>
                <a:gd name="T41" fmla="*/ 36 h 265"/>
                <a:gd name="T42" fmla="*/ 303 w 529"/>
                <a:gd name="T43" fmla="*/ 35 h 265"/>
                <a:gd name="T44" fmla="*/ 318 w 529"/>
                <a:gd name="T45" fmla="*/ 26 h 265"/>
                <a:gd name="T46" fmla="*/ 341 w 529"/>
                <a:gd name="T47" fmla="*/ 14 h 265"/>
                <a:gd name="T48" fmla="*/ 377 w 529"/>
                <a:gd name="T49" fmla="*/ 23 h 265"/>
                <a:gd name="T50" fmla="*/ 385 w 529"/>
                <a:gd name="T51" fmla="*/ 22 h 265"/>
                <a:gd name="T52" fmla="*/ 394 w 529"/>
                <a:gd name="T53" fmla="*/ 15 h 265"/>
                <a:gd name="T54" fmla="*/ 429 w 529"/>
                <a:gd name="T55" fmla="*/ 2 h 265"/>
                <a:gd name="T56" fmla="*/ 448 w 529"/>
                <a:gd name="T57" fmla="*/ 1 h 265"/>
                <a:gd name="T58" fmla="*/ 458 w 529"/>
                <a:gd name="T59" fmla="*/ 3 h 265"/>
                <a:gd name="T60" fmla="*/ 493 w 529"/>
                <a:gd name="T61" fmla="*/ 26 h 265"/>
                <a:gd name="T62" fmla="*/ 529 w 529"/>
                <a:gd name="T63" fmla="*/ 37 h 265"/>
                <a:gd name="T64" fmla="*/ 505 w 529"/>
                <a:gd name="T65" fmla="*/ 145 h 265"/>
                <a:gd name="T66" fmla="*/ 500 w 529"/>
                <a:gd name="T67" fmla="*/ 146 h 265"/>
                <a:gd name="T68" fmla="*/ 458 w 529"/>
                <a:gd name="T69" fmla="*/ 142 h 265"/>
                <a:gd name="T70" fmla="*/ 409 w 529"/>
                <a:gd name="T71" fmla="*/ 135 h 265"/>
                <a:gd name="T72" fmla="*/ 378 w 529"/>
                <a:gd name="T73" fmla="*/ 136 h 265"/>
                <a:gd name="T74" fmla="*/ 367 w 529"/>
                <a:gd name="T75" fmla="*/ 139 h 265"/>
                <a:gd name="T76" fmla="*/ 341 w 529"/>
                <a:gd name="T77" fmla="*/ 169 h 265"/>
                <a:gd name="T78" fmla="*/ 334 w 529"/>
                <a:gd name="T79" fmla="*/ 174 h 265"/>
                <a:gd name="T80" fmla="*/ 299 w 529"/>
                <a:gd name="T81" fmla="*/ 193 h 265"/>
                <a:gd name="T82" fmla="*/ 289 w 529"/>
                <a:gd name="T83" fmla="*/ 194 h 265"/>
                <a:gd name="T84" fmla="*/ 285 w 529"/>
                <a:gd name="T85" fmla="*/ 193 h 265"/>
                <a:gd name="T86" fmla="*/ 246 w 529"/>
                <a:gd name="T87" fmla="*/ 199 h 265"/>
                <a:gd name="T88" fmla="*/ 199 w 529"/>
                <a:gd name="T89" fmla="*/ 215 h 265"/>
                <a:gd name="T90" fmla="*/ 176 w 529"/>
                <a:gd name="T91" fmla="*/ 235 h 265"/>
                <a:gd name="T92" fmla="*/ 172 w 529"/>
                <a:gd name="T93" fmla="*/ 244 h 265"/>
                <a:gd name="T94" fmla="*/ 150 w 529"/>
                <a:gd name="T95" fmla="*/ 261 h 265"/>
                <a:gd name="T96" fmla="*/ 93 w 529"/>
                <a:gd name="T97" fmla="*/ 265 h 265"/>
                <a:gd name="T98" fmla="*/ 86 w 529"/>
                <a:gd name="T99" fmla="*/ 262 h 265"/>
                <a:gd name="T100" fmla="*/ 65 w 529"/>
                <a:gd name="T101" fmla="*/ 244 h 265"/>
                <a:gd name="T102" fmla="*/ 27 w 529"/>
                <a:gd name="T103" fmla="*/ 2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265">
                  <a:moveTo>
                    <a:pt x="27" y="223"/>
                  </a:moveTo>
                  <a:cubicBezTo>
                    <a:pt x="12" y="204"/>
                    <a:pt x="5" y="182"/>
                    <a:pt x="0" y="158"/>
                  </a:cubicBezTo>
                  <a:cubicBezTo>
                    <a:pt x="6" y="148"/>
                    <a:pt x="11" y="138"/>
                    <a:pt x="17" y="128"/>
                  </a:cubicBezTo>
                  <a:cubicBezTo>
                    <a:pt x="22" y="119"/>
                    <a:pt x="32" y="118"/>
                    <a:pt x="40" y="125"/>
                  </a:cubicBezTo>
                  <a:cubicBezTo>
                    <a:pt x="42" y="128"/>
                    <a:pt x="44" y="130"/>
                    <a:pt x="48" y="130"/>
                  </a:cubicBezTo>
                  <a:cubicBezTo>
                    <a:pt x="61" y="129"/>
                    <a:pt x="73" y="127"/>
                    <a:pt x="81" y="115"/>
                  </a:cubicBezTo>
                  <a:cubicBezTo>
                    <a:pt x="83" y="113"/>
                    <a:pt x="85" y="111"/>
                    <a:pt x="87" y="109"/>
                  </a:cubicBezTo>
                  <a:cubicBezTo>
                    <a:pt x="89" y="108"/>
                    <a:pt x="90" y="106"/>
                    <a:pt x="90" y="103"/>
                  </a:cubicBezTo>
                  <a:cubicBezTo>
                    <a:pt x="89" y="97"/>
                    <a:pt x="93" y="96"/>
                    <a:pt x="98" y="95"/>
                  </a:cubicBezTo>
                  <a:cubicBezTo>
                    <a:pt x="103" y="95"/>
                    <a:pt x="106" y="92"/>
                    <a:pt x="108" y="88"/>
                  </a:cubicBezTo>
                  <a:cubicBezTo>
                    <a:pt x="113" y="80"/>
                    <a:pt x="115" y="72"/>
                    <a:pt x="114" y="62"/>
                  </a:cubicBezTo>
                  <a:cubicBezTo>
                    <a:pt x="114" y="54"/>
                    <a:pt x="119" y="46"/>
                    <a:pt x="125" y="45"/>
                  </a:cubicBezTo>
                  <a:cubicBezTo>
                    <a:pt x="130" y="44"/>
                    <a:pt x="134" y="41"/>
                    <a:pt x="136" y="36"/>
                  </a:cubicBezTo>
                  <a:cubicBezTo>
                    <a:pt x="139" y="31"/>
                    <a:pt x="143" y="27"/>
                    <a:pt x="145" y="22"/>
                  </a:cubicBezTo>
                  <a:cubicBezTo>
                    <a:pt x="148" y="17"/>
                    <a:pt x="152" y="15"/>
                    <a:pt x="158" y="16"/>
                  </a:cubicBezTo>
                  <a:cubicBezTo>
                    <a:pt x="168" y="18"/>
                    <a:pt x="176" y="14"/>
                    <a:pt x="182" y="5"/>
                  </a:cubicBezTo>
                  <a:cubicBezTo>
                    <a:pt x="183" y="5"/>
                    <a:pt x="184" y="5"/>
                    <a:pt x="185" y="6"/>
                  </a:cubicBezTo>
                  <a:cubicBezTo>
                    <a:pt x="199" y="14"/>
                    <a:pt x="212" y="12"/>
                    <a:pt x="225" y="5"/>
                  </a:cubicBezTo>
                  <a:cubicBezTo>
                    <a:pt x="233" y="1"/>
                    <a:pt x="239" y="2"/>
                    <a:pt x="247" y="6"/>
                  </a:cubicBezTo>
                  <a:cubicBezTo>
                    <a:pt x="259" y="13"/>
                    <a:pt x="270" y="21"/>
                    <a:pt x="278" y="32"/>
                  </a:cubicBezTo>
                  <a:cubicBezTo>
                    <a:pt x="279" y="34"/>
                    <a:pt x="281" y="36"/>
                    <a:pt x="282" y="36"/>
                  </a:cubicBezTo>
                  <a:cubicBezTo>
                    <a:pt x="289" y="38"/>
                    <a:pt x="296" y="35"/>
                    <a:pt x="303" y="35"/>
                  </a:cubicBezTo>
                  <a:cubicBezTo>
                    <a:pt x="309" y="35"/>
                    <a:pt x="315" y="32"/>
                    <a:pt x="318" y="26"/>
                  </a:cubicBezTo>
                  <a:cubicBezTo>
                    <a:pt x="323" y="16"/>
                    <a:pt x="329" y="12"/>
                    <a:pt x="341" y="14"/>
                  </a:cubicBezTo>
                  <a:cubicBezTo>
                    <a:pt x="353" y="16"/>
                    <a:pt x="365" y="18"/>
                    <a:pt x="377" y="23"/>
                  </a:cubicBezTo>
                  <a:cubicBezTo>
                    <a:pt x="380" y="25"/>
                    <a:pt x="382" y="25"/>
                    <a:pt x="385" y="22"/>
                  </a:cubicBezTo>
                  <a:cubicBezTo>
                    <a:pt x="388" y="19"/>
                    <a:pt x="392" y="18"/>
                    <a:pt x="394" y="15"/>
                  </a:cubicBezTo>
                  <a:cubicBezTo>
                    <a:pt x="404" y="4"/>
                    <a:pt x="416" y="2"/>
                    <a:pt x="429" y="2"/>
                  </a:cubicBezTo>
                  <a:cubicBezTo>
                    <a:pt x="436" y="2"/>
                    <a:pt x="442" y="2"/>
                    <a:pt x="448" y="1"/>
                  </a:cubicBezTo>
                  <a:cubicBezTo>
                    <a:pt x="452" y="0"/>
                    <a:pt x="455" y="1"/>
                    <a:pt x="458" y="3"/>
                  </a:cubicBezTo>
                  <a:cubicBezTo>
                    <a:pt x="470" y="11"/>
                    <a:pt x="482" y="18"/>
                    <a:pt x="493" y="26"/>
                  </a:cubicBezTo>
                  <a:cubicBezTo>
                    <a:pt x="504" y="34"/>
                    <a:pt x="515" y="39"/>
                    <a:pt x="529" y="37"/>
                  </a:cubicBezTo>
                  <a:cubicBezTo>
                    <a:pt x="521" y="73"/>
                    <a:pt x="513" y="109"/>
                    <a:pt x="505" y="145"/>
                  </a:cubicBezTo>
                  <a:cubicBezTo>
                    <a:pt x="503" y="145"/>
                    <a:pt x="501" y="145"/>
                    <a:pt x="500" y="146"/>
                  </a:cubicBezTo>
                  <a:cubicBezTo>
                    <a:pt x="485" y="151"/>
                    <a:pt x="472" y="150"/>
                    <a:pt x="458" y="142"/>
                  </a:cubicBezTo>
                  <a:cubicBezTo>
                    <a:pt x="443" y="133"/>
                    <a:pt x="427" y="131"/>
                    <a:pt x="409" y="135"/>
                  </a:cubicBezTo>
                  <a:cubicBezTo>
                    <a:pt x="399" y="138"/>
                    <a:pt x="388" y="136"/>
                    <a:pt x="378" y="136"/>
                  </a:cubicBezTo>
                  <a:cubicBezTo>
                    <a:pt x="374" y="136"/>
                    <a:pt x="371" y="137"/>
                    <a:pt x="367" y="139"/>
                  </a:cubicBezTo>
                  <a:cubicBezTo>
                    <a:pt x="357" y="147"/>
                    <a:pt x="345" y="155"/>
                    <a:pt x="341" y="169"/>
                  </a:cubicBezTo>
                  <a:cubicBezTo>
                    <a:pt x="340" y="172"/>
                    <a:pt x="337" y="173"/>
                    <a:pt x="334" y="174"/>
                  </a:cubicBezTo>
                  <a:cubicBezTo>
                    <a:pt x="323" y="181"/>
                    <a:pt x="311" y="187"/>
                    <a:pt x="299" y="193"/>
                  </a:cubicBezTo>
                  <a:cubicBezTo>
                    <a:pt x="296" y="195"/>
                    <a:pt x="293" y="196"/>
                    <a:pt x="289" y="194"/>
                  </a:cubicBezTo>
                  <a:cubicBezTo>
                    <a:pt x="287" y="194"/>
                    <a:pt x="286" y="194"/>
                    <a:pt x="285" y="193"/>
                  </a:cubicBezTo>
                  <a:cubicBezTo>
                    <a:pt x="270" y="185"/>
                    <a:pt x="258" y="189"/>
                    <a:pt x="246" y="199"/>
                  </a:cubicBezTo>
                  <a:cubicBezTo>
                    <a:pt x="233" y="210"/>
                    <a:pt x="215" y="211"/>
                    <a:pt x="199" y="215"/>
                  </a:cubicBezTo>
                  <a:cubicBezTo>
                    <a:pt x="187" y="218"/>
                    <a:pt x="179" y="223"/>
                    <a:pt x="176" y="235"/>
                  </a:cubicBezTo>
                  <a:cubicBezTo>
                    <a:pt x="175" y="239"/>
                    <a:pt x="172" y="241"/>
                    <a:pt x="172" y="244"/>
                  </a:cubicBezTo>
                  <a:cubicBezTo>
                    <a:pt x="169" y="256"/>
                    <a:pt x="162" y="260"/>
                    <a:pt x="150" y="261"/>
                  </a:cubicBezTo>
                  <a:cubicBezTo>
                    <a:pt x="131" y="261"/>
                    <a:pt x="112" y="263"/>
                    <a:pt x="93" y="265"/>
                  </a:cubicBezTo>
                  <a:cubicBezTo>
                    <a:pt x="90" y="265"/>
                    <a:pt x="88" y="263"/>
                    <a:pt x="86" y="262"/>
                  </a:cubicBezTo>
                  <a:cubicBezTo>
                    <a:pt x="79" y="256"/>
                    <a:pt x="71" y="250"/>
                    <a:pt x="65" y="244"/>
                  </a:cubicBezTo>
                  <a:cubicBezTo>
                    <a:pt x="54" y="233"/>
                    <a:pt x="40" y="229"/>
                    <a:pt x="27" y="223"/>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p:nvSpPr>
          <p:spPr bwMode="auto">
            <a:xfrm>
              <a:off x="2196" y="2797"/>
              <a:ext cx="850" cy="490"/>
            </a:xfrm>
            <a:custGeom>
              <a:avLst/>
              <a:gdLst>
                <a:gd name="T0" fmla="*/ 365 w 451"/>
                <a:gd name="T1" fmla="*/ 36 h 260"/>
                <a:gd name="T2" fmla="*/ 371 w 451"/>
                <a:gd name="T3" fmla="*/ 64 h 260"/>
                <a:gd name="T4" fmla="*/ 373 w 451"/>
                <a:gd name="T5" fmla="*/ 89 h 260"/>
                <a:gd name="T6" fmla="*/ 404 w 451"/>
                <a:gd name="T7" fmla="*/ 121 h 260"/>
                <a:gd name="T8" fmla="*/ 411 w 451"/>
                <a:gd name="T9" fmla="*/ 121 h 260"/>
                <a:gd name="T10" fmla="*/ 451 w 451"/>
                <a:gd name="T11" fmla="*/ 132 h 260"/>
                <a:gd name="T12" fmla="*/ 446 w 451"/>
                <a:gd name="T13" fmla="*/ 149 h 260"/>
                <a:gd name="T14" fmla="*/ 446 w 451"/>
                <a:gd name="T15" fmla="*/ 154 h 260"/>
                <a:gd name="T16" fmla="*/ 439 w 451"/>
                <a:gd name="T17" fmla="*/ 163 h 260"/>
                <a:gd name="T18" fmla="*/ 425 w 451"/>
                <a:gd name="T19" fmla="*/ 164 h 260"/>
                <a:gd name="T20" fmla="*/ 417 w 451"/>
                <a:gd name="T21" fmla="*/ 172 h 260"/>
                <a:gd name="T22" fmla="*/ 413 w 451"/>
                <a:gd name="T23" fmla="*/ 200 h 260"/>
                <a:gd name="T24" fmla="*/ 406 w 451"/>
                <a:gd name="T25" fmla="*/ 206 h 260"/>
                <a:gd name="T26" fmla="*/ 364 w 451"/>
                <a:gd name="T27" fmla="*/ 201 h 260"/>
                <a:gd name="T28" fmla="*/ 349 w 451"/>
                <a:gd name="T29" fmla="*/ 193 h 260"/>
                <a:gd name="T30" fmla="*/ 335 w 451"/>
                <a:gd name="T31" fmla="*/ 185 h 260"/>
                <a:gd name="T32" fmla="*/ 328 w 451"/>
                <a:gd name="T33" fmla="*/ 200 h 260"/>
                <a:gd name="T34" fmla="*/ 300 w 451"/>
                <a:gd name="T35" fmla="*/ 256 h 260"/>
                <a:gd name="T36" fmla="*/ 294 w 451"/>
                <a:gd name="T37" fmla="*/ 257 h 260"/>
                <a:gd name="T38" fmla="*/ 255 w 451"/>
                <a:gd name="T39" fmla="*/ 218 h 260"/>
                <a:gd name="T40" fmla="*/ 251 w 451"/>
                <a:gd name="T41" fmla="*/ 210 h 260"/>
                <a:gd name="T42" fmla="*/ 244 w 451"/>
                <a:gd name="T43" fmla="*/ 180 h 260"/>
                <a:gd name="T44" fmla="*/ 213 w 451"/>
                <a:gd name="T45" fmla="*/ 199 h 260"/>
                <a:gd name="T46" fmla="*/ 208 w 451"/>
                <a:gd name="T47" fmla="*/ 213 h 260"/>
                <a:gd name="T48" fmla="*/ 184 w 451"/>
                <a:gd name="T49" fmla="*/ 239 h 260"/>
                <a:gd name="T50" fmla="*/ 178 w 451"/>
                <a:gd name="T51" fmla="*/ 239 h 260"/>
                <a:gd name="T52" fmla="*/ 120 w 451"/>
                <a:gd name="T53" fmla="*/ 242 h 260"/>
                <a:gd name="T54" fmla="*/ 106 w 451"/>
                <a:gd name="T55" fmla="*/ 244 h 260"/>
                <a:gd name="T56" fmla="*/ 98 w 451"/>
                <a:gd name="T57" fmla="*/ 239 h 260"/>
                <a:gd name="T58" fmla="*/ 98 w 451"/>
                <a:gd name="T59" fmla="*/ 234 h 260"/>
                <a:gd name="T60" fmla="*/ 88 w 451"/>
                <a:gd name="T61" fmla="*/ 222 h 260"/>
                <a:gd name="T62" fmla="*/ 78 w 451"/>
                <a:gd name="T63" fmla="*/ 209 h 260"/>
                <a:gd name="T64" fmla="*/ 79 w 451"/>
                <a:gd name="T65" fmla="*/ 171 h 260"/>
                <a:gd name="T66" fmla="*/ 73 w 451"/>
                <a:gd name="T67" fmla="*/ 164 h 260"/>
                <a:gd name="T68" fmla="*/ 51 w 451"/>
                <a:gd name="T69" fmla="*/ 162 h 260"/>
                <a:gd name="T70" fmla="*/ 42 w 451"/>
                <a:gd name="T71" fmla="*/ 166 h 260"/>
                <a:gd name="T72" fmla="*/ 23 w 451"/>
                <a:gd name="T73" fmla="*/ 192 h 260"/>
                <a:gd name="T74" fmla="*/ 5 w 451"/>
                <a:gd name="T75" fmla="*/ 194 h 260"/>
                <a:gd name="T76" fmla="*/ 3 w 451"/>
                <a:gd name="T77" fmla="*/ 188 h 260"/>
                <a:gd name="T78" fmla="*/ 3 w 451"/>
                <a:gd name="T79" fmla="*/ 176 h 260"/>
                <a:gd name="T80" fmla="*/ 26 w 451"/>
                <a:gd name="T81" fmla="*/ 121 h 260"/>
                <a:gd name="T82" fmla="*/ 76 w 451"/>
                <a:gd name="T83" fmla="*/ 68 h 260"/>
                <a:gd name="T84" fmla="*/ 88 w 451"/>
                <a:gd name="T85" fmla="*/ 75 h 260"/>
                <a:gd name="T86" fmla="*/ 93 w 451"/>
                <a:gd name="T87" fmla="*/ 73 h 260"/>
                <a:gd name="T88" fmla="*/ 88 w 451"/>
                <a:gd name="T89" fmla="*/ 71 h 260"/>
                <a:gd name="T90" fmla="*/ 81 w 451"/>
                <a:gd name="T91" fmla="*/ 64 h 260"/>
                <a:gd name="T92" fmla="*/ 113 w 451"/>
                <a:gd name="T93" fmla="*/ 33 h 260"/>
                <a:gd name="T94" fmla="*/ 115 w 451"/>
                <a:gd name="T95" fmla="*/ 25 h 260"/>
                <a:gd name="T96" fmla="*/ 125 w 451"/>
                <a:gd name="T97" fmla="*/ 8 h 260"/>
                <a:gd name="T98" fmla="*/ 159 w 451"/>
                <a:gd name="T99" fmla="*/ 8 h 260"/>
                <a:gd name="T100" fmla="*/ 173 w 451"/>
                <a:gd name="T101" fmla="*/ 2 h 260"/>
                <a:gd name="T102" fmla="*/ 177 w 451"/>
                <a:gd name="T103" fmla="*/ 1 h 260"/>
                <a:gd name="T104" fmla="*/ 203 w 451"/>
                <a:gd name="T105" fmla="*/ 14 h 260"/>
                <a:gd name="T106" fmla="*/ 224 w 451"/>
                <a:gd name="T107" fmla="*/ 14 h 260"/>
                <a:gd name="T108" fmla="*/ 293 w 451"/>
                <a:gd name="T109" fmla="*/ 6 h 260"/>
                <a:gd name="T110" fmla="*/ 303 w 451"/>
                <a:gd name="T111" fmla="*/ 8 h 260"/>
                <a:gd name="T112" fmla="*/ 365 w 451"/>
                <a:gd name="T113" fmla="*/ 3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1" h="260">
                  <a:moveTo>
                    <a:pt x="365" y="36"/>
                  </a:moveTo>
                  <a:cubicBezTo>
                    <a:pt x="376" y="43"/>
                    <a:pt x="377" y="53"/>
                    <a:pt x="371" y="64"/>
                  </a:cubicBezTo>
                  <a:cubicBezTo>
                    <a:pt x="367" y="73"/>
                    <a:pt x="369" y="80"/>
                    <a:pt x="373" y="89"/>
                  </a:cubicBezTo>
                  <a:cubicBezTo>
                    <a:pt x="380" y="103"/>
                    <a:pt x="392" y="112"/>
                    <a:pt x="404" y="121"/>
                  </a:cubicBezTo>
                  <a:cubicBezTo>
                    <a:pt x="406" y="122"/>
                    <a:pt x="408" y="122"/>
                    <a:pt x="411" y="121"/>
                  </a:cubicBezTo>
                  <a:cubicBezTo>
                    <a:pt x="427" y="115"/>
                    <a:pt x="440" y="118"/>
                    <a:pt x="451" y="132"/>
                  </a:cubicBezTo>
                  <a:cubicBezTo>
                    <a:pt x="450" y="137"/>
                    <a:pt x="448" y="143"/>
                    <a:pt x="446" y="149"/>
                  </a:cubicBezTo>
                  <a:cubicBezTo>
                    <a:pt x="446" y="151"/>
                    <a:pt x="445" y="152"/>
                    <a:pt x="446" y="154"/>
                  </a:cubicBezTo>
                  <a:cubicBezTo>
                    <a:pt x="450" y="162"/>
                    <a:pt x="445" y="162"/>
                    <a:pt x="439" y="163"/>
                  </a:cubicBezTo>
                  <a:cubicBezTo>
                    <a:pt x="435" y="163"/>
                    <a:pt x="430" y="164"/>
                    <a:pt x="425" y="164"/>
                  </a:cubicBezTo>
                  <a:cubicBezTo>
                    <a:pt x="419" y="164"/>
                    <a:pt x="418" y="167"/>
                    <a:pt x="417" y="172"/>
                  </a:cubicBezTo>
                  <a:cubicBezTo>
                    <a:pt x="416" y="181"/>
                    <a:pt x="415" y="191"/>
                    <a:pt x="413" y="200"/>
                  </a:cubicBezTo>
                  <a:cubicBezTo>
                    <a:pt x="413" y="205"/>
                    <a:pt x="412" y="207"/>
                    <a:pt x="406" y="206"/>
                  </a:cubicBezTo>
                  <a:cubicBezTo>
                    <a:pt x="392" y="203"/>
                    <a:pt x="378" y="200"/>
                    <a:pt x="364" y="201"/>
                  </a:cubicBezTo>
                  <a:cubicBezTo>
                    <a:pt x="358" y="201"/>
                    <a:pt x="354" y="195"/>
                    <a:pt x="349" y="193"/>
                  </a:cubicBezTo>
                  <a:cubicBezTo>
                    <a:pt x="344" y="190"/>
                    <a:pt x="339" y="183"/>
                    <a:pt x="335" y="185"/>
                  </a:cubicBezTo>
                  <a:cubicBezTo>
                    <a:pt x="330" y="186"/>
                    <a:pt x="330" y="194"/>
                    <a:pt x="328" y="200"/>
                  </a:cubicBezTo>
                  <a:cubicBezTo>
                    <a:pt x="320" y="219"/>
                    <a:pt x="309" y="237"/>
                    <a:pt x="300" y="256"/>
                  </a:cubicBezTo>
                  <a:cubicBezTo>
                    <a:pt x="298" y="260"/>
                    <a:pt x="297" y="260"/>
                    <a:pt x="294" y="257"/>
                  </a:cubicBezTo>
                  <a:cubicBezTo>
                    <a:pt x="281" y="244"/>
                    <a:pt x="268" y="231"/>
                    <a:pt x="255" y="218"/>
                  </a:cubicBezTo>
                  <a:cubicBezTo>
                    <a:pt x="253" y="216"/>
                    <a:pt x="252" y="213"/>
                    <a:pt x="251" y="210"/>
                  </a:cubicBezTo>
                  <a:cubicBezTo>
                    <a:pt x="249" y="200"/>
                    <a:pt x="246" y="190"/>
                    <a:pt x="244" y="180"/>
                  </a:cubicBezTo>
                  <a:cubicBezTo>
                    <a:pt x="233" y="186"/>
                    <a:pt x="223" y="193"/>
                    <a:pt x="213" y="199"/>
                  </a:cubicBezTo>
                  <a:cubicBezTo>
                    <a:pt x="208" y="202"/>
                    <a:pt x="208" y="208"/>
                    <a:pt x="208" y="213"/>
                  </a:cubicBezTo>
                  <a:cubicBezTo>
                    <a:pt x="207" y="228"/>
                    <a:pt x="194" y="232"/>
                    <a:pt x="184" y="239"/>
                  </a:cubicBezTo>
                  <a:cubicBezTo>
                    <a:pt x="183" y="240"/>
                    <a:pt x="180" y="240"/>
                    <a:pt x="178" y="239"/>
                  </a:cubicBezTo>
                  <a:cubicBezTo>
                    <a:pt x="158" y="235"/>
                    <a:pt x="139" y="239"/>
                    <a:pt x="120" y="242"/>
                  </a:cubicBezTo>
                  <a:cubicBezTo>
                    <a:pt x="115" y="243"/>
                    <a:pt x="111" y="243"/>
                    <a:pt x="106" y="244"/>
                  </a:cubicBezTo>
                  <a:cubicBezTo>
                    <a:pt x="101" y="246"/>
                    <a:pt x="99" y="244"/>
                    <a:pt x="98" y="239"/>
                  </a:cubicBezTo>
                  <a:cubicBezTo>
                    <a:pt x="98" y="237"/>
                    <a:pt x="98" y="236"/>
                    <a:pt x="98" y="234"/>
                  </a:cubicBezTo>
                  <a:cubicBezTo>
                    <a:pt x="98" y="227"/>
                    <a:pt x="95" y="223"/>
                    <a:pt x="88" y="222"/>
                  </a:cubicBezTo>
                  <a:cubicBezTo>
                    <a:pt x="80" y="221"/>
                    <a:pt x="78" y="216"/>
                    <a:pt x="78" y="209"/>
                  </a:cubicBezTo>
                  <a:cubicBezTo>
                    <a:pt x="79" y="196"/>
                    <a:pt x="78" y="183"/>
                    <a:pt x="79" y="171"/>
                  </a:cubicBezTo>
                  <a:cubicBezTo>
                    <a:pt x="79" y="166"/>
                    <a:pt x="78" y="164"/>
                    <a:pt x="73" y="164"/>
                  </a:cubicBezTo>
                  <a:cubicBezTo>
                    <a:pt x="66" y="164"/>
                    <a:pt x="58" y="163"/>
                    <a:pt x="51" y="162"/>
                  </a:cubicBezTo>
                  <a:cubicBezTo>
                    <a:pt x="47" y="161"/>
                    <a:pt x="45" y="162"/>
                    <a:pt x="42" y="166"/>
                  </a:cubicBezTo>
                  <a:cubicBezTo>
                    <a:pt x="36" y="174"/>
                    <a:pt x="30" y="183"/>
                    <a:pt x="23" y="192"/>
                  </a:cubicBezTo>
                  <a:cubicBezTo>
                    <a:pt x="19" y="198"/>
                    <a:pt x="10" y="199"/>
                    <a:pt x="5" y="194"/>
                  </a:cubicBezTo>
                  <a:cubicBezTo>
                    <a:pt x="4" y="192"/>
                    <a:pt x="3" y="190"/>
                    <a:pt x="3" y="188"/>
                  </a:cubicBezTo>
                  <a:cubicBezTo>
                    <a:pt x="3" y="184"/>
                    <a:pt x="4" y="180"/>
                    <a:pt x="3" y="176"/>
                  </a:cubicBezTo>
                  <a:cubicBezTo>
                    <a:pt x="0" y="153"/>
                    <a:pt x="11" y="136"/>
                    <a:pt x="26" y="121"/>
                  </a:cubicBezTo>
                  <a:cubicBezTo>
                    <a:pt x="42" y="103"/>
                    <a:pt x="58" y="84"/>
                    <a:pt x="76" y="68"/>
                  </a:cubicBezTo>
                  <a:cubicBezTo>
                    <a:pt x="75" y="79"/>
                    <a:pt x="83" y="74"/>
                    <a:pt x="88" y="75"/>
                  </a:cubicBezTo>
                  <a:cubicBezTo>
                    <a:pt x="90" y="76"/>
                    <a:pt x="93" y="76"/>
                    <a:pt x="93" y="73"/>
                  </a:cubicBezTo>
                  <a:cubicBezTo>
                    <a:pt x="93" y="70"/>
                    <a:pt x="90" y="71"/>
                    <a:pt x="88" y="71"/>
                  </a:cubicBezTo>
                  <a:cubicBezTo>
                    <a:pt x="83" y="72"/>
                    <a:pt x="78" y="71"/>
                    <a:pt x="81" y="64"/>
                  </a:cubicBezTo>
                  <a:cubicBezTo>
                    <a:pt x="92" y="54"/>
                    <a:pt x="102" y="43"/>
                    <a:pt x="113" y="33"/>
                  </a:cubicBezTo>
                  <a:cubicBezTo>
                    <a:pt x="116" y="30"/>
                    <a:pt x="117" y="28"/>
                    <a:pt x="115" y="25"/>
                  </a:cubicBezTo>
                  <a:cubicBezTo>
                    <a:pt x="111" y="19"/>
                    <a:pt x="117" y="8"/>
                    <a:pt x="125" y="8"/>
                  </a:cubicBezTo>
                  <a:cubicBezTo>
                    <a:pt x="136" y="8"/>
                    <a:pt x="148" y="8"/>
                    <a:pt x="159" y="8"/>
                  </a:cubicBezTo>
                  <a:cubicBezTo>
                    <a:pt x="165" y="8"/>
                    <a:pt x="170" y="9"/>
                    <a:pt x="173" y="2"/>
                  </a:cubicBezTo>
                  <a:cubicBezTo>
                    <a:pt x="173" y="1"/>
                    <a:pt x="175" y="0"/>
                    <a:pt x="177" y="1"/>
                  </a:cubicBezTo>
                  <a:cubicBezTo>
                    <a:pt x="183" y="10"/>
                    <a:pt x="190" y="16"/>
                    <a:pt x="203" y="14"/>
                  </a:cubicBezTo>
                  <a:cubicBezTo>
                    <a:pt x="209" y="13"/>
                    <a:pt x="217" y="14"/>
                    <a:pt x="224" y="14"/>
                  </a:cubicBezTo>
                  <a:cubicBezTo>
                    <a:pt x="247" y="16"/>
                    <a:pt x="270" y="12"/>
                    <a:pt x="293" y="6"/>
                  </a:cubicBezTo>
                  <a:cubicBezTo>
                    <a:pt x="297" y="6"/>
                    <a:pt x="300" y="6"/>
                    <a:pt x="303" y="8"/>
                  </a:cubicBezTo>
                  <a:cubicBezTo>
                    <a:pt x="324" y="17"/>
                    <a:pt x="344" y="26"/>
                    <a:pt x="365" y="3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p:nvSpPr>
          <p:spPr bwMode="auto">
            <a:xfrm>
              <a:off x="3602" y="3061"/>
              <a:ext cx="595" cy="430"/>
            </a:xfrm>
            <a:custGeom>
              <a:avLst/>
              <a:gdLst>
                <a:gd name="T0" fmla="*/ 98 w 316"/>
                <a:gd name="T1" fmla="*/ 60 h 228"/>
                <a:gd name="T2" fmla="*/ 129 w 316"/>
                <a:gd name="T3" fmla="*/ 44 h 228"/>
                <a:gd name="T4" fmla="*/ 178 w 316"/>
                <a:gd name="T5" fmla="*/ 28 h 228"/>
                <a:gd name="T6" fmla="*/ 210 w 316"/>
                <a:gd name="T7" fmla="*/ 19 h 228"/>
                <a:gd name="T8" fmla="*/ 249 w 316"/>
                <a:gd name="T9" fmla="*/ 17 h 228"/>
                <a:gd name="T10" fmla="*/ 265 w 316"/>
                <a:gd name="T11" fmla="*/ 0 h 228"/>
                <a:gd name="T12" fmla="*/ 295 w 316"/>
                <a:gd name="T13" fmla="*/ 14 h 228"/>
                <a:gd name="T14" fmla="*/ 306 w 316"/>
                <a:gd name="T15" fmla="*/ 52 h 228"/>
                <a:gd name="T16" fmla="*/ 286 w 316"/>
                <a:gd name="T17" fmla="*/ 46 h 228"/>
                <a:gd name="T18" fmla="*/ 285 w 316"/>
                <a:gd name="T19" fmla="*/ 69 h 228"/>
                <a:gd name="T20" fmla="*/ 260 w 316"/>
                <a:gd name="T21" fmla="*/ 84 h 228"/>
                <a:gd name="T22" fmla="*/ 233 w 316"/>
                <a:gd name="T23" fmla="*/ 95 h 228"/>
                <a:gd name="T24" fmla="*/ 227 w 316"/>
                <a:gd name="T25" fmla="*/ 122 h 228"/>
                <a:gd name="T26" fmla="*/ 229 w 316"/>
                <a:gd name="T27" fmla="*/ 145 h 228"/>
                <a:gd name="T28" fmla="*/ 200 w 316"/>
                <a:gd name="T29" fmla="*/ 169 h 228"/>
                <a:gd name="T30" fmla="*/ 188 w 316"/>
                <a:gd name="T31" fmla="*/ 154 h 228"/>
                <a:gd name="T32" fmla="*/ 188 w 316"/>
                <a:gd name="T33" fmla="*/ 157 h 228"/>
                <a:gd name="T34" fmla="*/ 191 w 316"/>
                <a:gd name="T35" fmla="*/ 161 h 228"/>
                <a:gd name="T36" fmla="*/ 193 w 316"/>
                <a:gd name="T37" fmla="*/ 175 h 228"/>
                <a:gd name="T38" fmla="*/ 191 w 316"/>
                <a:gd name="T39" fmla="*/ 191 h 228"/>
                <a:gd name="T40" fmla="*/ 178 w 316"/>
                <a:gd name="T41" fmla="*/ 224 h 228"/>
                <a:gd name="T42" fmla="*/ 160 w 316"/>
                <a:gd name="T43" fmla="*/ 213 h 228"/>
                <a:gd name="T44" fmla="*/ 131 w 316"/>
                <a:gd name="T45" fmla="*/ 214 h 228"/>
                <a:gd name="T46" fmla="*/ 98 w 316"/>
                <a:gd name="T47" fmla="*/ 203 h 228"/>
                <a:gd name="T48" fmla="*/ 75 w 316"/>
                <a:gd name="T49" fmla="*/ 208 h 228"/>
                <a:gd name="T50" fmla="*/ 56 w 316"/>
                <a:gd name="T51" fmla="*/ 203 h 228"/>
                <a:gd name="T52" fmla="*/ 10 w 316"/>
                <a:gd name="T53" fmla="*/ 202 h 228"/>
                <a:gd name="T54" fmla="*/ 49 w 316"/>
                <a:gd name="T55" fmla="*/ 175 h 228"/>
                <a:gd name="T56" fmla="*/ 57 w 316"/>
                <a:gd name="T57" fmla="*/ 172 h 228"/>
                <a:gd name="T58" fmla="*/ 45 w 316"/>
                <a:gd name="T59" fmla="*/ 164 h 228"/>
                <a:gd name="T60" fmla="*/ 43 w 316"/>
                <a:gd name="T61" fmla="*/ 148 h 228"/>
                <a:gd name="T62" fmla="*/ 40 w 316"/>
                <a:gd name="T63" fmla="*/ 162 h 228"/>
                <a:gd name="T64" fmla="*/ 18 w 316"/>
                <a:gd name="T65" fmla="*/ 143 h 228"/>
                <a:gd name="T66" fmla="*/ 8 w 316"/>
                <a:gd name="T67" fmla="*/ 115 h 228"/>
                <a:gd name="T68" fmla="*/ 3 w 316"/>
                <a:gd name="T69" fmla="*/ 92 h 228"/>
                <a:gd name="T70" fmla="*/ 17 w 316"/>
                <a:gd name="T71" fmla="*/ 6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6" h="228">
                  <a:moveTo>
                    <a:pt x="26" y="52"/>
                  </a:moveTo>
                  <a:cubicBezTo>
                    <a:pt x="50" y="55"/>
                    <a:pt x="74" y="59"/>
                    <a:pt x="98" y="60"/>
                  </a:cubicBezTo>
                  <a:cubicBezTo>
                    <a:pt x="106" y="61"/>
                    <a:pt x="114" y="61"/>
                    <a:pt x="119" y="53"/>
                  </a:cubicBezTo>
                  <a:cubicBezTo>
                    <a:pt x="122" y="50"/>
                    <a:pt x="126" y="47"/>
                    <a:pt x="129" y="44"/>
                  </a:cubicBezTo>
                  <a:cubicBezTo>
                    <a:pt x="137" y="32"/>
                    <a:pt x="149" y="28"/>
                    <a:pt x="162" y="25"/>
                  </a:cubicBezTo>
                  <a:cubicBezTo>
                    <a:pt x="168" y="24"/>
                    <a:pt x="173" y="27"/>
                    <a:pt x="178" y="28"/>
                  </a:cubicBezTo>
                  <a:cubicBezTo>
                    <a:pt x="185" y="29"/>
                    <a:pt x="192" y="33"/>
                    <a:pt x="199" y="33"/>
                  </a:cubicBezTo>
                  <a:cubicBezTo>
                    <a:pt x="206" y="30"/>
                    <a:pt x="206" y="24"/>
                    <a:pt x="210" y="19"/>
                  </a:cubicBezTo>
                  <a:cubicBezTo>
                    <a:pt x="221" y="20"/>
                    <a:pt x="232" y="21"/>
                    <a:pt x="243" y="21"/>
                  </a:cubicBezTo>
                  <a:cubicBezTo>
                    <a:pt x="246" y="22"/>
                    <a:pt x="250" y="22"/>
                    <a:pt x="249" y="17"/>
                  </a:cubicBezTo>
                  <a:cubicBezTo>
                    <a:pt x="247" y="7"/>
                    <a:pt x="254" y="4"/>
                    <a:pt x="261" y="2"/>
                  </a:cubicBezTo>
                  <a:cubicBezTo>
                    <a:pt x="263" y="2"/>
                    <a:pt x="264" y="1"/>
                    <a:pt x="265" y="0"/>
                  </a:cubicBezTo>
                  <a:cubicBezTo>
                    <a:pt x="271" y="2"/>
                    <a:pt x="277" y="4"/>
                    <a:pt x="284" y="5"/>
                  </a:cubicBezTo>
                  <a:cubicBezTo>
                    <a:pt x="290" y="5"/>
                    <a:pt x="293" y="8"/>
                    <a:pt x="295" y="14"/>
                  </a:cubicBezTo>
                  <a:cubicBezTo>
                    <a:pt x="299" y="27"/>
                    <a:pt x="306" y="38"/>
                    <a:pt x="316" y="49"/>
                  </a:cubicBezTo>
                  <a:cubicBezTo>
                    <a:pt x="314" y="54"/>
                    <a:pt x="311" y="55"/>
                    <a:pt x="306" y="52"/>
                  </a:cubicBezTo>
                  <a:cubicBezTo>
                    <a:pt x="303" y="49"/>
                    <a:pt x="299" y="48"/>
                    <a:pt x="296" y="46"/>
                  </a:cubicBezTo>
                  <a:cubicBezTo>
                    <a:pt x="292" y="45"/>
                    <a:pt x="290" y="42"/>
                    <a:pt x="286" y="46"/>
                  </a:cubicBezTo>
                  <a:cubicBezTo>
                    <a:pt x="282" y="49"/>
                    <a:pt x="279" y="52"/>
                    <a:pt x="282" y="58"/>
                  </a:cubicBezTo>
                  <a:cubicBezTo>
                    <a:pt x="283" y="62"/>
                    <a:pt x="284" y="65"/>
                    <a:pt x="285" y="69"/>
                  </a:cubicBezTo>
                  <a:cubicBezTo>
                    <a:pt x="284" y="69"/>
                    <a:pt x="283" y="70"/>
                    <a:pt x="282" y="70"/>
                  </a:cubicBezTo>
                  <a:cubicBezTo>
                    <a:pt x="270" y="68"/>
                    <a:pt x="261" y="70"/>
                    <a:pt x="260" y="84"/>
                  </a:cubicBezTo>
                  <a:cubicBezTo>
                    <a:pt x="259" y="88"/>
                    <a:pt x="256" y="88"/>
                    <a:pt x="254" y="89"/>
                  </a:cubicBezTo>
                  <a:cubicBezTo>
                    <a:pt x="247" y="91"/>
                    <a:pt x="240" y="93"/>
                    <a:pt x="233" y="95"/>
                  </a:cubicBezTo>
                  <a:cubicBezTo>
                    <a:pt x="230" y="96"/>
                    <a:pt x="228" y="97"/>
                    <a:pt x="226" y="100"/>
                  </a:cubicBezTo>
                  <a:cubicBezTo>
                    <a:pt x="216" y="111"/>
                    <a:pt x="216" y="111"/>
                    <a:pt x="227" y="122"/>
                  </a:cubicBezTo>
                  <a:cubicBezTo>
                    <a:pt x="230" y="125"/>
                    <a:pt x="232" y="129"/>
                    <a:pt x="231" y="134"/>
                  </a:cubicBezTo>
                  <a:cubicBezTo>
                    <a:pt x="229" y="137"/>
                    <a:pt x="229" y="142"/>
                    <a:pt x="229" y="145"/>
                  </a:cubicBezTo>
                  <a:cubicBezTo>
                    <a:pt x="226" y="156"/>
                    <a:pt x="224" y="159"/>
                    <a:pt x="213" y="160"/>
                  </a:cubicBezTo>
                  <a:cubicBezTo>
                    <a:pt x="207" y="161"/>
                    <a:pt x="205" y="166"/>
                    <a:pt x="200" y="169"/>
                  </a:cubicBezTo>
                  <a:cubicBezTo>
                    <a:pt x="200" y="167"/>
                    <a:pt x="200" y="165"/>
                    <a:pt x="200" y="163"/>
                  </a:cubicBezTo>
                  <a:cubicBezTo>
                    <a:pt x="200" y="155"/>
                    <a:pt x="196" y="152"/>
                    <a:pt x="188" y="154"/>
                  </a:cubicBezTo>
                  <a:cubicBezTo>
                    <a:pt x="186" y="154"/>
                    <a:pt x="184" y="154"/>
                    <a:pt x="184" y="157"/>
                  </a:cubicBezTo>
                  <a:cubicBezTo>
                    <a:pt x="185" y="159"/>
                    <a:pt x="187" y="158"/>
                    <a:pt x="188" y="157"/>
                  </a:cubicBezTo>
                  <a:cubicBezTo>
                    <a:pt x="191" y="157"/>
                    <a:pt x="193" y="156"/>
                    <a:pt x="195" y="160"/>
                  </a:cubicBezTo>
                  <a:cubicBezTo>
                    <a:pt x="193" y="160"/>
                    <a:pt x="192" y="161"/>
                    <a:pt x="191" y="161"/>
                  </a:cubicBezTo>
                  <a:cubicBezTo>
                    <a:pt x="186" y="161"/>
                    <a:pt x="182" y="163"/>
                    <a:pt x="182" y="169"/>
                  </a:cubicBezTo>
                  <a:cubicBezTo>
                    <a:pt x="183" y="175"/>
                    <a:pt x="188" y="175"/>
                    <a:pt x="193" y="175"/>
                  </a:cubicBezTo>
                  <a:cubicBezTo>
                    <a:pt x="189" y="178"/>
                    <a:pt x="185" y="182"/>
                    <a:pt x="191" y="187"/>
                  </a:cubicBezTo>
                  <a:cubicBezTo>
                    <a:pt x="192" y="188"/>
                    <a:pt x="193" y="190"/>
                    <a:pt x="191" y="191"/>
                  </a:cubicBezTo>
                  <a:cubicBezTo>
                    <a:pt x="183" y="197"/>
                    <a:pt x="187" y="204"/>
                    <a:pt x="189" y="210"/>
                  </a:cubicBezTo>
                  <a:cubicBezTo>
                    <a:pt x="191" y="220"/>
                    <a:pt x="182" y="220"/>
                    <a:pt x="178" y="224"/>
                  </a:cubicBezTo>
                  <a:cubicBezTo>
                    <a:pt x="173" y="228"/>
                    <a:pt x="171" y="222"/>
                    <a:pt x="168" y="220"/>
                  </a:cubicBezTo>
                  <a:cubicBezTo>
                    <a:pt x="166" y="218"/>
                    <a:pt x="164" y="215"/>
                    <a:pt x="160" y="213"/>
                  </a:cubicBezTo>
                  <a:cubicBezTo>
                    <a:pt x="154" y="211"/>
                    <a:pt x="148" y="205"/>
                    <a:pt x="142" y="215"/>
                  </a:cubicBezTo>
                  <a:cubicBezTo>
                    <a:pt x="139" y="220"/>
                    <a:pt x="135" y="220"/>
                    <a:pt x="131" y="214"/>
                  </a:cubicBezTo>
                  <a:cubicBezTo>
                    <a:pt x="124" y="203"/>
                    <a:pt x="116" y="193"/>
                    <a:pt x="108" y="181"/>
                  </a:cubicBezTo>
                  <a:cubicBezTo>
                    <a:pt x="105" y="189"/>
                    <a:pt x="101" y="196"/>
                    <a:pt x="98" y="203"/>
                  </a:cubicBezTo>
                  <a:cubicBezTo>
                    <a:pt x="97" y="207"/>
                    <a:pt x="95" y="208"/>
                    <a:pt x="91" y="208"/>
                  </a:cubicBezTo>
                  <a:cubicBezTo>
                    <a:pt x="86" y="208"/>
                    <a:pt x="80" y="208"/>
                    <a:pt x="75" y="208"/>
                  </a:cubicBezTo>
                  <a:cubicBezTo>
                    <a:pt x="69" y="208"/>
                    <a:pt x="64" y="208"/>
                    <a:pt x="61" y="203"/>
                  </a:cubicBezTo>
                  <a:cubicBezTo>
                    <a:pt x="59" y="200"/>
                    <a:pt x="56" y="199"/>
                    <a:pt x="56" y="203"/>
                  </a:cubicBezTo>
                  <a:cubicBezTo>
                    <a:pt x="55" y="208"/>
                    <a:pt x="52" y="208"/>
                    <a:pt x="48" y="208"/>
                  </a:cubicBezTo>
                  <a:cubicBezTo>
                    <a:pt x="36" y="207"/>
                    <a:pt x="22" y="210"/>
                    <a:pt x="10" y="202"/>
                  </a:cubicBezTo>
                  <a:cubicBezTo>
                    <a:pt x="17" y="194"/>
                    <a:pt x="25" y="188"/>
                    <a:pt x="36" y="190"/>
                  </a:cubicBezTo>
                  <a:cubicBezTo>
                    <a:pt x="44" y="191"/>
                    <a:pt x="50" y="182"/>
                    <a:pt x="49" y="175"/>
                  </a:cubicBezTo>
                  <a:cubicBezTo>
                    <a:pt x="49" y="175"/>
                    <a:pt x="50" y="175"/>
                    <a:pt x="50" y="174"/>
                  </a:cubicBezTo>
                  <a:cubicBezTo>
                    <a:pt x="53" y="174"/>
                    <a:pt x="57" y="176"/>
                    <a:pt x="57" y="172"/>
                  </a:cubicBezTo>
                  <a:cubicBezTo>
                    <a:pt x="57" y="169"/>
                    <a:pt x="53" y="170"/>
                    <a:pt x="51" y="170"/>
                  </a:cubicBezTo>
                  <a:cubicBezTo>
                    <a:pt x="46" y="171"/>
                    <a:pt x="45" y="169"/>
                    <a:pt x="45" y="164"/>
                  </a:cubicBezTo>
                  <a:cubicBezTo>
                    <a:pt x="45" y="161"/>
                    <a:pt x="45" y="157"/>
                    <a:pt x="45" y="153"/>
                  </a:cubicBezTo>
                  <a:cubicBezTo>
                    <a:pt x="45" y="151"/>
                    <a:pt x="46" y="148"/>
                    <a:pt x="43" y="148"/>
                  </a:cubicBezTo>
                  <a:cubicBezTo>
                    <a:pt x="40" y="148"/>
                    <a:pt x="41" y="151"/>
                    <a:pt x="41" y="153"/>
                  </a:cubicBezTo>
                  <a:cubicBezTo>
                    <a:pt x="40" y="156"/>
                    <a:pt x="40" y="159"/>
                    <a:pt x="40" y="162"/>
                  </a:cubicBezTo>
                  <a:cubicBezTo>
                    <a:pt x="36" y="155"/>
                    <a:pt x="29" y="153"/>
                    <a:pt x="23" y="150"/>
                  </a:cubicBezTo>
                  <a:cubicBezTo>
                    <a:pt x="19" y="149"/>
                    <a:pt x="17" y="147"/>
                    <a:pt x="18" y="143"/>
                  </a:cubicBezTo>
                  <a:cubicBezTo>
                    <a:pt x="19" y="136"/>
                    <a:pt x="16" y="130"/>
                    <a:pt x="11" y="126"/>
                  </a:cubicBezTo>
                  <a:cubicBezTo>
                    <a:pt x="6" y="123"/>
                    <a:pt x="5" y="119"/>
                    <a:pt x="8" y="115"/>
                  </a:cubicBezTo>
                  <a:cubicBezTo>
                    <a:pt x="9" y="113"/>
                    <a:pt x="9" y="111"/>
                    <a:pt x="10" y="110"/>
                  </a:cubicBezTo>
                  <a:cubicBezTo>
                    <a:pt x="14" y="98"/>
                    <a:pt x="14" y="98"/>
                    <a:pt x="3" y="92"/>
                  </a:cubicBezTo>
                  <a:cubicBezTo>
                    <a:pt x="0" y="91"/>
                    <a:pt x="0" y="89"/>
                    <a:pt x="1" y="86"/>
                  </a:cubicBezTo>
                  <a:cubicBezTo>
                    <a:pt x="3" y="76"/>
                    <a:pt x="7" y="66"/>
                    <a:pt x="17" y="60"/>
                  </a:cubicBezTo>
                  <a:cubicBezTo>
                    <a:pt x="20" y="58"/>
                    <a:pt x="23" y="55"/>
                    <a:pt x="26" y="52"/>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2"/>
            <p:cNvSpPr>
              <a:spLocks/>
            </p:cNvSpPr>
            <p:nvPr/>
          </p:nvSpPr>
          <p:spPr bwMode="auto">
            <a:xfrm>
              <a:off x="3364" y="1906"/>
              <a:ext cx="1221" cy="704"/>
            </a:xfrm>
            <a:custGeom>
              <a:avLst/>
              <a:gdLst>
                <a:gd name="T0" fmla="*/ 624 w 648"/>
                <a:gd name="T1" fmla="*/ 231 h 373"/>
                <a:gd name="T2" fmla="*/ 602 w 648"/>
                <a:gd name="T3" fmla="*/ 251 h 373"/>
                <a:gd name="T4" fmla="*/ 580 w 648"/>
                <a:gd name="T5" fmla="*/ 277 h 373"/>
                <a:gd name="T6" fmla="*/ 564 w 648"/>
                <a:gd name="T7" fmla="*/ 310 h 373"/>
                <a:gd name="T8" fmla="*/ 553 w 648"/>
                <a:gd name="T9" fmla="*/ 324 h 373"/>
                <a:gd name="T10" fmla="*/ 514 w 648"/>
                <a:gd name="T11" fmla="*/ 345 h 373"/>
                <a:gd name="T12" fmla="*/ 483 w 648"/>
                <a:gd name="T13" fmla="*/ 343 h 373"/>
                <a:gd name="T14" fmla="*/ 466 w 648"/>
                <a:gd name="T15" fmla="*/ 362 h 373"/>
                <a:gd name="T16" fmla="*/ 449 w 648"/>
                <a:gd name="T17" fmla="*/ 330 h 373"/>
                <a:gd name="T18" fmla="*/ 382 w 648"/>
                <a:gd name="T19" fmla="*/ 332 h 373"/>
                <a:gd name="T20" fmla="*/ 329 w 648"/>
                <a:gd name="T21" fmla="*/ 308 h 373"/>
                <a:gd name="T22" fmla="*/ 286 w 648"/>
                <a:gd name="T23" fmla="*/ 310 h 373"/>
                <a:gd name="T24" fmla="*/ 272 w 648"/>
                <a:gd name="T25" fmla="*/ 339 h 373"/>
                <a:gd name="T26" fmla="*/ 213 w 648"/>
                <a:gd name="T27" fmla="*/ 360 h 373"/>
                <a:gd name="T28" fmla="*/ 168 w 648"/>
                <a:gd name="T29" fmla="*/ 342 h 373"/>
                <a:gd name="T30" fmla="*/ 62 w 648"/>
                <a:gd name="T31" fmla="*/ 233 h 373"/>
                <a:gd name="T32" fmla="*/ 39 w 648"/>
                <a:gd name="T33" fmla="*/ 204 h 373"/>
                <a:gd name="T34" fmla="*/ 31 w 648"/>
                <a:gd name="T35" fmla="*/ 155 h 373"/>
                <a:gd name="T36" fmla="*/ 1 w 648"/>
                <a:gd name="T37" fmla="*/ 118 h 373"/>
                <a:gd name="T38" fmla="*/ 27 w 648"/>
                <a:gd name="T39" fmla="*/ 129 h 373"/>
                <a:gd name="T40" fmla="*/ 69 w 648"/>
                <a:gd name="T41" fmla="*/ 101 h 373"/>
                <a:gd name="T42" fmla="*/ 134 w 648"/>
                <a:gd name="T43" fmla="*/ 69 h 373"/>
                <a:gd name="T44" fmla="*/ 202 w 648"/>
                <a:gd name="T45" fmla="*/ 37 h 373"/>
                <a:gd name="T46" fmla="*/ 213 w 648"/>
                <a:gd name="T47" fmla="*/ 4 h 373"/>
                <a:gd name="T48" fmla="*/ 237 w 648"/>
                <a:gd name="T49" fmla="*/ 13 h 373"/>
                <a:gd name="T50" fmla="*/ 262 w 648"/>
                <a:gd name="T51" fmla="*/ 37 h 373"/>
                <a:gd name="T52" fmla="*/ 298 w 648"/>
                <a:gd name="T53" fmla="*/ 17 h 373"/>
                <a:gd name="T54" fmla="*/ 326 w 648"/>
                <a:gd name="T55" fmla="*/ 43 h 373"/>
                <a:gd name="T56" fmla="*/ 375 w 648"/>
                <a:gd name="T57" fmla="*/ 52 h 373"/>
                <a:gd name="T58" fmla="*/ 400 w 648"/>
                <a:gd name="T59" fmla="*/ 71 h 373"/>
                <a:gd name="T60" fmla="*/ 413 w 648"/>
                <a:gd name="T61" fmla="*/ 108 h 373"/>
                <a:gd name="T62" fmla="*/ 463 w 648"/>
                <a:gd name="T63" fmla="*/ 120 h 373"/>
                <a:gd name="T64" fmla="*/ 532 w 648"/>
                <a:gd name="T65" fmla="*/ 116 h 373"/>
                <a:gd name="T66" fmla="*/ 536 w 648"/>
                <a:gd name="T67" fmla="*/ 125 h 373"/>
                <a:gd name="T68" fmla="*/ 566 w 648"/>
                <a:gd name="T69" fmla="*/ 154 h 373"/>
                <a:gd name="T70" fmla="*/ 610 w 648"/>
                <a:gd name="T71" fmla="*/ 202 h 373"/>
                <a:gd name="T72" fmla="*/ 648 w 648"/>
                <a:gd name="T73" fmla="*/ 2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373">
                  <a:moveTo>
                    <a:pt x="648" y="220"/>
                  </a:moveTo>
                  <a:cubicBezTo>
                    <a:pt x="642" y="229"/>
                    <a:pt x="634" y="233"/>
                    <a:pt x="624" y="231"/>
                  </a:cubicBezTo>
                  <a:cubicBezTo>
                    <a:pt x="618" y="230"/>
                    <a:pt x="614" y="232"/>
                    <a:pt x="611" y="237"/>
                  </a:cubicBezTo>
                  <a:cubicBezTo>
                    <a:pt x="609" y="242"/>
                    <a:pt x="605" y="246"/>
                    <a:pt x="602" y="251"/>
                  </a:cubicBezTo>
                  <a:cubicBezTo>
                    <a:pt x="600" y="256"/>
                    <a:pt x="596" y="259"/>
                    <a:pt x="591" y="260"/>
                  </a:cubicBezTo>
                  <a:cubicBezTo>
                    <a:pt x="585" y="261"/>
                    <a:pt x="580" y="269"/>
                    <a:pt x="580" y="277"/>
                  </a:cubicBezTo>
                  <a:cubicBezTo>
                    <a:pt x="581" y="287"/>
                    <a:pt x="579" y="295"/>
                    <a:pt x="574" y="303"/>
                  </a:cubicBezTo>
                  <a:cubicBezTo>
                    <a:pt x="572" y="307"/>
                    <a:pt x="569" y="310"/>
                    <a:pt x="564" y="310"/>
                  </a:cubicBezTo>
                  <a:cubicBezTo>
                    <a:pt x="559" y="311"/>
                    <a:pt x="555" y="312"/>
                    <a:pt x="556" y="318"/>
                  </a:cubicBezTo>
                  <a:cubicBezTo>
                    <a:pt x="556" y="321"/>
                    <a:pt x="555" y="323"/>
                    <a:pt x="553" y="324"/>
                  </a:cubicBezTo>
                  <a:cubicBezTo>
                    <a:pt x="551" y="326"/>
                    <a:pt x="549" y="328"/>
                    <a:pt x="547" y="330"/>
                  </a:cubicBezTo>
                  <a:cubicBezTo>
                    <a:pt x="539" y="342"/>
                    <a:pt x="527" y="344"/>
                    <a:pt x="514" y="345"/>
                  </a:cubicBezTo>
                  <a:cubicBezTo>
                    <a:pt x="510" y="345"/>
                    <a:pt x="508" y="343"/>
                    <a:pt x="506" y="340"/>
                  </a:cubicBezTo>
                  <a:cubicBezTo>
                    <a:pt x="498" y="333"/>
                    <a:pt x="488" y="334"/>
                    <a:pt x="483" y="343"/>
                  </a:cubicBezTo>
                  <a:cubicBezTo>
                    <a:pt x="477" y="353"/>
                    <a:pt x="472" y="363"/>
                    <a:pt x="466" y="373"/>
                  </a:cubicBezTo>
                  <a:cubicBezTo>
                    <a:pt x="466" y="370"/>
                    <a:pt x="465" y="366"/>
                    <a:pt x="466" y="362"/>
                  </a:cubicBezTo>
                  <a:cubicBezTo>
                    <a:pt x="468" y="351"/>
                    <a:pt x="462" y="342"/>
                    <a:pt x="456" y="333"/>
                  </a:cubicBezTo>
                  <a:cubicBezTo>
                    <a:pt x="454" y="331"/>
                    <a:pt x="452" y="330"/>
                    <a:pt x="449" y="330"/>
                  </a:cubicBezTo>
                  <a:cubicBezTo>
                    <a:pt x="431" y="332"/>
                    <a:pt x="413" y="334"/>
                    <a:pt x="395" y="336"/>
                  </a:cubicBezTo>
                  <a:cubicBezTo>
                    <a:pt x="390" y="336"/>
                    <a:pt x="386" y="335"/>
                    <a:pt x="382" y="332"/>
                  </a:cubicBezTo>
                  <a:cubicBezTo>
                    <a:pt x="377" y="328"/>
                    <a:pt x="371" y="325"/>
                    <a:pt x="366" y="321"/>
                  </a:cubicBezTo>
                  <a:cubicBezTo>
                    <a:pt x="356" y="312"/>
                    <a:pt x="344" y="307"/>
                    <a:pt x="329" y="308"/>
                  </a:cubicBezTo>
                  <a:cubicBezTo>
                    <a:pt x="317" y="308"/>
                    <a:pt x="305" y="307"/>
                    <a:pt x="294" y="306"/>
                  </a:cubicBezTo>
                  <a:cubicBezTo>
                    <a:pt x="290" y="306"/>
                    <a:pt x="287" y="307"/>
                    <a:pt x="286" y="310"/>
                  </a:cubicBezTo>
                  <a:cubicBezTo>
                    <a:pt x="283" y="317"/>
                    <a:pt x="279" y="323"/>
                    <a:pt x="278" y="331"/>
                  </a:cubicBezTo>
                  <a:cubicBezTo>
                    <a:pt x="277" y="334"/>
                    <a:pt x="275" y="337"/>
                    <a:pt x="272" y="339"/>
                  </a:cubicBezTo>
                  <a:cubicBezTo>
                    <a:pt x="270" y="340"/>
                    <a:pt x="268" y="341"/>
                    <a:pt x="267" y="343"/>
                  </a:cubicBezTo>
                  <a:cubicBezTo>
                    <a:pt x="252" y="358"/>
                    <a:pt x="234" y="363"/>
                    <a:pt x="213" y="360"/>
                  </a:cubicBezTo>
                  <a:cubicBezTo>
                    <a:pt x="207" y="359"/>
                    <a:pt x="202" y="359"/>
                    <a:pt x="196" y="356"/>
                  </a:cubicBezTo>
                  <a:cubicBezTo>
                    <a:pt x="187" y="351"/>
                    <a:pt x="178" y="347"/>
                    <a:pt x="168" y="342"/>
                  </a:cubicBezTo>
                  <a:cubicBezTo>
                    <a:pt x="167" y="341"/>
                    <a:pt x="166" y="339"/>
                    <a:pt x="164" y="338"/>
                  </a:cubicBezTo>
                  <a:cubicBezTo>
                    <a:pt x="130" y="303"/>
                    <a:pt x="96" y="268"/>
                    <a:pt x="62" y="233"/>
                  </a:cubicBezTo>
                  <a:cubicBezTo>
                    <a:pt x="55" y="226"/>
                    <a:pt x="49" y="219"/>
                    <a:pt x="42" y="212"/>
                  </a:cubicBezTo>
                  <a:cubicBezTo>
                    <a:pt x="39" y="210"/>
                    <a:pt x="39" y="207"/>
                    <a:pt x="39" y="204"/>
                  </a:cubicBezTo>
                  <a:cubicBezTo>
                    <a:pt x="38" y="190"/>
                    <a:pt x="37" y="177"/>
                    <a:pt x="36" y="163"/>
                  </a:cubicBezTo>
                  <a:cubicBezTo>
                    <a:pt x="36" y="159"/>
                    <a:pt x="34" y="157"/>
                    <a:pt x="31" y="155"/>
                  </a:cubicBezTo>
                  <a:cubicBezTo>
                    <a:pt x="25" y="151"/>
                    <a:pt x="20" y="146"/>
                    <a:pt x="13" y="142"/>
                  </a:cubicBezTo>
                  <a:cubicBezTo>
                    <a:pt x="3" y="137"/>
                    <a:pt x="0" y="128"/>
                    <a:pt x="1" y="118"/>
                  </a:cubicBezTo>
                  <a:cubicBezTo>
                    <a:pt x="1" y="118"/>
                    <a:pt x="1" y="118"/>
                    <a:pt x="1" y="118"/>
                  </a:cubicBezTo>
                  <a:cubicBezTo>
                    <a:pt x="10" y="122"/>
                    <a:pt x="18" y="126"/>
                    <a:pt x="27" y="129"/>
                  </a:cubicBezTo>
                  <a:cubicBezTo>
                    <a:pt x="30" y="131"/>
                    <a:pt x="34" y="132"/>
                    <a:pt x="35" y="128"/>
                  </a:cubicBezTo>
                  <a:cubicBezTo>
                    <a:pt x="40" y="111"/>
                    <a:pt x="55" y="106"/>
                    <a:pt x="69" y="101"/>
                  </a:cubicBezTo>
                  <a:cubicBezTo>
                    <a:pt x="88" y="94"/>
                    <a:pt x="106" y="87"/>
                    <a:pt x="124" y="80"/>
                  </a:cubicBezTo>
                  <a:cubicBezTo>
                    <a:pt x="129" y="78"/>
                    <a:pt x="132" y="74"/>
                    <a:pt x="134" y="69"/>
                  </a:cubicBezTo>
                  <a:cubicBezTo>
                    <a:pt x="138" y="59"/>
                    <a:pt x="145" y="54"/>
                    <a:pt x="155" y="52"/>
                  </a:cubicBezTo>
                  <a:cubicBezTo>
                    <a:pt x="171" y="48"/>
                    <a:pt x="186" y="42"/>
                    <a:pt x="202" y="37"/>
                  </a:cubicBezTo>
                  <a:cubicBezTo>
                    <a:pt x="206" y="36"/>
                    <a:pt x="208" y="33"/>
                    <a:pt x="209" y="29"/>
                  </a:cubicBezTo>
                  <a:cubicBezTo>
                    <a:pt x="210" y="21"/>
                    <a:pt x="212" y="12"/>
                    <a:pt x="213" y="4"/>
                  </a:cubicBezTo>
                  <a:cubicBezTo>
                    <a:pt x="213" y="0"/>
                    <a:pt x="215" y="0"/>
                    <a:pt x="218" y="0"/>
                  </a:cubicBezTo>
                  <a:cubicBezTo>
                    <a:pt x="227" y="1"/>
                    <a:pt x="234" y="4"/>
                    <a:pt x="237" y="13"/>
                  </a:cubicBezTo>
                  <a:cubicBezTo>
                    <a:pt x="239" y="19"/>
                    <a:pt x="242" y="24"/>
                    <a:pt x="245" y="30"/>
                  </a:cubicBezTo>
                  <a:cubicBezTo>
                    <a:pt x="250" y="39"/>
                    <a:pt x="251" y="40"/>
                    <a:pt x="262" y="37"/>
                  </a:cubicBezTo>
                  <a:cubicBezTo>
                    <a:pt x="270" y="31"/>
                    <a:pt x="278" y="25"/>
                    <a:pt x="285" y="19"/>
                  </a:cubicBezTo>
                  <a:cubicBezTo>
                    <a:pt x="290" y="15"/>
                    <a:pt x="293" y="16"/>
                    <a:pt x="298" y="17"/>
                  </a:cubicBezTo>
                  <a:cubicBezTo>
                    <a:pt x="308" y="20"/>
                    <a:pt x="315" y="26"/>
                    <a:pt x="317" y="36"/>
                  </a:cubicBezTo>
                  <a:cubicBezTo>
                    <a:pt x="317" y="42"/>
                    <a:pt x="322" y="42"/>
                    <a:pt x="326" y="43"/>
                  </a:cubicBezTo>
                  <a:cubicBezTo>
                    <a:pt x="340" y="44"/>
                    <a:pt x="353" y="46"/>
                    <a:pt x="367" y="47"/>
                  </a:cubicBezTo>
                  <a:cubicBezTo>
                    <a:pt x="371" y="47"/>
                    <a:pt x="374" y="49"/>
                    <a:pt x="375" y="52"/>
                  </a:cubicBezTo>
                  <a:cubicBezTo>
                    <a:pt x="375" y="53"/>
                    <a:pt x="376" y="53"/>
                    <a:pt x="376" y="54"/>
                  </a:cubicBezTo>
                  <a:cubicBezTo>
                    <a:pt x="380" y="64"/>
                    <a:pt x="387" y="72"/>
                    <a:pt x="400" y="71"/>
                  </a:cubicBezTo>
                  <a:cubicBezTo>
                    <a:pt x="405" y="71"/>
                    <a:pt x="405" y="74"/>
                    <a:pt x="404" y="77"/>
                  </a:cubicBezTo>
                  <a:cubicBezTo>
                    <a:pt x="397" y="91"/>
                    <a:pt x="401" y="100"/>
                    <a:pt x="413" y="108"/>
                  </a:cubicBezTo>
                  <a:cubicBezTo>
                    <a:pt x="421" y="112"/>
                    <a:pt x="427" y="122"/>
                    <a:pt x="436" y="124"/>
                  </a:cubicBezTo>
                  <a:cubicBezTo>
                    <a:pt x="444" y="126"/>
                    <a:pt x="454" y="122"/>
                    <a:pt x="463" y="120"/>
                  </a:cubicBezTo>
                  <a:cubicBezTo>
                    <a:pt x="475" y="117"/>
                    <a:pt x="487" y="115"/>
                    <a:pt x="498" y="112"/>
                  </a:cubicBezTo>
                  <a:cubicBezTo>
                    <a:pt x="510" y="109"/>
                    <a:pt x="521" y="115"/>
                    <a:pt x="532" y="116"/>
                  </a:cubicBezTo>
                  <a:cubicBezTo>
                    <a:pt x="534" y="117"/>
                    <a:pt x="535" y="118"/>
                    <a:pt x="535" y="119"/>
                  </a:cubicBezTo>
                  <a:cubicBezTo>
                    <a:pt x="535" y="121"/>
                    <a:pt x="536" y="123"/>
                    <a:pt x="536" y="125"/>
                  </a:cubicBezTo>
                  <a:cubicBezTo>
                    <a:pt x="537" y="133"/>
                    <a:pt x="536" y="141"/>
                    <a:pt x="545" y="146"/>
                  </a:cubicBezTo>
                  <a:cubicBezTo>
                    <a:pt x="552" y="149"/>
                    <a:pt x="558" y="154"/>
                    <a:pt x="566" y="154"/>
                  </a:cubicBezTo>
                  <a:cubicBezTo>
                    <a:pt x="574" y="154"/>
                    <a:pt x="579" y="158"/>
                    <a:pt x="583" y="164"/>
                  </a:cubicBezTo>
                  <a:cubicBezTo>
                    <a:pt x="591" y="177"/>
                    <a:pt x="601" y="190"/>
                    <a:pt x="610" y="202"/>
                  </a:cubicBezTo>
                  <a:cubicBezTo>
                    <a:pt x="612" y="206"/>
                    <a:pt x="615" y="207"/>
                    <a:pt x="618" y="209"/>
                  </a:cubicBezTo>
                  <a:cubicBezTo>
                    <a:pt x="628" y="212"/>
                    <a:pt x="638" y="215"/>
                    <a:pt x="648" y="22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4" name="Group 103"/>
          <p:cNvGrpSpPr/>
          <p:nvPr/>
        </p:nvGrpSpPr>
        <p:grpSpPr>
          <a:xfrm>
            <a:off x="1558593" y="1350962"/>
            <a:ext cx="1471612" cy="2041526"/>
            <a:chOff x="1558593" y="1350962"/>
            <a:chExt cx="1471612" cy="2041526"/>
          </a:xfrm>
        </p:grpSpPr>
        <p:sp>
          <p:nvSpPr>
            <p:cNvPr id="13" name="Freeform 5"/>
            <p:cNvSpPr>
              <a:spLocks/>
            </p:cNvSpPr>
            <p:nvPr/>
          </p:nvSpPr>
          <p:spPr bwMode="auto">
            <a:xfrm>
              <a:off x="1690355" y="1350962"/>
              <a:ext cx="1339850" cy="1771650"/>
            </a:xfrm>
            <a:custGeom>
              <a:avLst/>
              <a:gdLst>
                <a:gd name="T0" fmla="*/ 0 w 244"/>
                <a:gd name="T1" fmla="*/ 80 h 322"/>
                <a:gd name="T2" fmla="*/ 137 w 244"/>
                <a:gd name="T3" fmla="*/ 29 h 322"/>
                <a:gd name="T4" fmla="*/ 151 w 244"/>
                <a:gd name="T5" fmla="*/ 35 h 322"/>
                <a:gd name="T6" fmla="*/ 209 w 244"/>
                <a:gd name="T7" fmla="*/ 75 h 322"/>
                <a:gd name="T8" fmla="*/ 209 w 244"/>
                <a:gd name="T9" fmla="*/ 149 h 322"/>
                <a:gd name="T10" fmla="*/ 208 w 244"/>
                <a:gd name="T11" fmla="*/ 201 h 322"/>
                <a:gd name="T12" fmla="*/ 203 w 244"/>
                <a:gd name="T13" fmla="*/ 214 h 322"/>
                <a:gd name="T14" fmla="*/ 200 w 244"/>
                <a:gd name="T15" fmla="*/ 219 h 322"/>
                <a:gd name="T16" fmla="*/ 196 w 244"/>
                <a:gd name="T17" fmla="*/ 232 h 322"/>
                <a:gd name="T18" fmla="*/ 188 w 244"/>
                <a:gd name="T19" fmla="*/ 289 h 322"/>
                <a:gd name="T20" fmla="*/ 182 w 244"/>
                <a:gd name="T21" fmla="*/ 303 h 322"/>
                <a:gd name="T22" fmla="*/ 157 w 244"/>
                <a:gd name="T23" fmla="*/ 31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322">
                  <a:moveTo>
                    <a:pt x="0" y="80"/>
                  </a:moveTo>
                  <a:cubicBezTo>
                    <a:pt x="0" y="80"/>
                    <a:pt x="28" y="0"/>
                    <a:pt x="137" y="29"/>
                  </a:cubicBezTo>
                  <a:cubicBezTo>
                    <a:pt x="142" y="30"/>
                    <a:pt x="146" y="32"/>
                    <a:pt x="151" y="35"/>
                  </a:cubicBezTo>
                  <a:cubicBezTo>
                    <a:pt x="209" y="75"/>
                    <a:pt x="209" y="75"/>
                    <a:pt x="209" y="75"/>
                  </a:cubicBezTo>
                  <a:cubicBezTo>
                    <a:pt x="209" y="75"/>
                    <a:pt x="244" y="114"/>
                    <a:pt x="209" y="149"/>
                  </a:cubicBezTo>
                  <a:cubicBezTo>
                    <a:pt x="208" y="201"/>
                    <a:pt x="208" y="201"/>
                    <a:pt x="208" y="201"/>
                  </a:cubicBezTo>
                  <a:cubicBezTo>
                    <a:pt x="208" y="206"/>
                    <a:pt x="206" y="210"/>
                    <a:pt x="203" y="214"/>
                  </a:cubicBezTo>
                  <a:cubicBezTo>
                    <a:pt x="200" y="219"/>
                    <a:pt x="200" y="219"/>
                    <a:pt x="200" y="219"/>
                  </a:cubicBezTo>
                  <a:cubicBezTo>
                    <a:pt x="197" y="223"/>
                    <a:pt x="196" y="227"/>
                    <a:pt x="196" y="232"/>
                  </a:cubicBezTo>
                  <a:cubicBezTo>
                    <a:pt x="197" y="245"/>
                    <a:pt x="198" y="275"/>
                    <a:pt x="188" y="289"/>
                  </a:cubicBezTo>
                  <a:cubicBezTo>
                    <a:pt x="185" y="294"/>
                    <a:pt x="183" y="298"/>
                    <a:pt x="182" y="303"/>
                  </a:cubicBezTo>
                  <a:cubicBezTo>
                    <a:pt x="179" y="311"/>
                    <a:pt x="173" y="322"/>
                    <a:pt x="157" y="31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p:nvSpPr>
          <p:spPr bwMode="auto">
            <a:xfrm>
              <a:off x="2476168" y="3024188"/>
              <a:ext cx="71438" cy="323850"/>
            </a:xfrm>
            <a:custGeom>
              <a:avLst/>
              <a:gdLst>
                <a:gd name="T0" fmla="*/ 13 w 13"/>
                <a:gd name="T1" fmla="*/ 0 h 59"/>
                <a:gd name="T2" fmla="*/ 5 w 13"/>
                <a:gd name="T3" fmla="*/ 59 h 59"/>
              </a:gdLst>
              <a:ahLst/>
              <a:cxnLst>
                <a:cxn ang="0">
                  <a:pos x="T0" y="T1"/>
                </a:cxn>
                <a:cxn ang="0">
                  <a:pos x="T2" y="T3"/>
                </a:cxn>
              </a:cxnLst>
              <a:rect l="0" t="0" r="r" b="b"/>
              <a:pathLst>
                <a:path w="13" h="59">
                  <a:moveTo>
                    <a:pt x="13" y="0"/>
                  </a:moveTo>
                  <a:cubicBezTo>
                    <a:pt x="13" y="0"/>
                    <a:pt x="0" y="48"/>
                    <a:pt x="5" y="5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p:nvSpPr>
          <p:spPr bwMode="auto">
            <a:xfrm>
              <a:off x="2465055" y="2408238"/>
              <a:ext cx="115888" cy="417513"/>
            </a:xfrm>
            <a:custGeom>
              <a:avLst/>
              <a:gdLst>
                <a:gd name="T0" fmla="*/ 21 w 21"/>
                <a:gd name="T1" fmla="*/ 0 h 76"/>
                <a:gd name="T2" fmla="*/ 21 w 21"/>
                <a:gd name="T3" fmla="*/ 76 h 76"/>
              </a:gdLst>
              <a:ahLst/>
              <a:cxnLst>
                <a:cxn ang="0">
                  <a:pos x="T0" y="T1"/>
                </a:cxn>
                <a:cxn ang="0">
                  <a:pos x="T2" y="T3"/>
                </a:cxn>
              </a:cxnLst>
              <a:rect l="0" t="0" r="r" b="b"/>
              <a:pathLst>
                <a:path w="21" h="76">
                  <a:moveTo>
                    <a:pt x="21" y="0"/>
                  </a:moveTo>
                  <a:cubicBezTo>
                    <a:pt x="21" y="0"/>
                    <a:pt x="0" y="26"/>
                    <a:pt x="21" y="7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p:cNvSpPr>
            <p:nvPr/>
          </p:nvSpPr>
          <p:spPr bwMode="auto">
            <a:xfrm>
              <a:off x="2185655" y="2408238"/>
              <a:ext cx="312738" cy="527050"/>
            </a:xfrm>
            <a:custGeom>
              <a:avLst/>
              <a:gdLst>
                <a:gd name="T0" fmla="*/ 57 w 57"/>
                <a:gd name="T1" fmla="*/ 0 h 96"/>
                <a:gd name="T2" fmla="*/ 47 w 57"/>
                <a:gd name="T3" fmla="*/ 40 h 96"/>
                <a:gd name="T4" fmla="*/ 36 w 57"/>
                <a:gd name="T5" fmla="*/ 59 h 96"/>
                <a:gd name="T6" fmla="*/ 0 w 57"/>
                <a:gd name="T7" fmla="*/ 96 h 96"/>
              </a:gdLst>
              <a:ahLst/>
              <a:cxnLst>
                <a:cxn ang="0">
                  <a:pos x="T0" y="T1"/>
                </a:cxn>
                <a:cxn ang="0">
                  <a:pos x="T2" y="T3"/>
                </a:cxn>
                <a:cxn ang="0">
                  <a:pos x="T4" y="T5"/>
                </a:cxn>
                <a:cxn ang="0">
                  <a:pos x="T6" y="T7"/>
                </a:cxn>
              </a:cxnLst>
              <a:rect l="0" t="0" r="r" b="b"/>
              <a:pathLst>
                <a:path w="57" h="96">
                  <a:moveTo>
                    <a:pt x="57" y="0"/>
                  </a:moveTo>
                  <a:cubicBezTo>
                    <a:pt x="47" y="40"/>
                    <a:pt x="47" y="40"/>
                    <a:pt x="47" y="40"/>
                  </a:cubicBezTo>
                  <a:cubicBezTo>
                    <a:pt x="45" y="47"/>
                    <a:pt x="41" y="54"/>
                    <a:pt x="36" y="59"/>
                  </a:cubicBezTo>
                  <a:cubicBezTo>
                    <a:pt x="0" y="96"/>
                    <a:pt x="0" y="96"/>
                    <a:pt x="0" y="9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p:nvSpPr>
          <p:spPr bwMode="auto">
            <a:xfrm>
              <a:off x="2036430" y="3024188"/>
              <a:ext cx="439738" cy="285750"/>
            </a:xfrm>
            <a:custGeom>
              <a:avLst/>
              <a:gdLst>
                <a:gd name="T0" fmla="*/ 0 w 80"/>
                <a:gd name="T1" fmla="*/ 0 h 52"/>
                <a:gd name="T2" fmla="*/ 80 w 80"/>
                <a:gd name="T3" fmla="*/ 52 h 52"/>
              </a:gdLst>
              <a:ahLst/>
              <a:cxnLst>
                <a:cxn ang="0">
                  <a:pos x="T0" y="T1"/>
                </a:cxn>
                <a:cxn ang="0">
                  <a:pos x="T2" y="T3"/>
                </a:cxn>
              </a:cxnLst>
              <a:rect l="0" t="0" r="r" b="b"/>
              <a:pathLst>
                <a:path w="80" h="52">
                  <a:moveTo>
                    <a:pt x="0" y="0"/>
                  </a:moveTo>
                  <a:cubicBezTo>
                    <a:pt x="0" y="0"/>
                    <a:pt x="46" y="11"/>
                    <a:pt x="80" y="5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p:nvSpPr>
          <p:spPr bwMode="auto">
            <a:xfrm>
              <a:off x="1558593" y="2941638"/>
              <a:ext cx="917575" cy="450850"/>
            </a:xfrm>
            <a:custGeom>
              <a:avLst/>
              <a:gdLst>
                <a:gd name="T0" fmla="*/ 0 w 167"/>
                <a:gd name="T1" fmla="*/ 41 h 82"/>
                <a:gd name="T2" fmla="*/ 29 w 167"/>
                <a:gd name="T3" fmla="*/ 8 h 82"/>
                <a:gd name="T4" fmla="*/ 167 w 167"/>
                <a:gd name="T5" fmla="*/ 82 h 82"/>
              </a:gdLst>
              <a:ahLst/>
              <a:cxnLst>
                <a:cxn ang="0">
                  <a:pos x="T0" y="T1"/>
                </a:cxn>
                <a:cxn ang="0">
                  <a:pos x="T2" y="T3"/>
                </a:cxn>
                <a:cxn ang="0">
                  <a:pos x="T4" y="T5"/>
                </a:cxn>
              </a:cxnLst>
              <a:rect l="0" t="0" r="r" b="b"/>
              <a:pathLst>
                <a:path w="167" h="82">
                  <a:moveTo>
                    <a:pt x="0" y="41"/>
                  </a:moveTo>
                  <a:cubicBezTo>
                    <a:pt x="29" y="8"/>
                    <a:pt x="29" y="8"/>
                    <a:pt x="29" y="8"/>
                  </a:cubicBezTo>
                  <a:cubicBezTo>
                    <a:pt x="29" y="8"/>
                    <a:pt x="85" y="0"/>
                    <a:pt x="167" y="8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 name="Freeform 18"/>
          <p:cNvSpPr>
            <a:spLocks/>
          </p:cNvSpPr>
          <p:nvPr/>
        </p:nvSpPr>
        <p:spPr bwMode="auto">
          <a:xfrm>
            <a:off x="801355" y="3144838"/>
            <a:ext cx="701675" cy="771525"/>
          </a:xfrm>
          <a:custGeom>
            <a:avLst/>
            <a:gdLst>
              <a:gd name="T0" fmla="*/ 128 w 128"/>
              <a:gd name="T1" fmla="*/ 0 h 140"/>
              <a:gd name="T2" fmla="*/ 67 w 128"/>
              <a:gd name="T3" fmla="*/ 30 h 140"/>
              <a:gd name="T4" fmla="*/ 1 w 128"/>
              <a:gd name="T5" fmla="*/ 140 h 140"/>
            </a:gdLst>
            <a:ahLst/>
            <a:cxnLst>
              <a:cxn ang="0">
                <a:pos x="T0" y="T1"/>
              </a:cxn>
              <a:cxn ang="0">
                <a:pos x="T2" y="T3"/>
              </a:cxn>
              <a:cxn ang="0">
                <a:pos x="T4" y="T5"/>
              </a:cxn>
            </a:cxnLst>
            <a:rect l="0" t="0" r="r" b="b"/>
            <a:pathLst>
              <a:path w="128" h="140">
                <a:moveTo>
                  <a:pt x="128" y="0"/>
                </a:moveTo>
                <a:cubicBezTo>
                  <a:pt x="67" y="30"/>
                  <a:pt x="67" y="30"/>
                  <a:pt x="67" y="30"/>
                </a:cubicBezTo>
                <a:cubicBezTo>
                  <a:pt x="67" y="30"/>
                  <a:pt x="0" y="60"/>
                  <a:pt x="1" y="14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5" name="Group 104"/>
          <p:cNvGrpSpPr/>
          <p:nvPr/>
        </p:nvGrpSpPr>
        <p:grpSpPr>
          <a:xfrm>
            <a:off x="3558843" y="4779963"/>
            <a:ext cx="1597025" cy="688975"/>
            <a:chOff x="3558843" y="4779963"/>
            <a:chExt cx="1597025" cy="688975"/>
          </a:xfrm>
        </p:grpSpPr>
        <p:sp>
          <p:nvSpPr>
            <p:cNvPr id="27" name="Freeform 19"/>
            <p:cNvSpPr>
              <a:spLocks/>
            </p:cNvSpPr>
            <p:nvPr/>
          </p:nvSpPr>
          <p:spPr bwMode="auto">
            <a:xfrm>
              <a:off x="4211305" y="4956175"/>
              <a:ext cx="944563" cy="512763"/>
            </a:xfrm>
            <a:custGeom>
              <a:avLst/>
              <a:gdLst>
                <a:gd name="T0" fmla="*/ 0 w 595"/>
                <a:gd name="T1" fmla="*/ 219 h 323"/>
                <a:gd name="T2" fmla="*/ 405 w 595"/>
                <a:gd name="T3" fmla="*/ 323 h 323"/>
                <a:gd name="T4" fmla="*/ 595 w 595"/>
                <a:gd name="T5" fmla="*/ 153 h 323"/>
                <a:gd name="T6" fmla="*/ 38 w 595"/>
                <a:gd name="T7" fmla="*/ 0 h 323"/>
              </a:gdLst>
              <a:ahLst/>
              <a:cxnLst>
                <a:cxn ang="0">
                  <a:pos x="T0" y="T1"/>
                </a:cxn>
                <a:cxn ang="0">
                  <a:pos x="T2" y="T3"/>
                </a:cxn>
                <a:cxn ang="0">
                  <a:pos x="T4" y="T5"/>
                </a:cxn>
                <a:cxn ang="0">
                  <a:pos x="T6" y="T7"/>
                </a:cxn>
              </a:cxnLst>
              <a:rect l="0" t="0" r="r" b="b"/>
              <a:pathLst>
                <a:path w="595" h="323">
                  <a:moveTo>
                    <a:pt x="0" y="219"/>
                  </a:moveTo>
                  <a:lnTo>
                    <a:pt x="405" y="323"/>
                  </a:lnTo>
                  <a:lnTo>
                    <a:pt x="595" y="153"/>
                  </a:lnTo>
                  <a:lnTo>
                    <a:pt x="38"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flipH="1" flipV="1">
              <a:off x="3558843" y="4779963"/>
              <a:ext cx="158750" cy="49213"/>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6" name="Group 105"/>
          <p:cNvGrpSpPr/>
          <p:nvPr/>
        </p:nvGrpSpPr>
        <p:grpSpPr>
          <a:xfrm>
            <a:off x="2558718" y="3392488"/>
            <a:ext cx="1949450" cy="2830512"/>
            <a:chOff x="2558718" y="3392488"/>
            <a:chExt cx="1949450" cy="2830512"/>
          </a:xfrm>
        </p:grpSpPr>
        <p:sp>
          <p:nvSpPr>
            <p:cNvPr id="19" name="Freeform 11"/>
            <p:cNvSpPr>
              <a:spLocks/>
            </p:cNvSpPr>
            <p:nvPr/>
          </p:nvSpPr>
          <p:spPr bwMode="auto">
            <a:xfrm>
              <a:off x="2558718" y="3392488"/>
              <a:ext cx="1223963" cy="2119313"/>
            </a:xfrm>
            <a:custGeom>
              <a:avLst/>
              <a:gdLst>
                <a:gd name="T0" fmla="*/ 0 w 223"/>
                <a:gd name="T1" fmla="*/ 0 h 385"/>
                <a:gd name="T2" fmla="*/ 95 w 223"/>
                <a:gd name="T3" fmla="*/ 41 h 385"/>
                <a:gd name="T4" fmla="*/ 128 w 223"/>
                <a:gd name="T5" fmla="*/ 77 h 385"/>
                <a:gd name="T6" fmla="*/ 131 w 223"/>
                <a:gd name="T7" fmla="*/ 88 h 385"/>
                <a:gd name="T8" fmla="*/ 136 w 223"/>
                <a:gd name="T9" fmla="*/ 152 h 385"/>
                <a:gd name="T10" fmla="*/ 196 w 223"/>
                <a:gd name="T11" fmla="*/ 310 h 385"/>
                <a:gd name="T12" fmla="*/ 219 w 223"/>
                <a:gd name="T13" fmla="*/ 385 h 385"/>
              </a:gdLst>
              <a:ahLst/>
              <a:cxnLst>
                <a:cxn ang="0">
                  <a:pos x="T0" y="T1"/>
                </a:cxn>
                <a:cxn ang="0">
                  <a:pos x="T2" y="T3"/>
                </a:cxn>
                <a:cxn ang="0">
                  <a:pos x="T4" y="T5"/>
                </a:cxn>
                <a:cxn ang="0">
                  <a:pos x="T6" y="T7"/>
                </a:cxn>
                <a:cxn ang="0">
                  <a:pos x="T8" y="T9"/>
                </a:cxn>
                <a:cxn ang="0">
                  <a:pos x="T10" y="T11"/>
                </a:cxn>
                <a:cxn ang="0">
                  <a:pos x="T12" y="T13"/>
                </a:cxn>
              </a:cxnLst>
              <a:rect l="0" t="0" r="r" b="b"/>
              <a:pathLst>
                <a:path w="223" h="385">
                  <a:moveTo>
                    <a:pt x="0" y="0"/>
                  </a:moveTo>
                  <a:cubicBezTo>
                    <a:pt x="0" y="0"/>
                    <a:pt x="70" y="38"/>
                    <a:pt x="95" y="41"/>
                  </a:cubicBezTo>
                  <a:cubicBezTo>
                    <a:pt x="113" y="42"/>
                    <a:pt x="124" y="66"/>
                    <a:pt x="128" y="77"/>
                  </a:cubicBezTo>
                  <a:cubicBezTo>
                    <a:pt x="129" y="81"/>
                    <a:pt x="130" y="84"/>
                    <a:pt x="131" y="88"/>
                  </a:cubicBezTo>
                  <a:cubicBezTo>
                    <a:pt x="132" y="101"/>
                    <a:pt x="136" y="134"/>
                    <a:pt x="136" y="152"/>
                  </a:cubicBezTo>
                  <a:cubicBezTo>
                    <a:pt x="196" y="310"/>
                    <a:pt x="196" y="310"/>
                    <a:pt x="196" y="310"/>
                  </a:cubicBezTo>
                  <a:cubicBezTo>
                    <a:pt x="196" y="310"/>
                    <a:pt x="223" y="341"/>
                    <a:pt x="219" y="38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p:cNvSpPr>
            <p:nvPr/>
          </p:nvSpPr>
          <p:spPr bwMode="auto">
            <a:xfrm>
              <a:off x="3668380" y="4929188"/>
              <a:ext cx="565150" cy="517525"/>
            </a:xfrm>
            <a:custGeom>
              <a:avLst/>
              <a:gdLst>
                <a:gd name="T0" fmla="*/ 0 w 103"/>
                <a:gd name="T1" fmla="*/ 27 h 94"/>
                <a:gd name="T2" fmla="*/ 12 w 103"/>
                <a:gd name="T3" fmla="*/ 11 h 94"/>
                <a:gd name="T4" fmla="*/ 103 w 103"/>
                <a:gd name="T5" fmla="*/ 94 h 94"/>
              </a:gdLst>
              <a:ahLst/>
              <a:cxnLst>
                <a:cxn ang="0">
                  <a:pos x="T0" y="T1"/>
                </a:cxn>
                <a:cxn ang="0">
                  <a:pos x="T2" y="T3"/>
                </a:cxn>
                <a:cxn ang="0">
                  <a:pos x="T4" y="T5"/>
                </a:cxn>
              </a:cxnLst>
              <a:rect l="0" t="0" r="r" b="b"/>
              <a:pathLst>
                <a:path w="103" h="94">
                  <a:moveTo>
                    <a:pt x="0" y="27"/>
                  </a:moveTo>
                  <a:cubicBezTo>
                    <a:pt x="12" y="11"/>
                    <a:pt x="12" y="11"/>
                    <a:pt x="12" y="11"/>
                  </a:cubicBezTo>
                  <a:cubicBezTo>
                    <a:pt x="12" y="11"/>
                    <a:pt x="91" y="0"/>
                    <a:pt x="103" y="9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p:nvSpPr>
          <p:spPr bwMode="auto">
            <a:xfrm>
              <a:off x="2750805" y="5132388"/>
              <a:ext cx="1433513" cy="771525"/>
            </a:xfrm>
            <a:custGeom>
              <a:avLst/>
              <a:gdLst>
                <a:gd name="T0" fmla="*/ 261 w 261"/>
                <a:gd name="T1" fmla="*/ 64 h 140"/>
                <a:gd name="T2" fmla="*/ 206 w 261"/>
                <a:gd name="T3" fmla="*/ 131 h 140"/>
                <a:gd name="T4" fmla="*/ 187 w 261"/>
                <a:gd name="T5" fmla="*/ 140 h 140"/>
                <a:gd name="T6" fmla="*/ 148 w 261"/>
                <a:gd name="T7" fmla="*/ 140 h 140"/>
                <a:gd name="T8" fmla="*/ 124 w 261"/>
                <a:gd name="T9" fmla="*/ 130 h 140"/>
                <a:gd name="T10" fmla="*/ 0 w 261"/>
                <a:gd name="T11" fmla="*/ 0 h 140"/>
              </a:gdLst>
              <a:ahLst/>
              <a:cxnLst>
                <a:cxn ang="0">
                  <a:pos x="T0" y="T1"/>
                </a:cxn>
                <a:cxn ang="0">
                  <a:pos x="T2" y="T3"/>
                </a:cxn>
                <a:cxn ang="0">
                  <a:pos x="T4" y="T5"/>
                </a:cxn>
                <a:cxn ang="0">
                  <a:pos x="T6" y="T7"/>
                </a:cxn>
                <a:cxn ang="0">
                  <a:pos x="T8" y="T9"/>
                </a:cxn>
                <a:cxn ang="0">
                  <a:pos x="T10" y="T11"/>
                </a:cxn>
              </a:cxnLst>
              <a:rect l="0" t="0" r="r" b="b"/>
              <a:pathLst>
                <a:path w="261" h="140">
                  <a:moveTo>
                    <a:pt x="261" y="64"/>
                  </a:moveTo>
                  <a:cubicBezTo>
                    <a:pt x="206" y="131"/>
                    <a:pt x="206" y="131"/>
                    <a:pt x="206" y="131"/>
                  </a:cubicBezTo>
                  <a:cubicBezTo>
                    <a:pt x="202" y="137"/>
                    <a:pt x="195" y="140"/>
                    <a:pt x="187" y="140"/>
                  </a:cubicBezTo>
                  <a:cubicBezTo>
                    <a:pt x="148" y="140"/>
                    <a:pt x="148" y="140"/>
                    <a:pt x="148" y="140"/>
                  </a:cubicBezTo>
                  <a:cubicBezTo>
                    <a:pt x="139" y="140"/>
                    <a:pt x="130" y="136"/>
                    <a:pt x="124" y="130"/>
                  </a:cubicBezTo>
                  <a:cubicBezTo>
                    <a:pt x="0" y="0"/>
                    <a:pt x="0" y="0"/>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p:nvSpPr>
          <p:spPr bwMode="auto">
            <a:xfrm>
              <a:off x="3762043" y="4906963"/>
              <a:ext cx="422275" cy="247650"/>
            </a:xfrm>
            <a:custGeom>
              <a:avLst/>
              <a:gdLst>
                <a:gd name="T0" fmla="*/ 66 w 77"/>
                <a:gd name="T1" fmla="*/ 45 h 45"/>
                <a:gd name="T2" fmla="*/ 77 w 77"/>
                <a:gd name="T3" fmla="*/ 27 h 45"/>
                <a:gd name="T4" fmla="*/ 0 w 77"/>
                <a:gd name="T5" fmla="*/ 5 h 45"/>
              </a:gdLst>
              <a:ahLst/>
              <a:cxnLst>
                <a:cxn ang="0">
                  <a:pos x="T0" y="T1"/>
                </a:cxn>
                <a:cxn ang="0">
                  <a:pos x="T2" y="T3"/>
                </a:cxn>
                <a:cxn ang="0">
                  <a:pos x="T4" y="T5"/>
                </a:cxn>
              </a:cxnLst>
              <a:rect l="0" t="0" r="r" b="b"/>
              <a:pathLst>
                <a:path w="77" h="45">
                  <a:moveTo>
                    <a:pt x="66" y="45"/>
                  </a:moveTo>
                  <a:cubicBezTo>
                    <a:pt x="77" y="27"/>
                    <a:pt x="77" y="27"/>
                    <a:pt x="77" y="27"/>
                  </a:cubicBezTo>
                  <a:cubicBezTo>
                    <a:pt x="77" y="27"/>
                    <a:pt x="51" y="0"/>
                    <a:pt x="0" y="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p:nvSpPr>
          <p:spPr bwMode="auto">
            <a:xfrm>
              <a:off x="3804905" y="4797425"/>
              <a:ext cx="417513" cy="185738"/>
            </a:xfrm>
            <a:custGeom>
              <a:avLst/>
              <a:gdLst>
                <a:gd name="T0" fmla="*/ 69 w 76"/>
                <a:gd name="T1" fmla="*/ 34 h 34"/>
                <a:gd name="T2" fmla="*/ 73 w 76"/>
                <a:gd name="T3" fmla="*/ 28 h 34"/>
                <a:gd name="T4" fmla="*/ 68 w 76"/>
                <a:gd name="T5" fmla="*/ 17 h 34"/>
                <a:gd name="T6" fmla="*/ 8 w 76"/>
                <a:gd name="T7" fmla="*/ 1 h 34"/>
                <a:gd name="T8" fmla="*/ 0 w 76"/>
                <a:gd name="T9" fmla="*/ 8 h 34"/>
                <a:gd name="T10" fmla="*/ 0 w 76"/>
                <a:gd name="T11" fmla="*/ 17 h 34"/>
              </a:gdLst>
              <a:ahLst/>
              <a:cxnLst>
                <a:cxn ang="0">
                  <a:pos x="T0" y="T1"/>
                </a:cxn>
                <a:cxn ang="0">
                  <a:pos x="T2" y="T3"/>
                </a:cxn>
                <a:cxn ang="0">
                  <a:pos x="T4" y="T5"/>
                </a:cxn>
                <a:cxn ang="0">
                  <a:pos x="T6" y="T7"/>
                </a:cxn>
                <a:cxn ang="0">
                  <a:pos x="T8" y="T9"/>
                </a:cxn>
                <a:cxn ang="0">
                  <a:pos x="T10" y="T11"/>
                </a:cxn>
              </a:cxnLst>
              <a:rect l="0" t="0" r="r" b="b"/>
              <a:pathLst>
                <a:path w="76" h="34">
                  <a:moveTo>
                    <a:pt x="69" y="34"/>
                  </a:moveTo>
                  <a:cubicBezTo>
                    <a:pt x="73" y="28"/>
                    <a:pt x="73" y="28"/>
                    <a:pt x="73" y="28"/>
                  </a:cubicBezTo>
                  <a:cubicBezTo>
                    <a:pt x="76" y="23"/>
                    <a:pt x="73" y="18"/>
                    <a:pt x="68" y="17"/>
                  </a:cubicBezTo>
                  <a:cubicBezTo>
                    <a:pt x="8" y="1"/>
                    <a:pt x="8" y="1"/>
                    <a:pt x="8" y="1"/>
                  </a:cubicBezTo>
                  <a:cubicBezTo>
                    <a:pt x="4" y="0"/>
                    <a:pt x="0" y="4"/>
                    <a:pt x="0" y="8"/>
                  </a:cubicBezTo>
                  <a:cubicBezTo>
                    <a:pt x="0" y="17"/>
                    <a:pt x="0" y="17"/>
                    <a:pt x="0" y="1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6"/>
            <p:cNvSpPr>
              <a:spLocks noChangeShapeType="1"/>
            </p:cNvSpPr>
            <p:nvPr/>
          </p:nvSpPr>
          <p:spPr bwMode="auto">
            <a:xfrm flipH="1">
              <a:off x="2992105" y="5534025"/>
              <a:ext cx="87313" cy="68897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p:nvSpPr>
          <p:spPr bwMode="auto">
            <a:xfrm>
              <a:off x="2766680" y="3684588"/>
              <a:ext cx="312738" cy="842963"/>
            </a:xfrm>
            <a:custGeom>
              <a:avLst/>
              <a:gdLst>
                <a:gd name="T0" fmla="*/ 57 w 57"/>
                <a:gd name="T1" fmla="*/ 0 h 153"/>
                <a:gd name="T2" fmla="*/ 0 w 57"/>
                <a:gd name="T3" fmla="*/ 153 h 153"/>
              </a:gdLst>
              <a:ahLst/>
              <a:cxnLst>
                <a:cxn ang="0">
                  <a:pos x="T0" y="T1"/>
                </a:cxn>
                <a:cxn ang="0">
                  <a:pos x="T2" y="T3"/>
                </a:cxn>
              </a:cxnLst>
              <a:rect l="0" t="0" r="r" b="b"/>
              <a:pathLst>
                <a:path w="57" h="153">
                  <a:moveTo>
                    <a:pt x="57" y="0"/>
                  </a:moveTo>
                  <a:cubicBezTo>
                    <a:pt x="57" y="0"/>
                    <a:pt x="8" y="18"/>
                    <a:pt x="0" y="15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flipV="1">
              <a:off x="4508168" y="4394200"/>
              <a:ext cx="0" cy="3254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7" name="Group 106"/>
          <p:cNvGrpSpPr/>
          <p:nvPr/>
        </p:nvGrpSpPr>
        <p:grpSpPr>
          <a:xfrm>
            <a:off x="3492168" y="2517775"/>
            <a:ext cx="2449513" cy="2378076"/>
            <a:chOff x="3492168" y="2517775"/>
            <a:chExt cx="2449513" cy="2378076"/>
          </a:xfrm>
        </p:grpSpPr>
        <p:sp>
          <p:nvSpPr>
            <p:cNvPr id="29" name="Freeform 21"/>
            <p:cNvSpPr>
              <a:spLocks/>
            </p:cNvSpPr>
            <p:nvPr/>
          </p:nvSpPr>
          <p:spPr bwMode="auto">
            <a:xfrm>
              <a:off x="4211305" y="4598988"/>
              <a:ext cx="928688" cy="296863"/>
            </a:xfrm>
            <a:custGeom>
              <a:avLst/>
              <a:gdLst>
                <a:gd name="T0" fmla="*/ 153 w 585"/>
                <a:gd name="T1" fmla="*/ 0 h 187"/>
                <a:gd name="T2" fmla="*/ 0 w 585"/>
                <a:gd name="T3" fmla="*/ 76 h 187"/>
                <a:gd name="T4" fmla="*/ 454 w 585"/>
                <a:gd name="T5" fmla="*/ 187 h 187"/>
                <a:gd name="T6" fmla="*/ 585 w 585"/>
                <a:gd name="T7" fmla="*/ 93 h 187"/>
                <a:gd name="T8" fmla="*/ 519 w 585"/>
                <a:gd name="T9" fmla="*/ 76 h 187"/>
              </a:gdLst>
              <a:ahLst/>
              <a:cxnLst>
                <a:cxn ang="0">
                  <a:pos x="T0" y="T1"/>
                </a:cxn>
                <a:cxn ang="0">
                  <a:pos x="T2" y="T3"/>
                </a:cxn>
                <a:cxn ang="0">
                  <a:pos x="T4" y="T5"/>
                </a:cxn>
                <a:cxn ang="0">
                  <a:pos x="T6" y="T7"/>
                </a:cxn>
                <a:cxn ang="0">
                  <a:pos x="T8" y="T9"/>
                </a:cxn>
              </a:cxnLst>
              <a:rect l="0" t="0" r="r" b="b"/>
              <a:pathLst>
                <a:path w="585" h="187">
                  <a:moveTo>
                    <a:pt x="153" y="0"/>
                  </a:moveTo>
                  <a:lnTo>
                    <a:pt x="0" y="76"/>
                  </a:lnTo>
                  <a:lnTo>
                    <a:pt x="454" y="187"/>
                  </a:lnTo>
                  <a:lnTo>
                    <a:pt x="585" y="93"/>
                  </a:lnTo>
                  <a:lnTo>
                    <a:pt x="519" y="7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flipV="1">
              <a:off x="4898693" y="4456113"/>
              <a:ext cx="0" cy="3508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24"/>
            <p:cNvSpPr>
              <a:spLocks/>
            </p:cNvSpPr>
            <p:nvPr/>
          </p:nvSpPr>
          <p:spPr bwMode="auto">
            <a:xfrm>
              <a:off x="3492168" y="2517775"/>
              <a:ext cx="2449513" cy="2036763"/>
            </a:xfrm>
            <a:custGeom>
              <a:avLst/>
              <a:gdLst>
                <a:gd name="T0" fmla="*/ 142 w 1543"/>
                <a:gd name="T1" fmla="*/ 0 h 1283"/>
                <a:gd name="T2" fmla="*/ 0 w 1543"/>
                <a:gd name="T3" fmla="*/ 1047 h 1283"/>
                <a:gd name="T4" fmla="*/ 1381 w 1543"/>
                <a:gd name="T5" fmla="*/ 1283 h 1283"/>
                <a:gd name="T6" fmla="*/ 1543 w 1543"/>
                <a:gd name="T7" fmla="*/ 97 h 1283"/>
                <a:gd name="T8" fmla="*/ 142 w 1543"/>
                <a:gd name="T9" fmla="*/ 0 h 1283"/>
              </a:gdLst>
              <a:ahLst/>
              <a:cxnLst>
                <a:cxn ang="0">
                  <a:pos x="T0" y="T1"/>
                </a:cxn>
                <a:cxn ang="0">
                  <a:pos x="T2" y="T3"/>
                </a:cxn>
                <a:cxn ang="0">
                  <a:pos x="T4" y="T5"/>
                </a:cxn>
                <a:cxn ang="0">
                  <a:pos x="T6" y="T7"/>
                </a:cxn>
                <a:cxn ang="0">
                  <a:pos x="T8" y="T9"/>
                </a:cxn>
              </a:cxnLst>
              <a:rect l="0" t="0" r="r" b="b"/>
              <a:pathLst>
                <a:path w="1543" h="1283">
                  <a:moveTo>
                    <a:pt x="142" y="0"/>
                  </a:moveTo>
                  <a:lnTo>
                    <a:pt x="0" y="1047"/>
                  </a:lnTo>
                  <a:lnTo>
                    <a:pt x="1381" y="1283"/>
                  </a:lnTo>
                  <a:lnTo>
                    <a:pt x="1543" y="97"/>
                  </a:lnTo>
                  <a:lnTo>
                    <a:pt x="142"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p:nvSpPr>
          <p:spPr bwMode="auto">
            <a:xfrm>
              <a:off x="3585830" y="2638425"/>
              <a:ext cx="2235200" cy="1755775"/>
            </a:xfrm>
            <a:custGeom>
              <a:avLst/>
              <a:gdLst>
                <a:gd name="T0" fmla="*/ 111 w 1408"/>
                <a:gd name="T1" fmla="*/ 0 h 1106"/>
                <a:gd name="T2" fmla="*/ 1408 w 1408"/>
                <a:gd name="T3" fmla="*/ 76 h 1106"/>
                <a:gd name="T4" fmla="*/ 1283 w 1408"/>
                <a:gd name="T5" fmla="*/ 1106 h 1106"/>
                <a:gd name="T6" fmla="*/ 0 w 1408"/>
                <a:gd name="T7" fmla="*/ 895 h 1106"/>
                <a:gd name="T8" fmla="*/ 111 w 1408"/>
                <a:gd name="T9" fmla="*/ 0 h 1106"/>
              </a:gdLst>
              <a:ahLst/>
              <a:cxnLst>
                <a:cxn ang="0">
                  <a:pos x="T0" y="T1"/>
                </a:cxn>
                <a:cxn ang="0">
                  <a:pos x="T2" y="T3"/>
                </a:cxn>
                <a:cxn ang="0">
                  <a:pos x="T4" y="T5"/>
                </a:cxn>
                <a:cxn ang="0">
                  <a:pos x="T6" y="T7"/>
                </a:cxn>
                <a:cxn ang="0">
                  <a:pos x="T8" y="T9"/>
                </a:cxn>
              </a:cxnLst>
              <a:rect l="0" t="0" r="r" b="b"/>
              <a:pathLst>
                <a:path w="1408" h="1106">
                  <a:moveTo>
                    <a:pt x="111" y="0"/>
                  </a:moveTo>
                  <a:lnTo>
                    <a:pt x="1408" y="76"/>
                  </a:lnTo>
                  <a:lnTo>
                    <a:pt x="1283" y="1106"/>
                  </a:lnTo>
                  <a:lnTo>
                    <a:pt x="0" y="895"/>
                  </a:lnTo>
                  <a:lnTo>
                    <a:pt x="111"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4" name="Freeform 26"/>
          <p:cNvSpPr>
            <a:spLocks/>
          </p:cNvSpPr>
          <p:nvPr/>
        </p:nvSpPr>
        <p:spPr bwMode="auto">
          <a:xfrm>
            <a:off x="129843" y="3668713"/>
            <a:ext cx="2214563" cy="2581275"/>
          </a:xfrm>
          <a:custGeom>
            <a:avLst/>
            <a:gdLst>
              <a:gd name="T0" fmla="*/ 0 w 403"/>
              <a:gd name="T1" fmla="*/ 0 h 469"/>
              <a:gd name="T2" fmla="*/ 356 w 403"/>
              <a:gd name="T3" fmla="*/ 90 h 469"/>
              <a:gd name="T4" fmla="*/ 375 w 403"/>
              <a:gd name="T5" fmla="*/ 111 h 469"/>
              <a:gd name="T6" fmla="*/ 403 w 403"/>
              <a:gd name="T7" fmla="*/ 469 h 469"/>
            </a:gdLst>
            <a:ahLst/>
            <a:cxnLst>
              <a:cxn ang="0">
                <a:pos x="T0" y="T1"/>
              </a:cxn>
              <a:cxn ang="0">
                <a:pos x="T2" y="T3"/>
              </a:cxn>
              <a:cxn ang="0">
                <a:pos x="T4" y="T5"/>
              </a:cxn>
              <a:cxn ang="0">
                <a:pos x="T6" y="T7"/>
              </a:cxn>
            </a:cxnLst>
            <a:rect l="0" t="0" r="r" b="b"/>
            <a:pathLst>
              <a:path w="403" h="469">
                <a:moveTo>
                  <a:pt x="0" y="0"/>
                </a:moveTo>
                <a:cubicBezTo>
                  <a:pt x="0" y="0"/>
                  <a:pt x="131" y="70"/>
                  <a:pt x="356" y="90"/>
                </a:cubicBezTo>
                <a:cubicBezTo>
                  <a:pt x="366" y="91"/>
                  <a:pt x="375" y="100"/>
                  <a:pt x="375" y="111"/>
                </a:cubicBezTo>
                <a:cubicBezTo>
                  <a:pt x="377" y="158"/>
                  <a:pt x="383" y="289"/>
                  <a:pt x="403" y="46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8" name="Group 107"/>
          <p:cNvGrpSpPr/>
          <p:nvPr/>
        </p:nvGrpSpPr>
        <p:grpSpPr>
          <a:xfrm>
            <a:off x="6110167" y="1050924"/>
            <a:ext cx="1625600" cy="1133476"/>
            <a:chOff x="6110167" y="1050924"/>
            <a:chExt cx="1625600" cy="1133476"/>
          </a:xfrm>
        </p:grpSpPr>
        <p:sp>
          <p:nvSpPr>
            <p:cNvPr id="35" name="Freeform 27"/>
            <p:cNvSpPr>
              <a:spLocks/>
            </p:cNvSpPr>
            <p:nvPr/>
          </p:nvSpPr>
          <p:spPr bwMode="auto">
            <a:xfrm>
              <a:off x="6110167" y="1535112"/>
              <a:ext cx="444500" cy="638175"/>
            </a:xfrm>
            <a:custGeom>
              <a:avLst/>
              <a:gdLst>
                <a:gd name="T0" fmla="*/ 0 w 280"/>
                <a:gd name="T1" fmla="*/ 0 h 402"/>
                <a:gd name="T2" fmla="*/ 173 w 280"/>
                <a:gd name="T3" fmla="*/ 86 h 402"/>
                <a:gd name="T4" fmla="*/ 280 w 280"/>
                <a:gd name="T5" fmla="*/ 402 h 402"/>
              </a:gdLst>
              <a:ahLst/>
              <a:cxnLst>
                <a:cxn ang="0">
                  <a:pos x="T0" y="T1"/>
                </a:cxn>
                <a:cxn ang="0">
                  <a:pos x="T2" y="T3"/>
                </a:cxn>
                <a:cxn ang="0">
                  <a:pos x="T4" y="T5"/>
                </a:cxn>
              </a:cxnLst>
              <a:rect l="0" t="0" r="r" b="b"/>
              <a:pathLst>
                <a:path w="280" h="402">
                  <a:moveTo>
                    <a:pt x="0" y="0"/>
                  </a:moveTo>
                  <a:lnTo>
                    <a:pt x="173" y="86"/>
                  </a:lnTo>
                  <a:lnTo>
                    <a:pt x="280" y="402"/>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Freeform 28"/>
            <p:cNvSpPr>
              <a:spLocks/>
            </p:cNvSpPr>
            <p:nvPr/>
          </p:nvSpPr>
          <p:spPr bwMode="auto">
            <a:xfrm>
              <a:off x="6110167" y="1577974"/>
              <a:ext cx="350838" cy="606425"/>
            </a:xfrm>
            <a:custGeom>
              <a:avLst/>
              <a:gdLst>
                <a:gd name="T0" fmla="*/ 0 w 221"/>
                <a:gd name="T1" fmla="*/ 0 h 382"/>
                <a:gd name="T2" fmla="*/ 121 w 221"/>
                <a:gd name="T3" fmla="*/ 319 h 382"/>
                <a:gd name="T4" fmla="*/ 221 w 221"/>
                <a:gd name="T5" fmla="*/ 382 h 382"/>
              </a:gdLst>
              <a:ahLst/>
              <a:cxnLst>
                <a:cxn ang="0">
                  <a:pos x="T0" y="T1"/>
                </a:cxn>
                <a:cxn ang="0">
                  <a:pos x="T2" y="T3"/>
                </a:cxn>
                <a:cxn ang="0">
                  <a:pos x="T4" y="T5"/>
                </a:cxn>
              </a:cxnLst>
              <a:rect l="0" t="0" r="r" b="b"/>
              <a:pathLst>
                <a:path w="221" h="382">
                  <a:moveTo>
                    <a:pt x="0" y="0"/>
                  </a:moveTo>
                  <a:lnTo>
                    <a:pt x="121" y="319"/>
                  </a:lnTo>
                  <a:lnTo>
                    <a:pt x="221" y="382"/>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9"/>
            <p:cNvSpPr>
              <a:spLocks noChangeShapeType="1"/>
            </p:cNvSpPr>
            <p:nvPr/>
          </p:nvSpPr>
          <p:spPr bwMode="auto">
            <a:xfrm flipV="1">
              <a:off x="6527679" y="1997074"/>
              <a:ext cx="115888" cy="1587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Freeform 30"/>
            <p:cNvSpPr>
              <a:spLocks/>
            </p:cNvSpPr>
            <p:nvPr/>
          </p:nvSpPr>
          <p:spPr bwMode="auto">
            <a:xfrm>
              <a:off x="6592767" y="1936749"/>
              <a:ext cx="307975" cy="169863"/>
            </a:xfrm>
            <a:custGeom>
              <a:avLst/>
              <a:gdLst>
                <a:gd name="T0" fmla="*/ 56 w 56"/>
                <a:gd name="T1" fmla="*/ 0 h 31"/>
                <a:gd name="T2" fmla="*/ 27 w 56"/>
                <a:gd name="T3" fmla="*/ 0 h 31"/>
                <a:gd name="T4" fmla="*/ 0 w 56"/>
                <a:gd name="T5" fmla="*/ 29 h 31"/>
                <a:gd name="T6" fmla="*/ 6 w 56"/>
                <a:gd name="T7" fmla="*/ 26 h 31"/>
              </a:gdLst>
              <a:ahLst/>
              <a:cxnLst>
                <a:cxn ang="0">
                  <a:pos x="T0" y="T1"/>
                </a:cxn>
                <a:cxn ang="0">
                  <a:pos x="T2" y="T3"/>
                </a:cxn>
                <a:cxn ang="0">
                  <a:pos x="T4" y="T5"/>
                </a:cxn>
                <a:cxn ang="0">
                  <a:pos x="T6" y="T7"/>
                </a:cxn>
              </a:cxnLst>
              <a:rect l="0" t="0" r="r" b="b"/>
              <a:pathLst>
                <a:path w="56" h="31">
                  <a:moveTo>
                    <a:pt x="56" y="0"/>
                  </a:moveTo>
                  <a:cubicBezTo>
                    <a:pt x="27" y="0"/>
                    <a:pt x="27" y="0"/>
                    <a:pt x="27" y="0"/>
                  </a:cubicBezTo>
                  <a:cubicBezTo>
                    <a:pt x="27" y="0"/>
                    <a:pt x="1" y="11"/>
                    <a:pt x="0" y="29"/>
                  </a:cubicBezTo>
                  <a:cubicBezTo>
                    <a:pt x="0" y="29"/>
                    <a:pt x="4" y="31"/>
                    <a:pt x="6" y="2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31"/>
            <p:cNvSpPr>
              <a:spLocks/>
            </p:cNvSpPr>
            <p:nvPr/>
          </p:nvSpPr>
          <p:spPr bwMode="auto">
            <a:xfrm>
              <a:off x="6637217" y="1974849"/>
              <a:ext cx="109538" cy="176213"/>
            </a:xfrm>
            <a:custGeom>
              <a:avLst/>
              <a:gdLst>
                <a:gd name="T0" fmla="*/ 20 w 20"/>
                <a:gd name="T1" fmla="*/ 0 h 32"/>
                <a:gd name="T2" fmla="*/ 10 w 20"/>
                <a:gd name="T3" fmla="*/ 7 h 32"/>
                <a:gd name="T4" fmla="*/ 1 w 20"/>
                <a:gd name="T5" fmla="*/ 25 h 32"/>
                <a:gd name="T6" fmla="*/ 8 w 20"/>
                <a:gd name="T7" fmla="*/ 28 h 32"/>
              </a:gdLst>
              <a:ahLst/>
              <a:cxnLst>
                <a:cxn ang="0">
                  <a:pos x="T0" y="T1"/>
                </a:cxn>
                <a:cxn ang="0">
                  <a:pos x="T2" y="T3"/>
                </a:cxn>
                <a:cxn ang="0">
                  <a:pos x="T4" y="T5"/>
                </a:cxn>
                <a:cxn ang="0">
                  <a:pos x="T6" y="T7"/>
                </a:cxn>
              </a:cxnLst>
              <a:rect l="0" t="0" r="r" b="b"/>
              <a:pathLst>
                <a:path w="20" h="32">
                  <a:moveTo>
                    <a:pt x="20" y="0"/>
                  </a:moveTo>
                  <a:cubicBezTo>
                    <a:pt x="10" y="7"/>
                    <a:pt x="10" y="7"/>
                    <a:pt x="10" y="7"/>
                  </a:cubicBezTo>
                  <a:cubicBezTo>
                    <a:pt x="1" y="25"/>
                    <a:pt x="1" y="25"/>
                    <a:pt x="1" y="25"/>
                  </a:cubicBezTo>
                  <a:cubicBezTo>
                    <a:pt x="1" y="25"/>
                    <a:pt x="0" y="32"/>
                    <a:pt x="8" y="2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32"/>
            <p:cNvSpPr>
              <a:spLocks/>
            </p:cNvSpPr>
            <p:nvPr/>
          </p:nvSpPr>
          <p:spPr bwMode="auto">
            <a:xfrm>
              <a:off x="6735642" y="2008187"/>
              <a:ext cx="131763" cy="55563"/>
            </a:xfrm>
            <a:custGeom>
              <a:avLst/>
              <a:gdLst>
                <a:gd name="T0" fmla="*/ 56 w 83"/>
                <a:gd name="T1" fmla="*/ 17 h 35"/>
                <a:gd name="T2" fmla="*/ 83 w 83"/>
                <a:gd name="T3" fmla="*/ 0 h 35"/>
                <a:gd name="T4" fmla="*/ 35 w 83"/>
                <a:gd name="T5" fmla="*/ 0 h 35"/>
                <a:gd name="T6" fmla="*/ 0 w 83"/>
                <a:gd name="T7" fmla="*/ 35 h 35"/>
              </a:gdLst>
              <a:ahLst/>
              <a:cxnLst>
                <a:cxn ang="0">
                  <a:pos x="T0" y="T1"/>
                </a:cxn>
                <a:cxn ang="0">
                  <a:pos x="T2" y="T3"/>
                </a:cxn>
                <a:cxn ang="0">
                  <a:pos x="T4" y="T5"/>
                </a:cxn>
                <a:cxn ang="0">
                  <a:pos x="T6" y="T7"/>
                </a:cxn>
              </a:cxnLst>
              <a:rect l="0" t="0" r="r" b="b"/>
              <a:pathLst>
                <a:path w="83" h="35">
                  <a:moveTo>
                    <a:pt x="56" y="17"/>
                  </a:moveTo>
                  <a:lnTo>
                    <a:pt x="83" y="0"/>
                  </a:lnTo>
                  <a:lnTo>
                    <a:pt x="35" y="0"/>
                  </a:lnTo>
                  <a:lnTo>
                    <a:pt x="0" y="3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Freeform 33"/>
            <p:cNvSpPr>
              <a:spLocks/>
            </p:cNvSpPr>
            <p:nvPr/>
          </p:nvSpPr>
          <p:spPr bwMode="auto">
            <a:xfrm>
              <a:off x="6653092" y="2046287"/>
              <a:ext cx="401638" cy="127000"/>
            </a:xfrm>
            <a:custGeom>
              <a:avLst/>
              <a:gdLst>
                <a:gd name="T0" fmla="*/ 0 w 73"/>
                <a:gd name="T1" fmla="*/ 19 h 23"/>
                <a:gd name="T2" fmla="*/ 27 w 73"/>
                <a:gd name="T3" fmla="*/ 0 h 23"/>
                <a:gd name="T4" fmla="*/ 73 w 73"/>
                <a:gd name="T5" fmla="*/ 1 h 23"/>
                <a:gd name="T6" fmla="*/ 64 w 73"/>
                <a:gd name="T7" fmla="*/ 23 h 23"/>
              </a:gdLst>
              <a:ahLst/>
              <a:cxnLst>
                <a:cxn ang="0">
                  <a:pos x="T0" y="T1"/>
                </a:cxn>
                <a:cxn ang="0">
                  <a:pos x="T2" y="T3"/>
                </a:cxn>
                <a:cxn ang="0">
                  <a:pos x="T4" y="T5"/>
                </a:cxn>
                <a:cxn ang="0">
                  <a:pos x="T6" y="T7"/>
                </a:cxn>
              </a:cxnLst>
              <a:rect l="0" t="0" r="r" b="b"/>
              <a:pathLst>
                <a:path w="73" h="23">
                  <a:moveTo>
                    <a:pt x="0" y="19"/>
                  </a:moveTo>
                  <a:cubicBezTo>
                    <a:pt x="1" y="15"/>
                    <a:pt x="27" y="0"/>
                    <a:pt x="27" y="0"/>
                  </a:cubicBezTo>
                  <a:cubicBezTo>
                    <a:pt x="73" y="1"/>
                    <a:pt x="73" y="1"/>
                    <a:pt x="73" y="1"/>
                  </a:cubicBezTo>
                  <a:cubicBezTo>
                    <a:pt x="73" y="1"/>
                    <a:pt x="63" y="11"/>
                    <a:pt x="64" y="2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34"/>
            <p:cNvSpPr>
              <a:spLocks/>
            </p:cNvSpPr>
            <p:nvPr/>
          </p:nvSpPr>
          <p:spPr bwMode="auto">
            <a:xfrm>
              <a:off x="6670554" y="2084387"/>
              <a:ext cx="196850" cy="100013"/>
            </a:xfrm>
            <a:custGeom>
              <a:avLst/>
              <a:gdLst>
                <a:gd name="T0" fmla="*/ 36 w 36"/>
                <a:gd name="T1" fmla="*/ 0 h 18"/>
                <a:gd name="T2" fmla="*/ 21 w 36"/>
                <a:gd name="T3" fmla="*/ 0 h 18"/>
                <a:gd name="T4" fmla="*/ 3 w 36"/>
                <a:gd name="T5" fmla="*/ 18 h 18"/>
              </a:gdLst>
              <a:ahLst/>
              <a:cxnLst>
                <a:cxn ang="0">
                  <a:pos x="T0" y="T1"/>
                </a:cxn>
                <a:cxn ang="0">
                  <a:pos x="T2" y="T3"/>
                </a:cxn>
                <a:cxn ang="0">
                  <a:pos x="T4" y="T5"/>
                </a:cxn>
              </a:cxnLst>
              <a:rect l="0" t="0" r="r" b="b"/>
              <a:pathLst>
                <a:path w="36" h="18">
                  <a:moveTo>
                    <a:pt x="36" y="0"/>
                  </a:moveTo>
                  <a:cubicBezTo>
                    <a:pt x="21" y="0"/>
                    <a:pt x="21" y="0"/>
                    <a:pt x="21" y="0"/>
                  </a:cubicBezTo>
                  <a:cubicBezTo>
                    <a:pt x="21" y="0"/>
                    <a:pt x="0" y="12"/>
                    <a:pt x="3" y="1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35"/>
            <p:cNvSpPr>
              <a:spLocks/>
            </p:cNvSpPr>
            <p:nvPr/>
          </p:nvSpPr>
          <p:spPr bwMode="auto">
            <a:xfrm>
              <a:off x="6735642" y="2124074"/>
              <a:ext cx="149225" cy="60325"/>
            </a:xfrm>
            <a:custGeom>
              <a:avLst/>
              <a:gdLst>
                <a:gd name="T0" fmla="*/ 0 w 94"/>
                <a:gd name="T1" fmla="*/ 38 h 38"/>
                <a:gd name="T2" fmla="*/ 49 w 94"/>
                <a:gd name="T3" fmla="*/ 0 h 38"/>
                <a:gd name="T4" fmla="*/ 94 w 94"/>
                <a:gd name="T5" fmla="*/ 0 h 38"/>
              </a:gdLst>
              <a:ahLst/>
              <a:cxnLst>
                <a:cxn ang="0">
                  <a:pos x="T0" y="T1"/>
                </a:cxn>
                <a:cxn ang="0">
                  <a:pos x="T2" y="T3"/>
                </a:cxn>
                <a:cxn ang="0">
                  <a:pos x="T4" y="T5"/>
                </a:cxn>
              </a:cxnLst>
              <a:rect l="0" t="0" r="r" b="b"/>
              <a:pathLst>
                <a:path w="94" h="38">
                  <a:moveTo>
                    <a:pt x="0" y="38"/>
                  </a:moveTo>
                  <a:lnTo>
                    <a:pt x="49" y="0"/>
                  </a:lnTo>
                  <a:lnTo>
                    <a:pt x="94"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36"/>
            <p:cNvSpPr>
              <a:spLocks/>
            </p:cNvSpPr>
            <p:nvPr/>
          </p:nvSpPr>
          <p:spPr bwMode="auto">
            <a:xfrm>
              <a:off x="6802317" y="2135187"/>
              <a:ext cx="136525" cy="49213"/>
            </a:xfrm>
            <a:custGeom>
              <a:avLst/>
              <a:gdLst>
                <a:gd name="T0" fmla="*/ 0 w 25"/>
                <a:gd name="T1" fmla="*/ 9 h 9"/>
                <a:gd name="T2" fmla="*/ 25 w 25"/>
                <a:gd name="T3" fmla="*/ 9 h 9"/>
              </a:gdLst>
              <a:ahLst/>
              <a:cxnLst>
                <a:cxn ang="0">
                  <a:pos x="T0" y="T1"/>
                </a:cxn>
                <a:cxn ang="0">
                  <a:pos x="T2" y="T3"/>
                </a:cxn>
              </a:cxnLst>
              <a:rect l="0" t="0" r="r" b="b"/>
              <a:pathLst>
                <a:path w="25" h="9">
                  <a:moveTo>
                    <a:pt x="0" y="9"/>
                  </a:moveTo>
                  <a:cubicBezTo>
                    <a:pt x="0" y="9"/>
                    <a:pt x="2" y="0"/>
                    <a:pt x="25" y="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37"/>
            <p:cNvSpPr>
              <a:spLocks/>
            </p:cNvSpPr>
            <p:nvPr/>
          </p:nvSpPr>
          <p:spPr bwMode="auto">
            <a:xfrm>
              <a:off x="7076954" y="2046287"/>
              <a:ext cx="582613" cy="49213"/>
            </a:xfrm>
            <a:custGeom>
              <a:avLst/>
              <a:gdLst>
                <a:gd name="T0" fmla="*/ 0 w 106"/>
                <a:gd name="T1" fmla="*/ 0 h 9"/>
                <a:gd name="T2" fmla="*/ 92 w 106"/>
                <a:gd name="T3" fmla="*/ 0 h 9"/>
                <a:gd name="T4" fmla="*/ 106 w 106"/>
                <a:gd name="T5" fmla="*/ 9 h 9"/>
              </a:gdLst>
              <a:ahLst/>
              <a:cxnLst>
                <a:cxn ang="0">
                  <a:pos x="T0" y="T1"/>
                </a:cxn>
                <a:cxn ang="0">
                  <a:pos x="T2" y="T3"/>
                </a:cxn>
                <a:cxn ang="0">
                  <a:pos x="T4" y="T5"/>
                </a:cxn>
              </a:cxnLst>
              <a:rect l="0" t="0" r="r" b="b"/>
              <a:pathLst>
                <a:path w="106" h="9">
                  <a:moveTo>
                    <a:pt x="0" y="0"/>
                  </a:moveTo>
                  <a:cubicBezTo>
                    <a:pt x="92" y="0"/>
                    <a:pt x="92" y="0"/>
                    <a:pt x="92" y="0"/>
                  </a:cubicBezTo>
                  <a:cubicBezTo>
                    <a:pt x="92" y="0"/>
                    <a:pt x="98" y="8"/>
                    <a:pt x="106" y="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38"/>
            <p:cNvSpPr>
              <a:spLocks/>
            </p:cNvSpPr>
            <p:nvPr/>
          </p:nvSpPr>
          <p:spPr bwMode="auto">
            <a:xfrm>
              <a:off x="6900742" y="1816099"/>
              <a:ext cx="319088" cy="219075"/>
            </a:xfrm>
            <a:custGeom>
              <a:avLst/>
              <a:gdLst>
                <a:gd name="T0" fmla="*/ 17 w 58"/>
                <a:gd name="T1" fmla="*/ 40 h 40"/>
                <a:gd name="T2" fmla="*/ 0 w 58"/>
                <a:gd name="T3" fmla="*/ 19 h 40"/>
                <a:gd name="T4" fmla="*/ 36 w 58"/>
                <a:gd name="T5" fmla="*/ 12 h 40"/>
                <a:gd name="T6" fmla="*/ 58 w 58"/>
                <a:gd name="T7" fmla="*/ 0 h 40"/>
              </a:gdLst>
              <a:ahLst/>
              <a:cxnLst>
                <a:cxn ang="0">
                  <a:pos x="T0" y="T1"/>
                </a:cxn>
                <a:cxn ang="0">
                  <a:pos x="T2" y="T3"/>
                </a:cxn>
                <a:cxn ang="0">
                  <a:pos x="T4" y="T5"/>
                </a:cxn>
                <a:cxn ang="0">
                  <a:pos x="T6" y="T7"/>
                </a:cxn>
              </a:cxnLst>
              <a:rect l="0" t="0" r="r" b="b"/>
              <a:pathLst>
                <a:path w="58" h="40">
                  <a:moveTo>
                    <a:pt x="17" y="40"/>
                  </a:moveTo>
                  <a:cubicBezTo>
                    <a:pt x="17" y="40"/>
                    <a:pt x="13" y="19"/>
                    <a:pt x="0" y="19"/>
                  </a:cubicBezTo>
                  <a:cubicBezTo>
                    <a:pt x="0" y="19"/>
                    <a:pt x="24" y="10"/>
                    <a:pt x="36" y="12"/>
                  </a:cubicBezTo>
                  <a:cubicBezTo>
                    <a:pt x="36" y="12"/>
                    <a:pt x="44" y="0"/>
                    <a:pt x="58"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39"/>
            <p:cNvSpPr>
              <a:spLocks/>
            </p:cNvSpPr>
            <p:nvPr/>
          </p:nvSpPr>
          <p:spPr bwMode="auto">
            <a:xfrm>
              <a:off x="7159504" y="1474787"/>
              <a:ext cx="169863" cy="538163"/>
            </a:xfrm>
            <a:custGeom>
              <a:avLst/>
              <a:gdLst>
                <a:gd name="T0" fmla="*/ 31 w 31"/>
                <a:gd name="T1" fmla="*/ 0 h 98"/>
                <a:gd name="T2" fmla="*/ 21 w 31"/>
                <a:gd name="T3" fmla="*/ 44 h 98"/>
                <a:gd name="T4" fmla="*/ 0 w 31"/>
                <a:gd name="T5" fmla="*/ 98 h 98"/>
              </a:gdLst>
              <a:ahLst/>
              <a:cxnLst>
                <a:cxn ang="0">
                  <a:pos x="T0" y="T1"/>
                </a:cxn>
                <a:cxn ang="0">
                  <a:pos x="T2" y="T3"/>
                </a:cxn>
                <a:cxn ang="0">
                  <a:pos x="T4" y="T5"/>
                </a:cxn>
              </a:cxnLst>
              <a:rect l="0" t="0" r="r" b="b"/>
              <a:pathLst>
                <a:path w="31" h="98">
                  <a:moveTo>
                    <a:pt x="31" y="0"/>
                  </a:moveTo>
                  <a:cubicBezTo>
                    <a:pt x="31" y="0"/>
                    <a:pt x="18" y="29"/>
                    <a:pt x="21" y="44"/>
                  </a:cubicBezTo>
                  <a:cubicBezTo>
                    <a:pt x="21" y="44"/>
                    <a:pt x="5" y="66"/>
                    <a:pt x="0" y="9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40"/>
            <p:cNvSpPr>
              <a:spLocks/>
            </p:cNvSpPr>
            <p:nvPr/>
          </p:nvSpPr>
          <p:spPr bwMode="auto">
            <a:xfrm>
              <a:off x="7291267" y="1216024"/>
              <a:ext cx="274638" cy="830263"/>
            </a:xfrm>
            <a:custGeom>
              <a:avLst/>
              <a:gdLst>
                <a:gd name="T0" fmla="*/ 50 w 50"/>
                <a:gd name="T1" fmla="*/ 0 h 151"/>
                <a:gd name="T2" fmla="*/ 38 w 50"/>
                <a:gd name="T3" fmla="*/ 20 h 151"/>
                <a:gd name="T4" fmla="*/ 14 w 50"/>
                <a:gd name="T5" fmla="*/ 77 h 151"/>
                <a:gd name="T6" fmla="*/ 0 w 50"/>
                <a:gd name="T7" fmla="*/ 151 h 151"/>
              </a:gdLst>
              <a:ahLst/>
              <a:cxnLst>
                <a:cxn ang="0">
                  <a:pos x="T0" y="T1"/>
                </a:cxn>
                <a:cxn ang="0">
                  <a:pos x="T2" y="T3"/>
                </a:cxn>
                <a:cxn ang="0">
                  <a:pos x="T4" y="T5"/>
                </a:cxn>
                <a:cxn ang="0">
                  <a:pos x="T6" y="T7"/>
                </a:cxn>
              </a:cxnLst>
              <a:rect l="0" t="0" r="r" b="b"/>
              <a:pathLst>
                <a:path w="50" h="151">
                  <a:moveTo>
                    <a:pt x="50" y="0"/>
                  </a:moveTo>
                  <a:cubicBezTo>
                    <a:pt x="50" y="0"/>
                    <a:pt x="48" y="13"/>
                    <a:pt x="38" y="20"/>
                  </a:cubicBezTo>
                  <a:cubicBezTo>
                    <a:pt x="29" y="28"/>
                    <a:pt x="14" y="77"/>
                    <a:pt x="14" y="77"/>
                  </a:cubicBezTo>
                  <a:cubicBezTo>
                    <a:pt x="0" y="151"/>
                    <a:pt x="0" y="151"/>
                    <a:pt x="0" y="15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41"/>
            <p:cNvSpPr>
              <a:spLocks/>
            </p:cNvSpPr>
            <p:nvPr/>
          </p:nvSpPr>
          <p:spPr bwMode="auto">
            <a:xfrm>
              <a:off x="7581779" y="1225549"/>
              <a:ext cx="153988" cy="100013"/>
            </a:xfrm>
            <a:custGeom>
              <a:avLst/>
              <a:gdLst>
                <a:gd name="T0" fmla="*/ 0 w 97"/>
                <a:gd name="T1" fmla="*/ 0 h 63"/>
                <a:gd name="T2" fmla="*/ 38 w 97"/>
                <a:gd name="T3" fmla="*/ 49 h 63"/>
                <a:gd name="T4" fmla="*/ 97 w 97"/>
                <a:gd name="T5" fmla="*/ 63 h 63"/>
              </a:gdLst>
              <a:ahLst/>
              <a:cxnLst>
                <a:cxn ang="0">
                  <a:pos x="T0" y="T1"/>
                </a:cxn>
                <a:cxn ang="0">
                  <a:pos x="T2" y="T3"/>
                </a:cxn>
                <a:cxn ang="0">
                  <a:pos x="T4" y="T5"/>
                </a:cxn>
              </a:cxnLst>
              <a:rect l="0" t="0" r="r" b="b"/>
              <a:pathLst>
                <a:path w="97" h="63">
                  <a:moveTo>
                    <a:pt x="0" y="0"/>
                  </a:moveTo>
                  <a:lnTo>
                    <a:pt x="38" y="49"/>
                  </a:lnTo>
                  <a:lnTo>
                    <a:pt x="97" y="63"/>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Freeform 42"/>
            <p:cNvSpPr>
              <a:spLocks/>
            </p:cNvSpPr>
            <p:nvPr/>
          </p:nvSpPr>
          <p:spPr bwMode="auto">
            <a:xfrm>
              <a:off x="7126167" y="1050924"/>
              <a:ext cx="33338" cy="203200"/>
            </a:xfrm>
            <a:custGeom>
              <a:avLst/>
              <a:gdLst>
                <a:gd name="T0" fmla="*/ 0 w 6"/>
                <a:gd name="T1" fmla="*/ 0 h 37"/>
                <a:gd name="T2" fmla="*/ 0 w 6"/>
                <a:gd name="T3" fmla="*/ 25 h 37"/>
                <a:gd name="T4" fmla="*/ 2 w 6"/>
                <a:gd name="T5" fmla="*/ 31 h 37"/>
                <a:gd name="T6" fmla="*/ 6 w 6"/>
                <a:gd name="T7" fmla="*/ 37 h 37"/>
              </a:gdLst>
              <a:ahLst/>
              <a:cxnLst>
                <a:cxn ang="0">
                  <a:pos x="T0" y="T1"/>
                </a:cxn>
                <a:cxn ang="0">
                  <a:pos x="T2" y="T3"/>
                </a:cxn>
                <a:cxn ang="0">
                  <a:pos x="T4" y="T5"/>
                </a:cxn>
                <a:cxn ang="0">
                  <a:pos x="T6" y="T7"/>
                </a:cxn>
              </a:cxnLst>
              <a:rect l="0" t="0" r="r" b="b"/>
              <a:pathLst>
                <a:path w="6" h="37">
                  <a:moveTo>
                    <a:pt x="0" y="0"/>
                  </a:moveTo>
                  <a:cubicBezTo>
                    <a:pt x="0" y="25"/>
                    <a:pt x="0" y="25"/>
                    <a:pt x="0" y="25"/>
                  </a:cubicBezTo>
                  <a:cubicBezTo>
                    <a:pt x="0" y="27"/>
                    <a:pt x="1" y="29"/>
                    <a:pt x="2" y="31"/>
                  </a:cubicBezTo>
                  <a:cubicBezTo>
                    <a:pt x="6" y="37"/>
                    <a:pt x="6" y="37"/>
                    <a:pt x="6" y="3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43"/>
            <p:cNvSpPr>
              <a:spLocks/>
            </p:cNvSpPr>
            <p:nvPr/>
          </p:nvSpPr>
          <p:spPr bwMode="auto">
            <a:xfrm>
              <a:off x="7159504" y="1216024"/>
              <a:ext cx="71438" cy="131763"/>
            </a:xfrm>
            <a:custGeom>
              <a:avLst/>
              <a:gdLst>
                <a:gd name="T0" fmla="*/ 2 w 13"/>
                <a:gd name="T1" fmla="*/ 0 h 24"/>
                <a:gd name="T2" fmla="*/ 0 w 13"/>
                <a:gd name="T3" fmla="*/ 21 h 24"/>
                <a:gd name="T4" fmla="*/ 3 w 13"/>
                <a:gd name="T5" fmla="*/ 24 h 24"/>
                <a:gd name="T6" fmla="*/ 4 w 13"/>
                <a:gd name="T7" fmla="*/ 24 h 24"/>
                <a:gd name="T8" fmla="*/ 10 w 13"/>
                <a:gd name="T9" fmla="*/ 22 h 24"/>
                <a:gd name="T10" fmla="*/ 13 w 13"/>
                <a:gd name="T11" fmla="*/ 20 h 24"/>
              </a:gdLst>
              <a:ahLst/>
              <a:cxnLst>
                <a:cxn ang="0">
                  <a:pos x="T0" y="T1"/>
                </a:cxn>
                <a:cxn ang="0">
                  <a:pos x="T2" y="T3"/>
                </a:cxn>
                <a:cxn ang="0">
                  <a:pos x="T4" y="T5"/>
                </a:cxn>
                <a:cxn ang="0">
                  <a:pos x="T6" y="T7"/>
                </a:cxn>
                <a:cxn ang="0">
                  <a:pos x="T8" y="T9"/>
                </a:cxn>
                <a:cxn ang="0">
                  <a:pos x="T10" y="T11"/>
                </a:cxn>
              </a:cxnLst>
              <a:rect l="0" t="0" r="r" b="b"/>
              <a:pathLst>
                <a:path w="13" h="24">
                  <a:moveTo>
                    <a:pt x="2" y="0"/>
                  </a:moveTo>
                  <a:cubicBezTo>
                    <a:pt x="0" y="21"/>
                    <a:pt x="0" y="21"/>
                    <a:pt x="0" y="21"/>
                  </a:cubicBezTo>
                  <a:cubicBezTo>
                    <a:pt x="0" y="23"/>
                    <a:pt x="1" y="24"/>
                    <a:pt x="3" y="24"/>
                  </a:cubicBezTo>
                  <a:cubicBezTo>
                    <a:pt x="4" y="24"/>
                    <a:pt x="4" y="24"/>
                    <a:pt x="4" y="24"/>
                  </a:cubicBezTo>
                  <a:cubicBezTo>
                    <a:pt x="6" y="24"/>
                    <a:pt x="8" y="24"/>
                    <a:pt x="10" y="22"/>
                  </a:cubicBezTo>
                  <a:cubicBezTo>
                    <a:pt x="13" y="20"/>
                    <a:pt x="13" y="20"/>
                    <a:pt x="13" y="2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44"/>
            <p:cNvSpPr>
              <a:spLocks/>
            </p:cNvSpPr>
            <p:nvPr/>
          </p:nvSpPr>
          <p:spPr bwMode="auto">
            <a:xfrm>
              <a:off x="7219829" y="1363662"/>
              <a:ext cx="219075" cy="111125"/>
            </a:xfrm>
            <a:custGeom>
              <a:avLst/>
              <a:gdLst>
                <a:gd name="T0" fmla="*/ 0 w 40"/>
                <a:gd name="T1" fmla="*/ 0 h 20"/>
                <a:gd name="T2" fmla="*/ 0 w 40"/>
                <a:gd name="T3" fmla="*/ 4 h 20"/>
                <a:gd name="T4" fmla="*/ 2 w 40"/>
                <a:gd name="T5" fmla="*/ 5 h 20"/>
                <a:gd name="T6" fmla="*/ 1 w 40"/>
                <a:gd name="T7" fmla="*/ 9 h 20"/>
                <a:gd name="T8" fmla="*/ 5 w 40"/>
                <a:gd name="T9" fmla="*/ 12 h 20"/>
                <a:gd name="T10" fmla="*/ 5 w 40"/>
                <a:gd name="T11" fmla="*/ 15 h 20"/>
                <a:gd name="T12" fmla="*/ 10 w 40"/>
                <a:gd name="T13" fmla="*/ 20 h 20"/>
                <a:gd name="T14" fmla="*/ 14 w 40"/>
                <a:gd name="T15" fmla="*/ 20 h 20"/>
                <a:gd name="T16" fmla="*/ 28 w 40"/>
                <a:gd name="T17" fmla="*/ 15 h 20"/>
                <a:gd name="T18" fmla="*/ 40 w 4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0">
                  <a:moveTo>
                    <a:pt x="0" y="0"/>
                  </a:moveTo>
                  <a:cubicBezTo>
                    <a:pt x="0" y="4"/>
                    <a:pt x="0" y="4"/>
                    <a:pt x="0" y="4"/>
                  </a:cubicBezTo>
                  <a:cubicBezTo>
                    <a:pt x="2" y="5"/>
                    <a:pt x="2" y="5"/>
                    <a:pt x="2" y="5"/>
                  </a:cubicBezTo>
                  <a:cubicBezTo>
                    <a:pt x="1" y="9"/>
                    <a:pt x="1" y="9"/>
                    <a:pt x="1" y="9"/>
                  </a:cubicBezTo>
                  <a:cubicBezTo>
                    <a:pt x="5" y="12"/>
                    <a:pt x="5" y="12"/>
                    <a:pt x="5" y="12"/>
                  </a:cubicBezTo>
                  <a:cubicBezTo>
                    <a:pt x="5" y="15"/>
                    <a:pt x="5" y="15"/>
                    <a:pt x="5" y="15"/>
                  </a:cubicBezTo>
                  <a:cubicBezTo>
                    <a:pt x="5" y="18"/>
                    <a:pt x="7" y="20"/>
                    <a:pt x="10" y="20"/>
                  </a:cubicBezTo>
                  <a:cubicBezTo>
                    <a:pt x="14" y="20"/>
                    <a:pt x="14" y="20"/>
                    <a:pt x="14" y="20"/>
                  </a:cubicBezTo>
                  <a:cubicBezTo>
                    <a:pt x="19" y="20"/>
                    <a:pt x="24" y="18"/>
                    <a:pt x="28" y="15"/>
                  </a:cubicBezTo>
                  <a:cubicBezTo>
                    <a:pt x="40" y="4"/>
                    <a:pt x="40" y="4"/>
                    <a:pt x="40" y="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45"/>
            <p:cNvSpPr>
              <a:spLocks/>
            </p:cNvSpPr>
            <p:nvPr/>
          </p:nvSpPr>
          <p:spPr bwMode="auto">
            <a:xfrm>
              <a:off x="7461129" y="1077912"/>
              <a:ext cx="77788" cy="180975"/>
            </a:xfrm>
            <a:custGeom>
              <a:avLst/>
              <a:gdLst>
                <a:gd name="T0" fmla="*/ 0 w 14"/>
                <a:gd name="T1" fmla="*/ 11 h 33"/>
                <a:gd name="T2" fmla="*/ 14 w 14"/>
                <a:gd name="T3" fmla="*/ 20 h 33"/>
                <a:gd name="T4" fmla="*/ 5 w 14"/>
                <a:gd name="T5" fmla="*/ 32 h 33"/>
              </a:gdLst>
              <a:ahLst/>
              <a:cxnLst>
                <a:cxn ang="0">
                  <a:pos x="T0" y="T1"/>
                </a:cxn>
                <a:cxn ang="0">
                  <a:pos x="T2" y="T3"/>
                </a:cxn>
                <a:cxn ang="0">
                  <a:pos x="T4" y="T5"/>
                </a:cxn>
              </a:cxnLst>
              <a:rect l="0" t="0" r="r" b="b"/>
              <a:pathLst>
                <a:path w="14" h="33">
                  <a:moveTo>
                    <a:pt x="0" y="11"/>
                  </a:moveTo>
                  <a:cubicBezTo>
                    <a:pt x="0" y="11"/>
                    <a:pt x="13" y="0"/>
                    <a:pt x="14" y="20"/>
                  </a:cubicBezTo>
                  <a:cubicBezTo>
                    <a:pt x="14" y="20"/>
                    <a:pt x="14" y="33"/>
                    <a:pt x="5" y="3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46"/>
            <p:cNvSpPr>
              <a:spLocks/>
            </p:cNvSpPr>
            <p:nvPr/>
          </p:nvSpPr>
          <p:spPr bwMode="auto">
            <a:xfrm>
              <a:off x="7197604" y="1187449"/>
              <a:ext cx="93663" cy="17463"/>
            </a:xfrm>
            <a:custGeom>
              <a:avLst/>
              <a:gdLst>
                <a:gd name="T0" fmla="*/ 0 w 59"/>
                <a:gd name="T1" fmla="*/ 11 h 11"/>
                <a:gd name="T2" fmla="*/ 21 w 59"/>
                <a:gd name="T3" fmla="*/ 0 h 11"/>
                <a:gd name="T4" fmla="*/ 59 w 59"/>
                <a:gd name="T5" fmla="*/ 0 h 11"/>
              </a:gdLst>
              <a:ahLst/>
              <a:cxnLst>
                <a:cxn ang="0">
                  <a:pos x="T0" y="T1"/>
                </a:cxn>
                <a:cxn ang="0">
                  <a:pos x="T2" y="T3"/>
                </a:cxn>
                <a:cxn ang="0">
                  <a:pos x="T4" y="T5"/>
                </a:cxn>
              </a:cxnLst>
              <a:rect l="0" t="0" r="r" b="b"/>
              <a:pathLst>
                <a:path w="59" h="11">
                  <a:moveTo>
                    <a:pt x="0" y="11"/>
                  </a:moveTo>
                  <a:lnTo>
                    <a:pt x="21" y="0"/>
                  </a:lnTo>
                  <a:lnTo>
                    <a:pt x="59"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9" name="Group 108"/>
          <p:cNvGrpSpPr/>
          <p:nvPr/>
        </p:nvGrpSpPr>
        <p:grpSpPr>
          <a:xfrm>
            <a:off x="8037392" y="1816099"/>
            <a:ext cx="1516062" cy="874713"/>
            <a:chOff x="8037392" y="1816099"/>
            <a:chExt cx="1516062" cy="874713"/>
          </a:xfrm>
        </p:grpSpPr>
        <p:sp>
          <p:nvSpPr>
            <p:cNvPr id="55" name="Freeform 47"/>
            <p:cNvSpPr>
              <a:spLocks/>
            </p:cNvSpPr>
            <p:nvPr/>
          </p:nvSpPr>
          <p:spPr bwMode="auto">
            <a:xfrm>
              <a:off x="8494592" y="1831974"/>
              <a:ext cx="268288" cy="417513"/>
            </a:xfrm>
            <a:custGeom>
              <a:avLst/>
              <a:gdLst>
                <a:gd name="T0" fmla="*/ 49 w 49"/>
                <a:gd name="T1" fmla="*/ 0 h 76"/>
                <a:gd name="T2" fmla="*/ 49 w 49"/>
                <a:gd name="T3" fmla="*/ 11 h 76"/>
                <a:gd name="T4" fmla="*/ 46 w 49"/>
                <a:gd name="T5" fmla="*/ 19 h 76"/>
                <a:gd name="T6" fmla="*/ 43 w 49"/>
                <a:gd name="T7" fmla="*/ 22 h 76"/>
                <a:gd name="T8" fmla="*/ 26 w 49"/>
                <a:gd name="T9" fmla="*/ 59 h 76"/>
                <a:gd name="T10" fmla="*/ 8 w 49"/>
                <a:gd name="T11" fmla="*/ 66 h 76"/>
                <a:gd name="T12" fmla="*/ 0 w 49"/>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49" h="76">
                  <a:moveTo>
                    <a:pt x="49" y="0"/>
                  </a:moveTo>
                  <a:cubicBezTo>
                    <a:pt x="49" y="11"/>
                    <a:pt x="49" y="11"/>
                    <a:pt x="49" y="11"/>
                  </a:cubicBezTo>
                  <a:cubicBezTo>
                    <a:pt x="49" y="14"/>
                    <a:pt x="48" y="17"/>
                    <a:pt x="46" y="19"/>
                  </a:cubicBezTo>
                  <a:cubicBezTo>
                    <a:pt x="43" y="22"/>
                    <a:pt x="43" y="22"/>
                    <a:pt x="43" y="22"/>
                  </a:cubicBezTo>
                  <a:cubicBezTo>
                    <a:pt x="43" y="22"/>
                    <a:pt x="35" y="54"/>
                    <a:pt x="26" y="59"/>
                  </a:cubicBezTo>
                  <a:cubicBezTo>
                    <a:pt x="26" y="59"/>
                    <a:pt x="25" y="68"/>
                    <a:pt x="8" y="66"/>
                  </a:cubicBezTo>
                  <a:cubicBezTo>
                    <a:pt x="0" y="76"/>
                    <a:pt x="0" y="76"/>
                    <a:pt x="0" y="7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Freeform 48"/>
            <p:cNvSpPr>
              <a:spLocks/>
            </p:cNvSpPr>
            <p:nvPr/>
          </p:nvSpPr>
          <p:spPr bwMode="auto">
            <a:xfrm>
              <a:off x="8285042" y="1816099"/>
              <a:ext cx="38100" cy="236538"/>
            </a:xfrm>
            <a:custGeom>
              <a:avLst/>
              <a:gdLst>
                <a:gd name="T0" fmla="*/ 4 w 7"/>
                <a:gd name="T1" fmla="*/ 0 h 43"/>
                <a:gd name="T2" fmla="*/ 4 w 7"/>
                <a:gd name="T3" fmla="*/ 27 h 43"/>
                <a:gd name="T4" fmla="*/ 4 w 7"/>
                <a:gd name="T5" fmla="*/ 41 h 43"/>
              </a:gdLst>
              <a:ahLst/>
              <a:cxnLst>
                <a:cxn ang="0">
                  <a:pos x="T0" y="T1"/>
                </a:cxn>
                <a:cxn ang="0">
                  <a:pos x="T2" y="T3"/>
                </a:cxn>
                <a:cxn ang="0">
                  <a:pos x="T4" y="T5"/>
                </a:cxn>
              </a:cxnLst>
              <a:rect l="0" t="0" r="r" b="b"/>
              <a:pathLst>
                <a:path w="7" h="43">
                  <a:moveTo>
                    <a:pt x="4" y="0"/>
                  </a:moveTo>
                  <a:cubicBezTo>
                    <a:pt x="4" y="0"/>
                    <a:pt x="0" y="11"/>
                    <a:pt x="4" y="27"/>
                  </a:cubicBezTo>
                  <a:cubicBezTo>
                    <a:pt x="7" y="43"/>
                    <a:pt x="4" y="41"/>
                    <a:pt x="4" y="4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49"/>
            <p:cNvSpPr>
              <a:spLocks/>
            </p:cNvSpPr>
            <p:nvPr/>
          </p:nvSpPr>
          <p:spPr bwMode="auto">
            <a:xfrm>
              <a:off x="8532692" y="1898649"/>
              <a:ext cx="158750" cy="114300"/>
            </a:xfrm>
            <a:custGeom>
              <a:avLst/>
              <a:gdLst>
                <a:gd name="T0" fmla="*/ 29 w 29"/>
                <a:gd name="T1" fmla="*/ 6 h 21"/>
                <a:gd name="T2" fmla="*/ 25 w 29"/>
                <a:gd name="T3" fmla="*/ 7 h 21"/>
                <a:gd name="T4" fmla="*/ 18 w 29"/>
                <a:gd name="T5" fmla="*/ 5 h 21"/>
                <a:gd name="T6" fmla="*/ 0 w 29"/>
                <a:gd name="T7" fmla="*/ 21 h 21"/>
              </a:gdLst>
              <a:ahLst/>
              <a:cxnLst>
                <a:cxn ang="0">
                  <a:pos x="T0" y="T1"/>
                </a:cxn>
                <a:cxn ang="0">
                  <a:pos x="T2" y="T3"/>
                </a:cxn>
                <a:cxn ang="0">
                  <a:pos x="T4" y="T5"/>
                </a:cxn>
                <a:cxn ang="0">
                  <a:pos x="T6" y="T7"/>
                </a:cxn>
              </a:cxnLst>
              <a:rect l="0" t="0" r="r" b="b"/>
              <a:pathLst>
                <a:path w="29" h="21">
                  <a:moveTo>
                    <a:pt x="29" y="6"/>
                  </a:moveTo>
                  <a:cubicBezTo>
                    <a:pt x="25" y="7"/>
                    <a:pt x="25" y="7"/>
                    <a:pt x="25" y="7"/>
                  </a:cubicBezTo>
                  <a:cubicBezTo>
                    <a:pt x="25" y="7"/>
                    <a:pt x="24" y="0"/>
                    <a:pt x="18" y="5"/>
                  </a:cubicBezTo>
                  <a:cubicBezTo>
                    <a:pt x="11" y="10"/>
                    <a:pt x="0" y="21"/>
                    <a:pt x="0" y="2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50"/>
            <p:cNvSpPr>
              <a:spLocks/>
            </p:cNvSpPr>
            <p:nvPr/>
          </p:nvSpPr>
          <p:spPr bwMode="auto">
            <a:xfrm>
              <a:off x="8202492" y="2057399"/>
              <a:ext cx="319088" cy="236538"/>
            </a:xfrm>
            <a:custGeom>
              <a:avLst/>
              <a:gdLst>
                <a:gd name="T0" fmla="*/ 10 w 58"/>
                <a:gd name="T1" fmla="*/ 3 h 43"/>
                <a:gd name="T2" fmla="*/ 5 w 58"/>
                <a:gd name="T3" fmla="*/ 7 h 43"/>
                <a:gd name="T4" fmla="*/ 58 w 58"/>
                <a:gd name="T5" fmla="*/ 43 h 43"/>
              </a:gdLst>
              <a:ahLst/>
              <a:cxnLst>
                <a:cxn ang="0">
                  <a:pos x="T0" y="T1"/>
                </a:cxn>
                <a:cxn ang="0">
                  <a:pos x="T2" y="T3"/>
                </a:cxn>
                <a:cxn ang="0">
                  <a:pos x="T4" y="T5"/>
                </a:cxn>
              </a:cxnLst>
              <a:rect l="0" t="0" r="r" b="b"/>
              <a:pathLst>
                <a:path w="58" h="43">
                  <a:moveTo>
                    <a:pt x="10" y="3"/>
                  </a:moveTo>
                  <a:cubicBezTo>
                    <a:pt x="10" y="3"/>
                    <a:pt x="0" y="0"/>
                    <a:pt x="5" y="7"/>
                  </a:cubicBezTo>
                  <a:cubicBezTo>
                    <a:pt x="5" y="7"/>
                    <a:pt x="50" y="25"/>
                    <a:pt x="58" y="4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51"/>
            <p:cNvSpPr>
              <a:spLocks/>
            </p:cNvSpPr>
            <p:nvPr/>
          </p:nvSpPr>
          <p:spPr bwMode="auto">
            <a:xfrm>
              <a:off x="8037392" y="2139949"/>
              <a:ext cx="138113" cy="33338"/>
            </a:xfrm>
            <a:custGeom>
              <a:avLst/>
              <a:gdLst>
                <a:gd name="T0" fmla="*/ 87 w 87"/>
                <a:gd name="T1" fmla="*/ 0 h 21"/>
                <a:gd name="T2" fmla="*/ 35 w 87"/>
                <a:gd name="T3" fmla="*/ 0 h 21"/>
                <a:gd name="T4" fmla="*/ 0 w 87"/>
                <a:gd name="T5" fmla="*/ 21 h 21"/>
              </a:gdLst>
              <a:ahLst/>
              <a:cxnLst>
                <a:cxn ang="0">
                  <a:pos x="T0" y="T1"/>
                </a:cxn>
                <a:cxn ang="0">
                  <a:pos x="T2" y="T3"/>
                </a:cxn>
                <a:cxn ang="0">
                  <a:pos x="T4" y="T5"/>
                </a:cxn>
              </a:cxnLst>
              <a:rect l="0" t="0" r="r" b="b"/>
              <a:pathLst>
                <a:path w="87" h="21">
                  <a:moveTo>
                    <a:pt x="87" y="0"/>
                  </a:moveTo>
                  <a:lnTo>
                    <a:pt x="35" y="0"/>
                  </a:lnTo>
                  <a:lnTo>
                    <a:pt x="0" y="21"/>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Freeform 52"/>
            <p:cNvSpPr>
              <a:spLocks/>
            </p:cNvSpPr>
            <p:nvPr/>
          </p:nvSpPr>
          <p:spPr bwMode="auto">
            <a:xfrm>
              <a:off x="8235829" y="2228849"/>
              <a:ext cx="203200" cy="125413"/>
            </a:xfrm>
            <a:custGeom>
              <a:avLst/>
              <a:gdLst>
                <a:gd name="T0" fmla="*/ 0 w 37"/>
                <a:gd name="T1" fmla="*/ 0 h 23"/>
                <a:gd name="T2" fmla="*/ 37 w 37"/>
                <a:gd name="T3" fmla="*/ 23 h 23"/>
              </a:gdLst>
              <a:ahLst/>
              <a:cxnLst>
                <a:cxn ang="0">
                  <a:pos x="T0" y="T1"/>
                </a:cxn>
                <a:cxn ang="0">
                  <a:pos x="T2" y="T3"/>
                </a:cxn>
              </a:cxnLst>
              <a:rect l="0" t="0" r="r" b="b"/>
              <a:pathLst>
                <a:path w="37" h="23">
                  <a:moveTo>
                    <a:pt x="0" y="0"/>
                  </a:moveTo>
                  <a:cubicBezTo>
                    <a:pt x="0" y="0"/>
                    <a:pt x="29" y="7"/>
                    <a:pt x="37" y="2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Freeform 53"/>
            <p:cNvSpPr>
              <a:spLocks/>
            </p:cNvSpPr>
            <p:nvPr/>
          </p:nvSpPr>
          <p:spPr bwMode="auto">
            <a:xfrm>
              <a:off x="8566029" y="2376487"/>
              <a:ext cx="361950" cy="82550"/>
            </a:xfrm>
            <a:custGeom>
              <a:avLst/>
              <a:gdLst>
                <a:gd name="T0" fmla="*/ 0 w 66"/>
                <a:gd name="T1" fmla="*/ 15 h 15"/>
                <a:gd name="T2" fmla="*/ 28 w 66"/>
                <a:gd name="T3" fmla="*/ 8 h 15"/>
                <a:gd name="T4" fmla="*/ 34 w 66"/>
                <a:gd name="T5" fmla="*/ 8 h 15"/>
                <a:gd name="T6" fmla="*/ 45 w 66"/>
                <a:gd name="T7" fmla="*/ 2 h 15"/>
                <a:gd name="T8" fmla="*/ 57 w 66"/>
                <a:gd name="T9" fmla="*/ 3 h 15"/>
                <a:gd name="T10" fmla="*/ 65 w 66"/>
                <a:gd name="T11" fmla="*/ 8 h 15"/>
                <a:gd name="T12" fmla="*/ 64 w 66"/>
                <a:gd name="T13" fmla="*/ 12 h 15"/>
                <a:gd name="T14" fmla="*/ 58 w 66"/>
                <a:gd name="T15" fmla="*/ 11 h 15"/>
                <a:gd name="T16" fmla="*/ 52 w 66"/>
                <a:gd name="T17" fmla="*/ 12 h 15"/>
                <a:gd name="T18" fmla="*/ 45 w 6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
                  <a:moveTo>
                    <a:pt x="0" y="15"/>
                  </a:moveTo>
                  <a:cubicBezTo>
                    <a:pt x="28" y="8"/>
                    <a:pt x="28" y="8"/>
                    <a:pt x="28" y="8"/>
                  </a:cubicBezTo>
                  <a:cubicBezTo>
                    <a:pt x="34" y="8"/>
                    <a:pt x="34" y="8"/>
                    <a:pt x="34" y="8"/>
                  </a:cubicBezTo>
                  <a:cubicBezTo>
                    <a:pt x="45" y="2"/>
                    <a:pt x="45" y="2"/>
                    <a:pt x="45" y="2"/>
                  </a:cubicBezTo>
                  <a:cubicBezTo>
                    <a:pt x="49" y="0"/>
                    <a:pt x="54" y="0"/>
                    <a:pt x="57" y="3"/>
                  </a:cubicBezTo>
                  <a:cubicBezTo>
                    <a:pt x="65" y="8"/>
                    <a:pt x="65" y="8"/>
                    <a:pt x="65" y="8"/>
                  </a:cubicBezTo>
                  <a:cubicBezTo>
                    <a:pt x="66" y="10"/>
                    <a:pt x="65" y="12"/>
                    <a:pt x="64" y="12"/>
                  </a:cubicBezTo>
                  <a:cubicBezTo>
                    <a:pt x="58" y="11"/>
                    <a:pt x="58" y="11"/>
                    <a:pt x="58" y="11"/>
                  </a:cubicBezTo>
                  <a:cubicBezTo>
                    <a:pt x="56" y="10"/>
                    <a:pt x="54" y="11"/>
                    <a:pt x="52" y="12"/>
                  </a:cubicBezTo>
                  <a:cubicBezTo>
                    <a:pt x="45" y="15"/>
                    <a:pt x="45" y="15"/>
                    <a:pt x="45" y="1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Freeform 54"/>
            <p:cNvSpPr>
              <a:spLocks/>
            </p:cNvSpPr>
            <p:nvPr/>
          </p:nvSpPr>
          <p:spPr bwMode="auto">
            <a:xfrm>
              <a:off x="8708904" y="2476499"/>
              <a:ext cx="203200" cy="49213"/>
            </a:xfrm>
            <a:custGeom>
              <a:avLst/>
              <a:gdLst>
                <a:gd name="T0" fmla="*/ 34 w 37"/>
                <a:gd name="T1" fmla="*/ 0 h 9"/>
                <a:gd name="T2" fmla="*/ 34 w 37"/>
                <a:gd name="T3" fmla="*/ 0 h 9"/>
                <a:gd name="T4" fmla="*/ 35 w 37"/>
                <a:gd name="T5" fmla="*/ 5 h 9"/>
                <a:gd name="T6" fmla="*/ 34 w 37"/>
                <a:gd name="T7" fmla="*/ 7 h 9"/>
                <a:gd name="T8" fmla="*/ 15 w 37"/>
                <a:gd name="T9" fmla="*/ 9 h 9"/>
                <a:gd name="T10" fmla="*/ 12 w 37"/>
                <a:gd name="T11" fmla="*/ 9 h 9"/>
                <a:gd name="T12" fmla="*/ 0 w 37"/>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34" y="0"/>
                  </a:moveTo>
                  <a:cubicBezTo>
                    <a:pt x="34" y="0"/>
                    <a:pt x="34" y="0"/>
                    <a:pt x="34" y="0"/>
                  </a:cubicBezTo>
                  <a:cubicBezTo>
                    <a:pt x="36" y="1"/>
                    <a:pt x="37" y="4"/>
                    <a:pt x="35" y="5"/>
                  </a:cubicBezTo>
                  <a:cubicBezTo>
                    <a:pt x="34" y="7"/>
                    <a:pt x="34" y="7"/>
                    <a:pt x="34" y="7"/>
                  </a:cubicBezTo>
                  <a:cubicBezTo>
                    <a:pt x="15" y="9"/>
                    <a:pt x="15" y="9"/>
                    <a:pt x="15" y="9"/>
                  </a:cubicBezTo>
                  <a:cubicBezTo>
                    <a:pt x="14" y="9"/>
                    <a:pt x="13" y="9"/>
                    <a:pt x="12" y="9"/>
                  </a:cubicBezTo>
                  <a:cubicBezTo>
                    <a:pt x="0" y="7"/>
                    <a:pt x="0" y="7"/>
                    <a:pt x="0" y="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55"/>
            <p:cNvSpPr>
              <a:spLocks noChangeShapeType="1"/>
            </p:cNvSpPr>
            <p:nvPr/>
          </p:nvSpPr>
          <p:spPr bwMode="auto">
            <a:xfrm>
              <a:off x="8708904" y="2559049"/>
              <a:ext cx="246063" cy="11588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Freeform 56"/>
            <p:cNvSpPr>
              <a:spLocks/>
            </p:cNvSpPr>
            <p:nvPr/>
          </p:nvSpPr>
          <p:spPr bwMode="auto">
            <a:xfrm>
              <a:off x="8954967" y="2476499"/>
              <a:ext cx="180975" cy="198438"/>
            </a:xfrm>
            <a:custGeom>
              <a:avLst/>
              <a:gdLst>
                <a:gd name="T0" fmla="*/ 14 w 114"/>
                <a:gd name="T1" fmla="*/ 125 h 125"/>
                <a:gd name="T2" fmla="*/ 14 w 114"/>
                <a:gd name="T3" fmla="*/ 97 h 125"/>
                <a:gd name="T4" fmla="*/ 0 w 114"/>
                <a:gd name="T5" fmla="*/ 20 h 125"/>
                <a:gd name="T6" fmla="*/ 28 w 114"/>
                <a:gd name="T7" fmla="*/ 0 h 125"/>
                <a:gd name="T8" fmla="*/ 97 w 114"/>
                <a:gd name="T9" fmla="*/ 0 h 125"/>
                <a:gd name="T10" fmla="*/ 114 w 114"/>
                <a:gd name="T11" fmla="*/ 14 h 125"/>
                <a:gd name="T12" fmla="*/ 107 w 114"/>
                <a:gd name="T13" fmla="*/ 79 h 125"/>
                <a:gd name="T14" fmla="*/ 90 w 114"/>
                <a:gd name="T15" fmla="*/ 97 h 125"/>
                <a:gd name="T16" fmla="*/ 90 w 114"/>
                <a:gd name="T1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25">
                  <a:moveTo>
                    <a:pt x="14" y="125"/>
                  </a:moveTo>
                  <a:lnTo>
                    <a:pt x="14" y="97"/>
                  </a:lnTo>
                  <a:lnTo>
                    <a:pt x="0" y="20"/>
                  </a:lnTo>
                  <a:lnTo>
                    <a:pt x="28" y="0"/>
                  </a:lnTo>
                  <a:lnTo>
                    <a:pt x="97" y="0"/>
                  </a:lnTo>
                  <a:lnTo>
                    <a:pt x="114" y="14"/>
                  </a:lnTo>
                  <a:lnTo>
                    <a:pt x="107" y="79"/>
                  </a:lnTo>
                  <a:lnTo>
                    <a:pt x="90" y="97"/>
                  </a:lnTo>
                  <a:lnTo>
                    <a:pt x="90" y="12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Freeform 57"/>
            <p:cNvSpPr>
              <a:spLocks/>
            </p:cNvSpPr>
            <p:nvPr/>
          </p:nvSpPr>
          <p:spPr bwMode="auto">
            <a:xfrm>
              <a:off x="8905754" y="2046287"/>
              <a:ext cx="647700" cy="628650"/>
            </a:xfrm>
            <a:custGeom>
              <a:avLst/>
              <a:gdLst>
                <a:gd name="T0" fmla="*/ 0 w 408"/>
                <a:gd name="T1" fmla="*/ 212 h 396"/>
                <a:gd name="T2" fmla="*/ 62 w 408"/>
                <a:gd name="T3" fmla="*/ 0 h 396"/>
                <a:gd name="T4" fmla="*/ 408 w 408"/>
                <a:gd name="T5" fmla="*/ 70 h 396"/>
                <a:gd name="T6" fmla="*/ 329 w 408"/>
                <a:gd name="T7" fmla="*/ 340 h 396"/>
                <a:gd name="T8" fmla="*/ 253 w 408"/>
                <a:gd name="T9" fmla="*/ 396 h 396"/>
              </a:gdLst>
              <a:ahLst/>
              <a:cxnLst>
                <a:cxn ang="0">
                  <a:pos x="T0" y="T1"/>
                </a:cxn>
                <a:cxn ang="0">
                  <a:pos x="T2" y="T3"/>
                </a:cxn>
                <a:cxn ang="0">
                  <a:pos x="T4" y="T5"/>
                </a:cxn>
                <a:cxn ang="0">
                  <a:pos x="T6" y="T7"/>
                </a:cxn>
                <a:cxn ang="0">
                  <a:pos x="T8" y="T9"/>
                </a:cxn>
              </a:cxnLst>
              <a:rect l="0" t="0" r="r" b="b"/>
              <a:pathLst>
                <a:path w="408" h="396">
                  <a:moveTo>
                    <a:pt x="0" y="212"/>
                  </a:moveTo>
                  <a:lnTo>
                    <a:pt x="62" y="0"/>
                  </a:lnTo>
                  <a:lnTo>
                    <a:pt x="408" y="70"/>
                  </a:lnTo>
                  <a:lnTo>
                    <a:pt x="329" y="340"/>
                  </a:lnTo>
                  <a:lnTo>
                    <a:pt x="253" y="39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Freeform 58"/>
            <p:cNvSpPr>
              <a:spLocks/>
            </p:cNvSpPr>
            <p:nvPr/>
          </p:nvSpPr>
          <p:spPr bwMode="auto">
            <a:xfrm>
              <a:off x="8932742" y="2074862"/>
              <a:ext cx="593725" cy="461963"/>
            </a:xfrm>
            <a:custGeom>
              <a:avLst/>
              <a:gdLst>
                <a:gd name="T0" fmla="*/ 0 w 374"/>
                <a:gd name="T1" fmla="*/ 194 h 291"/>
                <a:gd name="T2" fmla="*/ 56 w 374"/>
                <a:gd name="T3" fmla="*/ 0 h 291"/>
                <a:gd name="T4" fmla="*/ 374 w 374"/>
                <a:gd name="T5" fmla="*/ 62 h 291"/>
                <a:gd name="T6" fmla="*/ 308 w 374"/>
                <a:gd name="T7" fmla="*/ 291 h 291"/>
                <a:gd name="T8" fmla="*/ 63 w 374"/>
                <a:gd name="T9" fmla="*/ 215 h 291"/>
              </a:gdLst>
              <a:ahLst/>
              <a:cxnLst>
                <a:cxn ang="0">
                  <a:pos x="T0" y="T1"/>
                </a:cxn>
                <a:cxn ang="0">
                  <a:pos x="T2" y="T3"/>
                </a:cxn>
                <a:cxn ang="0">
                  <a:pos x="T4" y="T5"/>
                </a:cxn>
                <a:cxn ang="0">
                  <a:pos x="T6" y="T7"/>
                </a:cxn>
                <a:cxn ang="0">
                  <a:pos x="T8" y="T9"/>
                </a:cxn>
              </a:cxnLst>
              <a:rect l="0" t="0" r="r" b="b"/>
              <a:pathLst>
                <a:path w="374" h="291">
                  <a:moveTo>
                    <a:pt x="0" y="194"/>
                  </a:moveTo>
                  <a:lnTo>
                    <a:pt x="56" y="0"/>
                  </a:lnTo>
                  <a:lnTo>
                    <a:pt x="374" y="62"/>
                  </a:lnTo>
                  <a:lnTo>
                    <a:pt x="308" y="291"/>
                  </a:lnTo>
                  <a:lnTo>
                    <a:pt x="63" y="21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59"/>
            <p:cNvSpPr>
              <a:spLocks/>
            </p:cNvSpPr>
            <p:nvPr/>
          </p:nvSpPr>
          <p:spPr bwMode="auto">
            <a:xfrm>
              <a:off x="8466017" y="2387599"/>
              <a:ext cx="296863" cy="303213"/>
            </a:xfrm>
            <a:custGeom>
              <a:avLst/>
              <a:gdLst>
                <a:gd name="T0" fmla="*/ 0 w 54"/>
                <a:gd name="T1" fmla="*/ 6 h 55"/>
                <a:gd name="T2" fmla="*/ 54 w 54"/>
                <a:gd name="T3" fmla="*/ 55 h 55"/>
              </a:gdLst>
              <a:ahLst/>
              <a:cxnLst>
                <a:cxn ang="0">
                  <a:pos x="T0" y="T1"/>
                </a:cxn>
                <a:cxn ang="0">
                  <a:pos x="T2" y="T3"/>
                </a:cxn>
              </a:cxnLst>
              <a:rect l="0" t="0" r="r" b="b"/>
              <a:pathLst>
                <a:path w="54" h="55">
                  <a:moveTo>
                    <a:pt x="0" y="6"/>
                  </a:moveTo>
                  <a:cubicBezTo>
                    <a:pt x="0" y="6"/>
                    <a:pt x="12" y="0"/>
                    <a:pt x="54" y="5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10" name="Group 109"/>
          <p:cNvGrpSpPr/>
          <p:nvPr/>
        </p:nvGrpSpPr>
        <p:grpSpPr>
          <a:xfrm>
            <a:off x="8291392" y="3478212"/>
            <a:ext cx="1223963" cy="814387"/>
            <a:chOff x="8291392" y="3478212"/>
            <a:chExt cx="1223963" cy="814387"/>
          </a:xfrm>
        </p:grpSpPr>
        <p:sp>
          <p:nvSpPr>
            <p:cNvPr id="68" name="Freeform 60"/>
            <p:cNvSpPr>
              <a:spLocks/>
            </p:cNvSpPr>
            <p:nvPr/>
          </p:nvSpPr>
          <p:spPr bwMode="auto">
            <a:xfrm>
              <a:off x="8575554" y="3478212"/>
              <a:ext cx="225425" cy="198438"/>
            </a:xfrm>
            <a:custGeom>
              <a:avLst/>
              <a:gdLst>
                <a:gd name="T0" fmla="*/ 10 w 41"/>
                <a:gd name="T1" fmla="*/ 36 h 36"/>
                <a:gd name="T2" fmla="*/ 16 w 41"/>
                <a:gd name="T3" fmla="*/ 7 h 36"/>
                <a:gd name="T4" fmla="*/ 41 w 41"/>
                <a:gd name="T5" fmla="*/ 17 h 36"/>
              </a:gdLst>
              <a:ahLst/>
              <a:cxnLst>
                <a:cxn ang="0">
                  <a:pos x="T0" y="T1"/>
                </a:cxn>
                <a:cxn ang="0">
                  <a:pos x="T2" y="T3"/>
                </a:cxn>
                <a:cxn ang="0">
                  <a:pos x="T4" y="T5"/>
                </a:cxn>
              </a:cxnLst>
              <a:rect l="0" t="0" r="r" b="b"/>
              <a:pathLst>
                <a:path w="41" h="36">
                  <a:moveTo>
                    <a:pt x="10" y="36"/>
                  </a:moveTo>
                  <a:cubicBezTo>
                    <a:pt x="10" y="36"/>
                    <a:pt x="0" y="13"/>
                    <a:pt x="16" y="7"/>
                  </a:cubicBezTo>
                  <a:cubicBezTo>
                    <a:pt x="32" y="0"/>
                    <a:pt x="41" y="17"/>
                    <a:pt x="41" y="1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61"/>
            <p:cNvSpPr>
              <a:spLocks/>
            </p:cNvSpPr>
            <p:nvPr/>
          </p:nvSpPr>
          <p:spPr bwMode="auto">
            <a:xfrm>
              <a:off x="8796217" y="3643312"/>
              <a:ext cx="15875" cy="33338"/>
            </a:xfrm>
            <a:custGeom>
              <a:avLst/>
              <a:gdLst>
                <a:gd name="T0" fmla="*/ 3 w 10"/>
                <a:gd name="T1" fmla="*/ 0 h 21"/>
                <a:gd name="T2" fmla="*/ 10 w 10"/>
                <a:gd name="T3" fmla="*/ 21 h 21"/>
                <a:gd name="T4" fmla="*/ 0 w 10"/>
                <a:gd name="T5" fmla="*/ 21 h 21"/>
              </a:gdLst>
              <a:ahLst/>
              <a:cxnLst>
                <a:cxn ang="0">
                  <a:pos x="T0" y="T1"/>
                </a:cxn>
                <a:cxn ang="0">
                  <a:pos x="T2" y="T3"/>
                </a:cxn>
                <a:cxn ang="0">
                  <a:pos x="T4" y="T5"/>
                </a:cxn>
              </a:cxnLst>
              <a:rect l="0" t="0" r="r" b="b"/>
              <a:pathLst>
                <a:path w="10" h="21">
                  <a:moveTo>
                    <a:pt x="3" y="0"/>
                  </a:moveTo>
                  <a:lnTo>
                    <a:pt x="10" y="21"/>
                  </a:lnTo>
                  <a:lnTo>
                    <a:pt x="0" y="21"/>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Freeform 62"/>
            <p:cNvSpPr>
              <a:spLocks/>
            </p:cNvSpPr>
            <p:nvPr/>
          </p:nvSpPr>
          <p:spPr bwMode="auto">
            <a:xfrm>
              <a:off x="8637467" y="3697287"/>
              <a:ext cx="92075" cy="127000"/>
            </a:xfrm>
            <a:custGeom>
              <a:avLst/>
              <a:gdLst>
                <a:gd name="T0" fmla="*/ 0 w 17"/>
                <a:gd name="T1" fmla="*/ 0 h 23"/>
                <a:gd name="T2" fmla="*/ 17 w 17"/>
                <a:gd name="T3" fmla="*/ 13 h 23"/>
                <a:gd name="T4" fmla="*/ 7 w 17"/>
                <a:gd name="T5" fmla="*/ 23 h 23"/>
                <a:gd name="T6" fmla="*/ 5 w 17"/>
                <a:gd name="T7" fmla="*/ 16 h 23"/>
              </a:gdLst>
              <a:ahLst/>
              <a:cxnLst>
                <a:cxn ang="0">
                  <a:pos x="T0" y="T1"/>
                </a:cxn>
                <a:cxn ang="0">
                  <a:pos x="T2" y="T3"/>
                </a:cxn>
                <a:cxn ang="0">
                  <a:pos x="T4" y="T5"/>
                </a:cxn>
                <a:cxn ang="0">
                  <a:pos x="T6" y="T7"/>
                </a:cxn>
              </a:cxnLst>
              <a:rect l="0" t="0" r="r" b="b"/>
              <a:pathLst>
                <a:path w="17" h="23">
                  <a:moveTo>
                    <a:pt x="0" y="0"/>
                  </a:moveTo>
                  <a:cubicBezTo>
                    <a:pt x="0" y="0"/>
                    <a:pt x="9" y="14"/>
                    <a:pt x="17" y="13"/>
                  </a:cubicBezTo>
                  <a:cubicBezTo>
                    <a:pt x="7" y="23"/>
                    <a:pt x="7" y="23"/>
                    <a:pt x="7" y="23"/>
                  </a:cubicBezTo>
                  <a:cubicBezTo>
                    <a:pt x="5" y="16"/>
                    <a:pt x="5" y="16"/>
                    <a:pt x="5" y="1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Freeform 63"/>
            <p:cNvSpPr>
              <a:spLocks/>
            </p:cNvSpPr>
            <p:nvPr/>
          </p:nvSpPr>
          <p:spPr bwMode="auto">
            <a:xfrm>
              <a:off x="8780342" y="3697287"/>
              <a:ext cx="38100" cy="44450"/>
            </a:xfrm>
            <a:custGeom>
              <a:avLst/>
              <a:gdLst>
                <a:gd name="T0" fmla="*/ 4 w 7"/>
                <a:gd name="T1" fmla="*/ 0 h 8"/>
                <a:gd name="T2" fmla="*/ 0 w 7"/>
                <a:gd name="T3" fmla="*/ 8 h 8"/>
              </a:gdLst>
              <a:ahLst/>
              <a:cxnLst>
                <a:cxn ang="0">
                  <a:pos x="T0" y="T1"/>
                </a:cxn>
                <a:cxn ang="0">
                  <a:pos x="T2" y="T3"/>
                </a:cxn>
              </a:cxnLst>
              <a:rect l="0" t="0" r="r" b="b"/>
              <a:pathLst>
                <a:path w="7" h="8">
                  <a:moveTo>
                    <a:pt x="4" y="0"/>
                  </a:moveTo>
                  <a:cubicBezTo>
                    <a:pt x="4" y="0"/>
                    <a:pt x="7" y="5"/>
                    <a:pt x="0" y="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Freeform 64"/>
            <p:cNvSpPr>
              <a:spLocks/>
            </p:cNvSpPr>
            <p:nvPr/>
          </p:nvSpPr>
          <p:spPr bwMode="auto">
            <a:xfrm>
              <a:off x="8751767" y="3752849"/>
              <a:ext cx="33338" cy="38100"/>
            </a:xfrm>
            <a:custGeom>
              <a:avLst/>
              <a:gdLst>
                <a:gd name="T0" fmla="*/ 5 w 6"/>
                <a:gd name="T1" fmla="*/ 5 h 7"/>
                <a:gd name="T2" fmla="*/ 3 w 6"/>
                <a:gd name="T3" fmla="*/ 7 h 7"/>
                <a:gd name="T4" fmla="*/ 0 w 6"/>
                <a:gd name="T5" fmla="*/ 4 h 7"/>
                <a:gd name="T6" fmla="*/ 6 w 6"/>
                <a:gd name="T7" fmla="*/ 0 h 7"/>
              </a:gdLst>
              <a:ahLst/>
              <a:cxnLst>
                <a:cxn ang="0">
                  <a:pos x="T0" y="T1"/>
                </a:cxn>
                <a:cxn ang="0">
                  <a:pos x="T2" y="T3"/>
                </a:cxn>
                <a:cxn ang="0">
                  <a:pos x="T4" y="T5"/>
                </a:cxn>
                <a:cxn ang="0">
                  <a:pos x="T6" y="T7"/>
                </a:cxn>
              </a:cxnLst>
              <a:rect l="0" t="0" r="r" b="b"/>
              <a:pathLst>
                <a:path w="6" h="7">
                  <a:moveTo>
                    <a:pt x="5" y="5"/>
                  </a:moveTo>
                  <a:cubicBezTo>
                    <a:pt x="3" y="7"/>
                    <a:pt x="3" y="7"/>
                    <a:pt x="3" y="7"/>
                  </a:cubicBezTo>
                  <a:cubicBezTo>
                    <a:pt x="0" y="4"/>
                    <a:pt x="0" y="4"/>
                    <a:pt x="0" y="4"/>
                  </a:cubicBezTo>
                  <a:cubicBezTo>
                    <a:pt x="0" y="4"/>
                    <a:pt x="6" y="0"/>
                    <a:pt x="6"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Freeform 65"/>
            <p:cNvSpPr>
              <a:spLocks/>
            </p:cNvSpPr>
            <p:nvPr/>
          </p:nvSpPr>
          <p:spPr bwMode="auto">
            <a:xfrm>
              <a:off x="8450142" y="3697287"/>
              <a:ext cx="147638" cy="347663"/>
            </a:xfrm>
            <a:custGeom>
              <a:avLst/>
              <a:gdLst>
                <a:gd name="T0" fmla="*/ 27 w 27"/>
                <a:gd name="T1" fmla="*/ 0 h 63"/>
                <a:gd name="T2" fmla="*/ 13 w 27"/>
                <a:gd name="T3" fmla="*/ 13 h 63"/>
                <a:gd name="T4" fmla="*/ 9 w 27"/>
                <a:gd name="T5" fmla="*/ 20 h 63"/>
                <a:gd name="T6" fmla="*/ 0 w 27"/>
                <a:gd name="T7" fmla="*/ 63 h 63"/>
              </a:gdLst>
              <a:ahLst/>
              <a:cxnLst>
                <a:cxn ang="0">
                  <a:pos x="T0" y="T1"/>
                </a:cxn>
                <a:cxn ang="0">
                  <a:pos x="T2" y="T3"/>
                </a:cxn>
                <a:cxn ang="0">
                  <a:pos x="T4" y="T5"/>
                </a:cxn>
                <a:cxn ang="0">
                  <a:pos x="T6" y="T7"/>
                </a:cxn>
              </a:cxnLst>
              <a:rect l="0" t="0" r="r" b="b"/>
              <a:pathLst>
                <a:path w="27" h="63">
                  <a:moveTo>
                    <a:pt x="27" y="0"/>
                  </a:moveTo>
                  <a:cubicBezTo>
                    <a:pt x="13" y="13"/>
                    <a:pt x="13" y="13"/>
                    <a:pt x="13" y="13"/>
                  </a:cubicBezTo>
                  <a:cubicBezTo>
                    <a:pt x="11" y="15"/>
                    <a:pt x="10" y="17"/>
                    <a:pt x="9" y="20"/>
                  </a:cubicBezTo>
                  <a:cubicBezTo>
                    <a:pt x="0" y="63"/>
                    <a:pt x="0" y="63"/>
                    <a:pt x="0" y="6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Freeform 66"/>
            <p:cNvSpPr>
              <a:spLocks/>
            </p:cNvSpPr>
            <p:nvPr/>
          </p:nvSpPr>
          <p:spPr bwMode="auto">
            <a:xfrm>
              <a:off x="8499354" y="3890962"/>
              <a:ext cx="433388" cy="385763"/>
            </a:xfrm>
            <a:custGeom>
              <a:avLst/>
              <a:gdLst>
                <a:gd name="T0" fmla="*/ 0 w 79"/>
                <a:gd name="T1" fmla="*/ 0 h 70"/>
                <a:gd name="T2" fmla="*/ 1 w 79"/>
                <a:gd name="T3" fmla="*/ 12 h 70"/>
                <a:gd name="T4" fmla="*/ 24 w 79"/>
                <a:gd name="T5" fmla="*/ 51 h 70"/>
                <a:gd name="T6" fmla="*/ 73 w 79"/>
                <a:gd name="T7" fmla="*/ 70 h 70"/>
                <a:gd name="T8" fmla="*/ 79 w 79"/>
                <a:gd name="T9" fmla="*/ 53 h 70"/>
              </a:gdLst>
              <a:ahLst/>
              <a:cxnLst>
                <a:cxn ang="0">
                  <a:pos x="T0" y="T1"/>
                </a:cxn>
                <a:cxn ang="0">
                  <a:pos x="T2" y="T3"/>
                </a:cxn>
                <a:cxn ang="0">
                  <a:pos x="T4" y="T5"/>
                </a:cxn>
                <a:cxn ang="0">
                  <a:pos x="T6" y="T7"/>
                </a:cxn>
                <a:cxn ang="0">
                  <a:pos x="T8" y="T9"/>
                </a:cxn>
              </a:cxnLst>
              <a:rect l="0" t="0" r="r" b="b"/>
              <a:pathLst>
                <a:path w="79" h="70">
                  <a:moveTo>
                    <a:pt x="0" y="0"/>
                  </a:moveTo>
                  <a:cubicBezTo>
                    <a:pt x="1" y="12"/>
                    <a:pt x="1" y="12"/>
                    <a:pt x="1" y="12"/>
                  </a:cubicBezTo>
                  <a:cubicBezTo>
                    <a:pt x="24" y="51"/>
                    <a:pt x="24" y="51"/>
                    <a:pt x="24" y="51"/>
                  </a:cubicBezTo>
                  <a:cubicBezTo>
                    <a:pt x="73" y="70"/>
                    <a:pt x="73" y="70"/>
                    <a:pt x="73" y="70"/>
                  </a:cubicBezTo>
                  <a:cubicBezTo>
                    <a:pt x="73" y="70"/>
                    <a:pt x="73" y="56"/>
                    <a:pt x="79" y="5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Freeform 67"/>
            <p:cNvSpPr>
              <a:spLocks/>
            </p:cNvSpPr>
            <p:nvPr/>
          </p:nvSpPr>
          <p:spPr bwMode="auto">
            <a:xfrm>
              <a:off x="8631117" y="3890962"/>
              <a:ext cx="219075" cy="263525"/>
            </a:xfrm>
            <a:custGeom>
              <a:avLst/>
              <a:gdLst>
                <a:gd name="T0" fmla="*/ 0 w 138"/>
                <a:gd name="T1" fmla="*/ 0 h 166"/>
                <a:gd name="T2" fmla="*/ 62 w 138"/>
                <a:gd name="T3" fmla="*/ 118 h 166"/>
                <a:gd name="T4" fmla="*/ 138 w 138"/>
                <a:gd name="T5" fmla="*/ 166 h 166"/>
              </a:gdLst>
              <a:ahLst/>
              <a:cxnLst>
                <a:cxn ang="0">
                  <a:pos x="T0" y="T1"/>
                </a:cxn>
                <a:cxn ang="0">
                  <a:pos x="T2" y="T3"/>
                </a:cxn>
                <a:cxn ang="0">
                  <a:pos x="T4" y="T5"/>
                </a:cxn>
              </a:cxnLst>
              <a:rect l="0" t="0" r="r" b="b"/>
              <a:pathLst>
                <a:path w="138" h="166">
                  <a:moveTo>
                    <a:pt x="0" y="0"/>
                  </a:moveTo>
                  <a:lnTo>
                    <a:pt x="62" y="118"/>
                  </a:lnTo>
                  <a:lnTo>
                    <a:pt x="138" y="16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Freeform 68"/>
            <p:cNvSpPr>
              <a:spLocks/>
            </p:cNvSpPr>
            <p:nvPr/>
          </p:nvSpPr>
          <p:spPr bwMode="auto">
            <a:xfrm>
              <a:off x="8291392" y="3621087"/>
              <a:ext cx="306388" cy="473075"/>
            </a:xfrm>
            <a:custGeom>
              <a:avLst/>
              <a:gdLst>
                <a:gd name="T0" fmla="*/ 56 w 56"/>
                <a:gd name="T1" fmla="*/ 0 h 86"/>
                <a:gd name="T2" fmla="*/ 15 w 56"/>
                <a:gd name="T3" fmla="*/ 0 h 86"/>
                <a:gd name="T4" fmla="*/ 2 w 56"/>
                <a:gd name="T5" fmla="*/ 28 h 86"/>
                <a:gd name="T6" fmla="*/ 7 w 56"/>
                <a:gd name="T7" fmla="*/ 86 h 86"/>
              </a:gdLst>
              <a:ahLst/>
              <a:cxnLst>
                <a:cxn ang="0">
                  <a:pos x="T0" y="T1"/>
                </a:cxn>
                <a:cxn ang="0">
                  <a:pos x="T2" y="T3"/>
                </a:cxn>
                <a:cxn ang="0">
                  <a:pos x="T4" y="T5"/>
                </a:cxn>
                <a:cxn ang="0">
                  <a:pos x="T6" y="T7"/>
                </a:cxn>
              </a:cxnLst>
              <a:rect l="0" t="0" r="r" b="b"/>
              <a:pathLst>
                <a:path w="56" h="86">
                  <a:moveTo>
                    <a:pt x="56" y="0"/>
                  </a:moveTo>
                  <a:cubicBezTo>
                    <a:pt x="15" y="0"/>
                    <a:pt x="15" y="0"/>
                    <a:pt x="15" y="0"/>
                  </a:cubicBezTo>
                  <a:cubicBezTo>
                    <a:pt x="15" y="0"/>
                    <a:pt x="0" y="4"/>
                    <a:pt x="2" y="28"/>
                  </a:cubicBezTo>
                  <a:cubicBezTo>
                    <a:pt x="7" y="86"/>
                    <a:pt x="7" y="86"/>
                    <a:pt x="7" y="8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Freeform 69"/>
            <p:cNvSpPr>
              <a:spLocks/>
            </p:cNvSpPr>
            <p:nvPr/>
          </p:nvSpPr>
          <p:spPr bwMode="auto">
            <a:xfrm>
              <a:off x="8796217" y="3763962"/>
              <a:ext cx="53975" cy="258763"/>
            </a:xfrm>
            <a:custGeom>
              <a:avLst/>
              <a:gdLst>
                <a:gd name="T0" fmla="*/ 0 w 10"/>
                <a:gd name="T1" fmla="*/ 0 h 47"/>
                <a:gd name="T2" fmla="*/ 8 w 10"/>
                <a:gd name="T3" fmla="*/ 8 h 47"/>
                <a:gd name="T4" fmla="*/ 9 w 10"/>
                <a:gd name="T5" fmla="*/ 47 h 47"/>
              </a:gdLst>
              <a:ahLst/>
              <a:cxnLst>
                <a:cxn ang="0">
                  <a:pos x="T0" y="T1"/>
                </a:cxn>
                <a:cxn ang="0">
                  <a:pos x="T2" y="T3"/>
                </a:cxn>
                <a:cxn ang="0">
                  <a:pos x="T4" y="T5"/>
                </a:cxn>
              </a:cxnLst>
              <a:rect l="0" t="0" r="r" b="b"/>
              <a:pathLst>
                <a:path w="10" h="47">
                  <a:moveTo>
                    <a:pt x="0" y="0"/>
                  </a:moveTo>
                  <a:cubicBezTo>
                    <a:pt x="0" y="0"/>
                    <a:pt x="6" y="2"/>
                    <a:pt x="8" y="8"/>
                  </a:cubicBezTo>
                  <a:cubicBezTo>
                    <a:pt x="10" y="14"/>
                    <a:pt x="9" y="47"/>
                    <a:pt x="9" y="4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Freeform 70"/>
            <p:cNvSpPr>
              <a:spLocks/>
            </p:cNvSpPr>
            <p:nvPr/>
          </p:nvSpPr>
          <p:spPr bwMode="auto">
            <a:xfrm>
              <a:off x="8773992" y="3868737"/>
              <a:ext cx="44450" cy="203200"/>
            </a:xfrm>
            <a:custGeom>
              <a:avLst/>
              <a:gdLst>
                <a:gd name="T0" fmla="*/ 3 w 8"/>
                <a:gd name="T1" fmla="*/ 0 h 37"/>
                <a:gd name="T2" fmla="*/ 0 w 8"/>
                <a:gd name="T3" fmla="*/ 37 h 37"/>
              </a:gdLst>
              <a:ahLst/>
              <a:cxnLst>
                <a:cxn ang="0">
                  <a:pos x="T0" y="T1"/>
                </a:cxn>
                <a:cxn ang="0">
                  <a:pos x="T2" y="T3"/>
                </a:cxn>
              </a:cxnLst>
              <a:rect l="0" t="0" r="r" b="b"/>
              <a:pathLst>
                <a:path w="8" h="37">
                  <a:moveTo>
                    <a:pt x="3" y="0"/>
                  </a:moveTo>
                  <a:cubicBezTo>
                    <a:pt x="3" y="0"/>
                    <a:pt x="8" y="26"/>
                    <a:pt x="0" y="3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Freeform 71"/>
            <p:cNvSpPr>
              <a:spLocks/>
            </p:cNvSpPr>
            <p:nvPr/>
          </p:nvSpPr>
          <p:spPr bwMode="auto">
            <a:xfrm>
              <a:off x="8916867" y="4022724"/>
              <a:ext cx="307975" cy="214313"/>
            </a:xfrm>
            <a:custGeom>
              <a:avLst/>
              <a:gdLst>
                <a:gd name="T0" fmla="*/ 0 w 194"/>
                <a:gd name="T1" fmla="*/ 83 h 135"/>
                <a:gd name="T2" fmla="*/ 52 w 194"/>
                <a:gd name="T3" fmla="*/ 0 h 135"/>
                <a:gd name="T4" fmla="*/ 194 w 194"/>
                <a:gd name="T5" fmla="*/ 14 h 135"/>
                <a:gd name="T6" fmla="*/ 159 w 194"/>
                <a:gd name="T7" fmla="*/ 135 h 135"/>
              </a:gdLst>
              <a:ahLst/>
              <a:cxnLst>
                <a:cxn ang="0">
                  <a:pos x="T0" y="T1"/>
                </a:cxn>
                <a:cxn ang="0">
                  <a:pos x="T2" y="T3"/>
                </a:cxn>
                <a:cxn ang="0">
                  <a:pos x="T4" y="T5"/>
                </a:cxn>
                <a:cxn ang="0">
                  <a:pos x="T6" y="T7"/>
                </a:cxn>
              </a:cxnLst>
              <a:rect l="0" t="0" r="r" b="b"/>
              <a:pathLst>
                <a:path w="194" h="135">
                  <a:moveTo>
                    <a:pt x="0" y="83"/>
                  </a:moveTo>
                  <a:lnTo>
                    <a:pt x="52" y="0"/>
                  </a:lnTo>
                  <a:lnTo>
                    <a:pt x="194" y="14"/>
                  </a:lnTo>
                  <a:lnTo>
                    <a:pt x="159" y="13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Freeform 72"/>
            <p:cNvSpPr>
              <a:spLocks/>
            </p:cNvSpPr>
            <p:nvPr/>
          </p:nvSpPr>
          <p:spPr bwMode="auto">
            <a:xfrm>
              <a:off x="8905754" y="4194174"/>
              <a:ext cx="176213" cy="98425"/>
            </a:xfrm>
            <a:custGeom>
              <a:avLst/>
              <a:gdLst>
                <a:gd name="T0" fmla="*/ 5 w 32"/>
                <a:gd name="T1" fmla="*/ 0 h 18"/>
                <a:gd name="T2" fmla="*/ 20 w 32"/>
                <a:gd name="T3" fmla="*/ 1 h 18"/>
                <a:gd name="T4" fmla="*/ 24 w 32"/>
                <a:gd name="T5" fmla="*/ 3 h 18"/>
                <a:gd name="T6" fmla="*/ 30 w 32"/>
                <a:gd name="T7" fmla="*/ 10 h 18"/>
                <a:gd name="T8" fmla="*/ 29 w 32"/>
                <a:gd name="T9" fmla="*/ 14 h 18"/>
                <a:gd name="T10" fmla="*/ 28 w 32"/>
                <a:gd name="T11" fmla="*/ 15 h 18"/>
                <a:gd name="T12" fmla="*/ 19 w 32"/>
                <a:gd name="T13" fmla="*/ 9 h 18"/>
                <a:gd name="T14" fmla="*/ 16 w 32"/>
                <a:gd name="T15" fmla="*/ 10 h 18"/>
                <a:gd name="T16" fmla="*/ 22 w 32"/>
                <a:gd name="T17" fmla="*/ 15 h 18"/>
                <a:gd name="T18" fmla="*/ 26 w 32"/>
                <a:gd name="T19" fmla="*/ 15 h 18"/>
                <a:gd name="T20" fmla="*/ 24 w 32"/>
                <a:gd name="T21" fmla="*/ 18 h 18"/>
                <a:gd name="T22" fmla="*/ 14 w 32"/>
                <a:gd name="T23" fmla="*/ 16 h 18"/>
                <a:gd name="T24" fmla="*/ 0 w 32"/>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5" y="0"/>
                  </a:moveTo>
                  <a:cubicBezTo>
                    <a:pt x="20" y="1"/>
                    <a:pt x="20" y="1"/>
                    <a:pt x="20" y="1"/>
                  </a:cubicBezTo>
                  <a:cubicBezTo>
                    <a:pt x="22" y="1"/>
                    <a:pt x="23" y="2"/>
                    <a:pt x="24" y="3"/>
                  </a:cubicBezTo>
                  <a:cubicBezTo>
                    <a:pt x="30" y="10"/>
                    <a:pt x="30" y="10"/>
                    <a:pt x="30" y="10"/>
                  </a:cubicBezTo>
                  <a:cubicBezTo>
                    <a:pt x="32" y="11"/>
                    <a:pt x="31" y="14"/>
                    <a:pt x="29" y="14"/>
                  </a:cubicBezTo>
                  <a:cubicBezTo>
                    <a:pt x="28" y="15"/>
                    <a:pt x="28" y="15"/>
                    <a:pt x="28" y="15"/>
                  </a:cubicBezTo>
                  <a:cubicBezTo>
                    <a:pt x="19" y="9"/>
                    <a:pt x="19" y="9"/>
                    <a:pt x="19" y="9"/>
                  </a:cubicBezTo>
                  <a:cubicBezTo>
                    <a:pt x="16" y="10"/>
                    <a:pt x="16" y="10"/>
                    <a:pt x="16" y="10"/>
                  </a:cubicBezTo>
                  <a:cubicBezTo>
                    <a:pt x="16" y="10"/>
                    <a:pt x="19" y="15"/>
                    <a:pt x="22" y="15"/>
                  </a:cubicBezTo>
                  <a:cubicBezTo>
                    <a:pt x="25" y="15"/>
                    <a:pt x="26" y="15"/>
                    <a:pt x="26" y="15"/>
                  </a:cubicBezTo>
                  <a:cubicBezTo>
                    <a:pt x="24" y="18"/>
                    <a:pt x="24" y="18"/>
                    <a:pt x="24" y="18"/>
                  </a:cubicBezTo>
                  <a:cubicBezTo>
                    <a:pt x="14" y="16"/>
                    <a:pt x="14" y="16"/>
                    <a:pt x="14" y="16"/>
                  </a:cubicBezTo>
                  <a:cubicBezTo>
                    <a:pt x="0" y="9"/>
                    <a:pt x="0" y="9"/>
                    <a:pt x="0" y="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Freeform 73"/>
            <p:cNvSpPr>
              <a:spLocks/>
            </p:cNvSpPr>
            <p:nvPr/>
          </p:nvSpPr>
          <p:spPr bwMode="auto">
            <a:xfrm>
              <a:off x="9339142" y="3659187"/>
              <a:ext cx="176213" cy="617538"/>
            </a:xfrm>
            <a:custGeom>
              <a:avLst/>
              <a:gdLst>
                <a:gd name="T0" fmla="*/ 0 w 111"/>
                <a:gd name="T1" fmla="*/ 184 h 389"/>
                <a:gd name="T2" fmla="*/ 7 w 111"/>
                <a:gd name="T3" fmla="*/ 389 h 389"/>
                <a:gd name="T4" fmla="*/ 111 w 111"/>
                <a:gd name="T5" fmla="*/ 90 h 389"/>
                <a:gd name="T6" fmla="*/ 73 w 111"/>
                <a:gd name="T7" fmla="*/ 0 h 389"/>
                <a:gd name="T8" fmla="*/ 0 w 111"/>
                <a:gd name="T9" fmla="*/ 184 h 389"/>
              </a:gdLst>
              <a:ahLst/>
              <a:cxnLst>
                <a:cxn ang="0">
                  <a:pos x="T0" y="T1"/>
                </a:cxn>
                <a:cxn ang="0">
                  <a:pos x="T2" y="T3"/>
                </a:cxn>
                <a:cxn ang="0">
                  <a:pos x="T4" y="T5"/>
                </a:cxn>
                <a:cxn ang="0">
                  <a:pos x="T6" y="T7"/>
                </a:cxn>
                <a:cxn ang="0">
                  <a:pos x="T8" y="T9"/>
                </a:cxn>
              </a:cxnLst>
              <a:rect l="0" t="0" r="r" b="b"/>
              <a:pathLst>
                <a:path w="111" h="389">
                  <a:moveTo>
                    <a:pt x="0" y="184"/>
                  </a:moveTo>
                  <a:lnTo>
                    <a:pt x="7" y="389"/>
                  </a:lnTo>
                  <a:lnTo>
                    <a:pt x="111" y="90"/>
                  </a:lnTo>
                  <a:lnTo>
                    <a:pt x="73" y="0"/>
                  </a:lnTo>
                  <a:lnTo>
                    <a:pt x="0" y="184"/>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Freeform 74"/>
            <p:cNvSpPr>
              <a:spLocks/>
            </p:cNvSpPr>
            <p:nvPr/>
          </p:nvSpPr>
          <p:spPr bwMode="auto">
            <a:xfrm>
              <a:off x="9262942" y="4094162"/>
              <a:ext cx="66675" cy="111125"/>
            </a:xfrm>
            <a:custGeom>
              <a:avLst/>
              <a:gdLst>
                <a:gd name="T0" fmla="*/ 12 w 12"/>
                <a:gd name="T1" fmla="*/ 0 h 20"/>
                <a:gd name="T2" fmla="*/ 0 w 12"/>
                <a:gd name="T3" fmla="*/ 8 h 20"/>
                <a:gd name="T4" fmla="*/ 12 w 12"/>
                <a:gd name="T5" fmla="*/ 20 h 20"/>
              </a:gdLst>
              <a:ahLst/>
              <a:cxnLst>
                <a:cxn ang="0">
                  <a:pos x="T0" y="T1"/>
                </a:cxn>
                <a:cxn ang="0">
                  <a:pos x="T2" y="T3"/>
                </a:cxn>
                <a:cxn ang="0">
                  <a:pos x="T4" y="T5"/>
                </a:cxn>
              </a:cxnLst>
              <a:rect l="0" t="0" r="r" b="b"/>
              <a:pathLst>
                <a:path w="12" h="20">
                  <a:moveTo>
                    <a:pt x="12" y="0"/>
                  </a:moveTo>
                  <a:cubicBezTo>
                    <a:pt x="12" y="0"/>
                    <a:pt x="0" y="0"/>
                    <a:pt x="0" y="8"/>
                  </a:cubicBezTo>
                  <a:cubicBezTo>
                    <a:pt x="0" y="17"/>
                    <a:pt x="12" y="20"/>
                    <a:pt x="12" y="2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11" name="Group 110"/>
          <p:cNvGrpSpPr/>
          <p:nvPr/>
        </p:nvGrpSpPr>
        <p:grpSpPr>
          <a:xfrm>
            <a:off x="7570667" y="5002212"/>
            <a:ext cx="1466850" cy="876300"/>
            <a:chOff x="7570667" y="5002212"/>
            <a:chExt cx="1466850" cy="876300"/>
          </a:xfrm>
        </p:grpSpPr>
        <p:sp>
          <p:nvSpPr>
            <p:cNvPr id="83" name="Freeform 75"/>
            <p:cNvSpPr>
              <a:spLocks/>
            </p:cNvSpPr>
            <p:nvPr/>
          </p:nvSpPr>
          <p:spPr bwMode="auto">
            <a:xfrm>
              <a:off x="7619879" y="5046662"/>
              <a:ext cx="620713" cy="468313"/>
            </a:xfrm>
            <a:custGeom>
              <a:avLst/>
              <a:gdLst>
                <a:gd name="T0" fmla="*/ 0 w 391"/>
                <a:gd name="T1" fmla="*/ 62 h 295"/>
                <a:gd name="T2" fmla="*/ 329 w 391"/>
                <a:gd name="T3" fmla="*/ 0 h 295"/>
                <a:gd name="T4" fmla="*/ 391 w 391"/>
                <a:gd name="T5" fmla="*/ 201 h 295"/>
                <a:gd name="T6" fmla="*/ 77 w 391"/>
                <a:gd name="T7" fmla="*/ 295 h 295"/>
                <a:gd name="T8" fmla="*/ 0 w 391"/>
                <a:gd name="T9" fmla="*/ 62 h 295"/>
              </a:gdLst>
              <a:ahLst/>
              <a:cxnLst>
                <a:cxn ang="0">
                  <a:pos x="T0" y="T1"/>
                </a:cxn>
                <a:cxn ang="0">
                  <a:pos x="T2" y="T3"/>
                </a:cxn>
                <a:cxn ang="0">
                  <a:pos x="T4" y="T5"/>
                </a:cxn>
                <a:cxn ang="0">
                  <a:pos x="T6" y="T7"/>
                </a:cxn>
                <a:cxn ang="0">
                  <a:pos x="T8" y="T9"/>
                </a:cxn>
              </a:cxnLst>
              <a:rect l="0" t="0" r="r" b="b"/>
              <a:pathLst>
                <a:path w="391" h="295">
                  <a:moveTo>
                    <a:pt x="0" y="62"/>
                  </a:moveTo>
                  <a:lnTo>
                    <a:pt x="329" y="0"/>
                  </a:lnTo>
                  <a:lnTo>
                    <a:pt x="391" y="201"/>
                  </a:lnTo>
                  <a:lnTo>
                    <a:pt x="77" y="295"/>
                  </a:lnTo>
                  <a:lnTo>
                    <a:pt x="0" y="62"/>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76"/>
            <p:cNvSpPr>
              <a:spLocks/>
            </p:cNvSpPr>
            <p:nvPr/>
          </p:nvSpPr>
          <p:spPr bwMode="auto">
            <a:xfrm>
              <a:off x="7570667" y="5002212"/>
              <a:ext cx="950913" cy="490538"/>
            </a:xfrm>
            <a:custGeom>
              <a:avLst/>
              <a:gdLst>
                <a:gd name="T0" fmla="*/ 0 w 599"/>
                <a:gd name="T1" fmla="*/ 77 h 309"/>
                <a:gd name="T2" fmla="*/ 374 w 599"/>
                <a:gd name="T3" fmla="*/ 0 h 309"/>
                <a:gd name="T4" fmla="*/ 447 w 599"/>
                <a:gd name="T5" fmla="*/ 243 h 309"/>
                <a:gd name="T6" fmla="*/ 599 w 599"/>
                <a:gd name="T7" fmla="*/ 309 h 309"/>
              </a:gdLst>
              <a:ahLst/>
              <a:cxnLst>
                <a:cxn ang="0">
                  <a:pos x="T0" y="T1"/>
                </a:cxn>
                <a:cxn ang="0">
                  <a:pos x="T2" y="T3"/>
                </a:cxn>
                <a:cxn ang="0">
                  <a:pos x="T4" y="T5"/>
                </a:cxn>
                <a:cxn ang="0">
                  <a:pos x="T6" y="T7"/>
                </a:cxn>
              </a:cxnLst>
              <a:rect l="0" t="0" r="r" b="b"/>
              <a:pathLst>
                <a:path w="599" h="309">
                  <a:moveTo>
                    <a:pt x="0" y="77"/>
                  </a:moveTo>
                  <a:lnTo>
                    <a:pt x="374" y="0"/>
                  </a:lnTo>
                  <a:lnTo>
                    <a:pt x="447" y="243"/>
                  </a:lnTo>
                  <a:lnTo>
                    <a:pt x="599" y="309"/>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77"/>
            <p:cNvSpPr>
              <a:spLocks/>
            </p:cNvSpPr>
            <p:nvPr/>
          </p:nvSpPr>
          <p:spPr bwMode="auto">
            <a:xfrm>
              <a:off x="7570667" y="5145087"/>
              <a:ext cx="334963" cy="633413"/>
            </a:xfrm>
            <a:custGeom>
              <a:avLst/>
              <a:gdLst>
                <a:gd name="T0" fmla="*/ 0 w 211"/>
                <a:gd name="T1" fmla="*/ 0 h 399"/>
                <a:gd name="T2" fmla="*/ 87 w 211"/>
                <a:gd name="T3" fmla="*/ 264 h 399"/>
                <a:gd name="T4" fmla="*/ 211 w 211"/>
                <a:gd name="T5" fmla="*/ 399 h 399"/>
              </a:gdLst>
              <a:ahLst/>
              <a:cxnLst>
                <a:cxn ang="0">
                  <a:pos x="T0" y="T1"/>
                </a:cxn>
                <a:cxn ang="0">
                  <a:pos x="T2" y="T3"/>
                </a:cxn>
                <a:cxn ang="0">
                  <a:pos x="T4" y="T5"/>
                </a:cxn>
              </a:cxnLst>
              <a:rect l="0" t="0" r="r" b="b"/>
              <a:pathLst>
                <a:path w="211" h="399">
                  <a:moveTo>
                    <a:pt x="0" y="0"/>
                  </a:moveTo>
                  <a:lnTo>
                    <a:pt x="87" y="264"/>
                  </a:lnTo>
                  <a:lnTo>
                    <a:pt x="211" y="399"/>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78"/>
            <p:cNvSpPr>
              <a:spLocks noChangeShapeType="1"/>
            </p:cNvSpPr>
            <p:nvPr/>
          </p:nvSpPr>
          <p:spPr bwMode="auto">
            <a:xfrm flipV="1">
              <a:off x="7724654" y="5486399"/>
              <a:ext cx="225425" cy="7302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79"/>
            <p:cNvSpPr>
              <a:spLocks noChangeShapeType="1"/>
            </p:cNvSpPr>
            <p:nvPr/>
          </p:nvSpPr>
          <p:spPr bwMode="auto">
            <a:xfrm flipV="1">
              <a:off x="8088192" y="5608637"/>
              <a:ext cx="411163" cy="18097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Freeform 80"/>
            <p:cNvSpPr>
              <a:spLocks/>
            </p:cNvSpPr>
            <p:nvPr/>
          </p:nvSpPr>
          <p:spPr bwMode="auto">
            <a:xfrm>
              <a:off x="7873879" y="5729287"/>
              <a:ext cx="203200" cy="149225"/>
            </a:xfrm>
            <a:custGeom>
              <a:avLst/>
              <a:gdLst>
                <a:gd name="T0" fmla="*/ 0 w 37"/>
                <a:gd name="T1" fmla="*/ 27 h 27"/>
                <a:gd name="T2" fmla="*/ 6 w 37"/>
                <a:gd name="T3" fmla="*/ 11 h 27"/>
                <a:gd name="T4" fmla="*/ 37 w 37"/>
                <a:gd name="T5" fmla="*/ 11 h 27"/>
                <a:gd name="T6" fmla="*/ 37 w 37"/>
                <a:gd name="T7" fmla="*/ 25 h 27"/>
              </a:gdLst>
              <a:ahLst/>
              <a:cxnLst>
                <a:cxn ang="0">
                  <a:pos x="T0" y="T1"/>
                </a:cxn>
                <a:cxn ang="0">
                  <a:pos x="T2" y="T3"/>
                </a:cxn>
                <a:cxn ang="0">
                  <a:pos x="T4" y="T5"/>
                </a:cxn>
                <a:cxn ang="0">
                  <a:pos x="T6" y="T7"/>
                </a:cxn>
              </a:cxnLst>
              <a:rect l="0" t="0" r="r" b="b"/>
              <a:pathLst>
                <a:path w="37" h="27">
                  <a:moveTo>
                    <a:pt x="0" y="27"/>
                  </a:moveTo>
                  <a:cubicBezTo>
                    <a:pt x="6" y="11"/>
                    <a:pt x="6" y="11"/>
                    <a:pt x="6" y="11"/>
                  </a:cubicBezTo>
                  <a:cubicBezTo>
                    <a:pt x="6" y="11"/>
                    <a:pt x="16" y="0"/>
                    <a:pt x="37" y="11"/>
                  </a:cubicBezTo>
                  <a:cubicBezTo>
                    <a:pt x="37" y="25"/>
                    <a:pt x="37" y="25"/>
                    <a:pt x="37" y="2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Freeform 81"/>
            <p:cNvSpPr>
              <a:spLocks/>
            </p:cNvSpPr>
            <p:nvPr/>
          </p:nvSpPr>
          <p:spPr bwMode="auto">
            <a:xfrm>
              <a:off x="8521579" y="5486399"/>
              <a:ext cx="515938" cy="265113"/>
            </a:xfrm>
            <a:custGeom>
              <a:avLst/>
              <a:gdLst>
                <a:gd name="T0" fmla="*/ 48 w 94"/>
                <a:gd name="T1" fmla="*/ 48 h 48"/>
                <a:gd name="T2" fmla="*/ 35 w 94"/>
                <a:gd name="T3" fmla="*/ 40 h 48"/>
                <a:gd name="T4" fmla="*/ 2 w 94"/>
                <a:gd name="T5" fmla="*/ 25 h 48"/>
                <a:gd name="T6" fmla="*/ 12 w 94"/>
                <a:gd name="T7" fmla="*/ 0 h 48"/>
                <a:gd name="T8" fmla="*/ 40 w 94"/>
                <a:gd name="T9" fmla="*/ 10 h 48"/>
                <a:gd name="T10" fmla="*/ 85 w 94"/>
                <a:gd name="T11" fmla="*/ 9 h 48"/>
                <a:gd name="T12" fmla="*/ 94 w 94"/>
                <a:gd name="T13" fmla="*/ 12 h 48"/>
              </a:gdLst>
              <a:ahLst/>
              <a:cxnLst>
                <a:cxn ang="0">
                  <a:pos x="T0" y="T1"/>
                </a:cxn>
                <a:cxn ang="0">
                  <a:pos x="T2" y="T3"/>
                </a:cxn>
                <a:cxn ang="0">
                  <a:pos x="T4" y="T5"/>
                </a:cxn>
                <a:cxn ang="0">
                  <a:pos x="T6" y="T7"/>
                </a:cxn>
                <a:cxn ang="0">
                  <a:pos x="T8" y="T9"/>
                </a:cxn>
                <a:cxn ang="0">
                  <a:pos x="T10" y="T11"/>
                </a:cxn>
                <a:cxn ang="0">
                  <a:pos x="T12" y="T13"/>
                </a:cxn>
              </a:cxnLst>
              <a:rect l="0" t="0" r="r" b="b"/>
              <a:pathLst>
                <a:path w="94" h="48">
                  <a:moveTo>
                    <a:pt x="48" y="48"/>
                  </a:moveTo>
                  <a:cubicBezTo>
                    <a:pt x="35" y="40"/>
                    <a:pt x="35" y="40"/>
                    <a:pt x="35" y="40"/>
                  </a:cubicBezTo>
                  <a:cubicBezTo>
                    <a:pt x="2" y="25"/>
                    <a:pt x="2" y="25"/>
                    <a:pt x="2" y="25"/>
                  </a:cubicBezTo>
                  <a:cubicBezTo>
                    <a:pt x="0" y="7"/>
                    <a:pt x="12" y="0"/>
                    <a:pt x="12" y="0"/>
                  </a:cubicBezTo>
                  <a:cubicBezTo>
                    <a:pt x="40" y="10"/>
                    <a:pt x="40" y="10"/>
                    <a:pt x="40" y="10"/>
                  </a:cubicBezTo>
                  <a:cubicBezTo>
                    <a:pt x="85" y="9"/>
                    <a:pt x="85" y="9"/>
                    <a:pt x="85" y="9"/>
                  </a:cubicBezTo>
                  <a:cubicBezTo>
                    <a:pt x="94" y="12"/>
                    <a:pt x="94" y="12"/>
                    <a:pt x="94" y="1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Freeform 82"/>
            <p:cNvSpPr>
              <a:spLocks/>
            </p:cNvSpPr>
            <p:nvPr/>
          </p:nvSpPr>
          <p:spPr bwMode="auto">
            <a:xfrm>
              <a:off x="8213604" y="5503862"/>
              <a:ext cx="307975" cy="138113"/>
            </a:xfrm>
            <a:custGeom>
              <a:avLst/>
              <a:gdLst>
                <a:gd name="T0" fmla="*/ 56 w 56"/>
                <a:gd name="T1" fmla="*/ 16 h 25"/>
                <a:gd name="T2" fmla="*/ 39 w 56"/>
                <a:gd name="T3" fmla="*/ 15 h 25"/>
                <a:gd name="T4" fmla="*/ 15 w 56"/>
                <a:gd name="T5" fmla="*/ 14 h 25"/>
                <a:gd name="T6" fmla="*/ 0 w 56"/>
                <a:gd name="T7" fmla="*/ 4 h 25"/>
                <a:gd name="T8" fmla="*/ 18 w 56"/>
                <a:gd name="T9" fmla="*/ 6 h 25"/>
              </a:gdLst>
              <a:ahLst/>
              <a:cxnLst>
                <a:cxn ang="0">
                  <a:pos x="T0" y="T1"/>
                </a:cxn>
                <a:cxn ang="0">
                  <a:pos x="T2" y="T3"/>
                </a:cxn>
                <a:cxn ang="0">
                  <a:pos x="T4" y="T5"/>
                </a:cxn>
                <a:cxn ang="0">
                  <a:pos x="T6" y="T7"/>
                </a:cxn>
                <a:cxn ang="0">
                  <a:pos x="T8" y="T9"/>
                </a:cxn>
              </a:cxnLst>
              <a:rect l="0" t="0" r="r" b="b"/>
              <a:pathLst>
                <a:path w="56" h="25">
                  <a:moveTo>
                    <a:pt x="56" y="16"/>
                  </a:moveTo>
                  <a:cubicBezTo>
                    <a:pt x="39" y="15"/>
                    <a:pt x="39" y="15"/>
                    <a:pt x="39" y="15"/>
                  </a:cubicBezTo>
                  <a:cubicBezTo>
                    <a:pt x="39" y="15"/>
                    <a:pt x="30" y="25"/>
                    <a:pt x="15" y="14"/>
                  </a:cubicBezTo>
                  <a:cubicBezTo>
                    <a:pt x="15" y="14"/>
                    <a:pt x="0" y="8"/>
                    <a:pt x="0" y="4"/>
                  </a:cubicBezTo>
                  <a:cubicBezTo>
                    <a:pt x="1" y="0"/>
                    <a:pt x="18" y="6"/>
                    <a:pt x="18" y="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Freeform 83"/>
            <p:cNvSpPr>
              <a:spLocks/>
            </p:cNvSpPr>
            <p:nvPr/>
          </p:nvSpPr>
          <p:spPr bwMode="auto">
            <a:xfrm>
              <a:off x="8148517" y="5410199"/>
              <a:ext cx="417513" cy="109538"/>
            </a:xfrm>
            <a:custGeom>
              <a:avLst/>
              <a:gdLst>
                <a:gd name="T0" fmla="*/ 76 w 76"/>
                <a:gd name="T1" fmla="*/ 15 h 20"/>
                <a:gd name="T2" fmla="*/ 65 w 76"/>
                <a:gd name="T3" fmla="*/ 15 h 20"/>
                <a:gd name="T4" fmla="*/ 36 w 76"/>
                <a:gd name="T5" fmla="*/ 3 h 20"/>
                <a:gd name="T6" fmla="*/ 33 w 76"/>
                <a:gd name="T7" fmla="*/ 3 h 20"/>
                <a:gd name="T8" fmla="*/ 13 w 76"/>
                <a:gd name="T9" fmla="*/ 1 h 20"/>
                <a:gd name="T10" fmla="*/ 9 w 76"/>
                <a:gd name="T11" fmla="*/ 2 h 20"/>
                <a:gd name="T12" fmla="*/ 7 w 76"/>
                <a:gd name="T13" fmla="*/ 5 h 20"/>
                <a:gd name="T14" fmla="*/ 4 w 76"/>
                <a:gd name="T15" fmla="*/ 6 h 20"/>
                <a:gd name="T16" fmla="*/ 1 w 76"/>
                <a:gd name="T17" fmla="*/ 14 h 20"/>
                <a:gd name="T18" fmla="*/ 2 w 76"/>
                <a:gd name="T19" fmla="*/ 15 h 20"/>
                <a:gd name="T20" fmla="*/ 6 w 76"/>
                <a:gd name="T21" fmla="*/ 14 h 20"/>
                <a:gd name="T22" fmla="*/ 25 w 76"/>
                <a:gd name="T23" fmla="*/ 14 h 20"/>
                <a:gd name="T24" fmla="*/ 30 w 76"/>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20">
                  <a:moveTo>
                    <a:pt x="76" y="15"/>
                  </a:moveTo>
                  <a:cubicBezTo>
                    <a:pt x="65" y="15"/>
                    <a:pt x="65" y="15"/>
                    <a:pt x="65" y="15"/>
                  </a:cubicBezTo>
                  <a:cubicBezTo>
                    <a:pt x="36" y="3"/>
                    <a:pt x="36" y="3"/>
                    <a:pt x="36" y="3"/>
                  </a:cubicBezTo>
                  <a:cubicBezTo>
                    <a:pt x="35" y="3"/>
                    <a:pt x="34" y="3"/>
                    <a:pt x="33" y="3"/>
                  </a:cubicBezTo>
                  <a:cubicBezTo>
                    <a:pt x="13" y="1"/>
                    <a:pt x="13" y="1"/>
                    <a:pt x="13" y="1"/>
                  </a:cubicBezTo>
                  <a:cubicBezTo>
                    <a:pt x="12" y="0"/>
                    <a:pt x="10" y="1"/>
                    <a:pt x="9" y="2"/>
                  </a:cubicBezTo>
                  <a:cubicBezTo>
                    <a:pt x="7" y="5"/>
                    <a:pt x="7" y="5"/>
                    <a:pt x="7" y="5"/>
                  </a:cubicBezTo>
                  <a:cubicBezTo>
                    <a:pt x="4" y="6"/>
                    <a:pt x="4" y="6"/>
                    <a:pt x="4" y="6"/>
                  </a:cubicBezTo>
                  <a:cubicBezTo>
                    <a:pt x="1" y="14"/>
                    <a:pt x="1" y="14"/>
                    <a:pt x="1" y="14"/>
                  </a:cubicBezTo>
                  <a:cubicBezTo>
                    <a:pt x="0" y="15"/>
                    <a:pt x="1" y="16"/>
                    <a:pt x="2" y="15"/>
                  </a:cubicBezTo>
                  <a:cubicBezTo>
                    <a:pt x="6" y="14"/>
                    <a:pt x="6" y="14"/>
                    <a:pt x="6" y="14"/>
                  </a:cubicBezTo>
                  <a:cubicBezTo>
                    <a:pt x="25" y="14"/>
                    <a:pt x="25" y="14"/>
                    <a:pt x="25" y="14"/>
                  </a:cubicBezTo>
                  <a:cubicBezTo>
                    <a:pt x="30" y="20"/>
                    <a:pt x="30" y="20"/>
                    <a:pt x="30" y="2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Freeform 84"/>
            <p:cNvSpPr>
              <a:spLocks/>
            </p:cNvSpPr>
            <p:nvPr/>
          </p:nvSpPr>
          <p:spPr bwMode="auto">
            <a:xfrm>
              <a:off x="7884992" y="5476874"/>
              <a:ext cx="268288" cy="301625"/>
            </a:xfrm>
            <a:custGeom>
              <a:avLst/>
              <a:gdLst>
                <a:gd name="T0" fmla="*/ 8 w 49"/>
                <a:gd name="T1" fmla="*/ 52 h 55"/>
                <a:gd name="T2" fmla="*/ 0 w 49"/>
                <a:gd name="T3" fmla="*/ 41 h 55"/>
                <a:gd name="T4" fmla="*/ 1 w 49"/>
                <a:gd name="T5" fmla="*/ 19 h 55"/>
                <a:gd name="T6" fmla="*/ 4 w 49"/>
                <a:gd name="T7" fmla="*/ 14 h 55"/>
                <a:gd name="T8" fmla="*/ 7 w 49"/>
                <a:gd name="T9" fmla="*/ 12 h 55"/>
                <a:gd name="T10" fmla="*/ 8 w 49"/>
                <a:gd name="T11" fmla="*/ 8 h 55"/>
                <a:gd name="T12" fmla="*/ 11 w 49"/>
                <a:gd name="T13" fmla="*/ 5 h 55"/>
                <a:gd name="T14" fmla="*/ 14 w 49"/>
                <a:gd name="T15" fmla="*/ 4 h 55"/>
                <a:gd name="T16" fmla="*/ 15 w 49"/>
                <a:gd name="T17" fmla="*/ 3 h 55"/>
                <a:gd name="T18" fmla="*/ 19 w 49"/>
                <a:gd name="T19" fmla="*/ 0 h 55"/>
                <a:gd name="T20" fmla="*/ 27 w 49"/>
                <a:gd name="T21" fmla="*/ 0 h 55"/>
                <a:gd name="T22" fmla="*/ 32 w 49"/>
                <a:gd name="T23" fmla="*/ 2 h 55"/>
                <a:gd name="T24" fmla="*/ 34 w 49"/>
                <a:gd name="T25" fmla="*/ 5 h 55"/>
                <a:gd name="T26" fmla="*/ 38 w 49"/>
                <a:gd name="T27" fmla="*/ 15 h 55"/>
                <a:gd name="T28" fmla="*/ 41 w 49"/>
                <a:gd name="T29" fmla="*/ 15 h 55"/>
                <a:gd name="T30" fmla="*/ 41 w 49"/>
                <a:gd name="T31" fmla="*/ 15 h 55"/>
                <a:gd name="T32" fmla="*/ 45 w 49"/>
                <a:gd name="T33" fmla="*/ 15 h 55"/>
                <a:gd name="T34" fmla="*/ 47 w 49"/>
                <a:gd name="T35" fmla="*/ 18 h 55"/>
                <a:gd name="T36" fmla="*/ 48 w 49"/>
                <a:gd name="T37" fmla="*/ 23 h 55"/>
                <a:gd name="T38" fmla="*/ 47 w 49"/>
                <a:gd name="T39" fmla="*/ 39 h 55"/>
                <a:gd name="T40" fmla="*/ 44 w 49"/>
                <a:gd name="T41" fmla="*/ 43 h 55"/>
                <a:gd name="T42" fmla="*/ 39 w 49"/>
                <a:gd name="T43" fmla="*/ 47 h 55"/>
                <a:gd name="T44" fmla="*/ 37 w 49"/>
                <a:gd name="T45" fmla="*/ 49 h 55"/>
                <a:gd name="T46" fmla="*/ 34 w 49"/>
                <a:gd name="T4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55">
                  <a:moveTo>
                    <a:pt x="8" y="52"/>
                  </a:moveTo>
                  <a:cubicBezTo>
                    <a:pt x="0" y="41"/>
                    <a:pt x="0" y="41"/>
                    <a:pt x="0" y="41"/>
                  </a:cubicBezTo>
                  <a:cubicBezTo>
                    <a:pt x="1" y="19"/>
                    <a:pt x="1" y="19"/>
                    <a:pt x="1" y="19"/>
                  </a:cubicBezTo>
                  <a:cubicBezTo>
                    <a:pt x="2" y="17"/>
                    <a:pt x="2" y="15"/>
                    <a:pt x="4" y="14"/>
                  </a:cubicBezTo>
                  <a:cubicBezTo>
                    <a:pt x="7" y="12"/>
                    <a:pt x="7" y="12"/>
                    <a:pt x="7" y="12"/>
                  </a:cubicBezTo>
                  <a:cubicBezTo>
                    <a:pt x="8" y="8"/>
                    <a:pt x="8" y="8"/>
                    <a:pt x="8" y="8"/>
                  </a:cubicBezTo>
                  <a:cubicBezTo>
                    <a:pt x="8" y="7"/>
                    <a:pt x="9" y="5"/>
                    <a:pt x="11" y="5"/>
                  </a:cubicBezTo>
                  <a:cubicBezTo>
                    <a:pt x="14" y="4"/>
                    <a:pt x="14" y="4"/>
                    <a:pt x="14" y="4"/>
                  </a:cubicBezTo>
                  <a:cubicBezTo>
                    <a:pt x="15" y="3"/>
                    <a:pt x="15" y="3"/>
                    <a:pt x="15" y="3"/>
                  </a:cubicBezTo>
                  <a:cubicBezTo>
                    <a:pt x="15" y="1"/>
                    <a:pt x="17" y="0"/>
                    <a:pt x="19" y="0"/>
                  </a:cubicBezTo>
                  <a:cubicBezTo>
                    <a:pt x="27" y="0"/>
                    <a:pt x="27" y="0"/>
                    <a:pt x="27" y="0"/>
                  </a:cubicBezTo>
                  <a:cubicBezTo>
                    <a:pt x="32" y="2"/>
                    <a:pt x="32" y="2"/>
                    <a:pt x="32" y="2"/>
                  </a:cubicBezTo>
                  <a:cubicBezTo>
                    <a:pt x="33" y="3"/>
                    <a:pt x="34" y="4"/>
                    <a:pt x="34" y="5"/>
                  </a:cubicBezTo>
                  <a:cubicBezTo>
                    <a:pt x="38" y="15"/>
                    <a:pt x="38" y="15"/>
                    <a:pt x="38" y="15"/>
                  </a:cubicBezTo>
                  <a:cubicBezTo>
                    <a:pt x="38" y="16"/>
                    <a:pt x="40" y="17"/>
                    <a:pt x="41" y="15"/>
                  </a:cubicBezTo>
                  <a:cubicBezTo>
                    <a:pt x="41" y="15"/>
                    <a:pt x="41" y="15"/>
                    <a:pt x="41" y="15"/>
                  </a:cubicBezTo>
                  <a:cubicBezTo>
                    <a:pt x="42" y="14"/>
                    <a:pt x="44" y="14"/>
                    <a:pt x="45" y="15"/>
                  </a:cubicBezTo>
                  <a:cubicBezTo>
                    <a:pt x="47" y="18"/>
                    <a:pt x="47" y="18"/>
                    <a:pt x="47" y="18"/>
                  </a:cubicBezTo>
                  <a:cubicBezTo>
                    <a:pt x="48" y="19"/>
                    <a:pt x="49" y="21"/>
                    <a:pt x="48" y="23"/>
                  </a:cubicBezTo>
                  <a:cubicBezTo>
                    <a:pt x="47" y="39"/>
                    <a:pt x="47" y="39"/>
                    <a:pt x="47" y="39"/>
                  </a:cubicBezTo>
                  <a:cubicBezTo>
                    <a:pt x="47" y="40"/>
                    <a:pt x="46" y="42"/>
                    <a:pt x="44" y="43"/>
                  </a:cubicBezTo>
                  <a:cubicBezTo>
                    <a:pt x="39" y="47"/>
                    <a:pt x="39" y="47"/>
                    <a:pt x="39" y="47"/>
                  </a:cubicBezTo>
                  <a:cubicBezTo>
                    <a:pt x="38" y="48"/>
                    <a:pt x="37" y="48"/>
                    <a:pt x="37" y="49"/>
                  </a:cubicBezTo>
                  <a:cubicBezTo>
                    <a:pt x="34" y="55"/>
                    <a:pt x="34" y="55"/>
                    <a:pt x="34" y="5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Freeform 85"/>
            <p:cNvSpPr>
              <a:spLocks/>
            </p:cNvSpPr>
            <p:nvPr/>
          </p:nvSpPr>
          <p:spPr bwMode="auto">
            <a:xfrm>
              <a:off x="8823204" y="5013324"/>
              <a:ext cx="192088" cy="341313"/>
            </a:xfrm>
            <a:custGeom>
              <a:avLst/>
              <a:gdLst>
                <a:gd name="T0" fmla="*/ 0 w 35"/>
                <a:gd name="T1" fmla="*/ 0 h 62"/>
                <a:gd name="T2" fmla="*/ 7 w 35"/>
                <a:gd name="T3" fmla="*/ 11 h 62"/>
                <a:gd name="T4" fmla="*/ 12 w 35"/>
                <a:gd name="T5" fmla="*/ 43 h 62"/>
                <a:gd name="T6" fmla="*/ 20 w 35"/>
                <a:gd name="T7" fmla="*/ 54 h 62"/>
                <a:gd name="T8" fmla="*/ 35 w 35"/>
                <a:gd name="T9" fmla="*/ 62 h 62"/>
              </a:gdLst>
              <a:ahLst/>
              <a:cxnLst>
                <a:cxn ang="0">
                  <a:pos x="T0" y="T1"/>
                </a:cxn>
                <a:cxn ang="0">
                  <a:pos x="T2" y="T3"/>
                </a:cxn>
                <a:cxn ang="0">
                  <a:pos x="T4" y="T5"/>
                </a:cxn>
                <a:cxn ang="0">
                  <a:pos x="T6" y="T7"/>
                </a:cxn>
                <a:cxn ang="0">
                  <a:pos x="T8" y="T9"/>
                </a:cxn>
              </a:cxnLst>
              <a:rect l="0" t="0" r="r" b="b"/>
              <a:pathLst>
                <a:path w="35" h="62">
                  <a:moveTo>
                    <a:pt x="0" y="0"/>
                  </a:moveTo>
                  <a:cubicBezTo>
                    <a:pt x="7" y="11"/>
                    <a:pt x="7" y="11"/>
                    <a:pt x="7" y="11"/>
                  </a:cubicBezTo>
                  <a:cubicBezTo>
                    <a:pt x="12" y="43"/>
                    <a:pt x="12" y="43"/>
                    <a:pt x="12" y="43"/>
                  </a:cubicBezTo>
                  <a:cubicBezTo>
                    <a:pt x="12" y="48"/>
                    <a:pt x="15" y="52"/>
                    <a:pt x="20" y="54"/>
                  </a:cubicBezTo>
                  <a:cubicBezTo>
                    <a:pt x="35" y="62"/>
                    <a:pt x="35" y="62"/>
                    <a:pt x="35" y="6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21" name="Group 120"/>
          <p:cNvGrpSpPr/>
          <p:nvPr/>
        </p:nvGrpSpPr>
        <p:grpSpPr>
          <a:xfrm>
            <a:off x="3919734" y="2889249"/>
            <a:ext cx="1545590" cy="1066808"/>
            <a:chOff x="3919734" y="2961441"/>
            <a:chExt cx="1545590" cy="1066808"/>
          </a:xfrm>
        </p:grpSpPr>
        <p:sp>
          <p:nvSpPr>
            <p:cNvPr id="112" name="Rectangle 111"/>
            <p:cNvSpPr/>
            <p:nvPr/>
          </p:nvSpPr>
          <p:spPr>
            <a:xfrm rot="333939">
              <a:off x="3948839" y="2961441"/>
              <a:ext cx="1500296" cy="1066808"/>
            </a:xfrm>
            <a:prstGeom prst="wedgeRoundRectCallout">
              <a:avLst/>
            </a:prstGeom>
            <a:noFill/>
            <a:ln w="28575">
              <a:solidFill>
                <a:schemeClr val="bg2"/>
              </a:solidFill>
            </a:ln>
          </p:spPr>
          <p:txBody>
            <a:bodyPr wrap="square" rtlCol="0" anchor="ctr">
              <a:noAutofit/>
            </a:bodyPr>
            <a:lstStyle/>
            <a:p>
              <a:pPr algn="ctr"/>
              <a:endParaRPr lang="en-GB" sz="2400" dirty="0">
                <a:solidFill>
                  <a:schemeClr val="tx1"/>
                </a:solidFill>
              </a:endParaRPr>
            </a:p>
          </p:txBody>
        </p:sp>
        <p:sp>
          <p:nvSpPr>
            <p:cNvPr id="113" name="Rectangle 112"/>
            <p:cNvSpPr/>
            <p:nvPr/>
          </p:nvSpPr>
          <p:spPr>
            <a:xfrm rot="266998">
              <a:off x="3919734" y="3085943"/>
              <a:ext cx="1545590" cy="830997"/>
            </a:xfrm>
            <a:prstGeom prst="rect">
              <a:avLst/>
            </a:prstGeom>
          </p:spPr>
          <p:txBody>
            <a:bodyPr wrap="square">
              <a:spAutoFit/>
            </a:bodyPr>
            <a:lstStyle/>
            <a:p>
              <a:pPr algn="ctr"/>
              <a:r>
                <a:rPr lang="en-GB" sz="2400" dirty="0">
                  <a:solidFill>
                    <a:schemeClr val="tx2"/>
                  </a:solidFill>
                </a:rPr>
                <a:t>PROJECT X UPDATE</a:t>
              </a:r>
            </a:p>
          </p:txBody>
        </p:sp>
      </p:grpSp>
      <p:sp>
        <p:nvSpPr>
          <p:cNvPr id="114" name="Arc 113"/>
          <p:cNvSpPr/>
          <p:nvPr/>
        </p:nvSpPr>
        <p:spPr>
          <a:xfrm flipV="1">
            <a:off x="3981536" y="-452433"/>
            <a:ext cx="3637336" cy="3637336"/>
          </a:xfrm>
          <a:prstGeom prst="arc">
            <a:avLst>
              <a:gd name="adj1" fmla="val 16345933"/>
              <a:gd name="adj2" fmla="val 19952500"/>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15" name="Arc 114"/>
          <p:cNvSpPr/>
          <p:nvPr/>
        </p:nvSpPr>
        <p:spPr>
          <a:xfrm flipV="1">
            <a:off x="3995510" y="-987431"/>
            <a:ext cx="4509300" cy="4509300"/>
          </a:xfrm>
          <a:prstGeom prst="arc">
            <a:avLst>
              <a:gd name="adj1" fmla="val 15566079"/>
              <a:gd name="adj2" fmla="val 19798402"/>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17" name="Arc 116"/>
          <p:cNvSpPr/>
          <p:nvPr/>
        </p:nvSpPr>
        <p:spPr>
          <a:xfrm flipV="1">
            <a:off x="5364308" y="121938"/>
            <a:ext cx="5456286" cy="5456286"/>
          </a:xfrm>
          <a:prstGeom prst="arc">
            <a:avLst>
              <a:gd name="adj1" fmla="val 12621656"/>
              <a:gd name="adj2" fmla="val 15587768"/>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23" name="Freeform 24"/>
          <p:cNvSpPr>
            <a:spLocks noEditPoints="1"/>
          </p:cNvSpPr>
          <p:nvPr/>
        </p:nvSpPr>
        <p:spPr bwMode="auto">
          <a:xfrm rot="21045386">
            <a:off x="6055536" y="3030646"/>
            <a:ext cx="294281" cy="207501"/>
          </a:xfrm>
          <a:prstGeom prst="wedgeRoundRectCallou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5" name="Freeform 24"/>
          <p:cNvSpPr>
            <a:spLocks noEditPoints="1"/>
          </p:cNvSpPr>
          <p:nvPr/>
        </p:nvSpPr>
        <p:spPr bwMode="auto">
          <a:xfrm rot="19605997">
            <a:off x="6654545" y="2760596"/>
            <a:ext cx="294281" cy="207501"/>
          </a:xfrm>
          <a:prstGeom prst="wedgeRoundRectCallou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6" name="Freeform 24"/>
          <p:cNvSpPr>
            <a:spLocks noEditPoints="1"/>
          </p:cNvSpPr>
          <p:nvPr/>
        </p:nvSpPr>
        <p:spPr bwMode="auto">
          <a:xfrm rot="19013735">
            <a:off x="7105127" y="2363223"/>
            <a:ext cx="294281" cy="207501"/>
          </a:xfrm>
          <a:prstGeom prst="wedgeRoundRectCallou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7" name="Freeform 24"/>
          <p:cNvSpPr>
            <a:spLocks noEditPoints="1"/>
          </p:cNvSpPr>
          <p:nvPr/>
        </p:nvSpPr>
        <p:spPr bwMode="auto">
          <a:xfrm rot="21045386">
            <a:off x="6055536" y="3397690"/>
            <a:ext cx="294281" cy="207501"/>
          </a:xfrm>
          <a:prstGeom prst="wedgeRoundRectCallou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8" name="Freeform 24"/>
          <p:cNvSpPr>
            <a:spLocks noEditPoints="1"/>
          </p:cNvSpPr>
          <p:nvPr/>
        </p:nvSpPr>
        <p:spPr bwMode="auto">
          <a:xfrm rot="20055468">
            <a:off x="6832428" y="3279271"/>
            <a:ext cx="294281" cy="207501"/>
          </a:xfrm>
          <a:prstGeom prst="wedgeRoundRectCallou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9" name="Freeform 24"/>
          <p:cNvSpPr>
            <a:spLocks noEditPoints="1"/>
          </p:cNvSpPr>
          <p:nvPr/>
        </p:nvSpPr>
        <p:spPr bwMode="auto">
          <a:xfrm rot="19451068">
            <a:off x="7487911" y="2936715"/>
            <a:ext cx="294281" cy="207501"/>
          </a:xfrm>
          <a:prstGeom prst="wedgeRoundRectCallou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0" name="Freeform 24"/>
          <p:cNvSpPr>
            <a:spLocks noEditPoints="1"/>
          </p:cNvSpPr>
          <p:nvPr/>
        </p:nvSpPr>
        <p:spPr bwMode="auto">
          <a:xfrm rot="18699534">
            <a:off x="7926035" y="2499748"/>
            <a:ext cx="294281" cy="207501"/>
          </a:xfrm>
          <a:prstGeom prst="wedgeRoundRectCallou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69" name="Freeform 24"/>
          <p:cNvSpPr>
            <a:spLocks noEditPoints="1"/>
          </p:cNvSpPr>
          <p:nvPr/>
        </p:nvSpPr>
        <p:spPr bwMode="auto">
          <a:xfrm rot="2313456">
            <a:off x="5818396" y="4525081"/>
            <a:ext cx="695202" cy="490194"/>
          </a:xfrm>
          <a:prstGeom prst="wedgeRoundRectCallout">
            <a:avLst>
              <a:gd name="adj1" fmla="val -19225"/>
              <a:gd name="adj2" fmla="val 73237"/>
              <a:gd name="adj3" fmla="val 16667"/>
            </a:avLst>
          </a:prstGeom>
          <a:solidFill>
            <a:schemeClr val="tx2"/>
          </a:solidFill>
          <a:ln>
            <a:noFill/>
          </a:ln>
          <a:extLst/>
        </p:spPr>
        <p:txBody>
          <a:bodyPr vert="horz" wrap="square" lIns="36000" tIns="45720" rIns="36000" bIns="45720" numCol="1" anchor="t" anchorCtr="0" compatLnSpc="1">
            <a:prstTxWarp prst="textNoShape">
              <a:avLst/>
            </a:prstTxWarp>
          </a:bodyPr>
          <a:lstStyle/>
          <a:p>
            <a:pPr algn="ctr"/>
            <a:r>
              <a:rPr lang="en-GB" sz="1000" b="1" dirty="0">
                <a:solidFill>
                  <a:schemeClr val="bg1"/>
                </a:solidFill>
              </a:rPr>
              <a:t># ACTION</a:t>
            </a:r>
          </a:p>
          <a:p>
            <a:pPr algn="ctr"/>
            <a:r>
              <a:rPr lang="en-GB" sz="1000" b="1" dirty="0">
                <a:solidFill>
                  <a:schemeClr val="bg1"/>
                </a:solidFill>
              </a:rPr>
              <a:t>@ANNE</a:t>
            </a:r>
          </a:p>
        </p:txBody>
      </p:sp>
      <p:sp>
        <p:nvSpPr>
          <p:cNvPr id="170" name="Freeform 24"/>
          <p:cNvSpPr>
            <a:spLocks noEditPoints="1"/>
          </p:cNvSpPr>
          <p:nvPr/>
        </p:nvSpPr>
        <p:spPr bwMode="auto">
          <a:xfrm rot="1531555">
            <a:off x="6635401" y="5055594"/>
            <a:ext cx="695202" cy="490194"/>
          </a:xfrm>
          <a:prstGeom prst="wedgeRoundRectCallout">
            <a:avLst>
              <a:gd name="adj1" fmla="val -19225"/>
              <a:gd name="adj2" fmla="val 73237"/>
              <a:gd name="adj3" fmla="val 16667"/>
            </a:avLst>
          </a:prstGeom>
          <a:solidFill>
            <a:schemeClr val="tx2"/>
          </a:solidFill>
          <a:ln>
            <a:noFill/>
          </a:ln>
          <a:extLst/>
        </p:spPr>
        <p:txBody>
          <a:bodyPr vert="horz" wrap="square" lIns="36000" tIns="45720" rIns="36000" bIns="45720" numCol="1" anchor="t" anchorCtr="0" compatLnSpc="1">
            <a:prstTxWarp prst="textNoShape">
              <a:avLst/>
            </a:prstTxWarp>
          </a:bodyPr>
          <a:lstStyle/>
          <a:p>
            <a:pPr algn="ctr"/>
            <a:r>
              <a:rPr lang="en-GB" sz="1000" b="1" dirty="0">
                <a:solidFill>
                  <a:schemeClr val="bg1"/>
                </a:solidFill>
              </a:rPr>
              <a:t># ACTION</a:t>
            </a:r>
          </a:p>
          <a:p>
            <a:pPr algn="ctr"/>
            <a:r>
              <a:rPr lang="en-GB" sz="1000" b="1" dirty="0">
                <a:solidFill>
                  <a:schemeClr val="bg1"/>
                </a:solidFill>
              </a:rPr>
              <a:t>@ANNE</a:t>
            </a:r>
          </a:p>
        </p:txBody>
      </p:sp>
      <p:sp>
        <p:nvSpPr>
          <p:cNvPr id="171" name="TextBox 170"/>
          <p:cNvSpPr txBox="1"/>
          <p:nvPr/>
        </p:nvSpPr>
        <p:spPr>
          <a:xfrm>
            <a:off x="8302883" y="4684712"/>
            <a:ext cx="304422" cy="707886"/>
          </a:xfrm>
          <a:prstGeom prst="rect">
            <a:avLst/>
          </a:prstGeom>
          <a:noFill/>
        </p:spPr>
        <p:txBody>
          <a:bodyPr wrap="square" rtlCol="0">
            <a:spAutoFit/>
          </a:bodyPr>
          <a:lstStyle/>
          <a:p>
            <a:pPr algn="ctr"/>
            <a:r>
              <a:rPr lang="en-GB" sz="4000" b="1" dirty="0">
                <a:solidFill>
                  <a:schemeClr val="tx2"/>
                </a:solidFill>
              </a:rPr>
              <a:t>!</a:t>
            </a:r>
          </a:p>
        </p:txBody>
      </p:sp>
      <p:grpSp>
        <p:nvGrpSpPr>
          <p:cNvPr id="184" name="Group 183"/>
          <p:cNvGrpSpPr/>
          <p:nvPr/>
        </p:nvGrpSpPr>
        <p:grpSpPr>
          <a:xfrm>
            <a:off x="3919734" y="2886861"/>
            <a:ext cx="1545590" cy="1066808"/>
            <a:chOff x="3919734" y="2961441"/>
            <a:chExt cx="1545590" cy="1066808"/>
          </a:xfrm>
        </p:grpSpPr>
        <p:sp>
          <p:nvSpPr>
            <p:cNvPr id="185" name="Rectangle 111"/>
            <p:cNvSpPr/>
            <p:nvPr/>
          </p:nvSpPr>
          <p:spPr>
            <a:xfrm rot="333939">
              <a:off x="3948839" y="2961441"/>
              <a:ext cx="1500296" cy="1066808"/>
            </a:xfrm>
            <a:prstGeom prst="wedgeRoundRectCallout">
              <a:avLst/>
            </a:prstGeom>
            <a:solidFill>
              <a:schemeClr val="tx2"/>
            </a:solidFill>
            <a:ln w="28575">
              <a:solidFill>
                <a:schemeClr val="bg2"/>
              </a:solidFill>
            </a:ln>
          </p:spPr>
          <p:txBody>
            <a:bodyPr wrap="square" rtlCol="0" anchor="ctr">
              <a:noAutofit/>
            </a:bodyPr>
            <a:lstStyle/>
            <a:p>
              <a:pPr algn="ctr"/>
              <a:endParaRPr lang="en-GB" sz="2400" dirty="0">
                <a:solidFill>
                  <a:schemeClr val="tx1"/>
                </a:solidFill>
              </a:endParaRPr>
            </a:p>
          </p:txBody>
        </p:sp>
        <p:sp>
          <p:nvSpPr>
            <p:cNvPr id="186" name="Rectangle 185"/>
            <p:cNvSpPr/>
            <p:nvPr/>
          </p:nvSpPr>
          <p:spPr>
            <a:xfrm rot="266998">
              <a:off x="3919734" y="3085943"/>
              <a:ext cx="1545590" cy="830997"/>
            </a:xfrm>
            <a:prstGeom prst="rect">
              <a:avLst/>
            </a:prstGeom>
          </p:spPr>
          <p:txBody>
            <a:bodyPr wrap="square">
              <a:spAutoFit/>
            </a:bodyPr>
            <a:lstStyle/>
            <a:p>
              <a:pPr algn="ctr"/>
              <a:r>
                <a:rPr lang="en-GB" sz="2400" dirty="0">
                  <a:solidFill>
                    <a:schemeClr val="bg1"/>
                  </a:solidFill>
                </a:rPr>
                <a:t>#ACTION</a:t>
              </a:r>
            </a:p>
            <a:p>
              <a:pPr algn="ctr"/>
              <a:r>
                <a:rPr lang="en-GB" sz="2400" dirty="0">
                  <a:solidFill>
                    <a:schemeClr val="bg1"/>
                  </a:solidFill>
                </a:rPr>
                <a:t>@ANNE</a:t>
              </a:r>
            </a:p>
          </p:txBody>
        </p:sp>
      </p:grpSp>
      <p:sp>
        <p:nvSpPr>
          <p:cNvPr id="94" name="Freeform: Shape 93"/>
          <p:cNvSpPr/>
          <p:nvPr/>
        </p:nvSpPr>
        <p:spPr>
          <a:xfrm>
            <a:off x="5715000" y="854242"/>
            <a:ext cx="4126832" cy="5149516"/>
          </a:xfrm>
          <a:custGeom>
            <a:avLst/>
            <a:gdLst>
              <a:gd name="connsiteX0" fmla="*/ 0 w 4126832"/>
              <a:gd name="connsiteY0" fmla="*/ 3814010 h 5221705"/>
              <a:gd name="connsiteX1" fmla="*/ 348916 w 4126832"/>
              <a:gd name="connsiteY1" fmla="*/ 1672389 h 5221705"/>
              <a:gd name="connsiteX2" fmla="*/ 204537 w 4126832"/>
              <a:gd name="connsiteY2" fmla="*/ 12032 h 5221705"/>
              <a:gd name="connsiteX3" fmla="*/ 3982453 w 4126832"/>
              <a:gd name="connsiteY3" fmla="*/ 0 h 5221705"/>
              <a:gd name="connsiteX4" fmla="*/ 4126832 w 4126832"/>
              <a:gd name="connsiteY4" fmla="*/ 5125453 h 5221705"/>
              <a:gd name="connsiteX5" fmla="*/ 673768 w 4126832"/>
              <a:gd name="connsiteY5" fmla="*/ 5221705 h 5221705"/>
              <a:gd name="connsiteX6" fmla="*/ 0 w 4126832"/>
              <a:gd name="connsiteY6" fmla="*/ 3814010 h 5221705"/>
              <a:gd name="connsiteX0" fmla="*/ 0 w 4126832"/>
              <a:gd name="connsiteY0" fmla="*/ 3814010 h 5149516"/>
              <a:gd name="connsiteX1" fmla="*/ 348916 w 4126832"/>
              <a:gd name="connsiteY1" fmla="*/ 1672389 h 5149516"/>
              <a:gd name="connsiteX2" fmla="*/ 204537 w 4126832"/>
              <a:gd name="connsiteY2" fmla="*/ 12032 h 5149516"/>
              <a:gd name="connsiteX3" fmla="*/ 3982453 w 4126832"/>
              <a:gd name="connsiteY3" fmla="*/ 0 h 5149516"/>
              <a:gd name="connsiteX4" fmla="*/ 4126832 w 4126832"/>
              <a:gd name="connsiteY4" fmla="*/ 5125453 h 5149516"/>
              <a:gd name="connsiteX5" fmla="*/ 385010 w 4126832"/>
              <a:gd name="connsiteY5" fmla="*/ 5149516 h 5149516"/>
              <a:gd name="connsiteX6" fmla="*/ 0 w 4126832"/>
              <a:gd name="connsiteY6" fmla="*/ 3814010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832" h="5149516">
                <a:moveTo>
                  <a:pt x="0" y="3814010"/>
                </a:moveTo>
                <a:lnTo>
                  <a:pt x="348916" y="1672389"/>
                </a:lnTo>
                <a:lnTo>
                  <a:pt x="204537" y="12032"/>
                </a:lnTo>
                <a:lnTo>
                  <a:pt x="3982453" y="0"/>
                </a:lnTo>
                <a:lnTo>
                  <a:pt x="4126832" y="5125453"/>
                </a:lnTo>
                <a:lnTo>
                  <a:pt x="385010" y="5149516"/>
                </a:lnTo>
                <a:lnTo>
                  <a:pt x="0" y="381401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TextBox 176"/>
          <p:cNvSpPr txBox="1"/>
          <p:nvPr/>
        </p:nvSpPr>
        <p:spPr>
          <a:xfrm>
            <a:off x="5922833" y="3208878"/>
            <a:ext cx="5180724" cy="2708434"/>
          </a:xfrm>
          <a:prstGeom prst="rect">
            <a:avLst/>
          </a:prstGeom>
          <a:noFill/>
        </p:spPr>
        <p:txBody>
          <a:bodyPr wrap="square" rtlCol="0">
            <a:spAutoFit/>
          </a:bodyPr>
          <a:lstStyle/>
          <a:p>
            <a:pPr>
              <a:spcAft>
                <a:spcPts val="600"/>
              </a:spcAft>
            </a:pPr>
            <a:r>
              <a:rPr lang="en-GB" sz="2400" b="1" dirty="0">
                <a:solidFill>
                  <a:schemeClr val="tx2"/>
                </a:solidFill>
              </a:rPr>
              <a:t>BENEFIT: PRODUCTIVITY </a:t>
            </a:r>
          </a:p>
          <a:p>
            <a:pPr marL="285750" indent="-285750">
              <a:spcAft>
                <a:spcPts val="600"/>
              </a:spcAft>
              <a:buClr>
                <a:schemeClr val="tx1"/>
              </a:buClr>
              <a:buFont typeface="Arial" panose="020B0604020202020204" pitchFamily="34" charset="0"/>
              <a:buChar char="•"/>
            </a:pPr>
            <a:r>
              <a:rPr lang="en-GB" b="1" dirty="0">
                <a:solidFill>
                  <a:schemeClr val="tx2"/>
                </a:solidFill>
              </a:rPr>
              <a:t>CHAT ROOMS </a:t>
            </a:r>
            <a:r>
              <a:rPr lang="en-GB" b="1" dirty="0"/>
              <a:t>SHOW PRESENCE OF TEAM MEMBERS FOR  REAL-TIME 1-1 CHAT </a:t>
            </a:r>
          </a:p>
          <a:p>
            <a:pPr marL="285750" indent="-285750">
              <a:spcAft>
                <a:spcPts val="600"/>
              </a:spcAft>
              <a:buClr>
                <a:schemeClr val="tx1"/>
              </a:buClr>
              <a:buFont typeface="Arial" panose="020B0604020202020204" pitchFamily="34" charset="0"/>
              <a:buChar char="•"/>
            </a:pPr>
            <a:r>
              <a:rPr lang="en-GB" b="1" dirty="0">
                <a:solidFill>
                  <a:schemeClr val="tx2"/>
                </a:solidFill>
              </a:rPr>
              <a:t>ONLY RELEVANT PEOPLE </a:t>
            </a:r>
            <a:r>
              <a:rPr lang="en-GB" b="1" dirty="0"/>
              <a:t>RECEIVE INFORMATION</a:t>
            </a:r>
          </a:p>
          <a:p>
            <a:pPr marL="285750" indent="-285750">
              <a:spcAft>
                <a:spcPts val="600"/>
              </a:spcAft>
              <a:buClr>
                <a:schemeClr val="tx1"/>
              </a:buClr>
              <a:buFont typeface="Arial" panose="020B0604020202020204" pitchFamily="34" charset="0"/>
              <a:buChar char="•"/>
            </a:pPr>
            <a:r>
              <a:rPr lang="en-GB" b="1" dirty="0">
                <a:solidFill>
                  <a:schemeClr val="tx2"/>
                </a:solidFill>
              </a:rPr>
              <a:t>@MENTIONS </a:t>
            </a:r>
            <a:r>
              <a:rPr lang="en-GB" b="1" dirty="0"/>
              <a:t>LET YOU ASSIGN TASK TO TEAM MEMBERS AND ALERT THEM </a:t>
            </a:r>
          </a:p>
          <a:p>
            <a:pPr marL="285750" indent="-285750">
              <a:spcAft>
                <a:spcPts val="600"/>
              </a:spcAft>
              <a:buClr>
                <a:schemeClr val="tx1"/>
              </a:buClr>
              <a:buFont typeface="Arial" panose="020B0604020202020204" pitchFamily="34" charset="0"/>
              <a:buChar char="•"/>
            </a:pPr>
            <a:r>
              <a:rPr lang="en-GB" b="1" dirty="0">
                <a:solidFill>
                  <a:schemeClr val="tx2"/>
                </a:solidFill>
              </a:rPr>
              <a:t>#TAGS </a:t>
            </a:r>
            <a:r>
              <a:rPr lang="en-GB" b="1" dirty="0"/>
              <a:t>LET YOU THREAD CONVERSATION AND CREATE ACTIONS</a:t>
            </a:r>
          </a:p>
        </p:txBody>
      </p:sp>
      <p:sp>
        <p:nvSpPr>
          <p:cNvPr id="131" name="Rectangle 130"/>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Managing Projects &amp; Team Work</a:t>
            </a:r>
            <a:endParaRPr lang="en-US" sz="4000" dirty="0">
              <a:solidFill>
                <a:schemeClr val="bg1"/>
              </a:solidFill>
              <a:latin typeface="Arial"/>
              <a:cs typeface="Arial"/>
            </a:endParaRPr>
          </a:p>
        </p:txBody>
      </p:sp>
      <p:sp>
        <p:nvSpPr>
          <p:cNvPr id="137"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38" name="Group 137"/>
          <p:cNvGrpSpPr/>
          <p:nvPr/>
        </p:nvGrpSpPr>
        <p:grpSpPr>
          <a:xfrm rot="3600000">
            <a:off x="9865406" y="965650"/>
            <a:ext cx="1973440" cy="1973438"/>
            <a:chOff x="9865406" y="965650"/>
            <a:chExt cx="1973440" cy="1973438"/>
          </a:xfrm>
        </p:grpSpPr>
        <p:sp>
          <p:nvSpPr>
            <p:cNvPr id="139" name="Oval 138"/>
            <p:cNvSpPr/>
            <p:nvPr/>
          </p:nvSpPr>
          <p:spPr>
            <a:xfrm>
              <a:off x="9865406" y="965650"/>
              <a:ext cx="1973440" cy="1973438"/>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0" name="Straight Connector 139"/>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grpSp>
        <p:nvGrpSpPr>
          <p:cNvPr id="141" name="Group 140"/>
          <p:cNvGrpSpPr/>
          <p:nvPr/>
        </p:nvGrpSpPr>
        <p:grpSpPr>
          <a:xfrm>
            <a:off x="9865406" y="965650"/>
            <a:ext cx="1973440" cy="1973438"/>
            <a:chOff x="9865406" y="965650"/>
            <a:chExt cx="1973440" cy="1973438"/>
          </a:xfrm>
        </p:grpSpPr>
        <p:sp>
          <p:nvSpPr>
            <p:cNvPr id="142" name="Oval 141"/>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3" name="Straight Connector 142"/>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144" name="Oval 143"/>
          <p:cNvSpPr/>
          <p:nvPr/>
        </p:nvSpPr>
        <p:spPr>
          <a:xfrm>
            <a:off x="10762126" y="184830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5382153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75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750"/>
                                        <p:tgtEl>
                                          <p:spTgt spid="34"/>
                                        </p:tgtEl>
                                      </p:cBhvr>
                                    </p:animEffect>
                                  </p:childTnLst>
                                </p:cTn>
                              </p:par>
                              <p:par>
                                <p:cTn id="14" presetID="22" presetClass="entr" presetSubtype="4" fill="hold"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wipe(down)">
                                      <p:cBhvr>
                                        <p:cTn id="16" dur="750"/>
                                        <p:tgtEl>
                                          <p:spTgt spid="106"/>
                                        </p:tgtEl>
                                      </p:cBhvr>
                                    </p:animEffect>
                                  </p:childTnLst>
                                </p:cTn>
                              </p:par>
                              <p:par>
                                <p:cTn id="17" presetID="21" presetClass="entr" presetSubtype="1"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heel(1)">
                                      <p:cBhvr>
                                        <p:cTn id="19" dur="750"/>
                                        <p:tgtEl>
                                          <p:spTgt spid="104"/>
                                        </p:tgtEl>
                                      </p:cBhvr>
                                    </p:animEffect>
                                  </p:childTnLst>
                                </p:cTn>
                              </p:par>
                              <p:par>
                                <p:cTn id="20" presetID="21" presetClass="entr" presetSubtype="1" fill="hold"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wheel(1)">
                                      <p:cBhvr>
                                        <p:cTn id="22" dur="750"/>
                                        <p:tgtEl>
                                          <p:spTgt spid="107"/>
                                        </p:tgtEl>
                                      </p:cBhvr>
                                    </p:animEffect>
                                  </p:childTnLst>
                                </p:cTn>
                              </p:par>
                              <p:par>
                                <p:cTn id="23" presetID="22" presetClass="entr" presetSubtype="2"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right)">
                                      <p:cBhvr>
                                        <p:cTn id="25" dur="750"/>
                                        <p:tgtEl>
                                          <p:spTgt spid="105"/>
                                        </p:tgtEl>
                                      </p:cBhvr>
                                    </p:animEffect>
                                  </p:childTnLst>
                                </p:cTn>
                              </p:par>
                              <p:par>
                                <p:cTn id="26" presetID="21" presetClass="entr" presetSubtype="1" fill="hold" nodeType="with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wheel(1)">
                                      <p:cBhvr>
                                        <p:cTn id="28" dur="750"/>
                                        <p:tgtEl>
                                          <p:spTgt spid="108"/>
                                        </p:tgtEl>
                                      </p:cBhvr>
                                    </p:animEffect>
                                  </p:childTnLst>
                                </p:cTn>
                              </p:par>
                              <p:par>
                                <p:cTn id="29" presetID="22" presetClass="entr" presetSubtype="8" fill="hold" nodeType="with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wipe(left)">
                                      <p:cBhvr>
                                        <p:cTn id="31" dur="750"/>
                                        <p:tgtEl>
                                          <p:spTgt spid="109"/>
                                        </p:tgtEl>
                                      </p:cBhvr>
                                    </p:animEffect>
                                  </p:childTnLst>
                                </p:cTn>
                              </p:par>
                              <p:par>
                                <p:cTn id="32" presetID="21" presetClass="entr" presetSubtype="1" fill="hold"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wheel(1)">
                                      <p:cBhvr>
                                        <p:cTn id="34" dur="750"/>
                                        <p:tgtEl>
                                          <p:spTgt spid="110"/>
                                        </p:tgtEl>
                                      </p:cBhvr>
                                    </p:animEffect>
                                  </p:childTnLst>
                                </p:cTn>
                              </p:par>
                              <p:par>
                                <p:cTn id="35" presetID="22" presetClass="entr" presetSubtype="2" fill="hold" nodeType="with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wipe(right)">
                                      <p:cBhvr>
                                        <p:cTn id="37" dur="750"/>
                                        <p:tgtEl>
                                          <p:spTgt spid="111"/>
                                        </p:tgtEl>
                                      </p:cBhvr>
                                    </p:animEffect>
                                  </p:childTnLst>
                                </p:cTn>
                              </p:par>
                            </p:childTnLst>
                          </p:cTn>
                        </p:par>
                        <p:par>
                          <p:cTn id="38" fill="hold">
                            <p:stCondLst>
                              <p:cond delay="750"/>
                            </p:stCondLst>
                            <p:childTnLst>
                              <p:par>
                                <p:cTn id="39" presetID="53" presetClass="entr" presetSubtype="16"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p:cTn id="41" dur="500" fill="hold"/>
                                        <p:tgtEl>
                                          <p:spTgt spid="121"/>
                                        </p:tgtEl>
                                        <p:attrNameLst>
                                          <p:attrName>ppt_w</p:attrName>
                                        </p:attrNameLst>
                                      </p:cBhvr>
                                      <p:tavLst>
                                        <p:tav tm="0">
                                          <p:val>
                                            <p:fltVal val="0"/>
                                          </p:val>
                                        </p:tav>
                                        <p:tav tm="100000">
                                          <p:val>
                                            <p:strVal val="#ppt_w"/>
                                          </p:val>
                                        </p:tav>
                                      </p:tavLst>
                                    </p:anim>
                                    <p:anim calcmode="lin" valueType="num">
                                      <p:cBhvr>
                                        <p:cTn id="42" dur="500" fill="hold"/>
                                        <p:tgtEl>
                                          <p:spTgt spid="121"/>
                                        </p:tgtEl>
                                        <p:attrNameLst>
                                          <p:attrName>ppt_h</p:attrName>
                                        </p:attrNameLst>
                                      </p:cBhvr>
                                      <p:tavLst>
                                        <p:tav tm="0">
                                          <p:val>
                                            <p:fltVal val="0"/>
                                          </p:val>
                                        </p:tav>
                                        <p:tav tm="100000">
                                          <p:val>
                                            <p:strVal val="#ppt_h"/>
                                          </p:val>
                                        </p:tav>
                                      </p:tavLst>
                                    </p:anim>
                                    <p:animEffect transition="in" filter="fade">
                                      <p:cBhvr>
                                        <p:cTn id="43" dur="500"/>
                                        <p:tgtEl>
                                          <p:spTgt spid="121"/>
                                        </p:tgtEl>
                                      </p:cBhvr>
                                    </p:animEffect>
                                  </p:childTnLst>
                                </p:cTn>
                              </p:par>
                            </p:childTnLst>
                          </p:cTn>
                        </p:par>
                        <p:par>
                          <p:cTn id="44" fill="hold">
                            <p:stCondLst>
                              <p:cond delay="1250"/>
                            </p:stCondLst>
                            <p:childTnLst>
                              <p:par>
                                <p:cTn id="45" presetID="10"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par>
                          <p:cTn id="48" fill="hold">
                            <p:stCondLst>
                              <p:cond delay="1750"/>
                            </p:stCondLst>
                            <p:childTnLst>
                              <p:par>
                                <p:cTn id="49" presetID="10" presetClass="entr" presetSubtype="0" fill="hold" grpId="0" nodeType="afterEffect">
                                  <p:stCondLst>
                                    <p:cond delay="0"/>
                                  </p:stCondLst>
                                  <p:childTnLst>
                                    <p:set>
                                      <p:cBhvr>
                                        <p:cTn id="50" dur="1" fill="hold">
                                          <p:stCondLst>
                                            <p:cond delay="0"/>
                                          </p:stCondLst>
                                        </p:cTn>
                                        <p:tgtEl>
                                          <p:spTgt spid="127"/>
                                        </p:tgtEl>
                                        <p:attrNameLst>
                                          <p:attrName>style.visibility</p:attrName>
                                        </p:attrNameLst>
                                      </p:cBhvr>
                                      <p:to>
                                        <p:strVal val="visible"/>
                                      </p:to>
                                    </p:set>
                                    <p:animEffect transition="in" filter="fade">
                                      <p:cBhvr>
                                        <p:cTn id="51" dur="250"/>
                                        <p:tgtEl>
                                          <p:spTgt spid="1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250"/>
                                        <p:tgtEl>
                                          <p:spTgt spid="123"/>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125"/>
                                        </p:tgtEl>
                                        <p:attrNameLst>
                                          <p:attrName>style.visibility</p:attrName>
                                        </p:attrNameLst>
                                      </p:cBhvr>
                                      <p:to>
                                        <p:strVal val="visible"/>
                                      </p:to>
                                    </p:set>
                                    <p:animEffect transition="in" filter="fade">
                                      <p:cBhvr>
                                        <p:cTn id="57" dur="250"/>
                                        <p:tgtEl>
                                          <p:spTgt spid="125"/>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128"/>
                                        </p:tgtEl>
                                        <p:attrNameLst>
                                          <p:attrName>style.visibility</p:attrName>
                                        </p:attrNameLst>
                                      </p:cBhvr>
                                      <p:to>
                                        <p:strVal val="visible"/>
                                      </p:to>
                                    </p:set>
                                    <p:animEffect transition="in" filter="fade">
                                      <p:cBhvr>
                                        <p:cTn id="60" dur="250"/>
                                        <p:tgtEl>
                                          <p:spTgt spid="128"/>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126"/>
                                        </p:tgtEl>
                                        <p:attrNameLst>
                                          <p:attrName>style.visibility</p:attrName>
                                        </p:attrNameLst>
                                      </p:cBhvr>
                                      <p:to>
                                        <p:strVal val="visible"/>
                                      </p:to>
                                    </p:set>
                                    <p:animEffect transition="in" filter="fade">
                                      <p:cBhvr>
                                        <p:cTn id="63" dur="250"/>
                                        <p:tgtEl>
                                          <p:spTgt spid="126"/>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50"/>
                                        <p:tgtEl>
                                          <p:spTgt spid="129"/>
                                        </p:tgtEl>
                                      </p:cBhvr>
                                    </p:animEffect>
                                  </p:childTnLst>
                                </p:cTn>
                              </p:par>
                              <p:par>
                                <p:cTn id="67" presetID="10" presetClass="entr" presetSubtype="0" fill="hold" grpId="0" nodeType="withEffect">
                                  <p:stCondLst>
                                    <p:cond delay="750"/>
                                  </p:stCondLst>
                                  <p:childTnLst>
                                    <p:set>
                                      <p:cBhvr>
                                        <p:cTn id="68" dur="1" fill="hold">
                                          <p:stCondLst>
                                            <p:cond delay="0"/>
                                          </p:stCondLst>
                                        </p:cTn>
                                        <p:tgtEl>
                                          <p:spTgt spid="130"/>
                                        </p:tgtEl>
                                        <p:attrNameLst>
                                          <p:attrName>style.visibility</p:attrName>
                                        </p:attrNameLst>
                                      </p:cBhvr>
                                      <p:to>
                                        <p:strVal val="visible"/>
                                      </p:to>
                                    </p:set>
                                    <p:animEffect transition="in" filter="fade">
                                      <p:cBhvr>
                                        <p:cTn id="69" dur="250"/>
                                        <p:tgtEl>
                                          <p:spTgt spid="130"/>
                                        </p:tgtEl>
                                      </p:cBhvr>
                                    </p:animEffect>
                                  </p:childTnLst>
                                </p:cTn>
                              </p:par>
                              <p:par>
                                <p:cTn id="70" presetID="10" presetClass="exit" presetSubtype="0" fill="hold" grpId="1" nodeType="withEffect">
                                  <p:stCondLst>
                                    <p:cond delay="250"/>
                                  </p:stCondLst>
                                  <p:childTnLst>
                                    <p:animEffect transition="out" filter="fade">
                                      <p:cBhvr>
                                        <p:cTn id="71" dur="250"/>
                                        <p:tgtEl>
                                          <p:spTgt spid="127"/>
                                        </p:tgtEl>
                                      </p:cBhvr>
                                    </p:animEffect>
                                    <p:set>
                                      <p:cBhvr>
                                        <p:cTn id="72" dur="1" fill="hold">
                                          <p:stCondLst>
                                            <p:cond delay="249"/>
                                          </p:stCondLst>
                                        </p:cTn>
                                        <p:tgtEl>
                                          <p:spTgt spid="127"/>
                                        </p:tgtEl>
                                        <p:attrNameLst>
                                          <p:attrName>style.visibility</p:attrName>
                                        </p:attrNameLst>
                                      </p:cBhvr>
                                      <p:to>
                                        <p:strVal val="hidden"/>
                                      </p:to>
                                    </p:set>
                                  </p:childTnLst>
                                </p:cTn>
                              </p:par>
                              <p:par>
                                <p:cTn id="73" presetID="10" presetClass="exit" presetSubtype="0" fill="hold" grpId="1" nodeType="withEffect">
                                  <p:stCondLst>
                                    <p:cond delay="250"/>
                                  </p:stCondLst>
                                  <p:childTnLst>
                                    <p:animEffect transition="out" filter="fade">
                                      <p:cBhvr>
                                        <p:cTn id="74" dur="250"/>
                                        <p:tgtEl>
                                          <p:spTgt spid="123"/>
                                        </p:tgtEl>
                                      </p:cBhvr>
                                    </p:animEffect>
                                    <p:set>
                                      <p:cBhvr>
                                        <p:cTn id="75" dur="1" fill="hold">
                                          <p:stCondLst>
                                            <p:cond delay="249"/>
                                          </p:stCondLst>
                                        </p:cTn>
                                        <p:tgtEl>
                                          <p:spTgt spid="123"/>
                                        </p:tgtEl>
                                        <p:attrNameLst>
                                          <p:attrName>style.visibility</p:attrName>
                                        </p:attrNameLst>
                                      </p:cBhvr>
                                      <p:to>
                                        <p:strVal val="hidden"/>
                                      </p:to>
                                    </p:set>
                                  </p:childTnLst>
                                </p:cTn>
                              </p:par>
                              <p:par>
                                <p:cTn id="76" presetID="10" presetClass="exit" presetSubtype="0" fill="hold" grpId="1" nodeType="withEffect">
                                  <p:stCondLst>
                                    <p:cond delay="500"/>
                                  </p:stCondLst>
                                  <p:childTnLst>
                                    <p:animEffect transition="out" filter="fade">
                                      <p:cBhvr>
                                        <p:cTn id="77" dur="250"/>
                                        <p:tgtEl>
                                          <p:spTgt spid="125"/>
                                        </p:tgtEl>
                                      </p:cBhvr>
                                    </p:animEffect>
                                    <p:set>
                                      <p:cBhvr>
                                        <p:cTn id="78" dur="1" fill="hold">
                                          <p:stCondLst>
                                            <p:cond delay="249"/>
                                          </p:stCondLst>
                                        </p:cTn>
                                        <p:tgtEl>
                                          <p:spTgt spid="125"/>
                                        </p:tgtEl>
                                        <p:attrNameLst>
                                          <p:attrName>style.visibility</p:attrName>
                                        </p:attrNameLst>
                                      </p:cBhvr>
                                      <p:to>
                                        <p:strVal val="hidden"/>
                                      </p:to>
                                    </p:set>
                                  </p:childTnLst>
                                </p:cTn>
                              </p:par>
                              <p:par>
                                <p:cTn id="79" presetID="10" presetClass="exit" presetSubtype="0" fill="hold" grpId="1" nodeType="withEffect">
                                  <p:stCondLst>
                                    <p:cond delay="500"/>
                                  </p:stCondLst>
                                  <p:childTnLst>
                                    <p:animEffect transition="out" filter="fade">
                                      <p:cBhvr>
                                        <p:cTn id="80" dur="250"/>
                                        <p:tgtEl>
                                          <p:spTgt spid="128"/>
                                        </p:tgtEl>
                                      </p:cBhvr>
                                    </p:animEffect>
                                    <p:set>
                                      <p:cBhvr>
                                        <p:cTn id="81" dur="1" fill="hold">
                                          <p:stCondLst>
                                            <p:cond delay="249"/>
                                          </p:stCondLst>
                                        </p:cTn>
                                        <p:tgtEl>
                                          <p:spTgt spid="128"/>
                                        </p:tgtEl>
                                        <p:attrNameLst>
                                          <p:attrName>style.visibility</p:attrName>
                                        </p:attrNameLst>
                                      </p:cBhvr>
                                      <p:to>
                                        <p:strVal val="hidden"/>
                                      </p:to>
                                    </p:set>
                                  </p:childTnLst>
                                </p:cTn>
                              </p:par>
                              <p:par>
                                <p:cTn id="82" presetID="10" presetClass="exit" presetSubtype="0" fill="hold" grpId="1" nodeType="withEffect">
                                  <p:stCondLst>
                                    <p:cond delay="750"/>
                                  </p:stCondLst>
                                  <p:childTnLst>
                                    <p:animEffect transition="out" filter="fade">
                                      <p:cBhvr>
                                        <p:cTn id="83" dur="250"/>
                                        <p:tgtEl>
                                          <p:spTgt spid="126"/>
                                        </p:tgtEl>
                                      </p:cBhvr>
                                    </p:animEffect>
                                    <p:set>
                                      <p:cBhvr>
                                        <p:cTn id="84" dur="1" fill="hold">
                                          <p:stCondLst>
                                            <p:cond delay="249"/>
                                          </p:stCondLst>
                                        </p:cTn>
                                        <p:tgtEl>
                                          <p:spTgt spid="126"/>
                                        </p:tgtEl>
                                        <p:attrNameLst>
                                          <p:attrName>style.visibility</p:attrName>
                                        </p:attrNameLst>
                                      </p:cBhvr>
                                      <p:to>
                                        <p:strVal val="hidden"/>
                                      </p:to>
                                    </p:set>
                                  </p:childTnLst>
                                </p:cTn>
                              </p:par>
                              <p:par>
                                <p:cTn id="85" presetID="10" presetClass="exit" presetSubtype="0" fill="hold" grpId="1" nodeType="withEffect">
                                  <p:stCondLst>
                                    <p:cond delay="750"/>
                                  </p:stCondLst>
                                  <p:childTnLst>
                                    <p:animEffect transition="out" filter="fade">
                                      <p:cBhvr>
                                        <p:cTn id="86" dur="250"/>
                                        <p:tgtEl>
                                          <p:spTgt spid="129"/>
                                        </p:tgtEl>
                                      </p:cBhvr>
                                    </p:animEffect>
                                    <p:set>
                                      <p:cBhvr>
                                        <p:cTn id="87" dur="1" fill="hold">
                                          <p:stCondLst>
                                            <p:cond delay="249"/>
                                          </p:stCondLst>
                                        </p:cTn>
                                        <p:tgtEl>
                                          <p:spTgt spid="129"/>
                                        </p:tgtEl>
                                        <p:attrNameLst>
                                          <p:attrName>style.visibility</p:attrName>
                                        </p:attrNameLst>
                                      </p:cBhvr>
                                      <p:to>
                                        <p:strVal val="hidden"/>
                                      </p:to>
                                    </p:set>
                                  </p:childTnLst>
                                </p:cTn>
                              </p:par>
                              <p:par>
                                <p:cTn id="88" presetID="10" presetClass="exit" presetSubtype="0" fill="hold" grpId="1" nodeType="withEffect">
                                  <p:stCondLst>
                                    <p:cond delay="1000"/>
                                  </p:stCondLst>
                                  <p:childTnLst>
                                    <p:animEffect transition="out" filter="fade">
                                      <p:cBhvr>
                                        <p:cTn id="89" dur="250"/>
                                        <p:tgtEl>
                                          <p:spTgt spid="130"/>
                                        </p:tgtEl>
                                      </p:cBhvr>
                                    </p:animEffect>
                                    <p:set>
                                      <p:cBhvr>
                                        <p:cTn id="90" dur="1" fill="hold">
                                          <p:stCondLst>
                                            <p:cond delay="249"/>
                                          </p:stCondLst>
                                        </p:cTn>
                                        <p:tgtEl>
                                          <p:spTgt spid="130"/>
                                        </p:tgtEl>
                                        <p:attrNameLst>
                                          <p:attrName>style.visibility</p:attrName>
                                        </p:attrNameLst>
                                      </p:cBhvr>
                                      <p:to>
                                        <p:strVal val="hidden"/>
                                      </p:to>
                                    </p:set>
                                  </p:childTnLst>
                                </p:cTn>
                              </p:par>
                              <p:par>
                                <p:cTn id="91" presetID="22" presetClass="entr" presetSubtype="8" fill="hold" grpId="0"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wipe(left)">
                                      <p:cBhvr>
                                        <p:cTn id="93" dur="250"/>
                                        <p:tgtEl>
                                          <p:spTgt spid="11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wipe(left)">
                                      <p:cBhvr>
                                        <p:cTn id="96" dur="250"/>
                                        <p:tgtEl>
                                          <p:spTgt spid="115"/>
                                        </p:tgtEl>
                                      </p:cBhvr>
                                    </p:animEffect>
                                  </p:childTnLst>
                                </p:cTn>
                              </p:par>
                              <p:par>
                                <p:cTn id="97" presetID="8" presetClass="emph" presetSubtype="0" fill="hold" nodeType="withEffect">
                                  <p:stCondLst>
                                    <p:cond delay="0"/>
                                  </p:stCondLst>
                                  <p:childTnLst>
                                    <p:animRot by="21600000">
                                      <p:cBhvr>
                                        <p:cTn id="98" dur="2250" fill="hold"/>
                                        <p:tgtEl>
                                          <p:spTgt spid="141"/>
                                        </p:tgtEl>
                                        <p:attrNameLst>
                                          <p:attrName>r</p:attrName>
                                        </p:attrNameLst>
                                      </p:cBhvr>
                                    </p:animRot>
                                  </p:childTnLst>
                                </p:cTn>
                              </p:par>
                              <p:par>
                                <p:cTn id="99" presetID="8" presetClass="emph" presetSubtype="0" fill="hold" nodeType="withEffect">
                                  <p:stCondLst>
                                    <p:cond delay="0"/>
                                  </p:stCondLst>
                                  <p:childTnLst>
                                    <p:animRot by="1800000">
                                      <p:cBhvr>
                                        <p:cTn id="100" dur="2250" fill="hold"/>
                                        <p:tgtEl>
                                          <p:spTgt spid="138"/>
                                        </p:tgtEl>
                                        <p:attrNameLst>
                                          <p:attrName>r</p:attrName>
                                        </p:attrNameLst>
                                      </p:cBhvr>
                                    </p:animRot>
                                  </p:childTnLst>
                                </p:cTn>
                              </p:par>
                            </p:childTnLst>
                          </p:cTn>
                        </p:par>
                        <p:par>
                          <p:cTn id="101" fill="hold">
                            <p:stCondLst>
                              <p:cond delay="4000"/>
                            </p:stCondLst>
                            <p:childTnLst>
                              <p:par>
                                <p:cTn id="102" presetID="10" presetClass="entr" presetSubtype="0" fill="hold" nodeType="afterEffect">
                                  <p:stCondLst>
                                    <p:cond delay="500"/>
                                  </p:stCondLst>
                                  <p:childTnLst>
                                    <p:set>
                                      <p:cBhvr>
                                        <p:cTn id="103" dur="1" fill="hold">
                                          <p:stCondLst>
                                            <p:cond delay="0"/>
                                          </p:stCondLst>
                                        </p:cTn>
                                        <p:tgtEl>
                                          <p:spTgt spid="184"/>
                                        </p:tgtEl>
                                        <p:attrNameLst>
                                          <p:attrName>style.visibility</p:attrName>
                                        </p:attrNameLst>
                                      </p:cBhvr>
                                      <p:to>
                                        <p:strVal val="visible"/>
                                      </p:to>
                                    </p:set>
                                    <p:animEffect transition="in" filter="fade">
                                      <p:cBhvr>
                                        <p:cTn id="104" dur="500"/>
                                        <p:tgtEl>
                                          <p:spTgt spid="184"/>
                                        </p:tgtEl>
                                      </p:cBhvr>
                                    </p:animEffect>
                                  </p:childTnLst>
                                </p:cTn>
                              </p:par>
                            </p:childTnLst>
                          </p:cTn>
                        </p:par>
                        <p:par>
                          <p:cTn id="105" fill="hold">
                            <p:stCondLst>
                              <p:cond delay="5000"/>
                            </p:stCondLst>
                            <p:childTnLst>
                              <p:par>
                                <p:cTn id="106" presetID="22" presetClass="entr" presetSubtype="8" fill="hold" grpId="0" nodeType="afterEffect">
                                  <p:stCondLst>
                                    <p:cond delay="500"/>
                                  </p:stCondLst>
                                  <p:childTnLst>
                                    <p:set>
                                      <p:cBhvr>
                                        <p:cTn id="107" dur="1" fill="hold">
                                          <p:stCondLst>
                                            <p:cond delay="0"/>
                                          </p:stCondLst>
                                        </p:cTn>
                                        <p:tgtEl>
                                          <p:spTgt spid="117"/>
                                        </p:tgtEl>
                                        <p:attrNameLst>
                                          <p:attrName>style.visibility</p:attrName>
                                        </p:attrNameLst>
                                      </p:cBhvr>
                                      <p:to>
                                        <p:strVal val="visible"/>
                                      </p:to>
                                    </p:set>
                                    <p:animEffect transition="in" filter="wipe(left)">
                                      <p:cBhvr>
                                        <p:cTn id="108" dur="250"/>
                                        <p:tgtEl>
                                          <p:spTgt spid="117"/>
                                        </p:tgtEl>
                                      </p:cBhvr>
                                    </p:animEffect>
                                  </p:childTnLst>
                                </p:cTn>
                              </p:par>
                              <p:par>
                                <p:cTn id="109" presetID="10" presetClass="exit" presetSubtype="0" fill="hold" nodeType="withEffect">
                                  <p:stCondLst>
                                    <p:cond delay="500"/>
                                  </p:stCondLst>
                                  <p:childTnLst>
                                    <p:animEffect transition="out" filter="fade">
                                      <p:cBhvr>
                                        <p:cTn id="110" dur="250"/>
                                        <p:tgtEl>
                                          <p:spTgt spid="184"/>
                                        </p:tgtEl>
                                      </p:cBhvr>
                                    </p:animEffect>
                                    <p:set>
                                      <p:cBhvr>
                                        <p:cTn id="111" dur="1" fill="hold">
                                          <p:stCondLst>
                                            <p:cond delay="249"/>
                                          </p:stCondLst>
                                        </p:cTn>
                                        <p:tgtEl>
                                          <p:spTgt spid="184"/>
                                        </p:tgtEl>
                                        <p:attrNameLst>
                                          <p:attrName>style.visibility</p:attrName>
                                        </p:attrNameLst>
                                      </p:cBhvr>
                                      <p:to>
                                        <p:strVal val="hidden"/>
                                      </p:to>
                                    </p:set>
                                  </p:childTnLst>
                                </p:cTn>
                              </p:par>
                              <p:par>
                                <p:cTn id="112" presetID="10" presetClass="entr" presetSubtype="0" fill="hold" grpId="0" nodeType="withEffect">
                                  <p:stCondLst>
                                    <p:cond delay="500"/>
                                  </p:stCondLst>
                                  <p:childTnLst>
                                    <p:set>
                                      <p:cBhvr>
                                        <p:cTn id="113" dur="1" fill="hold">
                                          <p:stCondLst>
                                            <p:cond delay="0"/>
                                          </p:stCondLst>
                                        </p:cTn>
                                        <p:tgtEl>
                                          <p:spTgt spid="169"/>
                                        </p:tgtEl>
                                        <p:attrNameLst>
                                          <p:attrName>style.visibility</p:attrName>
                                        </p:attrNameLst>
                                      </p:cBhvr>
                                      <p:to>
                                        <p:strVal val="visible"/>
                                      </p:to>
                                    </p:set>
                                    <p:animEffect transition="in" filter="fade">
                                      <p:cBhvr>
                                        <p:cTn id="114" dur="250"/>
                                        <p:tgtEl>
                                          <p:spTgt spid="169"/>
                                        </p:tgtEl>
                                      </p:cBhvr>
                                    </p:animEffect>
                                  </p:childTnLst>
                                </p:cTn>
                              </p:par>
                              <p:par>
                                <p:cTn id="115" presetID="10" presetClass="entr" presetSubtype="0" fill="hold" grpId="0" nodeType="withEffect">
                                  <p:stCondLst>
                                    <p:cond delay="750"/>
                                  </p:stCondLst>
                                  <p:childTnLst>
                                    <p:set>
                                      <p:cBhvr>
                                        <p:cTn id="116" dur="1" fill="hold">
                                          <p:stCondLst>
                                            <p:cond delay="0"/>
                                          </p:stCondLst>
                                        </p:cTn>
                                        <p:tgtEl>
                                          <p:spTgt spid="170"/>
                                        </p:tgtEl>
                                        <p:attrNameLst>
                                          <p:attrName>style.visibility</p:attrName>
                                        </p:attrNameLst>
                                      </p:cBhvr>
                                      <p:to>
                                        <p:strVal val="visible"/>
                                      </p:to>
                                    </p:set>
                                    <p:animEffect transition="in" filter="fade">
                                      <p:cBhvr>
                                        <p:cTn id="117" dur="250"/>
                                        <p:tgtEl>
                                          <p:spTgt spid="170"/>
                                        </p:tgtEl>
                                      </p:cBhvr>
                                    </p:animEffect>
                                  </p:childTnLst>
                                </p:cTn>
                              </p:par>
                              <p:par>
                                <p:cTn id="118" presetID="10" presetClass="exit" presetSubtype="0" fill="hold" grpId="1" nodeType="withEffect">
                                  <p:stCondLst>
                                    <p:cond delay="750"/>
                                  </p:stCondLst>
                                  <p:childTnLst>
                                    <p:animEffect transition="out" filter="fade">
                                      <p:cBhvr>
                                        <p:cTn id="119" dur="250"/>
                                        <p:tgtEl>
                                          <p:spTgt spid="169"/>
                                        </p:tgtEl>
                                      </p:cBhvr>
                                    </p:animEffect>
                                    <p:set>
                                      <p:cBhvr>
                                        <p:cTn id="120" dur="1" fill="hold">
                                          <p:stCondLst>
                                            <p:cond delay="249"/>
                                          </p:stCondLst>
                                        </p:cTn>
                                        <p:tgtEl>
                                          <p:spTgt spid="169"/>
                                        </p:tgtEl>
                                        <p:attrNameLst>
                                          <p:attrName>style.visibility</p:attrName>
                                        </p:attrNameLst>
                                      </p:cBhvr>
                                      <p:to>
                                        <p:strVal val="hidden"/>
                                      </p:to>
                                    </p:set>
                                  </p:childTnLst>
                                </p:cTn>
                              </p:par>
                              <p:par>
                                <p:cTn id="121" presetID="10" presetClass="exit" presetSubtype="0" fill="hold" grpId="1" nodeType="withEffect">
                                  <p:stCondLst>
                                    <p:cond delay="1000"/>
                                  </p:stCondLst>
                                  <p:childTnLst>
                                    <p:animEffect transition="out" filter="fade">
                                      <p:cBhvr>
                                        <p:cTn id="122" dur="250"/>
                                        <p:tgtEl>
                                          <p:spTgt spid="170"/>
                                        </p:tgtEl>
                                      </p:cBhvr>
                                    </p:animEffect>
                                    <p:set>
                                      <p:cBhvr>
                                        <p:cTn id="123" dur="1" fill="hold">
                                          <p:stCondLst>
                                            <p:cond delay="249"/>
                                          </p:stCondLst>
                                        </p:cTn>
                                        <p:tgtEl>
                                          <p:spTgt spid="170"/>
                                        </p:tgtEl>
                                        <p:attrNameLst>
                                          <p:attrName>style.visibility</p:attrName>
                                        </p:attrNameLst>
                                      </p:cBhvr>
                                      <p:to>
                                        <p:strVal val="hidden"/>
                                      </p:to>
                                    </p:set>
                                  </p:childTnLst>
                                </p:cTn>
                              </p:par>
                            </p:childTnLst>
                          </p:cTn>
                        </p:par>
                        <p:par>
                          <p:cTn id="124" fill="hold">
                            <p:stCondLst>
                              <p:cond delay="6250"/>
                            </p:stCondLst>
                            <p:childTnLst>
                              <p:par>
                                <p:cTn id="125" presetID="1" presetClass="entr" presetSubtype="0" fill="hold" grpId="0" nodeType="afterEffect">
                                  <p:stCondLst>
                                    <p:cond delay="0"/>
                                  </p:stCondLst>
                                  <p:childTnLst>
                                    <p:set>
                                      <p:cBhvr>
                                        <p:cTn id="126" dur="1" fill="hold">
                                          <p:stCondLst>
                                            <p:cond delay="0"/>
                                          </p:stCondLst>
                                        </p:cTn>
                                        <p:tgtEl>
                                          <p:spTgt spid="171">
                                            <p:txEl>
                                              <p:pRg st="0" end="0"/>
                                            </p:txEl>
                                          </p:spTgt>
                                        </p:tgtEl>
                                        <p:attrNameLst>
                                          <p:attrName>style.visibility</p:attrName>
                                        </p:attrNameLst>
                                      </p:cBhvr>
                                      <p:to>
                                        <p:strVal val="visible"/>
                                      </p:to>
                                    </p:set>
                                  </p:childTnLst>
                                </p:cTn>
                              </p:par>
                            </p:childTnLst>
                          </p:cTn>
                        </p:par>
                        <p:par>
                          <p:cTn id="127" fill="hold">
                            <p:stCondLst>
                              <p:cond delay="6250"/>
                            </p:stCondLst>
                            <p:childTnLst>
                              <p:par>
                                <p:cTn id="128" presetID="10" presetClass="entr" presetSubtype="0" fill="hold" grpId="0" nodeType="afterEffect">
                                  <p:stCondLst>
                                    <p:cond delay="150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500"/>
                                        <p:tgtEl>
                                          <p:spTgt spid="94"/>
                                        </p:tgtEl>
                                      </p:cBhvr>
                                    </p:animEffect>
                                  </p:childTnLst>
                                </p:cTn>
                              </p:par>
                            </p:childTnLst>
                          </p:cTn>
                        </p:par>
                        <p:par>
                          <p:cTn id="131" fill="hold">
                            <p:stCondLst>
                              <p:cond delay="8250"/>
                            </p:stCondLst>
                            <p:childTnLst>
                              <p:par>
                                <p:cTn id="132" presetID="1" presetClass="entr" presetSubtype="0" fill="hold" grpId="0" nodeType="afterEffect">
                                  <p:stCondLst>
                                    <p:cond delay="500"/>
                                  </p:stCondLst>
                                  <p:childTnLst>
                                    <p:set>
                                      <p:cBhvr>
                                        <p:cTn id="133" dur="1" fill="hold">
                                          <p:stCondLst>
                                            <p:cond delay="0"/>
                                          </p:stCondLst>
                                        </p:cTn>
                                        <p:tgtEl>
                                          <p:spTgt spid="177">
                                            <p:txEl>
                                              <p:pRg st="0" end="0"/>
                                            </p:txEl>
                                          </p:spTgt>
                                        </p:tgtEl>
                                        <p:attrNameLst>
                                          <p:attrName>style.visibility</p:attrName>
                                        </p:attrNameLst>
                                      </p:cBhvr>
                                      <p:to>
                                        <p:strVal val="visible"/>
                                      </p:to>
                                    </p:set>
                                  </p:childTnLst>
                                </p:cTn>
                              </p:par>
                            </p:childTnLst>
                          </p:cTn>
                        </p:par>
                        <p:par>
                          <p:cTn id="134" fill="hold">
                            <p:stCondLst>
                              <p:cond delay="8750"/>
                            </p:stCondLst>
                            <p:childTnLst>
                              <p:par>
                                <p:cTn id="135" presetID="1" presetClass="entr" presetSubtype="0" fill="hold" grpId="0" nodeType="afterEffect">
                                  <p:stCondLst>
                                    <p:cond delay="500"/>
                                  </p:stCondLst>
                                  <p:childTnLst>
                                    <p:set>
                                      <p:cBhvr>
                                        <p:cTn id="136" dur="1" fill="hold">
                                          <p:stCondLst>
                                            <p:cond delay="0"/>
                                          </p:stCondLst>
                                        </p:cTn>
                                        <p:tgtEl>
                                          <p:spTgt spid="177">
                                            <p:txEl>
                                              <p:pRg st="1" end="1"/>
                                            </p:txEl>
                                          </p:spTgt>
                                        </p:tgtEl>
                                        <p:attrNameLst>
                                          <p:attrName>style.visibility</p:attrName>
                                        </p:attrNameLst>
                                      </p:cBhvr>
                                      <p:to>
                                        <p:strVal val="visible"/>
                                      </p:to>
                                    </p:set>
                                  </p:childTnLst>
                                </p:cTn>
                              </p:par>
                            </p:childTnLst>
                          </p:cTn>
                        </p:par>
                        <p:par>
                          <p:cTn id="137" fill="hold">
                            <p:stCondLst>
                              <p:cond delay="9250"/>
                            </p:stCondLst>
                            <p:childTnLst>
                              <p:par>
                                <p:cTn id="138" presetID="1" presetClass="entr" presetSubtype="0" fill="hold" grpId="0" nodeType="afterEffect">
                                  <p:stCondLst>
                                    <p:cond delay="500"/>
                                  </p:stCondLst>
                                  <p:childTnLst>
                                    <p:set>
                                      <p:cBhvr>
                                        <p:cTn id="139" dur="1" fill="hold">
                                          <p:stCondLst>
                                            <p:cond delay="0"/>
                                          </p:stCondLst>
                                        </p:cTn>
                                        <p:tgtEl>
                                          <p:spTgt spid="177">
                                            <p:txEl>
                                              <p:pRg st="2" end="2"/>
                                            </p:txEl>
                                          </p:spTgt>
                                        </p:tgtEl>
                                        <p:attrNameLst>
                                          <p:attrName>style.visibility</p:attrName>
                                        </p:attrNameLst>
                                      </p:cBhvr>
                                      <p:to>
                                        <p:strVal val="visible"/>
                                      </p:to>
                                    </p:set>
                                  </p:childTnLst>
                                </p:cTn>
                              </p:par>
                            </p:childTnLst>
                          </p:cTn>
                        </p:par>
                        <p:par>
                          <p:cTn id="140" fill="hold">
                            <p:stCondLst>
                              <p:cond delay="9750"/>
                            </p:stCondLst>
                            <p:childTnLst>
                              <p:par>
                                <p:cTn id="141" presetID="1" presetClass="entr" presetSubtype="0" fill="hold" grpId="0" nodeType="afterEffect">
                                  <p:stCondLst>
                                    <p:cond delay="500"/>
                                  </p:stCondLst>
                                  <p:childTnLst>
                                    <p:set>
                                      <p:cBhvr>
                                        <p:cTn id="142" dur="1" fill="hold">
                                          <p:stCondLst>
                                            <p:cond delay="0"/>
                                          </p:stCondLst>
                                        </p:cTn>
                                        <p:tgtEl>
                                          <p:spTgt spid="177">
                                            <p:txEl>
                                              <p:pRg st="3" end="3"/>
                                            </p:txEl>
                                          </p:spTgt>
                                        </p:tgtEl>
                                        <p:attrNameLst>
                                          <p:attrName>style.visibility</p:attrName>
                                        </p:attrNameLst>
                                      </p:cBhvr>
                                      <p:to>
                                        <p:strVal val="visible"/>
                                      </p:to>
                                    </p:set>
                                  </p:childTnLst>
                                </p:cTn>
                              </p:par>
                            </p:childTnLst>
                          </p:cTn>
                        </p:par>
                        <p:par>
                          <p:cTn id="143" fill="hold">
                            <p:stCondLst>
                              <p:cond delay="10250"/>
                            </p:stCondLst>
                            <p:childTnLst>
                              <p:par>
                                <p:cTn id="144" presetID="1" presetClass="entr" presetSubtype="0" fill="hold" grpId="0" nodeType="afterEffect">
                                  <p:stCondLst>
                                    <p:cond delay="500"/>
                                  </p:stCondLst>
                                  <p:childTnLst>
                                    <p:set>
                                      <p:cBhvr>
                                        <p:cTn id="145" dur="1" fill="hold">
                                          <p:stCondLst>
                                            <p:cond delay="0"/>
                                          </p:stCondLst>
                                        </p:cTn>
                                        <p:tgtEl>
                                          <p:spTgt spid="177">
                                            <p:txEl>
                                              <p:pRg st="4" end="4"/>
                                            </p:txEl>
                                          </p:spTgt>
                                        </p:tgtEl>
                                        <p:attrNameLst>
                                          <p:attrName>style.visibility</p:attrName>
                                        </p:attrNameLst>
                                      </p:cBhvr>
                                      <p:to>
                                        <p:strVal val="visible"/>
                                      </p:to>
                                    </p:set>
                                  </p:childTnLst>
                                </p:cTn>
                              </p:par>
                            </p:childTnLst>
                          </p:cTn>
                        </p:par>
                        <p:par>
                          <p:cTn id="146" fill="hold">
                            <p:stCondLst>
                              <p:cond delay="10750"/>
                            </p:stCondLst>
                            <p:childTnLst>
                              <p:par>
                                <p:cTn id="147" presetID="10" presetClass="entr" presetSubtype="0" fill="hold" grpId="0" nodeType="afterEffect">
                                  <p:stCondLst>
                                    <p:cond delay="0"/>
                                  </p:stCondLst>
                                  <p:childTnLst>
                                    <p:set>
                                      <p:cBhvr>
                                        <p:cTn id="148" dur="1" fill="hold">
                                          <p:stCondLst>
                                            <p:cond delay="0"/>
                                          </p:stCondLst>
                                        </p:cTn>
                                        <p:tgtEl>
                                          <p:spTgt spid="132"/>
                                        </p:tgtEl>
                                        <p:attrNameLst>
                                          <p:attrName>style.visibility</p:attrName>
                                        </p:attrNameLst>
                                      </p:cBhvr>
                                      <p:to>
                                        <p:strVal val="visible"/>
                                      </p:to>
                                    </p:set>
                                    <p:animEffect transition="in" filter="fade">
                                      <p:cBhvr>
                                        <p:cTn id="149" dur="3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animBg="1"/>
      <p:bldP spid="114" grpId="0" animBg="1"/>
      <p:bldP spid="115" grpId="0" animBg="1"/>
      <p:bldP spid="117" grpId="0" animBg="1"/>
      <p:bldP spid="123" grpId="0" animBg="1"/>
      <p:bldP spid="123"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69" grpId="0" animBg="1"/>
      <p:bldP spid="169" grpId="1" animBg="1"/>
      <p:bldP spid="170" grpId="0" animBg="1"/>
      <p:bldP spid="170" grpId="1" animBg="1"/>
      <p:bldP spid="171" grpId="0" uiExpand="1" build="p"/>
      <p:bldP spid="94" grpId="0" animBg="1"/>
      <p:bldP spid="177" grpId="0" uiExpand="1" build="p"/>
      <p:bldP spid="131" grpId="0"/>
      <p:bldP spid="1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p:cNvGrpSpPr/>
          <p:nvPr/>
        </p:nvGrpSpPr>
        <p:grpSpPr>
          <a:xfrm>
            <a:off x="1558593" y="1350962"/>
            <a:ext cx="1471612" cy="2041526"/>
            <a:chOff x="1558593" y="1350962"/>
            <a:chExt cx="1471612" cy="2041526"/>
          </a:xfrm>
        </p:grpSpPr>
        <p:sp>
          <p:nvSpPr>
            <p:cNvPr id="13" name="Freeform 5"/>
            <p:cNvSpPr>
              <a:spLocks/>
            </p:cNvSpPr>
            <p:nvPr/>
          </p:nvSpPr>
          <p:spPr bwMode="auto">
            <a:xfrm>
              <a:off x="1690355" y="1350962"/>
              <a:ext cx="1339850" cy="1771650"/>
            </a:xfrm>
            <a:custGeom>
              <a:avLst/>
              <a:gdLst>
                <a:gd name="T0" fmla="*/ 0 w 244"/>
                <a:gd name="T1" fmla="*/ 80 h 322"/>
                <a:gd name="T2" fmla="*/ 137 w 244"/>
                <a:gd name="T3" fmla="*/ 29 h 322"/>
                <a:gd name="T4" fmla="*/ 151 w 244"/>
                <a:gd name="T5" fmla="*/ 35 h 322"/>
                <a:gd name="T6" fmla="*/ 209 w 244"/>
                <a:gd name="T7" fmla="*/ 75 h 322"/>
                <a:gd name="T8" fmla="*/ 209 w 244"/>
                <a:gd name="T9" fmla="*/ 149 h 322"/>
                <a:gd name="T10" fmla="*/ 208 w 244"/>
                <a:gd name="T11" fmla="*/ 201 h 322"/>
                <a:gd name="T12" fmla="*/ 203 w 244"/>
                <a:gd name="T13" fmla="*/ 214 h 322"/>
                <a:gd name="T14" fmla="*/ 200 w 244"/>
                <a:gd name="T15" fmla="*/ 219 h 322"/>
                <a:gd name="T16" fmla="*/ 196 w 244"/>
                <a:gd name="T17" fmla="*/ 232 h 322"/>
                <a:gd name="T18" fmla="*/ 188 w 244"/>
                <a:gd name="T19" fmla="*/ 289 h 322"/>
                <a:gd name="T20" fmla="*/ 182 w 244"/>
                <a:gd name="T21" fmla="*/ 303 h 322"/>
                <a:gd name="T22" fmla="*/ 157 w 244"/>
                <a:gd name="T23" fmla="*/ 31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322">
                  <a:moveTo>
                    <a:pt x="0" y="80"/>
                  </a:moveTo>
                  <a:cubicBezTo>
                    <a:pt x="0" y="80"/>
                    <a:pt x="28" y="0"/>
                    <a:pt x="137" y="29"/>
                  </a:cubicBezTo>
                  <a:cubicBezTo>
                    <a:pt x="142" y="30"/>
                    <a:pt x="146" y="32"/>
                    <a:pt x="151" y="35"/>
                  </a:cubicBezTo>
                  <a:cubicBezTo>
                    <a:pt x="209" y="75"/>
                    <a:pt x="209" y="75"/>
                    <a:pt x="209" y="75"/>
                  </a:cubicBezTo>
                  <a:cubicBezTo>
                    <a:pt x="209" y="75"/>
                    <a:pt x="244" y="114"/>
                    <a:pt x="209" y="149"/>
                  </a:cubicBezTo>
                  <a:cubicBezTo>
                    <a:pt x="208" y="201"/>
                    <a:pt x="208" y="201"/>
                    <a:pt x="208" y="201"/>
                  </a:cubicBezTo>
                  <a:cubicBezTo>
                    <a:pt x="208" y="206"/>
                    <a:pt x="206" y="210"/>
                    <a:pt x="203" y="214"/>
                  </a:cubicBezTo>
                  <a:cubicBezTo>
                    <a:pt x="200" y="219"/>
                    <a:pt x="200" y="219"/>
                    <a:pt x="200" y="219"/>
                  </a:cubicBezTo>
                  <a:cubicBezTo>
                    <a:pt x="197" y="223"/>
                    <a:pt x="196" y="227"/>
                    <a:pt x="196" y="232"/>
                  </a:cubicBezTo>
                  <a:cubicBezTo>
                    <a:pt x="197" y="245"/>
                    <a:pt x="198" y="275"/>
                    <a:pt x="188" y="289"/>
                  </a:cubicBezTo>
                  <a:cubicBezTo>
                    <a:pt x="185" y="294"/>
                    <a:pt x="183" y="298"/>
                    <a:pt x="182" y="303"/>
                  </a:cubicBezTo>
                  <a:cubicBezTo>
                    <a:pt x="179" y="311"/>
                    <a:pt x="173" y="322"/>
                    <a:pt x="157" y="31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p:nvSpPr>
          <p:spPr bwMode="auto">
            <a:xfrm>
              <a:off x="2476168" y="3024188"/>
              <a:ext cx="71438" cy="323850"/>
            </a:xfrm>
            <a:custGeom>
              <a:avLst/>
              <a:gdLst>
                <a:gd name="T0" fmla="*/ 13 w 13"/>
                <a:gd name="T1" fmla="*/ 0 h 59"/>
                <a:gd name="T2" fmla="*/ 5 w 13"/>
                <a:gd name="T3" fmla="*/ 59 h 59"/>
              </a:gdLst>
              <a:ahLst/>
              <a:cxnLst>
                <a:cxn ang="0">
                  <a:pos x="T0" y="T1"/>
                </a:cxn>
                <a:cxn ang="0">
                  <a:pos x="T2" y="T3"/>
                </a:cxn>
              </a:cxnLst>
              <a:rect l="0" t="0" r="r" b="b"/>
              <a:pathLst>
                <a:path w="13" h="59">
                  <a:moveTo>
                    <a:pt x="13" y="0"/>
                  </a:moveTo>
                  <a:cubicBezTo>
                    <a:pt x="13" y="0"/>
                    <a:pt x="0" y="48"/>
                    <a:pt x="5" y="5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p:nvSpPr>
          <p:spPr bwMode="auto">
            <a:xfrm>
              <a:off x="2465055" y="2408238"/>
              <a:ext cx="115888" cy="417513"/>
            </a:xfrm>
            <a:custGeom>
              <a:avLst/>
              <a:gdLst>
                <a:gd name="T0" fmla="*/ 21 w 21"/>
                <a:gd name="T1" fmla="*/ 0 h 76"/>
                <a:gd name="T2" fmla="*/ 21 w 21"/>
                <a:gd name="T3" fmla="*/ 76 h 76"/>
              </a:gdLst>
              <a:ahLst/>
              <a:cxnLst>
                <a:cxn ang="0">
                  <a:pos x="T0" y="T1"/>
                </a:cxn>
                <a:cxn ang="0">
                  <a:pos x="T2" y="T3"/>
                </a:cxn>
              </a:cxnLst>
              <a:rect l="0" t="0" r="r" b="b"/>
              <a:pathLst>
                <a:path w="21" h="76">
                  <a:moveTo>
                    <a:pt x="21" y="0"/>
                  </a:moveTo>
                  <a:cubicBezTo>
                    <a:pt x="21" y="0"/>
                    <a:pt x="0" y="26"/>
                    <a:pt x="21" y="7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p:cNvSpPr>
            <p:nvPr/>
          </p:nvSpPr>
          <p:spPr bwMode="auto">
            <a:xfrm>
              <a:off x="2185655" y="2408238"/>
              <a:ext cx="312738" cy="527050"/>
            </a:xfrm>
            <a:custGeom>
              <a:avLst/>
              <a:gdLst>
                <a:gd name="T0" fmla="*/ 57 w 57"/>
                <a:gd name="T1" fmla="*/ 0 h 96"/>
                <a:gd name="T2" fmla="*/ 47 w 57"/>
                <a:gd name="T3" fmla="*/ 40 h 96"/>
                <a:gd name="T4" fmla="*/ 36 w 57"/>
                <a:gd name="T5" fmla="*/ 59 h 96"/>
                <a:gd name="T6" fmla="*/ 0 w 57"/>
                <a:gd name="T7" fmla="*/ 96 h 96"/>
              </a:gdLst>
              <a:ahLst/>
              <a:cxnLst>
                <a:cxn ang="0">
                  <a:pos x="T0" y="T1"/>
                </a:cxn>
                <a:cxn ang="0">
                  <a:pos x="T2" y="T3"/>
                </a:cxn>
                <a:cxn ang="0">
                  <a:pos x="T4" y="T5"/>
                </a:cxn>
                <a:cxn ang="0">
                  <a:pos x="T6" y="T7"/>
                </a:cxn>
              </a:cxnLst>
              <a:rect l="0" t="0" r="r" b="b"/>
              <a:pathLst>
                <a:path w="57" h="96">
                  <a:moveTo>
                    <a:pt x="57" y="0"/>
                  </a:moveTo>
                  <a:cubicBezTo>
                    <a:pt x="47" y="40"/>
                    <a:pt x="47" y="40"/>
                    <a:pt x="47" y="40"/>
                  </a:cubicBezTo>
                  <a:cubicBezTo>
                    <a:pt x="45" y="47"/>
                    <a:pt x="41" y="54"/>
                    <a:pt x="36" y="59"/>
                  </a:cubicBezTo>
                  <a:cubicBezTo>
                    <a:pt x="0" y="96"/>
                    <a:pt x="0" y="96"/>
                    <a:pt x="0" y="9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p:nvSpPr>
          <p:spPr bwMode="auto">
            <a:xfrm>
              <a:off x="2036430" y="3024188"/>
              <a:ext cx="439738" cy="285750"/>
            </a:xfrm>
            <a:custGeom>
              <a:avLst/>
              <a:gdLst>
                <a:gd name="T0" fmla="*/ 0 w 80"/>
                <a:gd name="T1" fmla="*/ 0 h 52"/>
                <a:gd name="T2" fmla="*/ 80 w 80"/>
                <a:gd name="T3" fmla="*/ 52 h 52"/>
              </a:gdLst>
              <a:ahLst/>
              <a:cxnLst>
                <a:cxn ang="0">
                  <a:pos x="T0" y="T1"/>
                </a:cxn>
                <a:cxn ang="0">
                  <a:pos x="T2" y="T3"/>
                </a:cxn>
              </a:cxnLst>
              <a:rect l="0" t="0" r="r" b="b"/>
              <a:pathLst>
                <a:path w="80" h="52">
                  <a:moveTo>
                    <a:pt x="0" y="0"/>
                  </a:moveTo>
                  <a:cubicBezTo>
                    <a:pt x="0" y="0"/>
                    <a:pt x="46" y="11"/>
                    <a:pt x="80" y="5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p:nvSpPr>
          <p:spPr bwMode="auto">
            <a:xfrm>
              <a:off x="1558593" y="2941638"/>
              <a:ext cx="917575" cy="450850"/>
            </a:xfrm>
            <a:custGeom>
              <a:avLst/>
              <a:gdLst>
                <a:gd name="T0" fmla="*/ 0 w 167"/>
                <a:gd name="T1" fmla="*/ 41 h 82"/>
                <a:gd name="T2" fmla="*/ 29 w 167"/>
                <a:gd name="T3" fmla="*/ 8 h 82"/>
                <a:gd name="T4" fmla="*/ 167 w 167"/>
                <a:gd name="T5" fmla="*/ 82 h 82"/>
              </a:gdLst>
              <a:ahLst/>
              <a:cxnLst>
                <a:cxn ang="0">
                  <a:pos x="T0" y="T1"/>
                </a:cxn>
                <a:cxn ang="0">
                  <a:pos x="T2" y="T3"/>
                </a:cxn>
                <a:cxn ang="0">
                  <a:pos x="T4" y="T5"/>
                </a:cxn>
              </a:cxnLst>
              <a:rect l="0" t="0" r="r" b="b"/>
              <a:pathLst>
                <a:path w="167" h="82">
                  <a:moveTo>
                    <a:pt x="0" y="41"/>
                  </a:moveTo>
                  <a:cubicBezTo>
                    <a:pt x="29" y="8"/>
                    <a:pt x="29" y="8"/>
                    <a:pt x="29" y="8"/>
                  </a:cubicBezTo>
                  <a:cubicBezTo>
                    <a:pt x="29" y="8"/>
                    <a:pt x="85" y="0"/>
                    <a:pt x="167" y="8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 name="Freeform 18"/>
          <p:cNvSpPr>
            <a:spLocks/>
          </p:cNvSpPr>
          <p:nvPr/>
        </p:nvSpPr>
        <p:spPr bwMode="auto">
          <a:xfrm>
            <a:off x="801355" y="3144838"/>
            <a:ext cx="701675" cy="771525"/>
          </a:xfrm>
          <a:custGeom>
            <a:avLst/>
            <a:gdLst>
              <a:gd name="T0" fmla="*/ 128 w 128"/>
              <a:gd name="T1" fmla="*/ 0 h 140"/>
              <a:gd name="T2" fmla="*/ 67 w 128"/>
              <a:gd name="T3" fmla="*/ 30 h 140"/>
              <a:gd name="T4" fmla="*/ 1 w 128"/>
              <a:gd name="T5" fmla="*/ 140 h 140"/>
            </a:gdLst>
            <a:ahLst/>
            <a:cxnLst>
              <a:cxn ang="0">
                <a:pos x="T0" y="T1"/>
              </a:cxn>
              <a:cxn ang="0">
                <a:pos x="T2" y="T3"/>
              </a:cxn>
              <a:cxn ang="0">
                <a:pos x="T4" y="T5"/>
              </a:cxn>
            </a:cxnLst>
            <a:rect l="0" t="0" r="r" b="b"/>
            <a:pathLst>
              <a:path w="128" h="140">
                <a:moveTo>
                  <a:pt x="128" y="0"/>
                </a:moveTo>
                <a:cubicBezTo>
                  <a:pt x="67" y="30"/>
                  <a:pt x="67" y="30"/>
                  <a:pt x="67" y="30"/>
                </a:cubicBezTo>
                <a:cubicBezTo>
                  <a:pt x="67" y="30"/>
                  <a:pt x="0" y="60"/>
                  <a:pt x="1" y="14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5" name="Group 104"/>
          <p:cNvGrpSpPr/>
          <p:nvPr/>
        </p:nvGrpSpPr>
        <p:grpSpPr>
          <a:xfrm>
            <a:off x="3558843" y="4779963"/>
            <a:ext cx="1597025" cy="688975"/>
            <a:chOff x="3558843" y="4779963"/>
            <a:chExt cx="1597025" cy="688975"/>
          </a:xfrm>
        </p:grpSpPr>
        <p:sp>
          <p:nvSpPr>
            <p:cNvPr id="27" name="Freeform 19"/>
            <p:cNvSpPr>
              <a:spLocks/>
            </p:cNvSpPr>
            <p:nvPr/>
          </p:nvSpPr>
          <p:spPr bwMode="auto">
            <a:xfrm>
              <a:off x="4211305" y="4956175"/>
              <a:ext cx="944563" cy="512763"/>
            </a:xfrm>
            <a:custGeom>
              <a:avLst/>
              <a:gdLst>
                <a:gd name="T0" fmla="*/ 0 w 595"/>
                <a:gd name="T1" fmla="*/ 219 h 323"/>
                <a:gd name="T2" fmla="*/ 405 w 595"/>
                <a:gd name="T3" fmla="*/ 323 h 323"/>
                <a:gd name="T4" fmla="*/ 595 w 595"/>
                <a:gd name="T5" fmla="*/ 153 h 323"/>
                <a:gd name="T6" fmla="*/ 38 w 595"/>
                <a:gd name="T7" fmla="*/ 0 h 323"/>
              </a:gdLst>
              <a:ahLst/>
              <a:cxnLst>
                <a:cxn ang="0">
                  <a:pos x="T0" y="T1"/>
                </a:cxn>
                <a:cxn ang="0">
                  <a:pos x="T2" y="T3"/>
                </a:cxn>
                <a:cxn ang="0">
                  <a:pos x="T4" y="T5"/>
                </a:cxn>
                <a:cxn ang="0">
                  <a:pos x="T6" y="T7"/>
                </a:cxn>
              </a:cxnLst>
              <a:rect l="0" t="0" r="r" b="b"/>
              <a:pathLst>
                <a:path w="595" h="323">
                  <a:moveTo>
                    <a:pt x="0" y="219"/>
                  </a:moveTo>
                  <a:lnTo>
                    <a:pt x="405" y="323"/>
                  </a:lnTo>
                  <a:lnTo>
                    <a:pt x="595" y="153"/>
                  </a:lnTo>
                  <a:lnTo>
                    <a:pt x="38"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flipH="1" flipV="1">
              <a:off x="3558843" y="4779963"/>
              <a:ext cx="158750" cy="49213"/>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6" name="Group 105"/>
          <p:cNvGrpSpPr/>
          <p:nvPr/>
        </p:nvGrpSpPr>
        <p:grpSpPr>
          <a:xfrm>
            <a:off x="2558718" y="3392488"/>
            <a:ext cx="1949450" cy="2830512"/>
            <a:chOff x="2558718" y="3392488"/>
            <a:chExt cx="1949450" cy="2830512"/>
          </a:xfrm>
        </p:grpSpPr>
        <p:sp>
          <p:nvSpPr>
            <p:cNvPr id="19" name="Freeform 11"/>
            <p:cNvSpPr>
              <a:spLocks/>
            </p:cNvSpPr>
            <p:nvPr/>
          </p:nvSpPr>
          <p:spPr bwMode="auto">
            <a:xfrm>
              <a:off x="2558718" y="3392488"/>
              <a:ext cx="1223963" cy="2119313"/>
            </a:xfrm>
            <a:custGeom>
              <a:avLst/>
              <a:gdLst>
                <a:gd name="T0" fmla="*/ 0 w 223"/>
                <a:gd name="T1" fmla="*/ 0 h 385"/>
                <a:gd name="T2" fmla="*/ 95 w 223"/>
                <a:gd name="T3" fmla="*/ 41 h 385"/>
                <a:gd name="T4" fmla="*/ 128 w 223"/>
                <a:gd name="T5" fmla="*/ 77 h 385"/>
                <a:gd name="T6" fmla="*/ 131 w 223"/>
                <a:gd name="T7" fmla="*/ 88 h 385"/>
                <a:gd name="T8" fmla="*/ 136 w 223"/>
                <a:gd name="T9" fmla="*/ 152 h 385"/>
                <a:gd name="T10" fmla="*/ 196 w 223"/>
                <a:gd name="T11" fmla="*/ 310 h 385"/>
                <a:gd name="T12" fmla="*/ 219 w 223"/>
                <a:gd name="T13" fmla="*/ 385 h 385"/>
              </a:gdLst>
              <a:ahLst/>
              <a:cxnLst>
                <a:cxn ang="0">
                  <a:pos x="T0" y="T1"/>
                </a:cxn>
                <a:cxn ang="0">
                  <a:pos x="T2" y="T3"/>
                </a:cxn>
                <a:cxn ang="0">
                  <a:pos x="T4" y="T5"/>
                </a:cxn>
                <a:cxn ang="0">
                  <a:pos x="T6" y="T7"/>
                </a:cxn>
                <a:cxn ang="0">
                  <a:pos x="T8" y="T9"/>
                </a:cxn>
                <a:cxn ang="0">
                  <a:pos x="T10" y="T11"/>
                </a:cxn>
                <a:cxn ang="0">
                  <a:pos x="T12" y="T13"/>
                </a:cxn>
              </a:cxnLst>
              <a:rect l="0" t="0" r="r" b="b"/>
              <a:pathLst>
                <a:path w="223" h="385">
                  <a:moveTo>
                    <a:pt x="0" y="0"/>
                  </a:moveTo>
                  <a:cubicBezTo>
                    <a:pt x="0" y="0"/>
                    <a:pt x="70" y="38"/>
                    <a:pt x="95" y="41"/>
                  </a:cubicBezTo>
                  <a:cubicBezTo>
                    <a:pt x="113" y="42"/>
                    <a:pt x="124" y="66"/>
                    <a:pt x="128" y="77"/>
                  </a:cubicBezTo>
                  <a:cubicBezTo>
                    <a:pt x="129" y="81"/>
                    <a:pt x="130" y="84"/>
                    <a:pt x="131" y="88"/>
                  </a:cubicBezTo>
                  <a:cubicBezTo>
                    <a:pt x="132" y="101"/>
                    <a:pt x="136" y="134"/>
                    <a:pt x="136" y="152"/>
                  </a:cubicBezTo>
                  <a:cubicBezTo>
                    <a:pt x="196" y="310"/>
                    <a:pt x="196" y="310"/>
                    <a:pt x="196" y="310"/>
                  </a:cubicBezTo>
                  <a:cubicBezTo>
                    <a:pt x="196" y="310"/>
                    <a:pt x="223" y="341"/>
                    <a:pt x="219" y="38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p:cNvSpPr>
            <p:nvPr/>
          </p:nvSpPr>
          <p:spPr bwMode="auto">
            <a:xfrm>
              <a:off x="3668380" y="4929188"/>
              <a:ext cx="565150" cy="517525"/>
            </a:xfrm>
            <a:custGeom>
              <a:avLst/>
              <a:gdLst>
                <a:gd name="T0" fmla="*/ 0 w 103"/>
                <a:gd name="T1" fmla="*/ 27 h 94"/>
                <a:gd name="T2" fmla="*/ 12 w 103"/>
                <a:gd name="T3" fmla="*/ 11 h 94"/>
                <a:gd name="T4" fmla="*/ 103 w 103"/>
                <a:gd name="T5" fmla="*/ 94 h 94"/>
              </a:gdLst>
              <a:ahLst/>
              <a:cxnLst>
                <a:cxn ang="0">
                  <a:pos x="T0" y="T1"/>
                </a:cxn>
                <a:cxn ang="0">
                  <a:pos x="T2" y="T3"/>
                </a:cxn>
                <a:cxn ang="0">
                  <a:pos x="T4" y="T5"/>
                </a:cxn>
              </a:cxnLst>
              <a:rect l="0" t="0" r="r" b="b"/>
              <a:pathLst>
                <a:path w="103" h="94">
                  <a:moveTo>
                    <a:pt x="0" y="27"/>
                  </a:moveTo>
                  <a:cubicBezTo>
                    <a:pt x="12" y="11"/>
                    <a:pt x="12" y="11"/>
                    <a:pt x="12" y="11"/>
                  </a:cubicBezTo>
                  <a:cubicBezTo>
                    <a:pt x="12" y="11"/>
                    <a:pt x="91" y="0"/>
                    <a:pt x="103" y="9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p:nvSpPr>
          <p:spPr bwMode="auto">
            <a:xfrm>
              <a:off x="2750805" y="5132388"/>
              <a:ext cx="1433513" cy="771525"/>
            </a:xfrm>
            <a:custGeom>
              <a:avLst/>
              <a:gdLst>
                <a:gd name="T0" fmla="*/ 261 w 261"/>
                <a:gd name="T1" fmla="*/ 64 h 140"/>
                <a:gd name="T2" fmla="*/ 206 w 261"/>
                <a:gd name="T3" fmla="*/ 131 h 140"/>
                <a:gd name="T4" fmla="*/ 187 w 261"/>
                <a:gd name="T5" fmla="*/ 140 h 140"/>
                <a:gd name="T6" fmla="*/ 148 w 261"/>
                <a:gd name="T7" fmla="*/ 140 h 140"/>
                <a:gd name="T8" fmla="*/ 124 w 261"/>
                <a:gd name="T9" fmla="*/ 130 h 140"/>
                <a:gd name="T10" fmla="*/ 0 w 261"/>
                <a:gd name="T11" fmla="*/ 0 h 140"/>
              </a:gdLst>
              <a:ahLst/>
              <a:cxnLst>
                <a:cxn ang="0">
                  <a:pos x="T0" y="T1"/>
                </a:cxn>
                <a:cxn ang="0">
                  <a:pos x="T2" y="T3"/>
                </a:cxn>
                <a:cxn ang="0">
                  <a:pos x="T4" y="T5"/>
                </a:cxn>
                <a:cxn ang="0">
                  <a:pos x="T6" y="T7"/>
                </a:cxn>
                <a:cxn ang="0">
                  <a:pos x="T8" y="T9"/>
                </a:cxn>
                <a:cxn ang="0">
                  <a:pos x="T10" y="T11"/>
                </a:cxn>
              </a:cxnLst>
              <a:rect l="0" t="0" r="r" b="b"/>
              <a:pathLst>
                <a:path w="261" h="140">
                  <a:moveTo>
                    <a:pt x="261" y="64"/>
                  </a:moveTo>
                  <a:cubicBezTo>
                    <a:pt x="206" y="131"/>
                    <a:pt x="206" y="131"/>
                    <a:pt x="206" y="131"/>
                  </a:cubicBezTo>
                  <a:cubicBezTo>
                    <a:pt x="202" y="137"/>
                    <a:pt x="195" y="140"/>
                    <a:pt x="187" y="140"/>
                  </a:cubicBezTo>
                  <a:cubicBezTo>
                    <a:pt x="148" y="140"/>
                    <a:pt x="148" y="140"/>
                    <a:pt x="148" y="140"/>
                  </a:cubicBezTo>
                  <a:cubicBezTo>
                    <a:pt x="139" y="140"/>
                    <a:pt x="130" y="136"/>
                    <a:pt x="124" y="130"/>
                  </a:cubicBezTo>
                  <a:cubicBezTo>
                    <a:pt x="0" y="0"/>
                    <a:pt x="0" y="0"/>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p:nvSpPr>
          <p:spPr bwMode="auto">
            <a:xfrm>
              <a:off x="3762043" y="4906963"/>
              <a:ext cx="422275" cy="247650"/>
            </a:xfrm>
            <a:custGeom>
              <a:avLst/>
              <a:gdLst>
                <a:gd name="T0" fmla="*/ 66 w 77"/>
                <a:gd name="T1" fmla="*/ 45 h 45"/>
                <a:gd name="T2" fmla="*/ 77 w 77"/>
                <a:gd name="T3" fmla="*/ 27 h 45"/>
                <a:gd name="T4" fmla="*/ 0 w 77"/>
                <a:gd name="T5" fmla="*/ 5 h 45"/>
              </a:gdLst>
              <a:ahLst/>
              <a:cxnLst>
                <a:cxn ang="0">
                  <a:pos x="T0" y="T1"/>
                </a:cxn>
                <a:cxn ang="0">
                  <a:pos x="T2" y="T3"/>
                </a:cxn>
                <a:cxn ang="0">
                  <a:pos x="T4" y="T5"/>
                </a:cxn>
              </a:cxnLst>
              <a:rect l="0" t="0" r="r" b="b"/>
              <a:pathLst>
                <a:path w="77" h="45">
                  <a:moveTo>
                    <a:pt x="66" y="45"/>
                  </a:moveTo>
                  <a:cubicBezTo>
                    <a:pt x="77" y="27"/>
                    <a:pt x="77" y="27"/>
                    <a:pt x="77" y="27"/>
                  </a:cubicBezTo>
                  <a:cubicBezTo>
                    <a:pt x="77" y="27"/>
                    <a:pt x="51" y="0"/>
                    <a:pt x="0" y="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p:nvSpPr>
          <p:spPr bwMode="auto">
            <a:xfrm>
              <a:off x="3804905" y="4797425"/>
              <a:ext cx="417513" cy="185738"/>
            </a:xfrm>
            <a:custGeom>
              <a:avLst/>
              <a:gdLst>
                <a:gd name="T0" fmla="*/ 69 w 76"/>
                <a:gd name="T1" fmla="*/ 34 h 34"/>
                <a:gd name="T2" fmla="*/ 73 w 76"/>
                <a:gd name="T3" fmla="*/ 28 h 34"/>
                <a:gd name="T4" fmla="*/ 68 w 76"/>
                <a:gd name="T5" fmla="*/ 17 h 34"/>
                <a:gd name="T6" fmla="*/ 8 w 76"/>
                <a:gd name="T7" fmla="*/ 1 h 34"/>
                <a:gd name="T8" fmla="*/ 0 w 76"/>
                <a:gd name="T9" fmla="*/ 8 h 34"/>
                <a:gd name="T10" fmla="*/ 0 w 76"/>
                <a:gd name="T11" fmla="*/ 17 h 34"/>
              </a:gdLst>
              <a:ahLst/>
              <a:cxnLst>
                <a:cxn ang="0">
                  <a:pos x="T0" y="T1"/>
                </a:cxn>
                <a:cxn ang="0">
                  <a:pos x="T2" y="T3"/>
                </a:cxn>
                <a:cxn ang="0">
                  <a:pos x="T4" y="T5"/>
                </a:cxn>
                <a:cxn ang="0">
                  <a:pos x="T6" y="T7"/>
                </a:cxn>
                <a:cxn ang="0">
                  <a:pos x="T8" y="T9"/>
                </a:cxn>
                <a:cxn ang="0">
                  <a:pos x="T10" y="T11"/>
                </a:cxn>
              </a:cxnLst>
              <a:rect l="0" t="0" r="r" b="b"/>
              <a:pathLst>
                <a:path w="76" h="34">
                  <a:moveTo>
                    <a:pt x="69" y="34"/>
                  </a:moveTo>
                  <a:cubicBezTo>
                    <a:pt x="73" y="28"/>
                    <a:pt x="73" y="28"/>
                    <a:pt x="73" y="28"/>
                  </a:cubicBezTo>
                  <a:cubicBezTo>
                    <a:pt x="76" y="23"/>
                    <a:pt x="73" y="18"/>
                    <a:pt x="68" y="17"/>
                  </a:cubicBezTo>
                  <a:cubicBezTo>
                    <a:pt x="8" y="1"/>
                    <a:pt x="8" y="1"/>
                    <a:pt x="8" y="1"/>
                  </a:cubicBezTo>
                  <a:cubicBezTo>
                    <a:pt x="4" y="0"/>
                    <a:pt x="0" y="4"/>
                    <a:pt x="0" y="8"/>
                  </a:cubicBezTo>
                  <a:cubicBezTo>
                    <a:pt x="0" y="17"/>
                    <a:pt x="0" y="17"/>
                    <a:pt x="0" y="1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6"/>
            <p:cNvSpPr>
              <a:spLocks noChangeShapeType="1"/>
            </p:cNvSpPr>
            <p:nvPr/>
          </p:nvSpPr>
          <p:spPr bwMode="auto">
            <a:xfrm flipH="1">
              <a:off x="2992105" y="5534025"/>
              <a:ext cx="87313" cy="68897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p:nvSpPr>
          <p:spPr bwMode="auto">
            <a:xfrm>
              <a:off x="2766680" y="3684588"/>
              <a:ext cx="312738" cy="842963"/>
            </a:xfrm>
            <a:custGeom>
              <a:avLst/>
              <a:gdLst>
                <a:gd name="T0" fmla="*/ 57 w 57"/>
                <a:gd name="T1" fmla="*/ 0 h 153"/>
                <a:gd name="T2" fmla="*/ 0 w 57"/>
                <a:gd name="T3" fmla="*/ 153 h 153"/>
              </a:gdLst>
              <a:ahLst/>
              <a:cxnLst>
                <a:cxn ang="0">
                  <a:pos x="T0" y="T1"/>
                </a:cxn>
                <a:cxn ang="0">
                  <a:pos x="T2" y="T3"/>
                </a:cxn>
              </a:cxnLst>
              <a:rect l="0" t="0" r="r" b="b"/>
              <a:pathLst>
                <a:path w="57" h="153">
                  <a:moveTo>
                    <a:pt x="57" y="0"/>
                  </a:moveTo>
                  <a:cubicBezTo>
                    <a:pt x="57" y="0"/>
                    <a:pt x="8" y="18"/>
                    <a:pt x="0" y="15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flipV="1">
              <a:off x="4508168" y="4394200"/>
              <a:ext cx="0" cy="3254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7" name="Group 106"/>
          <p:cNvGrpSpPr/>
          <p:nvPr/>
        </p:nvGrpSpPr>
        <p:grpSpPr>
          <a:xfrm>
            <a:off x="3492168" y="2517775"/>
            <a:ext cx="2449513" cy="2378076"/>
            <a:chOff x="3492168" y="2517775"/>
            <a:chExt cx="2449513" cy="2378076"/>
          </a:xfrm>
        </p:grpSpPr>
        <p:sp>
          <p:nvSpPr>
            <p:cNvPr id="29" name="Freeform 21"/>
            <p:cNvSpPr>
              <a:spLocks/>
            </p:cNvSpPr>
            <p:nvPr/>
          </p:nvSpPr>
          <p:spPr bwMode="auto">
            <a:xfrm>
              <a:off x="4211305" y="4598988"/>
              <a:ext cx="928688" cy="296863"/>
            </a:xfrm>
            <a:custGeom>
              <a:avLst/>
              <a:gdLst>
                <a:gd name="T0" fmla="*/ 153 w 585"/>
                <a:gd name="T1" fmla="*/ 0 h 187"/>
                <a:gd name="T2" fmla="*/ 0 w 585"/>
                <a:gd name="T3" fmla="*/ 76 h 187"/>
                <a:gd name="T4" fmla="*/ 454 w 585"/>
                <a:gd name="T5" fmla="*/ 187 h 187"/>
                <a:gd name="T6" fmla="*/ 585 w 585"/>
                <a:gd name="T7" fmla="*/ 93 h 187"/>
                <a:gd name="T8" fmla="*/ 519 w 585"/>
                <a:gd name="T9" fmla="*/ 76 h 187"/>
              </a:gdLst>
              <a:ahLst/>
              <a:cxnLst>
                <a:cxn ang="0">
                  <a:pos x="T0" y="T1"/>
                </a:cxn>
                <a:cxn ang="0">
                  <a:pos x="T2" y="T3"/>
                </a:cxn>
                <a:cxn ang="0">
                  <a:pos x="T4" y="T5"/>
                </a:cxn>
                <a:cxn ang="0">
                  <a:pos x="T6" y="T7"/>
                </a:cxn>
                <a:cxn ang="0">
                  <a:pos x="T8" y="T9"/>
                </a:cxn>
              </a:cxnLst>
              <a:rect l="0" t="0" r="r" b="b"/>
              <a:pathLst>
                <a:path w="585" h="187">
                  <a:moveTo>
                    <a:pt x="153" y="0"/>
                  </a:moveTo>
                  <a:lnTo>
                    <a:pt x="0" y="76"/>
                  </a:lnTo>
                  <a:lnTo>
                    <a:pt x="454" y="187"/>
                  </a:lnTo>
                  <a:lnTo>
                    <a:pt x="585" y="93"/>
                  </a:lnTo>
                  <a:lnTo>
                    <a:pt x="519" y="7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flipV="1">
              <a:off x="4898693" y="4456113"/>
              <a:ext cx="0" cy="3508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24"/>
            <p:cNvSpPr>
              <a:spLocks/>
            </p:cNvSpPr>
            <p:nvPr/>
          </p:nvSpPr>
          <p:spPr bwMode="auto">
            <a:xfrm>
              <a:off x="3492168" y="2517775"/>
              <a:ext cx="2449513" cy="2036763"/>
            </a:xfrm>
            <a:custGeom>
              <a:avLst/>
              <a:gdLst>
                <a:gd name="T0" fmla="*/ 142 w 1543"/>
                <a:gd name="T1" fmla="*/ 0 h 1283"/>
                <a:gd name="T2" fmla="*/ 0 w 1543"/>
                <a:gd name="T3" fmla="*/ 1047 h 1283"/>
                <a:gd name="T4" fmla="*/ 1381 w 1543"/>
                <a:gd name="T5" fmla="*/ 1283 h 1283"/>
                <a:gd name="T6" fmla="*/ 1543 w 1543"/>
                <a:gd name="T7" fmla="*/ 97 h 1283"/>
                <a:gd name="T8" fmla="*/ 142 w 1543"/>
                <a:gd name="T9" fmla="*/ 0 h 1283"/>
              </a:gdLst>
              <a:ahLst/>
              <a:cxnLst>
                <a:cxn ang="0">
                  <a:pos x="T0" y="T1"/>
                </a:cxn>
                <a:cxn ang="0">
                  <a:pos x="T2" y="T3"/>
                </a:cxn>
                <a:cxn ang="0">
                  <a:pos x="T4" y="T5"/>
                </a:cxn>
                <a:cxn ang="0">
                  <a:pos x="T6" y="T7"/>
                </a:cxn>
                <a:cxn ang="0">
                  <a:pos x="T8" y="T9"/>
                </a:cxn>
              </a:cxnLst>
              <a:rect l="0" t="0" r="r" b="b"/>
              <a:pathLst>
                <a:path w="1543" h="1283">
                  <a:moveTo>
                    <a:pt x="142" y="0"/>
                  </a:moveTo>
                  <a:lnTo>
                    <a:pt x="0" y="1047"/>
                  </a:lnTo>
                  <a:lnTo>
                    <a:pt x="1381" y="1283"/>
                  </a:lnTo>
                  <a:lnTo>
                    <a:pt x="1543" y="97"/>
                  </a:lnTo>
                  <a:lnTo>
                    <a:pt x="142"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p:nvSpPr>
          <p:spPr bwMode="auto">
            <a:xfrm>
              <a:off x="3585830" y="2638425"/>
              <a:ext cx="2235200" cy="1755775"/>
            </a:xfrm>
            <a:custGeom>
              <a:avLst/>
              <a:gdLst>
                <a:gd name="T0" fmla="*/ 111 w 1408"/>
                <a:gd name="T1" fmla="*/ 0 h 1106"/>
                <a:gd name="T2" fmla="*/ 1408 w 1408"/>
                <a:gd name="T3" fmla="*/ 76 h 1106"/>
                <a:gd name="T4" fmla="*/ 1283 w 1408"/>
                <a:gd name="T5" fmla="*/ 1106 h 1106"/>
                <a:gd name="T6" fmla="*/ 0 w 1408"/>
                <a:gd name="T7" fmla="*/ 895 h 1106"/>
                <a:gd name="T8" fmla="*/ 111 w 1408"/>
                <a:gd name="T9" fmla="*/ 0 h 1106"/>
              </a:gdLst>
              <a:ahLst/>
              <a:cxnLst>
                <a:cxn ang="0">
                  <a:pos x="T0" y="T1"/>
                </a:cxn>
                <a:cxn ang="0">
                  <a:pos x="T2" y="T3"/>
                </a:cxn>
                <a:cxn ang="0">
                  <a:pos x="T4" y="T5"/>
                </a:cxn>
                <a:cxn ang="0">
                  <a:pos x="T6" y="T7"/>
                </a:cxn>
                <a:cxn ang="0">
                  <a:pos x="T8" y="T9"/>
                </a:cxn>
              </a:cxnLst>
              <a:rect l="0" t="0" r="r" b="b"/>
              <a:pathLst>
                <a:path w="1408" h="1106">
                  <a:moveTo>
                    <a:pt x="111" y="0"/>
                  </a:moveTo>
                  <a:lnTo>
                    <a:pt x="1408" y="76"/>
                  </a:lnTo>
                  <a:lnTo>
                    <a:pt x="1283" y="1106"/>
                  </a:lnTo>
                  <a:lnTo>
                    <a:pt x="0" y="895"/>
                  </a:lnTo>
                  <a:lnTo>
                    <a:pt x="111"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4" name="Freeform 26"/>
          <p:cNvSpPr>
            <a:spLocks/>
          </p:cNvSpPr>
          <p:nvPr/>
        </p:nvSpPr>
        <p:spPr bwMode="auto">
          <a:xfrm>
            <a:off x="129843" y="3668713"/>
            <a:ext cx="2214563" cy="2581275"/>
          </a:xfrm>
          <a:custGeom>
            <a:avLst/>
            <a:gdLst>
              <a:gd name="T0" fmla="*/ 0 w 403"/>
              <a:gd name="T1" fmla="*/ 0 h 469"/>
              <a:gd name="T2" fmla="*/ 356 w 403"/>
              <a:gd name="T3" fmla="*/ 90 h 469"/>
              <a:gd name="T4" fmla="*/ 375 w 403"/>
              <a:gd name="T5" fmla="*/ 111 h 469"/>
              <a:gd name="T6" fmla="*/ 403 w 403"/>
              <a:gd name="T7" fmla="*/ 469 h 469"/>
            </a:gdLst>
            <a:ahLst/>
            <a:cxnLst>
              <a:cxn ang="0">
                <a:pos x="T0" y="T1"/>
              </a:cxn>
              <a:cxn ang="0">
                <a:pos x="T2" y="T3"/>
              </a:cxn>
              <a:cxn ang="0">
                <a:pos x="T4" y="T5"/>
              </a:cxn>
              <a:cxn ang="0">
                <a:pos x="T6" y="T7"/>
              </a:cxn>
            </a:cxnLst>
            <a:rect l="0" t="0" r="r" b="b"/>
            <a:pathLst>
              <a:path w="403" h="469">
                <a:moveTo>
                  <a:pt x="0" y="0"/>
                </a:moveTo>
                <a:cubicBezTo>
                  <a:pt x="0" y="0"/>
                  <a:pt x="131" y="70"/>
                  <a:pt x="356" y="90"/>
                </a:cubicBezTo>
                <a:cubicBezTo>
                  <a:pt x="366" y="91"/>
                  <a:pt x="375" y="100"/>
                  <a:pt x="375" y="111"/>
                </a:cubicBezTo>
                <a:cubicBezTo>
                  <a:pt x="377" y="158"/>
                  <a:pt x="383" y="289"/>
                  <a:pt x="403" y="46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1" name="Group 120"/>
          <p:cNvGrpSpPr/>
          <p:nvPr/>
        </p:nvGrpSpPr>
        <p:grpSpPr>
          <a:xfrm>
            <a:off x="3792228" y="2850081"/>
            <a:ext cx="1813517" cy="1289528"/>
            <a:chOff x="3792228" y="2850081"/>
            <a:chExt cx="1813517" cy="1289528"/>
          </a:xfrm>
        </p:grpSpPr>
        <p:sp>
          <p:nvSpPr>
            <p:cNvPr id="112" name="Rectangle 111"/>
            <p:cNvSpPr/>
            <p:nvPr/>
          </p:nvSpPr>
          <p:spPr>
            <a:xfrm>
              <a:off x="3792228" y="2850081"/>
              <a:ext cx="1813517" cy="1289528"/>
            </a:xfrm>
            <a:custGeom>
              <a:avLst/>
              <a:gdLst>
                <a:gd name="connsiteX0" fmla="*/ 0 w 1690688"/>
                <a:gd name="connsiteY0" fmla="*/ 0 h 811857"/>
                <a:gd name="connsiteX1" fmla="*/ 1690688 w 1690688"/>
                <a:gd name="connsiteY1" fmla="*/ 0 h 811857"/>
                <a:gd name="connsiteX2" fmla="*/ 1690688 w 1690688"/>
                <a:gd name="connsiteY2" fmla="*/ 811857 h 811857"/>
                <a:gd name="connsiteX3" fmla="*/ 0 w 1690688"/>
                <a:gd name="connsiteY3" fmla="*/ 811857 h 811857"/>
                <a:gd name="connsiteX4" fmla="*/ 0 w 1690688"/>
                <a:gd name="connsiteY4" fmla="*/ 0 h 811857"/>
                <a:gd name="connsiteX0" fmla="*/ 191069 w 1690688"/>
                <a:gd name="connsiteY0" fmla="*/ 0 h 866448"/>
                <a:gd name="connsiteX1" fmla="*/ 1690688 w 1690688"/>
                <a:gd name="connsiteY1" fmla="*/ 54591 h 866448"/>
                <a:gd name="connsiteX2" fmla="*/ 1690688 w 1690688"/>
                <a:gd name="connsiteY2" fmla="*/ 866448 h 866448"/>
                <a:gd name="connsiteX3" fmla="*/ 0 w 1690688"/>
                <a:gd name="connsiteY3" fmla="*/ 866448 h 866448"/>
                <a:gd name="connsiteX4" fmla="*/ 191069 w 1690688"/>
                <a:gd name="connsiteY4" fmla="*/ 0 h 866448"/>
                <a:gd name="connsiteX0" fmla="*/ 95534 w 1690688"/>
                <a:gd name="connsiteY0" fmla="*/ 0 h 880095"/>
                <a:gd name="connsiteX1" fmla="*/ 1690688 w 1690688"/>
                <a:gd name="connsiteY1" fmla="*/ 68238 h 880095"/>
                <a:gd name="connsiteX2" fmla="*/ 1690688 w 1690688"/>
                <a:gd name="connsiteY2" fmla="*/ 880095 h 880095"/>
                <a:gd name="connsiteX3" fmla="*/ 0 w 1690688"/>
                <a:gd name="connsiteY3" fmla="*/ 880095 h 880095"/>
                <a:gd name="connsiteX4" fmla="*/ 95534 w 1690688"/>
                <a:gd name="connsiteY4" fmla="*/ 0 h 880095"/>
                <a:gd name="connsiteX0" fmla="*/ 109182 w 1690688"/>
                <a:gd name="connsiteY0" fmla="*/ 0 h 948334"/>
                <a:gd name="connsiteX1" fmla="*/ 1690688 w 1690688"/>
                <a:gd name="connsiteY1" fmla="*/ 136477 h 948334"/>
                <a:gd name="connsiteX2" fmla="*/ 1690688 w 1690688"/>
                <a:gd name="connsiteY2" fmla="*/ 948334 h 948334"/>
                <a:gd name="connsiteX3" fmla="*/ 0 w 1690688"/>
                <a:gd name="connsiteY3" fmla="*/ 948334 h 948334"/>
                <a:gd name="connsiteX4" fmla="*/ 109182 w 1690688"/>
                <a:gd name="connsiteY4" fmla="*/ 0 h 948334"/>
                <a:gd name="connsiteX0" fmla="*/ 150125 w 1731631"/>
                <a:gd name="connsiteY0" fmla="*/ 0 h 1057516"/>
                <a:gd name="connsiteX1" fmla="*/ 1731631 w 1731631"/>
                <a:gd name="connsiteY1" fmla="*/ 136477 h 1057516"/>
                <a:gd name="connsiteX2" fmla="*/ 1731631 w 1731631"/>
                <a:gd name="connsiteY2" fmla="*/ 948334 h 1057516"/>
                <a:gd name="connsiteX3" fmla="*/ 0 w 1731631"/>
                <a:gd name="connsiteY3" fmla="*/ 1057516 h 1057516"/>
                <a:gd name="connsiteX4" fmla="*/ 150125 w 1731631"/>
                <a:gd name="connsiteY4" fmla="*/ 0 h 1057516"/>
                <a:gd name="connsiteX0" fmla="*/ 150125 w 1731631"/>
                <a:gd name="connsiteY0" fmla="*/ 0 h 1289528"/>
                <a:gd name="connsiteX1" fmla="*/ 1731631 w 1731631"/>
                <a:gd name="connsiteY1" fmla="*/ 136477 h 1289528"/>
                <a:gd name="connsiteX2" fmla="*/ 1690687 w 1731631"/>
                <a:gd name="connsiteY2" fmla="*/ 1289528 h 1289528"/>
                <a:gd name="connsiteX3" fmla="*/ 0 w 1731631"/>
                <a:gd name="connsiteY3" fmla="*/ 1057516 h 1289528"/>
                <a:gd name="connsiteX4" fmla="*/ 150125 w 1731631"/>
                <a:gd name="connsiteY4" fmla="*/ 0 h 1289528"/>
                <a:gd name="connsiteX0" fmla="*/ 150125 w 1840813"/>
                <a:gd name="connsiteY0" fmla="*/ 0 h 1289528"/>
                <a:gd name="connsiteX1" fmla="*/ 1840813 w 1840813"/>
                <a:gd name="connsiteY1" fmla="*/ 95534 h 1289528"/>
                <a:gd name="connsiteX2" fmla="*/ 1690687 w 1840813"/>
                <a:gd name="connsiteY2" fmla="*/ 1289528 h 1289528"/>
                <a:gd name="connsiteX3" fmla="*/ 0 w 1840813"/>
                <a:gd name="connsiteY3" fmla="*/ 1057516 h 1289528"/>
                <a:gd name="connsiteX4" fmla="*/ 150125 w 1840813"/>
                <a:gd name="connsiteY4" fmla="*/ 0 h 1289528"/>
                <a:gd name="connsiteX0" fmla="*/ 150125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50125 w 1813517"/>
                <a:gd name="connsiteY4" fmla="*/ 0 h 1289528"/>
                <a:gd name="connsiteX0" fmla="*/ 122829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22829 w 1813517"/>
                <a:gd name="connsiteY4" fmla="*/ 0 h 128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517" h="1289528">
                  <a:moveTo>
                    <a:pt x="122829" y="0"/>
                  </a:moveTo>
                  <a:lnTo>
                    <a:pt x="1813517" y="95534"/>
                  </a:lnTo>
                  <a:lnTo>
                    <a:pt x="1690687" y="1289528"/>
                  </a:lnTo>
                  <a:lnTo>
                    <a:pt x="0" y="1057516"/>
                  </a:lnTo>
                  <a:lnTo>
                    <a:pt x="122829" y="0"/>
                  </a:lnTo>
                  <a:close/>
                </a:path>
              </a:pathLst>
            </a:custGeom>
            <a:noFill/>
            <a:ln w="28575">
              <a:solidFill>
                <a:schemeClr val="bg2"/>
              </a:solidFill>
            </a:ln>
          </p:spPr>
          <p:txBody>
            <a:bodyPr wrap="square" rtlCol="0" anchor="ctr">
              <a:noAutofit/>
            </a:bodyPr>
            <a:lstStyle/>
            <a:p>
              <a:pPr algn="ctr"/>
              <a:endParaRPr lang="en-GB" sz="2400" dirty="0">
                <a:solidFill>
                  <a:schemeClr val="tx1"/>
                </a:solidFill>
              </a:endParaRPr>
            </a:p>
          </p:txBody>
        </p:sp>
        <p:sp>
          <p:nvSpPr>
            <p:cNvPr id="113" name="Rectangle 112"/>
            <p:cNvSpPr/>
            <p:nvPr/>
          </p:nvSpPr>
          <p:spPr>
            <a:xfrm rot="266998">
              <a:off x="3950263" y="3239831"/>
              <a:ext cx="1532664" cy="523220"/>
            </a:xfrm>
            <a:prstGeom prst="rect">
              <a:avLst/>
            </a:prstGeom>
          </p:spPr>
          <p:txBody>
            <a:bodyPr wrap="none">
              <a:spAutoFit/>
            </a:bodyPr>
            <a:lstStyle/>
            <a:p>
              <a:pPr algn="ctr"/>
              <a:r>
                <a:rPr lang="en-GB" sz="2800" dirty="0">
                  <a:solidFill>
                    <a:schemeClr val="bg2"/>
                  </a:solidFill>
                </a:rPr>
                <a:t>URGENT!</a:t>
              </a:r>
            </a:p>
          </p:txBody>
        </p:sp>
      </p:grpSp>
      <p:sp>
        <p:nvSpPr>
          <p:cNvPr id="177" name="TextBox 176"/>
          <p:cNvSpPr txBox="1"/>
          <p:nvPr/>
        </p:nvSpPr>
        <p:spPr>
          <a:xfrm>
            <a:off x="5757581" y="3925691"/>
            <a:ext cx="6648782" cy="2231380"/>
          </a:xfrm>
          <a:prstGeom prst="rect">
            <a:avLst/>
          </a:prstGeom>
          <a:noFill/>
        </p:spPr>
        <p:txBody>
          <a:bodyPr wrap="square" rtlCol="0">
            <a:spAutoFit/>
          </a:bodyPr>
          <a:lstStyle/>
          <a:p>
            <a:pPr algn="ctr">
              <a:spcAft>
                <a:spcPts val="1200"/>
              </a:spcAft>
            </a:pPr>
            <a:r>
              <a:rPr lang="en-GB" sz="2400" b="1" dirty="0">
                <a:solidFill>
                  <a:srgbClr val="92D050"/>
                </a:solidFill>
              </a:rPr>
              <a:t>BENEFIT: KNOWLEDGE MANAGEMENT</a:t>
            </a:r>
          </a:p>
          <a:p>
            <a:pPr marL="342900" indent="-342900">
              <a:spcAft>
                <a:spcPts val="600"/>
              </a:spcAft>
              <a:buFont typeface="Arial" panose="020B0604020202020204" pitchFamily="34" charset="0"/>
              <a:buChar char="•"/>
            </a:pPr>
            <a:r>
              <a:rPr lang="en-GB" b="1" dirty="0"/>
              <a:t>PREVIOUS </a:t>
            </a:r>
            <a:r>
              <a:rPr lang="en-GB" b="1" dirty="0">
                <a:solidFill>
                  <a:srgbClr val="92D050"/>
                </a:solidFill>
              </a:rPr>
              <a:t>CONVERSATIONS/ FILES/ FINDINGS </a:t>
            </a:r>
            <a:r>
              <a:rPr lang="en-GB" b="1" dirty="0"/>
              <a:t>ARE STORED </a:t>
            </a:r>
            <a:br>
              <a:rPr lang="en-GB" b="1" dirty="0"/>
            </a:br>
            <a:r>
              <a:rPr lang="en-GB" b="1" dirty="0"/>
              <a:t>AND SEARCHABLE BY ANYONE</a:t>
            </a:r>
          </a:p>
          <a:p>
            <a:pPr marL="342900" indent="-342900">
              <a:spcAft>
                <a:spcPts val="600"/>
              </a:spcAft>
              <a:buFont typeface="Arial" panose="020B0604020202020204" pitchFamily="34" charset="0"/>
              <a:buChar char="•"/>
            </a:pPr>
            <a:r>
              <a:rPr lang="en-GB" b="1" dirty="0">
                <a:solidFill>
                  <a:srgbClr val="92D050"/>
                </a:solidFill>
              </a:rPr>
              <a:t>GLOBAL SEARCH </a:t>
            </a:r>
            <a:r>
              <a:rPr lang="en-GB" b="1" dirty="0"/>
              <a:t>LETS YOU FIND EXPERTS EASILY</a:t>
            </a:r>
          </a:p>
          <a:p>
            <a:pPr marL="342900" indent="-342900">
              <a:spcAft>
                <a:spcPts val="600"/>
              </a:spcAft>
              <a:buFont typeface="Arial" panose="020B0604020202020204" pitchFamily="34" charset="0"/>
              <a:buChar char="•"/>
            </a:pPr>
            <a:r>
              <a:rPr lang="en-GB" b="1" dirty="0"/>
              <a:t>KNOWLEDGE IS RETAINED AS AN </a:t>
            </a:r>
            <a:r>
              <a:rPr lang="en-GB" b="1" dirty="0">
                <a:solidFill>
                  <a:srgbClr val="92D050"/>
                </a:solidFill>
              </a:rPr>
              <a:t>ORGANISATIONAL ASSET</a:t>
            </a:r>
          </a:p>
          <a:p>
            <a:pPr marL="342900" indent="-342900">
              <a:spcAft>
                <a:spcPts val="600"/>
              </a:spcAft>
              <a:buFont typeface="Arial" panose="020B0604020202020204" pitchFamily="34" charset="0"/>
              <a:buChar char="•"/>
            </a:pPr>
            <a:r>
              <a:rPr lang="en-GB" b="1" dirty="0"/>
              <a:t>CHAT IS </a:t>
            </a:r>
            <a:r>
              <a:rPr lang="en-GB" b="1" dirty="0">
                <a:solidFill>
                  <a:srgbClr val="92D050"/>
                </a:solidFill>
              </a:rPr>
              <a:t>REAL-TIME</a:t>
            </a:r>
          </a:p>
        </p:txBody>
      </p:sp>
      <p:grpSp>
        <p:nvGrpSpPr>
          <p:cNvPr id="188" name="Group 187"/>
          <p:cNvGrpSpPr/>
          <p:nvPr/>
        </p:nvGrpSpPr>
        <p:grpSpPr>
          <a:xfrm>
            <a:off x="5971866" y="878609"/>
            <a:ext cx="2835413" cy="1701252"/>
            <a:chOff x="5956045" y="1000312"/>
            <a:chExt cx="2835413" cy="1701252"/>
          </a:xfrm>
        </p:grpSpPr>
        <p:grpSp>
          <p:nvGrpSpPr>
            <p:cNvPr id="4" name="Group 5"/>
            <p:cNvGrpSpPr>
              <a:grpSpLocks noChangeAspect="1"/>
            </p:cNvGrpSpPr>
            <p:nvPr/>
          </p:nvGrpSpPr>
          <p:grpSpPr bwMode="auto">
            <a:xfrm>
              <a:off x="6114932" y="1126762"/>
              <a:ext cx="2676526" cy="1574802"/>
              <a:chOff x="4014" y="903"/>
              <a:chExt cx="1686" cy="992"/>
            </a:xfrm>
          </p:grpSpPr>
          <p:sp>
            <p:nvSpPr>
              <p:cNvPr id="6" name="Freeform 6"/>
              <p:cNvSpPr>
                <a:spLocks/>
              </p:cNvSpPr>
              <p:nvPr/>
            </p:nvSpPr>
            <p:spPr bwMode="auto">
              <a:xfrm>
                <a:off x="5293" y="903"/>
                <a:ext cx="202" cy="176"/>
              </a:xfrm>
              <a:custGeom>
                <a:avLst/>
                <a:gdLst>
                  <a:gd name="T0" fmla="*/ 223 w 223"/>
                  <a:gd name="T1" fmla="*/ 88 h 194"/>
                  <a:gd name="T2" fmla="*/ 54 w 223"/>
                  <a:gd name="T3" fmla="*/ 108 h 194"/>
                  <a:gd name="T4" fmla="*/ 35 w 223"/>
                  <a:gd name="T5" fmla="*/ 194 h 194"/>
                </a:gdLst>
                <a:ahLst/>
                <a:cxnLst>
                  <a:cxn ang="0">
                    <a:pos x="T0" y="T1"/>
                  </a:cxn>
                  <a:cxn ang="0">
                    <a:pos x="T2" y="T3"/>
                  </a:cxn>
                  <a:cxn ang="0">
                    <a:pos x="T4" y="T5"/>
                  </a:cxn>
                </a:cxnLst>
                <a:rect l="0" t="0" r="r" b="b"/>
                <a:pathLst>
                  <a:path w="223" h="194">
                    <a:moveTo>
                      <a:pt x="223" y="88"/>
                    </a:moveTo>
                    <a:cubicBezTo>
                      <a:pt x="223" y="88"/>
                      <a:pt x="138" y="0"/>
                      <a:pt x="54" y="108"/>
                    </a:cubicBezTo>
                    <a:cubicBezTo>
                      <a:pt x="54" y="108"/>
                      <a:pt x="0" y="166"/>
                      <a:pt x="35" y="19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p:nvSpPr>
            <p:spPr bwMode="auto">
              <a:xfrm>
                <a:off x="5294" y="1079"/>
                <a:ext cx="20" cy="38"/>
              </a:xfrm>
              <a:custGeom>
                <a:avLst/>
                <a:gdLst>
                  <a:gd name="T0" fmla="*/ 22 w 22"/>
                  <a:gd name="T1" fmla="*/ 0 h 41"/>
                  <a:gd name="T2" fmla="*/ 0 w 22"/>
                  <a:gd name="T3" fmla="*/ 41 h 41"/>
                </a:gdLst>
                <a:ahLst/>
                <a:cxnLst>
                  <a:cxn ang="0">
                    <a:pos x="T0" y="T1"/>
                  </a:cxn>
                  <a:cxn ang="0">
                    <a:pos x="T2" y="T3"/>
                  </a:cxn>
                </a:cxnLst>
                <a:rect l="0" t="0" r="r" b="b"/>
                <a:pathLst>
                  <a:path w="22" h="41">
                    <a:moveTo>
                      <a:pt x="22" y="0"/>
                    </a:moveTo>
                    <a:cubicBezTo>
                      <a:pt x="22" y="0"/>
                      <a:pt x="21" y="28"/>
                      <a:pt x="0" y="4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p:nvSpPr>
            <p:spPr bwMode="auto">
              <a:xfrm>
                <a:off x="5370" y="1082"/>
                <a:ext cx="52" cy="27"/>
              </a:xfrm>
              <a:custGeom>
                <a:avLst/>
                <a:gdLst>
                  <a:gd name="T0" fmla="*/ 57 w 57"/>
                  <a:gd name="T1" fmla="*/ 0 h 30"/>
                  <a:gd name="T2" fmla="*/ 0 w 57"/>
                  <a:gd name="T3" fmla="*/ 10 h 30"/>
                </a:gdLst>
                <a:ahLst/>
                <a:cxnLst>
                  <a:cxn ang="0">
                    <a:pos x="T0" y="T1"/>
                  </a:cxn>
                  <a:cxn ang="0">
                    <a:pos x="T2" y="T3"/>
                  </a:cxn>
                </a:cxnLst>
                <a:rect l="0" t="0" r="r" b="b"/>
                <a:pathLst>
                  <a:path w="57" h="30">
                    <a:moveTo>
                      <a:pt x="57" y="0"/>
                    </a:moveTo>
                    <a:cubicBezTo>
                      <a:pt x="57" y="0"/>
                      <a:pt x="30" y="30"/>
                      <a:pt x="0" y="1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5437" y="1049"/>
                <a:ext cx="61" cy="85"/>
              </a:xfrm>
              <a:custGeom>
                <a:avLst/>
                <a:gdLst>
                  <a:gd name="T0" fmla="*/ 67 w 67"/>
                  <a:gd name="T1" fmla="*/ 0 h 93"/>
                  <a:gd name="T2" fmla="*/ 0 w 67"/>
                  <a:gd name="T3" fmla="*/ 93 h 93"/>
                </a:gdLst>
                <a:ahLst/>
                <a:cxnLst>
                  <a:cxn ang="0">
                    <a:pos x="T0" y="T1"/>
                  </a:cxn>
                  <a:cxn ang="0">
                    <a:pos x="T2" y="T3"/>
                  </a:cxn>
                </a:cxnLst>
                <a:rect l="0" t="0" r="r" b="b"/>
                <a:pathLst>
                  <a:path w="67" h="93">
                    <a:moveTo>
                      <a:pt x="67" y="0"/>
                    </a:moveTo>
                    <a:cubicBezTo>
                      <a:pt x="67" y="0"/>
                      <a:pt x="63" y="57"/>
                      <a:pt x="0" y="9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p:nvSpPr>
            <p:spPr bwMode="auto">
              <a:xfrm>
                <a:off x="5280" y="1111"/>
                <a:ext cx="157" cy="55"/>
              </a:xfrm>
              <a:custGeom>
                <a:avLst/>
                <a:gdLst>
                  <a:gd name="T0" fmla="*/ 0 w 173"/>
                  <a:gd name="T1" fmla="*/ 25 h 60"/>
                  <a:gd name="T2" fmla="*/ 51 w 173"/>
                  <a:gd name="T3" fmla="*/ 6 h 60"/>
                  <a:gd name="T4" fmla="*/ 173 w 173"/>
                  <a:gd name="T5" fmla="*/ 33 h 60"/>
                  <a:gd name="T6" fmla="*/ 173 w 173"/>
                  <a:gd name="T7" fmla="*/ 60 h 60"/>
                  <a:gd name="T8" fmla="*/ 75 w 173"/>
                  <a:gd name="T9" fmla="*/ 53 h 60"/>
                  <a:gd name="T10" fmla="*/ 75 w 173"/>
                  <a:gd name="T11" fmla="*/ 25 h 60"/>
                </a:gdLst>
                <a:ahLst/>
                <a:cxnLst>
                  <a:cxn ang="0">
                    <a:pos x="T0" y="T1"/>
                  </a:cxn>
                  <a:cxn ang="0">
                    <a:pos x="T2" y="T3"/>
                  </a:cxn>
                  <a:cxn ang="0">
                    <a:pos x="T4" y="T5"/>
                  </a:cxn>
                  <a:cxn ang="0">
                    <a:pos x="T6" y="T7"/>
                  </a:cxn>
                  <a:cxn ang="0">
                    <a:pos x="T8" y="T9"/>
                  </a:cxn>
                  <a:cxn ang="0">
                    <a:pos x="T10" y="T11"/>
                  </a:cxn>
                </a:cxnLst>
                <a:rect l="0" t="0" r="r" b="b"/>
                <a:pathLst>
                  <a:path w="173" h="60">
                    <a:moveTo>
                      <a:pt x="0" y="25"/>
                    </a:moveTo>
                    <a:cubicBezTo>
                      <a:pt x="51" y="6"/>
                      <a:pt x="51" y="6"/>
                      <a:pt x="51" y="6"/>
                    </a:cubicBezTo>
                    <a:cubicBezTo>
                      <a:pt x="51" y="6"/>
                      <a:pt x="168" y="0"/>
                      <a:pt x="173" y="33"/>
                    </a:cubicBezTo>
                    <a:cubicBezTo>
                      <a:pt x="173" y="60"/>
                      <a:pt x="173" y="60"/>
                      <a:pt x="173" y="60"/>
                    </a:cubicBezTo>
                    <a:cubicBezTo>
                      <a:pt x="75" y="53"/>
                      <a:pt x="75" y="53"/>
                      <a:pt x="75" y="53"/>
                    </a:cubicBezTo>
                    <a:cubicBezTo>
                      <a:pt x="75" y="25"/>
                      <a:pt x="75" y="25"/>
                      <a:pt x="75" y="2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p:nvSpPr>
            <p:spPr bwMode="auto">
              <a:xfrm>
                <a:off x="5270" y="1178"/>
                <a:ext cx="238" cy="228"/>
              </a:xfrm>
              <a:custGeom>
                <a:avLst/>
                <a:gdLst>
                  <a:gd name="T0" fmla="*/ 184 w 262"/>
                  <a:gd name="T1" fmla="*/ 0 h 250"/>
                  <a:gd name="T2" fmla="*/ 110 w 262"/>
                  <a:gd name="T3" fmla="*/ 250 h 250"/>
                  <a:gd name="T4" fmla="*/ 0 w 262"/>
                  <a:gd name="T5" fmla="*/ 178 h 250"/>
                </a:gdLst>
                <a:ahLst/>
                <a:cxnLst>
                  <a:cxn ang="0">
                    <a:pos x="T0" y="T1"/>
                  </a:cxn>
                  <a:cxn ang="0">
                    <a:pos x="T2" y="T3"/>
                  </a:cxn>
                  <a:cxn ang="0">
                    <a:pos x="T4" y="T5"/>
                  </a:cxn>
                </a:cxnLst>
                <a:rect l="0" t="0" r="r" b="b"/>
                <a:pathLst>
                  <a:path w="262" h="250">
                    <a:moveTo>
                      <a:pt x="184" y="0"/>
                    </a:moveTo>
                    <a:cubicBezTo>
                      <a:pt x="184" y="0"/>
                      <a:pt x="262" y="134"/>
                      <a:pt x="110" y="250"/>
                    </a:cubicBezTo>
                    <a:cubicBezTo>
                      <a:pt x="110" y="250"/>
                      <a:pt x="76" y="188"/>
                      <a:pt x="0" y="17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12"/>
              <p:cNvSpPr>
                <a:spLocks/>
              </p:cNvSpPr>
              <p:nvPr/>
            </p:nvSpPr>
            <p:spPr bwMode="auto">
              <a:xfrm>
                <a:off x="5294" y="1178"/>
                <a:ext cx="83" cy="121"/>
              </a:xfrm>
              <a:custGeom>
                <a:avLst/>
                <a:gdLst>
                  <a:gd name="T0" fmla="*/ 92 w 92"/>
                  <a:gd name="T1" fmla="*/ 0 h 132"/>
                  <a:gd name="T2" fmla="*/ 36 w 92"/>
                  <a:gd name="T3" fmla="*/ 56 h 132"/>
                  <a:gd name="T4" fmla="*/ 0 w 92"/>
                  <a:gd name="T5" fmla="*/ 132 h 132"/>
                </a:gdLst>
                <a:ahLst/>
                <a:cxnLst>
                  <a:cxn ang="0">
                    <a:pos x="T0" y="T1"/>
                  </a:cxn>
                  <a:cxn ang="0">
                    <a:pos x="T2" y="T3"/>
                  </a:cxn>
                  <a:cxn ang="0">
                    <a:pos x="T4" y="T5"/>
                  </a:cxn>
                </a:cxnLst>
                <a:rect l="0" t="0" r="r" b="b"/>
                <a:pathLst>
                  <a:path w="92" h="132">
                    <a:moveTo>
                      <a:pt x="92" y="0"/>
                    </a:moveTo>
                    <a:cubicBezTo>
                      <a:pt x="92" y="0"/>
                      <a:pt x="40" y="20"/>
                      <a:pt x="36" y="56"/>
                    </a:cubicBezTo>
                    <a:cubicBezTo>
                      <a:pt x="32" y="92"/>
                      <a:pt x="0" y="132"/>
                      <a:pt x="0" y="13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13"/>
              <p:cNvSpPr>
                <a:spLocks noChangeShapeType="1"/>
              </p:cNvSpPr>
              <p:nvPr/>
            </p:nvSpPr>
            <p:spPr bwMode="auto">
              <a:xfrm flipH="1">
                <a:off x="5251" y="1359"/>
                <a:ext cx="19" cy="36"/>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Freeform 14"/>
              <p:cNvSpPr>
                <a:spLocks/>
              </p:cNvSpPr>
              <p:nvPr/>
            </p:nvSpPr>
            <p:spPr bwMode="auto">
              <a:xfrm>
                <a:off x="5030" y="1377"/>
                <a:ext cx="240" cy="29"/>
              </a:xfrm>
              <a:custGeom>
                <a:avLst/>
                <a:gdLst>
                  <a:gd name="T0" fmla="*/ 264 w 264"/>
                  <a:gd name="T1" fmla="*/ 25 h 32"/>
                  <a:gd name="T2" fmla="*/ 0 w 264"/>
                  <a:gd name="T3" fmla="*/ 0 h 32"/>
                </a:gdLst>
                <a:ahLst/>
                <a:cxnLst>
                  <a:cxn ang="0">
                    <a:pos x="T0" y="T1"/>
                  </a:cxn>
                  <a:cxn ang="0">
                    <a:pos x="T2" y="T3"/>
                  </a:cxn>
                </a:cxnLst>
                <a:rect l="0" t="0" r="r" b="b"/>
                <a:pathLst>
                  <a:path w="264" h="32">
                    <a:moveTo>
                      <a:pt x="264" y="25"/>
                    </a:moveTo>
                    <a:cubicBezTo>
                      <a:pt x="264" y="25"/>
                      <a:pt x="32" y="32"/>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Freeform 15"/>
              <p:cNvSpPr>
                <a:spLocks/>
              </p:cNvSpPr>
              <p:nvPr/>
            </p:nvSpPr>
            <p:spPr bwMode="auto">
              <a:xfrm>
                <a:off x="5011" y="1414"/>
                <a:ext cx="348" cy="89"/>
              </a:xfrm>
              <a:custGeom>
                <a:avLst/>
                <a:gdLst>
                  <a:gd name="T0" fmla="*/ 383 w 383"/>
                  <a:gd name="T1" fmla="*/ 0 h 97"/>
                  <a:gd name="T2" fmla="*/ 314 w 383"/>
                  <a:gd name="T3" fmla="*/ 77 h 97"/>
                  <a:gd name="T4" fmla="*/ 268 w 383"/>
                  <a:gd name="T5" fmla="*/ 95 h 97"/>
                  <a:gd name="T6" fmla="*/ 0 w 383"/>
                  <a:gd name="T7" fmla="*/ 19 h 97"/>
                </a:gdLst>
                <a:ahLst/>
                <a:cxnLst>
                  <a:cxn ang="0">
                    <a:pos x="T0" y="T1"/>
                  </a:cxn>
                  <a:cxn ang="0">
                    <a:pos x="T2" y="T3"/>
                  </a:cxn>
                  <a:cxn ang="0">
                    <a:pos x="T4" y="T5"/>
                  </a:cxn>
                  <a:cxn ang="0">
                    <a:pos x="T6" y="T7"/>
                  </a:cxn>
                </a:cxnLst>
                <a:rect l="0" t="0" r="r" b="b"/>
                <a:pathLst>
                  <a:path w="383" h="97">
                    <a:moveTo>
                      <a:pt x="383" y="0"/>
                    </a:moveTo>
                    <a:cubicBezTo>
                      <a:pt x="314" y="77"/>
                      <a:pt x="314" y="77"/>
                      <a:pt x="314" y="77"/>
                    </a:cubicBezTo>
                    <a:cubicBezTo>
                      <a:pt x="303" y="90"/>
                      <a:pt x="285" y="97"/>
                      <a:pt x="268" y="95"/>
                    </a:cubicBezTo>
                    <a:cubicBezTo>
                      <a:pt x="207" y="89"/>
                      <a:pt x="66" y="70"/>
                      <a:pt x="0" y="1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Freeform 16"/>
              <p:cNvSpPr>
                <a:spLocks/>
              </p:cNvSpPr>
              <p:nvPr/>
            </p:nvSpPr>
            <p:spPr bwMode="auto">
              <a:xfrm>
                <a:off x="4899" y="1330"/>
                <a:ext cx="116" cy="42"/>
              </a:xfrm>
              <a:custGeom>
                <a:avLst/>
                <a:gdLst>
                  <a:gd name="T0" fmla="*/ 116 w 116"/>
                  <a:gd name="T1" fmla="*/ 42 h 42"/>
                  <a:gd name="T2" fmla="*/ 69 w 116"/>
                  <a:gd name="T3" fmla="*/ 0 h 42"/>
                  <a:gd name="T4" fmla="*/ 15 w 116"/>
                  <a:gd name="T5" fmla="*/ 11 h 42"/>
                  <a:gd name="T6" fmla="*/ 0 w 116"/>
                  <a:gd name="T7" fmla="*/ 29 h 42"/>
                </a:gdLst>
                <a:ahLst/>
                <a:cxnLst>
                  <a:cxn ang="0">
                    <a:pos x="T0" y="T1"/>
                  </a:cxn>
                  <a:cxn ang="0">
                    <a:pos x="T2" y="T3"/>
                  </a:cxn>
                  <a:cxn ang="0">
                    <a:pos x="T4" y="T5"/>
                  </a:cxn>
                  <a:cxn ang="0">
                    <a:pos x="T6" y="T7"/>
                  </a:cxn>
                </a:cxnLst>
                <a:rect l="0" t="0" r="r" b="b"/>
                <a:pathLst>
                  <a:path w="116" h="42">
                    <a:moveTo>
                      <a:pt x="116" y="42"/>
                    </a:moveTo>
                    <a:lnTo>
                      <a:pt x="69" y="0"/>
                    </a:lnTo>
                    <a:lnTo>
                      <a:pt x="15" y="11"/>
                    </a:lnTo>
                    <a:lnTo>
                      <a:pt x="0" y="29"/>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Freeform 17"/>
              <p:cNvSpPr>
                <a:spLocks/>
              </p:cNvSpPr>
              <p:nvPr/>
            </p:nvSpPr>
            <p:spPr bwMode="auto">
              <a:xfrm>
                <a:off x="4927" y="1389"/>
                <a:ext cx="77" cy="39"/>
              </a:xfrm>
              <a:custGeom>
                <a:avLst/>
                <a:gdLst>
                  <a:gd name="T0" fmla="*/ 0 w 77"/>
                  <a:gd name="T1" fmla="*/ 0 h 39"/>
                  <a:gd name="T2" fmla="*/ 45 w 77"/>
                  <a:gd name="T3" fmla="*/ 25 h 39"/>
                  <a:gd name="T4" fmla="*/ 77 w 77"/>
                  <a:gd name="T5" fmla="*/ 39 h 39"/>
                </a:gdLst>
                <a:ahLst/>
                <a:cxnLst>
                  <a:cxn ang="0">
                    <a:pos x="T0" y="T1"/>
                  </a:cxn>
                  <a:cxn ang="0">
                    <a:pos x="T2" y="T3"/>
                  </a:cxn>
                  <a:cxn ang="0">
                    <a:pos x="T4" y="T5"/>
                  </a:cxn>
                </a:cxnLst>
                <a:rect l="0" t="0" r="r" b="b"/>
                <a:pathLst>
                  <a:path w="77" h="39">
                    <a:moveTo>
                      <a:pt x="0" y="0"/>
                    </a:moveTo>
                    <a:lnTo>
                      <a:pt x="45" y="25"/>
                    </a:lnTo>
                    <a:lnTo>
                      <a:pt x="77" y="39"/>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Freeform 18"/>
              <p:cNvSpPr>
                <a:spLocks/>
              </p:cNvSpPr>
              <p:nvPr/>
            </p:nvSpPr>
            <p:spPr bwMode="auto">
              <a:xfrm>
                <a:off x="5270" y="1090"/>
                <a:ext cx="28" cy="44"/>
              </a:xfrm>
              <a:custGeom>
                <a:avLst/>
                <a:gdLst>
                  <a:gd name="T0" fmla="*/ 28 w 28"/>
                  <a:gd name="T1" fmla="*/ 0 h 44"/>
                  <a:gd name="T2" fmla="*/ 10 w 28"/>
                  <a:gd name="T3" fmla="*/ 8 h 44"/>
                  <a:gd name="T4" fmla="*/ 0 w 28"/>
                  <a:gd name="T5" fmla="*/ 44 h 44"/>
                </a:gdLst>
                <a:ahLst/>
                <a:cxnLst>
                  <a:cxn ang="0">
                    <a:pos x="T0" y="T1"/>
                  </a:cxn>
                  <a:cxn ang="0">
                    <a:pos x="T2" y="T3"/>
                  </a:cxn>
                  <a:cxn ang="0">
                    <a:pos x="T4" y="T5"/>
                  </a:cxn>
                </a:cxnLst>
                <a:rect l="0" t="0" r="r" b="b"/>
                <a:pathLst>
                  <a:path w="28" h="44">
                    <a:moveTo>
                      <a:pt x="28" y="0"/>
                    </a:moveTo>
                    <a:lnTo>
                      <a:pt x="10" y="8"/>
                    </a:lnTo>
                    <a:lnTo>
                      <a:pt x="0" y="44"/>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Freeform 19"/>
              <p:cNvSpPr>
                <a:spLocks/>
              </p:cNvSpPr>
              <p:nvPr/>
            </p:nvSpPr>
            <p:spPr bwMode="auto">
              <a:xfrm>
                <a:off x="5073" y="1076"/>
                <a:ext cx="188" cy="149"/>
              </a:xfrm>
              <a:custGeom>
                <a:avLst/>
                <a:gdLst>
                  <a:gd name="T0" fmla="*/ 207 w 207"/>
                  <a:gd name="T1" fmla="*/ 40 h 164"/>
                  <a:gd name="T2" fmla="*/ 0 w 207"/>
                  <a:gd name="T3" fmla="*/ 136 h 164"/>
                  <a:gd name="T4" fmla="*/ 0 w 207"/>
                  <a:gd name="T5" fmla="*/ 164 h 164"/>
                </a:gdLst>
                <a:ahLst/>
                <a:cxnLst>
                  <a:cxn ang="0">
                    <a:pos x="T0" y="T1"/>
                  </a:cxn>
                  <a:cxn ang="0">
                    <a:pos x="T2" y="T3"/>
                  </a:cxn>
                  <a:cxn ang="0">
                    <a:pos x="T4" y="T5"/>
                  </a:cxn>
                </a:cxnLst>
                <a:rect l="0" t="0" r="r" b="b"/>
                <a:pathLst>
                  <a:path w="207" h="164">
                    <a:moveTo>
                      <a:pt x="207" y="40"/>
                    </a:moveTo>
                    <a:cubicBezTo>
                      <a:pt x="207" y="40"/>
                      <a:pt x="113" y="0"/>
                      <a:pt x="0" y="136"/>
                    </a:cubicBezTo>
                    <a:cubicBezTo>
                      <a:pt x="0" y="164"/>
                      <a:pt x="0" y="164"/>
                      <a:pt x="0" y="16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20"/>
              <p:cNvSpPr>
                <a:spLocks noChangeShapeType="1"/>
              </p:cNvSpPr>
              <p:nvPr/>
            </p:nvSpPr>
            <p:spPr bwMode="auto">
              <a:xfrm flipH="1">
                <a:off x="4946" y="1207"/>
                <a:ext cx="118" cy="92"/>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Freeform 21"/>
              <p:cNvSpPr>
                <a:spLocks/>
              </p:cNvSpPr>
              <p:nvPr/>
            </p:nvSpPr>
            <p:spPr bwMode="auto">
              <a:xfrm>
                <a:off x="4983" y="1158"/>
                <a:ext cx="192" cy="141"/>
              </a:xfrm>
              <a:custGeom>
                <a:avLst/>
                <a:gdLst>
                  <a:gd name="T0" fmla="*/ 212 w 212"/>
                  <a:gd name="T1" fmla="*/ 0 h 154"/>
                  <a:gd name="T2" fmla="*/ 0 w 212"/>
                  <a:gd name="T3" fmla="*/ 154 h 154"/>
                </a:gdLst>
                <a:ahLst/>
                <a:cxnLst>
                  <a:cxn ang="0">
                    <a:pos x="T0" y="T1"/>
                  </a:cxn>
                  <a:cxn ang="0">
                    <a:pos x="T2" y="T3"/>
                  </a:cxn>
                </a:cxnLst>
                <a:rect l="0" t="0" r="r" b="b"/>
                <a:pathLst>
                  <a:path w="212" h="154">
                    <a:moveTo>
                      <a:pt x="212" y="0"/>
                    </a:moveTo>
                    <a:cubicBezTo>
                      <a:pt x="212" y="0"/>
                      <a:pt x="10" y="133"/>
                      <a:pt x="0" y="15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22"/>
              <p:cNvSpPr>
                <a:spLocks noChangeShapeType="1"/>
              </p:cNvSpPr>
              <p:nvPr/>
            </p:nvSpPr>
            <p:spPr bwMode="auto">
              <a:xfrm flipH="1">
                <a:off x="5143" y="1141"/>
                <a:ext cx="118" cy="66"/>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Freeform 23"/>
              <p:cNvSpPr>
                <a:spLocks/>
              </p:cNvSpPr>
              <p:nvPr/>
            </p:nvSpPr>
            <p:spPr bwMode="auto">
              <a:xfrm>
                <a:off x="5095" y="1490"/>
                <a:ext cx="127" cy="62"/>
              </a:xfrm>
              <a:custGeom>
                <a:avLst/>
                <a:gdLst>
                  <a:gd name="T0" fmla="*/ 139 w 139"/>
                  <a:gd name="T1" fmla="*/ 22 h 68"/>
                  <a:gd name="T2" fmla="*/ 60 w 139"/>
                  <a:gd name="T3" fmla="*/ 68 h 68"/>
                  <a:gd name="T4" fmla="*/ 0 w 139"/>
                  <a:gd name="T5" fmla="*/ 0 h 68"/>
                </a:gdLst>
                <a:ahLst/>
                <a:cxnLst>
                  <a:cxn ang="0">
                    <a:pos x="T0" y="T1"/>
                  </a:cxn>
                  <a:cxn ang="0">
                    <a:pos x="T2" y="T3"/>
                  </a:cxn>
                  <a:cxn ang="0">
                    <a:pos x="T4" y="T5"/>
                  </a:cxn>
                </a:cxnLst>
                <a:rect l="0" t="0" r="r" b="b"/>
                <a:pathLst>
                  <a:path w="139" h="68">
                    <a:moveTo>
                      <a:pt x="139" y="22"/>
                    </a:moveTo>
                    <a:cubicBezTo>
                      <a:pt x="135" y="22"/>
                      <a:pt x="60" y="68"/>
                      <a:pt x="60" y="68"/>
                    </a:cubicBezTo>
                    <a:cubicBezTo>
                      <a:pt x="60" y="68"/>
                      <a:pt x="47" y="22"/>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Freeform 24"/>
              <p:cNvSpPr>
                <a:spLocks/>
              </p:cNvSpPr>
              <p:nvPr/>
            </p:nvSpPr>
            <p:spPr bwMode="auto">
              <a:xfrm>
                <a:off x="4739" y="1552"/>
                <a:ext cx="385" cy="63"/>
              </a:xfrm>
              <a:custGeom>
                <a:avLst/>
                <a:gdLst>
                  <a:gd name="T0" fmla="*/ 423 w 423"/>
                  <a:gd name="T1" fmla="*/ 0 h 69"/>
                  <a:gd name="T2" fmla="*/ 0 w 423"/>
                  <a:gd name="T3" fmla="*/ 10 h 69"/>
                </a:gdLst>
                <a:ahLst/>
                <a:cxnLst>
                  <a:cxn ang="0">
                    <a:pos x="T0" y="T1"/>
                  </a:cxn>
                  <a:cxn ang="0">
                    <a:pos x="T2" y="T3"/>
                  </a:cxn>
                </a:cxnLst>
                <a:rect l="0" t="0" r="r" b="b"/>
                <a:pathLst>
                  <a:path w="423" h="69">
                    <a:moveTo>
                      <a:pt x="423" y="0"/>
                    </a:moveTo>
                    <a:cubicBezTo>
                      <a:pt x="423" y="0"/>
                      <a:pt x="354" y="69"/>
                      <a:pt x="0" y="1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Freeform 25"/>
              <p:cNvSpPr>
                <a:spLocks/>
              </p:cNvSpPr>
              <p:nvPr/>
            </p:nvSpPr>
            <p:spPr bwMode="auto">
              <a:xfrm>
                <a:off x="4755" y="1382"/>
                <a:ext cx="111" cy="170"/>
              </a:xfrm>
              <a:custGeom>
                <a:avLst/>
                <a:gdLst>
                  <a:gd name="T0" fmla="*/ 5 w 122"/>
                  <a:gd name="T1" fmla="*/ 187 h 187"/>
                  <a:gd name="T2" fmla="*/ 0 w 122"/>
                  <a:gd name="T3" fmla="*/ 8 h 187"/>
                  <a:gd name="T4" fmla="*/ 122 w 122"/>
                  <a:gd name="T5" fmla="*/ 0 h 187"/>
                </a:gdLst>
                <a:ahLst/>
                <a:cxnLst>
                  <a:cxn ang="0">
                    <a:pos x="T0" y="T1"/>
                  </a:cxn>
                  <a:cxn ang="0">
                    <a:pos x="T2" y="T3"/>
                  </a:cxn>
                  <a:cxn ang="0">
                    <a:pos x="T4" y="T5"/>
                  </a:cxn>
                </a:cxnLst>
                <a:rect l="0" t="0" r="r" b="b"/>
                <a:pathLst>
                  <a:path w="122" h="187">
                    <a:moveTo>
                      <a:pt x="5" y="187"/>
                    </a:moveTo>
                    <a:cubicBezTo>
                      <a:pt x="72" y="81"/>
                      <a:pt x="0" y="8"/>
                      <a:pt x="0" y="8"/>
                    </a:cubicBezTo>
                    <a:cubicBezTo>
                      <a:pt x="122" y="0"/>
                      <a:pt x="122" y="0"/>
                      <a:pt x="122"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Freeform 26"/>
              <p:cNvSpPr>
                <a:spLocks/>
              </p:cNvSpPr>
              <p:nvPr/>
            </p:nvSpPr>
            <p:spPr bwMode="auto">
              <a:xfrm>
                <a:off x="4119" y="1389"/>
                <a:ext cx="613" cy="100"/>
              </a:xfrm>
              <a:custGeom>
                <a:avLst/>
                <a:gdLst>
                  <a:gd name="T0" fmla="*/ 674 w 674"/>
                  <a:gd name="T1" fmla="*/ 0 h 110"/>
                  <a:gd name="T2" fmla="*/ 640 w 674"/>
                  <a:gd name="T3" fmla="*/ 0 h 110"/>
                  <a:gd name="T4" fmla="*/ 592 w 674"/>
                  <a:gd name="T5" fmla="*/ 9 h 110"/>
                  <a:gd name="T6" fmla="*/ 502 w 674"/>
                  <a:gd name="T7" fmla="*/ 45 h 110"/>
                  <a:gd name="T8" fmla="*/ 489 w 674"/>
                  <a:gd name="T9" fmla="*/ 49 h 110"/>
                  <a:gd name="T10" fmla="*/ 266 w 674"/>
                  <a:gd name="T11" fmla="*/ 103 h 110"/>
                  <a:gd name="T12" fmla="*/ 227 w 674"/>
                  <a:gd name="T13" fmla="*/ 110 h 110"/>
                  <a:gd name="T14" fmla="*/ 73 w 674"/>
                  <a:gd name="T15" fmla="*/ 103 h 110"/>
                  <a:gd name="T16" fmla="*/ 0 w 674"/>
                  <a:gd name="T17" fmla="*/ 8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4" h="110">
                    <a:moveTo>
                      <a:pt x="674" y="0"/>
                    </a:moveTo>
                    <a:cubicBezTo>
                      <a:pt x="640" y="0"/>
                      <a:pt x="640" y="0"/>
                      <a:pt x="640" y="0"/>
                    </a:cubicBezTo>
                    <a:cubicBezTo>
                      <a:pt x="624" y="0"/>
                      <a:pt x="607" y="3"/>
                      <a:pt x="592" y="9"/>
                    </a:cubicBezTo>
                    <a:cubicBezTo>
                      <a:pt x="502" y="45"/>
                      <a:pt x="502" y="45"/>
                      <a:pt x="502" y="45"/>
                    </a:cubicBezTo>
                    <a:cubicBezTo>
                      <a:pt x="498" y="47"/>
                      <a:pt x="494" y="48"/>
                      <a:pt x="489" y="49"/>
                    </a:cubicBezTo>
                    <a:cubicBezTo>
                      <a:pt x="459" y="53"/>
                      <a:pt x="335" y="73"/>
                      <a:pt x="266" y="103"/>
                    </a:cubicBezTo>
                    <a:cubicBezTo>
                      <a:pt x="254" y="108"/>
                      <a:pt x="240" y="110"/>
                      <a:pt x="227" y="110"/>
                    </a:cubicBezTo>
                    <a:cubicBezTo>
                      <a:pt x="73" y="103"/>
                      <a:pt x="73" y="103"/>
                      <a:pt x="73" y="103"/>
                    </a:cubicBezTo>
                    <a:cubicBezTo>
                      <a:pt x="0" y="85"/>
                      <a:pt x="0" y="85"/>
                      <a:pt x="0" y="8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Freeform 27"/>
              <p:cNvSpPr>
                <a:spLocks/>
              </p:cNvSpPr>
              <p:nvPr/>
            </p:nvSpPr>
            <p:spPr bwMode="auto">
              <a:xfrm>
                <a:off x="4303" y="1505"/>
                <a:ext cx="443" cy="47"/>
              </a:xfrm>
              <a:custGeom>
                <a:avLst/>
                <a:gdLst>
                  <a:gd name="T0" fmla="*/ 0 w 488"/>
                  <a:gd name="T1" fmla="*/ 51 h 51"/>
                  <a:gd name="T2" fmla="*/ 31 w 488"/>
                  <a:gd name="T3" fmla="*/ 44 h 51"/>
                  <a:gd name="T4" fmla="*/ 237 w 488"/>
                  <a:gd name="T5" fmla="*/ 49 h 51"/>
                  <a:gd name="T6" fmla="*/ 328 w 488"/>
                  <a:gd name="T7" fmla="*/ 33 h 51"/>
                  <a:gd name="T8" fmla="*/ 386 w 488"/>
                  <a:gd name="T9" fmla="*/ 9 h 51"/>
                  <a:gd name="T10" fmla="*/ 448 w 488"/>
                  <a:gd name="T11" fmla="*/ 15 h 51"/>
                  <a:gd name="T12" fmla="*/ 488 w 48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488" h="51">
                    <a:moveTo>
                      <a:pt x="0" y="51"/>
                    </a:moveTo>
                    <a:cubicBezTo>
                      <a:pt x="31" y="44"/>
                      <a:pt x="31" y="44"/>
                      <a:pt x="31" y="44"/>
                    </a:cubicBezTo>
                    <a:cubicBezTo>
                      <a:pt x="237" y="49"/>
                      <a:pt x="237" y="49"/>
                      <a:pt x="237" y="49"/>
                    </a:cubicBezTo>
                    <a:cubicBezTo>
                      <a:pt x="268" y="50"/>
                      <a:pt x="299" y="45"/>
                      <a:pt x="328" y="33"/>
                    </a:cubicBezTo>
                    <a:cubicBezTo>
                      <a:pt x="386" y="9"/>
                      <a:pt x="386" y="9"/>
                      <a:pt x="386" y="9"/>
                    </a:cubicBezTo>
                    <a:cubicBezTo>
                      <a:pt x="407" y="0"/>
                      <a:pt x="430" y="3"/>
                      <a:pt x="448" y="15"/>
                    </a:cubicBezTo>
                    <a:cubicBezTo>
                      <a:pt x="488" y="43"/>
                      <a:pt x="488" y="43"/>
                      <a:pt x="488" y="4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Freeform 28"/>
              <p:cNvSpPr>
                <a:spLocks/>
              </p:cNvSpPr>
              <p:nvPr/>
            </p:nvSpPr>
            <p:spPr bwMode="auto">
              <a:xfrm>
                <a:off x="4080" y="1480"/>
                <a:ext cx="255" cy="76"/>
              </a:xfrm>
              <a:custGeom>
                <a:avLst/>
                <a:gdLst>
                  <a:gd name="T0" fmla="*/ 16 w 280"/>
                  <a:gd name="T1" fmla="*/ 71 h 84"/>
                  <a:gd name="T2" fmla="*/ 7 w 280"/>
                  <a:gd name="T3" fmla="*/ 54 h 84"/>
                  <a:gd name="T4" fmla="*/ 14 w 280"/>
                  <a:gd name="T5" fmla="*/ 17 h 84"/>
                  <a:gd name="T6" fmla="*/ 29 w 280"/>
                  <a:gd name="T7" fmla="*/ 6 h 84"/>
                  <a:gd name="T8" fmla="*/ 56 w 280"/>
                  <a:gd name="T9" fmla="*/ 6 h 84"/>
                  <a:gd name="T10" fmla="*/ 81 w 280"/>
                  <a:gd name="T11" fmla="*/ 23 h 84"/>
                  <a:gd name="T12" fmla="*/ 167 w 280"/>
                  <a:gd name="T13" fmla="*/ 67 h 84"/>
                  <a:gd name="T14" fmla="*/ 183 w 280"/>
                  <a:gd name="T15" fmla="*/ 72 h 84"/>
                  <a:gd name="T16" fmla="*/ 280 w 280"/>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84">
                    <a:moveTo>
                      <a:pt x="16" y="71"/>
                    </a:moveTo>
                    <a:cubicBezTo>
                      <a:pt x="7" y="54"/>
                      <a:pt x="7" y="54"/>
                      <a:pt x="7" y="54"/>
                    </a:cubicBezTo>
                    <a:cubicBezTo>
                      <a:pt x="0" y="41"/>
                      <a:pt x="3" y="26"/>
                      <a:pt x="14" y="17"/>
                    </a:cubicBezTo>
                    <a:cubicBezTo>
                      <a:pt x="29" y="6"/>
                      <a:pt x="29" y="6"/>
                      <a:pt x="29" y="6"/>
                    </a:cubicBezTo>
                    <a:cubicBezTo>
                      <a:pt x="37" y="0"/>
                      <a:pt x="48" y="0"/>
                      <a:pt x="56" y="6"/>
                    </a:cubicBezTo>
                    <a:cubicBezTo>
                      <a:pt x="81" y="23"/>
                      <a:pt x="81" y="23"/>
                      <a:pt x="81" y="23"/>
                    </a:cubicBezTo>
                    <a:cubicBezTo>
                      <a:pt x="167" y="67"/>
                      <a:pt x="167" y="67"/>
                      <a:pt x="167" y="67"/>
                    </a:cubicBezTo>
                    <a:cubicBezTo>
                      <a:pt x="172" y="69"/>
                      <a:pt x="178" y="71"/>
                      <a:pt x="183" y="72"/>
                    </a:cubicBezTo>
                    <a:cubicBezTo>
                      <a:pt x="280" y="84"/>
                      <a:pt x="280" y="84"/>
                      <a:pt x="280" y="8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Freeform 29"/>
              <p:cNvSpPr>
                <a:spLocks/>
              </p:cNvSpPr>
              <p:nvPr/>
            </p:nvSpPr>
            <p:spPr bwMode="auto">
              <a:xfrm>
                <a:off x="4126" y="1552"/>
                <a:ext cx="521" cy="127"/>
              </a:xfrm>
              <a:custGeom>
                <a:avLst/>
                <a:gdLst>
                  <a:gd name="T0" fmla="*/ 0 w 573"/>
                  <a:gd name="T1" fmla="*/ 34 h 140"/>
                  <a:gd name="T2" fmla="*/ 58 w 573"/>
                  <a:gd name="T3" fmla="*/ 86 h 140"/>
                  <a:gd name="T4" fmla="*/ 158 w 573"/>
                  <a:gd name="T5" fmla="*/ 112 h 140"/>
                  <a:gd name="T6" fmla="*/ 274 w 573"/>
                  <a:gd name="T7" fmla="*/ 68 h 140"/>
                  <a:gd name="T8" fmla="*/ 573 w 573"/>
                  <a:gd name="T9" fmla="*/ 0 h 140"/>
                </a:gdLst>
                <a:ahLst/>
                <a:cxnLst>
                  <a:cxn ang="0">
                    <a:pos x="T0" y="T1"/>
                  </a:cxn>
                  <a:cxn ang="0">
                    <a:pos x="T2" y="T3"/>
                  </a:cxn>
                  <a:cxn ang="0">
                    <a:pos x="T4" y="T5"/>
                  </a:cxn>
                  <a:cxn ang="0">
                    <a:pos x="T6" y="T7"/>
                  </a:cxn>
                  <a:cxn ang="0">
                    <a:pos x="T8" y="T9"/>
                  </a:cxn>
                </a:cxnLst>
                <a:rect l="0" t="0" r="r" b="b"/>
                <a:pathLst>
                  <a:path w="573" h="140">
                    <a:moveTo>
                      <a:pt x="0" y="34"/>
                    </a:moveTo>
                    <a:cubicBezTo>
                      <a:pt x="58" y="86"/>
                      <a:pt x="58" y="86"/>
                      <a:pt x="58" y="86"/>
                    </a:cubicBezTo>
                    <a:cubicBezTo>
                      <a:pt x="58" y="86"/>
                      <a:pt x="112" y="140"/>
                      <a:pt x="158" y="112"/>
                    </a:cubicBezTo>
                    <a:cubicBezTo>
                      <a:pt x="205" y="84"/>
                      <a:pt x="274" y="68"/>
                      <a:pt x="274" y="68"/>
                    </a:cubicBezTo>
                    <a:cubicBezTo>
                      <a:pt x="274" y="68"/>
                      <a:pt x="547" y="46"/>
                      <a:pt x="573"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Freeform 30"/>
              <p:cNvSpPr>
                <a:spLocks/>
              </p:cNvSpPr>
              <p:nvPr/>
            </p:nvSpPr>
            <p:spPr bwMode="auto">
              <a:xfrm>
                <a:off x="4710" y="1317"/>
                <a:ext cx="213" cy="60"/>
              </a:xfrm>
              <a:custGeom>
                <a:avLst/>
                <a:gdLst>
                  <a:gd name="T0" fmla="*/ 0 w 234"/>
                  <a:gd name="T1" fmla="*/ 66 h 66"/>
                  <a:gd name="T2" fmla="*/ 218 w 234"/>
                  <a:gd name="T3" fmla="*/ 0 h 66"/>
                  <a:gd name="T4" fmla="*/ 234 w 234"/>
                  <a:gd name="T5" fmla="*/ 14 h 66"/>
                </a:gdLst>
                <a:ahLst/>
                <a:cxnLst>
                  <a:cxn ang="0">
                    <a:pos x="T0" y="T1"/>
                  </a:cxn>
                  <a:cxn ang="0">
                    <a:pos x="T2" y="T3"/>
                  </a:cxn>
                  <a:cxn ang="0">
                    <a:pos x="T4" y="T5"/>
                  </a:cxn>
                </a:cxnLst>
                <a:rect l="0" t="0" r="r" b="b"/>
                <a:pathLst>
                  <a:path w="234" h="66">
                    <a:moveTo>
                      <a:pt x="0" y="66"/>
                    </a:moveTo>
                    <a:cubicBezTo>
                      <a:pt x="0" y="66"/>
                      <a:pt x="91" y="18"/>
                      <a:pt x="218" y="0"/>
                    </a:cubicBezTo>
                    <a:cubicBezTo>
                      <a:pt x="234" y="14"/>
                      <a:pt x="234" y="14"/>
                      <a:pt x="234" y="1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Freeform 31"/>
              <p:cNvSpPr>
                <a:spLocks/>
              </p:cNvSpPr>
              <p:nvPr/>
            </p:nvSpPr>
            <p:spPr bwMode="auto">
              <a:xfrm>
                <a:off x="5202" y="972"/>
                <a:ext cx="150" cy="126"/>
              </a:xfrm>
              <a:custGeom>
                <a:avLst/>
                <a:gdLst>
                  <a:gd name="T0" fmla="*/ 165 w 165"/>
                  <a:gd name="T1" fmla="*/ 13 h 139"/>
                  <a:gd name="T2" fmla="*/ 117 w 165"/>
                  <a:gd name="T3" fmla="*/ 3 h 139"/>
                  <a:gd name="T4" fmla="*/ 76 w 165"/>
                  <a:gd name="T5" fmla="*/ 21 h 139"/>
                  <a:gd name="T6" fmla="*/ 0 w 165"/>
                  <a:gd name="T7" fmla="*/ 139 h 139"/>
                </a:gdLst>
                <a:ahLst/>
                <a:cxnLst>
                  <a:cxn ang="0">
                    <a:pos x="T0" y="T1"/>
                  </a:cxn>
                  <a:cxn ang="0">
                    <a:pos x="T2" y="T3"/>
                  </a:cxn>
                  <a:cxn ang="0">
                    <a:pos x="T4" y="T5"/>
                  </a:cxn>
                  <a:cxn ang="0">
                    <a:pos x="T6" y="T7"/>
                  </a:cxn>
                </a:cxnLst>
                <a:rect l="0" t="0" r="r" b="b"/>
                <a:pathLst>
                  <a:path w="165" h="139">
                    <a:moveTo>
                      <a:pt x="165" y="13"/>
                    </a:moveTo>
                    <a:cubicBezTo>
                      <a:pt x="117" y="3"/>
                      <a:pt x="117" y="3"/>
                      <a:pt x="117" y="3"/>
                    </a:cubicBezTo>
                    <a:cubicBezTo>
                      <a:pt x="101" y="0"/>
                      <a:pt x="85" y="7"/>
                      <a:pt x="76" y="21"/>
                    </a:cubicBezTo>
                    <a:cubicBezTo>
                      <a:pt x="0" y="139"/>
                      <a:pt x="0" y="139"/>
                      <a:pt x="0" y="13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Freeform 32"/>
              <p:cNvSpPr>
                <a:spLocks/>
              </p:cNvSpPr>
              <p:nvPr/>
            </p:nvSpPr>
            <p:spPr bwMode="auto">
              <a:xfrm>
                <a:off x="4014" y="1042"/>
                <a:ext cx="1686" cy="741"/>
              </a:xfrm>
              <a:custGeom>
                <a:avLst/>
                <a:gdLst>
                  <a:gd name="T0" fmla="*/ 1662 w 1855"/>
                  <a:gd name="T1" fmla="*/ 0 h 814"/>
                  <a:gd name="T2" fmla="*/ 1785 w 1855"/>
                  <a:gd name="T3" fmla="*/ 21 h 814"/>
                  <a:gd name="T4" fmla="*/ 1817 w 1855"/>
                  <a:gd name="T5" fmla="*/ 37 h 814"/>
                  <a:gd name="T6" fmla="*/ 1843 w 1855"/>
                  <a:gd name="T7" fmla="*/ 63 h 814"/>
                  <a:gd name="T8" fmla="*/ 1846 w 1855"/>
                  <a:gd name="T9" fmla="*/ 105 h 814"/>
                  <a:gd name="T10" fmla="*/ 1481 w 1855"/>
                  <a:gd name="T11" fmla="*/ 607 h 814"/>
                  <a:gd name="T12" fmla="*/ 1456 w 1855"/>
                  <a:gd name="T13" fmla="*/ 622 h 814"/>
                  <a:gd name="T14" fmla="*/ 237 w 1855"/>
                  <a:gd name="T15" fmla="*/ 812 h 814"/>
                  <a:gd name="T16" fmla="*/ 200 w 1855"/>
                  <a:gd name="T17" fmla="*/ 798 h 814"/>
                  <a:gd name="T18" fmla="*/ 0 w 1855"/>
                  <a:gd name="T19" fmla="*/ 56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5" h="814">
                    <a:moveTo>
                      <a:pt x="1662" y="0"/>
                    </a:moveTo>
                    <a:cubicBezTo>
                      <a:pt x="1785" y="21"/>
                      <a:pt x="1785" y="21"/>
                      <a:pt x="1785" y="21"/>
                    </a:cubicBezTo>
                    <a:cubicBezTo>
                      <a:pt x="1797" y="23"/>
                      <a:pt x="1808" y="28"/>
                      <a:pt x="1817" y="37"/>
                    </a:cubicBezTo>
                    <a:cubicBezTo>
                      <a:pt x="1843" y="63"/>
                      <a:pt x="1843" y="63"/>
                      <a:pt x="1843" y="63"/>
                    </a:cubicBezTo>
                    <a:cubicBezTo>
                      <a:pt x="1854" y="74"/>
                      <a:pt x="1855" y="92"/>
                      <a:pt x="1846" y="105"/>
                    </a:cubicBezTo>
                    <a:cubicBezTo>
                      <a:pt x="1481" y="607"/>
                      <a:pt x="1481" y="607"/>
                      <a:pt x="1481" y="607"/>
                    </a:cubicBezTo>
                    <a:cubicBezTo>
                      <a:pt x="1475" y="615"/>
                      <a:pt x="1466" y="621"/>
                      <a:pt x="1456" y="622"/>
                    </a:cubicBezTo>
                    <a:cubicBezTo>
                      <a:pt x="237" y="812"/>
                      <a:pt x="237" y="812"/>
                      <a:pt x="237" y="812"/>
                    </a:cubicBezTo>
                    <a:cubicBezTo>
                      <a:pt x="223" y="814"/>
                      <a:pt x="209" y="809"/>
                      <a:pt x="200" y="798"/>
                    </a:cubicBezTo>
                    <a:cubicBezTo>
                      <a:pt x="0" y="560"/>
                      <a:pt x="0" y="560"/>
                      <a:pt x="0" y="56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Freeform 33"/>
              <p:cNvSpPr>
                <a:spLocks/>
              </p:cNvSpPr>
              <p:nvPr/>
            </p:nvSpPr>
            <p:spPr bwMode="auto">
              <a:xfrm>
                <a:off x="4228" y="1098"/>
                <a:ext cx="1420" cy="619"/>
              </a:xfrm>
              <a:custGeom>
                <a:avLst/>
                <a:gdLst>
                  <a:gd name="T0" fmla="*/ 1562 w 1562"/>
                  <a:gd name="T1" fmla="*/ 0 h 679"/>
                  <a:gd name="T2" fmla="*/ 1187 w 1562"/>
                  <a:gd name="T3" fmla="*/ 483 h 679"/>
                  <a:gd name="T4" fmla="*/ 1147 w 1562"/>
                  <a:gd name="T5" fmla="*/ 507 h 679"/>
                  <a:gd name="T6" fmla="*/ 0 w 1562"/>
                  <a:gd name="T7" fmla="*/ 679 h 679"/>
                </a:gdLst>
                <a:ahLst/>
                <a:cxnLst>
                  <a:cxn ang="0">
                    <a:pos x="T0" y="T1"/>
                  </a:cxn>
                  <a:cxn ang="0">
                    <a:pos x="T2" y="T3"/>
                  </a:cxn>
                  <a:cxn ang="0">
                    <a:pos x="T4" y="T5"/>
                  </a:cxn>
                  <a:cxn ang="0">
                    <a:pos x="T6" y="T7"/>
                  </a:cxn>
                </a:cxnLst>
                <a:rect l="0" t="0" r="r" b="b"/>
                <a:pathLst>
                  <a:path w="1562" h="679">
                    <a:moveTo>
                      <a:pt x="1562" y="0"/>
                    </a:moveTo>
                    <a:cubicBezTo>
                      <a:pt x="1187" y="483"/>
                      <a:pt x="1187" y="483"/>
                      <a:pt x="1187" y="483"/>
                    </a:cubicBezTo>
                    <a:cubicBezTo>
                      <a:pt x="1177" y="496"/>
                      <a:pt x="1163" y="504"/>
                      <a:pt x="1147" y="507"/>
                    </a:cubicBezTo>
                    <a:cubicBezTo>
                      <a:pt x="0" y="679"/>
                      <a:pt x="0" y="679"/>
                      <a:pt x="0" y="67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34"/>
              <p:cNvSpPr>
                <a:spLocks noChangeShapeType="1"/>
              </p:cNvSpPr>
              <p:nvPr/>
            </p:nvSpPr>
            <p:spPr bwMode="auto">
              <a:xfrm>
                <a:off x="5455" y="1481"/>
                <a:ext cx="127" cy="71"/>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Freeform 35"/>
              <p:cNvSpPr>
                <a:spLocks/>
              </p:cNvSpPr>
              <p:nvPr/>
            </p:nvSpPr>
            <p:spPr bwMode="auto">
              <a:xfrm>
                <a:off x="5422" y="1542"/>
                <a:ext cx="211" cy="33"/>
              </a:xfrm>
              <a:custGeom>
                <a:avLst/>
                <a:gdLst>
                  <a:gd name="T0" fmla="*/ 0 w 211"/>
                  <a:gd name="T1" fmla="*/ 0 h 33"/>
                  <a:gd name="T2" fmla="*/ 59 w 211"/>
                  <a:gd name="T3" fmla="*/ 33 h 33"/>
                  <a:gd name="T4" fmla="*/ 211 w 211"/>
                  <a:gd name="T5" fmla="*/ 16 h 33"/>
                </a:gdLst>
                <a:ahLst/>
                <a:cxnLst>
                  <a:cxn ang="0">
                    <a:pos x="T0" y="T1"/>
                  </a:cxn>
                  <a:cxn ang="0">
                    <a:pos x="T2" y="T3"/>
                  </a:cxn>
                  <a:cxn ang="0">
                    <a:pos x="T4" y="T5"/>
                  </a:cxn>
                </a:cxnLst>
                <a:rect l="0" t="0" r="r" b="b"/>
                <a:pathLst>
                  <a:path w="211" h="33">
                    <a:moveTo>
                      <a:pt x="0" y="0"/>
                    </a:moveTo>
                    <a:lnTo>
                      <a:pt x="59" y="33"/>
                    </a:lnTo>
                    <a:lnTo>
                      <a:pt x="211" y="1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Freeform 36"/>
              <p:cNvSpPr>
                <a:spLocks/>
              </p:cNvSpPr>
              <p:nvPr/>
            </p:nvSpPr>
            <p:spPr bwMode="auto">
              <a:xfrm>
                <a:off x="4223" y="1661"/>
                <a:ext cx="1467" cy="234"/>
              </a:xfrm>
              <a:custGeom>
                <a:avLst/>
                <a:gdLst>
                  <a:gd name="T0" fmla="*/ 0 w 1467"/>
                  <a:gd name="T1" fmla="*/ 147 h 234"/>
                  <a:gd name="T2" fmla="*/ 97 w 1467"/>
                  <a:gd name="T3" fmla="*/ 234 h 234"/>
                  <a:gd name="T4" fmla="*/ 1467 w 1467"/>
                  <a:gd name="T5" fmla="*/ 0 h 234"/>
                </a:gdLst>
                <a:ahLst/>
                <a:cxnLst>
                  <a:cxn ang="0">
                    <a:pos x="T0" y="T1"/>
                  </a:cxn>
                  <a:cxn ang="0">
                    <a:pos x="T2" y="T3"/>
                  </a:cxn>
                  <a:cxn ang="0">
                    <a:pos x="T4" y="T5"/>
                  </a:cxn>
                </a:cxnLst>
                <a:rect l="0" t="0" r="r" b="b"/>
                <a:pathLst>
                  <a:path w="1467" h="234">
                    <a:moveTo>
                      <a:pt x="0" y="147"/>
                    </a:moveTo>
                    <a:lnTo>
                      <a:pt x="97" y="234"/>
                    </a:lnTo>
                    <a:lnTo>
                      <a:pt x="1467"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84" name="Group 41"/>
            <p:cNvGrpSpPr>
              <a:grpSpLocks noChangeAspect="1"/>
            </p:cNvGrpSpPr>
            <p:nvPr/>
          </p:nvGrpSpPr>
          <p:grpSpPr bwMode="auto">
            <a:xfrm>
              <a:off x="5956045" y="1000312"/>
              <a:ext cx="1050886" cy="1049622"/>
              <a:chOff x="3822" y="551"/>
              <a:chExt cx="831" cy="830"/>
            </a:xfrm>
          </p:grpSpPr>
          <p:sp>
            <p:nvSpPr>
              <p:cNvPr id="186" name="Freeform 42"/>
              <p:cNvSpPr>
                <a:spLocks/>
              </p:cNvSpPr>
              <p:nvPr/>
            </p:nvSpPr>
            <p:spPr bwMode="auto">
              <a:xfrm>
                <a:off x="3822" y="551"/>
                <a:ext cx="831" cy="830"/>
              </a:xfrm>
              <a:custGeom>
                <a:avLst/>
                <a:gdLst>
                  <a:gd name="T0" fmla="*/ 317 w 1268"/>
                  <a:gd name="T1" fmla="*/ 516 h 1267"/>
                  <a:gd name="T2" fmla="*/ 293 w 1268"/>
                  <a:gd name="T3" fmla="*/ 561 h 1267"/>
                  <a:gd name="T4" fmla="*/ 206 w 1268"/>
                  <a:gd name="T5" fmla="*/ 617 h 1267"/>
                  <a:gd name="T6" fmla="*/ 118 w 1268"/>
                  <a:gd name="T7" fmla="*/ 606 h 1267"/>
                  <a:gd name="T8" fmla="*/ 64 w 1268"/>
                  <a:gd name="T9" fmla="*/ 682 h 1267"/>
                  <a:gd name="T10" fmla="*/ 4 w 1268"/>
                  <a:gd name="T11" fmla="*/ 666 h 1267"/>
                  <a:gd name="T12" fmla="*/ 25 w 1268"/>
                  <a:gd name="T13" fmla="*/ 523 h 1267"/>
                  <a:gd name="T14" fmla="*/ 73 w 1268"/>
                  <a:gd name="T15" fmla="*/ 442 h 1267"/>
                  <a:gd name="T16" fmla="*/ 182 w 1268"/>
                  <a:gd name="T17" fmla="*/ 342 h 1267"/>
                  <a:gd name="T18" fmla="*/ 298 w 1268"/>
                  <a:gd name="T19" fmla="*/ 289 h 1267"/>
                  <a:gd name="T20" fmla="*/ 343 w 1268"/>
                  <a:gd name="T21" fmla="*/ 272 h 1267"/>
                  <a:gd name="T22" fmla="*/ 284 w 1268"/>
                  <a:gd name="T23" fmla="*/ 188 h 1267"/>
                  <a:gd name="T24" fmla="*/ 277 w 1268"/>
                  <a:gd name="T25" fmla="*/ 136 h 1267"/>
                  <a:gd name="T26" fmla="*/ 225 w 1268"/>
                  <a:gd name="T27" fmla="*/ 133 h 1267"/>
                  <a:gd name="T28" fmla="*/ 186 w 1268"/>
                  <a:gd name="T29" fmla="*/ 40 h 1267"/>
                  <a:gd name="T30" fmla="*/ 346 w 1268"/>
                  <a:gd name="T31" fmla="*/ 6 h 1267"/>
                  <a:gd name="T32" fmla="*/ 418 w 1268"/>
                  <a:gd name="T33" fmla="*/ 30 h 1267"/>
                  <a:gd name="T34" fmla="*/ 545 w 1268"/>
                  <a:gd name="T35" fmla="*/ 125 h 1267"/>
                  <a:gd name="T36" fmla="*/ 632 w 1268"/>
                  <a:gd name="T37" fmla="*/ 246 h 1267"/>
                  <a:gd name="T38" fmla="*/ 686 w 1268"/>
                  <a:gd name="T39" fmla="*/ 168 h 1267"/>
                  <a:gd name="T40" fmla="*/ 812 w 1268"/>
                  <a:gd name="T41" fmla="*/ 50 h 1267"/>
                  <a:gd name="T42" fmla="*/ 892 w 1268"/>
                  <a:gd name="T43" fmla="*/ 13 h 1267"/>
                  <a:gd name="T44" fmla="*/ 1023 w 1268"/>
                  <a:gd name="T45" fmla="*/ 9 h 1267"/>
                  <a:gd name="T46" fmla="*/ 1088 w 1268"/>
                  <a:gd name="T47" fmla="*/ 82 h 1267"/>
                  <a:gd name="T48" fmla="*/ 991 w 1268"/>
                  <a:gd name="T49" fmla="*/ 136 h 1267"/>
                  <a:gd name="T50" fmla="*/ 972 w 1268"/>
                  <a:gd name="T51" fmla="*/ 154 h 1267"/>
                  <a:gd name="T52" fmla="*/ 923 w 1268"/>
                  <a:gd name="T53" fmla="*/ 275 h 1267"/>
                  <a:gd name="T54" fmla="*/ 993 w 1268"/>
                  <a:gd name="T55" fmla="*/ 297 h 1267"/>
                  <a:gd name="T56" fmla="*/ 1104 w 1268"/>
                  <a:gd name="T57" fmla="*/ 354 h 1267"/>
                  <a:gd name="T58" fmla="*/ 1224 w 1268"/>
                  <a:gd name="T59" fmla="*/ 486 h 1267"/>
                  <a:gd name="T60" fmla="*/ 1261 w 1268"/>
                  <a:gd name="T61" fmla="*/ 579 h 1267"/>
                  <a:gd name="T62" fmla="*/ 1258 w 1268"/>
                  <a:gd name="T63" fmla="*/ 699 h 1267"/>
                  <a:gd name="T64" fmla="*/ 1163 w 1268"/>
                  <a:gd name="T65" fmla="*/ 663 h 1267"/>
                  <a:gd name="T66" fmla="*/ 1136 w 1268"/>
                  <a:gd name="T67" fmla="*/ 603 h 1267"/>
                  <a:gd name="T68" fmla="*/ 1059 w 1268"/>
                  <a:gd name="T69" fmla="*/ 617 h 1267"/>
                  <a:gd name="T70" fmla="*/ 978 w 1268"/>
                  <a:gd name="T71" fmla="*/ 576 h 1267"/>
                  <a:gd name="T72" fmla="*/ 926 w 1268"/>
                  <a:gd name="T73" fmla="*/ 539 h 1267"/>
                  <a:gd name="T74" fmla="*/ 865 w 1268"/>
                  <a:gd name="T75" fmla="*/ 526 h 1267"/>
                  <a:gd name="T76" fmla="*/ 796 w 1268"/>
                  <a:gd name="T77" fmla="*/ 400 h 1267"/>
                  <a:gd name="T78" fmla="*/ 678 w 1268"/>
                  <a:gd name="T79" fmla="*/ 379 h 1267"/>
                  <a:gd name="T80" fmla="*/ 579 w 1268"/>
                  <a:gd name="T81" fmla="*/ 456 h 1267"/>
                  <a:gd name="T82" fmla="*/ 559 w 1268"/>
                  <a:gd name="T83" fmla="*/ 557 h 1267"/>
                  <a:gd name="T84" fmla="*/ 566 w 1268"/>
                  <a:gd name="T85" fmla="*/ 779 h 1267"/>
                  <a:gd name="T86" fmla="*/ 588 w 1268"/>
                  <a:gd name="T87" fmla="*/ 883 h 1267"/>
                  <a:gd name="T88" fmla="*/ 609 w 1268"/>
                  <a:gd name="T89" fmla="*/ 946 h 1267"/>
                  <a:gd name="T90" fmla="*/ 667 w 1268"/>
                  <a:gd name="T91" fmla="*/ 1072 h 1267"/>
                  <a:gd name="T92" fmla="*/ 724 w 1268"/>
                  <a:gd name="T93" fmla="*/ 1161 h 1267"/>
                  <a:gd name="T94" fmla="*/ 815 w 1268"/>
                  <a:gd name="T95" fmla="*/ 1266 h 1267"/>
                  <a:gd name="T96" fmla="*/ 450 w 1268"/>
                  <a:gd name="T97" fmla="*/ 1241 h 1267"/>
                  <a:gd name="T98" fmla="*/ 421 w 1268"/>
                  <a:gd name="T99" fmla="*/ 1159 h 1267"/>
                  <a:gd name="T100" fmla="*/ 405 w 1268"/>
                  <a:gd name="T101" fmla="*/ 1102 h 1267"/>
                  <a:gd name="T102" fmla="*/ 389 w 1268"/>
                  <a:gd name="T103" fmla="*/ 1029 h 1267"/>
                  <a:gd name="T104" fmla="*/ 374 w 1268"/>
                  <a:gd name="T105" fmla="*/ 900 h 1267"/>
                  <a:gd name="T106" fmla="*/ 381 w 1268"/>
                  <a:gd name="T107" fmla="*/ 61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68" h="1267">
                    <a:moveTo>
                      <a:pt x="396" y="532"/>
                    </a:moveTo>
                    <a:cubicBezTo>
                      <a:pt x="389" y="536"/>
                      <a:pt x="382" y="539"/>
                      <a:pt x="374" y="542"/>
                    </a:cubicBezTo>
                    <a:cubicBezTo>
                      <a:pt x="369" y="544"/>
                      <a:pt x="365" y="547"/>
                      <a:pt x="360" y="549"/>
                    </a:cubicBezTo>
                    <a:cubicBezTo>
                      <a:pt x="353" y="551"/>
                      <a:pt x="350" y="546"/>
                      <a:pt x="346" y="543"/>
                    </a:cubicBezTo>
                    <a:cubicBezTo>
                      <a:pt x="336" y="534"/>
                      <a:pt x="327" y="525"/>
                      <a:pt x="317" y="516"/>
                    </a:cubicBezTo>
                    <a:cubicBezTo>
                      <a:pt x="312" y="512"/>
                      <a:pt x="307" y="508"/>
                      <a:pt x="302" y="504"/>
                    </a:cubicBezTo>
                    <a:cubicBezTo>
                      <a:pt x="302" y="504"/>
                      <a:pt x="301" y="504"/>
                      <a:pt x="301" y="505"/>
                    </a:cubicBezTo>
                    <a:cubicBezTo>
                      <a:pt x="300" y="511"/>
                      <a:pt x="299" y="517"/>
                      <a:pt x="298" y="524"/>
                    </a:cubicBezTo>
                    <a:cubicBezTo>
                      <a:pt x="296" y="534"/>
                      <a:pt x="295" y="545"/>
                      <a:pt x="293" y="556"/>
                    </a:cubicBezTo>
                    <a:cubicBezTo>
                      <a:pt x="293" y="558"/>
                      <a:pt x="293" y="560"/>
                      <a:pt x="293" y="561"/>
                    </a:cubicBezTo>
                    <a:cubicBezTo>
                      <a:pt x="292" y="567"/>
                      <a:pt x="291" y="573"/>
                      <a:pt x="290" y="578"/>
                    </a:cubicBezTo>
                    <a:cubicBezTo>
                      <a:pt x="289" y="580"/>
                      <a:pt x="287" y="582"/>
                      <a:pt x="285" y="583"/>
                    </a:cubicBezTo>
                    <a:cubicBezTo>
                      <a:pt x="275" y="587"/>
                      <a:pt x="265" y="592"/>
                      <a:pt x="255" y="596"/>
                    </a:cubicBezTo>
                    <a:cubicBezTo>
                      <a:pt x="245" y="600"/>
                      <a:pt x="236" y="604"/>
                      <a:pt x="226" y="609"/>
                    </a:cubicBezTo>
                    <a:cubicBezTo>
                      <a:pt x="220" y="611"/>
                      <a:pt x="213" y="614"/>
                      <a:pt x="206" y="617"/>
                    </a:cubicBezTo>
                    <a:cubicBezTo>
                      <a:pt x="199" y="621"/>
                      <a:pt x="192" y="624"/>
                      <a:pt x="185" y="628"/>
                    </a:cubicBezTo>
                    <a:cubicBezTo>
                      <a:pt x="181" y="630"/>
                      <a:pt x="176" y="632"/>
                      <a:pt x="172" y="633"/>
                    </a:cubicBezTo>
                    <a:cubicBezTo>
                      <a:pt x="170" y="633"/>
                      <a:pt x="166" y="632"/>
                      <a:pt x="164" y="630"/>
                    </a:cubicBezTo>
                    <a:cubicBezTo>
                      <a:pt x="150" y="618"/>
                      <a:pt x="136" y="605"/>
                      <a:pt x="121" y="591"/>
                    </a:cubicBezTo>
                    <a:cubicBezTo>
                      <a:pt x="120" y="597"/>
                      <a:pt x="118" y="602"/>
                      <a:pt x="118" y="606"/>
                    </a:cubicBezTo>
                    <a:cubicBezTo>
                      <a:pt x="116" y="616"/>
                      <a:pt x="115" y="626"/>
                      <a:pt x="114" y="636"/>
                    </a:cubicBezTo>
                    <a:cubicBezTo>
                      <a:pt x="114" y="642"/>
                      <a:pt x="112" y="647"/>
                      <a:pt x="112" y="653"/>
                    </a:cubicBezTo>
                    <a:cubicBezTo>
                      <a:pt x="111" y="659"/>
                      <a:pt x="108" y="663"/>
                      <a:pt x="103" y="665"/>
                    </a:cubicBezTo>
                    <a:cubicBezTo>
                      <a:pt x="95" y="668"/>
                      <a:pt x="87" y="672"/>
                      <a:pt x="79" y="675"/>
                    </a:cubicBezTo>
                    <a:cubicBezTo>
                      <a:pt x="74" y="677"/>
                      <a:pt x="69" y="679"/>
                      <a:pt x="64" y="682"/>
                    </a:cubicBezTo>
                    <a:cubicBezTo>
                      <a:pt x="58" y="684"/>
                      <a:pt x="53" y="687"/>
                      <a:pt x="47" y="689"/>
                    </a:cubicBezTo>
                    <a:cubicBezTo>
                      <a:pt x="43" y="691"/>
                      <a:pt x="39" y="693"/>
                      <a:pt x="35" y="695"/>
                    </a:cubicBezTo>
                    <a:cubicBezTo>
                      <a:pt x="28" y="698"/>
                      <a:pt x="21" y="701"/>
                      <a:pt x="13" y="704"/>
                    </a:cubicBezTo>
                    <a:cubicBezTo>
                      <a:pt x="11" y="699"/>
                      <a:pt x="9" y="694"/>
                      <a:pt x="8" y="688"/>
                    </a:cubicBezTo>
                    <a:cubicBezTo>
                      <a:pt x="6" y="681"/>
                      <a:pt x="6" y="673"/>
                      <a:pt x="4" y="666"/>
                    </a:cubicBezTo>
                    <a:cubicBezTo>
                      <a:pt x="0" y="649"/>
                      <a:pt x="1" y="632"/>
                      <a:pt x="2" y="616"/>
                    </a:cubicBezTo>
                    <a:cubicBezTo>
                      <a:pt x="2" y="605"/>
                      <a:pt x="5" y="595"/>
                      <a:pt x="7" y="584"/>
                    </a:cubicBezTo>
                    <a:cubicBezTo>
                      <a:pt x="8" y="578"/>
                      <a:pt x="9" y="572"/>
                      <a:pt x="10" y="566"/>
                    </a:cubicBezTo>
                    <a:cubicBezTo>
                      <a:pt x="13" y="558"/>
                      <a:pt x="16" y="550"/>
                      <a:pt x="18" y="542"/>
                    </a:cubicBezTo>
                    <a:cubicBezTo>
                      <a:pt x="20" y="536"/>
                      <a:pt x="22" y="529"/>
                      <a:pt x="25" y="523"/>
                    </a:cubicBezTo>
                    <a:cubicBezTo>
                      <a:pt x="27" y="518"/>
                      <a:pt x="30" y="514"/>
                      <a:pt x="32" y="509"/>
                    </a:cubicBezTo>
                    <a:cubicBezTo>
                      <a:pt x="35" y="504"/>
                      <a:pt x="36" y="499"/>
                      <a:pt x="39" y="495"/>
                    </a:cubicBezTo>
                    <a:cubicBezTo>
                      <a:pt x="43" y="487"/>
                      <a:pt x="47" y="480"/>
                      <a:pt x="52" y="473"/>
                    </a:cubicBezTo>
                    <a:cubicBezTo>
                      <a:pt x="54" y="468"/>
                      <a:pt x="57" y="464"/>
                      <a:pt x="60" y="460"/>
                    </a:cubicBezTo>
                    <a:cubicBezTo>
                      <a:pt x="64" y="454"/>
                      <a:pt x="68" y="447"/>
                      <a:pt x="73" y="442"/>
                    </a:cubicBezTo>
                    <a:cubicBezTo>
                      <a:pt x="78" y="435"/>
                      <a:pt x="84" y="428"/>
                      <a:pt x="89" y="422"/>
                    </a:cubicBezTo>
                    <a:cubicBezTo>
                      <a:pt x="98" y="412"/>
                      <a:pt x="106" y="403"/>
                      <a:pt x="116" y="394"/>
                    </a:cubicBezTo>
                    <a:cubicBezTo>
                      <a:pt x="125" y="385"/>
                      <a:pt x="134" y="377"/>
                      <a:pt x="144" y="369"/>
                    </a:cubicBezTo>
                    <a:cubicBezTo>
                      <a:pt x="149" y="364"/>
                      <a:pt x="155" y="361"/>
                      <a:pt x="161" y="356"/>
                    </a:cubicBezTo>
                    <a:cubicBezTo>
                      <a:pt x="168" y="352"/>
                      <a:pt x="175" y="346"/>
                      <a:pt x="182" y="342"/>
                    </a:cubicBezTo>
                    <a:cubicBezTo>
                      <a:pt x="191" y="336"/>
                      <a:pt x="201" y="331"/>
                      <a:pt x="210" y="326"/>
                    </a:cubicBezTo>
                    <a:cubicBezTo>
                      <a:pt x="220" y="320"/>
                      <a:pt x="230" y="315"/>
                      <a:pt x="241" y="310"/>
                    </a:cubicBezTo>
                    <a:cubicBezTo>
                      <a:pt x="249" y="306"/>
                      <a:pt x="257" y="303"/>
                      <a:pt x="265" y="300"/>
                    </a:cubicBezTo>
                    <a:cubicBezTo>
                      <a:pt x="272" y="298"/>
                      <a:pt x="278" y="295"/>
                      <a:pt x="285" y="293"/>
                    </a:cubicBezTo>
                    <a:cubicBezTo>
                      <a:pt x="289" y="291"/>
                      <a:pt x="294" y="291"/>
                      <a:pt x="298" y="289"/>
                    </a:cubicBezTo>
                    <a:cubicBezTo>
                      <a:pt x="304" y="288"/>
                      <a:pt x="310" y="286"/>
                      <a:pt x="315" y="284"/>
                    </a:cubicBezTo>
                    <a:cubicBezTo>
                      <a:pt x="321" y="283"/>
                      <a:pt x="327" y="282"/>
                      <a:pt x="333" y="281"/>
                    </a:cubicBezTo>
                    <a:cubicBezTo>
                      <a:pt x="335" y="281"/>
                      <a:pt x="337" y="281"/>
                      <a:pt x="339" y="281"/>
                    </a:cubicBezTo>
                    <a:cubicBezTo>
                      <a:pt x="342" y="280"/>
                      <a:pt x="344" y="279"/>
                      <a:pt x="346" y="278"/>
                    </a:cubicBezTo>
                    <a:cubicBezTo>
                      <a:pt x="345" y="276"/>
                      <a:pt x="345" y="274"/>
                      <a:pt x="343" y="272"/>
                    </a:cubicBezTo>
                    <a:cubicBezTo>
                      <a:pt x="333" y="261"/>
                      <a:pt x="323" y="249"/>
                      <a:pt x="313" y="238"/>
                    </a:cubicBezTo>
                    <a:cubicBezTo>
                      <a:pt x="305" y="229"/>
                      <a:pt x="297" y="219"/>
                      <a:pt x="290" y="210"/>
                    </a:cubicBezTo>
                    <a:cubicBezTo>
                      <a:pt x="287" y="207"/>
                      <a:pt x="284" y="204"/>
                      <a:pt x="283" y="201"/>
                    </a:cubicBezTo>
                    <a:cubicBezTo>
                      <a:pt x="282" y="199"/>
                      <a:pt x="282" y="197"/>
                      <a:pt x="282" y="194"/>
                    </a:cubicBezTo>
                    <a:cubicBezTo>
                      <a:pt x="283" y="192"/>
                      <a:pt x="284" y="190"/>
                      <a:pt x="284" y="188"/>
                    </a:cubicBezTo>
                    <a:cubicBezTo>
                      <a:pt x="286" y="180"/>
                      <a:pt x="287" y="172"/>
                      <a:pt x="289" y="164"/>
                    </a:cubicBezTo>
                    <a:cubicBezTo>
                      <a:pt x="290" y="158"/>
                      <a:pt x="291" y="152"/>
                      <a:pt x="292" y="146"/>
                    </a:cubicBezTo>
                    <a:cubicBezTo>
                      <a:pt x="293" y="141"/>
                      <a:pt x="294" y="136"/>
                      <a:pt x="295" y="130"/>
                    </a:cubicBezTo>
                    <a:cubicBezTo>
                      <a:pt x="292" y="131"/>
                      <a:pt x="289" y="132"/>
                      <a:pt x="287" y="133"/>
                    </a:cubicBezTo>
                    <a:cubicBezTo>
                      <a:pt x="284" y="134"/>
                      <a:pt x="281" y="135"/>
                      <a:pt x="277" y="136"/>
                    </a:cubicBezTo>
                    <a:cubicBezTo>
                      <a:pt x="273" y="137"/>
                      <a:pt x="269" y="138"/>
                      <a:pt x="265" y="140"/>
                    </a:cubicBezTo>
                    <a:cubicBezTo>
                      <a:pt x="260" y="141"/>
                      <a:pt x="255" y="143"/>
                      <a:pt x="249" y="145"/>
                    </a:cubicBezTo>
                    <a:cubicBezTo>
                      <a:pt x="246" y="146"/>
                      <a:pt x="242" y="147"/>
                      <a:pt x="238" y="147"/>
                    </a:cubicBezTo>
                    <a:cubicBezTo>
                      <a:pt x="238" y="148"/>
                      <a:pt x="237" y="147"/>
                      <a:pt x="236" y="146"/>
                    </a:cubicBezTo>
                    <a:cubicBezTo>
                      <a:pt x="232" y="142"/>
                      <a:pt x="229" y="137"/>
                      <a:pt x="225" y="133"/>
                    </a:cubicBezTo>
                    <a:cubicBezTo>
                      <a:pt x="221" y="129"/>
                      <a:pt x="217" y="124"/>
                      <a:pt x="213" y="120"/>
                    </a:cubicBezTo>
                    <a:cubicBezTo>
                      <a:pt x="205" y="110"/>
                      <a:pt x="196" y="100"/>
                      <a:pt x="188" y="91"/>
                    </a:cubicBezTo>
                    <a:cubicBezTo>
                      <a:pt x="181" y="82"/>
                      <a:pt x="174" y="74"/>
                      <a:pt x="167" y="66"/>
                    </a:cubicBezTo>
                    <a:cubicBezTo>
                      <a:pt x="164" y="62"/>
                      <a:pt x="164" y="60"/>
                      <a:pt x="169" y="55"/>
                    </a:cubicBezTo>
                    <a:cubicBezTo>
                      <a:pt x="174" y="50"/>
                      <a:pt x="180" y="44"/>
                      <a:pt x="186" y="40"/>
                    </a:cubicBezTo>
                    <a:cubicBezTo>
                      <a:pt x="195" y="32"/>
                      <a:pt x="204" y="26"/>
                      <a:pt x="215" y="21"/>
                    </a:cubicBezTo>
                    <a:cubicBezTo>
                      <a:pt x="223" y="17"/>
                      <a:pt x="231" y="13"/>
                      <a:pt x="239" y="10"/>
                    </a:cubicBezTo>
                    <a:cubicBezTo>
                      <a:pt x="249" y="7"/>
                      <a:pt x="259" y="6"/>
                      <a:pt x="269" y="3"/>
                    </a:cubicBezTo>
                    <a:cubicBezTo>
                      <a:pt x="285" y="0"/>
                      <a:pt x="302" y="1"/>
                      <a:pt x="318" y="2"/>
                    </a:cubicBezTo>
                    <a:cubicBezTo>
                      <a:pt x="328" y="2"/>
                      <a:pt x="337" y="4"/>
                      <a:pt x="346" y="6"/>
                    </a:cubicBezTo>
                    <a:cubicBezTo>
                      <a:pt x="352" y="7"/>
                      <a:pt x="358" y="8"/>
                      <a:pt x="364" y="10"/>
                    </a:cubicBezTo>
                    <a:cubicBezTo>
                      <a:pt x="369" y="11"/>
                      <a:pt x="373" y="13"/>
                      <a:pt x="378" y="14"/>
                    </a:cubicBezTo>
                    <a:cubicBezTo>
                      <a:pt x="382" y="16"/>
                      <a:pt x="386" y="17"/>
                      <a:pt x="390" y="18"/>
                    </a:cubicBezTo>
                    <a:cubicBezTo>
                      <a:pt x="394" y="19"/>
                      <a:pt x="397" y="20"/>
                      <a:pt x="400" y="21"/>
                    </a:cubicBezTo>
                    <a:cubicBezTo>
                      <a:pt x="406" y="24"/>
                      <a:pt x="412" y="27"/>
                      <a:pt x="418" y="30"/>
                    </a:cubicBezTo>
                    <a:cubicBezTo>
                      <a:pt x="423" y="32"/>
                      <a:pt x="427" y="35"/>
                      <a:pt x="432" y="38"/>
                    </a:cubicBezTo>
                    <a:cubicBezTo>
                      <a:pt x="438" y="41"/>
                      <a:pt x="444" y="43"/>
                      <a:pt x="449" y="46"/>
                    </a:cubicBezTo>
                    <a:cubicBezTo>
                      <a:pt x="458" y="52"/>
                      <a:pt x="468" y="59"/>
                      <a:pt x="477" y="65"/>
                    </a:cubicBezTo>
                    <a:cubicBezTo>
                      <a:pt x="486" y="71"/>
                      <a:pt x="494" y="79"/>
                      <a:pt x="502" y="85"/>
                    </a:cubicBezTo>
                    <a:cubicBezTo>
                      <a:pt x="518" y="96"/>
                      <a:pt x="532" y="111"/>
                      <a:pt x="545" y="125"/>
                    </a:cubicBezTo>
                    <a:cubicBezTo>
                      <a:pt x="556" y="136"/>
                      <a:pt x="567" y="148"/>
                      <a:pt x="577" y="160"/>
                    </a:cubicBezTo>
                    <a:cubicBezTo>
                      <a:pt x="583" y="168"/>
                      <a:pt x="589" y="177"/>
                      <a:pt x="595" y="186"/>
                    </a:cubicBezTo>
                    <a:cubicBezTo>
                      <a:pt x="601" y="195"/>
                      <a:pt x="608" y="204"/>
                      <a:pt x="614" y="214"/>
                    </a:cubicBezTo>
                    <a:cubicBezTo>
                      <a:pt x="619" y="222"/>
                      <a:pt x="624" y="231"/>
                      <a:pt x="628" y="240"/>
                    </a:cubicBezTo>
                    <a:cubicBezTo>
                      <a:pt x="629" y="242"/>
                      <a:pt x="630" y="245"/>
                      <a:pt x="632" y="246"/>
                    </a:cubicBezTo>
                    <a:cubicBezTo>
                      <a:pt x="633" y="247"/>
                      <a:pt x="636" y="247"/>
                      <a:pt x="636" y="246"/>
                    </a:cubicBezTo>
                    <a:cubicBezTo>
                      <a:pt x="640" y="241"/>
                      <a:pt x="642" y="235"/>
                      <a:pt x="646" y="229"/>
                    </a:cubicBezTo>
                    <a:cubicBezTo>
                      <a:pt x="649" y="223"/>
                      <a:pt x="652" y="218"/>
                      <a:pt x="656" y="213"/>
                    </a:cubicBezTo>
                    <a:cubicBezTo>
                      <a:pt x="660" y="206"/>
                      <a:pt x="664" y="199"/>
                      <a:pt x="668" y="193"/>
                    </a:cubicBezTo>
                    <a:cubicBezTo>
                      <a:pt x="674" y="185"/>
                      <a:pt x="680" y="176"/>
                      <a:pt x="686" y="168"/>
                    </a:cubicBezTo>
                    <a:cubicBezTo>
                      <a:pt x="690" y="162"/>
                      <a:pt x="695" y="156"/>
                      <a:pt x="700" y="150"/>
                    </a:cubicBezTo>
                    <a:cubicBezTo>
                      <a:pt x="708" y="140"/>
                      <a:pt x="716" y="131"/>
                      <a:pt x="725" y="122"/>
                    </a:cubicBezTo>
                    <a:cubicBezTo>
                      <a:pt x="737" y="111"/>
                      <a:pt x="749" y="99"/>
                      <a:pt x="761" y="88"/>
                    </a:cubicBezTo>
                    <a:cubicBezTo>
                      <a:pt x="768" y="82"/>
                      <a:pt x="775" y="77"/>
                      <a:pt x="782" y="72"/>
                    </a:cubicBezTo>
                    <a:cubicBezTo>
                      <a:pt x="792" y="64"/>
                      <a:pt x="802" y="57"/>
                      <a:pt x="812" y="50"/>
                    </a:cubicBezTo>
                    <a:cubicBezTo>
                      <a:pt x="820" y="46"/>
                      <a:pt x="828" y="42"/>
                      <a:pt x="836" y="38"/>
                    </a:cubicBezTo>
                    <a:cubicBezTo>
                      <a:pt x="842" y="34"/>
                      <a:pt x="848" y="30"/>
                      <a:pt x="855" y="27"/>
                    </a:cubicBezTo>
                    <a:cubicBezTo>
                      <a:pt x="860" y="24"/>
                      <a:pt x="866" y="23"/>
                      <a:pt x="872" y="21"/>
                    </a:cubicBezTo>
                    <a:cubicBezTo>
                      <a:pt x="875" y="19"/>
                      <a:pt x="879" y="17"/>
                      <a:pt x="883" y="16"/>
                    </a:cubicBezTo>
                    <a:cubicBezTo>
                      <a:pt x="886" y="15"/>
                      <a:pt x="889" y="14"/>
                      <a:pt x="892" y="13"/>
                    </a:cubicBezTo>
                    <a:cubicBezTo>
                      <a:pt x="897" y="12"/>
                      <a:pt x="902" y="11"/>
                      <a:pt x="906" y="9"/>
                    </a:cubicBezTo>
                    <a:cubicBezTo>
                      <a:pt x="913" y="8"/>
                      <a:pt x="919" y="6"/>
                      <a:pt x="925" y="5"/>
                    </a:cubicBezTo>
                    <a:cubicBezTo>
                      <a:pt x="926" y="4"/>
                      <a:pt x="926" y="4"/>
                      <a:pt x="927" y="4"/>
                    </a:cubicBezTo>
                    <a:cubicBezTo>
                      <a:pt x="948" y="1"/>
                      <a:pt x="969" y="0"/>
                      <a:pt x="990" y="2"/>
                    </a:cubicBezTo>
                    <a:cubicBezTo>
                      <a:pt x="1001" y="3"/>
                      <a:pt x="1012" y="6"/>
                      <a:pt x="1023" y="9"/>
                    </a:cubicBezTo>
                    <a:cubicBezTo>
                      <a:pt x="1032" y="12"/>
                      <a:pt x="1041" y="15"/>
                      <a:pt x="1050" y="18"/>
                    </a:cubicBezTo>
                    <a:cubicBezTo>
                      <a:pt x="1056" y="21"/>
                      <a:pt x="1061" y="26"/>
                      <a:pt x="1067" y="29"/>
                    </a:cubicBezTo>
                    <a:cubicBezTo>
                      <a:pt x="1080" y="36"/>
                      <a:pt x="1091" y="46"/>
                      <a:pt x="1101" y="57"/>
                    </a:cubicBezTo>
                    <a:cubicBezTo>
                      <a:pt x="1102" y="59"/>
                      <a:pt x="1103" y="60"/>
                      <a:pt x="1104" y="62"/>
                    </a:cubicBezTo>
                    <a:cubicBezTo>
                      <a:pt x="1099" y="69"/>
                      <a:pt x="1094" y="76"/>
                      <a:pt x="1088" y="82"/>
                    </a:cubicBezTo>
                    <a:cubicBezTo>
                      <a:pt x="1080" y="92"/>
                      <a:pt x="1071" y="102"/>
                      <a:pt x="1062" y="112"/>
                    </a:cubicBezTo>
                    <a:cubicBezTo>
                      <a:pt x="1053" y="122"/>
                      <a:pt x="1044" y="133"/>
                      <a:pt x="1035" y="143"/>
                    </a:cubicBezTo>
                    <a:cubicBezTo>
                      <a:pt x="1033" y="146"/>
                      <a:pt x="1025" y="147"/>
                      <a:pt x="1021" y="144"/>
                    </a:cubicBezTo>
                    <a:cubicBezTo>
                      <a:pt x="1020" y="144"/>
                      <a:pt x="1019" y="143"/>
                      <a:pt x="1018" y="143"/>
                    </a:cubicBezTo>
                    <a:cubicBezTo>
                      <a:pt x="1009" y="141"/>
                      <a:pt x="1000" y="139"/>
                      <a:pt x="991" y="136"/>
                    </a:cubicBezTo>
                    <a:cubicBezTo>
                      <a:pt x="984" y="135"/>
                      <a:pt x="977" y="133"/>
                      <a:pt x="970" y="131"/>
                    </a:cubicBezTo>
                    <a:cubicBezTo>
                      <a:pt x="969" y="131"/>
                      <a:pt x="969" y="131"/>
                      <a:pt x="968" y="131"/>
                    </a:cubicBezTo>
                    <a:cubicBezTo>
                      <a:pt x="967" y="132"/>
                      <a:pt x="967" y="133"/>
                      <a:pt x="967" y="134"/>
                    </a:cubicBezTo>
                    <a:cubicBezTo>
                      <a:pt x="969" y="140"/>
                      <a:pt x="970" y="147"/>
                      <a:pt x="972" y="153"/>
                    </a:cubicBezTo>
                    <a:cubicBezTo>
                      <a:pt x="972" y="153"/>
                      <a:pt x="972" y="154"/>
                      <a:pt x="972" y="154"/>
                    </a:cubicBezTo>
                    <a:cubicBezTo>
                      <a:pt x="974" y="161"/>
                      <a:pt x="974" y="168"/>
                      <a:pt x="976" y="174"/>
                    </a:cubicBezTo>
                    <a:cubicBezTo>
                      <a:pt x="977" y="180"/>
                      <a:pt x="979" y="186"/>
                      <a:pt x="981" y="191"/>
                    </a:cubicBezTo>
                    <a:cubicBezTo>
                      <a:pt x="982" y="195"/>
                      <a:pt x="981" y="206"/>
                      <a:pt x="979" y="209"/>
                    </a:cubicBezTo>
                    <a:cubicBezTo>
                      <a:pt x="967" y="223"/>
                      <a:pt x="955" y="237"/>
                      <a:pt x="943" y="251"/>
                    </a:cubicBezTo>
                    <a:cubicBezTo>
                      <a:pt x="936" y="259"/>
                      <a:pt x="929" y="267"/>
                      <a:pt x="923" y="275"/>
                    </a:cubicBezTo>
                    <a:cubicBezTo>
                      <a:pt x="920" y="278"/>
                      <a:pt x="925" y="278"/>
                      <a:pt x="925" y="280"/>
                    </a:cubicBezTo>
                    <a:cubicBezTo>
                      <a:pt x="926" y="280"/>
                      <a:pt x="927" y="281"/>
                      <a:pt x="928" y="281"/>
                    </a:cubicBezTo>
                    <a:cubicBezTo>
                      <a:pt x="938" y="281"/>
                      <a:pt x="947" y="283"/>
                      <a:pt x="956" y="286"/>
                    </a:cubicBezTo>
                    <a:cubicBezTo>
                      <a:pt x="961" y="288"/>
                      <a:pt x="967" y="288"/>
                      <a:pt x="972" y="290"/>
                    </a:cubicBezTo>
                    <a:cubicBezTo>
                      <a:pt x="979" y="292"/>
                      <a:pt x="986" y="294"/>
                      <a:pt x="993" y="297"/>
                    </a:cubicBezTo>
                    <a:cubicBezTo>
                      <a:pt x="999" y="299"/>
                      <a:pt x="1006" y="301"/>
                      <a:pt x="1012" y="303"/>
                    </a:cubicBezTo>
                    <a:cubicBezTo>
                      <a:pt x="1020" y="307"/>
                      <a:pt x="1027" y="310"/>
                      <a:pt x="1035" y="314"/>
                    </a:cubicBezTo>
                    <a:cubicBezTo>
                      <a:pt x="1040" y="316"/>
                      <a:pt x="1045" y="318"/>
                      <a:pt x="1049" y="320"/>
                    </a:cubicBezTo>
                    <a:cubicBezTo>
                      <a:pt x="1055" y="323"/>
                      <a:pt x="1061" y="327"/>
                      <a:pt x="1067" y="330"/>
                    </a:cubicBezTo>
                    <a:cubicBezTo>
                      <a:pt x="1079" y="338"/>
                      <a:pt x="1092" y="346"/>
                      <a:pt x="1104" y="354"/>
                    </a:cubicBezTo>
                    <a:cubicBezTo>
                      <a:pt x="1114" y="361"/>
                      <a:pt x="1123" y="368"/>
                      <a:pt x="1132" y="376"/>
                    </a:cubicBezTo>
                    <a:cubicBezTo>
                      <a:pt x="1140" y="384"/>
                      <a:pt x="1149" y="391"/>
                      <a:pt x="1157" y="399"/>
                    </a:cubicBezTo>
                    <a:cubicBezTo>
                      <a:pt x="1168" y="410"/>
                      <a:pt x="1178" y="420"/>
                      <a:pt x="1187" y="432"/>
                    </a:cubicBezTo>
                    <a:cubicBezTo>
                      <a:pt x="1195" y="440"/>
                      <a:pt x="1202" y="450"/>
                      <a:pt x="1208" y="459"/>
                    </a:cubicBezTo>
                    <a:cubicBezTo>
                      <a:pt x="1214" y="468"/>
                      <a:pt x="1219" y="477"/>
                      <a:pt x="1224" y="486"/>
                    </a:cubicBezTo>
                    <a:cubicBezTo>
                      <a:pt x="1229" y="494"/>
                      <a:pt x="1234" y="502"/>
                      <a:pt x="1238" y="510"/>
                    </a:cubicBezTo>
                    <a:cubicBezTo>
                      <a:pt x="1241" y="518"/>
                      <a:pt x="1244" y="525"/>
                      <a:pt x="1247" y="533"/>
                    </a:cubicBezTo>
                    <a:cubicBezTo>
                      <a:pt x="1249" y="539"/>
                      <a:pt x="1252" y="546"/>
                      <a:pt x="1254" y="552"/>
                    </a:cubicBezTo>
                    <a:cubicBezTo>
                      <a:pt x="1256" y="556"/>
                      <a:pt x="1256" y="559"/>
                      <a:pt x="1257" y="563"/>
                    </a:cubicBezTo>
                    <a:cubicBezTo>
                      <a:pt x="1258" y="568"/>
                      <a:pt x="1260" y="573"/>
                      <a:pt x="1261" y="579"/>
                    </a:cubicBezTo>
                    <a:cubicBezTo>
                      <a:pt x="1262" y="586"/>
                      <a:pt x="1262" y="595"/>
                      <a:pt x="1264" y="602"/>
                    </a:cubicBezTo>
                    <a:cubicBezTo>
                      <a:pt x="1268" y="615"/>
                      <a:pt x="1266" y="628"/>
                      <a:pt x="1266" y="641"/>
                    </a:cubicBezTo>
                    <a:cubicBezTo>
                      <a:pt x="1267" y="646"/>
                      <a:pt x="1267" y="651"/>
                      <a:pt x="1266" y="655"/>
                    </a:cubicBezTo>
                    <a:cubicBezTo>
                      <a:pt x="1266" y="663"/>
                      <a:pt x="1265" y="670"/>
                      <a:pt x="1263" y="677"/>
                    </a:cubicBezTo>
                    <a:cubicBezTo>
                      <a:pt x="1262" y="685"/>
                      <a:pt x="1260" y="692"/>
                      <a:pt x="1258" y="699"/>
                    </a:cubicBezTo>
                    <a:cubicBezTo>
                      <a:pt x="1257" y="701"/>
                      <a:pt x="1256" y="702"/>
                      <a:pt x="1255" y="704"/>
                    </a:cubicBezTo>
                    <a:cubicBezTo>
                      <a:pt x="1245" y="700"/>
                      <a:pt x="1235" y="695"/>
                      <a:pt x="1226" y="691"/>
                    </a:cubicBezTo>
                    <a:cubicBezTo>
                      <a:pt x="1216" y="687"/>
                      <a:pt x="1207" y="683"/>
                      <a:pt x="1197" y="679"/>
                    </a:cubicBezTo>
                    <a:cubicBezTo>
                      <a:pt x="1190" y="676"/>
                      <a:pt x="1183" y="672"/>
                      <a:pt x="1175" y="668"/>
                    </a:cubicBezTo>
                    <a:cubicBezTo>
                      <a:pt x="1171" y="666"/>
                      <a:pt x="1167" y="664"/>
                      <a:pt x="1163" y="663"/>
                    </a:cubicBezTo>
                    <a:cubicBezTo>
                      <a:pt x="1157" y="661"/>
                      <a:pt x="1157" y="657"/>
                      <a:pt x="1157" y="653"/>
                    </a:cubicBezTo>
                    <a:cubicBezTo>
                      <a:pt x="1155" y="643"/>
                      <a:pt x="1154" y="632"/>
                      <a:pt x="1153" y="621"/>
                    </a:cubicBezTo>
                    <a:cubicBezTo>
                      <a:pt x="1152" y="614"/>
                      <a:pt x="1151" y="606"/>
                      <a:pt x="1150" y="599"/>
                    </a:cubicBezTo>
                    <a:cubicBezTo>
                      <a:pt x="1150" y="597"/>
                      <a:pt x="1148" y="595"/>
                      <a:pt x="1147" y="593"/>
                    </a:cubicBezTo>
                    <a:cubicBezTo>
                      <a:pt x="1143" y="596"/>
                      <a:pt x="1139" y="599"/>
                      <a:pt x="1136" y="603"/>
                    </a:cubicBezTo>
                    <a:cubicBezTo>
                      <a:pt x="1130" y="607"/>
                      <a:pt x="1125" y="612"/>
                      <a:pt x="1120" y="616"/>
                    </a:cubicBezTo>
                    <a:cubicBezTo>
                      <a:pt x="1114" y="622"/>
                      <a:pt x="1108" y="627"/>
                      <a:pt x="1102" y="632"/>
                    </a:cubicBezTo>
                    <a:cubicBezTo>
                      <a:pt x="1101" y="633"/>
                      <a:pt x="1098" y="634"/>
                      <a:pt x="1096" y="633"/>
                    </a:cubicBezTo>
                    <a:cubicBezTo>
                      <a:pt x="1089" y="630"/>
                      <a:pt x="1082" y="626"/>
                      <a:pt x="1075" y="623"/>
                    </a:cubicBezTo>
                    <a:cubicBezTo>
                      <a:pt x="1070" y="621"/>
                      <a:pt x="1064" y="619"/>
                      <a:pt x="1059" y="617"/>
                    </a:cubicBezTo>
                    <a:cubicBezTo>
                      <a:pt x="1052" y="613"/>
                      <a:pt x="1045" y="610"/>
                      <a:pt x="1037" y="606"/>
                    </a:cubicBezTo>
                    <a:cubicBezTo>
                      <a:pt x="1033" y="604"/>
                      <a:pt x="1028" y="602"/>
                      <a:pt x="1023" y="600"/>
                    </a:cubicBezTo>
                    <a:cubicBezTo>
                      <a:pt x="1016" y="596"/>
                      <a:pt x="1008" y="593"/>
                      <a:pt x="1000" y="589"/>
                    </a:cubicBezTo>
                    <a:cubicBezTo>
                      <a:pt x="995" y="587"/>
                      <a:pt x="990" y="585"/>
                      <a:pt x="985" y="583"/>
                    </a:cubicBezTo>
                    <a:cubicBezTo>
                      <a:pt x="981" y="582"/>
                      <a:pt x="979" y="580"/>
                      <a:pt x="978" y="576"/>
                    </a:cubicBezTo>
                    <a:cubicBezTo>
                      <a:pt x="976" y="569"/>
                      <a:pt x="977" y="561"/>
                      <a:pt x="975" y="554"/>
                    </a:cubicBezTo>
                    <a:cubicBezTo>
                      <a:pt x="973" y="548"/>
                      <a:pt x="974" y="542"/>
                      <a:pt x="973" y="536"/>
                    </a:cubicBezTo>
                    <a:cubicBezTo>
                      <a:pt x="971" y="525"/>
                      <a:pt x="969" y="515"/>
                      <a:pt x="967" y="503"/>
                    </a:cubicBezTo>
                    <a:cubicBezTo>
                      <a:pt x="963" y="507"/>
                      <a:pt x="959" y="510"/>
                      <a:pt x="956" y="513"/>
                    </a:cubicBezTo>
                    <a:cubicBezTo>
                      <a:pt x="946" y="522"/>
                      <a:pt x="936" y="530"/>
                      <a:pt x="926" y="539"/>
                    </a:cubicBezTo>
                    <a:cubicBezTo>
                      <a:pt x="923" y="541"/>
                      <a:pt x="920" y="544"/>
                      <a:pt x="917" y="547"/>
                    </a:cubicBezTo>
                    <a:cubicBezTo>
                      <a:pt x="914" y="550"/>
                      <a:pt x="911" y="550"/>
                      <a:pt x="908" y="548"/>
                    </a:cubicBezTo>
                    <a:cubicBezTo>
                      <a:pt x="899" y="545"/>
                      <a:pt x="891" y="540"/>
                      <a:pt x="882" y="536"/>
                    </a:cubicBezTo>
                    <a:cubicBezTo>
                      <a:pt x="877" y="534"/>
                      <a:pt x="872" y="532"/>
                      <a:pt x="868" y="530"/>
                    </a:cubicBezTo>
                    <a:cubicBezTo>
                      <a:pt x="867" y="529"/>
                      <a:pt x="866" y="527"/>
                      <a:pt x="865" y="526"/>
                    </a:cubicBezTo>
                    <a:cubicBezTo>
                      <a:pt x="864" y="516"/>
                      <a:pt x="864" y="506"/>
                      <a:pt x="862" y="496"/>
                    </a:cubicBezTo>
                    <a:cubicBezTo>
                      <a:pt x="861" y="488"/>
                      <a:pt x="858" y="480"/>
                      <a:pt x="855" y="472"/>
                    </a:cubicBezTo>
                    <a:cubicBezTo>
                      <a:pt x="852" y="466"/>
                      <a:pt x="849" y="460"/>
                      <a:pt x="846" y="454"/>
                    </a:cubicBezTo>
                    <a:cubicBezTo>
                      <a:pt x="842" y="444"/>
                      <a:pt x="835" y="435"/>
                      <a:pt x="828" y="426"/>
                    </a:cubicBezTo>
                    <a:cubicBezTo>
                      <a:pt x="819" y="416"/>
                      <a:pt x="808" y="407"/>
                      <a:pt x="796" y="400"/>
                    </a:cubicBezTo>
                    <a:cubicBezTo>
                      <a:pt x="787" y="394"/>
                      <a:pt x="778" y="389"/>
                      <a:pt x="768" y="385"/>
                    </a:cubicBezTo>
                    <a:cubicBezTo>
                      <a:pt x="761" y="382"/>
                      <a:pt x="753" y="380"/>
                      <a:pt x="745" y="377"/>
                    </a:cubicBezTo>
                    <a:cubicBezTo>
                      <a:pt x="745" y="377"/>
                      <a:pt x="745" y="377"/>
                      <a:pt x="744" y="377"/>
                    </a:cubicBezTo>
                    <a:cubicBezTo>
                      <a:pt x="730" y="376"/>
                      <a:pt x="716" y="372"/>
                      <a:pt x="701" y="374"/>
                    </a:cubicBezTo>
                    <a:cubicBezTo>
                      <a:pt x="693" y="375"/>
                      <a:pt x="686" y="377"/>
                      <a:pt x="678" y="379"/>
                    </a:cubicBezTo>
                    <a:cubicBezTo>
                      <a:pt x="673" y="380"/>
                      <a:pt x="668" y="381"/>
                      <a:pt x="664" y="383"/>
                    </a:cubicBezTo>
                    <a:cubicBezTo>
                      <a:pt x="658" y="384"/>
                      <a:pt x="653" y="386"/>
                      <a:pt x="648" y="389"/>
                    </a:cubicBezTo>
                    <a:cubicBezTo>
                      <a:pt x="639" y="394"/>
                      <a:pt x="631" y="399"/>
                      <a:pt x="623" y="405"/>
                    </a:cubicBezTo>
                    <a:cubicBezTo>
                      <a:pt x="613" y="411"/>
                      <a:pt x="604" y="419"/>
                      <a:pt x="597" y="429"/>
                    </a:cubicBezTo>
                    <a:cubicBezTo>
                      <a:pt x="591" y="438"/>
                      <a:pt x="584" y="446"/>
                      <a:pt x="579" y="456"/>
                    </a:cubicBezTo>
                    <a:cubicBezTo>
                      <a:pt x="575" y="462"/>
                      <a:pt x="574" y="469"/>
                      <a:pt x="572" y="475"/>
                    </a:cubicBezTo>
                    <a:cubicBezTo>
                      <a:pt x="570" y="482"/>
                      <a:pt x="569" y="489"/>
                      <a:pt x="567" y="496"/>
                    </a:cubicBezTo>
                    <a:cubicBezTo>
                      <a:pt x="567" y="497"/>
                      <a:pt x="567" y="497"/>
                      <a:pt x="567" y="497"/>
                    </a:cubicBezTo>
                    <a:cubicBezTo>
                      <a:pt x="566" y="507"/>
                      <a:pt x="565" y="516"/>
                      <a:pt x="563" y="525"/>
                    </a:cubicBezTo>
                    <a:cubicBezTo>
                      <a:pt x="562" y="536"/>
                      <a:pt x="560" y="546"/>
                      <a:pt x="559" y="557"/>
                    </a:cubicBezTo>
                    <a:cubicBezTo>
                      <a:pt x="558" y="564"/>
                      <a:pt x="558" y="570"/>
                      <a:pt x="558" y="577"/>
                    </a:cubicBezTo>
                    <a:cubicBezTo>
                      <a:pt x="553" y="613"/>
                      <a:pt x="555" y="648"/>
                      <a:pt x="555" y="684"/>
                    </a:cubicBezTo>
                    <a:cubicBezTo>
                      <a:pt x="556" y="699"/>
                      <a:pt x="557" y="714"/>
                      <a:pt x="558" y="729"/>
                    </a:cubicBezTo>
                    <a:cubicBezTo>
                      <a:pt x="559" y="737"/>
                      <a:pt x="560" y="746"/>
                      <a:pt x="561" y="754"/>
                    </a:cubicBezTo>
                    <a:cubicBezTo>
                      <a:pt x="563" y="762"/>
                      <a:pt x="564" y="770"/>
                      <a:pt x="566" y="779"/>
                    </a:cubicBezTo>
                    <a:cubicBezTo>
                      <a:pt x="566" y="779"/>
                      <a:pt x="566" y="780"/>
                      <a:pt x="566" y="781"/>
                    </a:cubicBezTo>
                    <a:cubicBezTo>
                      <a:pt x="568" y="794"/>
                      <a:pt x="570" y="808"/>
                      <a:pt x="572" y="821"/>
                    </a:cubicBezTo>
                    <a:cubicBezTo>
                      <a:pt x="574" y="831"/>
                      <a:pt x="578" y="841"/>
                      <a:pt x="580" y="851"/>
                    </a:cubicBezTo>
                    <a:cubicBezTo>
                      <a:pt x="581" y="857"/>
                      <a:pt x="582" y="862"/>
                      <a:pt x="583" y="867"/>
                    </a:cubicBezTo>
                    <a:cubicBezTo>
                      <a:pt x="585" y="872"/>
                      <a:pt x="586" y="877"/>
                      <a:pt x="588" y="883"/>
                    </a:cubicBezTo>
                    <a:cubicBezTo>
                      <a:pt x="589" y="887"/>
                      <a:pt x="590" y="891"/>
                      <a:pt x="592" y="895"/>
                    </a:cubicBezTo>
                    <a:cubicBezTo>
                      <a:pt x="593" y="901"/>
                      <a:pt x="595" y="906"/>
                      <a:pt x="597" y="912"/>
                    </a:cubicBezTo>
                    <a:cubicBezTo>
                      <a:pt x="598" y="916"/>
                      <a:pt x="599" y="921"/>
                      <a:pt x="600" y="925"/>
                    </a:cubicBezTo>
                    <a:cubicBezTo>
                      <a:pt x="602" y="929"/>
                      <a:pt x="604" y="933"/>
                      <a:pt x="605" y="937"/>
                    </a:cubicBezTo>
                    <a:cubicBezTo>
                      <a:pt x="606" y="940"/>
                      <a:pt x="607" y="943"/>
                      <a:pt x="609" y="946"/>
                    </a:cubicBezTo>
                    <a:cubicBezTo>
                      <a:pt x="612" y="955"/>
                      <a:pt x="616" y="965"/>
                      <a:pt x="619" y="974"/>
                    </a:cubicBezTo>
                    <a:cubicBezTo>
                      <a:pt x="622" y="981"/>
                      <a:pt x="625" y="989"/>
                      <a:pt x="628" y="996"/>
                    </a:cubicBezTo>
                    <a:cubicBezTo>
                      <a:pt x="633" y="1006"/>
                      <a:pt x="637" y="1015"/>
                      <a:pt x="642" y="1024"/>
                    </a:cubicBezTo>
                    <a:cubicBezTo>
                      <a:pt x="644" y="1029"/>
                      <a:pt x="646" y="1034"/>
                      <a:pt x="648" y="1039"/>
                    </a:cubicBezTo>
                    <a:cubicBezTo>
                      <a:pt x="654" y="1050"/>
                      <a:pt x="661" y="1061"/>
                      <a:pt x="667" y="1072"/>
                    </a:cubicBezTo>
                    <a:cubicBezTo>
                      <a:pt x="670" y="1077"/>
                      <a:pt x="673" y="1083"/>
                      <a:pt x="676" y="1088"/>
                    </a:cubicBezTo>
                    <a:cubicBezTo>
                      <a:pt x="680" y="1095"/>
                      <a:pt x="685" y="1102"/>
                      <a:pt x="689" y="1109"/>
                    </a:cubicBezTo>
                    <a:cubicBezTo>
                      <a:pt x="693" y="1115"/>
                      <a:pt x="696" y="1121"/>
                      <a:pt x="699" y="1126"/>
                    </a:cubicBezTo>
                    <a:cubicBezTo>
                      <a:pt x="702" y="1131"/>
                      <a:pt x="705" y="1135"/>
                      <a:pt x="708" y="1139"/>
                    </a:cubicBezTo>
                    <a:cubicBezTo>
                      <a:pt x="713" y="1146"/>
                      <a:pt x="719" y="1153"/>
                      <a:pt x="724" y="1161"/>
                    </a:cubicBezTo>
                    <a:cubicBezTo>
                      <a:pt x="727" y="1165"/>
                      <a:pt x="730" y="1169"/>
                      <a:pt x="733" y="1173"/>
                    </a:cubicBezTo>
                    <a:cubicBezTo>
                      <a:pt x="739" y="1180"/>
                      <a:pt x="744" y="1187"/>
                      <a:pt x="750" y="1194"/>
                    </a:cubicBezTo>
                    <a:cubicBezTo>
                      <a:pt x="758" y="1203"/>
                      <a:pt x="765" y="1212"/>
                      <a:pt x="773" y="1221"/>
                    </a:cubicBezTo>
                    <a:cubicBezTo>
                      <a:pt x="781" y="1231"/>
                      <a:pt x="790" y="1240"/>
                      <a:pt x="798" y="1249"/>
                    </a:cubicBezTo>
                    <a:cubicBezTo>
                      <a:pt x="803" y="1254"/>
                      <a:pt x="809" y="1259"/>
                      <a:pt x="815" y="1266"/>
                    </a:cubicBezTo>
                    <a:cubicBezTo>
                      <a:pt x="812" y="1266"/>
                      <a:pt x="810" y="1266"/>
                      <a:pt x="808" y="1266"/>
                    </a:cubicBezTo>
                    <a:cubicBezTo>
                      <a:pt x="695" y="1266"/>
                      <a:pt x="582" y="1266"/>
                      <a:pt x="469" y="1266"/>
                    </a:cubicBezTo>
                    <a:cubicBezTo>
                      <a:pt x="468" y="1266"/>
                      <a:pt x="466" y="1267"/>
                      <a:pt x="464" y="1266"/>
                    </a:cubicBezTo>
                    <a:cubicBezTo>
                      <a:pt x="462" y="1266"/>
                      <a:pt x="460" y="1265"/>
                      <a:pt x="460" y="1264"/>
                    </a:cubicBezTo>
                    <a:cubicBezTo>
                      <a:pt x="456" y="1256"/>
                      <a:pt x="454" y="1249"/>
                      <a:pt x="450" y="1241"/>
                    </a:cubicBezTo>
                    <a:cubicBezTo>
                      <a:pt x="448" y="1235"/>
                      <a:pt x="445" y="1229"/>
                      <a:pt x="443" y="1223"/>
                    </a:cubicBezTo>
                    <a:cubicBezTo>
                      <a:pt x="440" y="1217"/>
                      <a:pt x="438" y="1211"/>
                      <a:pt x="436" y="1205"/>
                    </a:cubicBezTo>
                    <a:cubicBezTo>
                      <a:pt x="434" y="1199"/>
                      <a:pt x="432" y="1193"/>
                      <a:pt x="430" y="1187"/>
                    </a:cubicBezTo>
                    <a:cubicBezTo>
                      <a:pt x="428" y="1182"/>
                      <a:pt x="427" y="1178"/>
                      <a:pt x="425" y="1173"/>
                    </a:cubicBezTo>
                    <a:cubicBezTo>
                      <a:pt x="424" y="1168"/>
                      <a:pt x="422" y="1164"/>
                      <a:pt x="421" y="1159"/>
                    </a:cubicBezTo>
                    <a:cubicBezTo>
                      <a:pt x="419" y="1156"/>
                      <a:pt x="418" y="1153"/>
                      <a:pt x="417" y="1150"/>
                    </a:cubicBezTo>
                    <a:cubicBezTo>
                      <a:pt x="416" y="1145"/>
                      <a:pt x="415" y="1139"/>
                      <a:pt x="414" y="1134"/>
                    </a:cubicBezTo>
                    <a:cubicBezTo>
                      <a:pt x="413" y="1129"/>
                      <a:pt x="411" y="1125"/>
                      <a:pt x="409" y="1120"/>
                    </a:cubicBezTo>
                    <a:cubicBezTo>
                      <a:pt x="409" y="1119"/>
                      <a:pt x="409" y="1119"/>
                      <a:pt x="409" y="1118"/>
                    </a:cubicBezTo>
                    <a:cubicBezTo>
                      <a:pt x="407" y="1113"/>
                      <a:pt x="407" y="1107"/>
                      <a:pt x="405" y="1102"/>
                    </a:cubicBezTo>
                    <a:cubicBezTo>
                      <a:pt x="404" y="1096"/>
                      <a:pt x="402" y="1091"/>
                      <a:pt x="401" y="1085"/>
                    </a:cubicBezTo>
                    <a:cubicBezTo>
                      <a:pt x="400" y="1085"/>
                      <a:pt x="400" y="1085"/>
                      <a:pt x="400" y="1084"/>
                    </a:cubicBezTo>
                    <a:cubicBezTo>
                      <a:pt x="399" y="1078"/>
                      <a:pt x="398" y="1071"/>
                      <a:pt x="397" y="1065"/>
                    </a:cubicBezTo>
                    <a:cubicBezTo>
                      <a:pt x="395" y="1058"/>
                      <a:pt x="394" y="1052"/>
                      <a:pt x="392" y="1045"/>
                    </a:cubicBezTo>
                    <a:cubicBezTo>
                      <a:pt x="391" y="1040"/>
                      <a:pt x="390" y="1034"/>
                      <a:pt x="389" y="1029"/>
                    </a:cubicBezTo>
                    <a:cubicBezTo>
                      <a:pt x="388" y="1021"/>
                      <a:pt x="387" y="1012"/>
                      <a:pt x="386" y="1004"/>
                    </a:cubicBezTo>
                    <a:cubicBezTo>
                      <a:pt x="384" y="995"/>
                      <a:pt x="382" y="985"/>
                      <a:pt x="381" y="976"/>
                    </a:cubicBezTo>
                    <a:cubicBezTo>
                      <a:pt x="381" y="975"/>
                      <a:pt x="380" y="974"/>
                      <a:pt x="380" y="973"/>
                    </a:cubicBezTo>
                    <a:cubicBezTo>
                      <a:pt x="379" y="962"/>
                      <a:pt x="378" y="950"/>
                      <a:pt x="377" y="938"/>
                    </a:cubicBezTo>
                    <a:cubicBezTo>
                      <a:pt x="376" y="925"/>
                      <a:pt x="376" y="912"/>
                      <a:pt x="374" y="900"/>
                    </a:cubicBezTo>
                    <a:cubicBezTo>
                      <a:pt x="371" y="878"/>
                      <a:pt x="372" y="857"/>
                      <a:pt x="371" y="836"/>
                    </a:cubicBezTo>
                    <a:cubicBezTo>
                      <a:pt x="370" y="818"/>
                      <a:pt x="369" y="800"/>
                      <a:pt x="369" y="781"/>
                    </a:cubicBezTo>
                    <a:cubicBezTo>
                      <a:pt x="370" y="756"/>
                      <a:pt x="371" y="731"/>
                      <a:pt x="372" y="705"/>
                    </a:cubicBezTo>
                    <a:cubicBezTo>
                      <a:pt x="373" y="693"/>
                      <a:pt x="374" y="681"/>
                      <a:pt x="375" y="669"/>
                    </a:cubicBezTo>
                    <a:cubicBezTo>
                      <a:pt x="377" y="652"/>
                      <a:pt x="378" y="635"/>
                      <a:pt x="381" y="618"/>
                    </a:cubicBezTo>
                    <a:cubicBezTo>
                      <a:pt x="382" y="606"/>
                      <a:pt x="384" y="593"/>
                      <a:pt x="386" y="581"/>
                    </a:cubicBezTo>
                    <a:cubicBezTo>
                      <a:pt x="388" y="571"/>
                      <a:pt x="390" y="561"/>
                      <a:pt x="392" y="551"/>
                    </a:cubicBezTo>
                    <a:cubicBezTo>
                      <a:pt x="393" y="546"/>
                      <a:pt x="395" y="541"/>
                      <a:pt x="396" y="535"/>
                    </a:cubicBezTo>
                    <a:cubicBezTo>
                      <a:pt x="397" y="534"/>
                      <a:pt x="396" y="534"/>
                      <a:pt x="396" y="532"/>
                    </a:cubicBez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Freeform 43"/>
              <p:cNvSpPr>
                <a:spLocks/>
              </p:cNvSpPr>
              <p:nvPr/>
            </p:nvSpPr>
            <p:spPr bwMode="auto">
              <a:xfrm>
                <a:off x="4237" y="826"/>
                <a:ext cx="119" cy="119"/>
              </a:xfrm>
              <a:custGeom>
                <a:avLst/>
                <a:gdLst>
                  <a:gd name="T0" fmla="*/ 92 w 182"/>
                  <a:gd name="T1" fmla="*/ 2 h 182"/>
                  <a:gd name="T2" fmla="*/ 150 w 182"/>
                  <a:gd name="T3" fmla="*/ 23 h 182"/>
                  <a:gd name="T4" fmla="*/ 182 w 182"/>
                  <a:gd name="T5" fmla="*/ 91 h 182"/>
                  <a:gd name="T6" fmla="*/ 91 w 182"/>
                  <a:gd name="T7" fmla="*/ 182 h 182"/>
                  <a:gd name="T8" fmla="*/ 1 w 182"/>
                  <a:gd name="T9" fmla="*/ 91 h 182"/>
                  <a:gd name="T10" fmla="*/ 27 w 182"/>
                  <a:gd name="T11" fmla="*/ 27 h 182"/>
                  <a:gd name="T12" fmla="*/ 92 w 182"/>
                  <a:gd name="T13" fmla="*/ 2 h 182"/>
                </a:gdLst>
                <a:ahLst/>
                <a:cxnLst>
                  <a:cxn ang="0">
                    <a:pos x="T0" y="T1"/>
                  </a:cxn>
                  <a:cxn ang="0">
                    <a:pos x="T2" y="T3"/>
                  </a:cxn>
                  <a:cxn ang="0">
                    <a:pos x="T4" y="T5"/>
                  </a:cxn>
                  <a:cxn ang="0">
                    <a:pos x="T6" y="T7"/>
                  </a:cxn>
                  <a:cxn ang="0">
                    <a:pos x="T8" y="T9"/>
                  </a:cxn>
                  <a:cxn ang="0">
                    <a:pos x="T10" y="T11"/>
                  </a:cxn>
                  <a:cxn ang="0">
                    <a:pos x="T12" y="T13"/>
                  </a:cxn>
                </a:cxnLst>
                <a:rect l="0" t="0" r="r" b="b"/>
                <a:pathLst>
                  <a:path w="182" h="182">
                    <a:moveTo>
                      <a:pt x="92" y="2"/>
                    </a:moveTo>
                    <a:cubicBezTo>
                      <a:pt x="114" y="0"/>
                      <a:pt x="133" y="8"/>
                      <a:pt x="150" y="23"/>
                    </a:cubicBezTo>
                    <a:cubicBezTo>
                      <a:pt x="171" y="40"/>
                      <a:pt x="182" y="64"/>
                      <a:pt x="182" y="91"/>
                    </a:cubicBezTo>
                    <a:cubicBezTo>
                      <a:pt x="182" y="141"/>
                      <a:pt x="141" y="182"/>
                      <a:pt x="91" y="182"/>
                    </a:cubicBezTo>
                    <a:cubicBezTo>
                      <a:pt x="43" y="182"/>
                      <a:pt x="0" y="143"/>
                      <a:pt x="1" y="91"/>
                    </a:cubicBezTo>
                    <a:cubicBezTo>
                      <a:pt x="1" y="66"/>
                      <a:pt x="9" y="45"/>
                      <a:pt x="27" y="27"/>
                    </a:cubicBezTo>
                    <a:cubicBezTo>
                      <a:pt x="44" y="10"/>
                      <a:pt x="65" y="0"/>
                      <a:pt x="92" y="2"/>
                    </a:cubicBez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191" name="Freeform: Shape 190"/>
          <p:cNvSpPr/>
          <p:nvPr/>
        </p:nvSpPr>
        <p:spPr>
          <a:xfrm>
            <a:off x="3326685" y="984045"/>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45720" rIns="91440" bIns="45720" numCol="1" anchor="ctr" anchorCtr="0" compatLnSpc="1">
            <a:prstTxWarp prst="textNoShape">
              <a:avLst/>
            </a:prstTxWarp>
          </a:bodyPr>
          <a:lstStyle/>
          <a:p>
            <a:pPr algn="ctr"/>
            <a:r>
              <a:rPr lang="en-GB" b="1" dirty="0">
                <a:solidFill>
                  <a:schemeClr val="tx2"/>
                </a:solidFill>
              </a:rPr>
              <a:t>NEED TO GET </a:t>
            </a:r>
          </a:p>
          <a:p>
            <a:pPr algn="ctr"/>
            <a:r>
              <a:rPr lang="en-GB" b="1" dirty="0">
                <a:solidFill>
                  <a:schemeClr val="tx2"/>
                </a:solidFill>
              </a:rPr>
              <a:t>BACK TO MY CLIENT BUT WHERE IS THAT FILE?</a:t>
            </a:r>
          </a:p>
        </p:txBody>
      </p:sp>
      <p:sp>
        <p:nvSpPr>
          <p:cNvPr id="192" name="Freeform: Shape 191"/>
          <p:cNvSpPr/>
          <p:nvPr/>
        </p:nvSpPr>
        <p:spPr>
          <a:xfrm>
            <a:off x="2785215" y="1131390"/>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93" name="Freeform: Shape 192"/>
          <p:cNvSpPr/>
          <p:nvPr/>
        </p:nvSpPr>
        <p:spPr>
          <a:xfrm>
            <a:off x="3394333" y="861377"/>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nvGrpSpPr>
          <p:cNvPr id="108" name="Group 107"/>
          <p:cNvGrpSpPr/>
          <p:nvPr/>
        </p:nvGrpSpPr>
        <p:grpSpPr>
          <a:xfrm>
            <a:off x="3791902" y="2849583"/>
            <a:ext cx="1813843" cy="1289528"/>
            <a:chOff x="3791902" y="2850081"/>
            <a:chExt cx="1813843" cy="1289528"/>
          </a:xfrm>
          <a:solidFill>
            <a:schemeClr val="tx2"/>
          </a:solidFill>
        </p:grpSpPr>
        <p:sp>
          <p:nvSpPr>
            <p:cNvPr id="109" name="Rectangle 111"/>
            <p:cNvSpPr/>
            <p:nvPr/>
          </p:nvSpPr>
          <p:spPr>
            <a:xfrm>
              <a:off x="3792228" y="2850081"/>
              <a:ext cx="1813517" cy="1289528"/>
            </a:xfrm>
            <a:custGeom>
              <a:avLst/>
              <a:gdLst>
                <a:gd name="connsiteX0" fmla="*/ 0 w 1690688"/>
                <a:gd name="connsiteY0" fmla="*/ 0 h 811857"/>
                <a:gd name="connsiteX1" fmla="*/ 1690688 w 1690688"/>
                <a:gd name="connsiteY1" fmla="*/ 0 h 811857"/>
                <a:gd name="connsiteX2" fmla="*/ 1690688 w 1690688"/>
                <a:gd name="connsiteY2" fmla="*/ 811857 h 811857"/>
                <a:gd name="connsiteX3" fmla="*/ 0 w 1690688"/>
                <a:gd name="connsiteY3" fmla="*/ 811857 h 811857"/>
                <a:gd name="connsiteX4" fmla="*/ 0 w 1690688"/>
                <a:gd name="connsiteY4" fmla="*/ 0 h 811857"/>
                <a:gd name="connsiteX0" fmla="*/ 191069 w 1690688"/>
                <a:gd name="connsiteY0" fmla="*/ 0 h 866448"/>
                <a:gd name="connsiteX1" fmla="*/ 1690688 w 1690688"/>
                <a:gd name="connsiteY1" fmla="*/ 54591 h 866448"/>
                <a:gd name="connsiteX2" fmla="*/ 1690688 w 1690688"/>
                <a:gd name="connsiteY2" fmla="*/ 866448 h 866448"/>
                <a:gd name="connsiteX3" fmla="*/ 0 w 1690688"/>
                <a:gd name="connsiteY3" fmla="*/ 866448 h 866448"/>
                <a:gd name="connsiteX4" fmla="*/ 191069 w 1690688"/>
                <a:gd name="connsiteY4" fmla="*/ 0 h 866448"/>
                <a:gd name="connsiteX0" fmla="*/ 95534 w 1690688"/>
                <a:gd name="connsiteY0" fmla="*/ 0 h 880095"/>
                <a:gd name="connsiteX1" fmla="*/ 1690688 w 1690688"/>
                <a:gd name="connsiteY1" fmla="*/ 68238 h 880095"/>
                <a:gd name="connsiteX2" fmla="*/ 1690688 w 1690688"/>
                <a:gd name="connsiteY2" fmla="*/ 880095 h 880095"/>
                <a:gd name="connsiteX3" fmla="*/ 0 w 1690688"/>
                <a:gd name="connsiteY3" fmla="*/ 880095 h 880095"/>
                <a:gd name="connsiteX4" fmla="*/ 95534 w 1690688"/>
                <a:gd name="connsiteY4" fmla="*/ 0 h 880095"/>
                <a:gd name="connsiteX0" fmla="*/ 109182 w 1690688"/>
                <a:gd name="connsiteY0" fmla="*/ 0 h 948334"/>
                <a:gd name="connsiteX1" fmla="*/ 1690688 w 1690688"/>
                <a:gd name="connsiteY1" fmla="*/ 136477 h 948334"/>
                <a:gd name="connsiteX2" fmla="*/ 1690688 w 1690688"/>
                <a:gd name="connsiteY2" fmla="*/ 948334 h 948334"/>
                <a:gd name="connsiteX3" fmla="*/ 0 w 1690688"/>
                <a:gd name="connsiteY3" fmla="*/ 948334 h 948334"/>
                <a:gd name="connsiteX4" fmla="*/ 109182 w 1690688"/>
                <a:gd name="connsiteY4" fmla="*/ 0 h 948334"/>
                <a:gd name="connsiteX0" fmla="*/ 150125 w 1731631"/>
                <a:gd name="connsiteY0" fmla="*/ 0 h 1057516"/>
                <a:gd name="connsiteX1" fmla="*/ 1731631 w 1731631"/>
                <a:gd name="connsiteY1" fmla="*/ 136477 h 1057516"/>
                <a:gd name="connsiteX2" fmla="*/ 1731631 w 1731631"/>
                <a:gd name="connsiteY2" fmla="*/ 948334 h 1057516"/>
                <a:gd name="connsiteX3" fmla="*/ 0 w 1731631"/>
                <a:gd name="connsiteY3" fmla="*/ 1057516 h 1057516"/>
                <a:gd name="connsiteX4" fmla="*/ 150125 w 1731631"/>
                <a:gd name="connsiteY4" fmla="*/ 0 h 1057516"/>
                <a:gd name="connsiteX0" fmla="*/ 150125 w 1731631"/>
                <a:gd name="connsiteY0" fmla="*/ 0 h 1289528"/>
                <a:gd name="connsiteX1" fmla="*/ 1731631 w 1731631"/>
                <a:gd name="connsiteY1" fmla="*/ 136477 h 1289528"/>
                <a:gd name="connsiteX2" fmla="*/ 1690687 w 1731631"/>
                <a:gd name="connsiteY2" fmla="*/ 1289528 h 1289528"/>
                <a:gd name="connsiteX3" fmla="*/ 0 w 1731631"/>
                <a:gd name="connsiteY3" fmla="*/ 1057516 h 1289528"/>
                <a:gd name="connsiteX4" fmla="*/ 150125 w 1731631"/>
                <a:gd name="connsiteY4" fmla="*/ 0 h 1289528"/>
                <a:gd name="connsiteX0" fmla="*/ 150125 w 1840813"/>
                <a:gd name="connsiteY0" fmla="*/ 0 h 1289528"/>
                <a:gd name="connsiteX1" fmla="*/ 1840813 w 1840813"/>
                <a:gd name="connsiteY1" fmla="*/ 95534 h 1289528"/>
                <a:gd name="connsiteX2" fmla="*/ 1690687 w 1840813"/>
                <a:gd name="connsiteY2" fmla="*/ 1289528 h 1289528"/>
                <a:gd name="connsiteX3" fmla="*/ 0 w 1840813"/>
                <a:gd name="connsiteY3" fmla="*/ 1057516 h 1289528"/>
                <a:gd name="connsiteX4" fmla="*/ 150125 w 1840813"/>
                <a:gd name="connsiteY4" fmla="*/ 0 h 1289528"/>
                <a:gd name="connsiteX0" fmla="*/ 150125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50125 w 1813517"/>
                <a:gd name="connsiteY4" fmla="*/ 0 h 1289528"/>
                <a:gd name="connsiteX0" fmla="*/ 122829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22829 w 1813517"/>
                <a:gd name="connsiteY4" fmla="*/ 0 h 128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517" h="1289528">
                  <a:moveTo>
                    <a:pt x="122829" y="0"/>
                  </a:moveTo>
                  <a:lnTo>
                    <a:pt x="1813517" y="95534"/>
                  </a:lnTo>
                  <a:lnTo>
                    <a:pt x="1690687" y="1289528"/>
                  </a:lnTo>
                  <a:lnTo>
                    <a:pt x="0" y="1057516"/>
                  </a:lnTo>
                  <a:lnTo>
                    <a:pt x="122829" y="0"/>
                  </a:lnTo>
                  <a:close/>
                </a:path>
              </a:pathLst>
            </a:custGeom>
            <a:grpFill/>
            <a:ln w="28575">
              <a:solidFill>
                <a:schemeClr val="bg2"/>
              </a:solidFill>
            </a:ln>
          </p:spPr>
          <p:txBody>
            <a:bodyPr wrap="square" rtlCol="0" anchor="ctr">
              <a:noAutofit/>
            </a:bodyPr>
            <a:lstStyle/>
            <a:p>
              <a:pPr algn="ctr"/>
              <a:endParaRPr lang="en-GB" sz="2400" dirty="0">
                <a:solidFill>
                  <a:schemeClr val="tx1"/>
                </a:solidFill>
              </a:endParaRPr>
            </a:p>
          </p:txBody>
        </p:sp>
        <p:sp>
          <p:nvSpPr>
            <p:cNvPr id="110" name="Rectangle 109"/>
            <p:cNvSpPr/>
            <p:nvPr/>
          </p:nvSpPr>
          <p:spPr>
            <a:xfrm rot="266998">
              <a:off x="3791902" y="3087337"/>
              <a:ext cx="1801263" cy="707886"/>
            </a:xfrm>
            <a:prstGeom prst="rect">
              <a:avLst/>
            </a:prstGeom>
            <a:noFill/>
          </p:spPr>
          <p:txBody>
            <a:bodyPr wrap="none">
              <a:spAutoFit/>
            </a:bodyPr>
            <a:lstStyle/>
            <a:p>
              <a:pPr algn="ctr"/>
              <a:r>
                <a:rPr lang="en-GB" sz="2000" dirty="0">
                  <a:solidFill>
                    <a:schemeClr val="bg1"/>
                  </a:solidFill>
                </a:rPr>
                <a:t>PROJECT </a:t>
              </a:r>
            </a:p>
            <a:p>
              <a:pPr algn="ctr"/>
              <a:r>
                <a:rPr lang="en-GB" sz="2000" dirty="0">
                  <a:solidFill>
                    <a:schemeClr val="bg1"/>
                  </a:solidFill>
                </a:rPr>
                <a:t>CHAT CHANNEL</a:t>
              </a:r>
            </a:p>
          </p:txBody>
        </p:sp>
      </p:grpSp>
      <p:sp>
        <p:nvSpPr>
          <p:cNvPr id="198" name="Freeform: Shape 197"/>
          <p:cNvSpPr/>
          <p:nvPr/>
        </p:nvSpPr>
        <p:spPr>
          <a:xfrm>
            <a:off x="143045" y="2201078"/>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216000" rIns="91440" bIns="45720" numCol="1" anchor="ctr" anchorCtr="0" compatLnSpc="1">
            <a:prstTxWarp prst="textNoShape">
              <a:avLst/>
            </a:prstTxWarp>
          </a:bodyPr>
          <a:lstStyle/>
          <a:p>
            <a:pPr algn="ctr"/>
            <a:r>
              <a:rPr lang="en-GB" sz="1600" b="1" dirty="0">
                <a:solidFill>
                  <a:schemeClr val="tx2"/>
                </a:solidFill>
              </a:rPr>
              <a:t>MY COLLEAGUE IS </a:t>
            </a:r>
          </a:p>
          <a:p>
            <a:pPr algn="ctr"/>
            <a:r>
              <a:rPr lang="en-GB" sz="1600" b="1" dirty="0">
                <a:solidFill>
                  <a:schemeClr val="tx2"/>
                </a:solidFill>
              </a:rPr>
              <a:t>ON HOLIDAY BUT NO PROBLEM! I CAN CHECK </a:t>
            </a:r>
          </a:p>
          <a:p>
            <a:pPr algn="ctr"/>
            <a:r>
              <a:rPr lang="en-GB" sz="1600" b="1" dirty="0">
                <a:solidFill>
                  <a:schemeClr val="tx2"/>
                </a:solidFill>
              </a:rPr>
              <a:t>THE CHANNEL OR </a:t>
            </a:r>
          </a:p>
          <a:p>
            <a:pPr algn="ctr"/>
            <a:r>
              <a:rPr lang="en-GB" sz="1600" b="1" dirty="0">
                <a:solidFill>
                  <a:schemeClr val="tx2"/>
                </a:solidFill>
              </a:rPr>
              <a:t>ASK JACK</a:t>
            </a:r>
          </a:p>
        </p:txBody>
      </p:sp>
      <p:sp>
        <p:nvSpPr>
          <p:cNvPr id="199" name="Freeform: Shape 198"/>
          <p:cNvSpPr/>
          <p:nvPr/>
        </p:nvSpPr>
        <p:spPr>
          <a:xfrm>
            <a:off x="1242968" y="1609974"/>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200" name="Freeform: Shape 199"/>
          <p:cNvSpPr/>
          <p:nvPr/>
        </p:nvSpPr>
        <p:spPr>
          <a:xfrm>
            <a:off x="665278" y="1862597"/>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nvGrpSpPr>
          <p:cNvPr id="111" name="Group 110"/>
          <p:cNvGrpSpPr/>
          <p:nvPr/>
        </p:nvGrpSpPr>
        <p:grpSpPr>
          <a:xfrm>
            <a:off x="8037392" y="2744234"/>
            <a:ext cx="1516062" cy="874713"/>
            <a:chOff x="8037392" y="1816099"/>
            <a:chExt cx="1516062" cy="874713"/>
          </a:xfrm>
        </p:grpSpPr>
        <p:sp>
          <p:nvSpPr>
            <p:cNvPr id="114" name="Freeform 47"/>
            <p:cNvSpPr>
              <a:spLocks/>
            </p:cNvSpPr>
            <p:nvPr/>
          </p:nvSpPr>
          <p:spPr bwMode="auto">
            <a:xfrm>
              <a:off x="8494592" y="1831974"/>
              <a:ext cx="268288" cy="417513"/>
            </a:xfrm>
            <a:custGeom>
              <a:avLst/>
              <a:gdLst>
                <a:gd name="T0" fmla="*/ 49 w 49"/>
                <a:gd name="T1" fmla="*/ 0 h 76"/>
                <a:gd name="T2" fmla="*/ 49 w 49"/>
                <a:gd name="T3" fmla="*/ 11 h 76"/>
                <a:gd name="T4" fmla="*/ 46 w 49"/>
                <a:gd name="T5" fmla="*/ 19 h 76"/>
                <a:gd name="T6" fmla="*/ 43 w 49"/>
                <a:gd name="T7" fmla="*/ 22 h 76"/>
                <a:gd name="T8" fmla="*/ 26 w 49"/>
                <a:gd name="T9" fmla="*/ 59 h 76"/>
                <a:gd name="T10" fmla="*/ 8 w 49"/>
                <a:gd name="T11" fmla="*/ 66 h 76"/>
                <a:gd name="T12" fmla="*/ 0 w 49"/>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49" h="76">
                  <a:moveTo>
                    <a:pt x="49" y="0"/>
                  </a:moveTo>
                  <a:cubicBezTo>
                    <a:pt x="49" y="11"/>
                    <a:pt x="49" y="11"/>
                    <a:pt x="49" y="11"/>
                  </a:cubicBezTo>
                  <a:cubicBezTo>
                    <a:pt x="49" y="14"/>
                    <a:pt x="48" y="17"/>
                    <a:pt x="46" y="19"/>
                  </a:cubicBezTo>
                  <a:cubicBezTo>
                    <a:pt x="43" y="22"/>
                    <a:pt x="43" y="22"/>
                    <a:pt x="43" y="22"/>
                  </a:cubicBezTo>
                  <a:cubicBezTo>
                    <a:pt x="43" y="22"/>
                    <a:pt x="35" y="54"/>
                    <a:pt x="26" y="59"/>
                  </a:cubicBezTo>
                  <a:cubicBezTo>
                    <a:pt x="26" y="59"/>
                    <a:pt x="25" y="68"/>
                    <a:pt x="8" y="66"/>
                  </a:cubicBezTo>
                  <a:cubicBezTo>
                    <a:pt x="0" y="76"/>
                    <a:pt x="0" y="76"/>
                    <a:pt x="0" y="7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Freeform 48"/>
            <p:cNvSpPr>
              <a:spLocks/>
            </p:cNvSpPr>
            <p:nvPr/>
          </p:nvSpPr>
          <p:spPr bwMode="auto">
            <a:xfrm>
              <a:off x="8285042" y="1816099"/>
              <a:ext cx="38100" cy="236538"/>
            </a:xfrm>
            <a:custGeom>
              <a:avLst/>
              <a:gdLst>
                <a:gd name="T0" fmla="*/ 4 w 7"/>
                <a:gd name="T1" fmla="*/ 0 h 43"/>
                <a:gd name="T2" fmla="*/ 4 w 7"/>
                <a:gd name="T3" fmla="*/ 27 h 43"/>
                <a:gd name="T4" fmla="*/ 4 w 7"/>
                <a:gd name="T5" fmla="*/ 41 h 43"/>
              </a:gdLst>
              <a:ahLst/>
              <a:cxnLst>
                <a:cxn ang="0">
                  <a:pos x="T0" y="T1"/>
                </a:cxn>
                <a:cxn ang="0">
                  <a:pos x="T2" y="T3"/>
                </a:cxn>
                <a:cxn ang="0">
                  <a:pos x="T4" y="T5"/>
                </a:cxn>
              </a:cxnLst>
              <a:rect l="0" t="0" r="r" b="b"/>
              <a:pathLst>
                <a:path w="7" h="43">
                  <a:moveTo>
                    <a:pt x="4" y="0"/>
                  </a:moveTo>
                  <a:cubicBezTo>
                    <a:pt x="4" y="0"/>
                    <a:pt x="0" y="11"/>
                    <a:pt x="4" y="27"/>
                  </a:cubicBezTo>
                  <a:cubicBezTo>
                    <a:pt x="7" y="43"/>
                    <a:pt x="4" y="41"/>
                    <a:pt x="4" y="4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Freeform 49"/>
            <p:cNvSpPr>
              <a:spLocks/>
            </p:cNvSpPr>
            <p:nvPr/>
          </p:nvSpPr>
          <p:spPr bwMode="auto">
            <a:xfrm>
              <a:off x="8532692" y="1898649"/>
              <a:ext cx="158750" cy="114300"/>
            </a:xfrm>
            <a:custGeom>
              <a:avLst/>
              <a:gdLst>
                <a:gd name="T0" fmla="*/ 29 w 29"/>
                <a:gd name="T1" fmla="*/ 6 h 21"/>
                <a:gd name="T2" fmla="*/ 25 w 29"/>
                <a:gd name="T3" fmla="*/ 7 h 21"/>
                <a:gd name="T4" fmla="*/ 18 w 29"/>
                <a:gd name="T5" fmla="*/ 5 h 21"/>
                <a:gd name="T6" fmla="*/ 0 w 29"/>
                <a:gd name="T7" fmla="*/ 21 h 21"/>
              </a:gdLst>
              <a:ahLst/>
              <a:cxnLst>
                <a:cxn ang="0">
                  <a:pos x="T0" y="T1"/>
                </a:cxn>
                <a:cxn ang="0">
                  <a:pos x="T2" y="T3"/>
                </a:cxn>
                <a:cxn ang="0">
                  <a:pos x="T4" y="T5"/>
                </a:cxn>
                <a:cxn ang="0">
                  <a:pos x="T6" y="T7"/>
                </a:cxn>
              </a:cxnLst>
              <a:rect l="0" t="0" r="r" b="b"/>
              <a:pathLst>
                <a:path w="29" h="21">
                  <a:moveTo>
                    <a:pt x="29" y="6"/>
                  </a:moveTo>
                  <a:cubicBezTo>
                    <a:pt x="25" y="7"/>
                    <a:pt x="25" y="7"/>
                    <a:pt x="25" y="7"/>
                  </a:cubicBezTo>
                  <a:cubicBezTo>
                    <a:pt x="25" y="7"/>
                    <a:pt x="24" y="0"/>
                    <a:pt x="18" y="5"/>
                  </a:cubicBezTo>
                  <a:cubicBezTo>
                    <a:pt x="11" y="10"/>
                    <a:pt x="0" y="21"/>
                    <a:pt x="0" y="2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Freeform 50"/>
            <p:cNvSpPr>
              <a:spLocks/>
            </p:cNvSpPr>
            <p:nvPr/>
          </p:nvSpPr>
          <p:spPr bwMode="auto">
            <a:xfrm>
              <a:off x="8202492" y="2057399"/>
              <a:ext cx="319088" cy="236538"/>
            </a:xfrm>
            <a:custGeom>
              <a:avLst/>
              <a:gdLst>
                <a:gd name="T0" fmla="*/ 10 w 58"/>
                <a:gd name="T1" fmla="*/ 3 h 43"/>
                <a:gd name="T2" fmla="*/ 5 w 58"/>
                <a:gd name="T3" fmla="*/ 7 h 43"/>
                <a:gd name="T4" fmla="*/ 58 w 58"/>
                <a:gd name="T5" fmla="*/ 43 h 43"/>
              </a:gdLst>
              <a:ahLst/>
              <a:cxnLst>
                <a:cxn ang="0">
                  <a:pos x="T0" y="T1"/>
                </a:cxn>
                <a:cxn ang="0">
                  <a:pos x="T2" y="T3"/>
                </a:cxn>
                <a:cxn ang="0">
                  <a:pos x="T4" y="T5"/>
                </a:cxn>
              </a:cxnLst>
              <a:rect l="0" t="0" r="r" b="b"/>
              <a:pathLst>
                <a:path w="58" h="43">
                  <a:moveTo>
                    <a:pt x="10" y="3"/>
                  </a:moveTo>
                  <a:cubicBezTo>
                    <a:pt x="10" y="3"/>
                    <a:pt x="0" y="0"/>
                    <a:pt x="5" y="7"/>
                  </a:cubicBezTo>
                  <a:cubicBezTo>
                    <a:pt x="5" y="7"/>
                    <a:pt x="50" y="25"/>
                    <a:pt x="58" y="4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Freeform 51"/>
            <p:cNvSpPr>
              <a:spLocks/>
            </p:cNvSpPr>
            <p:nvPr/>
          </p:nvSpPr>
          <p:spPr bwMode="auto">
            <a:xfrm>
              <a:off x="8037392" y="2139949"/>
              <a:ext cx="138113" cy="33338"/>
            </a:xfrm>
            <a:custGeom>
              <a:avLst/>
              <a:gdLst>
                <a:gd name="T0" fmla="*/ 87 w 87"/>
                <a:gd name="T1" fmla="*/ 0 h 21"/>
                <a:gd name="T2" fmla="*/ 35 w 87"/>
                <a:gd name="T3" fmla="*/ 0 h 21"/>
                <a:gd name="T4" fmla="*/ 0 w 87"/>
                <a:gd name="T5" fmla="*/ 21 h 21"/>
              </a:gdLst>
              <a:ahLst/>
              <a:cxnLst>
                <a:cxn ang="0">
                  <a:pos x="T0" y="T1"/>
                </a:cxn>
                <a:cxn ang="0">
                  <a:pos x="T2" y="T3"/>
                </a:cxn>
                <a:cxn ang="0">
                  <a:pos x="T4" y="T5"/>
                </a:cxn>
              </a:cxnLst>
              <a:rect l="0" t="0" r="r" b="b"/>
              <a:pathLst>
                <a:path w="87" h="21">
                  <a:moveTo>
                    <a:pt x="87" y="0"/>
                  </a:moveTo>
                  <a:lnTo>
                    <a:pt x="35" y="0"/>
                  </a:lnTo>
                  <a:lnTo>
                    <a:pt x="0" y="21"/>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Freeform 52"/>
            <p:cNvSpPr>
              <a:spLocks/>
            </p:cNvSpPr>
            <p:nvPr/>
          </p:nvSpPr>
          <p:spPr bwMode="auto">
            <a:xfrm>
              <a:off x="8235829" y="2228849"/>
              <a:ext cx="203200" cy="125413"/>
            </a:xfrm>
            <a:custGeom>
              <a:avLst/>
              <a:gdLst>
                <a:gd name="T0" fmla="*/ 0 w 37"/>
                <a:gd name="T1" fmla="*/ 0 h 23"/>
                <a:gd name="T2" fmla="*/ 37 w 37"/>
                <a:gd name="T3" fmla="*/ 23 h 23"/>
              </a:gdLst>
              <a:ahLst/>
              <a:cxnLst>
                <a:cxn ang="0">
                  <a:pos x="T0" y="T1"/>
                </a:cxn>
                <a:cxn ang="0">
                  <a:pos x="T2" y="T3"/>
                </a:cxn>
              </a:cxnLst>
              <a:rect l="0" t="0" r="r" b="b"/>
              <a:pathLst>
                <a:path w="37" h="23">
                  <a:moveTo>
                    <a:pt x="0" y="0"/>
                  </a:moveTo>
                  <a:cubicBezTo>
                    <a:pt x="0" y="0"/>
                    <a:pt x="29" y="7"/>
                    <a:pt x="37" y="2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Freeform 53"/>
            <p:cNvSpPr>
              <a:spLocks/>
            </p:cNvSpPr>
            <p:nvPr/>
          </p:nvSpPr>
          <p:spPr bwMode="auto">
            <a:xfrm>
              <a:off x="8566029" y="2376487"/>
              <a:ext cx="361950" cy="82550"/>
            </a:xfrm>
            <a:custGeom>
              <a:avLst/>
              <a:gdLst>
                <a:gd name="T0" fmla="*/ 0 w 66"/>
                <a:gd name="T1" fmla="*/ 15 h 15"/>
                <a:gd name="T2" fmla="*/ 28 w 66"/>
                <a:gd name="T3" fmla="*/ 8 h 15"/>
                <a:gd name="T4" fmla="*/ 34 w 66"/>
                <a:gd name="T5" fmla="*/ 8 h 15"/>
                <a:gd name="T6" fmla="*/ 45 w 66"/>
                <a:gd name="T7" fmla="*/ 2 h 15"/>
                <a:gd name="T8" fmla="*/ 57 w 66"/>
                <a:gd name="T9" fmla="*/ 3 h 15"/>
                <a:gd name="T10" fmla="*/ 65 w 66"/>
                <a:gd name="T11" fmla="*/ 8 h 15"/>
                <a:gd name="T12" fmla="*/ 64 w 66"/>
                <a:gd name="T13" fmla="*/ 12 h 15"/>
                <a:gd name="T14" fmla="*/ 58 w 66"/>
                <a:gd name="T15" fmla="*/ 11 h 15"/>
                <a:gd name="T16" fmla="*/ 52 w 66"/>
                <a:gd name="T17" fmla="*/ 12 h 15"/>
                <a:gd name="T18" fmla="*/ 45 w 6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
                  <a:moveTo>
                    <a:pt x="0" y="15"/>
                  </a:moveTo>
                  <a:cubicBezTo>
                    <a:pt x="28" y="8"/>
                    <a:pt x="28" y="8"/>
                    <a:pt x="28" y="8"/>
                  </a:cubicBezTo>
                  <a:cubicBezTo>
                    <a:pt x="34" y="8"/>
                    <a:pt x="34" y="8"/>
                    <a:pt x="34" y="8"/>
                  </a:cubicBezTo>
                  <a:cubicBezTo>
                    <a:pt x="45" y="2"/>
                    <a:pt x="45" y="2"/>
                    <a:pt x="45" y="2"/>
                  </a:cubicBezTo>
                  <a:cubicBezTo>
                    <a:pt x="49" y="0"/>
                    <a:pt x="54" y="0"/>
                    <a:pt x="57" y="3"/>
                  </a:cubicBezTo>
                  <a:cubicBezTo>
                    <a:pt x="65" y="8"/>
                    <a:pt x="65" y="8"/>
                    <a:pt x="65" y="8"/>
                  </a:cubicBezTo>
                  <a:cubicBezTo>
                    <a:pt x="66" y="10"/>
                    <a:pt x="65" y="12"/>
                    <a:pt x="64" y="12"/>
                  </a:cubicBezTo>
                  <a:cubicBezTo>
                    <a:pt x="58" y="11"/>
                    <a:pt x="58" y="11"/>
                    <a:pt x="58" y="11"/>
                  </a:cubicBezTo>
                  <a:cubicBezTo>
                    <a:pt x="56" y="10"/>
                    <a:pt x="54" y="11"/>
                    <a:pt x="52" y="12"/>
                  </a:cubicBezTo>
                  <a:cubicBezTo>
                    <a:pt x="45" y="15"/>
                    <a:pt x="45" y="15"/>
                    <a:pt x="45" y="1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Freeform 54"/>
            <p:cNvSpPr>
              <a:spLocks/>
            </p:cNvSpPr>
            <p:nvPr/>
          </p:nvSpPr>
          <p:spPr bwMode="auto">
            <a:xfrm>
              <a:off x="8708904" y="2476499"/>
              <a:ext cx="203200" cy="49213"/>
            </a:xfrm>
            <a:custGeom>
              <a:avLst/>
              <a:gdLst>
                <a:gd name="T0" fmla="*/ 34 w 37"/>
                <a:gd name="T1" fmla="*/ 0 h 9"/>
                <a:gd name="T2" fmla="*/ 34 w 37"/>
                <a:gd name="T3" fmla="*/ 0 h 9"/>
                <a:gd name="T4" fmla="*/ 35 w 37"/>
                <a:gd name="T5" fmla="*/ 5 h 9"/>
                <a:gd name="T6" fmla="*/ 34 w 37"/>
                <a:gd name="T7" fmla="*/ 7 h 9"/>
                <a:gd name="T8" fmla="*/ 15 w 37"/>
                <a:gd name="T9" fmla="*/ 9 h 9"/>
                <a:gd name="T10" fmla="*/ 12 w 37"/>
                <a:gd name="T11" fmla="*/ 9 h 9"/>
                <a:gd name="T12" fmla="*/ 0 w 37"/>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34" y="0"/>
                  </a:moveTo>
                  <a:cubicBezTo>
                    <a:pt x="34" y="0"/>
                    <a:pt x="34" y="0"/>
                    <a:pt x="34" y="0"/>
                  </a:cubicBezTo>
                  <a:cubicBezTo>
                    <a:pt x="36" y="1"/>
                    <a:pt x="37" y="4"/>
                    <a:pt x="35" y="5"/>
                  </a:cubicBezTo>
                  <a:cubicBezTo>
                    <a:pt x="34" y="7"/>
                    <a:pt x="34" y="7"/>
                    <a:pt x="34" y="7"/>
                  </a:cubicBezTo>
                  <a:cubicBezTo>
                    <a:pt x="15" y="9"/>
                    <a:pt x="15" y="9"/>
                    <a:pt x="15" y="9"/>
                  </a:cubicBezTo>
                  <a:cubicBezTo>
                    <a:pt x="14" y="9"/>
                    <a:pt x="13" y="9"/>
                    <a:pt x="12" y="9"/>
                  </a:cubicBezTo>
                  <a:cubicBezTo>
                    <a:pt x="0" y="7"/>
                    <a:pt x="0" y="7"/>
                    <a:pt x="0" y="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5"/>
            <p:cNvSpPr>
              <a:spLocks noChangeShapeType="1"/>
            </p:cNvSpPr>
            <p:nvPr/>
          </p:nvSpPr>
          <p:spPr bwMode="auto">
            <a:xfrm>
              <a:off x="8708904" y="2559049"/>
              <a:ext cx="246063" cy="11588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Freeform 56"/>
            <p:cNvSpPr>
              <a:spLocks/>
            </p:cNvSpPr>
            <p:nvPr/>
          </p:nvSpPr>
          <p:spPr bwMode="auto">
            <a:xfrm>
              <a:off x="8954967" y="2476499"/>
              <a:ext cx="180975" cy="198438"/>
            </a:xfrm>
            <a:custGeom>
              <a:avLst/>
              <a:gdLst>
                <a:gd name="T0" fmla="*/ 14 w 114"/>
                <a:gd name="T1" fmla="*/ 125 h 125"/>
                <a:gd name="T2" fmla="*/ 14 w 114"/>
                <a:gd name="T3" fmla="*/ 97 h 125"/>
                <a:gd name="T4" fmla="*/ 0 w 114"/>
                <a:gd name="T5" fmla="*/ 20 h 125"/>
                <a:gd name="T6" fmla="*/ 28 w 114"/>
                <a:gd name="T7" fmla="*/ 0 h 125"/>
                <a:gd name="T8" fmla="*/ 97 w 114"/>
                <a:gd name="T9" fmla="*/ 0 h 125"/>
                <a:gd name="T10" fmla="*/ 114 w 114"/>
                <a:gd name="T11" fmla="*/ 14 h 125"/>
                <a:gd name="T12" fmla="*/ 107 w 114"/>
                <a:gd name="T13" fmla="*/ 79 h 125"/>
                <a:gd name="T14" fmla="*/ 90 w 114"/>
                <a:gd name="T15" fmla="*/ 97 h 125"/>
                <a:gd name="T16" fmla="*/ 90 w 114"/>
                <a:gd name="T1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25">
                  <a:moveTo>
                    <a:pt x="14" y="125"/>
                  </a:moveTo>
                  <a:lnTo>
                    <a:pt x="14" y="97"/>
                  </a:lnTo>
                  <a:lnTo>
                    <a:pt x="0" y="20"/>
                  </a:lnTo>
                  <a:lnTo>
                    <a:pt x="28" y="0"/>
                  </a:lnTo>
                  <a:lnTo>
                    <a:pt x="97" y="0"/>
                  </a:lnTo>
                  <a:lnTo>
                    <a:pt x="114" y="14"/>
                  </a:lnTo>
                  <a:lnTo>
                    <a:pt x="107" y="79"/>
                  </a:lnTo>
                  <a:lnTo>
                    <a:pt x="90" y="97"/>
                  </a:lnTo>
                  <a:lnTo>
                    <a:pt x="90" y="12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Freeform 57"/>
            <p:cNvSpPr>
              <a:spLocks/>
            </p:cNvSpPr>
            <p:nvPr/>
          </p:nvSpPr>
          <p:spPr bwMode="auto">
            <a:xfrm>
              <a:off x="8905754" y="2046287"/>
              <a:ext cx="647700" cy="628650"/>
            </a:xfrm>
            <a:custGeom>
              <a:avLst/>
              <a:gdLst>
                <a:gd name="T0" fmla="*/ 0 w 408"/>
                <a:gd name="T1" fmla="*/ 212 h 396"/>
                <a:gd name="T2" fmla="*/ 62 w 408"/>
                <a:gd name="T3" fmla="*/ 0 h 396"/>
                <a:gd name="T4" fmla="*/ 408 w 408"/>
                <a:gd name="T5" fmla="*/ 70 h 396"/>
                <a:gd name="T6" fmla="*/ 329 w 408"/>
                <a:gd name="T7" fmla="*/ 340 h 396"/>
                <a:gd name="T8" fmla="*/ 253 w 408"/>
                <a:gd name="T9" fmla="*/ 396 h 396"/>
              </a:gdLst>
              <a:ahLst/>
              <a:cxnLst>
                <a:cxn ang="0">
                  <a:pos x="T0" y="T1"/>
                </a:cxn>
                <a:cxn ang="0">
                  <a:pos x="T2" y="T3"/>
                </a:cxn>
                <a:cxn ang="0">
                  <a:pos x="T4" y="T5"/>
                </a:cxn>
                <a:cxn ang="0">
                  <a:pos x="T6" y="T7"/>
                </a:cxn>
                <a:cxn ang="0">
                  <a:pos x="T8" y="T9"/>
                </a:cxn>
              </a:cxnLst>
              <a:rect l="0" t="0" r="r" b="b"/>
              <a:pathLst>
                <a:path w="408" h="396">
                  <a:moveTo>
                    <a:pt x="0" y="212"/>
                  </a:moveTo>
                  <a:lnTo>
                    <a:pt x="62" y="0"/>
                  </a:lnTo>
                  <a:lnTo>
                    <a:pt x="408" y="70"/>
                  </a:lnTo>
                  <a:lnTo>
                    <a:pt x="329" y="340"/>
                  </a:lnTo>
                  <a:lnTo>
                    <a:pt x="253" y="39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Freeform 58"/>
            <p:cNvSpPr>
              <a:spLocks/>
            </p:cNvSpPr>
            <p:nvPr/>
          </p:nvSpPr>
          <p:spPr bwMode="auto">
            <a:xfrm>
              <a:off x="8932742" y="2074862"/>
              <a:ext cx="593725" cy="461963"/>
            </a:xfrm>
            <a:custGeom>
              <a:avLst/>
              <a:gdLst>
                <a:gd name="T0" fmla="*/ 0 w 374"/>
                <a:gd name="T1" fmla="*/ 194 h 291"/>
                <a:gd name="T2" fmla="*/ 56 w 374"/>
                <a:gd name="T3" fmla="*/ 0 h 291"/>
                <a:gd name="T4" fmla="*/ 374 w 374"/>
                <a:gd name="T5" fmla="*/ 62 h 291"/>
                <a:gd name="T6" fmla="*/ 308 w 374"/>
                <a:gd name="T7" fmla="*/ 291 h 291"/>
                <a:gd name="T8" fmla="*/ 63 w 374"/>
                <a:gd name="T9" fmla="*/ 215 h 291"/>
              </a:gdLst>
              <a:ahLst/>
              <a:cxnLst>
                <a:cxn ang="0">
                  <a:pos x="T0" y="T1"/>
                </a:cxn>
                <a:cxn ang="0">
                  <a:pos x="T2" y="T3"/>
                </a:cxn>
                <a:cxn ang="0">
                  <a:pos x="T4" y="T5"/>
                </a:cxn>
                <a:cxn ang="0">
                  <a:pos x="T6" y="T7"/>
                </a:cxn>
                <a:cxn ang="0">
                  <a:pos x="T8" y="T9"/>
                </a:cxn>
              </a:cxnLst>
              <a:rect l="0" t="0" r="r" b="b"/>
              <a:pathLst>
                <a:path w="374" h="291">
                  <a:moveTo>
                    <a:pt x="0" y="194"/>
                  </a:moveTo>
                  <a:lnTo>
                    <a:pt x="56" y="0"/>
                  </a:lnTo>
                  <a:lnTo>
                    <a:pt x="374" y="62"/>
                  </a:lnTo>
                  <a:lnTo>
                    <a:pt x="308" y="291"/>
                  </a:lnTo>
                  <a:lnTo>
                    <a:pt x="63" y="21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Freeform 59"/>
            <p:cNvSpPr>
              <a:spLocks/>
            </p:cNvSpPr>
            <p:nvPr/>
          </p:nvSpPr>
          <p:spPr bwMode="auto">
            <a:xfrm>
              <a:off x="8466017" y="2387599"/>
              <a:ext cx="296863" cy="303213"/>
            </a:xfrm>
            <a:custGeom>
              <a:avLst/>
              <a:gdLst>
                <a:gd name="T0" fmla="*/ 0 w 54"/>
                <a:gd name="T1" fmla="*/ 6 h 55"/>
                <a:gd name="T2" fmla="*/ 54 w 54"/>
                <a:gd name="T3" fmla="*/ 55 h 55"/>
              </a:gdLst>
              <a:ahLst/>
              <a:cxnLst>
                <a:cxn ang="0">
                  <a:pos x="T0" y="T1"/>
                </a:cxn>
                <a:cxn ang="0">
                  <a:pos x="T2" y="T3"/>
                </a:cxn>
              </a:cxnLst>
              <a:rect l="0" t="0" r="r" b="b"/>
              <a:pathLst>
                <a:path w="54" h="55">
                  <a:moveTo>
                    <a:pt x="0" y="6"/>
                  </a:moveTo>
                  <a:cubicBezTo>
                    <a:pt x="0" y="6"/>
                    <a:pt x="12" y="0"/>
                    <a:pt x="54" y="5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5" name="Arc 134"/>
          <p:cNvSpPr/>
          <p:nvPr/>
        </p:nvSpPr>
        <p:spPr>
          <a:xfrm rot="1431869" flipV="1">
            <a:off x="4947800" y="-686876"/>
            <a:ext cx="4509300" cy="4509300"/>
          </a:xfrm>
          <a:prstGeom prst="arc">
            <a:avLst>
              <a:gd name="adj1" fmla="val 15566079"/>
              <a:gd name="adj2" fmla="val 19318517"/>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36" name="Freeform 24"/>
          <p:cNvSpPr>
            <a:spLocks noEditPoints="1"/>
          </p:cNvSpPr>
          <p:nvPr/>
        </p:nvSpPr>
        <p:spPr bwMode="auto">
          <a:xfrm rot="1389209">
            <a:off x="6030837" y="3435090"/>
            <a:ext cx="294281" cy="207501"/>
          </a:xfrm>
          <a:prstGeom prst="wedgeRoundRectCallou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7" name="Freeform 24"/>
          <p:cNvSpPr>
            <a:spLocks noEditPoints="1"/>
          </p:cNvSpPr>
          <p:nvPr/>
        </p:nvSpPr>
        <p:spPr bwMode="auto">
          <a:xfrm rot="543874">
            <a:off x="6638472" y="3682236"/>
            <a:ext cx="294281" cy="207501"/>
          </a:xfrm>
          <a:prstGeom prst="wedgeRoundRectCallou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8" name="Freeform 24"/>
          <p:cNvSpPr>
            <a:spLocks noEditPoints="1"/>
          </p:cNvSpPr>
          <p:nvPr/>
        </p:nvSpPr>
        <p:spPr bwMode="auto">
          <a:xfrm rot="21240293">
            <a:off x="7246107" y="3732633"/>
            <a:ext cx="294281" cy="207501"/>
          </a:xfrm>
          <a:prstGeom prst="wedgeRoundRectCallou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9" name="Freeform 24"/>
          <p:cNvSpPr>
            <a:spLocks noEditPoints="1"/>
          </p:cNvSpPr>
          <p:nvPr/>
        </p:nvSpPr>
        <p:spPr bwMode="auto">
          <a:xfrm rot="19863504">
            <a:off x="7853741" y="3573464"/>
            <a:ext cx="294281" cy="207501"/>
          </a:xfrm>
          <a:prstGeom prst="wedgeRoundRectCallout">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16" name="Rectangle 115"/>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Knowledge Management</a:t>
            </a:r>
            <a:endParaRPr lang="en-US" sz="4000" dirty="0">
              <a:solidFill>
                <a:schemeClr val="bg1"/>
              </a:solidFill>
              <a:latin typeface="Arial"/>
              <a:cs typeface="Arial"/>
            </a:endParaRPr>
          </a:p>
        </p:txBody>
      </p:sp>
      <p:sp>
        <p:nvSpPr>
          <p:cNvPr id="131"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32" name="Group 131"/>
          <p:cNvGrpSpPr/>
          <p:nvPr/>
        </p:nvGrpSpPr>
        <p:grpSpPr>
          <a:xfrm rot="7200000">
            <a:off x="9865406" y="965650"/>
            <a:ext cx="1973440" cy="1973438"/>
            <a:chOff x="9865406" y="965650"/>
            <a:chExt cx="1973440" cy="1973438"/>
          </a:xfrm>
        </p:grpSpPr>
        <p:sp>
          <p:nvSpPr>
            <p:cNvPr id="133" name="Oval 132"/>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4" name="Straight Connector 133"/>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grpSp>
        <p:nvGrpSpPr>
          <p:cNvPr id="140" name="Group 139"/>
          <p:cNvGrpSpPr/>
          <p:nvPr/>
        </p:nvGrpSpPr>
        <p:grpSpPr>
          <a:xfrm>
            <a:off x="9865406" y="965650"/>
            <a:ext cx="1973440" cy="1973438"/>
            <a:chOff x="9865406" y="965650"/>
            <a:chExt cx="1973440" cy="1973438"/>
          </a:xfrm>
        </p:grpSpPr>
        <p:sp>
          <p:nvSpPr>
            <p:cNvPr id="141" name="Oval 140"/>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2" name="Straight Connector 141"/>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143" name="Oval 142"/>
          <p:cNvSpPr/>
          <p:nvPr/>
        </p:nvSpPr>
        <p:spPr>
          <a:xfrm>
            <a:off x="10762126" y="1848301"/>
            <a:ext cx="180000" cy="180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337480028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 calcmode="lin" valueType="num">
                                      <p:cBhvr>
                                        <p:cTn id="11" dur="500" fill="hold"/>
                                        <p:tgtEl>
                                          <p:spTgt spid="121"/>
                                        </p:tgtEl>
                                        <p:attrNameLst>
                                          <p:attrName>ppt_w</p:attrName>
                                        </p:attrNameLst>
                                      </p:cBhvr>
                                      <p:tavLst>
                                        <p:tav tm="0">
                                          <p:val>
                                            <p:fltVal val="0"/>
                                          </p:val>
                                        </p:tav>
                                        <p:tav tm="100000">
                                          <p:val>
                                            <p:strVal val="#ppt_w"/>
                                          </p:val>
                                        </p:tav>
                                      </p:tavLst>
                                    </p:anim>
                                    <p:anim calcmode="lin" valueType="num">
                                      <p:cBhvr>
                                        <p:cTn id="12" dur="500" fill="hold"/>
                                        <p:tgtEl>
                                          <p:spTgt spid="121"/>
                                        </p:tgtEl>
                                        <p:attrNameLst>
                                          <p:attrName>ppt_h</p:attrName>
                                        </p:attrNameLst>
                                      </p:cBhvr>
                                      <p:tavLst>
                                        <p:tav tm="0">
                                          <p:val>
                                            <p:fltVal val="0"/>
                                          </p:val>
                                        </p:tav>
                                        <p:tav tm="100000">
                                          <p:val>
                                            <p:strVal val="#ppt_h"/>
                                          </p:val>
                                        </p:tav>
                                      </p:tavLst>
                                    </p:anim>
                                    <p:animEffect transition="in" filter="fade">
                                      <p:cBhvr>
                                        <p:cTn id="13" dur="500"/>
                                        <p:tgtEl>
                                          <p:spTgt spid="12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92"/>
                                        </p:tgtEl>
                                        <p:attrNameLst>
                                          <p:attrName>style.visibility</p:attrName>
                                        </p:attrNameLst>
                                      </p:cBhvr>
                                      <p:to>
                                        <p:strVal val="visible"/>
                                      </p:to>
                                    </p:set>
                                    <p:anim calcmode="lin" valueType="num">
                                      <p:cBhvr>
                                        <p:cTn id="17" dur="500" fill="hold"/>
                                        <p:tgtEl>
                                          <p:spTgt spid="192"/>
                                        </p:tgtEl>
                                        <p:attrNameLst>
                                          <p:attrName>ppt_w</p:attrName>
                                        </p:attrNameLst>
                                      </p:cBhvr>
                                      <p:tavLst>
                                        <p:tav tm="0">
                                          <p:val>
                                            <p:fltVal val="0"/>
                                          </p:val>
                                        </p:tav>
                                        <p:tav tm="100000">
                                          <p:val>
                                            <p:strVal val="#ppt_w"/>
                                          </p:val>
                                        </p:tav>
                                      </p:tavLst>
                                    </p:anim>
                                    <p:anim calcmode="lin" valueType="num">
                                      <p:cBhvr>
                                        <p:cTn id="18" dur="500" fill="hold"/>
                                        <p:tgtEl>
                                          <p:spTgt spid="192"/>
                                        </p:tgtEl>
                                        <p:attrNameLst>
                                          <p:attrName>ppt_h</p:attrName>
                                        </p:attrNameLst>
                                      </p:cBhvr>
                                      <p:tavLst>
                                        <p:tav tm="0">
                                          <p:val>
                                            <p:fltVal val="0"/>
                                          </p:val>
                                        </p:tav>
                                        <p:tav tm="100000">
                                          <p:val>
                                            <p:strVal val="#ppt_h"/>
                                          </p:val>
                                        </p:tav>
                                      </p:tavLst>
                                    </p:anim>
                                    <p:animEffect transition="in" filter="fade">
                                      <p:cBhvr>
                                        <p:cTn id="19" dur="500"/>
                                        <p:tgtEl>
                                          <p:spTgt spid="192"/>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193"/>
                                        </p:tgtEl>
                                        <p:attrNameLst>
                                          <p:attrName>style.visibility</p:attrName>
                                        </p:attrNameLst>
                                      </p:cBhvr>
                                      <p:to>
                                        <p:strVal val="visible"/>
                                      </p:to>
                                    </p:set>
                                    <p:anim calcmode="lin" valueType="num">
                                      <p:cBhvr>
                                        <p:cTn id="22" dur="500" fill="hold"/>
                                        <p:tgtEl>
                                          <p:spTgt spid="193"/>
                                        </p:tgtEl>
                                        <p:attrNameLst>
                                          <p:attrName>ppt_w</p:attrName>
                                        </p:attrNameLst>
                                      </p:cBhvr>
                                      <p:tavLst>
                                        <p:tav tm="0">
                                          <p:val>
                                            <p:fltVal val="0"/>
                                          </p:val>
                                        </p:tav>
                                        <p:tav tm="100000">
                                          <p:val>
                                            <p:strVal val="#ppt_w"/>
                                          </p:val>
                                        </p:tav>
                                      </p:tavLst>
                                    </p:anim>
                                    <p:anim calcmode="lin" valueType="num">
                                      <p:cBhvr>
                                        <p:cTn id="23" dur="500" fill="hold"/>
                                        <p:tgtEl>
                                          <p:spTgt spid="193"/>
                                        </p:tgtEl>
                                        <p:attrNameLst>
                                          <p:attrName>ppt_h</p:attrName>
                                        </p:attrNameLst>
                                      </p:cBhvr>
                                      <p:tavLst>
                                        <p:tav tm="0">
                                          <p:val>
                                            <p:fltVal val="0"/>
                                          </p:val>
                                        </p:tav>
                                        <p:tav tm="100000">
                                          <p:val>
                                            <p:strVal val="#ppt_h"/>
                                          </p:val>
                                        </p:tav>
                                      </p:tavLst>
                                    </p:anim>
                                    <p:animEffect transition="in" filter="fade">
                                      <p:cBhvr>
                                        <p:cTn id="24" dur="500"/>
                                        <p:tgtEl>
                                          <p:spTgt spid="193"/>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91"/>
                                        </p:tgtEl>
                                        <p:attrNameLst>
                                          <p:attrName>style.visibility</p:attrName>
                                        </p:attrNameLst>
                                      </p:cBhvr>
                                      <p:to>
                                        <p:strVal val="visible"/>
                                      </p:to>
                                    </p:set>
                                    <p:anim calcmode="lin" valueType="num">
                                      <p:cBhvr>
                                        <p:cTn id="27" dur="500" fill="hold"/>
                                        <p:tgtEl>
                                          <p:spTgt spid="191"/>
                                        </p:tgtEl>
                                        <p:attrNameLst>
                                          <p:attrName>ppt_w</p:attrName>
                                        </p:attrNameLst>
                                      </p:cBhvr>
                                      <p:tavLst>
                                        <p:tav tm="0">
                                          <p:val>
                                            <p:fltVal val="0"/>
                                          </p:val>
                                        </p:tav>
                                        <p:tav tm="100000">
                                          <p:val>
                                            <p:strVal val="#ppt_w"/>
                                          </p:val>
                                        </p:tav>
                                      </p:tavLst>
                                    </p:anim>
                                    <p:anim calcmode="lin" valueType="num">
                                      <p:cBhvr>
                                        <p:cTn id="28" dur="500" fill="hold"/>
                                        <p:tgtEl>
                                          <p:spTgt spid="191"/>
                                        </p:tgtEl>
                                        <p:attrNameLst>
                                          <p:attrName>ppt_h</p:attrName>
                                        </p:attrNameLst>
                                      </p:cBhvr>
                                      <p:tavLst>
                                        <p:tav tm="0">
                                          <p:val>
                                            <p:fltVal val="0"/>
                                          </p:val>
                                        </p:tav>
                                        <p:tav tm="100000">
                                          <p:val>
                                            <p:strVal val="#ppt_h"/>
                                          </p:val>
                                        </p:tav>
                                      </p:tavLst>
                                    </p:anim>
                                    <p:animEffect transition="in" filter="fade">
                                      <p:cBhvr>
                                        <p:cTn id="29" dur="500"/>
                                        <p:tgtEl>
                                          <p:spTgt spid="191"/>
                                        </p:tgtEl>
                                      </p:cBhvr>
                                    </p:animEffect>
                                  </p:childTnLst>
                                </p:cTn>
                              </p:par>
                            </p:childTnLst>
                          </p:cTn>
                        </p:par>
                        <p:par>
                          <p:cTn id="30" fill="hold">
                            <p:stCondLst>
                              <p:cond delay="2000"/>
                            </p:stCondLst>
                            <p:childTnLst>
                              <p:par>
                                <p:cTn id="31" presetID="53" presetClass="entr" presetSubtype="16" fill="hold" grpId="0" nodeType="afterEffect">
                                  <p:stCondLst>
                                    <p:cond delay="2000"/>
                                  </p:stCondLst>
                                  <p:childTnLst>
                                    <p:set>
                                      <p:cBhvr>
                                        <p:cTn id="32" dur="1" fill="hold">
                                          <p:stCondLst>
                                            <p:cond delay="0"/>
                                          </p:stCondLst>
                                        </p:cTn>
                                        <p:tgtEl>
                                          <p:spTgt spid="199"/>
                                        </p:tgtEl>
                                        <p:attrNameLst>
                                          <p:attrName>style.visibility</p:attrName>
                                        </p:attrNameLst>
                                      </p:cBhvr>
                                      <p:to>
                                        <p:strVal val="visible"/>
                                      </p:to>
                                    </p:set>
                                    <p:anim calcmode="lin" valueType="num">
                                      <p:cBhvr>
                                        <p:cTn id="33" dur="500" fill="hold"/>
                                        <p:tgtEl>
                                          <p:spTgt spid="199"/>
                                        </p:tgtEl>
                                        <p:attrNameLst>
                                          <p:attrName>ppt_w</p:attrName>
                                        </p:attrNameLst>
                                      </p:cBhvr>
                                      <p:tavLst>
                                        <p:tav tm="0">
                                          <p:val>
                                            <p:fltVal val="0"/>
                                          </p:val>
                                        </p:tav>
                                        <p:tav tm="100000">
                                          <p:val>
                                            <p:strVal val="#ppt_w"/>
                                          </p:val>
                                        </p:tav>
                                      </p:tavLst>
                                    </p:anim>
                                    <p:anim calcmode="lin" valueType="num">
                                      <p:cBhvr>
                                        <p:cTn id="34" dur="500" fill="hold"/>
                                        <p:tgtEl>
                                          <p:spTgt spid="199"/>
                                        </p:tgtEl>
                                        <p:attrNameLst>
                                          <p:attrName>ppt_h</p:attrName>
                                        </p:attrNameLst>
                                      </p:cBhvr>
                                      <p:tavLst>
                                        <p:tav tm="0">
                                          <p:val>
                                            <p:fltVal val="0"/>
                                          </p:val>
                                        </p:tav>
                                        <p:tav tm="100000">
                                          <p:val>
                                            <p:strVal val="#ppt_h"/>
                                          </p:val>
                                        </p:tav>
                                      </p:tavLst>
                                    </p:anim>
                                    <p:animEffect transition="in" filter="fade">
                                      <p:cBhvr>
                                        <p:cTn id="35" dur="500"/>
                                        <p:tgtEl>
                                          <p:spTgt spid="199"/>
                                        </p:tgtEl>
                                      </p:cBhvr>
                                    </p:animEffect>
                                  </p:childTnLst>
                                </p:cTn>
                              </p:par>
                              <p:par>
                                <p:cTn id="36" presetID="10" presetClass="exit" presetSubtype="0" fill="hold" grpId="1" nodeType="withEffect">
                                  <p:stCondLst>
                                    <p:cond delay="2000"/>
                                  </p:stCondLst>
                                  <p:childTnLst>
                                    <p:animEffect transition="out" filter="fade">
                                      <p:cBhvr>
                                        <p:cTn id="37" dur="500"/>
                                        <p:tgtEl>
                                          <p:spTgt spid="192"/>
                                        </p:tgtEl>
                                      </p:cBhvr>
                                    </p:animEffect>
                                    <p:set>
                                      <p:cBhvr>
                                        <p:cTn id="38" dur="1" fill="hold">
                                          <p:stCondLst>
                                            <p:cond delay="499"/>
                                          </p:stCondLst>
                                        </p:cTn>
                                        <p:tgtEl>
                                          <p:spTgt spid="192"/>
                                        </p:tgtEl>
                                        <p:attrNameLst>
                                          <p:attrName>style.visibility</p:attrName>
                                        </p:attrNameLst>
                                      </p:cBhvr>
                                      <p:to>
                                        <p:strVal val="hidden"/>
                                      </p:to>
                                    </p:set>
                                  </p:childTnLst>
                                </p:cTn>
                              </p:par>
                              <p:par>
                                <p:cTn id="39" presetID="10" presetClass="exit" presetSubtype="0" fill="hold" grpId="1" nodeType="withEffect">
                                  <p:stCondLst>
                                    <p:cond delay="2000"/>
                                  </p:stCondLst>
                                  <p:childTnLst>
                                    <p:animEffect transition="out" filter="fade">
                                      <p:cBhvr>
                                        <p:cTn id="40" dur="500"/>
                                        <p:tgtEl>
                                          <p:spTgt spid="193"/>
                                        </p:tgtEl>
                                      </p:cBhvr>
                                    </p:animEffect>
                                    <p:set>
                                      <p:cBhvr>
                                        <p:cTn id="41" dur="1" fill="hold">
                                          <p:stCondLst>
                                            <p:cond delay="499"/>
                                          </p:stCondLst>
                                        </p:cTn>
                                        <p:tgtEl>
                                          <p:spTgt spid="193"/>
                                        </p:tgtEl>
                                        <p:attrNameLst>
                                          <p:attrName>style.visibility</p:attrName>
                                        </p:attrNameLst>
                                      </p:cBhvr>
                                      <p:to>
                                        <p:strVal val="hidden"/>
                                      </p:to>
                                    </p:set>
                                  </p:childTnLst>
                                </p:cTn>
                              </p:par>
                              <p:par>
                                <p:cTn id="42" presetID="10" presetClass="exit" presetSubtype="0" fill="hold" grpId="1" nodeType="withEffect">
                                  <p:stCondLst>
                                    <p:cond delay="2000"/>
                                  </p:stCondLst>
                                  <p:childTnLst>
                                    <p:animEffect transition="out" filter="fade">
                                      <p:cBhvr>
                                        <p:cTn id="43" dur="500"/>
                                        <p:tgtEl>
                                          <p:spTgt spid="191"/>
                                        </p:tgtEl>
                                      </p:cBhvr>
                                    </p:animEffect>
                                    <p:set>
                                      <p:cBhvr>
                                        <p:cTn id="44" dur="1" fill="hold">
                                          <p:stCondLst>
                                            <p:cond delay="499"/>
                                          </p:stCondLst>
                                        </p:cTn>
                                        <p:tgtEl>
                                          <p:spTgt spid="191"/>
                                        </p:tgtEl>
                                        <p:attrNameLst>
                                          <p:attrName>style.visibility</p:attrName>
                                        </p:attrNameLst>
                                      </p:cBhvr>
                                      <p:to>
                                        <p:strVal val="hidden"/>
                                      </p:to>
                                    </p:set>
                                  </p:childTnLst>
                                </p:cTn>
                              </p:par>
                              <p:par>
                                <p:cTn id="45" presetID="53" presetClass="entr" presetSubtype="16" fill="hold" grpId="0" nodeType="withEffect">
                                  <p:stCondLst>
                                    <p:cond delay="2250"/>
                                  </p:stCondLst>
                                  <p:childTnLst>
                                    <p:set>
                                      <p:cBhvr>
                                        <p:cTn id="46" dur="1" fill="hold">
                                          <p:stCondLst>
                                            <p:cond delay="0"/>
                                          </p:stCondLst>
                                        </p:cTn>
                                        <p:tgtEl>
                                          <p:spTgt spid="200"/>
                                        </p:tgtEl>
                                        <p:attrNameLst>
                                          <p:attrName>style.visibility</p:attrName>
                                        </p:attrNameLst>
                                      </p:cBhvr>
                                      <p:to>
                                        <p:strVal val="visible"/>
                                      </p:to>
                                    </p:set>
                                    <p:anim calcmode="lin" valueType="num">
                                      <p:cBhvr>
                                        <p:cTn id="47" dur="500" fill="hold"/>
                                        <p:tgtEl>
                                          <p:spTgt spid="200"/>
                                        </p:tgtEl>
                                        <p:attrNameLst>
                                          <p:attrName>ppt_w</p:attrName>
                                        </p:attrNameLst>
                                      </p:cBhvr>
                                      <p:tavLst>
                                        <p:tav tm="0">
                                          <p:val>
                                            <p:fltVal val="0"/>
                                          </p:val>
                                        </p:tav>
                                        <p:tav tm="100000">
                                          <p:val>
                                            <p:strVal val="#ppt_w"/>
                                          </p:val>
                                        </p:tav>
                                      </p:tavLst>
                                    </p:anim>
                                    <p:anim calcmode="lin" valueType="num">
                                      <p:cBhvr>
                                        <p:cTn id="48" dur="500" fill="hold"/>
                                        <p:tgtEl>
                                          <p:spTgt spid="200"/>
                                        </p:tgtEl>
                                        <p:attrNameLst>
                                          <p:attrName>ppt_h</p:attrName>
                                        </p:attrNameLst>
                                      </p:cBhvr>
                                      <p:tavLst>
                                        <p:tav tm="0">
                                          <p:val>
                                            <p:fltVal val="0"/>
                                          </p:val>
                                        </p:tav>
                                        <p:tav tm="100000">
                                          <p:val>
                                            <p:strVal val="#ppt_h"/>
                                          </p:val>
                                        </p:tav>
                                      </p:tavLst>
                                    </p:anim>
                                    <p:animEffect transition="in" filter="fade">
                                      <p:cBhvr>
                                        <p:cTn id="49" dur="500"/>
                                        <p:tgtEl>
                                          <p:spTgt spid="200"/>
                                        </p:tgtEl>
                                      </p:cBhvr>
                                    </p:animEffect>
                                  </p:childTnLst>
                                </p:cTn>
                              </p:par>
                              <p:par>
                                <p:cTn id="50" presetID="53" presetClass="entr" presetSubtype="16" fill="hold" grpId="0" nodeType="withEffect">
                                  <p:stCondLst>
                                    <p:cond delay="2500"/>
                                  </p:stCondLst>
                                  <p:childTnLst>
                                    <p:set>
                                      <p:cBhvr>
                                        <p:cTn id="51" dur="1" fill="hold">
                                          <p:stCondLst>
                                            <p:cond delay="0"/>
                                          </p:stCondLst>
                                        </p:cTn>
                                        <p:tgtEl>
                                          <p:spTgt spid="198"/>
                                        </p:tgtEl>
                                        <p:attrNameLst>
                                          <p:attrName>style.visibility</p:attrName>
                                        </p:attrNameLst>
                                      </p:cBhvr>
                                      <p:to>
                                        <p:strVal val="visible"/>
                                      </p:to>
                                    </p:set>
                                    <p:anim calcmode="lin" valueType="num">
                                      <p:cBhvr>
                                        <p:cTn id="52" dur="500" fill="hold"/>
                                        <p:tgtEl>
                                          <p:spTgt spid="198"/>
                                        </p:tgtEl>
                                        <p:attrNameLst>
                                          <p:attrName>ppt_w</p:attrName>
                                        </p:attrNameLst>
                                      </p:cBhvr>
                                      <p:tavLst>
                                        <p:tav tm="0">
                                          <p:val>
                                            <p:fltVal val="0"/>
                                          </p:val>
                                        </p:tav>
                                        <p:tav tm="100000">
                                          <p:val>
                                            <p:strVal val="#ppt_w"/>
                                          </p:val>
                                        </p:tav>
                                      </p:tavLst>
                                    </p:anim>
                                    <p:anim calcmode="lin" valueType="num">
                                      <p:cBhvr>
                                        <p:cTn id="53" dur="500" fill="hold"/>
                                        <p:tgtEl>
                                          <p:spTgt spid="198"/>
                                        </p:tgtEl>
                                        <p:attrNameLst>
                                          <p:attrName>ppt_h</p:attrName>
                                        </p:attrNameLst>
                                      </p:cBhvr>
                                      <p:tavLst>
                                        <p:tav tm="0">
                                          <p:val>
                                            <p:fltVal val="0"/>
                                          </p:val>
                                        </p:tav>
                                        <p:tav tm="100000">
                                          <p:val>
                                            <p:strVal val="#ppt_h"/>
                                          </p:val>
                                        </p:tav>
                                      </p:tavLst>
                                    </p:anim>
                                    <p:animEffect transition="in" filter="fade">
                                      <p:cBhvr>
                                        <p:cTn id="54" dur="500"/>
                                        <p:tgtEl>
                                          <p:spTgt spid="198"/>
                                        </p:tgtEl>
                                      </p:cBhvr>
                                    </p:animEffect>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88"/>
                                        </p:tgtEl>
                                        <p:attrNameLst>
                                          <p:attrName>style.visibility</p:attrName>
                                        </p:attrNameLst>
                                      </p:cBhvr>
                                      <p:to>
                                        <p:strVal val="visible"/>
                                      </p:to>
                                    </p:set>
                                    <p:anim calcmode="lin" valueType="num">
                                      <p:cBhvr>
                                        <p:cTn id="58" dur="500" fill="hold"/>
                                        <p:tgtEl>
                                          <p:spTgt spid="188"/>
                                        </p:tgtEl>
                                        <p:attrNameLst>
                                          <p:attrName>ppt_w</p:attrName>
                                        </p:attrNameLst>
                                      </p:cBhvr>
                                      <p:tavLst>
                                        <p:tav tm="0">
                                          <p:val>
                                            <p:fltVal val="0"/>
                                          </p:val>
                                        </p:tav>
                                        <p:tav tm="100000">
                                          <p:val>
                                            <p:strVal val="#ppt_w"/>
                                          </p:val>
                                        </p:tav>
                                      </p:tavLst>
                                    </p:anim>
                                    <p:anim calcmode="lin" valueType="num">
                                      <p:cBhvr>
                                        <p:cTn id="59" dur="500" fill="hold"/>
                                        <p:tgtEl>
                                          <p:spTgt spid="188"/>
                                        </p:tgtEl>
                                        <p:attrNameLst>
                                          <p:attrName>ppt_h</p:attrName>
                                        </p:attrNameLst>
                                      </p:cBhvr>
                                      <p:tavLst>
                                        <p:tav tm="0">
                                          <p:val>
                                            <p:fltVal val="0"/>
                                          </p:val>
                                        </p:tav>
                                        <p:tav tm="100000">
                                          <p:val>
                                            <p:strVal val="#ppt_h"/>
                                          </p:val>
                                        </p:tav>
                                      </p:tavLst>
                                    </p:anim>
                                    <p:animEffect transition="in" filter="fade">
                                      <p:cBhvr>
                                        <p:cTn id="60" dur="500"/>
                                        <p:tgtEl>
                                          <p:spTgt spid="188"/>
                                        </p:tgtEl>
                                      </p:cBhvr>
                                    </p:animEffect>
                                  </p:childTnLst>
                                </p:cTn>
                              </p:par>
                            </p:childTnLst>
                          </p:cTn>
                        </p:par>
                        <p:par>
                          <p:cTn id="61" fill="hold">
                            <p:stCondLst>
                              <p:cond delay="5500"/>
                            </p:stCondLst>
                            <p:childTnLst>
                              <p:par>
                                <p:cTn id="62" presetID="10" presetClass="entr" presetSubtype="0" fill="hold"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500"/>
                                        <p:tgtEl>
                                          <p:spTgt spid="108"/>
                                        </p:tgtEl>
                                      </p:cBhvr>
                                    </p:animEffect>
                                  </p:childTnLst>
                                </p:cTn>
                              </p:par>
                            </p:childTnLst>
                          </p:cTn>
                        </p:par>
                        <p:par>
                          <p:cTn id="65" fill="hold">
                            <p:stCondLst>
                              <p:cond delay="6000"/>
                            </p:stCondLst>
                            <p:childTnLst>
                              <p:par>
                                <p:cTn id="66" presetID="53" presetClass="exit" presetSubtype="32" fill="hold" nodeType="afterEffect">
                                  <p:stCondLst>
                                    <p:cond delay="2000"/>
                                  </p:stCondLst>
                                  <p:childTnLst>
                                    <p:anim calcmode="lin" valueType="num">
                                      <p:cBhvr>
                                        <p:cTn id="67" dur="500"/>
                                        <p:tgtEl>
                                          <p:spTgt spid="121"/>
                                        </p:tgtEl>
                                        <p:attrNameLst>
                                          <p:attrName>ppt_w</p:attrName>
                                        </p:attrNameLst>
                                      </p:cBhvr>
                                      <p:tavLst>
                                        <p:tav tm="0">
                                          <p:val>
                                            <p:strVal val="ppt_w"/>
                                          </p:val>
                                        </p:tav>
                                        <p:tav tm="100000">
                                          <p:val>
                                            <p:fltVal val="0"/>
                                          </p:val>
                                        </p:tav>
                                      </p:tavLst>
                                    </p:anim>
                                    <p:anim calcmode="lin" valueType="num">
                                      <p:cBhvr>
                                        <p:cTn id="68" dur="500"/>
                                        <p:tgtEl>
                                          <p:spTgt spid="121"/>
                                        </p:tgtEl>
                                        <p:attrNameLst>
                                          <p:attrName>ppt_h</p:attrName>
                                        </p:attrNameLst>
                                      </p:cBhvr>
                                      <p:tavLst>
                                        <p:tav tm="0">
                                          <p:val>
                                            <p:strVal val="ppt_h"/>
                                          </p:val>
                                        </p:tav>
                                        <p:tav tm="100000">
                                          <p:val>
                                            <p:fltVal val="0"/>
                                          </p:val>
                                        </p:tav>
                                      </p:tavLst>
                                    </p:anim>
                                    <p:animEffect transition="out" filter="fade">
                                      <p:cBhvr>
                                        <p:cTn id="69" dur="500"/>
                                        <p:tgtEl>
                                          <p:spTgt spid="121"/>
                                        </p:tgtEl>
                                      </p:cBhvr>
                                    </p:animEffect>
                                    <p:set>
                                      <p:cBhvr>
                                        <p:cTn id="70" dur="1" fill="hold">
                                          <p:stCondLst>
                                            <p:cond delay="499"/>
                                          </p:stCondLst>
                                        </p:cTn>
                                        <p:tgtEl>
                                          <p:spTgt spid="121"/>
                                        </p:tgtEl>
                                        <p:attrNameLst>
                                          <p:attrName>style.visibility</p:attrName>
                                        </p:attrNameLst>
                                      </p:cBhvr>
                                      <p:to>
                                        <p:strVal val="hidden"/>
                                      </p:to>
                                    </p:set>
                                  </p:childTnLst>
                                </p:cTn>
                              </p:par>
                              <p:par>
                                <p:cTn id="71" presetID="10" presetClass="exit" presetSubtype="0" fill="hold" grpId="1" nodeType="withEffect">
                                  <p:stCondLst>
                                    <p:cond delay="2000"/>
                                  </p:stCondLst>
                                  <p:childTnLst>
                                    <p:animEffect transition="out" filter="fade">
                                      <p:cBhvr>
                                        <p:cTn id="72" dur="500"/>
                                        <p:tgtEl>
                                          <p:spTgt spid="199"/>
                                        </p:tgtEl>
                                      </p:cBhvr>
                                    </p:animEffect>
                                    <p:set>
                                      <p:cBhvr>
                                        <p:cTn id="73" dur="1" fill="hold">
                                          <p:stCondLst>
                                            <p:cond delay="499"/>
                                          </p:stCondLst>
                                        </p:cTn>
                                        <p:tgtEl>
                                          <p:spTgt spid="199"/>
                                        </p:tgtEl>
                                        <p:attrNameLst>
                                          <p:attrName>style.visibility</p:attrName>
                                        </p:attrNameLst>
                                      </p:cBhvr>
                                      <p:to>
                                        <p:strVal val="hidden"/>
                                      </p:to>
                                    </p:set>
                                  </p:childTnLst>
                                </p:cTn>
                              </p:par>
                              <p:par>
                                <p:cTn id="74" presetID="10" presetClass="exit" presetSubtype="0" fill="hold" grpId="1" nodeType="withEffect">
                                  <p:stCondLst>
                                    <p:cond delay="2000"/>
                                  </p:stCondLst>
                                  <p:childTnLst>
                                    <p:animEffect transition="out" filter="fade">
                                      <p:cBhvr>
                                        <p:cTn id="75" dur="500"/>
                                        <p:tgtEl>
                                          <p:spTgt spid="200"/>
                                        </p:tgtEl>
                                      </p:cBhvr>
                                    </p:animEffect>
                                    <p:set>
                                      <p:cBhvr>
                                        <p:cTn id="76" dur="1" fill="hold">
                                          <p:stCondLst>
                                            <p:cond delay="499"/>
                                          </p:stCondLst>
                                        </p:cTn>
                                        <p:tgtEl>
                                          <p:spTgt spid="200"/>
                                        </p:tgtEl>
                                        <p:attrNameLst>
                                          <p:attrName>style.visibility</p:attrName>
                                        </p:attrNameLst>
                                      </p:cBhvr>
                                      <p:to>
                                        <p:strVal val="hidden"/>
                                      </p:to>
                                    </p:set>
                                  </p:childTnLst>
                                </p:cTn>
                              </p:par>
                              <p:par>
                                <p:cTn id="77" presetID="10" presetClass="exit" presetSubtype="0" fill="hold" grpId="1" nodeType="withEffect">
                                  <p:stCondLst>
                                    <p:cond delay="2000"/>
                                  </p:stCondLst>
                                  <p:childTnLst>
                                    <p:animEffect transition="out" filter="fade">
                                      <p:cBhvr>
                                        <p:cTn id="78" dur="500"/>
                                        <p:tgtEl>
                                          <p:spTgt spid="198"/>
                                        </p:tgtEl>
                                      </p:cBhvr>
                                    </p:animEffect>
                                    <p:set>
                                      <p:cBhvr>
                                        <p:cTn id="79" dur="1" fill="hold">
                                          <p:stCondLst>
                                            <p:cond delay="499"/>
                                          </p:stCondLst>
                                        </p:cTn>
                                        <p:tgtEl>
                                          <p:spTgt spid="198"/>
                                        </p:tgtEl>
                                        <p:attrNameLst>
                                          <p:attrName>style.visibility</p:attrName>
                                        </p:attrNameLst>
                                      </p:cBhvr>
                                      <p:to>
                                        <p:strVal val="hidden"/>
                                      </p:to>
                                    </p:set>
                                  </p:childTnLst>
                                </p:cTn>
                              </p:par>
                              <p:par>
                                <p:cTn id="80" presetID="10" presetClass="entr" presetSubtype="0" fill="hold" nodeType="withEffect">
                                  <p:stCondLst>
                                    <p:cond delay="2000"/>
                                  </p:stCondLst>
                                  <p:childTnLst>
                                    <p:set>
                                      <p:cBhvr>
                                        <p:cTn id="81" dur="1" fill="hold">
                                          <p:stCondLst>
                                            <p:cond delay="0"/>
                                          </p:stCondLst>
                                        </p:cTn>
                                        <p:tgtEl>
                                          <p:spTgt spid="111"/>
                                        </p:tgtEl>
                                        <p:attrNameLst>
                                          <p:attrName>style.visibility</p:attrName>
                                        </p:attrNameLst>
                                      </p:cBhvr>
                                      <p:to>
                                        <p:strVal val="visible"/>
                                      </p:to>
                                    </p:set>
                                    <p:animEffect transition="in" filter="fade">
                                      <p:cBhvr>
                                        <p:cTn id="82" dur="500"/>
                                        <p:tgtEl>
                                          <p:spTgt spid="111"/>
                                        </p:tgtEl>
                                      </p:cBhvr>
                                    </p:animEffect>
                                  </p:childTnLst>
                                </p:cTn>
                              </p:par>
                            </p:childTnLst>
                          </p:cTn>
                        </p:par>
                        <p:par>
                          <p:cTn id="83" fill="hold">
                            <p:stCondLst>
                              <p:cond delay="8500"/>
                            </p:stCondLst>
                            <p:childTnLst>
                              <p:par>
                                <p:cTn id="84" presetID="22" presetClass="entr" presetSubtype="8" fill="hold" grpId="0" nodeType="afterEffect">
                                  <p:stCondLst>
                                    <p:cond delay="0"/>
                                  </p:stCondLst>
                                  <p:childTnLst>
                                    <p:set>
                                      <p:cBhvr>
                                        <p:cTn id="85" dur="1" fill="hold">
                                          <p:stCondLst>
                                            <p:cond delay="0"/>
                                          </p:stCondLst>
                                        </p:cTn>
                                        <p:tgtEl>
                                          <p:spTgt spid="135"/>
                                        </p:tgtEl>
                                        <p:attrNameLst>
                                          <p:attrName>style.visibility</p:attrName>
                                        </p:attrNameLst>
                                      </p:cBhvr>
                                      <p:to>
                                        <p:strVal val="visible"/>
                                      </p:to>
                                    </p:set>
                                    <p:animEffect transition="in" filter="wipe(left)">
                                      <p:cBhvr>
                                        <p:cTn id="86" dur="250"/>
                                        <p:tgtEl>
                                          <p:spTgt spid="135"/>
                                        </p:tgtEl>
                                      </p:cBhvr>
                                    </p:animEffect>
                                  </p:childTnLst>
                                </p:cTn>
                              </p:par>
                            </p:childTnLst>
                          </p:cTn>
                        </p:par>
                        <p:par>
                          <p:cTn id="87" fill="hold">
                            <p:stCondLst>
                              <p:cond delay="8750"/>
                            </p:stCondLst>
                            <p:childTnLst>
                              <p:par>
                                <p:cTn id="88" presetID="10" presetClass="entr" presetSubtype="0" fill="hold" grpId="0" nodeType="afterEffect">
                                  <p:stCondLst>
                                    <p:cond delay="0"/>
                                  </p:stCondLst>
                                  <p:childTnLst>
                                    <p:set>
                                      <p:cBhvr>
                                        <p:cTn id="89" dur="1" fill="hold">
                                          <p:stCondLst>
                                            <p:cond delay="0"/>
                                          </p:stCondLst>
                                        </p:cTn>
                                        <p:tgtEl>
                                          <p:spTgt spid="136"/>
                                        </p:tgtEl>
                                        <p:attrNameLst>
                                          <p:attrName>style.visibility</p:attrName>
                                        </p:attrNameLst>
                                      </p:cBhvr>
                                      <p:to>
                                        <p:strVal val="visible"/>
                                      </p:to>
                                    </p:set>
                                    <p:animEffect transition="in" filter="fade">
                                      <p:cBhvr>
                                        <p:cTn id="90" dur="250"/>
                                        <p:tgtEl>
                                          <p:spTgt spid="136"/>
                                        </p:tgtEl>
                                      </p:cBhvr>
                                    </p:animEffect>
                                  </p:childTnLst>
                                </p:cTn>
                              </p:par>
                              <p:par>
                                <p:cTn id="91" presetID="8" presetClass="emph" presetSubtype="0" fill="hold" nodeType="withEffect">
                                  <p:stCondLst>
                                    <p:cond delay="0"/>
                                  </p:stCondLst>
                                  <p:childTnLst>
                                    <p:animRot by="10800000">
                                      <p:cBhvr>
                                        <p:cTn id="92" dur="2000" fill="hold"/>
                                        <p:tgtEl>
                                          <p:spTgt spid="140"/>
                                        </p:tgtEl>
                                        <p:attrNameLst>
                                          <p:attrName>r</p:attrName>
                                        </p:attrNameLst>
                                      </p:cBhvr>
                                    </p:animRot>
                                  </p:childTnLst>
                                </p:cTn>
                              </p:par>
                              <p:par>
                                <p:cTn id="93" presetID="10" presetClass="entr" presetSubtype="0" fill="hold" grpId="0" nodeType="withEffect">
                                  <p:stCondLst>
                                    <p:cond delay="250"/>
                                  </p:stCondLst>
                                  <p:childTnLst>
                                    <p:set>
                                      <p:cBhvr>
                                        <p:cTn id="94" dur="1" fill="hold">
                                          <p:stCondLst>
                                            <p:cond delay="0"/>
                                          </p:stCondLst>
                                        </p:cTn>
                                        <p:tgtEl>
                                          <p:spTgt spid="137"/>
                                        </p:tgtEl>
                                        <p:attrNameLst>
                                          <p:attrName>style.visibility</p:attrName>
                                        </p:attrNameLst>
                                      </p:cBhvr>
                                      <p:to>
                                        <p:strVal val="visible"/>
                                      </p:to>
                                    </p:set>
                                    <p:animEffect transition="in" filter="fade">
                                      <p:cBhvr>
                                        <p:cTn id="95" dur="250"/>
                                        <p:tgtEl>
                                          <p:spTgt spid="137"/>
                                        </p:tgtEl>
                                      </p:cBhvr>
                                    </p:animEffect>
                                  </p:childTnLst>
                                </p:cTn>
                              </p:par>
                              <p:par>
                                <p:cTn id="96" presetID="10" presetClass="entr" presetSubtype="0" fill="hold" grpId="0" nodeType="withEffect">
                                  <p:stCondLst>
                                    <p:cond delay="500"/>
                                  </p:stCondLst>
                                  <p:childTnLst>
                                    <p:set>
                                      <p:cBhvr>
                                        <p:cTn id="97" dur="1" fill="hold">
                                          <p:stCondLst>
                                            <p:cond delay="0"/>
                                          </p:stCondLst>
                                        </p:cTn>
                                        <p:tgtEl>
                                          <p:spTgt spid="138"/>
                                        </p:tgtEl>
                                        <p:attrNameLst>
                                          <p:attrName>style.visibility</p:attrName>
                                        </p:attrNameLst>
                                      </p:cBhvr>
                                      <p:to>
                                        <p:strVal val="visible"/>
                                      </p:to>
                                    </p:set>
                                    <p:animEffect transition="in" filter="fade">
                                      <p:cBhvr>
                                        <p:cTn id="98" dur="250"/>
                                        <p:tgtEl>
                                          <p:spTgt spid="138"/>
                                        </p:tgtEl>
                                      </p:cBhvr>
                                    </p:animEffect>
                                  </p:childTnLst>
                                </p:cTn>
                              </p:par>
                              <p:par>
                                <p:cTn id="99" presetID="10" presetClass="entr" presetSubtype="0" fill="hold" grpId="0" nodeType="withEffect">
                                  <p:stCondLst>
                                    <p:cond delay="750"/>
                                  </p:stCondLst>
                                  <p:childTnLst>
                                    <p:set>
                                      <p:cBhvr>
                                        <p:cTn id="100" dur="1" fill="hold">
                                          <p:stCondLst>
                                            <p:cond delay="0"/>
                                          </p:stCondLst>
                                        </p:cTn>
                                        <p:tgtEl>
                                          <p:spTgt spid="139"/>
                                        </p:tgtEl>
                                        <p:attrNameLst>
                                          <p:attrName>style.visibility</p:attrName>
                                        </p:attrNameLst>
                                      </p:cBhvr>
                                      <p:to>
                                        <p:strVal val="visible"/>
                                      </p:to>
                                    </p:set>
                                    <p:animEffect transition="in" filter="fade">
                                      <p:cBhvr>
                                        <p:cTn id="101" dur="250"/>
                                        <p:tgtEl>
                                          <p:spTgt spid="139"/>
                                        </p:tgtEl>
                                      </p:cBhvr>
                                    </p:animEffect>
                                  </p:childTnLst>
                                </p:cTn>
                              </p:par>
                              <p:par>
                                <p:cTn id="102" presetID="10" presetClass="exit" presetSubtype="0" fill="hold" grpId="1" nodeType="withEffect">
                                  <p:stCondLst>
                                    <p:cond delay="250"/>
                                  </p:stCondLst>
                                  <p:childTnLst>
                                    <p:animEffect transition="out" filter="fade">
                                      <p:cBhvr>
                                        <p:cTn id="103" dur="250"/>
                                        <p:tgtEl>
                                          <p:spTgt spid="136"/>
                                        </p:tgtEl>
                                      </p:cBhvr>
                                    </p:animEffect>
                                    <p:set>
                                      <p:cBhvr>
                                        <p:cTn id="104" dur="1" fill="hold">
                                          <p:stCondLst>
                                            <p:cond delay="249"/>
                                          </p:stCondLst>
                                        </p:cTn>
                                        <p:tgtEl>
                                          <p:spTgt spid="136"/>
                                        </p:tgtEl>
                                        <p:attrNameLst>
                                          <p:attrName>style.visibility</p:attrName>
                                        </p:attrNameLst>
                                      </p:cBhvr>
                                      <p:to>
                                        <p:strVal val="hidden"/>
                                      </p:to>
                                    </p:set>
                                  </p:childTnLst>
                                </p:cTn>
                              </p:par>
                              <p:par>
                                <p:cTn id="105" presetID="10" presetClass="exit" presetSubtype="0" fill="hold" grpId="1" nodeType="withEffect">
                                  <p:stCondLst>
                                    <p:cond delay="500"/>
                                  </p:stCondLst>
                                  <p:childTnLst>
                                    <p:animEffect transition="out" filter="fade">
                                      <p:cBhvr>
                                        <p:cTn id="106" dur="250"/>
                                        <p:tgtEl>
                                          <p:spTgt spid="137"/>
                                        </p:tgtEl>
                                      </p:cBhvr>
                                    </p:animEffect>
                                    <p:set>
                                      <p:cBhvr>
                                        <p:cTn id="107" dur="1" fill="hold">
                                          <p:stCondLst>
                                            <p:cond delay="249"/>
                                          </p:stCondLst>
                                        </p:cTn>
                                        <p:tgtEl>
                                          <p:spTgt spid="137"/>
                                        </p:tgtEl>
                                        <p:attrNameLst>
                                          <p:attrName>style.visibility</p:attrName>
                                        </p:attrNameLst>
                                      </p:cBhvr>
                                      <p:to>
                                        <p:strVal val="hidden"/>
                                      </p:to>
                                    </p:set>
                                  </p:childTnLst>
                                </p:cTn>
                              </p:par>
                              <p:par>
                                <p:cTn id="108" presetID="10" presetClass="exit" presetSubtype="0" fill="hold" grpId="1" nodeType="withEffect">
                                  <p:stCondLst>
                                    <p:cond delay="750"/>
                                  </p:stCondLst>
                                  <p:childTnLst>
                                    <p:animEffect transition="out" filter="fade">
                                      <p:cBhvr>
                                        <p:cTn id="109" dur="250"/>
                                        <p:tgtEl>
                                          <p:spTgt spid="138"/>
                                        </p:tgtEl>
                                      </p:cBhvr>
                                    </p:animEffect>
                                    <p:set>
                                      <p:cBhvr>
                                        <p:cTn id="110" dur="1" fill="hold">
                                          <p:stCondLst>
                                            <p:cond delay="249"/>
                                          </p:stCondLst>
                                        </p:cTn>
                                        <p:tgtEl>
                                          <p:spTgt spid="138"/>
                                        </p:tgtEl>
                                        <p:attrNameLst>
                                          <p:attrName>style.visibility</p:attrName>
                                        </p:attrNameLst>
                                      </p:cBhvr>
                                      <p:to>
                                        <p:strVal val="hidden"/>
                                      </p:to>
                                    </p:set>
                                  </p:childTnLst>
                                </p:cTn>
                              </p:par>
                              <p:par>
                                <p:cTn id="111" presetID="10" presetClass="exit" presetSubtype="0" fill="hold" grpId="1" nodeType="withEffect">
                                  <p:stCondLst>
                                    <p:cond delay="1000"/>
                                  </p:stCondLst>
                                  <p:childTnLst>
                                    <p:animEffect transition="out" filter="fade">
                                      <p:cBhvr>
                                        <p:cTn id="112" dur="250"/>
                                        <p:tgtEl>
                                          <p:spTgt spid="139"/>
                                        </p:tgtEl>
                                      </p:cBhvr>
                                    </p:animEffect>
                                    <p:set>
                                      <p:cBhvr>
                                        <p:cTn id="113" dur="1" fill="hold">
                                          <p:stCondLst>
                                            <p:cond delay="249"/>
                                          </p:stCondLst>
                                        </p:cTn>
                                        <p:tgtEl>
                                          <p:spTgt spid="139"/>
                                        </p:tgtEl>
                                        <p:attrNameLst>
                                          <p:attrName>style.visibility</p:attrName>
                                        </p:attrNameLst>
                                      </p:cBhvr>
                                      <p:to>
                                        <p:strVal val="hidden"/>
                                      </p:to>
                                    </p:set>
                                  </p:childTnLst>
                                </p:cTn>
                              </p:par>
                              <p:par>
                                <p:cTn id="114" presetID="10" presetClass="entr" presetSubtype="0" fill="hold" grpId="2" nodeType="withEffect">
                                  <p:stCondLst>
                                    <p:cond delay="1250"/>
                                  </p:stCondLst>
                                  <p:childTnLst>
                                    <p:set>
                                      <p:cBhvr>
                                        <p:cTn id="115" dur="1" fill="hold">
                                          <p:stCondLst>
                                            <p:cond delay="0"/>
                                          </p:stCondLst>
                                        </p:cTn>
                                        <p:tgtEl>
                                          <p:spTgt spid="139"/>
                                        </p:tgtEl>
                                        <p:attrNameLst>
                                          <p:attrName>style.visibility</p:attrName>
                                        </p:attrNameLst>
                                      </p:cBhvr>
                                      <p:to>
                                        <p:strVal val="visible"/>
                                      </p:to>
                                    </p:set>
                                    <p:animEffect transition="in" filter="fade">
                                      <p:cBhvr>
                                        <p:cTn id="116" dur="250"/>
                                        <p:tgtEl>
                                          <p:spTgt spid="139"/>
                                        </p:tgtEl>
                                      </p:cBhvr>
                                    </p:animEffect>
                                  </p:childTnLst>
                                </p:cTn>
                              </p:par>
                              <p:par>
                                <p:cTn id="117" presetID="10" presetClass="entr" presetSubtype="0" fill="hold" grpId="2" nodeType="withEffect">
                                  <p:stCondLst>
                                    <p:cond delay="1500"/>
                                  </p:stCondLst>
                                  <p:childTnLst>
                                    <p:set>
                                      <p:cBhvr>
                                        <p:cTn id="118" dur="1" fill="hold">
                                          <p:stCondLst>
                                            <p:cond delay="0"/>
                                          </p:stCondLst>
                                        </p:cTn>
                                        <p:tgtEl>
                                          <p:spTgt spid="138"/>
                                        </p:tgtEl>
                                        <p:attrNameLst>
                                          <p:attrName>style.visibility</p:attrName>
                                        </p:attrNameLst>
                                      </p:cBhvr>
                                      <p:to>
                                        <p:strVal val="visible"/>
                                      </p:to>
                                    </p:set>
                                    <p:animEffect transition="in" filter="fade">
                                      <p:cBhvr>
                                        <p:cTn id="119" dur="250"/>
                                        <p:tgtEl>
                                          <p:spTgt spid="138"/>
                                        </p:tgtEl>
                                      </p:cBhvr>
                                    </p:animEffect>
                                  </p:childTnLst>
                                </p:cTn>
                              </p:par>
                              <p:par>
                                <p:cTn id="120" presetID="10" presetClass="entr" presetSubtype="0" fill="hold" grpId="2" nodeType="withEffect">
                                  <p:stCondLst>
                                    <p:cond delay="1750"/>
                                  </p:stCondLst>
                                  <p:childTnLst>
                                    <p:set>
                                      <p:cBhvr>
                                        <p:cTn id="121" dur="1" fill="hold">
                                          <p:stCondLst>
                                            <p:cond delay="0"/>
                                          </p:stCondLst>
                                        </p:cTn>
                                        <p:tgtEl>
                                          <p:spTgt spid="137"/>
                                        </p:tgtEl>
                                        <p:attrNameLst>
                                          <p:attrName>style.visibility</p:attrName>
                                        </p:attrNameLst>
                                      </p:cBhvr>
                                      <p:to>
                                        <p:strVal val="visible"/>
                                      </p:to>
                                    </p:set>
                                    <p:animEffect transition="in" filter="fade">
                                      <p:cBhvr>
                                        <p:cTn id="122" dur="250"/>
                                        <p:tgtEl>
                                          <p:spTgt spid="137"/>
                                        </p:tgtEl>
                                      </p:cBhvr>
                                    </p:animEffect>
                                  </p:childTnLst>
                                </p:cTn>
                              </p:par>
                              <p:par>
                                <p:cTn id="123" presetID="10" presetClass="entr" presetSubtype="0" fill="hold" grpId="2" nodeType="withEffect">
                                  <p:stCondLst>
                                    <p:cond delay="2000"/>
                                  </p:stCondLst>
                                  <p:childTnLst>
                                    <p:set>
                                      <p:cBhvr>
                                        <p:cTn id="124" dur="1" fill="hold">
                                          <p:stCondLst>
                                            <p:cond delay="0"/>
                                          </p:stCondLst>
                                        </p:cTn>
                                        <p:tgtEl>
                                          <p:spTgt spid="136"/>
                                        </p:tgtEl>
                                        <p:attrNameLst>
                                          <p:attrName>style.visibility</p:attrName>
                                        </p:attrNameLst>
                                      </p:cBhvr>
                                      <p:to>
                                        <p:strVal val="visible"/>
                                      </p:to>
                                    </p:set>
                                    <p:animEffect transition="in" filter="fade">
                                      <p:cBhvr>
                                        <p:cTn id="125" dur="250"/>
                                        <p:tgtEl>
                                          <p:spTgt spid="136"/>
                                        </p:tgtEl>
                                      </p:cBhvr>
                                    </p:animEffect>
                                  </p:childTnLst>
                                </p:cTn>
                              </p:par>
                              <p:par>
                                <p:cTn id="126" presetID="10" presetClass="exit" presetSubtype="0" fill="hold" grpId="3" nodeType="withEffect">
                                  <p:stCondLst>
                                    <p:cond delay="1500"/>
                                  </p:stCondLst>
                                  <p:childTnLst>
                                    <p:animEffect transition="out" filter="fade">
                                      <p:cBhvr>
                                        <p:cTn id="127" dur="250"/>
                                        <p:tgtEl>
                                          <p:spTgt spid="139"/>
                                        </p:tgtEl>
                                      </p:cBhvr>
                                    </p:animEffect>
                                    <p:set>
                                      <p:cBhvr>
                                        <p:cTn id="128" dur="1" fill="hold">
                                          <p:stCondLst>
                                            <p:cond delay="249"/>
                                          </p:stCondLst>
                                        </p:cTn>
                                        <p:tgtEl>
                                          <p:spTgt spid="139"/>
                                        </p:tgtEl>
                                        <p:attrNameLst>
                                          <p:attrName>style.visibility</p:attrName>
                                        </p:attrNameLst>
                                      </p:cBhvr>
                                      <p:to>
                                        <p:strVal val="hidden"/>
                                      </p:to>
                                    </p:set>
                                  </p:childTnLst>
                                </p:cTn>
                              </p:par>
                              <p:par>
                                <p:cTn id="129" presetID="10" presetClass="exit" presetSubtype="0" fill="hold" grpId="3" nodeType="withEffect">
                                  <p:stCondLst>
                                    <p:cond delay="1750"/>
                                  </p:stCondLst>
                                  <p:childTnLst>
                                    <p:animEffect transition="out" filter="fade">
                                      <p:cBhvr>
                                        <p:cTn id="130" dur="250"/>
                                        <p:tgtEl>
                                          <p:spTgt spid="138"/>
                                        </p:tgtEl>
                                      </p:cBhvr>
                                    </p:animEffect>
                                    <p:set>
                                      <p:cBhvr>
                                        <p:cTn id="131" dur="1" fill="hold">
                                          <p:stCondLst>
                                            <p:cond delay="249"/>
                                          </p:stCondLst>
                                        </p:cTn>
                                        <p:tgtEl>
                                          <p:spTgt spid="138"/>
                                        </p:tgtEl>
                                        <p:attrNameLst>
                                          <p:attrName>style.visibility</p:attrName>
                                        </p:attrNameLst>
                                      </p:cBhvr>
                                      <p:to>
                                        <p:strVal val="hidden"/>
                                      </p:to>
                                    </p:set>
                                  </p:childTnLst>
                                </p:cTn>
                              </p:par>
                              <p:par>
                                <p:cTn id="132" presetID="10" presetClass="exit" presetSubtype="0" fill="hold" grpId="3" nodeType="withEffect">
                                  <p:stCondLst>
                                    <p:cond delay="2000"/>
                                  </p:stCondLst>
                                  <p:childTnLst>
                                    <p:animEffect transition="out" filter="fade">
                                      <p:cBhvr>
                                        <p:cTn id="133" dur="250"/>
                                        <p:tgtEl>
                                          <p:spTgt spid="137"/>
                                        </p:tgtEl>
                                      </p:cBhvr>
                                    </p:animEffect>
                                    <p:set>
                                      <p:cBhvr>
                                        <p:cTn id="134" dur="1" fill="hold">
                                          <p:stCondLst>
                                            <p:cond delay="249"/>
                                          </p:stCondLst>
                                        </p:cTn>
                                        <p:tgtEl>
                                          <p:spTgt spid="137"/>
                                        </p:tgtEl>
                                        <p:attrNameLst>
                                          <p:attrName>style.visibility</p:attrName>
                                        </p:attrNameLst>
                                      </p:cBhvr>
                                      <p:to>
                                        <p:strVal val="hidden"/>
                                      </p:to>
                                    </p:set>
                                  </p:childTnLst>
                                </p:cTn>
                              </p:par>
                              <p:par>
                                <p:cTn id="135" presetID="10" presetClass="exit" presetSubtype="0" fill="hold" grpId="3" nodeType="withEffect">
                                  <p:stCondLst>
                                    <p:cond delay="2250"/>
                                  </p:stCondLst>
                                  <p:childTnLst>
                                    <p:animEffect transition="out" filter="fade">
                                      <p:cBhvr>
                                        <p:cTn id="136" dur="250"/>
                                        <p:tgtEl>
                                          <p:spTgt spid="136"/>
                                        </p:tgtEl>
                                      </p:cBhvr>
                                    </p:animEffect>
                                    <p:set>
                                      <p:cBhvr>
                                        <p:cTn id="137" dur="1" fill="hold">
                                          <p:stCondLst>
                                            <p:cond delay="249"/>
                                          </p:stCondLst>
                                        </p:cTn>
                                        <p:tgtEl>
                                          <p:spTgt spid="136"/>
                                        </p:tgtEl>
                                        <p:attrNameLst>
                                          <p:attrName>style.visibility</p:attrName>
                                        </p:attrNameLst>
                                      </p:cBhvr>
                                      <p:to>
                                        <p:strVal val="hidden"/>
                                      </p:to>
                                    </p:set>
                                  </p:childTnLst>
                                </p:cTn>
                              </p:par>
                            </p:childTnLst>
                          </p:cTn>
                        </p:par>
                        <p:par>
                          <p:cTn id="138" fill="hold">
                            <p:stCondLst>
                              <p:cond delay="11250"/>
                            </p:stCondLst>
                            <p:childTnLst>
                              <p:par>
                                <p:cTn id="139" presetID="1" presetClass="entr" presetSubtype="0" fill="hold" grpId="0" nodeType="afterEffect">
                                  <p:stCondLst>
                                    <p:cond delay="0"/>
                                  </p:stCondLst>
                                  <p:childTnLst>
                                    <p:set>
                                      <p:cBhvr>
                                        <p:cTn id="140" dur="1" fill="hold">
                                          <p:stCondLst>
                                            <p:cond delay="0"/>
                                          </p:stCondLst>
                                        </p:cTn>
                                        <p:tgtEl>
                                          <p:spTgt spid="177">
                                            <p:txEl>
                                              <p:pRg st="0" end="0"/>
                                            </p:txEl>
                                          </p:spTgt>
                                        </p:tgtEl>
                                        <p:attrNameLst>
                                          <p:attrName>style.visibility</p:attrName>
                                        </p:attrNameLst>
                                      </p:cBhvr>
                                      <p:to>
                                        <p:strVal val="visible"/>
                                      </p:to>
                                    </p:set>
                                  </p:childTnLst>
                                </p:cTn>
                              </p:par>
                            </p:childTnLst>
                          </p:cTn>
                        </p:par>
                        <p:par>
                          <p:cTn id="141" fill="hold">
                            <p:stCondLst>
                              <p:cond delay="11250"/>
                            </p:stCondLst>
                            <p:childTnLst>
                              <p:par>
                                <p:cTn id="142" presetID="1" presetClass="entr" presetSubtype="0" fill="hold" grpId="0" nodeType="afterEffect">
                                  <p:stCondLst>
                                    <p:cond delay="500"/>
                                  </p:stCondLst>
                                  <p:childTnLst>
                                    <p:set>
                                      <p:cBhvr>
                                        <p:cTn id="143" dur="1" fill="hold">
                                          <p:stCondLst>
                                            <p:cond delay="0"/>
                                          </p:stCondLst>
                                        </p:cTn>
                                        <p:tgtEl>
                                          <p:spTgt spid="177">
                                            <p:txEl>
                                              <p:pRg st="1" end="1"/>
                                            </p:txEl>
                                          </p:spTgt>
                                        </p:tgtEl>
                                        <p:attrNameLst>
                                          <p:attrName>style.visibility</p:attrName>
                                        </p:attrNameLst>
                                      </p:cBhvr>
                                      <p:to>
                                        <p:strVal val="visible"/>
                                      </p:to>
                                    </p:set>
                                  </p:childTnLst>
                                </p:cTn>
                              </p:par>
                            </p:childTnLst>
                          </p:cTn>
                        </p:par>
                        <p:par>
                          <p:cTn id="144" fill="hold">
                            <p:stCondLst>
                              <p:cond delay="11750"/>
                            </p:stCondLst>
                            <p:childTnLst>
                              <p:par>
                                <p:cTn id="145" presetID="1" presetClass="entr" presetSubtype="0" fill="hold" grpId="0" nodeType="afterEffect">
                                  <p:stCondLst>
                                    <p:cond delay="500"/>
                                  </p:stCondLst>
                                  <p:childTnLst>
                                    <p:set>
                                      <p:cBhvr>
                                        <p:cTn id="146" dur="1" fill="hold">
                                          <p:stCondLst>
                                            <p:cond delay="0"/>
                                          </p:stCondLst>
                                        </p:cTn>
                                        <p:tgtEl>
                                          <p:spTgt spid="177">
                                            <p:txEl>
                                              <p:pRg st="2" end="2"/>
                                            </p:txEl>
                                          </p:spTgt>
                                        </p:tgtEl>
                                        <p:attrNameLst>
                                          <p:attrName>style.visibility</p:attrName>
                                        </p:attrNameLst>
                                      </p:cBhvr>
                                      <p:to>
                                        <p:strVal val="visible"/>
                                      </p:to>
                                    </p:set>
                                  </p:childTnLst>
                                </p:cTn>
                              </p:par>
                            </p:childTnLst>
                          </p:cTn>
                        </p:par>
                        <p:par>
                          <p:cTn id="147" fill="hold">
                            <p:stCondLst>
                              <p:cond delay="12250"/>
                            </p:stCondLst>
                            <p:childTnLst>
                              <p:par>
                                <p:cTn id="148" presetID="1" presetClass="entr" presetSubtype="0" fill="hold" grpId="0" nodeType="afterEffect">
                                  <p:stCondLst>
                                    <p:cond delay="500"/>
                                  </p:stCondLst>
                                  <p:childTnLst>
                                    <p:set>
                                      <p:cBhvr>
                                        <p:cTn id="149" dur="1" fill="hold">
                                          <p:stCondLst>
                                            <p:cond delay="0"/>
                                          </p:stCondLst>
                                        </p:cTn>
                                        <p:tgtEl>
                                          <p:spTgt spid="177">
                                            <p:txEl>
                                              <p:pRg st="3" end="3"/>
                                            </p:txEl>
                                          </p:spTgt>
                                        </p:tgtEl>
                                        <p:attrNameLst>
                                          <p:attrName>style.visibility</p:attrName>
                                        </p:attrNameLst>
                                      </p:cBhvr>
                                      <p:to>
                                        <p:strVal val="visible"/>
                                      </p:to>
                                    </p:set>
                                  </p:childTnLst>
                                </p:cTn>
                              </p:par>
                            </p:childTnLst>
                          </p:cTn>
                        </p:par>
                        <p:par>
                          <p:cTn id="150" fill="hold">
                            <p:stCondLst>
                              <p:cond delay="12750"/>
                            </p:stCondLst>
                            <p:childTnLst>
                              <p:par>
                                <p:cTn id="151" presetID="1" presetClass="entr" presetSubtype="0" fill="hold" grpId="0" nodeType="afterEffect">
                                  <p:stCondLst>
                                    <p:cond delay="500"/>
                                  </p:stCondLst>
                                  <p:childTnLst>
                                    <p:set>
                                      <p:cBhvr>
                                        <p:cTn id="152" dur="1" fill="hold">
                                          <p:stCondLst>
                                            <p:cond delay="0"/>
                                          </p:stCondLst>
                                        </p:cTn>
                                        <p:tgtEl>
                                          <p:spTgt spid="177">
                                            <p:txEl>
                                              <p:pRg st="4" end="4"/>
                                            </p:txEl>
                                          </p:spTgt>
                                        </p:tgtEl>
                                        <p:attrNameLst>
                                          <p:attrName>style.visibility</p:attrName>
                                        </p:attrNameLst>
                                      </p:cBhvr>
                                      <p:to>
                                        <p:strVal val="visible"/>
                                      </p:to>
                                    </p:set>
                                  </p:childTnLst>
                                </p:cTn>
                              </p:par>
                            </p:childTnLst>
                          </p:cTn>
                        </p:par>
                        <p:par>
                          <p:cTn id="153" fill="hold">
                            <p:stCondLst>
                              <p:cond delay="13250"/>
                            </p:stCondLst>
                            <p:childTnLst>
                              <p:par>
                                <p:cTn id="154" presetID="10" presetClass="entr" presetSubtype="0" fill="hold" grpId="0" nodeType="afterEffect">
                                  <p:stCondLst>
                                    <p:cond delay="0"/>
                                  </p:stCondLst>
                                  <p:childTnLst>
                                    <p:set>
                                      <p:cBhvr>
                                        <p:cTn id="155" dur="1" fill="hold">
                                          <p:stCondLst>
                                            <p:cond delay="0"/>
                                          </p:stCondLst>
                                        </p:cTn>
                                        <p:tgtEl>
                                          <p:spTgt spid="147"/>
                                        </p:tgtEl>
                                        <p:attrNameLst>
                                          <p:attrName>style.visibility</p:attrName>
                                        </p:attrNameLst>
                                      </p:cBhvr>
                                      <p:to>
                                        <p:strVal val="visible"/>
                                      </p:to>
                                    </p:set>
                                    <p:animEffect transition="in" filter="fade">
                                      <p:cBhvr>
                                        <p:cTn id="156" dur="3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uiExpand="1" build="p"/>
      <p:bldP spid="191" grpId="0" animBg="1"/>
      <p:bldP spid="191" grpId="1" animBg="1"/>
      <p:bldP spid="192" grpId="0" animBg="1"/>
      <p:bldP spid="192" grpId="1" animBg="1"/>
      <p:bldP spid="193" grpId="0" animBg="1"/>
      <p:bldP spid="193" grpId="1" animBg="1"/>
      <p:bldP spid="198" grpId="0" animBg="1"/>
      <p:bldP spid="198" grpId="1" animBg="1"/>
      <p:bldP spid="199" grpId="0" animBg="1"/>
      <p:bldP spid="199" grpId="1" animBg="1"/>
      <p:bldP spid="200" grpId="0" animBg="1"/>
      <p:bldP spid="200" grpId="1" animBg="1"/>
      <p:bldP spid="135" grpId="0" animBg="1"/>
      <p:bldP spid="136" grpId="0" animBg="1"/>
      <p:bldP spid="136" grpId="1" animBg="1"/>
      <p:bldP spid="136" grpId="2" animBg="1"/>
      <p:bldP spid="136" grpId="3" animBg="1"/>
      <p:bldP spid="137" grpId="0" animBg="1"/>
      <p:bldP spid="137" grpId="1" animBg="1"/>
      <p:bldP spid="137" grpId="2" animBg="1"/>
      <p:bldP spid="137" grpId="3" animBg="1"/>
      <p:bldP spid="138" grpId="0" animBg="1"/>
      <p:bldP spid="138" grpId="1" animBg="1"/>
      <p:bldP spid="138" grpId="2" animBg="1"/>
      <p:bldP spid="138" grpId="3" animBg="1"/>
      <p:bldP spid="139" grpId="0" animBg="1"/>
      <p:bldP spid="139" grpId="1" animBg="1"/>
      <p:bldP spid="139" grpId="2" animBg="1"/>
      <p:bldP spid="139" grpId="3" animBg="1"/>
      <p:bldP spid="116" grpId="0"/>
      <p:bldP spid="1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p:cNvGrpSpPr/>
          <p:nvPr/>
        </p:nvGrpSpPr>
        <p:grpSpPr>
          <a:xfrm>
            <a:off x="2893950" y="1350962"/>
            <a:ext cx="1471612" cy="2041526"/>
            <a:chOff x="1558593" y="1350962"/>
            <a:chExt cx="1471612" cy="2041526"/>
          </a:xfrm>
        </p:grpSpPr>
        <p:sp>
          <p:nvSpPr>
            <p:cNvPr id="13" name="Freeform 5"/>
            <p:cNvSpPr>
              <a:spLocks/>
            </p:cNvSpPr>
            <p:nvPr/>
          </p:nvSpPr>
          <p:spPr bwMode="auto">
            <a:xfrm>
              <a:off x="1690355" y="1350962"/>
              <a:ext cx="1339850" cy="1771650"/>
            </a:xfrm>
            <a:custGeom>
              <a:avLst/>
              <a:gdLst>
                <a:gd name="T0" fmla="*/ 0 w 244"/>
                <a:gd name="T1" fmla="*/ 80 h 322"/>
                <a:gd name="T2" fmla="*/ 137 w 244"/>
                <a:gd name="T3" fmla="*/ 29 h 322"/>
                <a:gd name="T4" fmla="*/ 151 w 244"/>
                <a:gd name="T5" fmla="*/ 35 h 322"/>
                <a:gd name="T6" fmla="*/ 209 w 244"/>
                <a:gd name="T7" fmla="*/ 75 h 322"/>
                <a:gd name="T8" fmla="*/ 209 w 244"/>
                <a:gd name="T9" fmla="*/ 149 h 322"/>
                <a:gd name="T10" fmla="*/ 208 w 244"/>
                <a:gd name="T11" fmla="*/ 201 h 322"/>
                <a:gd name="T12" fmla="*/ 203 w 244"/>
                <a:gd name="T13" fmla="*/ 214 h 322"/>
                <a:gd name="T14" fmla="*/ 200 w 244"/>
                <a:gd name="T15" fmla="*/ 219 h 322"/>
                <a:gd name="T16" fmla="*/ 196 w 244"/>
                <a:gd name="T17" fmla="*/ 232 h 322"/>
                <a:gd name="T18" fmla="*/ 188 w 244"/>
                <a:gd name="T19" fmla="*/ 289 h 322"/>
                <a:gd name="T20" fmla="*/ 182 w 244"/>
                <a:gd name="T21" fmla="*/ 303 h 322"/>
                <a:gd name="T22" fmla="*/ 157 w 244"/>
                <a:gd name="T23" fmla="*/ 31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322">
                  <a:moveTo>
                    <a:pt x="0" y="80"/>
                  </a:moveTo>
                  <a:cubicBezTo>
                    <a:pt x="0" y="80"/>
                    <a:pt x="28" y="0"/>
                    <a:pt x="137" y="29"/>
                  </a:cubicBezTo>
                  <a:cubicBezTo>
                    <a:pt x="142" y="30"/>
                    <a:pt x="146" y="32"/>
                    <a:pt x="151" y="35"/>
                  </a:cubicBezTo>
                  <a:cubicBezTo>
                    <a:pt x="209" y="75"/>
                    <a:pt x="209" y="75"/>
                    <a:pt x="209" y="75"/>
                  </a:cubicBezTo>
                  <a:cubicBezTo>
                    <a:pt x="209" y="75"/>
                    <a:pt x="244" y="114"/>
                    <a:pt x="209" y="149"/>
                  </a:cubicBezTo>
                  <a:cubicBezTo>
                    <a:pt x="208" y="201"/>
                    <a:pt x="208" y="201"/>
                    <a:pt x="208" y="201"/>
                  </a:cubicBezTo>
                  <a:cubicBezTo>
                    <a:pt x="208" y="206"/>
                    <a:pt x="206" y="210"/>
                    <a:pt x="203" y="214"/>
                  </a:cubicBezTo>
                  <a:cubicBezTo>
                    <a:pt x="200" y="219"/>
                    <a:pt x="200" y="219"/>
                    <a:pt x="200" y="219"/>
                  </a:cubicBezTo>
                  <a:cubicBezTo>
                    <a:pt x="197" y="223"/>
                    <a:pt x="196" y="227"/>
                    <a:pt x="196" y="232"/>
                  </a:cubicBezTo>
                  <a:cubicBezTo>
                    <a:pt x="197" y="245"/>
                    <a:pt x="198" y="275"/>
                    <a:pt x="188" y="289"/>
                  </a:cubicBezTo>
                  <a:cubicBezTo>
                    <a:pt x="185" y="294"/>
                    <a:pt x="183" y="298"/>
                    <a:pt x="182" y="303"/>
                  </a:cubicBezTo>
                  <a:cubicBezTo>
                    <a:pt x="179" y="311"/>
                    <a:pt x="173" y="322"/>
                    <a:pt x="157" y="31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p:nvSpPr>
          <p:spPr bwMode="auto">
            <a:xfrm>
              <a:off x="2476168" y="3024188"/>
              <a:ext cx="71438" cy="323850"/>
            </a:xfrm>
            <a:custGeom>
              <a:avLst/>
              <a:gdLst>
                <a:gd name="T0" fmla="*/ 13 w 13"/>
                <a:gd name="T1" fmla="*/ 0 h 59"/>
                <a:gd name="T2" fmla="*/ 5 w 13"/>
                <a:gd name="T3" fmla="*/ 59 h 59"/>
              </a:gdLst>
              <a:ahLst/>
              <a:cxnLst>
                <a:cxn ang="0">
                  <a:pos x="T0" y="T1"/>
                </a:cxn>
                <a:cxn ang="0">
                  <a:pos x="T2" y="T3"/>
                </a:cxn>
              </a:cxnLst>
              <a:rect l="0" t="0" r="r" b="b"/>
              <a:pathLst>
                <a:path w="13" h="59">
                  <a:moveTo>
                    <a:pt x="13" y="0"/>
                  </a:moveTo>
                  <a:cubicBezTo>
                    <a:pt x="13" y="0"/>
                    <a:pt x="0" y="48"/>
                    <a:pt x="5" y="5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p:nvSpPr>
          <p:spPr bwMode="auto">
            <a:xfrm>
              <a:off x="2465055" y="2408238"/>
              <a:ext cx="115888" cy="417513"/>
            </a:xfrm>
            <a:custGeom>
              <a:avLst/>
              <a:gdLst>
                <a:gd name="T0" fmla="*/ 21 w 21"/>
                <a:gd name="T1" fmla="*/ 0 h 76"/>
                <a:gd name="T2" fmla="*/ 21 w 21"/>
                <a:gd name="T3" fmla="*/ 76 h 76"/>
              </a:gdLst>
              <a:ahLst/>
              <a:cxnLst>
                <a:cxn ang="0">
                  <a:pos x="T0" y="T1"/>
                </a:cxn>
                <a:cxn ang="0">
                  <a:pos x="T2" y="T3"/>
                </a:cxn>
              </a:cxnLst>
              <a:rect l="0" t="0" r="r" b="b"/>
              <a:pathLst>
                <a:path w="21" h="76">
                  <a:moveTo>
                    <a:pt x="21" y="0"/>
                  </a:moveTo>
                  <a:cubicBezTo>
                    <a:pt x="21" y="0"/>
                    <a:pt x="0" y="26"/>
                    <a:pt x="21" y="7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p:cNvSpPr>
            <p:nvPr/>
          </p:nvSpPr>
          <p:spPr bwMode="auto">
            <a:xfrm>
              <a:off x="2185655" y="2408238"/>
              <a:ext cx="312738" cy="527050"/>
            </a:xfrm>
            <a:custGeom>
              <a:avLst/>
              <a:gdLst>
                <a:gd name="T0" fmla="*/ 57 w 57"/>
                <a:gd name="T1" fmla="*/ 0 h 96"/>
                <a:gd name="T2" fmla="*/ 47 w 57"/>
                <a:gd name="T3" fmla="*/ 40 h 96"/>
                <a:gd name="T4" fmla="*/ 36 w 57"/>
                <a:gd name="T5" fmla="*/ 59 h 96"/>
                <a:gd name="T6" fmla="*/ 0 w 57"/>
                <a:gd name="T7" fmla="*/ 96 h 96"/>
              </a:gdLst>
              <a:ahLst/>
              <a:cxnLst>
                <a:cxn ang="0">
                  <a:pos x="T0" y="T1"/>
                </a:cxn>
                <a:cxn ang="0">
                  <a:pos x="T2" y="T3"/>
                </a:cxn>
                <a:cxn ang="0">
                  <a:pos x="T4" y="T5"/>
                </a:cxn>
                <a:cxn ang="0">
                  <a:pos x="T6" y="T7"/>
                </a:cxn>
              </a:cxnLst>
              <a:rect l="0" t="0" r="r" b="b"/>
              <a:pathLst>
                <a:path w="57" h="96">
                  <a:moveTo>
                    <a:pt x="57" y="0"/>
                  </a:moveTo>
                  <a:cubicBezTo>
                    <a:pt x="47" y="40"/>
                    <a:pt x="47" y="40"/>
                    <a:pt x="47" y="40"/>
                  </a:cubicBezTo>
                  <a:cubicBezTo>
                    <a:pt x="45" y="47"/>
                    <a:pt x="41" y="54"/>
                    <a:pt x="36" y="59"/>
                  </a:cubicBezTo>
                  <a:cubicBezTo>
                    <a:pt x="0" y="96"/>
                    <a:pt x="0" y="96"/>
                    <a:pt x="0" y="9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p:nvSpPr>
          <p:spPr bwMode="auto">
            <a:xfrm>
              <a:off x="2036430" y="3024188"/>
              <a:ext cx="439738" cy="285750"/>
            </a:xfrm>
            <a:custGeom>
              <a:avLst/>
              <a:gdLst>
                <a:gd name="T0" fmla="*/ 0 w 80"/>
                <a:gd name="T1" fmla="*/ 0 h 52"/>
                <a:gd name="T2" fmla="*/ 80 w 80"/>
                <a:gd name="T3" fmla="*/ 52 h 52"/>
              </a:gdLst>
              <a:ahLst/>
              <a:cxnLst>
                <a:cxn ang="0">
                  <a:pos x="T0" y="T1"/>
                </a:cxn>
                <a:cxn ang="0">
                  <a:pos x="T2" y="T3"/>
                </a:cxn>
              </a:cxnLst>
              <a:rect l="0" t="0" r="r" b="b"/>
              <a:pathLst>
                <a:path w="80" h="52">
                  <a:moveTo>
                    <a:pt x="0" y="0"/>
                  </a:moveTo>
                  <a:cubicBezTo>
                    <a:pt x="0" y="0"/>
                    <a:pt x="46" y="11"/>
                    <a:pt x="80" y="5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p:nvSpPr>
          <p:spPr bwMode="auto">
            <a:xfrm>
              <a:off x="1558593" y="2941638"/>
              <a:ext cx="917575" cy="450850"/>
            </a:xfrm>
            <a:custGeom>
              <a:avLst/>
              <a:gdLst>
                <a:gd name="T0" fmla="*/ 0 w 167"/>
                <a:gd name="T1" fmla="*/ 41 h 82"/>
                <a:gd name="T2" fmla="*/ 29 w 167"/>
                <a:gd name="T3" fmla="*/ 8 h 82"/>
                <a:gd name="T4" fmla="*/ 167 w 167"/>
                <a:gd name="T5" fmla="*/ 82 h 82"/>
              </a:gdLst>
              <a:ahLst/>
              <a:cxnLst>
                <a:cxn ang="0">
                  <a:pos x="T0" y="T1"/>
                </a:cxn>
                <a:cxn ang="0">
                  <a:pos x="T2" y="T3"/>
                </a:cxn>
                <a:cxn ang="0">
                  <a:pos x="T4" y="T5"/>
                </a:cxn>
              </a:cxnLst>
              <a:rect l="0" t="0" r="r" b="b"/>
              <a:pathLst>
                <a:path w="167" h="82">
                  <a:moveTo>
                    <a:pt x="0" y="41"/>
                  </a:moveTo>
                  <a:cubicBezTo>
                    <a:pt x="29" y="8"/>
                    <a:pt x="29" y="8"/>
                    <a:pt x="29" y="8"/>
                  </a:cubicBezTo>
                  <a:cubicBezTo>
                    <a:pt x="29" y="8"/>
                    <a:pt x="85" y="0"/>
                    <a:pt x="167" y="8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 name="Freeform 18"/>
          <p:cNvSpPr>
            <a:spLocks/>
          </p:cNvSpPr>
          <p:nvPr/>
        </p:nvSpPr>
        <p:spPr bwMode="auto">
          <a:xfrm>
            <a:off x="2136712" y="3144838"/>
            <a:ext cx="701675" cy="771525"/>
          </a:xfrm>
          <a:custGeom>
            <a:avLst/>
            <a:gdLst>
              <a:gd name="T0" fmla="*/ 128 w 128"/>
              <a:gd name="T1" fmla="*/ 0 h 140"/>
              <a:gd name="T2" fmla="*/ 67 w 128"/>
              <a:gd name="T3" fmla="*/ 30 h 140"/>
              <a:gd name="T4" fmla="*/ 1 w 128"/>
              <a:gd name="T5" fmla="*/ 140 h 140"/>
            </a:gdLst>
            <a:ahLst/>
            <a:cxnLst>
              <a:cxn ang="0">
                <a:pos x="T0" y="T1"/>
              </a:cxn>
              <a:cxn ang="0">
                <a:pos x="T2" y="T3"/>
              </a:cxn>
              <a:cxn ang="0">
                <a:pos x="T4" y="T5"/>
              </a:cxn>
            </a:cxnLst>
            <a:rect l="0" t="0" r="r" b="b"/>
            <a:pathLst>
              <a:path w="128" h="140">
                <a:moveTo>
                  <a:pt x="128" y="0"/>
                </a:moveTo>
                <a:cubicBezTo>
                  <a:pt x="67" y="30"/>
                  <a:pt x="67" y="30"/>
                  <a:pt x="67" y="30"/>
                </a:cubicBezTo>
                <a:cubicBezTo>
                  <a:pt x="67" y="30"/>
                  <a:pt x="0" y="60"/>
                  <a:pt x="1" y="14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5" name="Group 104"/>
          <p:cNvGrpSpPr/>
          <p:nvPr/>
        </p:nvGrpSpPr>
        <p:grpSpPr>
          <a:xfrm>
            <a:off x="4894200" y="4779963"/>
            <a:ext cx="1597025" cy="688975"/>
            <a:chOff x="3558843" y="4779963"/>
            <a:chExt cx="1597025" cy="688975"/>
          </a:xfrm>
        </p:grpSpPr>
        <p:sp>
          <p:nvSpPr>
            <p:cNvPr id="27" name="Freeform 19"/>
            <p:cNvSpPr>
              <a:spLocks/>
            </p:cNvSpPr>
            <p:nvPr/>
          </p:nvSpPr>
          <p:spPr bwMode="auto">
            <a:xfrm>
              <a:off x="4211305" y="4956175"/>
              <a:ext cx="944563" cy="512763"/>
            </a:xfrm>
            <a:custGeom>
              <a:avLst/>
              <a:gdLst>
                <a:gd name="T0" fmla="*/ 0 w 595"/>
                <a:gd name="T1" fmla="*/ 219 h 323"/>
                <a:gd name="T2" fmla="*/ 405 w 595"/>
                <a:gd name="T3" fmla="*/ 323 h 323"/>
                <a:gd name="T4" fmla="*/ 595 w 595"/>
                <a:gd name="T5" fmla="*/ 153 h 323"/>
                <a:gd name="T6" fmla="*/ 38 w 595"/>
                <a:gd name="T7" fmla="*/ 0 h 323"/>
              </a:gdLst>
              <a:ahLst/>
              <a:cxnLst>
                <a:cxn ang="0">
                  <a:pos x="T0" y="T1"/>
                </a:cxn>
                <a:cxn ang="0">
                  <a:pos x="T2" y="T3"/>
                </a:cxn>
                <a:cxn ang="0">
                  <a:pos x="T4" y="T5"/>
                </a:cxn>
                <a:cxn ang="0">
                  <a:pos x="T6" y="T7"/>
                </a:cxn>
              </a:cxnLst>
              <a:rect l="0" t="0" r="r" b="b"/>
              <a:pathLst>
                <a:path w="595" h="323">
                  <a:moveTo>
                    <a:pt x="0" y="219"/>
                  </a:moveTo>
                  <a:lnTo>
                    <a:pt x="405" y="323"/>
                  </a:lnTo>
                  <a:lnTo>
                    <a:pt x="595" y="153"/>
                  </a:lnTo>
                  <a:lnTo>
                    <a:pt x="38"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flipH="1" flipV="1">
              <a:off x="3558843" y="4779963"/>
              <a:ext cx="158750" cy="49213"/>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6" name="Group 105"/>
          <p:cNvGrpSpPr/>
          <p:nvPr/>
        </p:nvGrpSpPr>
        <p:grpSpPr>
          <a:xfrm>
            <a:off x="3894075" y="3392488"/>
            <a:ext cx="1949450" cy="2830512"/>
            <a:chOff x="2558718" y="3392488"/>
            <a:chExt cx="1949450" cy="2830512"/>
          </a:xfrm>
        </p:grpSpPr>
        <p:sp>
          <p:nvSpPr>
            <p:cNvPr id="19" name="Freeform 11"/>
            <p:cNvSpPr>
              <a:spLocks/>
            </p:cNvSpPr>
            <p:nvPr/>
          </p:nvSpPr>
          <p:spPr bwMode="auto">
            <a:xfrm>
              <a:off x="2558718" y="3392488"/>
              <a:ext cx="1223963" cy="2119313"/>
            </a:xfrm>
            <a:custGeom>
              <a:avLst/>
              <a:gdLst>
                <a:gd name="T0" fmla="*/ 0 w 223"/>
                <a:gd name="T1" fmla="*/ 0 h 385"/>
                <a:gd name="T2" fmla="*/ 95 w 223"/>
                <a:gd name="T3" fmla="*/ 41 h 385"/>
                <a:gd name="T4" fmla="*/ 128 w 223"/>
                <a:gd name="T5" fmla="*/ 77 h 385"/>
                <a:gd name="T6" fmla="*/ 131 w 223"/>
                <a:gd name="T7" fmla="*/ 88 h 385"/>
                <a:gd name="T8" fmla="*/ 136 w 223"/>
                <a:gd name="T9" fmla="*/ 152 h 385"/>
                <a:gd name="T10" fmla="*/ 196 w 223"/>
                <a:gd name="T11" fmla="*/ 310 h 385"/>
                <a:gd name="T12" fmla="*/ 219 w 223"/>
                <a:gd name="T13" fmla="*/ 385 h 385"/>
              </a:gdLst>
              <a:ahLst/>
              <a:cxnLst>
                <a:cxn ang="0">
                  <a:pos x="T0" y="T1"/>
                </a:cxn>
                <a:cxn ang="0">
                  <a:pos x="T2" y="T3"/>
                </a:cxn>
                <a:cxn ang="0">
                  <a:pos x="T4" y="T5"/>
                </a:cxn>
                <a:cxn ang="0">
                  <a:pos x="T6" y="T7"/>
                </a:cxn>
                <a:cxn ang="0">
                  <a:pos x="T8" y="T9"/>
                </a:cxn>
                <a:cxn ang="0">
                  <a:pos x="T10" y="T11"/>
                </a:cxn>
                <a:cxn ang="0">
                  <a:pos x="T12" y="T13"/>
                </a:cxn>
              </a:cxnLst>
              <a:rect l="0" t="0" r="r" b="b"/>
              <a:pathLst>
                <a:path w="223" h="385">
                  <a:moveTo>
                    <a:pt x="0" y="0"/>
                  </a:moveTo>
                  <a:cubicBezTo>
                    <a:pt x="0" y="0"/>
                    <a:pt x="70" y="38"/>
                    <a:pt x="95" y="41"/>
                  </a:cubicBezTo>
                  <a:cubicBezTo>
                    <a:pt x="113" y="42"/>
                    <a:pt x="124" y="66"/>
                    <a:pt x="128" y="77"/>
                  </a:cubicBezTo>
                  <a:cubicBezTo>
                    <a:pt x="129" y="81"/>
                    <a:pt x="130" y="84"/>
                    <a:pt x="131" y="88"/>
                  </a:cubicBezTo>
                  <a:cubicBezTo>
                    <a:pt x="132" y="101"/>
                    <a:pt x="136" y="134"/>
                    <a:pt x="136" y="152"/>
                  </a:cubicBezTo>
                  <a:cubicBezTo>
                    <a:pt x="196" y="310"/>
                    <a:pt x="196" y="310"/>
                    <a:pt x="196" y="310"/>
                  </a:cubicBezTo>
                  <a:cubicBezTo>
                    <a:pt x="196" y="310"/>
                    <a:pt x="223" y="341"/>
                    <a:pt x="219" y="38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p:cNvSpPr>
            <p:nvPr/>
          </p:nvSpPr>
          <p:spPr bwMode="auto">
            <a:xfrm>
              <a:off x="3668380" y="4929188"/>
              <a:ext cx="565150" cy="517525"/>
            </a:xfrm>
            <a:custGeom>
              <a:avLst/>
              <a:gdLst>
                <a:gd name="T0" fmla="*/ 0 w 103"/>
                <a:gd name="T1" fmla="*/ 27 h 94"/>
                <a:gd name="T2" fmla="*/ 12 w 103"/>
                <a:gd name="T3" fmla="*/ 11 h 94"/>
                <a:gd name="T4" fmla="*/ 103 w 103"/>
                <a:gd name="T5" fmla="*/ 94 h 94"/>
              </a:gdLst>
              <a:ahLst/>
              <a:cxnLst>
                <a:cxn ang="0">
                  <a:pos x="T0" y="T1"/>
                </a:cxn>
                <a:cxn ang="0">
                  <a:pos x="T2" y="T3"/>
                </a:cxn>
                <a:cxn ang="0">
                  <a:pos x="T4" y="T5"/>
                </a:cxn>
              </a:cxnLst>
              <a:rect l="0" t="0" r="r" b="b"/>
              <a:pathLst>
                <a:path w="103" h="94">
                  <a:moveTo>
                    <a:pt x="0" y="27"/>
                  </a:moveTo>
                  <a:cubicBezTo>
                    <a:pt x="12" y="11"/>
                    <a:pt x="12" y="11"/>
                    <a:pt x="12" y="11"/>
                  </a:cubicBezTo>
                  <a:cubicBezTo>
                    <a:pt x="12" y="11"/>
                    <a:pt x="91" y="0"/>
                    <a:pt x="103" y="9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p:nvSpPr>
          <p:spPr bwMode="auto">
            <a:xfrm>
              <a:off x="2750805" y="5132388"/>
              <a:ext cx="1433513" cy="771525"/>
            </a:xfrm>
            <a:custGeom>
              <a:avLst/>
              <a:gdLst>
                <a:gd name="T0" fmla="*/ 261 w 261"/>
                <a:gd name="T1" fmla="*/ 64 h 140"/>
                <a:gd name="T2" fmla="*/ 206 w 261"/>
                <a:gd name="T3" fmla="*/ 131 h 140"/>
                <a:gd name="T4" fmla="*/ 187 w 261"/>
                <a:gd name="T5" fmla="*/ 140 h 140"/>
                <a:gd name="T6" fmla="*/ 148 w 261"/>
                <a:gd name="T7" fmla="*/ 140 h 140"/>
                <a:gd name="T8" fmla="*/ 124 w 261"/>
                <a:gd name="T9" fmla="*/ 130 h 140"/>
                <a:gd name="T10" fmla="*/ 0 w 261"/>
                <a:gd name="T11" fmla="*/ 0 h 140"/>
              </a:gdLst>
              <a:ahLst/>
              <a:cxnLst>
                <a:cxn ang="0">
                  <a:pos x="T0" y="T1"/>
                </a:cxn>
                <a:cxn ang="0">
                  <a:pos x="T2" y="T3"/>
                </a:cxn>
                <a:cxn ang="0">
                  <a:pos x="T4" y="T5"/>
                </a:cxn>
                <a:cxn ang="0">
                  <a:pos x="T6" y="T7"/>
                </a:cxn>
                <a:cxn ang="0">
                  <a:pos x="T8" y="T9"/>
                </a:cxn>
                <a:cxn ang="0">
                  <a:pos x="T10" y="T11"/>
                </a:cxn>
              </a:cxnLst>
              <a:rect l="0" t="0" r="r" b="b"/>
              <a:pathLst>
                <a:path w="261" h="140">
                  <a:moveTo>
                    <a:pt x="261" y="64"/>
                  </a:moveTo>
                  <a:cubicBezTo>
                    <a:pt x="206" y="131"/>
                    <a:pt x="206" y="131"/>
                    <a:pt x="206" y="131"/>
                  </a:cubicBezTo>
                  <a:cubicBezTo>
                    <a:pt x="202" y="137"/>
                    <a:pt x="195" y="140"/>
                    <a:pt x="187" y="140"/>
                  </a:cubicBezTo>
                  <a:cubicBezTo>
                    <a:pt x="148" y="140"/>
                    <a:pt x="148" y="140"/>
                    <a:pt x="148" y="140"/>
                  </a:cubicBezTo>
                  <a:cubicBezTo>
                    <a:pt x="139" y="140"/>
                    <a:pt x="130" y="136"/>
                    <a:pt x="124" y="130"/>
                  </a:cubicBezTo>
                  <a:cubicBezTo>
                    <a:pt x="0" y="0"/>
                    <a:pt x="0" y="0"/>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p:nvSpPr>
          <p:spPr bwMode="auto">
            <a:xfrm>
              <a:off x="3762043" y="4906963"/>
              <a:ext cx="422275" cy="247650"/>
            </a:xfrm>
            <a:custGeom>
              <a:avLst/>
              <a:gdLst>
                <a:gd name="T0" fmla="*/ 66 w 77"/>
                <a:gd name="T1" fmla="*/ 45 h 45"/>
                <a:gd name="T2" fmla="*/ 77 w 77"/>
                <a:gd name="T3" fmla="*/ 27 h 45"/>
                <a:gd name="T4" fmla="*/ 0 w 77"/>
                <a:gd name="T5" fmla="*/ 5 h 45"/>
              </a:gdLst>
              <a:ahLst/>
              <a:cxnLst>
                <a:cxn ang="0">
                  <a:pos x="T0" y="T1"/>
                </a:cxn>
                <a:cxn ang="0">
                  <a:pos x="T2" y="T3"/>
                </a:cxn>
                <a:cxn ang="0">
                  <a:pos x="T4" y="T5"/>
                </a:cxn>
              </a:cxnLst>
              <a:rect l="0" t="0" r="r" b="b"/>
              <a:pathLst>
                <a:path w="77" h="45">
                  <a:moveTo>
                    <a:pt x="66" y="45"/>
                  </a:moveTo>
                  <a:cubicBezTo>
                    <a:pt x="77" y="27"/>
                    <a:pt x="77" y="27"/>
                    <a:pt x="77" y="27"/>
                  </a:cubicBezTo>
                  <a:cubicBezTo>
                    <a:pt x="77" y="27"/>
                    <a:pt x="51" y="0"/>
                    <a:pt x="0" y="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p:nvSpPr>
          <p:spPr bwMode="auto">
            <a:xfrm>
              <a:off x="3804905" y="4797425"/>
              <a:ext cx="417513" cy="185738"/>
            </a:xfrm>
            <a:custGeom>
              <a:avLst/>
              <a:gdLst>
                <a:gd name="T0" fmla="*/ 69 w 76"/>
                <a:gd name="T1" fmla="*/ 34 h 34"/>
                <a:gd name="T2" fmla="*/ 73 w 76"/>
                <a:gd name="T3" fmla="*/ 28 h 34"/>
                <a:gd name="T4" fmla="*/ 68 w 76"/>
                <a:gd name="T5" fmla="*/ 17 h 34"/>
                <a:gd name="T6" fmla="*/ 8 w 76"/>
                <a:gd name="T7" fmla="*/ 1 h 34"/>
                <a:gd name="T8" fmla="*/ 0 w 76"/>
                <a:gd name="T9" fmla="*/ 8 h 34"/>
                <a:gd name="T10" fmla="*/ 0 w 76"/>
                <a:gd name="T11" fmla="*/ 17 h 34"/>
              </a:gdLst>
              <a:ahLst/>
              <a:cxnLst>
                <a:cxn ang="0">
                  <a:pos x="T0" y="T1"/>
                </a:cxn>
                <a:cxn ang="0">
                  <a:pos x="T2" y="T3"/>
                </a:cxn>
                <a:cxn ang="0">
                  <a:pos x="T4" y="T5"/>
                </a:cxn>
                <a:cxn ang="0">
                  <a:pos x="T6" y="T7"/>
                </a:cxn>
                <a:cxn ang="0">
                  <a:pos x="T8" y="T9"/>
                </a:cxn>
                <a:cxn ang="0">
                  <a:pos x="T10" y="T11"/>
                </a:cxn>
              </a:cxnLst>
              <a:rect l="0" t="0" r="r" b="b"/>
              <a:pathLst>
                <a:path w="76" h="34">
                  <a:moveTo>
                    <a:pt x="69" y="34"/>
                  </a:moveTo>
                  <a:cubicBezTo>
                    <a:pt x="73" y="28"/>
                    <a:pt x="73" y="28"/>
                    <a:pt x="73" y="28"/>
                  </a:cubicBezTo>
                  <a:cubicBezTo>
                    <a:pt x="76" y="23"/>
                    <a:pt x="73" y="18"/>
                    <a:pt x="68" y="17"/>
                  </a:cubicBezTo>
                  <a:cubicBezTo>
                    <a:pt x="8" y="1"/>
                    <a:pt x="8" y="1"/>
                    <a:pt x="8" y="1"/>
                  </a:cubicBezTo>
                  <a:cubicBezTo>
                    <a:pt x="4" y="0"/>
                    <a:pt x="0" y="4"/>
                    <a:pt x="0" y="8"/>
                  </a:cubicBezTo>
                  <a:cubicBezTo>
                    <a:pt x="0" y="17"/>
                    <a:pt x="0" y="17"/>
                    <a:pt x="0" y="1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6"/>
            <p:cNvSpPr>
              <a:spLocks noChangeShapeType="1"/>
            </p:cNvSpPr>
            <p:nvPr/>
          </p:nvSpPr>
          <p:spPr bwMode="auto">
            <a:xfrm flipH="1">
              <a:off x="2992105" y="5534025"/>
              <a:ext cx="87313" cy="68897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p:nvSpPr>
          <p:spPr bwMode="auto">
            <a:xfrm>
              <a:off x="2766680" y="3684588"/>
              <a:ext cx="312738" cy="842963"/>
            </a:xfrm>
            <a:custGeom>
              <a:avLst/>
              <a:gdLst>
                <a:gd name="T0" fmla="*/ 57 w 57"/>
                <a:gd name="T1" fmla="*/ 0 h 153"/>
                <a:gd name="T2" fmla="*/ 0 w 57"/>
                <a:gd name="T3" fmla="*/ 153 h 153"/>
              </a:gdLst>
              <a:ahLst/>
              <a:cxnLst>
                <a:cxn ang="0">
                  <a:pos x="T0" y="T1"/>
                </a:cxn>
                <a:cxn ang="0">
                  <a:pos x="T2" y="T3"/>
                </a:cxn>
              </a:cxnLst>
              <a:rect l="0" t="0" r="r" b="b"/>
              <a:pathLst>
                <a:path w="57" h="153">
                  <a:moveTo>
                    <a:pt x="57" y="0"/>
                  </a:moveTo>
                  <a:cubicBezTo>
                    <a:pt x="57" y="0"/>
                    <a:pt x="8" y="18"/>
                    <a:pt x="0" y="15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flipV="1">
              <a:off x="4508168" y="4394200"/>
              <a:ext cx="0" cy="3254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7" name="Group 106"/>
          <p:cNvGrpSpPr/>
          <p:nvPr/>
        </p:nvGrpSpPr>
        <p:grpSpPr>
          <a:xfrm>
            <a:off x="4827525" y="2517775"/>
            <a:ext cx="2449513" cy="2378076"/>
            <a:chOff x="3492168" y="2517775"/>
            <a:chExt cx="2449513" cy="2378076"/>
          </a:xfrm>
        </p:grpSpPr>
        <p:sp>
          <p:nvSpPr>
            <p:cNvPr id="29" name="Freeform 21"/>
            <p:cNvSpPr>
              <a:spLocks/>
            </p:cNvSpPr>
            <p:nvPr/>
          </p:nvSpPr>
          <p:spPr bwMode="auto">
            <a:xfrm>
              <a:off x="4211305" y="4598988"/>
              <a:ext cx="928688" cy="296863"/>
            </a:xfrm>
            <a:custGeom>
              <a:avLst/>
              <a:gdLst>
                <a:gd name="T0" fmla="*/ 153 w 585"/>
                <a:gd name="T1" fmla="*/ 0 h 187"/>
                <a:gd name="T2" fmla="*/ 0 w 585"/>
                <a:gd name="T3" fmla="*/ 76 h 187"/>
                <a:gd name="T4" fmla="*/ 454 w 585"/>
                <a:gd name="T5" fmla="*/ 187 h 187"/>
                <a:gd name="T6" fmla="*/ 585 w 585"/>
                <a:gd name="T7" fmla="*/ 93 h 187"/>
                <a:gd name="T8" fmla="*/ 519 w 585"/>
                <a:gd name="T9" fmla="*/ 76 h 187"/>
              </a:gdLst>
              <a:ahLst/>
              <a:cxnLst>
                <a:cxn ang="0">
                  <a:pos x="T0" y="T1"/>
                </a:cxn>
                <a:cxn ang="0">
                  <a:pos x="T2" y="T3"/>
                </a:cxn>
                <a:cxn ang="0">
                  <a:pos x="T4" y="T5"/>
                </a:cxn>
                <a:cxn ang="0">
                  <a:pos x="T6" y="T7"/>
                </a:cxn>
                <a:cxn ang="0">
                  <a:pos x="T8" y="T9"/>
                </a:cxn>
              </a:cxnLst>
              <a:rect l="0" t="0" r="r" b="b"/>
              <a:pathLst>
                <a:path w="585" h="187">
                  <a:moveTo>
                    <a:pt x="153" y="0"/>
                  </a:moveTo>
                  <a:lnTo>
                    <a:pt x="0" y="76"/>
                  </a:lnTo>
                  <a:lnTo>
                    <a:pt x="454" y="187"/>
                  </a:lnTo>
                  <a:lnTo>
                    <a:pt x="585" y="93"/>
                  </a:lnTo>
                  <a:lnTo>
                    <a:pt x="519" y="7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flipV="1">
              <a:off x="4898693" y="4456113"/>
              <a:ext cx="0" cy="3508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24"/>
            <p:cNvSpPr>
              <a:spLocks/>
            </p:cNvSpPr>
            <p:nvPr/>
          </p:nvSpPr>
          <p:spPr bwMode="auto">
            <a:xfrm>
              <a:off x="3492168" y="2517775"/>
              <a:ext cx="2449513" cy="2036763"/>
            </a:xfrm>
            <a:custGeom>
              <a:avLst/>
              <a:gdLst>
                <a:gd name="T0" fmla="*/ 142 w 1543"/>
                <a:gd name="T1" fmla="*/ 0 h 1283"/>
                <a:gd name="T2" fmla="*/ 0 w 1543"/>
                <a:gd name="T3" fmla="*/ 1047 h 1283"/>
                <a:gd name="T4" fmla="*/ 1381 w 1543"/>
                <a:gd name="T5" fmla="*/ 1283 h 1283"/>
                <a:gd name="T6" fmla="*/ 1543 w 1543"/>
                <a:gd name="T7" fmla="*/ 97 h 1283"/>
                <a:gd name="T8" fmla="*/ 142 w 1543"/>
                <a:gd name="T9" fmla="*/ 0 h 1283"/>
              </a:gdLst>
              <a:ahLst/>
              <a:cxnLst>
                <a:cxn ang="0">
                  <a:pos x="T0" y="T1"/>
                </a:cxn>
                <a:cxn ang="0">
                  <a:pos x="T2" y="T3"/>
                </a:cxn>
                <a:cxn ang="0">
                  <a:pos x="T4" y="T5"/>
                </a:cxn>
                <a:cxn ang="0">
                  <a:pos x="T6" y="T7"/>
                </a:cxn>
                <a:cxn ang="0">
                  <a:pos x="T8" y="T9"/>
                </a:cxn>
              </a:cxnLst>
              <a:rect l="0" t="0" r="r" b="b"/>
              <a:pathLst>
                <a:path w="1543" h="1283">
                  <a:moveTo>
                    <a:pt x="142" y="0"/>
                  </a:moveTo>
                  <a:lnTo>
                    <a:pt x="0" y="1047"/>
                  </a:lnTo>
                  <a:lnTo>
                    <a:pt x="1381" y="1283"/>
                  </a:lnTo>
                  <a:lnTo>
                    <a:pt x="1543" y="97"/>
                  </a:lnTo>
                  <a:lnTo>
                    <a:pt x="142"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p:nvSpPr>
          <p:spPr bwMode="auto">
            <a:xfrm>
              <a:off x="3585830" y="2638425"/>
              <a:ext cx="2235200" cy="1755775"/>
            </a:xfrm>
            <a:custGeom>
              <a:avLst/>
              <a:gdLst>
                <a:gd name="T0" fmla="*/ 111 w 1408"/>
                <a:gd name="T1" fmla="*/ 0 h 1106"/>
                <a:gd name="T2" fmla="*/ 1408 w 1408"/>
                <a:gd name="T3" fmla="*/ 76 h 1106"/>
                <a:gd name="T4" fmla="*/ 1283 w 1408"/>
                <a:gd name="T5" fmla="*/ 1106 h 1106"/>
                <a:gd name="T6" fmla="*/ 0 w 1408"/>
                <a:gd name="T7" fmla="*/ 895 h 1106"/>
                <a:gd name="T8" fmla="*/ 111 w 1408"/>
                <a:gd name="T9" fmla="*/ 0 h 1106"/>
              </a:gdLst>
              <a:ahLst/>
              <a:cxnLst>
                <a:cxn ang="0">
                  <a:pos x="T0" y="T1"/>
                </a:cxn>
                <a:cxn ang="0">
                  <a:pos x="T2" y="T3"/>
                </a:cxn>
                <a:cxn ang="0">
                  <a:pos x="T4" y="T5"/>
                </a:cxn>
                <a:cxn ang="0">
                  <a:pos x="T6" y="T7"/>
                </a:cxn>
                <a:cxn ang="0">
                  <a:pos x="T8" y="T9"/>
                </a:cxn>
              </a:cxnLst>
              <a:rect l="0" t="0" r="r" b="b"/>
              <a:pathLst>
                <a:path w="1408" h="1106">
                  <a:moveTo>
                    <a:pt x="111" y="0"/>
                  </a:moveTo>
                  <a:lnTo>
                    <a:pt x="1408" y="76"/>
                  </a:lnTo>
                  <a:lnTo>
                    <a:pt x="1283" y="1106"/>
                  </a:lnTo>
                  <a:lnTo>
                    <a:pt x="0" y="895"/>
                  </a:lnTo>
                  <a:lnTo>
                    <a:pt x="111"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4" name="Freeform 26"/>
          <p:cNvSpPr>
            <a:spLocks/>
          </p:cNvSpPr>
          <p:nvPr/>
        </p:nvSpPr>
        <p:spPr bwMode="auto">
          <a:xfrm>
            <a:off x="1465200" y="3668713"/>
            <a:ext cx="2214563" cy="2581275"/>
          </a:xfrm>
          <a:custGeom>
            <a:avLst/>
            <a:gdLst>
              <a:gd name="T0" fmla="*/ 0 w 403"/>
              <a:gd name="T1" fmla="*/ 0 h 469"/>
              <a:gd name="T2" fmla="*/ 356 w 403"/>
              <a:gd name="T3" fmla="*/ 90 h 469"/>
              <a:gd name="T4" fmla="*/ 375 w 403"/>
              <a:gd name="T5" fmla="*/ 111 h 469"/>
              <a:gd name="T6" fmla="*/ 403 w 403"/>
              <a:gd name="T7" fmla="*/ 469 h 469"/>
            </a:gdLst>
            <a:ahLst/>
            <a:cxnLst>
              <a:cxn ang="0">
                <a:pos x="T0" y="T1"/>
              </a:cxn>
              <a:cxn ang="0">
                <a:pos x="T2" y="T3"/>
              </a:cxn>
              <a:cxn ang="0">
                <a:pos x="T4" y="T5"/>
              </a:cxn>
              <a:cxn ang="0">
                <a:pos x="T6" y="T7"/>
              </a:cxn>
            </a:cxnLst>
            <a:rect l="0" t="0" r="r" b="b"/>
            <a:pathLst>
              <a:path w="403" h="469">
                <a:moveTo>
                  <a:pt x="0" y="0"/>
                </a:moveTo>
                <a:cubicBezTo>
                  <a:pt x="0" y="0"/>
                  <a:pt x="131" y="70"/>
                  <a:pt x="356" y="90"/>
                </a:cubicBezTo>
                <a:cubicBezTo>
                  <a:pt x="366" y="91"/>
                  <a:pt x="375" y="100"/>
                  <a:pt x="375" y="111"/>
                </a:cubicBezTo>
                <a:cubicBezTo>
                  <a:pt x="377" y="158"/>
                  <a:pt x="383" y="289"/>
                  <a:pt x="403" y="46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1" name="Group 120"/>
          <p:cNvGrpSpPr/>
          <p:nvPr/>
        </p:nvGrpSpPr>
        <p:grpSpPr>
          <a:xfrm>
            <a:off x="5127585" y="2850081"/>
            <a:ext cx="1813517" cy="1289528"/>
            <a:chOff x="3792228" y="2850081"/>
            <a:chExt cx="1813517" cy="1289528"/>
          </a:xfrm>
        </p:grpSpPr>
        <p:sp>
          <p:nvSpPr>
            <p:cNvPr id="112" name="Rectangle 111"/>
            <p:cNvSpPr/>
            <p:nvPr/>
          </p:nvSpPr>
          <p:spPr>
            <a:xfrm>
              <a:off x="3792228" y="2850081"/>
              <a:ext cx="1813517" cy="1289528"/>
            </a:xfrm>
            <a:custGeom>
              <a:avLst/>
              <a:gdLst>
                <a:gd name="connsiteX0" fmla="*/ 0 w 1690688"/>
                <a:gd name="connsiteY0" fmla="*/ 0 h 811857"/>
                <a:gd name="connsiteX1" fmla="*/ 1690688 w 1690688"/>
                <a:gd name="connsiteY1" fmla="*/ 0 h 811857"/>
                <a:gd name="connsiteX2" fmla="*/ 1690688 w 1690688"/>
                <a:gd name="connsiteY2" fmla="*/ 811857 h 811857"/>
                <a:gd name="connsiteX3" fmla="*/ 0 w 1690688"/>
                <a:gd name="connsiteY3" fmla="*/ 811857 h 811857"/>
                <a:gd name="connsiteX4" fmla="*/ 0 w 1690688"/>
                <a:gd name="connsiteY4" fmla="*/ 0 h 811857"/>
                <a:gd name="connsiteX0" fmla="*/ 191069 w 1690688"/>
                <a:gd name="connsiteY0" fmla="*/ 0 h 866448"/>
                <a:gd name="connsiteX1" fmla="*/ 1690688 w 1690688"/>
                <a:gd name="connsiteY1" fmla="*/ 54591 h 866448"/>
                <a:gd name="connsiteX2" fmla="*/ 1690688 w 1690688"/>
                <a:gd name="connsiteY2" fmla="*/ 866448 h 866448"/>
                <a:gd name="connsiteX3" fmla="*/ 0 w 1690688"/>
                <a:gd name="connsiteY3" fmla="*/ 866448 h 866448"/>
                <a:gd name="connsiteX4" fmla="*/ 191069 w 1690688"/>
                <a:gd name="connsiteY4" fmla="*/ 0 h 866448"/>
                <a:gd name="connsiteX0" fmla="*/ 95534 w 1690688"/>
                <a:gd name="connsiteY0" fmla="*/ 0 h 880095"/>
                <a:gd name="connsiteX1" fmla="*/ 1690688 w 1690688"/>
                <a:gd name="connsiteY1" fmla="*/ 68238 h 880095"/>
                <a:gd name="connsiteX2" fmla="*/ 1690688 w 1690688"/>
                <a:gd name="connsiteY2" fmla="*/ 880095 h 880095"/>
                <a:gd name="connsiteX3" fmla="*/ 0 w 1690688"/>
                <a:gd name="connsiteY3" fmla="*/ 880095 h 880095"/>
                <a:gd name="connsiteX4" fmla="*/ 95534 w 1690688"/>
                <a:gd name="connsiteY4" fmla="*/ 0 h 880095"/>
                <a:gd name="connsiteX0" fmla="*/ 109182 w 1690688"/>
                <a:gd name="connsiteY0" fmla="*/ 0 h 948334"/>
                <a:gd name="connsiteX1" fmla="*/ 1690688 w 1690688"/>
                <a:gd name="connsiteY1" fmla="*/ 136477 h 948334"/>
                <a:gd name="connsiteX2" fmla="*/ 1690688 w 1690688"/>
                <a:gd name="connsiteY2" fmla="*/ 948334 h 948334"/>
                <a:gd name="connsiteX3" fmla="*/ 0 w 1690688"/>
                <a:gd name="connsiteY3" fmla="*/ 948334 h 948334"/>
                <a:gd name="connsiteX4" fmla="*/ 109182 w 1690688"/>
                <a:gd name="connsiteY4" fmla="*/ 0 h 948334"/>
                <a:gd name="connsiteX0" fmla="*/ 150125 w 1731631"/>
                <a:gd name="connsiteY0" fmla="*/ 0 h 1057516"/>
                <a:gd name="connsiteX1" fmla="*/ 1731631 w 1731631"/>
                <a:gd name="connsiteY1" fmla="*/ 136477 h 1057516"/>
                <a:gd name="connsiteX2" fmla="*/ 1731631 w 1731631"/>
                <a:gd name="connsiteY2" fmla="*/ 948334 h 1057516"/>
                <a:gd name="connsiteX3" fmla="*/ 0 w 1731631"/>
                <a:gd name="connsiteY3" fmla="*/ 1057516 h 1057516"/>
                <a:gd name="connsiteX4" fmla="*/ 150125 w 1731631"/>
                <a:gd name="connsiteY4" fmla="*/ 0 h 1057516"/>
                <a:gd name="connsiteX0" fmla="*/ 150125 w 1731631"/>
                <a:gd name="connsiteY0" fmla="*/ 0 h 1289528"/>
                <a:gd name="connsiteX1" fmla="*/ 1731631 w 1731631"/>
                <a:gd name="connsiteY1" fmla="*/ 136477 h 1289528"/>
                <a:gd name="connsiteX2" fmla="*/ 1690687 w 1731631"/>
                <a:gd name="connsiteY2" fmla="*/ 1289528 h 1289528"/>
                <a:gd name="connsiteX3" fmla="*/ 0 w 1731631"/>
                <a:gd name="connsiteY3" fmla="*/ 1057516 h 1289528"/>
                <a:gd name="connsiteX4" fmla="*/ 150125 w 1731631"/>
                <a:gd name="connsiteY4" fmla="*/ 0 h 1289528"/>
                <a:gd name="connsiteX0" fmla="*/ 150125 w 1840813"/>
                <a:gd name="connsiteY0" fmla="*/ 0 h 1289528"/>
                <a:gd name="connsiteX1" fmla="*/ 1840813 w 1840813"/>
                <a:gd name="connsiteY1" fmla="*/ 95534 h 1289528"/>
                <a:gd name="connsiteX2" fmla="*/ 1690687 w 1840813"/>
                <a:gd name="connsiteY2" fmla="*/ 1289528 h 1289528"/>
                <a:gd name="connsiteX3" fmla="*/ 0 w 1840813"/>
                <a:gd name="connsiteY3" fmla="*/ 1057516 h 1289528"/>
                <a:gd name="connsiteX4" fmla="*/ 150125 w 1840813"/>
                <a:gd name="connsiteY4" fmla="*/ 0 h 1289528"/>
                <a:gd name="connsiteX0" fmla="*/ 150125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50125 w 1813517"/>
                <a:gd name="connsiteY4" fmla="*/ 0 h 1289528"/>
                <a:gd name="connsiteX0" fmla="*/ 122829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22829 w 1813517"/>
                <a:gd name="connsiteY4" fmla="*/ 0 h 128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517" h="1289528">
                  <a:moveTo>
                    <a:pt x="122829" y="0"/>
                  </a:moveTo>
                  <a:lnTo>
                    <a:pt x="1813517" y="95534"/>
                  </a:lnTo>
                  <a:lnTo>
                    <a:pt x="1690687" y="1289528"/>
                  </a:lnTo>
                  <a:lnTo>
                    <a:pt x="0" y="1057516"/>
                  </a:lnTo>
                  <a:lnTo>
                    <a:pt x="122829" y="0"/>
                  </a:lnTo>
                  <a:close/>
                </a:path>
              </a:pathLst>
            </a:custGeom>
            <a:solidFill>
              <a:schemeClr val="tx2"/>
            </a:solidFill>
            <a:ln w="28575">
              <a:solidFill>
                <a:schemeClr val="bg2"/>
              </a:solidFill>
            </a:ln>
          </p:spPr>
          <p:txBody>
            <a:bodyPr wrap="square" rtlCol="0" anchor="ctr">
              <a:noAutofit/>
            </a:bodyPr>
            <a:lstStyle/>
            <a:p>
              <a:pPr algn="ctr"/>
              <a:endParaRPr lang="en-GB" sz="2400" dirty="0">
                <a:solidFill>
                  <a:schemeClr val="tx1"/>
                </a:solidFill>
              </a:endParaRPr>
            </a:p>
          </p:txBody>
        </p:sp>
        <p:sp>
          <p:nvSpPr>
            <p:cNvPr id="113" name="Rectangle 112"/>
            <p:cNvSpPr/>
            <p:nvPr/>
          </p:nvSpPr>
          <p:spPr>
            <a:xfrm rot="266998">
              <a:off x="4117715" y="3024388"/>
              <a:ext cx="1197764" cy="954107"/>
            </a:xfrm>
            <a:prstGeom prst="rect">
              <a:avLst/>
            </a:prstGeom>
          </p:spPr>
          <p:txBody>
            <a:bodyPr wrap="none">
              <a:spAutoFit/>
            </a:bodyPr>
            <a:lstStyle/>
            <a:p>
              <a:pPr algn="ctr"/>
              <a:r>
                <a:rPr lang="en-GB" sz="2800" dirty="0">
                  <a:solidFill>
                    <a:schemeClr val="bg1"/>
                  </a:solidFill>
                </a:rPr>
                <a:t>CLIENT</a:t>
              </a:r>
            </a:p>
            <a:p>
              <a:pPr algn="ctr"/>
              <a:r>
                <a:rPr lang="en-GB" sz="2800" dirty="0">
                  <a:solidFill>
                    <a:schemeClr val="bg1"/>
                  </a:solidFill>
                </a:rPr>
                <a:t>PPT</a:t>
              </a:r>
            </a:p>
          </p:txBody>
        </p:sp>
      </p:grpSp>
      <p:sp>
        <p:nvSpPr>
          <p:cNvPr id="138" name="Freeform: Shape 137"/>
          <p:cNvSpPr/>
          <p:nvPr/>
        </p:nvSpPr>
        <p:spPr>
          <a:xfrm>
            <a:off x="4662042" y="984045"/>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252000" rIns="91440" bIns="45720" numCol="1" anchor="ctr" anchorCtr="0" compatLnSpc="1">
            <a:prstTxWarp prst="textNoShape">
              <a:avLst/>
            </a:prstTxWarp>
          </a:bodyPr>
          <a:lstStyle/>
          <a:p>
            <a:pPr algn="ctr"/>
            <a:r>
              <a:rPr lang="en-GB" b="1" dirty="0">
                <a:solidFill>
                  <a:schemeClr val="tx2"/>
                </a:solidFill>
              </a:rPr>
              <a:t>I NEED A SLIDE </a:t>
            </a:r>
          </a:p>
          <a:p>
            <a:pPr algn="ctr"/>
            <a:r>
              <a:rPr lang="en-GB" b="1" dirty="0">
                <a:solidFill>
                  <a:schemeClr val="tx2"/>
                </a:solidFill>
              </a:rPr>
              <a:t>DECK FOR MY CLIENT. </a:t>
            </a:r>
          </a:p>
          <a:p>
            <a:pPr algn="ctr"/>
            <a:r>
              <a:rPr lang="en-GB" b="1" dirty="0">
                <a:solidFill>
                  <a:schemeClr val="tx2"/>
                </a:solidFill>
              </a:rPr>
              <a:t>QUICK GLOBAL</a:t>
            </a:r>
          </a:p>
          <a:p>
            <a:pPr algn="ctr"/>
            <a:r>
              <a:rPr lang="en-GB" b="1" dirty="0">
                <a:solidFill>
                  <a:schemeClr val="tx2"/>
                </a:solidFill>
              </a:rPr>
              <a:t>SEARCH</a:t>
            </a:r>
          </a:p>
        </p:txBody>
      </p:sp>
      <p:sp>
        <p:nvSpPr>
          <p:cNvPr id="139" name="Freeform: Shape 138"/>
          <p:cNvSpPr/>
          <p:nvPr/>
        </p:nvSpPr>
        <p:spPr>
          <a:xfrm>
            <a:off x="4120572" y="1131390"/>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40" name="Freeform: Shape 139"/>
          <p:cNvSpPr/>
          <p:nvPr/>
        </p:nvSpPr>
        <p:spPr>
          <a:xfrm>
            <a:off x="4729690" y="861377"/>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cxnSp>
        <p:nvCxnSpPr>
          <p:cNvPr id="4" name="Straight Connector 3"/>
          <p:cNvCxnSpPr/>
          <p:nvPr/>
        </p:nvCxnSpPr>
        <p:spPr>
          <a:xfrm flipV="1">
            <a:off x="2400698" y="2079905"/>
            <a:ext cx="380508" cy="66964"/>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449587" y="1522496"/>
            <a:ext cx="388800" cy="11731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043274" y="1013920"/>
            <a:ext cx="153540" cy="29943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705630" y="1014634"/>
            <a:ext cx="94782" cy="28027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11461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Document Management</a:t>
            </a:r>
            <a:endParaRPr lang="en-US" sz="4000" dirty="0">
              <a:solidFill>
                <a:schemeClr val="bg1"/>
              </a:solidFill>
              <a:latin typeface="Arial"/>
              <a:cs typeface="Arial"/>
            </a:endParaRPr>
          </a:p>
        </p:txBody>
      </p:sp>
      <p:sp>
        <p:nvSpPr>
          <p:cNvPr id="73" name="Freeform: Shape 72"/>
          <p:cNvSpPr/>
          <p:nvPr/>
        </p:nvSpPr>
        <p:spPr>
          <a:xfrm>
            <a:off x="3097896" y="2115109"/>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Shape 73"/>
          <p:cNvSpPr/>
          <p:nvPr/>
        </p:nvSpPr>
        <p:spPr>
          <a:xfrm>
            <a:off x="2594188" y="2500227"/>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5" name="Freeform: Shape 74"/>
          <p:cNvSpPr/>
          <p:nvPr/>
        </p:nvSpPr>
        <p:spPr>
          <a:xfrm>
            <a:off x="2056321" y="2823894"/>
            <a:ext cx="2864866" cy="1982326"/>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180000" rIns="91440" bIns="72000" numCol="1" anchor="ctr" anchorCtr="0" compatLnSpc="1">
            <a:prstTxWarp prst="textNoShape">
              <a:avLst/>
            </a:prstTxWarp>
          </a:bodyPr>
          <a:lstStyle/>
          <a:p>
            <a:pPr algn="ctr"/>
            <a:r>
              <a:rPr lang="en-GB" b="1" dirty="0">
                <a:solidFill>
                  <a:schemeClr val="tx2"/>
                </a:solidFill>
              </a:rPr>
              <a:t>BINGO! </a:t>
            </a:r>
          </a:p>
          <a:p>
            <a:pPr algn="ctr"/>
            <a:r>
              <a:rPr lang="en-GB" b="1" dirty="0">
                <a:solidFill>
                  <a:schemeClr val="tx2"/>
                </a:solidFill>
              </a:rPr>
              <a:t>THE ASIA TEAM </a:t>
            </a:r>
          </a:p>
          <a:p>
            <a:pPr algn="ctr"/>
            <a:r>
              <a:rPr lang="en-GB" b="1" dirty="0">
                <a:solidFill>
                  <a:schemeClr val="tx2"/>
                </a:solidFill>
              </a:rPr>
              <a:t>HAVE COMPLETED ONE. </a:t>
            </a:r>
          </a:p>
          <a:p>
            <a:pPr algn="ctr"/>
            <a:r>
              <a:rPr lang="en-GB" b="1" dirty="0">
                <a:solidFill>
                  <a:schemeClr val="tx2"/>
                </a:solidFill>
              </a:rPr>
              <a:t>THAT’S PROBABLY </a:t>
            </a:r>
          </a:p>
          <a:p>
            <a:pPr algn="ctr"/>
            <a:r>
              <a:rPr lang="en-GB" b="1" dirty="0">
                <a:solidFill>
                  <a:schemeClr val="tx2"/>
                </a:solidFill>
              </a:rPr>
              <a:t>SAVED 2HRS!</a:t>
            </a:r>
          </a:p>
        </p:txBody>
      </p:sp>
      <p:sp>
        <p:nvSpPr>
          <p:cNvPr id="77" name="Line 6"/>
          <p:cNvSpPr>
            <a:spLocks noChangeShapeType="1"/>
          </p:cNvSpPr>
          <p:nvPr/>
        </p:nvSpPr>
        <p:spPr bwMode="auto">
          <a:xfrm>
            <a:off x="0" y="3668880"/>
            <a:ext cx="1465200"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54" name="Group 53"/>
          <p:cNvGrpSpPr/>
          <p:nvPr/>
        </p:nvGrpSpPr>
        <p:grpSpPr>
          <a:xfrm rot="14400000">
            <a:off x="9865406" y="965650"/>
            <a:ext cx="1973440" cy="1973438"/>
            <a:chOff x="9865406" y="965650"/>
            <a:chExt cx="1973440" cy="1973438"/>
          </a:xfrm>
        </p:grpSpPr>
        <p:sp>
          <p:nvSpPr>
            <p:cNvPr id="55" name="Oval 54"/>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grpSp>
        <p:nvGrpSpPr>
          <p:cNvPr id="57" name="Group 56"/>
          <p:cNvGrpSpPr/>
          <p:nvPr/>
        </p:nvGrpSpPr>
        <p:grpSpPr>
          <a:xfrm rot="10800000">
            <a:off x="9865406" y="965650"/>
            <a:ext cx="1973440" cy="1973438"/>
            <a:chOff x="9865406" y="965650"/>
            <a:chExt cx="1973440" cy="1973438"/>
          </a:xfrm>
        </p:grpSpPr>
        <p:sp>
          <p:nvSpPr>
            <p:cNvPr id="58" name="Oval 57"/>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60" name="Oval 59"/>
          <p:cNvSpPr/>
          <p:nvPr/>
        </p:nvSpPr>
        <p:spPr>
          <a:xfrm>
            <a:off x="10762126" y="184830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7411532" y="3252956"/>
            <a:ext cx="4786245" cy="2970044"/>
          </a:xfrm>
          <a:prstGeom prst="rect">
            <a:avLst/>
          </a:prstGeom>
          <a:solidFill>
            <a:schemeClr val="bg1"/>
          </a:solidFill>
        </p:spPr>
        <p:txBody>
          <a:bodyPr wrap="square" rtlCol="0">
            <a:spAutoFit/>
          </a:bodyPr>
          <a:lstStyle/>
          <a:p>
            <a:pPr algn="ctr"/>
            <a:r>
              <a:rPr lang="en-GB" sz="2400" b="1" dirty="0">
                <a:solidFill>
                  <a:srgbClr val="92D050"/>
                </a:solidFill>
              </a:rPr>
              <a:t>BENEFIT: KNOWLEDGE MANAGEMENT</a:t>
            </a:r>
          </a:p>
          <a:p>
            <a:pPr algn="ctr"/>
            <a:r>
              <a:rPr lang="en-GB" sz="1600" b="1" dirty="0">
                <a:solidFill>
                  <a:schemeClr val="bg1"/>
                </a:solidFill>
              </a:rPr>
              <a:t>a</a:t>
            </a:r>
          </a:p>
          <a:p>
            <a:pPr marL="342900" indent="-342900">
              <a:spcAft>
                <a:spcPts val="600"/>
              </a:spcAft>
              <a:buFont typeface="Arial" panose="020B0604020202020204" pitchFamily="34" charset="0"/>
              <a:buChar char="•"/>
            </a:pPr>
            <a:r>
              <a:rPr lang="en-GB" b="1" dirty="0"/>
              <a:t>SAVE </a:t>
            </a:r>
            <a:r>
              <a:rPr lang="en-GB" b="1" dirty="0">
                <a:solidFill>
                  <a:srgbClr val="92D050"/>
                </a:solidFill>
              </a:rPr>
              <a:t>30-60 MINUTES DAILY </a:t>
            </a:r>
            <a:r>
              <a:rPr lang="en-GB" b="1" dirty="0"/>
              <a:t>FINDING THE RIGHT INFORMATION</a:t>
            </a:r>
          </a:p>
          <a:p>
            <a:pPr marL="342900" indent="-342900">
              <a:spcAft>
                <a:spcPts val="600"/>
              </a:spcAft>
              <a:buFont typeface="Arial" panose="020B0604020202020204" pitchFamily="34" charset="0"/>
              <a:buChar char="•"/>
            </a:pPr>
            <a:r>
              <a:rPr lang="en-GB" b="1" dirty="0"/>
              <a:t>CHAT OFFERS </a:t>
            </a:r>
            <a:r>
              <a:rPr lang="en-GB" b="1" dirty="0">
                <a:solidFill>
                  <a:srgbClr val="92D050"/>
                </a:solidFill>
              </a:rPr>
              <a:t>TRANSPARENCY</a:t>
            </a:r>
            <a:r>
              <a:rPr lang="en-GB" b="1" dirty="0"/>
              <a:t> ACROSS TEAMS &amp; GEOGRAPHIES</a:t>
            </a:r>
          </a:p>
          <a:p>
            <a:pPr marL="342900" indent="-342900">
              <a:spcAft>
                <a:spcPts val="600"/>
              </a:spcAft>
              <a:buFont typeface="Arial" panose="020B0604020202020204" pitchFamily="34" charset="0"/>
              <a:buChar char="•"/>
            </a:pPr>
            <a:r>
              <a:rPr lang="en-GB" b="1" dirty="0">
                <a:solidFill>
                  <a:srgbClr val="92D050"/>
                </a:solidFill>
              </a:rPr>
              <a:t>AVOID </a:t>
            </a:r>
            <a:r>
              <a:rPr lang="en-GB" b="1" dirty="0"/>
              <a:t>WORK </a:t>
            </a:r>
            <a:r>
              <a:rPr lang="en-GB" b="1" dirty="0">
                <a:solidFill>
                  <a:srgbClr val="92D050"/>
                </a:solidFill>
              </a:rPr>
              <a:t>DUPLICATION</a:t>
            </a:r>
          </a:p>
          <a:p>
            <a:pPr marL="342900" indent="-342900">
              <a:spcAft>
                <a:spcPts val="600"/>
              </a:spcAft>
              <a:buFont typeface="Arial" panose="020B0604020202020204" pitchFamily="34" charset="0"/>
              <a:buChar char="•"/>
            </a:pPr>
            <a:r>
              <a:rPr lang="en-GB" b="1" dirty="0">
                <a:solidFill>
                  <a:srgbClr val="92D050"/>
                </a:solidFill>
              </a:rPr>
              <a:t>SHARE DATA</a:t>
            </a:r>
            <a:r>
              <a:rPr lang="en-GB" b="1" dirty="0"/>
              <a:t>, INFO AND KNOWLEDGE</a:t>
            </a:r>
          </a:p>
        </p:txBody>
      </p:sp>
      <p:cxnSp>
        <p:nvCxnSpPr>
          <p:cNvPr id="38" name="Straight Connector 37"/>
          <p:cNvCxnSpPr/>
          <p:nvPr/>
        </p:nvCxnSpPr>
        <p:spPr>
          <a:xfrm>
            <a:off x="7156387" y="4217817"/>
            <a:ext cx="5065663"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sp>
        <p:nvSpPr>
          <p:cNvPr id="62" name="Rectangle 61"/>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3572474757"/>
      </p:ext>
    </p:extLst>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p:cTn id="7" dur="500" fill="hold"/>
                                        <p:tgtEl>
                                          <p:spTgt spid="139"/>
                                        </p:tgtEl>
                                        <p:attrNameLst>
                                          <p:attrName>ppt_w</p:attrName>
                                        </p:attrNameLst>
                                      </p:cBhvr>
                                      <p:tavLst>
                                        <p:tav tm="0">
                                          <p:val>
                                            <p:fltVal val="0"/>
                                          </p:val>
                                        </p:tav>
                                        <p:tav tm="100000">
                                          <p:val>
                                            <p:strVal val="#ppt_w"/>
                                          </p:val>
                                        </p:tav>
                                      </p:tavLst>
                                    </p:anim>
                                    <p:anim calcmode="lin" valueType="num">
                                      <p:cBhvr>
                                        <p:cTn id="8" dur="500" fill="hold"/>
                                        <p:tgtEl>
                                          <p:spTgt spid="139"/>
                                        </p:tgtEl>
                                        <p:attrNameLst>
                                          <p:attrName>ppt_h</p:attrName>
                                        </p:attrNameLst>
                                      </p:cBhvr>
                                      <p:tavLst>
                                        <p:tav tm="0">
                                          <p:val>
                                            <p:fltVal val="0"/>
                                          </p:val>
                                        </p:tav>
                                        <p:tav tm="100000">
                                          <p:val>
                                            <p:strVal val="#ppt_h"/>
                                          </p:val>
                                        </p:tav>
                                      </p:tavLst>
                                    </p:anim>
                                    <p:animEffect transition="in" filter="fade">
                                      <p:cBhvr>
                                        <p:cTn id="9" dur="500"/>
                                        <p:tgtEl>
                                          <p:spTgt spid="13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40"/>
                                        </p:tgtEl>
                                        <p:attrNameLst>
                                          <p:attrName>style.visibility</p:attrName>
                                        </p:attrNameLst>
                                      </p:cBhvr>
                                      <p:to>
                                        <p:strVal val="visible"/>
                                      </p:to>
                                    </p:set>
                                    <p:anim calcmode="lin" valueType="num">
                                      <p:cBhvr>
                                        <p:cTn id="12" dur="500" fill="hold"/>
                                        <p:tgtEl>
                                          <p:spTgt spid="140"/>
                                        </p:tgtEl>
                                        <p:attrNameLst>
                                          <p:attrName>ppt_w</p:attrName>
                                        </p:attrNameLst>
                                      </p:cBhvr>
                                      <p:tavLst>
                                        <p:tav tm="0">
                                          <p:val>
                                            <p:fltVal val="0"/>
                                          </p:val>
                                        </p:tav>
                                        <p:tav tm="100000">
                                          <p:val>
                                            <p:strVal val="#ppt_w"/>
                                          </p:val>
                                        </p:tav>
                                      </p:tavLst>
                                    </p:anim>
                                    <p:anim calcmode="lin" valueType="num">
                                      <p:cBhvr>
                                        <p:cTn id="13" dur="500" fill="hold"/>
                                        <p:tgtEl>
                                          <p:spTgt spid="140"/>
                                        </p:tgtEl>
                                        <p:attrNameLst>
                                          <p:attrName>ppt_h</p:attrName>
                                        </p:attrNameLst>
                                      </p:cBhvr>
                                      <p:tavLst>
                                        <p:tav tm="0">
                                          <p:val>
                                            <p:fltVal val="0"/>
                                          </p:val>
                                        </p:tav>
                                        <p:tav tm="100000">
                                          <p:val>
                                            <p:strVal val="#ppt_h"/>
                                          </p:val>
                                        </p:tav>
                                      </p:tavLst>
                                    </p:anim>
                                    <p:animEffect transition="in" filter="fade">
                                      <p:cBhvr>
                                        <p:cTn id="14" dur="500"/>
                                        <p:tgtEl>
                                          <p:spTgt spid="140"/>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500" fill="hold"/>
                                        <p:tgtEl>
                                          <p:spTgt spid="138"/>
                                        </p:tgtEl>
                                        <p:attrNameLst>
                                          <p:attrName>ppt_w</p:attrName>
                                        </p:attrNameLst>
                                      </p:cBhvr>
                                      <p:tavLst>
                                        <p:tav tm="0">
                                          <p:val>
                                            <p:fltVal val="0"/>
                                          </p:val>
                                        </p:tav>
                                        <p:tav tm="100000">
                                          <p:val>
                                            <p:strVal val="#ppt_w"/>
                                          </p:val>
                                        </p:tav>
                                      </p:tavLst>
                                    </p:anim>
                                    <p:anim calcmode="lin" valueType="num">
                                      <p:cBhvr>
                                        <p:cTn id="18" dur="500" fill="hold"/>
                                        <p:tgtEl>
                                          <p:spTgt spid="138"/>
                                        </p:tgtEl>
                                        <p:attrNameLst>
                                          <p:attrName>ppt_h</p:attrName>
                                        </p:attrNameLst>
                                      </p:cBhvr>
                                      <p:tavLst>
                                        <p:tav tm="0">
                                          <p:val>
                                            <p:fltVal val="0"/>
                                          </p:val>
                                        </p:tav>
                                        <p:tav tm="100000">
                                          <p:val>
                                            <p:strVal val="#ppt_h"/>
                                          </p:val>
                                        </p:tav>
                                      </p:tavLst>
                                    </p:anim>
                                    <p:animEffect transition="in" filter="fade">
                                      <p:cBhvr>
                                        <p:cTn id="19" dur="500"/>
                                        <p:tgtEl>
                                          <p:spTgt spid="13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500"/>
                                        <p:tgtEl>
                                          <p:spTgt spid="121"/>
                                        </p:tgtEl>
                                      </p:cBhvr>
                                    </p:animEffect>
                                  </p:childTnLst>
                                </p:cTn>
                              </p:par>
                              <p:par>
                                <p:cTn id="24" presetID="22" presetClass="entr" presetSubtype="2" fill="hold" nodeType="withEffect">
                                  <p:stCondLst>
                                    <p:cond delay="50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par>
                                <p:cTn id="27" presetID="22" presetClass="entr" presetSubtype="2" fill="hold" nodeType="withEffect">
                                  <p:stCondLst>
                                    <p:cond delay="500"/>
                                  </p:stCondLst>
                                  <p:childTnLst>
                                    <p:set>
                                      <p:cBhvr>
                                        <p:cTn id="28" dur="1" fill="hold">
                                          <p:stCondLst>
                                            <p:cond delay="0"/>
                                          </p:stCondLst>
                                        </p:cTn>
                                        <p:tgtEl>
                                          <p:spTgt spid="70"/>
                                        </p:tgtEl>
                                        <p:attrNameLst>
                                          <p:attrName>style.visibility</p:attrName>
                                        </p:attrNameLst>
                                      </p:cBhvr>
                                      <p:to>
                                        <p:strVal val="visible"/>
                                      </p:to>
                                    </p:set>
                                    <p:animEffect transition="in" filter="wipe(right)">
                                      <p:cBhvr>
                                        <p:cTn id="29" dur="500"/>
                                        <p:tgtEl>
                                          <p:spTgt spid="70"/>
                                        </p:tgtEl>
                                      </p:cBhvr>
                                    </p:animEffect>
                                  </p:childTnLst>
                                </p:cTn>
                              </p:par>
                              <p:par>
                                <p:cTn id="30" presetID="22" presetClass="entr" presetSubtype="4" fill="hold" nodeType="withEffect">
                                  <p:stCondLst>
                                    <p:cond delay="500"/>
                                  </p:stCondLst>
                                  <p:childTnLst>
                                    <p:set>
                                      <p:cBhvr>
                                        <p:cTn id="31" dur="1" fill="hold">
                                          <p:stCondLst>
                                            <p:cond delay="0"/>
                                          </p:stCondLst>
                                        </p:cTn>
                                        <p:tgtEl>
                                          <p:spTgt spid="71"/>
                                        </p:tgtEl>
                                        <p:attrNameLst>
                                          <p:attrName>style.visibility</p:attrName>
                                        </p:attrNameLst>
                                      </p:cBhvr>
                                      <p:to>
                                        <p:strVal val="visible"/>
                                      </p:to>
                                    </p:set>
                                    <p:animEffect transition="in" filter="wipe(down)">
                                      <p:cBhvr>
                                        <p:cTn id="32" dur="500"/>
                                        <p:tgtEl>
                                          <p:spTgt spid="71"/>
                                        </p:tgtEl>
                                      </p:cBhvr>
                                    </p:animEffect>
                                  </p:childTnLst>
                                </p:cTn>
                              </p:par>
                              <p:par>
                                <p:cTn id="33" presetID="22" presetClass="entr" presetSubtype="4" fill="hold" nodeType="withEffect">
                                  <p:stCondLst>
                                    <p:cond delay="500"/>
                                  </p:stCondLst>
                                  <p:childTnLst>
                                    <p:set>
                                      <p:cBhvr>
                                        <p:cTn id="34" dur="1" fill="hold">
                                          <p:stCondLst>
                                            <p:cond delay="0"/>
                                          </p:stCondLst>
                                        </p:cTn>
                                        <p:tgtEl>
                                          <p:spTgt spid="72"/>
                                        </p:tgtEl>
                                        <p:attrNameLst>
                                          <p:attrName>style.visibility</p:attrName>
                                        </p:attrNameLst>
                                      </p:cBhvr>
                                      <p:to>
                                        <p:strVal val="visible"/>
                                      </p:to>
                                    </p:set>
                                    <p:animEffect transition="in" filter="wipe(down)">
                                      <p:cBhvr>
                                        <p:cTn id="35" dur="500"/>
                                        <p:tgtEl>
                                          <p:spTgt spid="72"/>
                                        </p:tgtEl>
                                      </p:cBhvr>
                                    </p:animEffect>
                                  </p:childTnLst>
                                </p:cTn>
                              </p:par>
                              <p:par>
                                <p:cTn id="36" presetID="8" presetClass="emph" presetSubtype="0" fill="hold" nodeType="withEffect">
                                  <p:stCondLst>
                                    <p:cond delay="500"/>
                                  </p:stCondLst>
                                  <p:childTnLst>
                                    <p:animRot by="21600000">
                                      <p:cBhvr>
                                        <p:cTn id="37" dur="1000" fill="hold"/>
                                        <p:tgtEl>
                                          <p:spTgt spid="57"/>
                                        </p:tgtEl>
                                        <p:attrNameLst>
                                          <p:attrName>r</p:attrName>
                                        </p:attrNameLst>
                                      </p:cBhvr>
                                    </p:animRot>
                                  </p:childTnLst>
                                </p:cTn>
                              </p:par>
                              <p:par>
                                <p:cTn id="38" presetID="8" presetClass="emph" presetSubtype="0" fill="hold" nodeType="withEffect">
                                  <p:stCondLst>
                                    <p:cond delay="500"/>
                                  </p:stCondLst>
                                  <p:childTnLst>
                                    <p:animRot by="1800000">
                                      <p:cBhvr>
                                        <p:cTn id="39" dur="1000" fill="hold"/>
                                        <p:tgtEl>
                                          <p:spTgt spid="54"/>
                                        </p:tgtEl>
                                        <p:attrNameLst>
                                          <p:attrName>r</p:attrName>
                                        </p:attrNameLst>
                                      </p:cBhvr>
                                    </p:animRot>
                                  </p:childTnLst>
                                </p:cTn>
                              </p:par>
                              <p:par>
                                <p:cTn id="40" presetID="8" presetClass="emph" presetSubtype="0" fill="hold" nodeType="withEffect">
                                  <p:stCondLst>
                                    <p:cond delay="500"/>
                                  </p:stCondLst>
                                  <p:childTnLst>
                                    <p:animRot by="1800000">
                                      <p:cBhvr>
                                        <p:cTn id="41" dur="1000" fill="hold"/>
                                        <p:tgtEl>
                                          <p:spTgt spid="54"/>
                                        </p:tgtEl>
                                        <p:attrNameLst>
                                          <p:attrName>r</p:attrName>
                                        </p:attrNameLst>
                                      </p:cBhvr>
                                    </p:animRot>
                                  </p:childTnLst>
                                </p:cTn>
                              </p:par>
                            </p:childTnLst>
                          </p:cTn>
                        </p:par>
                        <p:par>
                          <p:cTn id="42" fill="hold">
                            <p:stCondLst>
                              <p:cond delay="2500"/>
                            </p:stCondLst>
                            <p:childTnLst>
                              <p:par>
                                <p:cTn id="43" presetID="26" presetClass="emph" presetSubtype="0" repeatCount="3000" fill="hold" nodeType="afterEffect">
                                  <p:stCondLst>
                                    <p:cond delay="1250"/>
                                  </p:stCondLst>
                                  <p:childTnLst>
                                    <p:animEffect transition="out" filter="fade">
                                      <p:cBhvr>
                                        <p:cTn id="44" dur="400" tmFilter="0, 0; .2, .5; .8, .5; 1, 0"/>
                                        <p:tgtEl>
                                          <p:spTgt spid="4"/>
                                        </p:tgtEl>
                                      </p:cBhvr>
                                    </p:animEffect>
                                    <p:animScale>
                                      <p:cBhvr>
                                        <p:cTn id="45" dur="200" autoRev="1" fill="hold"/>
                                        <p:tgtEl>
                                          <p:spTgt spid="4"/>
                                        </p:tgtEl>
                                      </p:cBhvr>
                                      <p:by x="105000" y="105000"/>
                                    </p:animScale>
                                  </p:childTnLst>
                                </p:cTn>
                              </p:par>
                              <p:par>
                                <p:cTn id="46" presetID="26" presetClass="emph" presetSubtype="0" repeatCount="3000" fill="hold" nodeType="withEffect">
                                  <p:stCondLst>
                                    <p:cond delay="1250"/>
                                  </p:stCondLst>
                                  <p:childTnLst>
                                    <p:animEffect transition="out" filter="fade">
                                      <p:cBhvr>
                                        <p:cTn id="47" dur="400" tmFilter="0, 0; .2, .5; .8, .5; 1, 0"/>
                                        <p:tgtEl>
                                          <p:spTgt spid="70"/>
                                        </p:tgtEl>
                                      </p:cBhvr>
                                    </p:animEffect>
                                    <p:animScale>
                                      <p:cBhvr>
                                        <p:cTn id="48" dur="200" autoRev="1" fill="hold"/>
                                        <p:tgtEl>
                                          <p:spTgt spid="70"/>
                                        </p:tgtEl>
                                      </p:cBhvr>
                                      <p:by x="105000" y="105000"/>
                                    </p:animScale>
                                  </p:childTnLst>
                                </p:cTn>
                              </p:par>
                              <p:par>
                                <p:cTn id="49" presetID="26" presetClass="emph" presetSubtype="0" repeatCount="3000" fill="hold" nodeType="withEffect">
                                  <p:stCondLst>
                                    <p:cond delay="1250"/>
                                  </p:stCondLst>
                                  <p:childTnLst>
                                    <p:animEffect transition="out" filter="fade">
                                      <p:cBhvr>
                                        <p:cTn id="50" dur="400" tmFilter="0, 0; .2, .5; .8, .5; 1, 0"/>
                                        <p:tgtEl>
                                          <p:spTgt spid="71"/>
                                        </p:tgtEl>
                                      </p:cBhvr>
                                    </p:animEffect>
                                    <p:animScale>
                                      <p:cBhvr>
                                        <p:cTn id="51" dur="200" autoRev="1" fill="hold"/>
                                        <p:tgtEl>
                                          <p:spTgt spid="71"/>
                                        </p:tgtEl>
                                      </p:cBhvr>
                                      <p:by x="105000" y="105000"/>
                                    </p:animScale>
                                  </p:childTnLst>
                                </p:cTn>
                              </p:par>
                              <p:par>
                                <p:cTn id="52" presetID="26" presetClass="emph" presetSubtype="0" repeatCount="3000" fill="hold" nodeType="withEffect">
                                  <p:stCondLst>
                                    <p:cond delay="1250"/>
                                  </p:stCondLst>
                                  <p:childTnLst>
                                    <p:animEffect transition="out" filter="fade">
                                      <p:cBhvr>
                                        <p:cTn id="53" dur="400" tmFilter="0, 0; .2, .5; .8, .5; 1, 0"/>
                                        <p:tgtEl>
                                          <p:spTgt spid="72"/>
                                        </p:tgtEl>
                                      </p:cBhvr>
                                    </p:animEffect>
                                    <p:animScale>
                                      <p:cBhvr>
                                        <p:cTn id="54" dur="200" autoRev="1" fill="hold"/>
                                        <p:tgtEl>
                                          <p:spTgt spid="72"/>
                                        </p:tgtEl>
                                      </p:cBhvr>
                                      <p:by x="105000" y="105000"/>
                                    </p:animScale>
                                  </p:childTnLst>
                                </p:cTn>
                              </p:par>
                              <p:par>
                                <p:cTn id="55" presetID="10" presetClass="exit" presetSubtype="0" fill="hold" grpId="1" nodeType="withEffect">
                                  <p:stCondLst>
                                    <p:cond delay="1250"/>
                                  </p:stCondLst>
                                  <p:childTnLst>
                                    <p:animEffect transition="out" filter="fade">
                                      <p:cBhvr>
                                        <p:cTn id="56" dur="500"/>
                                        <p:tgtEl>
                                          <p:spTgt spid="139"/>
                                        </p:tgtEl>
                                      </p:cBhvr>
                                    </p:animEffect>
                                    <p:set>
                                      <p:cBhvr>
                                        <p:cTn id="57" dur="1" fill="hold">
                                          <p:stCondLst>
                                            <p:cond delay="499"/>
                                          </p:stCondLst>
                                        </p:cTn>
                                        <p:tgtEl>
                                          <p:spTgt spid="139"/>
                                        </p:tgtEl>
                                        <p:attrNameLst>
                                          <p:attrName>style.visibility</p:attrName>
                                        </p:attrNameLst>
                                      </p:cBhvr>
                                      <p:to>
                                        <p:strVal val="hidden"/>
                                      </p:to>
                                    </p:set>
                                  </p:childTnLst>
                                </p:cTn>
                              </p:par>
                              <p:par>
                                <p:cTn id="58" presetID="10" presetClass="exit" presetSubtype="0" fill="hold" grpId="1" nodeType="withEffect">
                                  <p:stCondLst>
                                    <p:cond delay="125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par>
                                <p:cTn id="61" presetID="10" presetClass="exit" presetSubtype="0" fill="hold" grpId="1" nodeType="withEffect">
                                  <p:stCondLst>
                                    <p:cond delay="1250"/>
                                  </p:stCondLst>
                                  <p:childTnLst>
                                    <p:animEffect transition="out" filter="fade">
                                      <p:cBhvr>
                                        <p:cTn id="62" dur="500"/>
                                        <p:tgtEl>
                                          <p:spTgt spid="138"/>
                                        </p:tgtEl>
                                      </p:cBhvr>
                                    </p:animEffect>
                                    <p:set>
                                      <p:cBhvr>
                                        <p:cTn id="63" dur="1" fill="hold">
                                          <p:stCondLst>
                                            <p:cond delay="499"/>
                                          </p:stCondLst>
                                        </p:cTn>
                                        <p:tgtEl>
                                          <p:spTgt spid="138"/>
                                        </p:tgtEl>
                                        <p:attrNameLst>
                                          <p:attrName>style.visibility</p:attrName>
                                        </p:attrNameLst>
                                      </p:cBhvr>
                                      <p:to>
                                        <p:strVal val="hidden"/>
                                      </p:to>
                                    </p:set>
                                  </p:childTnLst>
                                </p:cTn>
                              </p:par>
                            </p:childTnLst>
                          </p:cTn>
                        </p:par>
                        <p:par>
                          <p:cTn id="64" fill="hold">
                            <p:stCondLst>
                              <p:cond delay="4950"/>
                            </p:stCondLst>
                            <p:childTnLst>
                              <p:par>
                                <p:cTn id="65" presetID="53" presetClass="entr" presetSubtype="16"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p:cTn id="67" dur="500" fill="hold"/>
                                        <p:tgtEl>
                                          <p:spTgt spid="73"/>
                                        </p:tgtEl>
                                        <p:attrNameLst>
                                          <p:attrName>ppt_w</p:attrName>
                                        </p:attrNameLst>
                                      </p:cBhvr>
                                      <p:tavLst>
                                        <p:tav tm="0">
                                          <p:val>
                                            <p:fltVal val="0"/>
                                          </p:val>
                                        </p:tav>
                                        <p:tav tm="100000">
                                          <p:val>
                                            <p:strVal val="#ppt_w"/>
                                          </p:val>
                                        </p:tav>
                                      </p:tavLst>
                                    </p:anim>
                                    <p:anim calcmode="lin" valueType="num">
                                      <p:cBhvr>
                                        <p:cTn id="68" dur="500" fill="hold"/>
                                        <p:tgtEl>
                                          <p:spTgt spid="73"/>
                                        </p:tgtEl>
                                        <p:attrNameLst>
                                          <p:attrName>ppt_h</p:attrName>
                                        </p:attrNameLst>
                                      </p:cBhvr>
                                      <p:tavLst>
                                        <p:tav tm="0">
                                          <p:val>
                                            <p:fltVal val="0"/>
                                          </p:val>
                                        </p:tav>
                                        <p:tav tm="100000">
                                          <p:val>
                                            <p:strVal val="#ppt_h"/>
                                          </p:val>
                                        </p:tav>
                                      </p:tavLst>
                                    </p:anim>
                                    <p:animEffect transition="in" filter="fade">
                                      <p:cBhvr>
                                        <p:cTn id="69" dur="500"/>
                                        <p:tgtEl>
                                          <p:spTgt spid="73"/>
                                        </p:tgtEl>
                                      </p:cBhvr>
                                    </p:animEffect>
                                  </p:childTnLst>
                                </p:cTn>
                              </p:par>
                              <p:par>
                                <p:cTn id="70" presetID="53" presetClass="entr" presetSubtype="16" fill="hold" grpId="0" nodeType="withEffect">
                                  <p:stCondLst>
                                    <p:cond delay="250"/>
                                  </p:stCondLst>
                                  <p:childTnLst>
                                    <p:set>
                                      <p:cBhvr>
                                        <p:cTn id="71" dur="1" fill="hold">
                                          <p:stCondLst>
                                            <p:cond delay="0"/>
                                          </p:stCondLst>
                                        </p:cTn>
                                        <p:tgtEl>
                                          <p:spTgt spid="74"/>
                                        </p:tgtEl>
                                        <p:attrNameLst>
                                          <p:attrName>style.visibility</p:attrName>
                                        </p:attrNameLst>
                                      </p:cBhvr>
                                      <p:to>
                                        <p:strVal val="visible"/>
                                      </p:to>
                                    </p:set>
                                    <p:anim calcmode="lin" valueType="num">
                                      <p:cBhvr>
                                        <p:cTn id="72" dur="500" fill="hold"/>
                                        <p:tgtEl>
                                          <p:spTgt spid="74"/>
                                        </p:tgtEl>
                                        <p:attrNameLst>
                                          <p:attrName>ppt_w</p:attrName>
                                        </p:attrNameLst>
                                      </p:cBhvr>
                                      <p:tavLst>
                                        <p:tav tm="0">
                                          <p:val>
                                            <p:fltVal val="0"/>
                                          </p:val>
                                        </p:tav>
                                        <p:tav tm="100000">
                                          <p:val>
                                            <p:strVal val="#ppt_w"/>
                                          </p:val>
                                        </p:tav>
                                      </p:tavLst>
                                    </p:anim>
                                    <p:anim calcmode="lin" valueType="num">
                                      <p:cBhvr>
                                        <p:cTn id="73" dur="500" fill="hold"/>
                                        <p:tgtEl>
                                          <p:spTgt spid="74"/>
                                        </p:tgtEl>
                                        <p:attrNameLst>
                                          <p:attrName>ppt_h</p:attrName>
                                        </p:attrNameLst>
                                      </p:cBhvr>
                                      <p:tavLst>
                                        <p:tav tm="0">
                                          <p:val>
                                            <p:fltVal val="0"/>
                                          </p:val>
                                        </p:tav>
                                        <p:tav tm="100000">
                                          <p:val>
                                            <p:strVal val="#ppt_h"/>
                                          </p:val>
                                        </p:tav>
                                      </p:tavLst>
                                    </p:anim>
                                    <p:animEffect transition="in" filter="fade">
                                      <p:cBhvr>
                                        <p:cTn id="74" dur="500"/>
                                        <p:tgtEl>
                                          <p:spTgt spid="74"/>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75"/>
                                        </p:tgtEl>
                                        <p:attrNameLst>
                                          <p:attrName>style.visibility</p:attrName>
                                        </p:attrNameLst>
                                      </p:cBhvr>
                                      <p:to>
                                        <p:strVal val="visible"/>
                                      </p:to>
                                    </p:set>
                                    <p:anim calcmode="lin" valueType="num">
                                      <p:cBhvr>
                                        <p:cTn id="77" dur="500" fill="hold"/>
                                        <p:tgtEl>
                                          <p:spTgt spid="75"/>
                                        </p:tgtEl>
                                        <p:attrNameLst>
                                          <p:attrName>ppt_w</p:attrName>
                                        </p:attrNameLst>
                                      </p:cBhvr>
                                      <p:tavLst>
                                        <p:tav tm="0">
                                          <p:val>
                                            <p:fltVal val="0"/>
                                          </p:val>
                                        </p:tav>
                                        <p:tav tm="100000">
                                          <p:val>
                                            <p:strVal val="#ppt_w"/>
                                          </p:val>
                                        </p:tav>
                                      </p:tavLst>
                                    </p:anim>
                                    <p:anim calcmode="lin" valueType="num">
                                      <p:cBhvr>
                                        <p:cTn id="78" dur="500" fill="hold"/>
                                        <p:tgtEl>
                                          <p:spTgt spid="75"/>
                                        </p:tgtEl>
                                        <p:attrNameLst>
                                          <p:attrName>ppt_h</p:attrName>
                                        </p:attrNameLst>
                                      </p:cBhvr>
                                      <p:tavLst>
                                        <p:tav tm="0">
                                          <p:val>
                                            <p:fltVal val="0"/>
                                          </p:val>
                                        </p:tav>
                                        <p:tav tm="100000">
                                          <p:val>
                                            <p:strVal val="#ppt_h"/>
                                          </p:val>
                                        </p:tav>
                                      </p:tavLst>
                                    </p:anim>
                                    <p:animEffect transition="in" filter="fade">
                                      <p:cBhvr>
                                        <p:cTn id="79" dur="500"/>
                                        <p:tgtEl>
                                          <p:spTgt spid="75"/>
                                        </p:tgtEl>
                                      </p:cBhvr>
                                    </p:animEffect>
                                  </p:childTnLst>
                                </p:cTn>
                              </p:par>
                            </p:childTnLst>
                          </p:cTn>
                        </p:par>
                        <p:par>
                          <p:cTn id="80" fill="hold">
                            <p:stCondLst>
                              <p:cond delay="5950"/>
                            </p:stCondLst>
                            <p:childTnLst>
                              <p:par>
                                <p:cTn id="81" presetID="10" presetClass="entr" presetSubtype="0" fill="hold" grpId="0" nodeType="afterEffect">
                                  <p:stCondLst>
                                    <p:cond delay="0"/>
                                  </p:stCondLst>
                                  <p:childTnLst>
                                    <p:set>
                                      <p:cBhvr>
                                        <p:cTn id="82" dur="1" fill="hold">
                                          <p:stCondLst>
                                            <p:cond delay="0"/>
                                          </p:stCondLst>
                                        </p:cTn>
                                        <p:tgtEl>
                                          <p:spTgt spid="61">
                                            <p:bg/>
                                          </p:spTgt>
                                        </p:tgtEl>
                                        <p:attrNameLst>
                                          <p:attrName>style.visibility</p:attrName>
                                        </p:attrNameLst>
                                      </p:cBhvr>
                                      <p:to>
                                        <p:strVal val="visible"/>
                                      </p:to>
                                    </p:set>
                                    <p:animEffect transition="in" filter="fade">
                                      <p:cBhvr>
                                        <p:cTn id="83" dur="500"/>
                                        <p:tgtEl>
                                          <p:spTgt spid="61">
                                            <p:bg/>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1">
                                            <p:txEl>
                                              <p:pRg st="0" end="0"/>
                                            </p:txEl>
                                          </p:spTgt>
                                        </p:tgtEl>
                                        <p:attrNameLst>
                                          <p:attrName>style.visibility</p:attrName>
                                        </p:attrNameLst>
                                      </p:cBhvr>
                                      <p:to>
                                        <p:strVal val="visible"/>
                                      </p:to>
                                    </p:set>
                                    <p:animEffect transition="in" filter="fade">
                                      <p:cBhvr>
                                        <p:cTn id="86" dur="500"/>
                                        <p:tgtEl>
                                          <p:spTgt spid="61">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1">
                                            <p:txEl>
                                              <p:pRg st="1" end="1"/>
                                            </p:txEl>
                                          </p:spTgt>
                                        </p:tgtEl>
                                        <p:attrNameLst>
                                          <p:attrName>style.visibility</p:attrName>
                                        </p:attrNameLst>
                                      </p:cBhvr>
                                      <p:to>
                                        <p:strVal val="visible"/>
                                      </p:to>
                                    </p:set>
                                    <p:animEffect transition="in" filter="fade">
                                      <p:cBhvr>
                                        <p:cTn id="89" dur="500"/>
                                        <p:tgtEl>
                                          <p:spTgt spid="61">
                                            <p:txEl>
                                              <p:pRg st="1" end="1"/>
                                            </p:txEl>
                                          </p:spTgt>
                                        </p:tgtEl>
                                      </p:cBhvr>
                                    </p:animEffect>
                                  </p:childTnLst>
                                </p:cTn>
                              </p:par>
                            </p:childTnLst>
                          </p:cTn>
                        </p:par>
                        <p:par>
                          <p:cTn id="90" fill="hold">
                            <p:stCondLst>
                              <p:cond delay="6450"/>
                            </p:stCondLst>
                            <p:childTnLst>
                              <p:par>
                                <p:cTn id="91" presetID="10" presetClass="entr" presetSubtype="0" fill="hold" grpId="0" nodeType="afterEffect">
                                  <p:stCondLst>
                                    <p:cond delay="0"/>
                                  </p:stCondLst>
                                  <p:childTnLst>
                                    <p:set>
                                      <p:cBhvr>
                                        <p:cTn id="92" dur="1" fill="hold">
                                          <p:stCondLst>
                                            <p:cond delay="0"/>
                                          </p:stCondLst>
                                        </p:cTn>
                                        <p:tgtEl>
                                          <p:spTgt spid="61">
                                            <p:txEl>
                                              <p:pRg st="2" end="2"/>
                                            </p:txEl>
                                          </p:spTgt>
                                        </p:tgtEl>
                                        <p:attrNameLst>
                                          <p:attrName>style.visibility</p:attrName>
                                        </p:attrNameLst>
                                      </p:cBhvr>
                                      <p:to>
                                        <p:strVal val="visible"/>
                                      </p:to>
                                    </p:set>
                                    <p:animEffect transition="in" filter="fade">
                                      <p:cBhvr>
                                        <p:cTn id="93" dur="500"/>
                                        <p:tgtEl>
                                          <p:spTgt spid="61">
                                            <p:txEl>
                                              <p:pRg st="2" end="2"/>
                                            </p:txEl>
                                          </p:spTgt>
                                        </p:tgtEl>
                                      </p:cBhvr>
                                    </p:animEffect>
                                  </p:childTnLst>
                                </p:cTn>
                              </p:par>
                            </p:childTnLst>
                          </p:cTn>
                        </p:par>
                        <p:par>
                          <p:cTn id="94" fill="hold">
                            <p:stCondLst>
                              <p:cond delay="6950"/>
                            </p:stCondLst>
                            <p:childTnLst>
                              <p:par>
                                <p:cTn id="95" presetID="10" presetClass="entr" presetSubtype="0" fill="hold" grpId="0" nodeType="afterEffect">
                                  <p:stCondLst>
                                    <p:cond delay="0"/>
                                  </p:stCondLst>
                                  <p:childTnLst>
                                    <p:set>
                                      <p:cBhvr>
                                        <p:cTn id="96" dur="1" fill="hold">
                                          <p:stCondLst>
                                            <p:cond delay="0"/>
                                          </p:stCondLst>
                                        </p:cTn>
                                        <p:tgtEl>
                                          <p:spTgt spid="61">
                                            <p:txEl>
                                              <p:pRg st="3" end="3"/>
                                            </p:txEl>
                                          </p:spTgt>
                                        </p:tgtEl>
                                        <p:attrNameLst>
                                          <p:attrName>style.visibility</p:attrName>
                                        </p:attrNameLst>
                                      </p:cBhvr>
                                      <p:to>
                                        <p:strVal val="visible"/>
                                      </p:to>
                                    </p:set>
                                    <p:animEffect transition="in" filter="fade">
                                      <p:cBhvr>
                                        <p:cTn id="97" dur="500"/>
                                        <p:tgtEl>
                                          <p:spTgt spid="61">
                                            <p:txEl>
                                              <p:pRg st="3" end="3"/>
                                            </p:txEl>
                                          </p:spTgt>
                                        </p:tgtEl>
                                      </p:cBhvr>
                                    </p:animEffect>
                                  </p:childTnLst>
                                </p:cTn>
                              </p:par>
                            </p:childTnLst>
                          </p:cTn>
                        </p:par>
                        <p:par>
                          <p:cTn id="98" fill="hold">
                            <p:stCondLst>
                              <p:cond delay="7450"/>
                            </p:stCondLst>
                            <p:childTnLst>
                              <p:par>
                                <p:cTn id="99" presetID="10" presetClass="entr" presetSubtype="0" fill="hold" grpId="0" nodeType="afterEffect">
                                  <p:stCondLst>
                                    <p:cond delay="0"/>
                                  </p:stCondLst>
                                  <p:childTnLst>
                                    <p:set>
                                      <p:cBhvr>
                                        <p:cTn id="100" dur="1" fill="hold">
                                          <p:stCondLst>
                                            <p:cond delay="0"/>
                                          </p:stCondLst>
                                        </p:cTn>
                                        <p:tgtEl>
                                          <p:spTgt spid="61">
                                            <p:txEl>
                                              <p:pRg st="4" end="4"/>
                                            </p:txEl>
                                          </p:spTgt>
                                        </p:tgtEl>
                                        <p:attrNameLst>
                                          <p:attrName>style.visibility</p:attrName>
                                        </p:attrNameLst>
                                      </p:cBhvr>
                                      <p:to>
                                        <p:strVal val="visible"/>
                                      </p:to>
                                    </p:set>
                                    <p:animEffect transition="in" filter="fade">
                                      <p:cBhvr>
                                        <p:cTn id="101" dur="500"/>
                                        <p:tgtEl>
                                          <p:spTgt spid="61">
                                            <p:txEl>
                                              <p:pRg st="4" end="4"/>
                                            </p:txEl>
                                          </p:spTgt>
                                        </p:tgtEl>
                                      </p:cBhvr>
                                    </p:animEffect>
                                  </p:childTnLst>
                                </p:cTn>
                              </p:par>
                            </p:childTnLst>
                          </p:cTn>
                        </p:par>
                        <p:par>
                          <p:cTn id="102" fill="hold">
                            <p:stCondLst>
                              <p:cond delay="7950"/>
                            </p:stCondLst>
                            <p:childTnLst>
                              <p:par>
                                <p:cTn id="103" presetID="10" presetClass="entr" presetSubtype="0" fill="hold" grpId="0" nodeType="afterEffect">
                                  <p:stCondLst>
                                    <p:cond delay="0"/>
                                  </p:stCondLst>
                                  <p:childTnLst>
                                    <p:set>
                                      <p:cBhvr>
                                        <p:cTn id="104" dur="1" fill="hold">
                                          <p:stCondLst>
                                            <p:cond delay="0"/>
                                          </p:stCondLst>
                                        </p:cTn>
                                        <p:tgtEl>
                                          <p:spTgt spid="61">
                                            <p:txEl>
                                              <p:pRg st="5" end="5"/>
                                            </p:txEl>
                                          </p:spTgt>
                                        </p:tgtEl>
                                        <p:attrNameLst>
                                          <p:attrName>style.visibility</p:attrName>
                                        </p:attrNameLst>
                                      </p:cBhvr>
                                      <p:to>
                                        <p:strVal val="visible"/>
                                      </p:to>
                                    </p:set>
                                    <p:animEffect transition="in" filter="fade">
                                      <p:cBhvr>
                                        <p:cTn id="105" dur="500"/>
                                        <p:tgtEl>
                                          <p:spTgt spid="61">
                                            <p:txEl>
                                              <p:pRg st="5" end="5"/>
                                            </p:txEl>
                                          </p:spTgt>
                                        </p:tgtEl>
                                      </p:cBhvr>
                                    </p:animEffect>
                                  </p:childTnLst>
                                </p:cTn>
                              </p:par>
                            </p:childTnLst>
                          </p:cTn>
                        </p:par>
                        <p:par>
                          <p:cTn id="106" fill="hold">
                            <p:stCondLst>
                              <p:cond delay="8450"/>
                            </p:stCondLst>
                            <p:childTnLst>
                              <p:par>
                                <p:cTn id="107" presetID="10" presetClass="entr" presetSubtype="0" fill="hold" grpId="0" nodeType="after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3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8" grpId="1" animBg="1"/>
      <p:bldP spid="139" grpId="0" animBg="1"/>
      <p:bldP spid="139" grpId="1" animBg="1"/>
      <p:bldP spid="140" grpId="0" animBg="1"/>
      <p:bldP spid="140" grpId="1" animBg="1"/>
      <p:bldP spid="73" grpId="0" animBg="1"/>
      <p:bldP spid="74" grpId="0" animBg="1"/>
      <p:bldP spid="75" grpId="0" animBg="1"/>
      <p:bldP spid="61" grpId="0" uiExpand="1" build="p"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H="1">
            <a:off x="3" y="4216435"/>
            <a:ext cx="5367293"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sp>
        <p:nvSpPr>
          <p:cNvPr id="12" name="Freeform 9"/>
          <p:cNvSpPr>
            <a:spLocks/>
          </p:cNvSpPr>
          <p:nvPr/>
        </p:nvSpPr>
        <p:spPr bwMode="auto">
          <a:xfrm>
            <a:off x="5637920" y="1697191"/>
            <a:ext cx="291557" cy="477932"/>
          </a:xfrm>
          <a:custGeom>
            <a:avLst/>
            <a:gdLst>
              <a:gd name="T0" fmla="*/ 84 w 84"/>
              <a:gd name="T1" fmla="*/ 0 h 137"/>
              <a:gd name="T2" fmla="*/ 19 w 84"/>
              <a:gd name="T3" fmla="*/ 44 h 137"/>
              <a:gd name="T4" fmla="*/ 0 w 84"/>
              <a:gd name="T5" fmla="*/ 137 h 137"/>
            </a:gdLst>
            <a:ahLst/>
            <a:cxnLst>
              <a:cxn ang="0">
                <a:pos x="T0" y="T1"/>
              </a:cxn>
              <a:cxn ang="0">
                <a:pos x="T2" y="T3"/>
              </a:cxn>
              <a:cxn ang="0">
                <a:pos x="T4" y="T5"/>
              </a:cxn>
            </a:cxnLst>
            <a:rect l="0" t="0" r="r" b="b"/>
            <a:pathLst>
              <a:path w="84" h="137">
                <a:moveTo>
                  <a:pt x="84" y="0"/>
                </a:moveTo>
                <a:cubicBezTo>
                  <a:pt x="84" y="0"/>
                  <a:pt x="28" y="29"/>
                  <a:pt x="19" y="44"/>
                </a:cubicBezTo>
                <a:cubicBezTo>
                  <a:pt x="10" y="59"/>
                  <a:pt x="0" y="137"/>
                  <a:pt x="0" y="13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p:nvSpPr>
        <p:spPr bwMode="auto">
          <a:xfrm>
            <a:off x="5853820" y="1503434"/>
            <a:ext cx="983544" cy="1291709"/>
          </a:xfrm>
          <a:custGeom>
            <a:avLst/>
            <a:gdLst>
              <a:gd name="T0" fmla="*/ 143 w 282"/>
              <a:gd name="T1" fmla="*/ 0 h 371"/>
              <a:gd name="T2" fmla="*/ 166 w 282"/>
              <a:gd name="T3" fmla="*/ 27 h 371"/>
              <a:gd name="T4" fmla="*/ 244 w 282"/>
              <a:gd name="T5" fmla="*/ 65 h 371"/>
              <a:gd name="T6" fmla="*/ 272 w 282"/>
              <a:gd name="T7" fmla="*/ 139 h 371"/>
              <a:gd name="T8" fmla="*/ 195 w 282"/>
              <a:gd name="T9" fmla="*/ 371 h 371"/>
              <a:gd name="T10" fmla="*/ 0 w 282"/>
              <a:gd name="T11" fmla="*/ 343 h 371"/>
              <a:gd name="T12" fmla="*/ 12 w 282"/>
              <a:gd name="T13" fmla="*/ 239 h 371"/>
              <a:gd name="T14" fmla="*/ 96 w 282"/>
              <a:gd name="T15" fmla="*/ 272 h 371"/>
              <a:gd name="T16" fmla="*/ 147 w 282"/>
              <a:gd name="T17" fmla="*/ 265 h 371"/>
              <a:gd name="T18" fmla="*/ 216 w 282"/>
              <a:gd name="T19" fmla="*/ 33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371">
                <a:moveTo>
                  <a:pt x="143" y="0"/>
                </a:moveTo>
                <a:cubicBezTo>
                  <a:pt x="166" y="27"/>
                  <a:pt x="166" y="27"/>
                  <a:pt x="166" y="27"/>
                </a:cubicBezTo>
                <a:cubicBezTo>
                  <a:pt x="244" y="65"/>
                  <a:pt x="244" y="65"/>
                  <a:pt x="244" y="65"/>
                </a:cubicBezTo>
                <a:cubicBezTo>
                  <a:pt x="244" y="65"/>
                  <a:pt x="280" y="61"/>
                  <a:pt x="272" y="139"/>
                </a:cubicBezTo>
                <a:cubicBezTo>
                  <a:pt x="272" y="139"/>
                  <a:pt x="282" y="308"/>
                  <a:pt x="195" y="371"/>
                </a:cubicBezTo>
                <a:cubicBezTo>
                  <a:pt x="0" y="343"/>
                  <a:pt x="0" y="343"/>
                  <a:pt x="0" y="343"/>
                </a:cubicBezTo>
                <a:cubicBezTo>
                  <a:pt x="0" y="343"/>
                  <a:pt x="16" y="249"/>
                  <a:pt x="12" y="239"/>
                </a:cubicBezTo>
                <a:cubicBezTo>
                  <a:pt x="96" y="272"/>
                  <a:pt x="96" y="272"/>
                  <a:pt x="96" y="272"/>
                </a:cubicBezTo>
                <a:cubicBezTo>
                  <a:pt x="147" y="265"/>
                  <a:pt x="147" y="265"/>
                  <a:pt x="147" y="265"/>
                </a:cubicBezTo>
                <a:cubicBezTo>
                  <a:pt x="147" y="265"/>
                  <a:pt x="214" y="268"/>
                  <a:pt x="216" y="33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p:nvSpPr>
        <p:spPr bwMode="auto">
          <a:xfrm>
            <a:off x="6355741" y="1848505"/>
            <a:ext cx="178994" cy="535137"/>
          </a:xfrm>
          <a:custGeom>
            <a:avLst/>
            <a:gdLst>
              <a:gd name="T0" fmla="*/ 51 w 51"/>
              <a:gd name="T1" fmla="*/ 0 h 154"/>
              <a:gd name="T2" fmla="*/ 9 w 51"/>
              <a:gd name="T3" fmla="*/ 94 h 154"/>
              <a:gd name="T4" fmla="*/ 0 w 51"/>
              <a:gd name="T5" fmla="*/ 154 h 154"/>
            </a:gdLst>
            <a:ahLst/>
            <a:cxnLst>
              <a:cxn ang="0">
                <a:pos x="T0" y="T1"/>
              </a:cxn>
              <a:cxn ang="0">
                <a:pos x="T2" y="T3"/>
              </a:cxn>
              <a:cxn ang="0">
                <a:pos x="T4" y="T5"/>
              </a:cxn>
            </a:cxnLst>
            <a:rect l="0" t="0" r="r" b="b"/>
            <a:pathLst>
              <a:path w="51" h="154">
                <a:moveTo>
                  <a:pt x="51" y="0"/>
                </a:moveTo>
                <a:cubicBezTo>
                  <a:pt x="51" y="0"/>
                  <a:pt x="20" y="46"/>
                  <a:pt x="9" y="94"/>
                </a:cubicBezTo>
                <a:cubicBezTo>
                  <a:pt x="0" y="154"/>
                  <a:pt x="0" y="154"/>
                  <a:pt x="0" y="15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5"/>
          <p:cNvSpPr>
            <a:spLocks/>
          </p:cNvSpPr>
          <p:nvPr/>
        </p:nvSpPr>
        <p:spPr bwMode="auto">
          <a:xfrm>
            <a:off x="5959002" y="2732403"/>
            <a:ext cx="714131" cy="970627"/>
          </a:xfrm>
          <a:custGeom>
            <a:avLst/>
            <a:gdLst>
              <a:gd name="T0" fmla="*/ 198 w 205"/>
              <a:gd name="T1" fmla="*/ 0 h 279"/>
              <a:gd name="T2" fmla="*/ 198 w 205"/>
              <a:gd name="T3" fmla="*/ 111 h 279"/>
              <a:gd name="T4" fmla="*/ 205 w 205"/>
              <a:gd name="T5" fmla="*/ 279 h 279"/>
              <a:gd name="T6" fmla="*/ 0 w 205"/>
              <a:gd name="T7" fmla="*/ 267 h 279"/>
            </a:gdLst>
            <a:ahLst/>
            <a:cxnLst>
              <a:cxn ang="0">
                <a:pos x="T0" y="T1"/>
              </a:cxn>
              <a:cxn ang="0">
                <a:pos x="T2" y="T3"/>
              </a:cxn>
              <a:cxn ang="0">
                <a:pos x="T4" y="T5"/>
              </a:cxn>
              <a:cxn ang="0">
                <a:pos x="T6" y="T7"/>
              </a:cxn>
            </a:cxnLst>
            <a:rect l="0" t="0" r="r" b="b"/>
            <a:pathLst>
              <a:path w="205" h="279">
                <a:moveTo>
                  <a:pt x="198" y="0"/>
                </a:moveTo>
                <a:cubicBezTo>
                  <a:pt x="198" y="0"/>
                  <a:pt x="194" y="71"/>
                  <a:pt x="198" y="111"/>
                </a:cubicBezTo>
                <a:cubicBezTo>
                  <a:pt x="202" y="151"/>
                  <a:pt x="205" y="279"/>
                  <a:pt x="205" y="279"/>
                </a:cubicBezTo>
                <a:cubicBezTo>
                  <a:pt x="0" y="267"/>
                  <a:pt x="0" y="267"/>
                  <a:pt x="0" y="26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16"/>
          <p:cNvSpPr>
            <a:spLocks/>
          </p:cNvSpPr>
          <p:nvPr/>
        </p:nvSpPr>
        <p:spPr bwMode="auto">
          <a:xfrm>
            <a:off x="5811378" y="2630912"/>
            <a:ext cx="118099" cy="957710"/>
          </a:xfrm>
          <a:custGeom>
            <a:avLst/>
            <a:gdLst>
              <a:gd name="T0" fmla="*/ 0 w 34"/>
              <a:gd name="T1" fmla="*/ 0 h 275"/>
              <a:gd name="T2" fmla="*/ 34 w 34"/>
              <a:gd name="T3" fmla="*/ 275 h 275"/>
            </a:gdLst>
            <a:ahLst/>
            <a:cxnLst>
              <a:cxn ang="0">
                <a:pos x="T0" y="T1"/>
              </a:cxn>
              <a:cxn ang="0">
                <a:pos x="T2" y="T3"/>
              </a:cxn>
            </a:cxnLst>
            <a:rect l="0" t="0" r="r" b="b"/>
            <a:pathLst>
              <a:path w="34" h="275">
                <a:moveTo>
                  <a:pt x="0" y="0"/>
                </a:moveTo>
                <a:cubicBezTo>
                  <a:pt x="0" y="0"/>
                  <a:pt x="2" y="225"/>
                  <a:pt x="34" y="27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p:cNvSpPr>
            <a:spLocks/>
          </p:cNvSpPr>
          <p:nvPr/>
        </p:nvSpPr>
        <p:spPr bwMode="auto">
          <a:xfrm>
            <a:off x="5420174" y="2557100"/>
            <a:ext cx="282331" cy="1086881"/>
          </a:xfrm>
          <a:custGeom>
            <a:avLst/>
            <a:gdLst>
              <a:gd name="T0" fmla="*/ 81 w 81"/>
              <a:gd name="T1" fmla="*/ 149 h 312"/>
              <a:gd name="T2" fmla="*/ 0 w 81"/>
              <a:gd name="T3" fmla="*/ 312 h 312"/>
              <a:gd name="T4" fmla="*/ 81 w 81"/>
              <a:gd name="T5" fmla="*/ 0 h 312"/>
            </a:gdLst>
            <a:ahLst/>
            <a:cxnLst>
              <a:cxn ang="0">
                <a:pos x="T0" y="T1"/>
              </a:cxn>
              <a:cxn ang="0">
                <a:pos x="T2" y="T3"/>
              </a:cxn>
              <a:cxn ang="0">
                <a:pos x="T4" y="T5"/>
              </a:cxn>
            </a:cxnLst>
            <a:rect l="0" t="0" r="r" b="b"/>
            <a:pathLst>
              <a:path w="81" h="312">
                <a:moveTo>
                  <a:pt x="81" y="149"/>
                </a:moveTo>
                <a:cubicBezTo>
                  <a:pt x="81" y="149"/>
                  <a:pt x="15" y="310"/>
                  <a:pt x="0" y="312"/>
                </a:cubicBezTo>
                <a:cubicBezTo>
                  <a:pt x="0" y="312"/>
                  <a:pt x="76" y="22"/>
                  <a:pt x="81"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8"/>
          <p:cNvSpPr>
            <a:spLocks noChangeShapeType="1"/>
          </p:cNvSpPr>
          <p:nvPr/>
        </p:nvSpPr>
        <p:spPr bwMode="auto">
          <a:xfrm flipH="1">
            <a:off x="5444163" y="3643981"/>
            <a:ext cx="193756"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p:cNvSpPr>
            <a:spLocks/>
          </p:cNvSpPr>
          <p:nvPr/>
        </p:nvSpPr>
        <p:spPr bwMode="auto">
          <a:xfrm>
            <a:off x="5639765" y="3450225"/>
            <a:ext cx="171613" cy="950329"/>
          </a:xfrm>
          <a:custGeom>
            <a:avLst/>
            <a:gdLst>
              <a:gd name="T0" fmla="*/ 7 w 49"/>
              <a:gd name="T1" fmla="*/ 0 h 273"/>
              <a:gd name="T2" fmla="*/ 49 w 49"/>
              <a:gd name="T3" fmla="*/ 273 h 273"/>
            </a:gdLst>
            <a:ahLst/>
            <a:cxnLst>
              <a:cxn ang="0">
                <a:pos x="T0" y="T1"/>
              </a:cxn>
              <a:cxn ang="0">
                <a:pos x="T2" y="T3"/>
              </a:cxn>
            </a:cxnLst>
            <a:rect l="0" t="0" r="r" b="b"/>
            <a:pathLst>
              <a:path w="49" h="273">
                <a:moveTo>
                  <a:pt x="7" y="0"/>
                </a:moveTo>
                <a:cubicBezTo>
                  <a:pt x="7" y="0"/>
                  <a:pt x="0" y="104"/>
                  <a:pt x="49" y="27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20"/>
          <p:cNvSpPr>
            <a:spLocks/>
          </p:cNvSpPr>
          <p:nvPr/>
        </p:nvSpPr>
        <p:spPr bwMode="auto">
          <a:xfrm>
            <a:off x="5396185" y="3741782"/>
            <a:ext cx="1138550" cy="2135011"/>
          </a:xfrm>
          <a:custGeom>
            <a:avLst/>
            <a:gdLst>
              <a:gd name="T0" fmla="*/ 161 w 326"/>
              <a:gd name="T1" fmla="*/ 0 h 613"/>
              <a:gd name="T2" fmla="*/ 119 w 326"/>
              <a:gd name="T3" fmla="*/ 245 h 613"/>
              <a:gd name="T4" fmla="*/ 111 w 326"/>
              <a:gd name="T5" fmla="*/ 288 h 613"/>
              <a:gd name="T6" fmla="*/ 88 w 326"/>
              <a:gd name="T7" fmla="*/ 409 h 613"/>
              <a:gd name="T8" fmla="*/ 59 w 326"/>
              <a:gd name="T9" fmla="*/ 478 h 613"/>
              <a:gd name="T10" fmla="*/ 0 w 326"/>
              <a:gd name="T11" fmla="*/ 536 h 613"/>
              <a:gd name="T12" fmla="*/ 48 w 326"/>
              <a:gd name="T13" fmla="*/ 572 h 613"/>
              <a:gd name="T14" fmla="*/ 131 w 326"/>
              <a:gd name="T15" fmla="*/ 613 h 613"/>
              <a:gd name="T16" fmla="*/ 187 w 326"/>
              <a:gd name="T17" fmla="*/ 449 h 613"/>
              <a:gd name="T18" fmla="*/ 226 w 326"/>
              <a:gd name="T19" fmla="*/ 290 h 613"/>
              <a:gd name="T20" fmla="*/ 285 w 326"/>
              <a:gd name="T21" fmla="*/ 76 h 613"/>
              <a:gd name="T22" fmla="*/ 326 w 326"/>
              <a:gd name="T23"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 h="613">
                <a:moveTo>
                  <a:pt x="161" y="0"/>
                </a:moveTo>
                <a:cubicBezTo>
                  <a:pt x="161" y="0"/>
                  <a:pt x="115" y="162"/>
                  <a:pt x="119" y="245"/>
                </a:cubicBezTo>
                <a:cubicBezTo>
                  <a:pt x="119" y="245"/>
                  <a:pt x="102" y="269"/>
                  <a:pt x="111" y="288"/>
                </a:cubicBezTo>
                <a:cubicBezTo>
                  <a:pt x="111" y="288"/>
                  <a:pt x="90" y="336"/>
                  <a:pt x="88" y="409"/>
                </a:cubicBezTo>
                <a:cubicBezTo>
                  <a:pt x="59" y="478"/>
                  <a:pt x="59" y="478"/>
                  <a:pt x="59" y="478"/>
                </a:cubicBezTo>
                <a:cubicBezTo>
                  <a:pt x="0" y="536"/>
                  <a:pt x="0" y="536"/>
                  <a:pt x="0" y="536"/>
                </a:cubicBezTo>
                <a:cubicBezTo>
                  <a:pt x="48" y="572"/>
                  <a:pt x="48" y="572"/>
                  <a:pt x="48" y="572"/>
                </a:cubicBezTo>
                <a:cubicBezTo>
                  <a:pt x="131" y="613"/>
                  <a:pt x="131" y="613"/>
                  <a:pt x="131" y="613"/>
                </a:cubicBezTo>
                <a:cubicBezTo>
                  <a:pt x="187" y="449"/>
                  <a:pt x="187" y="449"/>
                  <a:pt x="187" y="449"/>
                </a:cubicBezTo>
                <a:cubicBezTo>
                  <a:pt x="187" y="449"/>
                  <a:pt x="235" y="322"/>
                  <a:pt x="226" y="290"/>
                </a:cubicBezTo>
                <a:cubicBezTo>
                  <a:pt x="226" y="290"/>
                  <a:pt x="290" y="106"/>
                  <a:pt x="285" y="76"/>
                </a:cubicBezTo>
                <a:cubicBezTo>
                  <a:pt x="326" y="0"/>
                  <a:pt x="326" y="0"/>
                  <a:pt x="326"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21"/>
          <p:cNvSpPr>
            <a:spLocks/>
          </p:cNvSpPr>
          <p:nvPr/>
        </p:nvSpPr>
        <p:spPr bwMode="auto">
          <a:xfrm>
            <a:off x="6069720" y="4479902"/>
            <a:ext cx="465015" cy="1310162"/>
          </a:xfrm>
          <a:custGeom>
            <a:avLst/>
            <a:gdLst>
              <a:gd name="T0" fmla="*/ 71 w 133"/>
              <a:gd name="T1" fmla="*/ 0 h 376"/>
              <a:gd name="T2" fmla="*/ 71 w 133"/>
              <a:gd name="T3" fmla="*/ 42 h 376"/>
              <a:gd name="T4" fmla="*/ 108 w 133"/>
              <a:gd name="T5" fmla="*/ 252 h 376"/>
              <a:gd name="T6" fmla="*/ 133 w 133"/>
              <a:gd name="T7" fmla="*/ 350 h 376"/>
              <a:gd name="T8" fmla="*/ 22 w 133"/>
              <a:gd name="T9" fmla="*/ 358 h 376"/>
              <a:gd name="T10" fmla="*/ 22 w 133"/>
              <a:gd name="T11" fmla="*/ 302 h 376"/>
              <a:gd name="T12" fmla="*/ 13 w 133"/>
              <a:gd name="T13" fmla="*/ 301 h 376"/>
              <a:gd name="T14" fmla="*/ 0 w 133"/>
              <a:gd name="T15" fmla="*/ 248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376">
                <a:moveTo>
                  <a:pt x="71" y="0"/>
                </a:moveTo>
                <a:cubicBezTo>
                  <a:pt x="71" y="42"/>
                  <a:pt x="71" y="42"/>
                  <a:pt x="71" y="42"/>
                </a:cubicBezTo>
                <a:cubicBezTo>
                  <a:pt x="71" y="42"/>
                  <a:pt x="106" y="202"/>
                  <a:pt x="108" y="252"/>
                </a:cubicBezTo>
                <a:cubicBezTo>
                  <a:pt x="133" y="350"/>
                  <a:pt x="133" y="350"/>
                  <a:pt x="133" y="350"/>
                </a:cubicBezTo>
                <a:cubicBezTo>
                  <a:pt x="133" y="350"/>
                  <a:pt x="129" y="376"/>
                  <a:pt x="22" y="358"/>
                </a:cubicBezTo>
                <a:cubicBezTo>
                  <a:pt x="22" y="302"/>
                  <a:pt x="22" y="302"/>
                  <a:pt x="22" y="302"/>
                </a:cubicBezTo>
                <a:cubicBezTo>
                  <a:pt x="13" y="301"/>
                  <a:pt x="13" y="301"/>
                  <a:pt x="13" y="301"/>
                </a:cubicBezTo>
                <a:cubicBezTo>
                  <a:pt x="0" y="248"/>
                  <a:pt x="0" y="248"/>
                  <a:pt x="0" y="24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p:cNvGrpSpPr/>
          <p:nvPr/>
        </p:nvGrpSpPr>
        <p:grpSpPr>
          <a:xfrm>
            <a:off x="5110164" y="5708871"/>
            <a:ext cx="721512" cy="372750"/>
            <a:chOff x="5110164" y="5708871"/>
            <a:chExt cx="721512" cy="372750"/>
          </a:xfrm>
        </p:grpSpPr>
        <p:sp>
          <p:nvSpPr>
            <p:cNvPr id="25" name="Freeform 22"/>
            <p:cNvSpPr>
              <a:spLocks/>
            </p:cNvSpPr>
            <p:nvPr/>
          </p:nvSpPr>
          <p:spPr bwMode="auto">
            <a:xfrm>
              <a:off x="5110164" y="5708871"/>
              <a:ext cx="551744" cy="269414"/>
            </a:xfrm>
            <a:custGeom>
              <a:avLst/>
              <a:gdLst>
                <a:gd name="T0" fmla="*/ 109 w 158"/>
                <a:gd name="T1" fmla="*/ 12 h 77"/>
                <a:gd name="T2" fmla="*/ 89 w 158"/>
                <a:gd name="T3" fmla="*/ 23 h 77"/>
                <a:gd name="T4" fmla="*/ 11 w 158"/>
                <a:gd name="T5" fmla="*/ 23 h 77"/>
                <a:gd name="T6" fmla="*/ 47 w 158"/>
                <a:gd name="T7" fmla="*/ 67 h 77"/>
                <a:gd name="T8" fmla="*/ 89 w 158"/>
                <a:gd name="T9" fmla="*/ 77 h 77"/>
                <a:gd name="T10" fmla="*/ 158 w 158"/>
                <a:gd name="T11" fmla="*/ 77 h 77"/>
              </a:gdLst>
              <a:ahLst/>
              <a:cxnLst>
                <a:cxn ang="0">
                  <a:pos x="T0" y="T1"/>
                </a:cxn>
                <a:cxn ang="0">
                  <a:pos x="T2" y="T3"/>
                </a:cxn>
                <a:cxn ang="0">
                  <a:pos x="T4" y="T5"/>
                </a:cxn>
                <a:cxn ang="0">
                  <a:pos x="T6" y="T7"/>
                </a:cxn>
                <a:cxn ang="0">
                  <a:pos x="T8" y="T9"/>
                </a:cxn>
                <a:cxn ang="0">
                  <a:pos x="T10" y="T11"/>
                </a:cxn>
              </a:cxnLst>
              <a:rect l="0" t="0" r="r" b="b"/>
              <a:pathLst>
                <a:path w="158" h="77">
                  <a:moveTo>
                    <a:pt x="109" y="12"/>
                  </a:moveTo>
                  <a:cubicBezTo>
                    <a:pt x="89" y="23"/>
                    <a:pt x="89" y="23"/>
                    <a:pt x="89" y="23"/>
                  </a:cubicBezTo>
                  <a:cubicBezTo>
                    <a:pt x="89" y="23"/>
                    <a:pt x="0" y="0"/>
                    <a:pt x="11" y="23"/>
                  </a:cubicBezTo>
                  <a:cubicBezTo>
                    <a:pt x="21" y="45"/>
                    <a:pt x="47" y="67"/>
                    <a:pt x="47" y="67"/>
                  </a:cubicBezTo>
                  <a:cubicBezTo>
                    <a:pt x="89" y="77"/>
                    <a:pt x="89" y="77"/>
                    <a:pt x="89" y="77"/>
                  </a:cubicBezTo>
                  <a:cubicBezTo>
                    <a:pt x="158" y="77"/>
                    <a:pt x="158" y="77"/>
                    <a:pt x="158" y="7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23"/>
            <p:cNvSpPr>
              <a:spLocks/>
            </p:cNvSpPr>
            <p:nvPr/>
          </p:nvSpPr>
          <p:spPr bwMode="auto">
            <a:xfrm>
              <a:off x="5564108" y="5928461"/>
              <a:ext cx="267568" cy="153160"/>
            </a:xfrm>
            <a:custGeom>
              <a:avLst/>
              <a:gdLst>
                <a:gd name="T0" fmla="*/ 0 w 145"/>
                <a:gd name="T1" fmla="*/ 47 h 83"/>
                <a:gd name="T2" fmla="*/ 75 w 145"/>
                <a:gd name="T3" fmla="*/ 83 h 83"/>
                <a:gd name="T4" fmla="*/ 145 w 145"/>
                <a:gd name="T5" fmla="*/ 83 h 83"/>
                <a:gd name="T6" fmla="*/ 145 w 145"/>
                <a:gd name="T7" fmla="*/ 0 h 83"/>
              </a:gdLst>
              <a:ahLst/>
              <a:cxnLst>
                <a:cxn ang="0">
                  <a:pos x="T0" y="T1"/>
                </a:cxn>
                <a:cxn ang="0">
                  <a:pos x="T2" y="T3"/>
                </a:cxn>
                <a:cxn ang="0">
                  <a:pos x="T4" y="T5"/>
                </a:cxn>
                <a:cxn ang="0">
                  <a:pos x="T6" y="T7"/>
                </a:cxn>
              </a:cxnLst>
              <a:rect l="0" t="0" r="r" b="b"/>
              <a:pathLst>
                <a:path w="145" h="83">
                  <a:moveTo>
                    <a:pt x="0" y="47"/>
                  </a:moveTo>
                  <a:lnTo>
                    <a:pt x="75" y="83"/>
                  </a:lnTo>
                  <a:lnTo>
                    <a:pt x="145" y="83"/>
                  </a:lnTo>
                  <a:lnTo>
                    <a:pt x="145"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 name="Group 6"/>
          <p:cNvGrpSpPr/>
          <p:nvPr/>
        </p:nvGrpSpPr>
        <p:grpSpPr>
          <a:xfrm>
            <a:off x="5752328" y="5751312"/>
            <a:ext cx="782407" cy="195602"/>
            <a:chOff x="5752328" y="5751312"/>
            <a:chExt cx="782407" cy="195602"/>
          </a:xfrm>
        </p:grpSpPr>
        <p:sp>
          <p:nvSpPr>
            <p:cNvPr id="27" name="Freeform 24"/>
            <p:cNvSpPr>
              <a:spLocks/>
            </p:cNvSpPr>
            <p:nvPr/>
          </p:nvSpPr>
          <p:spPr bwMode="auto">
            <a:xfrm>
              <a:off x="5752328" y="5751312"/>
              <a:ext cx="564662" cy="195602"/>
            </a:xfrm>
            <a:custGeom>
              <a:avLst/>
              <a:gdLst>
                <a:gd name="T0" fmla="*/ 108 w 162"/>
                <a:gd name="T1" fmla="*/ 0 h 56"/>
                <a:gd name="T2" fmla="*/ 83 w 162"/>
                <a:gd name="T3" fmla="*/ 19 h 56"/>
                <a:gd name="T4" fmla="*/ 45 w 162"/>
                <a:gd name="T5" fmla="*/ 51 h 56"/>
                <a:gd name="T6" fmla="*/ 59 w 162"/>
                <a:gd name="T7" fmla="*/ 56 h 56"/>
                <a:gd name="T8" fmla="*/ 136 w 162"/>
                <a:gd name="T9" fmla="*/ 51 h 56"/>
                <a:gd name="T10" fmla="*/ 162 w 162"/>
                <a:gd name="T11" fmla="*/ 41 h 56"/>
              </a:gdLst>
              <a:ahLst/>
              <a:cxnLst>
                <a:cxn ang="0">
                  <a:pos x="T0" y="T1"/>
                </a:cxn>
                <a:cxn ang="0">
                  <a:pos x="T2" y="T3"/>
                </a:cxn>
                <a:cxn ang="0">
                  <a:pos x="T4" y="T5"/>
                </a:cxn>
                <a:cxn ang="0">
                  <a:pos x="T6" y="T7"/>
                </a:cxn>
                <a:cxn ang="0">
                  <a:pos x="T8" y="T9"/>
                </a:cxn>
                <a:cxn ang="0">
                  <a:pos x="T10" y="T11"/>
                </a:cxn>
              </a:cxnLst>
              <a:rect l="0" t="0" r="r" b="b"/>
              <a:pathLst>
                <a:path w="162" h="56">
                  <a:moveTo>
                    <a:pt x="108" y="0"/>
                  </a:moveTo>
                  <a:cubicBezTo>
                    <a:pt x="83" y="19"/>
                    <a:pt x="83" y="19"/>
                    <a:pt x="83" y="19"/>
                  </a:cubicBezTo>
                  <a:cubicBezTo>
                    <a:pt x="83" y="19"/>
                    <a:pt x="0" y="35"/>
                    <a:pt x="45" y="51"/>
                  </a:cubicBezTo>
                  <a:cubicBezTo>
                    <a:pt x="59" y="56"/>
                    <a:pt x="59" y="56"/>
                    <a:pt x="59" y="56"/>
                  </a:cubicBezTo>
                  <a:cubicBezTo>
                    <a:pt x="136" y="51"/>
                    <a:pt x="136" y="51"/>
                    <a:pt x="136" y="51"/>
                  </a:cubicBezTo>
                  <a:cubicBezTo>
                    <a:pt x="162" y="41"/>
                    <a:pt x="162" y="41"/>
                    <a:pt x="162" y="4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6355741" y="5751312"/>
              <a:ext cx="178994" cy="180839"/>
            </a:xfrm>
            <a:custGeom>
              <a:avLst/>
              <a:gdLst>
                <a:gd name="T0" fmla="*/ 51 w 51"/>
                <a:gd name="T1" fmla="*/ 0 h 52"/>
                <a:gd name="T2" fmla="*/ 51 w 51"/>
                <a:gd name="T3" fmla="*/ 43 h 52"/>
                <a:gd name="T4" fmla="*/ 0 w 51"/>
                <a:gd name="T5" fmla="*/ 43 h 52"/>
              </a:gdLst>
              <a:ahLst/>
              <a:cxnLst>
                <a:cxn ang="0">
                  <a:pos x="T0" y="T1"/>
                </a:cxn>
                <a:cxn ang="0">
                  <a:pos x="T2" y="T3"/>
                </a:cxn>
                <a:cxn ang="0">
                  <a:pos x="T4" y="T5"/>
                </a:cxn>
              </a:cxnLst>
              <a:rect l="0" t="0" r="r" b="b"/>
              <a:pathLst>
                <a:path w="51" h="52">
                  <a:moveTo>
                    <a:pt x="51" y="0"/>
                  </a:moveTo>
                  <a:cubicBezTo>
                    <a:pt x="51" y="43"/>
                    <a:pt x="51" y="43"/>
                    <a:pt x="51" y="43"/>
                  </a:cubicBezTo>
                  <a:cubicBezTo>
                    <a:pt x="51" y="43"/>
                    <a:pt x="16" y="52"/>
                    <a:pt x="0" y="4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 name="Group 3"/>
          <p:cNvGrpSpPr/>
          <p:nvPr/>
        </p:nvGrpSpPr>
        <p:grpSpPr>
          <a:xfrm>
            <a:off x="5344517" y="2116074"/>
            <a:ext cx="509302" cy="679070"/>
            <a:chOff x="5344517" y="2116074"/>
            <a:chExt cx="509302" cy="679070"/>
          </a:xfrm>
        </p:grpSpPr>
        <p:sp>
          <p:nvSpPr>
            <p:cNvPr id="15" name="Freeform 12"/>
            <p:cNvSpPr>
              <a:spLocks/>
            </p:cNvSpPr>
            <p:nvPr/>
          </p:nvSpPr>
          <p:spPr bwMode="auto">
            <a:xfrm>
              <a:off x="5767090" y="2328283"/>
              <a:ext cx="86729" cy="228817"/>
            </a:xfrm>
            <a:custGeom>
              <a:avLst/>
              <a:gdLst>
                <a:gd name="T0" fmla="*/ 47 w 47"/>
                <a:gd name="T1" fmla="*/ 124 h 124"/>
                <a:gd name="T2" fmla="*/ 0 w 47"/>
                <a:gd name="T3" fmla="*/ 102 h 124"/>
                <a:gd name="T4" fmla="*/ 47 w 47"/>
                <a:gd name="T5" fmla="*/ 0 h 124"/>
              </a:gdLst>
              <a:ahLst/>
              <a:cxnLst>
                <a:cxn ang="0">
                  <a:pos x="T0" y="T1"/>
                </a:cxn>
                <a:cxn ang="0">
                  <a:pos x="T2" y="T3"/>
                </a:cxn>
                <a:cxn ang="0">
                  <a:pos x="T4" y="T5"/>
                </a:cxn>
              </a:cxnLst>
              <a:rect l="0" t="0" r="r" b="b"/>
              <a:pathLst>
                <a:path w="47" h="124">
                  <a:moveTo>
                    <a:pt x="47" y="124"/>
                  </a:moveTo>
                  <a:lnTo>
                    <a:pt x="0" y="102"/>
                  </a:lnTo>
                  <a:lnTo>
                    <a:pt x="47"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13"/>
            <p:cNvSpPr>
              <a:spLocks/>
            </p:cNvSpPr>
            <p:nvPr/>
          </p:nvSpPr>
          <p:spPr bwMode="auto">
            <a:xfrm>
              <a:off x="5375887" y="2156670"/>
              <a:ext cx="435491" cy="321082"/>
            </a:xfrm>
            <a:custGeom>
              <a:avLst/>
              <a:gdLst>
                <a:gd name="T0" fmla="*/ 108 w 125"/>
                <a:gd name="T1" fmla="*/ 92 h 92"/>
                <a:gd name="T2" fmla="*/ 64 w 125"/>
                <a:gd name="T3" fmla="*/ 92 h 92"/>
                <a:gd name="T4" fmla="*/ 29 w 125"/>
                <a:gd name="T5" fmla="*/ 78 h 92"/>
                <a:gd name="T6" fmla="*/ 21 w 125"/>
                <a:gd name="T7" fmla="*/ 68 h 92"/>
                <a:gd name="T8" fmla="*/ 16 w 125"/>
                <a:gd name="T9" fmla="*/ 49 h 92"/>
                <a:gd name="T10" fmla="*/ 8 w 125"/>
                <a:gd name="T11" fmla="*/ 38 h 92"/>
                <a:gd name="T12" fmla="*/ 7 w 125"/>
                <a:gd name="T13" fmla="*/ 28 h 92"/>
                <a:gd name="T14" fmla="*/ 11 w 125"/>
                <a:gd name="T15" fmla="*/ 20 h 92"/>
                <a:gd name="T16" fmla="*/ 16 w 125"/>
                <a:gd name="T17" fmla="*/ 5 h 92"/>
                <a:gd name="T18" fmla="*/ 56 w 125"/>
                <a:gd name="T19" fmla="*/ 27 h 92"/>
                <a:gd name="T20" fmla="*/ 44 w 125"/>
                <a:gd name="T21" fmla="*/ 5 h 92"/>
                <a:gd name="T22" fmla="*/ 64 w 125"/>
                <a:gd name="T23" fmla="*/ 13 h 92"/>
                <a:gd name="T24" fmla="*/ 94 w 125"/>
                <a:gd name="T25" fmla="*/ 16 h 92"/>
                <a:gd name="T26" fmla="*/ 125 w 125"/>
                <a:gd name="T27"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92">
                  <a:moveTo>
                    <a:pt x="108" y="92"/>
                  </a:moveTo>
                  <a:cubicBezTo>
                    <a:pt x="64" y="92"/>
                    <a:pt x="64" y="92"/>
                    <a:pt x="64" y="92"/>
                  </a:cubicBezTo>
                  <a:cubicBezTo>
                    <a:pt x="29" y="78"/>
                    <a:pt x="29" y="78"/>
                    <a:pt x="29" y="78"/>
                  </a:cubicBezTo>
                  <a:cubicBezTo>
                    <a:pt x="25" y="76"/>
                    <a:pt x="22" y="72"/>
                    <a:pt x="21" y="68"/>
                  </a:cubicBezTo>
                  <a:cubicBezTo>
                    <a:pt x="16" y="49"/>
                    <a:pt x="16" y="49"/>
                    <a:pt x="16" y="49"/>
                  </a:cubicBezTo>
                  <a:cubicBezTo>
                    <a:pt x="8" y="38"/>
                    <a:pt x="8" y="38"/>
                    <a:pt x="8" y="38"/>
                  </a:cubicBezTo>
                  <a:cubicBezTo>
                    <a:pt x="6" y="35"/>
                    <a:pt x="5" y="31"/>
                    <a:pt x="7" y="28"/>
                  </a:cubicBezTo>
                  <a:cubicBezTo>
                    <a:pt x="11" y="20"/>
                    <a:pt x="11" y="20"/>
                    <a:pt x="11" y="20"/>
                  </a:cubicBezTo>
                  <a:cubicBezTo>
                    <a:pt x="11" y="20"/>
                    <a:pt x="0" y="11"/>
                    <a:pt x="16" y="5"/>
                  </a:cubicBezTo>
                  <a:cubicBezTo>
                    <a:pt x="56" y="27"/>
                    <a:pt x="56" y="27"/>
                    <a:pt x="56" y="27"/>
                  </a:cubicBezTo>
                  <a:cubicBezTo>
                    <a:pt x="44" y="5"/>
                    <a:pt x="44" y="5"/>
                    <a:pt x="44" y="5"/>
                  </a:cubicBezTo>
                  <a:cubicBezTo>
                    <a:pt x="44" y="5"/>
                    <a:pt x="49" y="0"/>
                    <a:pt x="64" y="13"/>
                  </a:cubicBezTo>
                  <a:cubicBezTo>
                    <a:pt x="94" y="16"/>
                    <a:pt x="94" y="16"/>
                    <a:pt x="94" y="16"/>
                  </a:cubicBezTo>
                  <a:cubicBezTo>
                    <a:pt x="125" y="49"/>
                    <a:pt x="125" y="49"/>
                    <a:pt x="125" y="4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14"/>
            <p:cNvSpPr>
              <a:spLocks/>
            </p:cNvSpPr>
            <p:nvPr/>
          </p:nvSpPr>
          <p:spPr bwMode="auto">
            <a:xfrm>
              <a:off x="5344517" y="2116074"/>
              <a:ext cx="197447" cy="107027"/>
            </a:xfrm>
            <a:custGeom>
              <a:avLst/>
              <a:gdLst>
                <a:gd name="T0" fmla="*/ 13 w 57"/>
                <a:gd name="T1" fmla="*/ 25 h 31"/>
                <a:gd name="T2" fmla="*/ 2 w 57"/>
                <a:gd name="T3" fmla="*/ 8 h 31"/>
                <a:gd name="T4" fmla="*/ 6 w 57"/>
                <a:gd name="T5" fmla="*/ 0 h 31"/>
                <a:gd name="T6" fmla="*/ 23 w 57"/>
                <a:gd name="T7" fmla="*/ 0 h 31"/>
                <a:gd name="T8" fmla="*/ 41 w 57"/>
                <a:gd name="T9" fmla="*/ 10 h 31"/>
                <a:gd name="T10" fmla="*/ 57 w 57"/>
                <a:gd name="T11" fmla="*/ 31 h 31"/>
              </a:gdLst>
              <a:ahLst/>
              <a:cxnLst>
                <a:cxn ang="0">
                  <a:pos x="T0" y="T1"/>
                </a:cxn>
                <a:cxn ang="0">
                  <a:pos x="T2" y="T3"/>
                </a:cxn>
                <a:cxn ang="0">
                  <a:pos x="T4" y="T5"/>
                </a:cxn>
                <a:cxn ang="0">
                  <a:pos x="T6" y="T7"/>
                </a:cxn>
                <a:cxn ang="0">
                  <a:pos x="T8" y="T9"/>
                </a:cxn>
                <a:cxn ang="0">
                  <a:pos x="T10" y="T11"/>
                </a:cxn>
              </a:cxnLst>
              <a:rect l="0" t="0" r="r" b="b"/>
              <a:pathLst>
                <a:path w="57" h="31">
                  <a:moveTo>
                    <a:pt x="13" y="25"/>
                  </a:moveTo>
                  <a:cubicBezTo>
                    <a:pt x="2" y="8"/>
                    <a:pt x="2" y="8"/>
                    <a:pt x="2" y="8"/>
                  </a:cubicBezTo>
                  <a:cubicBezTo>
                    <a:pt x="0" y="5"/>
                    <a:pt x="2" y="0"/>
                    <a:pt x="6" y="0"/>
                  </a:cubicBezTo>
                  <a:cubicBezTo>
                    <a:pt x="23" y="0"/>
                    <a:pt x="23" y="0"/>
                    <a:pt x="23" y="0"/>
                  </a:cubicBezTo>
                  <a:cubicBezTo>
                    <a:pt x="30" y="0"/>
                    <a:pt x="37" y="4"/>
                    <a:pt x="41" y="10"/>
                  </a:cubicBezTo>
                  <a:cubicBezTo>
                    <a:pt x="57" y="31"/>
                    <a:pt x="57" y="31"/>
                    <a:pt x="57" y="3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26"/>
            <p:cNvSpPr>
              <a:spLocks/>
            </p:cNvSpPr>
            <p:nvPr/>
          </p:nvSpPr>
          <p:spPr bwMode="auto">
            <a:xfrm>
              <a:off x="5420174" y="2352272"/>
              <a:ext cx="217745" cy="177149"/>
            </a:xfrm>
            <a:custGeom>
              <a:avLst/>
              <a:gdLst>
                <a:gd name="T0" fmla="*/ 0 w 118"/>
                <a:gd name="T1" fmla="*/ 0 h 96"/>
                <a:gd name="T2" fmla="*/ 0 w 118"/>
                <a:gd name="T3" fmla="*/ 49 h 96"/>
                <a:gd name="T4" fmla="*/ 66 w 118"/>
                <a:gd name="T5" fmla="*/ 96 h 96"/>
                <a:gd name="T6" fmla="*/ 99 w 118"/>
                <a:gd name="T7" fmla="*/ 96 h 96"/>
                <a:gd name="T8" fmla="*/ 118 w 118"/>
                <a:gd name="T9" fmla="*/ 68 h 96"/>
              </a:gdLst>
              <a:ahLst/>
              <a:cxnLst>
                <a:cxn ang="0">
                  <a:pos x="T0" y="T1"/>
                </a:cxn>
                <a:cxn ang="0">
                  <a:pos x="T2" y="T3"/>
                </a:cxn>
                <a:cxn ang="0">
                  <a:pos x="T4" y="T5"/>
                </a:cxn>
                <a:cxn ang="0">
                  <a:pos x="T6" y="T7"/>
                </a:cxn>
                <a:cxn ang="0">
                  <a:pos x="T8" y="T9"/>
                </a:cxn>
              </a:cxnLst>
              <a:rect l="0" t="0" r="r" b="b"/>
              <a:pathLst>
                <a:path w="118" h="96">
                  <a:moveTo>
                    <a:pt x="0" y="0"/>
                  </a:moveTo>
                  <a:lnTo>
                    <a:pt x="0" y="49"/>
                  </a:lnTo>
                  <a:lnTo>
                    <a:pt x="66" y="96"/>
                  </a:lnTo>
                  <a:lnTo>
                    <a:pt x="99" y="96"/>
                  </a:lnTo>
                  <a:lnTo>
                    <a:pt x="118" y="68"/>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7"/>
            <p:cNvSpPr>
              <a:spLocks noChangeShapeType="1"/>
            </p:cNvSpPr>
            <p:nvPr/>
          </p:nvSpPr>
          <p:spPr bwMode="auto">
            <a:xfrm>
              <a:off x="5490296" y="2529421"/>
              <a:ext cx="73812" cy="70121"/>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28"/>
            <p:cNvSpPr>
              <a:spLocks/>
            </p:cNvSpPr>
            <p:nvPr/>
          </p:nvSpPr>
          <p:spPr bwMode="auto">
            <a:xfrm>
              <a:off x="5434937" y="2477752"/>
              <a:ext cx="226972" cy="223281"/>
            </a:xfrm>
            <a:custGeom>
              <a:avLst/>
              <a:gdLst>
                <a:gd name="T0" fmla="*/ 10 w 65"/>
                <a:gd name="T1" fmla="*/ 0 h 64"/>
                <a:gd name="T2" fmla="*/ 10 w 65"/>
                <a:gd name="T3" fmla="*/ 61 h 64"/>
                <a:gd name="T4" fmla="*/ 65 w 65"/>
                <a:gd name="T5" fmla="*/ 7 h 64"/>
              </a:gdLst>
              <a:ahLst/>
              <a:cxnLst>
                <a:cxn ang="0">
                  <a:pos x="T0" y="T1"/>
                </a:cxn>
                <a:cxn ang="0">
                  <a:pos x="T2" y="T3"/>
                </a:cxn>
                <a:cxn ang="0">
                  <a:pos x="T4" y="T5"/>
                </a:cxn>
              </a:cxnLst>
              <a:rect l="0" t="0" r="r" b="b"/>
              <a:pathLst>
                <a:path w="65" h="64">
                  <a:moveTo>
                    <a:pt x="10" y="0"/>
                  </a:moveTo>
                  <a:cubicBezTo>
                    <a:pt x="10" y="0"/>
                    <a:pt x="0" y="59"/>
                    <a:pt x="10" y="61"/>
                  </a:cubicBezTo>
                  <a:cubicBezTo>
                    <a:pt x="20" y="64"/>
                    <a:pt x="65" y="7"/>
                    <a:pt x="65" y="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9"/>
            <p:cNvSpPr>
              <a:spLocks noChangeShapeType="1"/>
            </p:cNvSpPr>
            <p:nvPr/>
          </p:nvSpPr>
          <p:spPr bwMode="auto">
            <a:xfrm flipH="1" flipV="1">
              <a:off x="5469997" y="2689962"/>
              <a:ext cx="167922" cy="105182"/>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 name="Group 1"/>
          <p:cNvGrpSpPr/>
          <p:nvPr/>
        </p:nvGrpSpPr>
        <p:grpSpPr>
          <a:xfrm>
            <a:off x="5702505" y="785613"/>
            <a:ext cx="712285" cy="605258"/>
            <a:chOff x="5702505" y="785613"/>
            <a:chExt cx="712285" cy="605258"/>
          </a:xfrm>
        </p:grpSpPr>
        <p:sp>
          <p:nvSpPr>
            <p:cNvPr id="8" name="Freeform 5"/>
            <p:cNvSpPr>
              <a:spLocks/>
            </p:cNvSpPr>
            <p:nvPr/>
          </p:nvSpPr>
          <p:spPr bwMode="auto">
            <a:xfrm>
              <a:off x="5752328" y="1162054"/>
              <a:ext cx="544363" cy="188220"/>
            </a:xfrm>
            <a:custGeom>
              <a:avLst/>
              <a:gdLst>
                <a:gd name="T0" fmla="*/ 0 w 156"/>
                <a:gd name="T1" fmla="*/ 24 h 54"/>
                <a:gd name="T2" fmla="*/ 0 w 156"/>
                <a:gd name="T3" fmla="*/ 6 h 54"/>
                <a:gd name="T4" fmla="*/ 70 w 156"/>
                <a:gd name="T5" fmla="*/ 24 h 54"/>
                <a:gd name="T6" fmla="*/ 82 w 156"/>
                <a:gd name="T7" fmla="*/ 24 h 54"/>
                <a:gd name="T8" fmla="*/ 120 w 156"/>
                <a:gd name="T9" fmla="*/ 54 h 54"/>
                <a:gd name="T10" fmla="*/ 156 w 156"/>
                <a:gd name="T11" fmla="*/ 30 h 54"/>
              </a:gdLst>
              <a:ahLst/>
              <a:cxnLst>
                <a:cxn ang="0">
                  <a:pos x="T0" y="T1"/>
                </a:cxn>
                <a:cxn ang="0">
                  <a:pos x="T2" y="T3"/>
                </a:cxn>
                <a:cxn ang="0">
                  <a:pos x="T4" y="T5"/>
                </a:cxn>
                <a:cxn ang="0">
                  <a:pos x="T6" y="T7"/>
                </a:cxn>
                <a:cxn ang="0">
                  <a:pos x="T8" y="T9"/>
                </a:cxn>
                <a:cxn ang="0">
                  <a:pos x="T10" y="T11"/>
                </a:cxn>
              </a:cxnLst>
              <a:rect l="0" t="0" r="r" b="b"/>
              <a:pathLst>
                <a:path w="156" h="54">
                  <a:moveTo>
                    <a:pt x="0" y="24"/>
                  </a:moveTo>
                  <a:cubicBezTo>
                    <a:pt x="0" y="6"/>
                    <a:pt x="0" y="6"/>
                    <a:pt x="0" y="6"/>
                  </a:cubicBezTo>
                  <a:cubicBezTo>
                    <a:pt x="0" y="6"/>
                    <a:pt x="56" y="8"/>
                    <a:pt x="70" y="24"/>
                  </a:cubicBezTo>
                  <a:cubicBezTo>
                    <a:pt x="82" y="24"/>
                    <a:pt x="82" y="24"/>
                    <a:pt x="82" y="24"/>
                  </a:cubicBezTo>
                  <a:cubicBezTo>
                    <a:pt x="82" y="24"/>
                    <a:pt x="120" y="30"/>
                    <a:pt x="120" y="54"/>
                  </a:cubicBezTo>
                  <a:cubicBezTo>
                    <a:pt x="120" y="54"/>
                    <a:pt x="130" y="0"/>
                    <a:pt x="156" y="3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5702505" y="785613"/>
              <a:ext cx="712285" cy="605258"/>
            </a:xfrm>
            <a:custGeom>
              <a:avLst/>
              <a:gdLst>
                <a:gd name="T0" fmla="*/ 0 w 204"/>
                <a:gd name="T1" fmla="*/ 114 h 174"/>
                <a:gd name="T2" fmla="*/ 138 w 204"/>
                <a:gd name="T3" fmla="*/ 46 h 174"/>
                <a:gd name="T4" fmla="*/ 170 w 204"/>
                <a:gd name="T5" fmla="*/ 174 h 174"/>
              </a:gdLst>
              <a:ahLst/>
              <a:cxnLst>
                <a:cxn ang="0">
                  <a:pos x="T0" y="T1"/>
                </a:cxn>
                <a:cxn ang="0">
                  <a:pos x="T2" y="T3"/>
                </a:cxn>
                <a:cxn ang="0">
                  <a:pos x="T4" y="T5"/>
                </a:cxn>
              </a:cxnLst>
              <a:rect l="0" t="0" r="r" b="b"/>
              <a:pathLst>
                <a:path w="204" h="174">
                  <a:moveTo>
                    <a:pt x="0" y="114"/>
                  </a:moveTo>
                  <a:cubicBezTo>
                    <a:pt x="0" y="114"/>
                    <a:pt x="22" y="0"/>
                    <a:pt x="138" y="46"/>
                  </a:cubicBezTo>
                  <a:cubicBezTo>
                    <a:pt x="138" y="46"/>
                    <a:pt x="204" y="88"/>
                    <a:pt x="170" y="17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30"/>
            <p:cNvSpPr>
              <a:spLocks/>
            </p:cNvSpPr>
            <p:nvPr/>
          </p:nvSpPr>
          <p:spPr bwMode="auto">
            <a:xfrm>
              <a:off x="5870427" y="1318904"/>
              <a:ext cx="147624" cy="31370"/>
            </a:xfrm>
            <a:custGeom>
              <a:avLst/>
              <a:gdLst>
                <a:gd name="T0" fmla="*/ 0 w 42"/>
                <a:gd name="T1" fmla="*/ 9 h 9"/>
                <a:gd name="T2" fmla="*/ 20 w 42"/>
                <a:gd name="T3" fmla="*/ 2 h 9"/>
                <a:gd name="T4" fmla="*/ 31 w 42"/>
                <a:gd name="T5" fmla="*/ 0 h 9"/>
                <a:gd name="T6" fmla="*/ 42 w 42"/>
                <a:gd name="T7" fmla="*/ 0 h 9"/>
              </a:gdLst>
              <a:ahLst/>
              <a:cxnLst>
                <a:cxn ang="0">
                  <a:pos x="T0" y="T1"/>
                </a:cxn>
                <a:cxn ang="0">
                  <a:pos x="T2" y="T3"/>
                </a:cxn>
                <a:cxn ang="0">
                  <a:pos x="T4" y="T5"/>
                </a:cxn>
                <a:cxn ang="0">
                  <a:pos x="T6" y="T7"/>
                </a:cxn>
              </a:cxnLst>
              <a:rect l="0" t="0" r="r" b="b"/>
              <a:pathLst>
                <a:path w="42" h="9">
                  <a:moveTo>
                    <a:pt x="0" y="9"/>
                  </a:moveTo>
                  <a:cubicBezTo>
                    <a:pt x="20" y="2"/>
                    <a:pt x="20" y="2"/>
                    <a:pt x="20" y="2"/>
                  </a:cubicBezTo>
                  <a:cubicBezTo>
                    <a:pt x="24" y="0"/>
                    <a:pt x="27" y="0"/>
                    <a:pt x="31" y="0"/>
                  </a:cubicBezTo>
                  <a:cubicBezTo>
                    <a:pt x="42" y="0"/>
                    <a:pt x="42" y="0"/>
                    <a:pt x="42"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31"/>
            <p:cNvSpPr>
              <a:spLocks noChangeShapeType="1"/>
            </p:cNvSpPr>
            <p:nvPr/>
          </p:nvSpPr>
          <p:spPr bwMode="auto">
            <a:xfrm flipH="1">
              <a:off x="5767090" y="1350274"/>
              <a:ext cx="44287"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 name="Group 2"/>
          <p:cNvGrpSpPr/>
          <p:nvPr/>
        </p:nvGrpSpPr>
        <p:grpSpPr>
          <a:xfrm>
            <a:off x="5767090" y="1265391"/>
            <a:ext cx="529601" cy="466861"/>
            <a:chOff x="5767090" y="1265391"/>
            <a:chExt cx="529601" cy="466861"/>
          </a:xfrm>
        </p:grpSpPr>
        <p:sp>
          <p:nvSpPr>
            <p:cNvPr id="10" name="Freeform 7"/>
            <p:cNvSpPr>
              <a:spLocks/>
            </p:cNvSpPr>
            <p:nvPr/>
          </p:nvSpPr>
          <p:spPr bwMode="auto">
            <a:xfrm>
              <a:off x="5767090" y="1265391"/>
              <a:ext cx="387513" cy="466861"/>
            </a:xfrm>
            <a:custGeom>
              <a:avLst/>
              <a:gdLst>
                <a:gd name="T0" fmla="*/ 0 w 111"/>
                <a:gd name="T1" fmla="*/ 0 h 134"/>
                <a:gd name="T2" fmla="*/ 0 w 111"/>
                <a:gd name="T3" fmla="*/ 24 h 134"/>
                <a:gd name="T4" fmla="*/ 9 w 111"/>
                <a:gd name="T5" fmla="*/ 36 h 134"/>
                <a:gd name="T6" fmla="*/ 40 w 111"/>
                <a:gd name="T7" fmla="*/ 97 h 134"/>
                <a:gd name="T8" fmla="*/ 72 w 111"/>
                <a:gd name="T9" fmla="*/ 122 h 134"/>
                <a:gd name="T10" fmla="*/ 111 w 111"/>
                <a:gd name="T11" fmla="*/ 85 h 134"/>
              </a:gdLst>
              <a:ahLst/>
              <a:cxnLst>
                <a:cxn ang="0">
                  <a:pos x="T0" y="T1"/>
                </a:cxn>
                <a:cxn ang="0">
                  <a:pos x="T2" y="T3"/>
                </a:cxn>
                <a:cxn ang="0">
                  <a:pos x="T4" y="T5"/>
                </a:cxn>
                <a:cxn ang="0">
                  <a:pos x="T6" y="T7"/>
                </a:cxn>
                <a:cxn ang="0">
                  <a:pos x="T8" y="T9"/>
                </a:cxn>
                <a:cxn ang="0">
                  <a:pos x="T10" y="T11"/>
                </a:cxn>
              </a:cxnLst>
              <a:rect l="0" t="0" r="r" b="b"/>
              <a:pathLst>
                <a:path w="111" h="134">
                  <a:moveTo>
                    <a:pt x="0" y="0"/>
                  </a:moveTo>
                  <a:cubicBezTo>
                    <a:pt x="0" y="24"/>
                    <a:pt x="0" y="24"/>
                    <a:pt x="0" y="24"/>
                  </a:cubicBezTo>
                  <a:cubicBezTo>
                    <a:pt x="9" y="36"/>
                    <a:pt x="9" y="36"/>
                    <a:pt x="9" y="36"/>
                  </a:cubicBezTo>
                  <a:cubicBezTo>
                    <a:pt x="9" y="36"/>
                    <a:pt x="0" y="65"/>
                    <a:pt x="40" y="97"/>
                  </a:cubicBezTo>
                  <a:cubicBezTo>
                    <a:pt x="40" y="97"/>
                    <a:pt x="52" y="134"/>
                    <a:pt x="72" y="122"/>
                  </a:cubicBezTo>
                  <a:cubicBezTo>
                    <a:pt x="72" y="122"/>
                    <a:pt x="108" y="107"/>
                    <a:pt x="111" y="8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8"/>
            <p:cNvSpPr>
              <a:spLocks noChangeShapeType="1"/>
            </p:cNvSpPr>
            <p:nvPr/>
          </p:nvSpPr>
          <p:spPr bwMode="auto">
            <a:xfrm>
              <a:off x="6265321" y="1422241"/>
              <a:ext cx="31370" cy="81193"/>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32"/>
            <p:cNvSpPr>
              <a:spLocks/>
            </p:cNvSpPr>
            <p:nvPr/>
          </p:nvSpPr>
          <p:spPr bwMode="auto">
            <a:xfrm>
              <a:off x="5853820" y="1422241"/>
              <a:ext cx="42442" cy="94110"/>
            </a:xfrm>
            <a:custGeom>
              <a:avLst/>
              <a:gdLst>
                <a:gd name="T0" fmla="*/ 0 w 12"/>
                <a:gd name="T1" fmla="*/ 0 h 27"/>
                <a:gd name="T2" fmla="*/ 0 w 12"/>
                <a:gd name="T3" fmla="*/ 22 h 27"/>
                <a:gd name="T4" fmla="*/ 5 w 12"/>
                <a:gd name="T5" fmla="*/ 26 h 27"/>
                <a:gd name="T6" fmla="*/ 12 w 12"/>
                <a:gd name="T7" fmla="*/ 23 h 27"/>
              </a:gdLst>
              <a:ahLst/>
              <a:cxnLst>
                <a:cxn ang="0">
                  <a:pos x="T0" y="T1"/>
                </a:cxn>
                <a:cxn ang="0">
                  <a:pos x="T2" y="T3"/>
                </a:cxn>
                <a:cxn ang="0">
                  <a:pos x="T4" y="T5"/>
                </a:cxn>
                <a:cxn ang="0">
                  <a:pos x="T6" y="T7"/>
                </a:cxn>
              </a:cxnLst>
              <a:rect l="0" t="0" r="r" b="b"/>
              <a:pathLst>
                <a:path w="12" h="27">
                  <a:moveTo>
                    <a:pt x="0" y="0"/>
                  </a:moveTo>
                  <a:cubicBezTo>
                    <a:pt x="0" y="22"/>
                    <a:pt x="0" y="22"/>
                    <a:pt x="0" y="22"/>
                  </a:cubicBezTo>
                  <a:cubicBezTo>
                    <a:pt x="0" y="25"/>
                    <a:pt x="3" y="27"/>
                    <a:pt x="5" y="26"/>
                  </a:cubicBezTo>
                  <a:cubicBezTo>
                    <a:pt x="12" y="23"/>
                    <a:pt x="12" y="23"/>
                    <a:pt x="12" y="2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6" name="Freeform 33"/>
          <p:cNvSpPr>
            <a:spLocks/>
          </p:cNvSpPr>
          <p:nvPr/>
        </p:nvSpPr>
        <p:spPr bwMode="auto">
          <a:xfrm>
            <a:off x="5929477" y="1531114"/>
            <a:ext cx="426264" cy="762108"/>
          </a:xfrm>
          <a:custGeom>
            <a:avLst/>
            <a:gdLst>
              <a:gd name="T0" fmla="*/ 122 w 122"/>
              <a:gd name="T1" fmla="*/ 0 h 219"/>
              <a:gd name="T2" fmla="*/ 40 w 122"/>
              <a:gd name="T3" fmla="*/ 129 h 219"/>
              <a:gd name="T4" fmla="*/ 0 w 122"/>
              <a:gd name="T5" fmla="*/ 219 h 219"/>
            </a:gdLst>
            <a:ahLst/>
            <a:cxnLst>
              <a:cxn ang="0">
                <a:pos x="T0" y="T1"/>
              </a:cxn>
              <a:cxn ang="0">
                <a:pos x="T2" y="T3"/>
              </a:cxn>
              <a:cxn ang="0">
                <a:pos x="T4" y="T5"/>
              </a:cxn>
            </a:cxnLst>
            <a:rect l="0" t="0" r="r" b="b"/>
            <a:pathLst>
              <a:path w="122" h="219">
                <a:moveTo>
                  <a:pt x="122" y="0"/>
                </a:moveTo>
                <a:cubicBezTo>
                  <a:pt x="122" y="0"/>
                  <a:pt x="58" y="109"/>
                  <a:pt x="40" y="129"/>
                </a:cubicBezTo>
                <a:cubicBezTo>
                  <a:pt x="21" y="149"/>
                  <a:pt x="0" y="219"/>
                  <a:pt x="0" y="21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34"/>
          <p:cNvSpPr>
            <a:spLocks/>
          </p:cNvSpPr>
          <p:nvPr/>
        </p:nvSpPr>
        <p:spPr bwMode="auto">
          <a:xfrm>
            <a:off x="5853820" y="1724870"/>
            <a:ext cx="132862" cy="540673"/>
          </a:xfrm>
          <a:custGeom>
            <a:avLst/>
            <a:gdLst>
              <a:gd name="T0" fmla="*/ 72 w 72"/>
              <a:gd name="T1" fmla="*/ 0 h 293"/>
              <a:gd name="T2" fmla="*/ 57 w 72"/>
              <a:gd name="T3" fmla="*/ 67 h 293"/>
              <a:gd name="T4" fmla="*/ 23 w 72"/>
              <a:gd name="T5" fmla="*/ 191 h 293"/>
              <a:gd name="T6" fmla="*/ 0 w 72"/>
              <a:gd name="T7" fmla="*/ 293 h 293"/>
            </a:gdLst>
            <a:ahLst/>
            <a:cxnLst>
              <a:cxn ang="0">
                <a:pos x="T0" y="T1"/>
              </a:cxn>
              <a:cxn ang="0">
                <a:pos x="T2" y="T3"/>
              </a:cxn>
              <a:cxn ang="0">
                <a:pos x="T4" y="T5"/>
              </a:cxn>
              <a:cxn ang="0">
                <a:pos x="T6" y="T7"/>
              </a:cxn>
            </a:cxnLst>
            <a:rect l="0" t="0" r="r" b="b"/>
            <a:pathLst>
              <a:path w="72" h="293">
                <a:moveTo>
                  <a:pt x="72" y="0"/>
                </a:moveTo>
                <a:lnTo>
                  <a:pt x="57" y="67"/>
                </a:lnTo>
                <a:lnTo>
                  <a:pt x="23" y="191"/>
                </a:lnTo>
                <a:lnTo>
                  <a:pt x="0" y="293"/>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Shape 38"/>
          <p:cNvSpPr/>
          <p:nvPr/>
        </p:nvSpPr>
        <p:spPr>
          <a:xfrm>
            <a:off x="3793648" y="5123412"/>
            <a:ext cx="1507845" cy="588232"/>
          </a:xfrm>
          <a:custGeom>
            <a:avLst/>
            <a:gdLst>
              <a:gd name="connsiteX0" fmla="*/ 0 w 1512916"/>
              <a:gd name="connsiteY0" fmla="*/ 149630 h 631768"/>
              <a:gd name="connsiteX1" fmla="*/ 1490749 w 1512916"/>
              <a:gd name="connsiteY1" fmla="*/ 0 h 631768"/>
              <a:gd name="connsiteX2" fmla="*/ 1512916 w 1512916"/>
              <a:gd name="connsiteY2" fmla="*/ 631768 h 631768"/>
              <a:gd name="connsiteX0" fmla="*/ 0 w 1512916"/>
              <a:gd name="connsiteY0" fmla="*/ 51028 h 533166"/>
              <a:gd name="connsiteX1" fmla="*/ 1485188 w 1512916"/>
              <a:gd name="connsiteY1" fmla="*/ 0 h 533166"/>
              <a:gd name="connsiteX2" fmla="*/ 1512916 w 1512916"/>
              <a:gd name="connsiteY2" fmla="*/ 533166 h 533166"/>
              <a:gd name="connsiteX0" fmla="*/ 0 w 1512916"/>
              <a:gd name="connsiteY0" fmla="*/ 26377 h 508515"/>
              <a:gd name="connsiteX1" fmla="*/ 1501870 w 1512916"/>
              <a:gd name="connsiteY1" fmla="*/ 0 h 508515"/>
              <a:gd name="connsiteX2" fmla="*/ 1512916 w 1512916"/>
              <a:gd name="connsiteY2" fmla="*/ 508515 h 508515"/>
              <a:gd name="connsiteX0" fmla="*/ 0 w 1512916"/>
              <a:gd name="connsiteY0" fmla="*/ 41167 h 523305"/>
              <a:gd name="connsiteX1" fmla="*/ 1501870 w 1512916"/>
              <a:gd name="connsiteY1" fmla="*/ 0 h 523305"/>
              <a:gd name="connsiteX2" fmla="*/ 1512916 w 1512916"/>
              <a:gd name="connsiteY2" fmla="*/ 523305 h 523305"/>
            </a:gdLst>
            <a:ahLst/>
            <a:cxnLst>
              <a:cxn ang="0">
                <a:pos x="connsiteX0" y="connsiteY0"/>
              </a:cxn>
              <a:cxn ang="0">
                <a:pos x="connsiteX1" y="connsiteY1"/>
              </a:cxn>
              <a:cxn ang="0">
                <a:pos x="connsiteX2" y="connsiteY2"/>
              </a:cxn>
            </a:cxnLst>
            <a:rect l="l" t="t" r="r" b="b"/>
            <a:pathLst>
              <a:path w="1512916" h="523305">
                <a:moveTo>
                  <a:pt x="0" y="41167"/>
                </a:moveTo>
                <a:lnTo>
                  <a:pt x="1501870" y="0"/>
                </a:lnTo>
                <a:lnTo>
                  <a:pt x="1512916" y="52330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0" name="Freeform: Shape 39"/>
          <p:cNvSpPr/>
          <p:nvPr/>
        </p:nvSpPr>
        <p:spPr>
          <a:xfrm>
            <a:off x="3793649" y="5173287"/>
            <a:ext cx="1507374" cy="881149"/>
          </a:xfrm>
          <a:custGeom>
            <a:avLst/>
            <a:gdLst>
              <a:gd name="connsiteX0" fmla="*/ 0 w 1507374"/>
              <a:gd name="connsiteY0" fmla="*/ 0 h 881149"/>
              <a:gd name="connsiteX1" fmla="*/ 11083 w 1507374"/>
              <a:gd name="connsiteY1" fmla="*/ 881149 h 881149"/>
              <a:gd name="connsiteX2" fmla="*/ 1507374 w 1507374"/>
              <a:gd name="connsiteY2" fmla="*/ 725978 h 881149"/>
              <a:gd name="connsiteX0" fmla="*/ 0 w 1507374"/>
              <a:gd name="connsiteY0" fmla="*/ 0 h 881149"/>
              <a:gd name="connsiteX1" fmla="*/ 11083 w 1507374"/>
              <a:gd name="connsiteY1" fmla="*/ 881149 h 881149"/>
              <a:gd name="connsiteX2" fmla="*/ 1507374 w 1507374"/>
              <a:gd name="connsiteY2" fmla="*/ 836814 h 881149"/>
            </a:gdLst>
            <a:ahLst/>
            <a:cxnLst>
              <a:cxn ang="0">
                <a:pos x="connsiteX0" y="connsiteY0"/>
              </a:cxn>
              <a:cxn ang="0">
                <a:pos x="connsiteX1" y="connsiteY1"/>
              </a:cxn>
              <a:cxn ang="0">
                <a:pos x="connsiteX2" y="connsiteY2"/>
              </a:cxn>
            </a:cxnLst>
            <a:rect l="l" t="t" r="r" b="b"/>
            <a:pathLst>
              <a:path w="1507374" h="881149">
                <a:moveTo>
                  <a:pt x="0" y="0"/>
                </a:moveTo>
                <a:lnTo>
                  <a:pt x="11083" y="881149"/>
                </a:lnTo>
                <a:lnTo>
                  <a:pt x="1507374" y="836814"/>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nvGrpSpPr>
          <p:cNvPr id="43" name="Group 42"/>
          <p:cNvGrpSpPr/>
          <p:nvPr/>
        </p:nvGrpSpPr>
        <p:grpSpPr>
          <a:xfrm>
            <a:off x="4253620" y="4860175"/>
            <a:ext cx="587433" cy="587433"/>
            <a:chOff x="4188484" y="4901739"/>
            <a:chExt cx="587433" cy="587433"/>
          </a:xfrm>
        </p:grpSpPr>
        <p:sp>
          <p:nvSpPr>
            <p:cNvPr id="41" name="Arc 40"/>
            <p:cNvSpPr/>
            <p:nvPr/>
          </p:nvSpPr>
          <p:spPr>
            <a:xfrm rot="21289471">
              <a:off x="4188484" y="4901739"/>
              <a:ext cx="587433" cy="587433"/>
            </a:xfrm>
            <a:prstGeom prst="arc">
              <a:avLst>
                <a:gd name="adj1" fmla="val 11329224"/>
                <a:gd name="adj2" fmla="val 0"/>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Arc 50"/>
            <p:cNvSpPr/>
            <p:nvPr/>
          </p:nvSpPr>
          <p:spPr>
            <a:xfrm rot="21289471">
              <a:off x="4254334" y="4963020"/>
              <a:ext cx="455730" cy="455730"/>
            </a:xfrm>
            <a:prstGeom prst="arc">
              <a:avLst>
                <a:gd name="adj1" fmla="val 11329224"/>
                <a:gd name="adj2" fmla="val 0"/>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46" name="Straight Connector 45"/>
          <p:cNvCxnSpPr/>
          <p:nvPr/>
        </p:nvCxnSpPr>
        <p:spPr>
          <a:xfrm flipV="1">
            <a:off x="3809163" y="5523803"/>
            <a:ext cx="1477004" cy="48922"/>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sp>
        <p:nvSpPr>
          <p:cNvPr id="44" name="Rectangle 43"/>
          <p:cNvSpPr/>
          <p:nvPr/>
        </p:nvSpPr>
        <p:spPr>
          <a:xfrm>
            <a:off x="4176739" y="5472906"/>
            <a:ext cx="83127" cy="163762"/>
          </a:xfrm>
          <a:prstGeom prst="rect">
            <a:avLst/>
          </a:prstGeom>
          <a:solidFill>
            <a:schemeClr val="bg1"/>
          </a:solid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5" name="Rectangle 54"/>
          <p:cNvSpPr/>
          <p:nvPr/>
        </p:nvSpPr>
        <p:spPr>
          <a:xfrm>
            <a:off x="4863137" y="5447269"/>
            <a:ext cx="83127" cy="163762"/>
          </a:xfrm>
          <a:prstGeom prst="rect">
            <a:avLst/>
          </a:prstGeom>
          <a:solidFill>
            <a:schemeClr val="bg1"/>
          </a:solid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Shape 65"/>
          <p:cNvSpPr/>
          <p:nvPr/>
        </p:nvSpPr>
        <p:spPr>
          <a:xfrm>
            <a:off x="2001795" y="1792625"/>
            <a:ext cx="3109175" cy="213685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216000" rIns="91440" bIns="0" numCol="1" anchor="ctr" anchorCtr="0" compatLnSpc="1">
            <a:prstTxWarp prst="textNoShape">
              <a:avLst/>
            </a:prstTxWarp>
          </a:bodyPr>
          <a:lstStyle/>
          <a:p>
            <a:pPr algn="ctr"/>
            <a:r>
              <a:rPr lang="en-GB" b="1" dirty="0">
                <a:solidFill>
                  <a:schemeClr val="tx2"/>
                </a:solidFill>
              </a:rPr>
              <a:t>NEED TO CONTACT A COLLEAGUE AND QUICKLY </a:t>
            </a:r>
          </a:p>
          <a:p>
            <a:pPr algn="ctr"/>
            <a:r>
              <a:rPr lang="en-GB" b="1" dirty="0">
                <a:solidFill>
                  <a:schemeClr val="tx2"/>
                </a:solidFill>
              </a:rPr>
              <a:t>SEND A CONFIDENTIAL DOCUMENT</a:t>
            </a:r>
          </a:p>
        </p:txBody>
      </p:sp>
      <p:sp>
        <p:nvSpPr>
          <p:cNvPr id="67" name="Freeform: Shape 66"/>
          <p:cNvSpPr/>
          <p:nvPr/>
        </p:nvSpPr>
        <p:spPr>
          <a:xfrm>
            <a:off x="4985345" y="1256164"/>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Shape 67"/>
          <p:cNvSpPr/>
          <p:nvPr/>
        </p:nvSpPr>
        <p:spPr>
          <a:xfrm>
            <a:off x="4444485" y="1641608"/>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Shape 68"/>
          <p:cNvSpPr/>
          <p:nvPr/>
        </p:nvSpPr>
        <p:spPr>
          <a:xfrm>
            <a:off x="7513479" y="2214801"/>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72000" rIns="91440" bIns="0" numCol="1" anchor="ctr" anchorCtr="0" compatLnSpc="1">
            <a:prstTxWarp prst="textNoShape">
              <a:avLst/>
            </a:prstTxWarp>
          </a:bodyPr>
          <a:lstStyle/>
          <a:p>
            <a:pPr algn="ctr"/>
            <a:r>
              <a:rPr lang="en-GB" b="1" dirty="0">
                <a:solidFill>
                  <a:schemeClr val="tx2"/>
                </a:solidFill>
              </a:rPr>
              <a:t>DONE, SENT AND SAVED!</a:t>
            </a:r>
          </a:p>
        </p:txBody>
      </p:sp>
      <p:sp>
        <p:nvSpPr>
          <p:cNvPr id="70" name="Freeform: Shape 69"/>
          <p:cNvSpPr/>
          <p:nvPr/>
        </p:nvSpPr>
        <p:spPr>
          <a:xfrm>
            <a:off x="6920102" y="2116073"/>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Shape 70"/>
          <p:cNvSpPr/>
          <p:nvPr/>
        </p:nvSpPr>
        <p:spPr>
          <a:xfrm>
            <a:off x="7317806" y="2392849"/>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Shape 71"/>
          <p:cNvSpPr/>
          <p:nvPr/>
        </p:nvSpPr>
        <p:spPr>
          <a:xfrm>
            <a:off x="7361519" y="1158855"/>
            <a:ext cx="1964670" cy="1359441"/>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72000" rIns="91440" bIns="0" numCol="1" anchor="ctr" anchorCtr="0" compatLnSpc="1">
            <a:prstTxWarp prst="textNoShape">
              <a:avLst/>
            </a:prstTxWarp>
          </a:bodyPr>
          <a:lstStyle/>
          <a:p>
            <a:pPr algn="ctr"/>
            <a:r>
              <a:rPr lang="en-GB" b="1" dirty="0">
                <a:solidFill>
                  <a:schemeClr val="tx2"/>
                </a:solidFill>
              </a:rPr>
              <a:t>THAT WAS EASY!</a:t>
            </a:r>
          </a:p>
        </p:txBody>
      </p:sp>
      <p:sp>
        <p:nvSpPr>
          <p:cNvPr id="73" name="Freeform: Shape 72"/>
          <p:cNvSpPr/>
          <p:nvPr/>
        </p:nvSpPr>
        <p:spPr>
          <a:xfrm>
            <a:off x="6552611" y="990029"/>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Shape 73"/>
          <p:cNvSpPr/>
          <p:nvPr/>
        </p:nvSpPr>
        <p:spPr>
          <a:xfrm>
            <a:off x="7053264" y="1097323"/>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5" name="Rectangle 74"/>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Out and About</a:t>
            </a:r>
          </a:p>
        </p:txBody>
      </p:sp>
      <p:sp>
        <p:nvSpPr>
          <p:cNvPr id="76" name="TextBox 75"/>
          <p:cNvSpPr txBox="1"/>
          <p:nvPr/>
        </p:nvSpPr>
        <p:spPr>
          <a:xfrm>
            <a:off x="594852" y="1533411"/>
            <a:ext cx="3968018" cy="2469907"/>
          </a:xfrm>
          <a:prstGeom prst="rect">
            <a:avLst/>
          </a:prstGeom>
          <a:noFill/>
        </p:spPr>
        <p:txBody>
          <a:bodyPr wrap="square" rtlCol="0">
            <a:spAutoFit/>
          </a:bodyPr>
          <a:lstStyle/>
          <a:p>
            <a:pPr algn="ctr">
              <a:tabLst>
                <a:tab pos="1166813" algn="l"/>
              </a:tabLst>
            </a:pPr>
            <a:r>
              <a:rPr lang="en-GB" sz="2400" b="1" dirty="0"/>
              <a:t>CHAT CAN BE SECURED VIA:</a:t>
            </a:r>
            <a:br>
              <a:rPr lang="en-GB" sz="2400" b="1" dirty="0"/>
            </a:br>
            <a:r>
              <a:rPr lang="en-GB" sz="1050" b="1" dirty="0">
                <a:solidFill>
                  <a:schemeClr val="bg1"/>
                </a:solidFill>
              </a:rPr>
              <a:t>a</a:t>
            </a:r>
            <a:endParaRPr lang="en-GB" sz="2400" b="1" dirty="0">
              <a:solidFill>
                <a:schemeClr val="bg1"/>
              </a:solidFill>
            </a:endParaRPr>
          </a:p>
          <a:p>
            <a:pPr algn="ctr">
              <a:tabLst>
                <a:tab pos="1166813" algn="l"/>
              </a:tabLst>
            </a:pPr>
            <a:r>
              <a:rPr lang="en-GB" sz="2400" b="1" dirty="0"/>
              <a:t>COMPLETE ENCRYPTION</a:t>
            </a:r>
          </a:p>
          <a:p>
            <a:pPr algn="ctr">
              <a:tabLst>
                <a:tab pos="1166813" algn="l"/>
              </a:tabLst>
            </a:pPr>
            <a:r>
              <a:rPr lang="en-GB" sz="2400" b="1" dirty="0"/>
              <a:t>MDM/EMM </a:t>
            </a:r>
          </a:p>
          <a:p>
            <a:pPr algn="ctr">
              <a:tabLst>
                <a:tab pos="1166813" algn="l"/>
              </a:tabLst>
            </a:pPr>
            <a:r>
              <a:rPr lang="en-GB" sz="2400" b="1" dirty="0"/>
              <a:t>AUTHENTICATION</a:t>
            </a:r>
          </a:p>
          <a:p>
            <a:pPr algn="ctr">
              <a:tabLst>
                <a:tab pos="1166813" algn="l"/>
              </a:tabLst>
            </a:pPr>
            <a:r>
              <a:rPr lang="en-GB" sz="2400" b="1" dirty="0"/>
              <a:t>USER &amp; ACCESS CONTROLS</a:t>
            </a:r>
          </a:p>
          <a:p>
            <a:pPr algn="ctr">
              <a:tabLst>
                <a:tab pos="1166813" algn="l"/>
              </a:tabLst>
            </a:pPr>
            <a:r>
              <a:rPr lang="en-GB" sz="2400" b="1" dirty="0"/>
              <a:t>AND MORE</a:t>
            </a:r>
          </a:p>
        </p:txBody>
      </p:sp>
      <p:sp>
        <p:nvSpPr>
          <p:cNvPr id="77" name="Rectangle 76"/>
          <p:cNvSpPr/>
          <p:nvPr/>
        </p:nvSpPr>
        <p:spPr>
          <a:xfrm>
            <a:off x="6573486" y="3382610"/>
            <a:ext cx="5618515" cy="2631490"/>
          </a:xfrm>
          <a:prstGeom prst="rect">
            <a:avLst/>
          </a:prstGeom>
          <a:solidFill>
            <a:schemeClr val="bg1"/>
          </a:solidFill>
        </p:spPr>
        <p:txBody>
          <a:bodyPr wrap="square" rtlCol="0">
            <a:spAutoFit/>
          </a:bodyPr>
          <a:lstStyle/>
          <a:p>
            <a:pPr algn="ctr"/>
            <a:r>
              <a:rPr lang="en-GB" sz="2400" b="1" dirty="0">
                <a:solidFill>
                  <a:srgbClr val="92D050"/>
                </a:solidFill>
              </a:rPr>
              <a:t>BENEFIT: COST CUTTING / PRODUCTIVITY</a:t>
            </a:r>
          </a:p>
          <a:p>
            <a:pPr algn="ctr"/>
            <a:r>
              <a:rPr lang="en-GB" sz="2400" b="1" dirty="0">
                <a:solidFill>
                  <a:srgbClr val="92D050"/>
                </a:solidFill>
              </a:rPr>
              <a:t/>
            </a:r>
            <a:br>
              <a:rPr lang="en-GB" sz="2400" b="1" dirty="0">
                <a:solidFill>
                  <a:srgbClr val="92D050"/>
                </a:solidFill>
              </a:rPr>
            </a:br>
            <a:r>
              <a:rPr lang="en-GB" sz="1600" b="1" dirty="0">
                <a:solidFill>
                  <a:schemeClr val="bg1"/>
                </a:solidFill>
              </a:rPr>
              <a:t>a</a:t>
            </a:r>
          </a:p>
          <a:p>
            <a:pPr marL="342900" indent="-342900">
              <a:spcAft>
                <a:spcPts val="600"/>
              </a:spcAft>
              <a:buFont typeface="Arial" panose="020B0604020202020204" pitchFamily="34" charset="0"/>
              <a:buChar char="•"/>
            </a:pPr>
            <a:r>
              <a:rPr lang="en-GB" b="1" dirty="0"/>
              <a:t>MEET </a:t>
            </a:r>
            <a:r>
              <a:rPr lang="en-GB" b="1" dirty="0">
                <a:solidFill>
                  <a:srgbClr val="92D050"/>
                </a:solidFill>
              </a:rPr>
              <a:t>SECURITY &amp; COMPLIANCE </a:t>
            </a:r>
            <a:r>
              <a:rPr lang="en-GB" b="1" dirty="0"/>
              <a:t>NEEDS</a:t>
            </a:r>
          </a:p>
          <a:p>
            <a:pPr marL="342900" indent="-342900">
              <a:spcAft>
                <a:spcPts val="600"/>
              </a:spcAft>
              <a:buFont typeface="Arial" panose="020B0604020202020204" pitchFamily="34" charset="0"/>
              <a:buChar char="•"/>
            </a:pPr>
            <a:r>
              <a:rPr lang="en-GB" b="1" dirty="0">
                <a:solidFill>
                  <a:srgbClr val="92D050"/>
                </a:solidFill>
              </a:rPr>
              <a:t>NO RISK </a:t>
            </a:r>
            <a:r>
              <a:rPr lang="en-GB" b="1" dirty="0"/>
              <a:t>OF DATA LEAKS OR FINES</a:t>
            </a:r>
            <a:r>
              <a:rPr lang="en-GB" b="1" dirty="0">
                <a:solidFill>
                  <a:srgbClr val="C00000"/>
                </a:solidFill>
              </a:rPr>
              <a:t/>
            </a:r>
            <a:br>
              <a:rPr lang="en-GB" b="1" dirty="0">
                <a:solidFill>
                  <a:srgbClr val="C00000"/>
                </a:solidFill>
              </a:rPr>
            </a:br>
            <a:endParaRPr lang="en-GB" sz="100" b="1" dirty="0">
              <a:solidFill>
                <a:srgbClr val="C00000"/>
              </a:solidFill>
            </a:endParaRPr>
          </a:p>
          <a:p>
            <a:pPr marL="342900" indent="-342900">
              <a:spcAft>
                <a:spcPts val="600"/>
              </a:spcAft>
              <a:buFont typeface="Arial" panose="020B0604020202020204" pitchFamily="34" charset="0"/>
              <a:buChar char="•"/>
            </a:pPr>
            <a:r>
              <a:rPr lang="en-GB" b="1" dirty="0"/>
              <a:t>CONTINUITY: </a:t>
            </a:r>
            <a:r>
              <a:rPr lang="en-GB" b="1" dirty="0">
                <a:solidFill>
                  <a:srgbClr val="92D050"/>
                </a:solidFill>
              </a:rPr>
              <a:t>75% </a:t>
            </a:r>
            <a:r>
              <a:rPr lang="en-GB" b="1" dirty="0"/>
              <a:t>OF REMOTE-WORKERS CONTINUE WORK DURING A DISRUPTION COMPARED TO </a:t>
            </a:r>
            <a:r>
              <a:rPr lang="en-GB" b="1" dirty="0">
                <a:solidFill>
                  <a:srgbClr val="92D050"/>
                </a:solidFill>
              </a:rPr>
              <a:t>28% </a:t>
            </a:r>
            <a:r>
              <a:rPr lang="en-GB" b="1" dirty="0"/>
              <a:t>OF NON REMOTE-WORKERS</a:t>
            </a:r>
          </a:p>
        </p:txBody>
      </p:sp>
      <p:grpSp>
        <p:nvGrpSpPr>
          <p:cNvPr id="78" name="Group 77"/>
          <p:cNvGrpSpPr/>
          <p:nvPr/>
        </p:nvGrpSpPr>
        <p:grpSpPr>
          <a:xfrm rot="20700000">
            <a:off x="9865406" y="965650"/>
            <a:ext cx="1973440" cy="1973438"/>
            <a:chOff x="9865406" y="965650"/>
            <a:chExt cx="1973440" cy="1973438"/>
          </a:xfrm>
        </p:grpSpPr>
        <p:sp>
          <p:nvSpPr>
            <p:cNvPr id="79" name="Oval 78"/>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Straight Connector 79"/>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81"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82" name="Group 81"/>
          <p:cNvGrpSpPr/>
          <p:nvPr/>
        </p:nvGrpSpPr>
        <p:grpSpPr>
          <a:xfrm rot="10800000">
            <a:off x="9865406" y="965650"/>
            <a:ext cx="1973440" cy="1973438"/>
            <a:chOff x="9865406" y="965650"/>
            <a:chExt cx="1973440" cy="1973438"/>
          </a:xfrm>
        </p:grpSpPr>
        <p:sp>
          <p:nvSpPr>
            <p:cNvPr id="83" name="Oval 82"/>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4" name="Straight Connector 83"/>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85" name="Oval 84"/>
          <p:cNvSpPr/>
          <p:nvPr/>
        </p:nvSpPr>
        <p:spPr>
          <a:xfrm>
            <a:off x="10762126" y="184830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p:cNvCxnSpPr/>
          <p:nvPr/>
        </p:nvCxnSpPr>
        <p:spPr>
          <a:xfrm flipH="1">
            <a:off x="6673133" y="4216435"/>
            <a:ext cx="5518869"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sp>
        <p:nvSpPr>
          <p:cNvPr id="86" name="Rectangle 85"/>
          <p:cNvSpPr/>
          <p:nvPr/>
        </p:nvSpPr>
        <p:spPr>
          <a:xfrm>
            <a:off x="1490321" y="6304785"/>
            <a:ext cx="3651962" cy="261610"/>
          </a:xfrm>
          <a:prstGeom prst="rect">
            <a:avLst/>
          </a:prstGeom>
        </p:spPr>
        <p:txBody>
          <a:bodyPr wrap="none">
            <a:spAutoFit/>
          </a:bodyPr>
          <a:lstStyle/>
          <a:p>
            <a:r>
              <a:rPr lang="en-GB" sz="1100" b="1" dirty="0"/>
              <a:t>SOURCES: CORNERSTONE, GLOBALWORKPLACEANALYTICS </a:t>
            </a:r>
            <a:endParaRPr lang="en-GB" sz="1100" b="1"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467" y="2427897"/>
            <a:ext cx="575900" cy="590325"/>
          </a:xfrm>
          <a:prstGeom prst="rect">
            <a:avLst/>
          </a:prstGeom>
        </p:spPr>
      </p:pic>
      <p:sp>
        <p:nvSpPr>
          <p:cNvPr id="87" name="Rectangle 86"/>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1404521363"/>
      </p:ext>
    </p:extLst>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75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500"/>
                                        <p:tgtEl>
                                          <p:spTgt spid="3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up)">
                                      <p:cBhvr>
                                        <p:cTn id="28" dur="500"/>
                                        <p:tgtEl>
                                          <p:spTgt spid="3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750"/>
                                        <p:tgtEl>
                                          <p:spTgt spid="2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750"/>
                                        <p:tgtEl>
                                          <p:spTgt spid="23"/>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22" presetClass="entr" presetSubtype="8"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par>
                                <p:cTn id="56" presetID="22" presetClass="entr" presetSubtype="2"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right)">
                                      <p:cBhvr>
                                        <p:cTn id="58" dur="500"/>
                                        <p:tgtEl>
                                          <p:spTgt spid="5"/>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right)">
                                      <p:cBhvr>
                                        <p:cTn id="61" dur="500"/>
                                        <p:tgtEl>
                                          <p:spTgt spid="39"/>
                                        </p:tgtEl>
                                      </p:cBhvr>
                                    </p:animEffect>
                                  </p:childTnLst>
                                </p:cTn>
                              </p:par>
                              <p:par>
                                <p:cTn id="62" presetID="22" presetClass="entr" presetSubtype="8"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750"/>
                                        <p:tgtEl>
                                          <p:spTgt spid="4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500"/>
                                        <p:tgtEl>
                                          <p:spTgt spid="40"/>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heel(1)">
                                      <p:cBhvr>
                                        <p:cTn id="70" dur="750"/>
                                        <p:tgtEl>
                                          <p:spTgt spid="55"/>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heel(1)">
                                      <p:cBhvr>
                                        <p:cTn id="73" dur="750"/>
                                        <p:tgtEl>
                                          <p:spTgt spid="44"/>
                                        </p:tgtEl>
                                      </p:cBhvr>
                                    </p:animEffect>
                                  </p:childTnLst>
                                </p:cTn>
                              </p:par>
                              <p:par>
                                <p:cTn id="74" presetID="22" presetClass="entr" presetSubtype="2"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right)">
                                      <p:cBhvr>
                                        <p:cTn id="76" dur="500"/>
                                        <p:tgtEl>
                                          <p:spTgt spid="46"/>
                                        </p:tgtEl>
                                      </p:cBhvr>
                                    </p:animEffect>
                                  </p:childTnLst>
                                </p:cTn>
                              </p:par>
                            </p:childTnLst>
                          </p:cTn>
                        </p:par>
                        <p:par>
                          <p:cTn id="77" fill="hold">
                            <p:stCondLst>
                              <p:cond delay="750"/>
                            </p:stCondLst>
                            <p:childTnLst>
                              <p:par>
                                <p:cTn id="78" presetID="53" presetClass="entr" presetSubtype="16" fill="hold" grpId="0" nodeType="afterEffect">
                                  <p:stCondLst>
                                    <p:cond delay="0"/>
                                  </p:stCondLst>
                                  <p:childTnLst>
                                    <p:set>
                                      <p:cBhvr>
                                        <p:cTn id="79" dur="1" fill="hold">
                                          <p:stCondLst>
                                            <p:cond delay="0"/>
                                          </p:stCondLst>
                                        </p:cTn>
                                        <p:tgtEl>
                                          <p:spTgt spid="67"/>
                                        </p:tgtEl>
                                        <p:attrNameLst>
                                          <p:attrName>style.visibility</p:attrName>
                                        </p:attrNameLst>
                                      </p:cBhvr>
                                      <p:to>
                                        <p:strVal val="visible"/>
                                      </p:to>
                                    </p:set>
                                    <p:anim calcmode="lin" valueType="num">
                                      <p:cBhvr>
                                        <p:cTn id="80" dur="500" fill="hold"/>
                                        <p:tgtEl>
                                          <p:spTgt spid="67"/>
                                        </p:tgtEl>
                                        <p:attrNameLst>
                                          <p:attrName>ppt_w</p:attrName>
                                        </p:attrNameLst>
                                      </p:cBhvr>
                                      <p:tavLst>
                                        <p:tav tm="0">
                                          <p:val>
                                            <p:fltVal val="0"/>
                                          </p:val>
                                        </p:tav>
                                        <p:tav tm="100000">
                                          <p:val>
                                            <p:strVal val="#ppt_w"/>
                                          </p:val>
                                        </p:tav>
                                      </p:tavLst>
                                    </p:anim>
                                    <p:anim calcmode="lin" valueType="num">
                                      <p:cBhvr>
                                        <p:cTn id="81" dur="500" fill="hold"/>
                                        <p:tgtEl>
                                          <p:spTgt spid="67"/>
                                        </p:tgtEl>
                                        <p:attrNameLst>
                                          <p:attrName>ppt_h</p:attrName>
                                        </p:attrNameLst>
                                      </p:cBhvr>
                                      <p:tavLst>
                                        <p:tav tm="0">
                                          <p:val>
                                            <p:fltVal val="0"/>
                                          </p:val>
                                        </p:tav>
                                        <p:tav tm="100000">
                                          <p:val>
                                            <p:strVal val="#ppt_h"/>
                                          </p:val>
                                        </p:tav>
                                      </p:tavLst>
                                    </p:anim>
                                    <p:animEffect transition="in" filter="fade">
                                      <p:cBhvr>
                                        <p:cTn id="82" dur="500"/>
                                        <p:tgtEl>
                                          <p:spTgt spid="67"/>
                                        </p:tgtEl>
                                      </p:cBhvr>
                                    </p:animEffect>
                                  </p:childTnLst>
                                </p:cTn>
                              </p:par>
                              <p:par>
                                <p:cTn id="83" presetID="53" presetClass="entr" presetSubtype="16" fill="hold" grpId="0" nodeType="withEffect">
                                  <p:stCondLst>
                                    <p:cond delay="25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66"/>
                                        </p:tgtEl>
                                        <p:attrNameLst>
                                          <p:attrName>style.visibility</p:attrName>
                                        </p:attrNameLst>
                                      </p:cBhvr>
                                      <p:to>
                                        <p:strVal val="visible"/>
                                      </p:to>
                                    </p:set>
                                    <p:anim calcmode="lin" valueType="num">
                                      <p:cBhvr>
                                        <p:cTn id="90" dur="500" fill="hold"/>
                                        <p:tgtEl>
                                          <p:spTgt spid="66"/>
                                        </p:tgtEl>
                                        <p:attrNameLst>
                                          <p:attrName>ppt_w</p:attrName>
                                        </p:attrNameLst>
                                      </p:cBhvr>
                                      <p:tavLst>
                                        <p:tav tm="0">
                                          <p:val>
                                            <p:fltVal val="0"/>
                                          </p:val>
                                        </p:tav>
                                        <p:tav tm="100000">
                                          <p:val>
                                            <p:strVal val="#ppt_w"/>
                                          </p:val>
                                        </p:tav>
                                      </p:tavLst>
                                    </p:anim>
                                    <p:anim calcmode="lin" valueType="num">
                                      <p:cBhvr>
                                        <p:cTn id="91" dur="500" fill="hold"/>
                                        <p:tgtEl>
                                          <p:spTgt spid="66"/>
                                        </p:tgtEl>
                                        <p:attrNameLst>
                                          <p:attrName>ppt_h</p:attrName>
                                        </p:attrNameLst>
                                      </p:cBhvr>
                                      <p:tavLst>
                                        <p:tav tm="0">
                                          <p:val>
                                            <p:fltVal val="0"/>
                                          </p:val>
                                        </p:tav>
                                        <p:tav tm="100000">
                                          <p:val>
                                            <p:strVal val="#ppt_h"/>
                                          </p:val>
                                        </p:tav>
                                      </p:tavLst>
                                    </p:anim>
                                    <p:animEffect transition="in" filter="fade">
                                      <p:cBhvr>
                                        <p:cTn id="92" dur="500"/>
                                        <p:tgtEl>
                                          <p:spTgt spid="66"/>
                                        </p:tgtEl>
                                      </p:cBhvr>
                                    </p:animEffect>
                                  </p:childTnLst>
                                </p:cTn>
                              </p:par>
                              <p:par>
                                <p:cTn id="93" presetID="8" presetClass="emph" presetSubtype="0" fill="hold" nodeType="withEffect">
                                  <p:stCondLst>
                                    <p:cond delay="500"/>
                                  </p:stCondLst>
                                  <p:childTnLst>
                                    <p:animRot by="21600000">
                                      <p:cBhvr>
                                        <p:cTn id="94" dur="2000" fill="hold"/>
                                        <p:tgtEl>
                                          <p:spTgt spid="82"/>
                                        </p:tgtEl>
                                        <p:attrNameLst>
                                          <p:attrName>r</p:attrName>
                                        </p:attrNameLst>
                                      </p:cBhvr>
                                    </p:animRot>
                                  </p:childTnLst>
                                </p:cTn>
                              </p:par>
                              <p:par>
                                <p:cTn id="95" presetID="8" presetClass="emph" presetSubtype="0" fill="hold" nodeType="withEffect">
                                  <p:stCondLst>
                                    <p:cond delay="500"/>
                                  </p:stCondLst>
                                  <p:childTnLst>
                                    <p:animRot by="3600000">
                                      <p:cBhvr>
                                        <p:cTn id="96" dur="2000" fill="hold"/>
                                        <p:tgtEl>
                                          <p:spTgt spid="78"/>
                                        </p:tgtEl>
                                        <p:attrNameLst>
                                          <p:attrName>r</p:attrName>
                                        </p:attrNameLst>
                                      </p:cBhvr>
                                    </p:animRot>
                                  </p:childTnLst>
                                </p:cTn>
                              </p:par>
                            </p:childTnLst>
                          </p:cTn>
                        </p:par>
                        <p:par>
                          <p:cTn id="97" fill="hold">
                            <p:stCondLst>
                              <p:cond delay="3250"/>
                            </p:stCondLst>
                            <p:childTnLst>
                              <p:par>
                                <p:cTn id="98" presetID="10" presetClass="exit" presetSubtype="0" fill="hold" grpId="1" nodeType="afterEffect">
                                  <p:stCondLst>
                                    <p:cond delay="500"/>
                                  </p:stCondLst>
                                  <p:childTnLst>
                                    <p:animEffect transition="out" filter="fade">
                                      <p:cBhvr>
                                        <p:cTn id="99" dur="500"/>
                                        <p:tgtEl>
                                          <p:spTgt spid="67"/>
                                        </p:tgtEl>
                                      </p:cBhvr>
                                    </p:animEffect>
                                    <p:set>
                                      <p:cBhvr>
                                        <p:cTn id="100" dur="1" fill="hold">
                                          <p:stCondLst>
                                            <p:cond delay="499"/>
                                          </p:stCondLst>
                                        </p:cTn>
                                        <p:tgtEl>
                                          <p:spTgt spid="67"/>
                                        </p:tgtEl>
                                        <p:attrNameLst>
                                          <p:attrName>style.visibility</p:attrName>
                                        </p:attrNameLst>
                                      </p:cBhvr>
                                      <p:to>
                                        <p:strVal val="hidden"/>
                                      </p:to>
                                    </p:set>
                                  </p:childTnLst>
                                </p:cTn>
                              </p:par>
                              <p:par>
                                <p:cTn id="101" presetID="10" presetClass="exit" presetSubtype="0" fill="hold" grpId="1" nodeType="withEffect">
                                  <p:stCondLst>
                                    <p:cond delay="500"/>
                                  </p:stCondLst>
                                  <p:childTnLst>
                                    <p:animEffect transition="out" filter="fade">
                                      <p:cBhvr>
                                        <p:cTn id="102" dur="500"/>
                                        <p:tgtEl>
                                          <p:spTgt spid="68"/>
                                        </p:tgtEl>
                                      </p:cBhvr>
                                    </p:animEffect>
                                    <p:set>
                                      <p:cBhvr>
                                        <p:cTn id="103" dur="1" fill="hold">
                                          <p:stCondLst>
                                            <p:cond delay="499"/>
                                          </p:stCondLst>
                                        </p:cTn>
                                        <p:tgtEl>
                                          <p:spTgt spid="68"/>
                                        </p:tgtEl>
                                        <p:attrNameLst>
                                          <p:attrName>style.visibility</p:attrName>
                                        </p:attrNameLst>
                                      </p:cBhvr>
                                      <p:to>
                                        <p:strVal val="hidden"/>
                                      </p:to>
                                    </p:set>
                                  </p:childTnLst>
                                </p:cTn>
                              </p:par>
                              <p:par>
                                <p:cTn id="104" presetID="10" presetClass="exit" presetSubtype="0" fill="hold" grpId="1" nodeType="withEffect">
                                  <p:stCondLst>
                                    <p:cond delay="500"/>
                                  </p:stCondLst>
                                  <p:childTnLst>
                                    <p:animEffect transition="out" filter="fade">
                                      <p:cBhvr>
                                        <p:cTn id="105" dur="500"/>
                                        <p:tgtEl>
                                          <p:spTgt spid="66"/>
                                        </p:tgtEl>
                                      </p:cBhvr>
                                    </p:animEffect>
                                    <p:set>
                                      <p:cBhvr>
                                        <p:cTn id="106" dur="1" fill="hold">
                                          <p:stCondLst>
                                            <p:cond delay="499"/>
                                          </p:stCondLst>
                                        </p:cTn>
                                        <p:tgtEl>
                                          <p:spTgt spid="66"/>
                                        </p:tgtEl>
                                        <p:attrNameLst>
                                          <p:attrName>style.visibility</p:attrName>
                                        </p:attrNameLst>
                                      </p:cBhvr>
                                      <p:to>
                                        <p:strVal val="hidden"/>
                                      </p:to>
                                    </p:set>
                                  </p:childTnLst>
                                </p:cTn>
                              </p:par>
                              <p:par>
                                <p:cTn id="107" presetID="53" presetClass="entr" presetSubtype="16" fill="hold" grpId="0" nodeType="withEffect">
                                  <p:stCondLst>
                                    <p:cond delay="50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grpId="0" nodeType="withEffect">
                                  <p:stCondLst>
                                    <p:cond delay="750"/>
                                  </p:stCondLst>
                                  <p:childTnLst>
                                    <p:set>
                                      <p:cBhvr>
                                        <p:cTn id="113" dur="1" fill="hold">
                                          <p:stCondLst>
                                            <p:cond delay="0"/>
                                          </p:stCondLst>
                                        </p:cTn>
                                        <p:tgtEl>
                                          <p:spTgt spid="71"/>
                                        </p:tgtEl>
                                        <p:attrNameLst>
                                          <p:attrName>style.visibility</p:attrName>
                                        </p:attrNameLst>
                                      </p:cBhvr>
                                      <p:to>
                                        <p:strVal val="visible"/>
                                      </p:to>
                                    </p:set>
                                    <p:anim calcmode="lin" valueType="num">
                                      <p:cBhvr>
                                        <p:cTn id="114" dur="500" fill="hold"/>
                                        <p:tgtEl>
                                          <p:spTgt spid="71"/>
                                        </p:tgtEl>
                                        <p:attrNameLst>
                                          <p:attrName>ppt_w</p:attrName>
                                        </p:attrNameLst>
                                      </p:cBhvr>
                                      <p:tavLst>
                                        <p:tav tm="0">
                                          <p:val>
                                            <p:fltVal val="0"/>
                                          </p:val>
                                        </p:tav>
                                        <p:tav tm="100000">
                                          <p:val>
                                            <p:strVal val="#ppt_w"/>
                                          </p:val>
                                        </p:tav>
                                      </p:tavLst>
                                    </p:anim>
                                    <p:anim calcmode="lin" valueType="num">
                                      <p:cBhvr>
                                        <p:cTn id="115" dur="500" fill="hold"/>
                                        <p:tgtEl>
                                          <p:spTgt spid="71"/>
                                        </p:tgtEl>
                                        <p:attrNameLst>
                                          <p:attrName>ppt_h</p:attrName>
                                        </p:attrNameLst>
                                      </p:cBhvr>
                                      <p:tavLst>
                                        <p:tav tm="0">
                                          <p:val>
                                            <p:fltVal val="0"/>
                                          </p:val>
                                        </p:tav>
                                        <p:tav tm="100000">
                                          <p:val>
                                            <p:strVal val="#ppt_h"/>
                                          </p:val>
                                        </p:tav>
                                      </p:tavLst>
                                    </p:anim>
                                    <p:animEffect transition="in" filter="fade">
                                      <p:cBhvr>
                                        <p:cTn id="116" dur="500"/>
                                        <p:tgtEl>
                                          <p:spTgt spid="71"/>
                                        </p:tgtEl>
                                      </p:cBhvr>
                                    </p:animEffect>
                                  </p:childTnLst>
                                </p:cTn>
                              </p:par>
                              <p:par>
                                <p:cTn id="117" presetID="53" presetClass="entr" presetSubtype="16" fill="hold" grpId="0" nodeType="withEffect">
                                  <p:stCondLst>
                                    <p:cond delay="1000"/>
                                  </p:stCondLst>
                                  <p:childTnLst>
                                    <p:set>
                                      <p:cBhvr>
                                        <p:cTn id="118" dur="1" fill="hold">
                                          <p:stCondLst>
                                            <p:cond delay="0"/>
                                          </p:stCondLst>
                                        </p:cTn>
                                        <p:tgtEl>
                                          <p:spTgt spid="69"/>
                                        </p:tgtEl>
                                        <p:attrNameLst>
                                          <p:attrName>style.visibility</p:attrName>
                                        </p:attrNameLst>
                                      </p:cBhvr>
                                      <p:to>
                                        <p:strVal val="visible"/>
                                      </p:to>
                                    </p:set>
                                    <p:anim calcmode="lin" valueType="num">
                                      <p:cBhvr>
                                        <p:cTn id="119" dur="500" fill="hold"/>
                                        <p:tgtEl>
                                          <p:spTgt spid="69"/>
                                        </p:tgtEl>
                                        <p:attrNameLst>
                                          <p:attrName>ppt_w</p:attrName>
                                        </p:attrNameLst>
                                      </p:cBhvr>
                                      <p:tavLst>
                                        <p:tav tm="0">
                                          <p:val>
                                            <p:fltVal val="0"/>
                                          </p:val>
                                        </p:tav>
                                        <p:tav tm="100000">
                                          <p:val>
                                            <p:strVal val="#ppt_w"/>
                                          </p:val>
                                        </p:tav>
                                      </p:tavLst>
                                    </p:anim>
                                    <p:anim calcmode="lin" valueType="num">
                                      <p:cBhvr>
                                        <p:cTn id="120" dur="500" fill="hold"/>
                                        <p:tgtEl>
                                          <p:spTgt spid="69"/>
                                        </p:tgtEl>
                                        <p:attrNameLst>
                                          <p:attrName>ppt_h</p:attrName>
                                        </p:attrNameLst>
                                      </p:cBhvr>
                                      <p:tavLst>
                                        <p:tav tm="0">
                                          <p:val>
                                            <p:fltVal val="0"/>
                                          </p:val>
                                        </p:tav>
                                        <p:tav tm="100000">
                                          <p:val>
                                            <p:strVal val="#ppt_h"/>
                                          </p:val>
                                        </p:tav>
                                      </p:tavLst>
                                    </p:anim>
                                    <p:animEffect transition="in" filter="fade">
                                      <p:cBhvr>
                                        <p:cTn id="121" dur="500"/>
                                        <p:tgtEl>
                                          <p:spTgt spid="69"/>
                                        </p:tgtEl>
                                      </p:cBhvr>
                                    </p:animEffect>
                                  </p:childTnLst>
                                </p:cTn>
                              </p:par>
                              <p:par>
                                <p:cTn id="122" presetID="42" presetClass="entr" presetSubtype="0" fill="hold" nodeType="withEffect">
                                  <p:stCondLst>
                                    <p:cond delay="1500"/>
                                  </p:stCondLst>
                                  <p:childTnLst>
                                    <p:set>
                                      <p:cBhvr>
                                        <p:cTn id="123" dur="1" fill="hold">
                                          <p:stCondLst>
                                            <p:cond delay="0"/>
                                          </p:stCondLst>
                                        </p:cTn>
                                        <p:tgtEl>
                                          <p:spTgt spid="6"/>
                                        </p:tgtEl>
                                        <p:attrNameLst>
                                          <p:attrName>style.visibility</p:attrName>
                                        </p:attrNameLst>
                                      </p:cBhvr>
                                      <p:to>
                                        <p:strVal val="visible"/>
                                      </p:to>
                                    </p:set>
                                    <p:animEffect transition="in" filter="fade">
                                      <p:cBhvr>
                                        <p:cTn id="124" dur="1000"/>
                                        <p:tgtEl>
                                          <p:spTgt spid="6"/>
                                        </p:tgtEl>
                                      </p:cBhvr>
                                    </p:animEffect>
                                    <p:anim calcmode="lin" valueType="num">
                                      <p:cBhvr>
                                        <p:cTn id="125" dur="1000" fill="hold"/>
                                        <p:tgtEl>
                                          <p:spTgt spid="6"/>
                                        </p:tgtEl>
                                        <p:attrNameLst>
                                          <p:attrName>ppt_x</p:attrName>
                                        </p:attrNameLst>
                                      </p:cBhvr>
                                      <p:tavLst>
                                        <p:tav tm="0">
                                          <p:val>
                                            <p:strVal val="#ppt_x"/>
                                          </p:val>
                                        </p:tav>
                                        <p:tav tm="100000">
                                          <p:val>
                                            <p:strVal val="#ppt_x"/>
                                          </p:val>
                                        </p:tav>
                                      </p:tavLst>
                                    </p:anim>
                                    <p:anim calcmode="lin" valueType="num">
                                      <p:cBhvr>
                                        <p:cTn id="126" dur="1000" fill="hold"/>
                                        <p:tgtEl>
                                          <p:spTgt spid="6"/>
                                        </p:tgtEl>
                                        <p:attrNameLst>
                                          <p:attrName>ppt_y</p:attrName>
                                        </p:attrNameLst>
                                      </p:cBhvr>
                                      <p:tavLst>
                                        <p:tav tm="0">
                                          <p:val>
                                            <p:strVal val="#ppt_y+.1"/>
                                          </p:val>
                                        </p:tav>
                                        <p:tav tm="100000">
                                          <p:val>
                                            <p:strVal val="#ppt_y"/>
                                          </p:val>
                                        </p:tav>
                                      </p:tavLst>
                                    </p:anim>
                                  </p:childTnLst>
                                </p:cTn>
                              </p:par>
                            </p:childTnLst>
                          </p:cTn>
                        </p:par>
                        <p:par>
                          <p:cTn id="127" fill="hold">
                            <p:stCondLst>
                              <p:cond delay="5750"/>
                            </p:stCondLst>
                            <p:childTnLst>
                              <p:par>
                                <p:cTn id="128" presetID="10" presetClass="exit" presetSubtype="0" fill="hold" grpId="1" nodeType="afterEffect">
                                  <p:stCondLst>
                                    <p:cond delay="1000"/>
                                  </p:stCondLst>
                                  <p:childTnLst>
                                    <p:animEffect transition="out" filter="fade">
                                      <p:cBhvr>
                                        <p:cTn id="129" dur="500"/>
                                        <p:tgtEl>
                                          <p:spTgt spid="70"/>
                                        </p:tgtEl>
                                      </p:cBhvr>
                                    </p:animEffect>
                                    <p:set>
                                      <p:cBhvr>
                                        <p:cTn id="130" dur="1" fill="hold">
                                          <p:stCondLst>
                                            <p:cond delay="499"/>
                                          </p:stCondLst>
                                        </p:cTn>
                                        <p:tgtEl>
                                          <p:spTgt spid="70"/>
                                        </p:tgtEl>
                                        <p:attrNameLst>
                                          <p:attrName>style.visibility</p:attrName>
                                        </p:attrNameLst>
                                      </p:cBhvr>
                                      <p:to>
                                        <p:strVal val="hidden"/>
                                      </p:to>
                                    </p:set>
                                  </p:childTnLst>
                                </p:cTn>
                              </p:par>
                              <p:par>
                                <p:cTn id="131" presetID="10" presetClass="exit" presetSubtype="0" fill="hold" grpId="1" nodeType="withEffect">
                                  <p:stCondLst>
                                    <p:cond delay="1000"/>
                                  </p:stCondLst>
                                  <p:childTnLst>
                                    <p:animEffect transition="out" filter="fade">
                                      <p:cBhvr>
                                        <p:cTn id="132" dur="500"/>
                                        <p:tgtEl>
                                          <p:spTgt spid="71"/>
                                        </p:tgtEl>
                                      </p:cBhvr>
                                    </p:animEffect>
                                    <p:set>
                                      <p:cBhvr>
                                        <p:cTn id="133" dur="1" fill="hold">
                                          <p:stCondLst>
                                            <p:cond delay="499"/>
                                          </p:stCondLst>
                                        </p:cTn>
                                        <p:tgtEl>
                                          <p:spTgt spid="71"/>
                                        </p:tgtEl>
                                        <p:attrNameLst>
                                          <p:attrName>style.visibility</p:attrName>
                                        </p:attrNameLst>
                                      </p:cBhvr>
                                      <p:to>
                                        <p:strVal val="hidden"/>
                                      </p:to>
                                    </p:set>
                                  </p:childTnLst>
                                </p:cTn>
                              </p:par>
                              <p:par>
                                <p:cTn id="134" presetID="10" presetClass="exit" presetSubtype="0" fill="hold" grpId="1" nodeType="withEffect">
                                  <p:stCondLst>
                                    <p:cond delay="1000"/>
                                  </p:stCondLst>
                                  <p:childTnLst>
                                    <p:animEffect transition="out" filter="fade">
                                      <p:cBhvr>
                                        <p:cTn id="135" dur="500"/>
                                        <p:tgtEl>
                                          <p:spTgt spid="69"/>
                                        </p:tgtEl>
                                      </p:cBhvr>
                                    </p:animEffect>
                                    <p:set>
                                      <p:cBhvr>
                                        <p:cTn id="136" dur="1" fill="hold">
                                          <p:stCondLst>
                                            <p:cond delay="499"/>
                                          </p:stCondLst>
                                        </p:cTn>
                                        <p:tgtEl>
                                          <p:spTgt spid="69"/>
                                        </p:tgtEl>
                                        <p:attrNameLst>
                                          <p:attrName>style.visibility</p:attrName>
                                        </p:attrNameLst>
                                      </p:cBhvr>
                                      <p:to>
                                        <p:strVal val="hidden"/>
                                      </p:to>
                                    </p:set>
                                  </p:childTnLst>
                                </p:cTn>
                              </p:par>
                              <p:par>
                                <p:cTn id="137" presetID="10" presetClass="exit" presetSubtype="0" fill="hold" nodeType="withEffect">
                                  <p:stCondLst>
                                    <p:cond delay="1000"/>
                                  </p:stCondLst>
                                  <p:childTnLst>
                                    <p:animEffect transition="out" filter="fade">
                                      <p:cBhvr>
                                        <p:cTn id="138" dur="500"/>
                                        <p:tgtEl>
                                          <p:spTgt spid="6"/>
                                        </p:tgtEl>
                                      </p:cBhvr>
                                    </p:animEffect>
                                    <p:set>
                                      <p:cBhvr>
                                        <p:cTn id="139" dur="1" fill="hold">
                                          <p:stCondLst>
                                            <p:cond delay="499"/>
                                          </p:stCondLst>
                                        </p:cTn>
                                        <p:tgtEl>
                                          <p:spTgt spid="6"/>
                                        </p:tgtEl>
                                        <p:attrNameLst>
                                          <p:attrName>style.visibility</p:attrName>
                                        </p:attrNameLst>
                                      </p:cBhvr>
                                      <p:to>
                                        <p:strVal val="hidden"/>
                                      </p:to>
                                    </p:set>
                                  </p:childTnLst>
                                </p:cTn>
                              </p:par>
                              <p:par>
                                <p:cTn id="140" presetID="53" presetClass="entr" presetSubtype="16" fill="hold" grpId="0" nodeType="withEffect">
                                  <p:stCondLst>
                                    <p:cond delay="1000"/>
                                  </p:stCondLst>
                                  <p:childTnLst>
                                    <p:set>
                                      <p:cBhvr>
                                        <p:cTn id="141" dur="1" fill="hold">
                                          <p:stCondLst>
                                            <p:cond delay="0"/>
                                          </p:stCondLst>
                                        </p:cTn>
                                        <p:tgtEl>
                                          <p:spTgt spid="73"/>
                                        </p:tgtEl>
                                        <p:attrNameLst>
                                          <p:attrName>style.visibility</p:attrName>
                                        </p:attrNameLst>
                                      </p:cBhvr>
                                      <p:to>
                                        <p:strVal val="visible"/>
                                      </p:to>
                                    </p:set>
                                    <p:anim calcmode="lin" valueType="num">
                                      <p:cBhvr>
                                        <p:cTn id="142" dur="500" fill="hold"/>
                                        <p:tgtEl>
                                          <p:spTgt spid="73"/>
                                        </p:tgtEl>
                                        <p:attrNameLst>
                                          <p:attrName>ppt_w</p:attrName>
                                        </p:attrNameLst>
                                      </p:cBhvr>
                                      <p:tavLst>
                                        <p:tav tm="0">
                                          <p:val>
                                            <p:fltVal val="0"/>
                                          </p:val>
                                        </p:tav>
                                        <p:tav tm="100000">
                                          <p:val>
                                            <p:strVal val="#ppt_w"/>
                                          </p:val>
                                        </p:tav>
                                      </p:tavLst>
                                    </p:anim>
                                    <p:anim calcmode="lin" valueType="num">
                                      <p:cBhvr>
                                        <p:cTn id="143" dur="500" fill="hold"/>
                                        <p:tgtEl>
                                          <p:spTgt spid="73"/>
                                        </p:tgtEl>
                                        <p:attrNameLst>
                                          <p:attrName>ppt_h</p:attrName>
                                        </p:attrNameLst>
                                      </p:cBhvr>
                                      <p:tavLst>
                                        <p:tav tm="0">
                                          <p:val>
                                            <p:fltVal val="0"/>
                                          </p:val>
                                        </p:tav>
                                        <p:tav tm="100000">
                                          <p:val>
                                            <p:strVal val="#ppt_h"/>
                                          </p:val>
                                        </p:tav>
                                      </p:tavLst>
                                    </p:anim>
                                    <p:animEffect transition="in" filter="fade">
                                      <p:cBhvr>
                                        <p:cTn id="144" dur="500"/>
                                        <p:tgtEl>
                                          <p:spTgt spid="73"/>
                                        </p:tgtEl>
                                      </p:cBhvr>
                                    </p:animEffect>
                                  </p:childTnLst>
                                </p:cTn>
                              </p:par>
                              <p:par>
                                <p:cTn id="145" presetID="53" presetClass="entr" presetSubtype="16" fill="hold" grpId="0" nodeType="withEffect">
                                  <p:stCondLst>
                                    <p:cond delay="1250"/>
                                  </p:stCondLst>
                                  <p:childTnLst>
                                    <p:set>
                                      <p:cBhvr>
                                        <p:cTn id="146" dur="1" fill="hold">
                                          <p:stCondLst>
                                            <p:cond delay="0"/>
                                          </p:stCondLst>
                                        </p:cTn>
                                        <p:tgtEl>
                                          <p:spTgt spid="74"/>
                                        </p:tgtEl>
                                        <p:attrNameLst>
                                          <p:attrName>style.visibility</p:attrName>
                                        </p:attrNameLst>
                                      </p:cBhvr>
                                      <p:to>
                                        <p:strVal val="visible"/>
                                      </p:to>
                                    </p:set>
                                    <p:anim calcmode="lin" valueType="num">
                                      <p:cBhvr>
                                        <p:cTn id="147" dur="500" fill="hold"/>
                                        <p:tgtEl>
                                          <p:spTgt spid="74"/>
                                        </p:tgtEl>
                                        <p:attrNameLst>
                                          <p:attrName>ppt_w</p:attrName>
                                        </p:attrNameLst>
                                      </p:cBhvr>
                                      <p:tavLst>
                                        <p:tav tm="0">
                                          <p:val>
                                            <p:fltVal val="0"/>
                                          </p:val>
                                        </p:tav>
                                        <p:tav tm="100000">
                                          <p:val>
                                            <p:strVal val="#ppt_w"/>
                                          </p:val>
                                        </p:tav>
                                      </p:tavLst>
                                    </p:anim>
                                    <p:anim calcmode="lin" valueType="num">
                                      <p:cBhvr>
                                        <p:cTn id="148" dur="500" fill="hold"/>
                                        <p:tgtEl>
                                          <p:spTgt spid="74"/>
                                        </p:tgtEl>
                                        <p:attrNameLst>
                                          <p:attrName>ppt_h</p:attrName>
                                        </p:attrNameLst>
                                      </p:cBhvr>
                                      <p:tavLst>
                                        <p:tav tm="0">
                                          <p:val>
                                            <p:fltVal val="0"/>
                                          </p:val>
                                        </p:tav>
                                        <p:tav tm="100000">
                                          <p:val>
                                            <p:strVal val="#ppt_h"/>
                                          </p:val>
                                        </p:tav>
                                      </p:tavLst>
                                    </p:anim>
                                    <p:animEffect transition="in" filter="fade">
                                      <p:cBhvr>
                                        <p:cTn id="149" dur="500"/>
                                        <p:tgtEl>
                                          <p:spTgt spid="74"/>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72"/>
                                        </p:tgtEl>
                                        <p:attrNameLst>
                                          <p:attrName>style.visibility</p:attrName>
                                        </p:attrNameLst>
                                      </p:cBhvr>
                                      <p:to>
                                        <p:strVal val="visible"/>
                                      </p:to>
                                    </p:set>
                                    <p:anim calcmode="lin" valueType="num">
                                      <p:cBhvr>
                                        <p:cTn id="152" dur="500" fill="hold"/>
                                        <p:tgtEl>
                                          <p:spTgt spid="72"/>
                                        </p:tgtEl>
                                        <p:attrNameLst>
                                          <p:attrName>ppt_w</p:attrName>
                                        </p:attrNameLst>
                                      </p:cBhvr>
                                      <p:tavLst>
                                        <p:tav tm="0">
                                          <p:val>
                                            <p:fltVal val="0"/>
                                          </p:val>
                                        </p:tav>
                                        <p:tav tm="100000">
                                          <p:val>
                                            <p:strVal val="#ppt_w"/>
                                          </p:val>
                                        </p:tav>
                                      </p:tavLst>
                                    </p:anim>
                                    <p:anim calcmode="lin" valueType="num">
                                      <p:cBhvr>
                                        <p:cTn id="153" dur="500" fill="hold"/>
                                        <p:tgtEl>
                                          <p:spTgt spid="72"/>
                                        </p:tgtEl>
                                        <p:attrNameLst>
                                          <p:attrName>ppt_h</p:attrName>
                                        </p:attrNameLst>
                                      </p:cBhvr>
                                      <p:tavLst>
                                        <p:tav tm="0">
                                          <p:val>
                                            <p:fltVal val="0"/>
                                          </p:val>
                                        </p:tav>
                                        <p:tav tm="100000">
                                          <p:val>
                                            <p:strVal val="#ppt_h"/>
                                          </p:val>
                                        </p:tav>
                                      </p:tavLst>
                                    </p:anim>
                                    <p:animEffect transition="in" filter="fade">
                                      <p:cBhvr>
                                        <p:cTn id="154" dur="500"/>
                                        <p:tgtEl>
                                          <p:spTgt spid="72"/>
                                        </p:tgtEl>
                                      </p:cBhvr>
                                    </p:animEffect>
                                  </p:childTnLst>
                                </p:cTn>
                              </p:par>
                            </p:childTnLst>
                          </p:cTn>
                        </p:par>
                        <p:par>
                          <p:cTn id="155" fill="hold">
                            <p:stCondLst>
                              <p:cond delay="7750"/>
                            </p:stCondLst>
                            <p:childTnLst>
                              <p:par>
                                <p:cTn id="156" presetID="1" presetClass="entr" presetSubtype="0" fill="hold" grpId="0" nodeType="afterEffect">
                                  <p:stCondLst>
                                    <p:cond delay="250"/>
                                  </p:stCondLst>
                                  <p:childTnLst>
                                    <p:set>
                                      <p:cBhvr>
                                        <p:cTn id="157" dur="1" fill="hold">
                                          <p:stCondLst>
                                            <p:cond delay="0"/>
                                          </p:stCondLst>
                                        </p:cTn>
                                        <p:tgtEl>
                                          <p:spTgt spid="76">
                                            <p:txEl>
                                              <p:pRg st="0" end="0"/>
                                            </p:txEl>
                                          </p:spTgt>
                                        </p:tgtEl>
                                        <p:attrNameLst>
                                          <p:attrName>style.visibility</p:attrName>
                                        </p:attrNameLst>
                                      </p:cBhvr>
                                      <p:to>
                                        <p:strVal val="visible"/>
                                      </p:to>
                                    </p:set>
                                  </p:childTnLst>
                                </p:cTn>
                              </p:par>
                            </p:childTnLst>
                          </p:cTn>
                        </p:par>
                        <p:par>
                          <p:cTn id="158" fill="hold">
                            <p:stCondLst>
                              <p:cond delay="8000"/>
                            </p:stCondLst>
                            <p:childTnLst>
                              <p:par>
                                <p:cTn id="159" presetID="1" presetClass="entr" presetSubtype="0" fill="hold" grpId="0" nodeType="afterEffect">
                                  <p:stCondLst>
                                    <p:cond delay="250"/>
                                  </p:stCondLst>
                                  <p:childTnLst>
                                    <p:set>
                                      <p:cBhvr>
                                        <p:cTn id="160" dur="1" fill="hold">
                                          <p:stCondLst>
                                            <p:cond delay="0"/>
                                          </p:stCondLst>
                                        </p:cTn>
                                        <p:tgtEl>
                                          <p:spTgt spid="76">
                                            <p:txEl>
                                              <p:pRg st="1" end="1"/>
                                            </p:txEl>
                                          </p:spTgt>
                                        </p:tgtEl>
                                        <p:attrNameLst>
                                          <p:attrName>style.visibility</p:attrName>
                                        </p:attrNameLst>
                                      </p:cBhvr>
                                      <p:to>
                                        <p:strVal val="visible"/>
                                      </p:to>
                                    </p:set>
                                  </p:childTnLst>
                                </p:cTn>
                              </p:par>
                            </p:childTnLst>
                          </p:cTn>
                        </p:par>
                        <p:par>
                          <p:cTn id="161" fill="hold">
                            <p:stCondLst>
                              <p:cond delay="8250"/>
                            </p:stCondLst>
                            <p:childTnLst>
                              <p:par>
                                <p:cTn id="162" presetID="1" presetClass="entr" presetSubtype="0" fill="hold" grpId="0" nodeType="afterEffect">
                                  <p:stCondLst>
                                    <p:cond delay="250"/>
                                  </p:stCondLst>
                                  <p:childTnLst>
                                    <p:set>
                                      <p:cBhvr>
                                        <p:cTn id="163" dur="1" fill="hold">
                                          <p:stCondLst>
                                            <p:cond delay="0"/>
                                          </p:stCondLst>
                                        </p:cTn>
                                        <p:tgtEl>
                                          <p:spTgt spid="76">
                                            <p:txEl>
                                              <p:pRg st="2" end="2"/>
                                            </p:txEl>
                                          </p:spTgt>
                                        </p:tgtEl>
                                        <p:attrNameLst>
                                          <p:attrName>style.visibility</p:attrName>
                                        </p:attrNameLst>
                                      </p:cBhvr>
                                      <p:to>
                                        <p:strVal val="visible"/>
                                      </p:to>
                                    </p:set>
                                  </p:childTnLst>
                                </p:cTn>
                              </p:par>
                            </p:childTnLst>
                          </p:cTn>
                        </p:par>
                        <p:par>
                          <p:cTn id="164" fill="hold">
                            <p:stCondLst>
                              <p:cond delay="8500"/>
                            </p:stCondLst>
                            <p:childTnLst>
                              <p:par>
                                <p:cTn id="165" presetID="1" presetClass="entr" presetSubtype="0" fill="hold" grpId="0" nodeType="afterEffect">
                                  <p:stCondLst>
                                    <p:cond delay="250"/>
                                  </p:stCondLst>
                                  <p:childTnLst>
                                    <p:set>
                                      <p:cBhvr>
                                        <p:cTn id="166" dur="1" fill="hold">
                                          <p:stCondLst>
                                            <p:cond delay="0"/>
                                          </p:stCondLst>
                                        </p:cTn>
                                        <p:tgtEl>
                                          <p:spTgt spid="76">
                                            <p:txEl>
                                              <p:pRg st="3" end="3"/>
                                            </p:txEl>
                                          </p:spTgt>
                                        </p:tgtEl>
                                        <p:attrNameLst>
                                          <p:attrName>style.visibility</p:attrName>
                                        </p:attrNameLst>
                                      </p:cBhvr>
                                      <p:to>
                                        <p:strVal val="visible"/>
                                      </p:to>
                                    </p:set>
                                  </p:childTnLst>
                                </p:cTn>
                              </p:par>
                            </p:childTnLst>
                          </p:cTn>
                        </p:par>
                        <p:par>
                          <p:cTn id="167" fill="hold">
                            <p:stCondLst>
                              <p:cond delay="8750"/>
                            </p:stCondLst>
                            <p:childTnLst>
                              <p:par>
                                <p:cTn id="168" presetID="1" presetClass="entr" presetSubtype="0" fill="hold" grpId="0" nodeType="afterEffect">
                                  <p:stCondLst>
                                    <p:cond delay="250"/>
                                  </p:stCondLst>
                                  <p:childTnLst>
                                    <p:set>
                                      <p:cBhvr>
                                        <p:cTn id="169" dur="1" fill="hold">
                                          <p:stCondLst>
                                            <p:cond delay="0"/>
                                          </p:stCondLst>
                                        </p:cTn>
                                        <p:tgtEl>
                                          <p:spTgt spid="76">
                                            <p:txEl>
                                              <p:pRg st="4" end="4"/>
                                            </p:txEl>
                                          </p:spTgt>
                                        </p:tgtEl>
                                        <p:attrNameLst>
                                          <p:attrName>style.visibility</p:attrName>
                                        </p:attrNameLst>
                                      </p:cBhvr>
                                      <p:to>
                                        <p:strVal val="visible"/>
                                      </p:to>
                                    </p:set>
                                  </p:childTnLst>
                                </p:cTn>
                              </p:par>
                            </p:childTnLst>
                          </p:cTn>
                        </p:par>
                        <p:par>
                          <p:cTn id="170" fill="hold">
                            <p:stCondLst>
                              <p:cond delay="9000"/>
                            </p:stCondLst>
                            <p:childTnLst>
                              <p:par>
                                <p:cTn id="171" presetID="1" presetClass="entr" presetSubtype="0" fill="hold" grpId="0" nodeType="afterEffect">
                                  <p:stCondLst>
                                    <p:cond delay="250"/>
                                  </p:stCondLst>
                                  <p:childTnLst>
                                    <p:set>
                                      <p:cBhvr>
                                        <p:cTn id="172" dur="1" fill="hold">
                                          <p:stCondLst>
                                            <p:cond delay="0"/>
                                          </p:stCondLst>
                                        </p:cTn>
                                        <p:tgtEl>
                                          <p:spTgt spid="76">
                                            <p:txEl>
                                              <p:pRg st="5" end="5"/>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77">
                                            <p:bg/>
                                          </p:spTgt>
                                        </p:tgtEl>
                                        <p:attrNameLst>
                                          <p:attrName>style.visibility</p:attrName>
                                        </p:attrNameLst>
                                      </p:cBhvr>
                                      <p:to>
                                        <p:strVal val="visible"/>
                                      </p:to>
                                    </p:set>
                                    <p:animEffect transition="in" filter="fade">
                                      <p:cBhvr>
                                        <p:cTn id="177" dur="500"/>
                                        <p:tgtEl>
                                          <p:spTgt spid="77">
                                            <p:bg/>
                                          </p:spTgt>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77">
                                            <p:txEl>
                                              <p:pRg st="0" end="0"/>
                                            </p:txEl>
                                          </p:spTgt>
                                        </p:tgtEl>
                                        <p:attrNameLst>
                                          <p:attrName>style.visibility</p:attrName>
                                        </p:attrNameLst>
                                      </p:cBhvr>
                                      <p:to>
                                        <p:strVal val="visible"/>
                                      </p:to>
                                    </p:set>
                                    <p:animEffect transition="in" filter="fade">
                                      <p:cBhvr>
                                        <p:cTn id="180" dur="500"/>
                                        <p:tgtEl>
                                          <p:spTgt spid="77">
                                            <p:txEl>
                                              <p:pRg st="0" end="0"/>
                                            </p:txEl>
                                          </p:spTgt>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77">
                                            <p:txEl>
                                              <p:pRg st="1" end="1"/>
                                            </p:txEl>
                                          </p:spTgt>
                                        </p:tgtEl>
                                        <p:attrNameLst>
                                          <p:attrName>style.visibility</p:attrName>
                                        </p:attrNameLst>
                                      </p:cBhvr>
                                      <p:to>
                                        <p:strVal val="visible"/>
                                      </p:to>
                                    </p:set>
                                    <p:animEffect transition="in" filter="fade">
                                      <p:cBhvr>
                                        <p:cTn id="183" dur="500"/>
                                        <p:tgtEl>
                                          <p:spTgt spid="77">
                                            <p:txEl>
                                              <p:pRg st="1" end="1"/>
                                            </p:txEl>
                                          </p:spTgt>
                                        </p:tgtEl>
                                      </p:cBhvr>
                                    </p:animEffect>
                                  </p:childTnLst>
                                </p:cTn>
                              </p:par>
                            </p:childTnLst>
                          </p:cTn>
                        </p:par>
                        <p:par>
                          <p:cTn id="184" fill="hold">
                            <p:stCondLst>
                              <p:cond delay="500"/>
                            </p:stCondLst>
                            <p:childTnLst>
                              <p:par>
                                <p:cTn id="185" presetID="10" presetClass="entr" presetSubtype="0" fill="hold" grpId="0" nodeType="afterEffect">
                                  <p:stCondLst>
                                    <p:cond delay="0"/>
                                  </p:stCondLst>
                                  <p:childTnLst>
                                    <p:set>
                                      <p:cBhvr>
                                        <p:cTn id="186" dur="1" fill="hold">
                                          <p:stCondLst>
                                            <p:cond delay="0"/>
                                          </p:stCondLst>
                                        </p:cTn>
                                        <p:tgtEl>
                                          <p:spTgt spid="77">
                                            <p:txEl>
                                              <p:pRg st="2" end="2"/>
                                            </p:txEl>
                                          </p:spTgt>
                                        </p:tgtEl>
                                        <p:attrNameLst>
                                          <p:attrName>style.visibility</p:attrName>
                                        </p:attrNameLst>
                                      </p:cBhvr>
                                      <p:to>
                                        <p:strVal val="visible"/>
                                      </p:to>
                                    </p:set>
                                    <p:animEffect transition="in" filter="fade">
                                      <p:cBhvr>
                                        <p:cTn id="187" dur="500"/>
                                        <p:tgtEl>
                                          <p:spTgt spid="77">
                                            <p:txEl>
                                              <p:pRg st="2" end="2"/>
                                            </p:txEl>
                                          </p:spTgt>
                                        </p:tgtEl>
                                      </p:cBhvr>
                                    </p:animEffect>
                                  </p:childTnLst>
                                </p:cTn>
                              </p:par>
                            </p:childTnLst>
                          </p:cTn>
                        </p:par>
                        <p:par>
                          <p:cTn id="188" fill="hold">
                            <p:stCondLst>
                              <p:cond delay="1000"/>
                            </p:stCondLst>
                            <p:childTnLst>
                              <p:par>
                                <p:cTn id="189" presetID="10" presetClass="entr" presetSubtype="0" fill="hold" grpId="0" nodeType="afterEffect">
                                  <p:stCondLst>
                                    <p:cond delay="0"/>
                                  </p:stCondLst>
                                  <p:childTnLst>
                                    <p:set>
                                      <p:cBhvr>
                                        <p:cTn id="190" dur="1" fill="hold">
                                          <p:stCondLst>
                                            <p:cond delay="0"/>
                                          </p:stCondLst>
                                        </p:cTn>
                                        <p:tgtEl>
                                          <p:spTgt spid="77">
                                            <p:txEl>
                                              <p:pRg st="3" end="3"/>
                                            </p:txEl>
                                          </p:spTgt>
                                        </p:tgtEl>
                                        <p:attrNameLst>
                                          <p:attrName>style.visibility</p:attrName>
                                        </p:attrNameLst>
                                      </p:cBhvr>
                                      <p:to>
                                        <p:strVal val="visible"/>
                                      </p:to>
                                    </p:set>
                                    <p:animEffect transition="in" filter="fade">
                                      <p:cBhvr>
                                        <p:cTn id="191" dur="500"/>
                                        <p:tgtEl>
                                          <p:spTgt spid="77">
                                            <p:txEl>
                                              <p:pRg st="3" end="3"/>
                                            </p:txEl>
                                          </p:spTgt>
                                        </p:tgtEl>
                                      </p:cBhvr>
                                    </p:animEffect>
                                  </p:childTnLst>
                                </p:cTn>
                              </p:par>
                            </p:childTnLst>
                          </p:cTn>
                        </p:par>
                        <p:par>
                          <p:cTn id="192" fill="hold">
                            <p:stCondLst>
                              <p:cond delay="1500"/>
                            </p:stCondLst>
                            <p:childTnLst>
                              <p:par>
                                <p:cTn id="193" presetID="10" presetClass="entr" presetSubtype="0" fill="hold" grpId="0" nodeType="afterEffect">
                                  <p:stCondLst>
                                    <p:cond delay="0"/>
                                  </p:stCondLst>
                                  <p:childTnLst>
                                    <p:set>
                                      <p:cBhvr>
                                        <p:cTn id="194" dur="1" fill="hold">
                                          <p:stCondLst>
                                            <p:cond delay="0"/>
                                          </p:stCondLst>
                                        </p:cTn>
                                        <p:tgtEl>
                                          <p:spTgt spid="77">
                                            <p:txEl>
                                              <p:pRg st="4" end="4"/>
                                            </p:txEl>
                                          </p:spTgt>
                                        </p:tgtEl>
                                        <p:attrNameLst>
                                          <p:attrName>style.visibility</p:attrName>
                                        </p:attrNameLst>
                                      </p:cBhvr>
                                      <p:to>
                                        <p:strVal val="visible"/>
                                      </p:to>
                                    </p:set>
                                    <p:animEffect transition="in" filter="fade">
                                      <p:cBhvr>
                                        <p:cTn id="195" dur="500"/>
                                        <p:tgtEl>
                                          <p:spTgt spid="77">
                                            <p:txEl>
                                              <p:pRg st="4" end="4"/>
                                            </p:txEl>
                                          </p:spTgt>
                                        </p:tgtEl>
                                      </p:cBhvr>
                                    </p:animEffect>
                                  </p:childTnLst>
                                </p:cTn>
                              </p:par>
                            </p:childTnLst>
                          </p:cTn>
                        </p:par>
                        <p:par>
                          <p:cTn id="196" fill="hold">
                            <p:stCondLst>
                              <p:cond delay="2000"/>
                            </p:stCondLst>
                            <p:childTnLst>
                              <p:par>
                                <p:cTn id="197" presetID="10" presetClass="entr" presetSubtype="0" fill="hold" grpId="0" nodeType="afterEffect">
                                  <p:stCondLst>
                                    <p:cond delay="300"/>
                                  </p:stCondLst>
                                  <p:childTnLst>
                                    <p:set>
                                      <p:cBhvr>
                                        <p:cTn id="198" dur="1" fill="hold">
                                          <p:stCondLst>
                                            <p:cond delay="0"/>
                                          </p:stCondLst>
                                        </p:cTn>
                                        <p:tgtEl>
                                          <p:spTgt spid="86"/>
                                        </p:tgtEl>
                                        <p:attrNameLst>
                                          <p:attrName>style.visibility</p:attrName>
                                        </p:attrNameLst>
                                      </p:cBhvr>
                                      <p:to>
                                        <p:strVal val="visible"/>
                                      </p:to>
                                    </p:set>
                                    <p:animEffect transition="in" filter="fade">
                                      <p:cBhvr>
                                        <p:cTn id="199" dur="200"/>
                                        <p:tgtEl>
                                          <p:spTgt spid="86"/>
                                        </p:tgtEl>
                                      </p:cBhvr>
                                    </p:animEffect>
                                  </p:childTnLst>
                                </p:cTn>
                              </p:par>
                            </p:childTnLst>
                          </p:cTn>
                        </p:par>
                        <p:par>
                          <p:cTn id="200" fill="hold">
                            <p:stCondLst>
                              <p:cond delay="2500"/>
                            </p:stCondLst>
                            <p:childTnLst>
                              <p:par>
                                <p:cTn id="201" presetID="10" presetClass="entr" presetSubtype="0" fill="hold" grpId="0" nodeType="afterEffect">
                                  <p:stCondLst>
                                    <p:cond delay="0"/>
                                  </p:stCondLst>
                                  <p:childTnLst>
                                    <p:set>
                                      <p:cBhvr>
                                        <p:cTn id="202" dur="1" fill="hold">
                                          <p:stCondLst>
                                            <p:cond delay="0"/>
                                          </p:stCondLst>
                                        </p:cTn>
                                        <p:tgtEl>
                                          <p:spTgt spid="87"/>
                                        </p:tgtEl>
                                        <p:attrNameLst>
                                          <p:attrName>style.visibility</p:attrName>
                                        </p:attrNameLst>
                                      </p:cBhvr>
                                      <p:to>
                                        <p:strVal val="visible"/>
                                      </p:to>
                                    </p:set>
                                    <p:animEffect transition="in" filter="fade">
                                      <p:cBhvr>
                                        <p:cTn id="203" dur="3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19" grpId="0" animBg="1"/>
      <p:bldP spid="20" grpId="0" animBg="1"/>
      <p:bldP spid="21" grpId="0" animBg="1"/>
      <p:bldP spid="22" grpId="0" animBg="1"/>
      <p:bldP spid="23" grpId="0" animBg="1"/>
      <p:bldP spid="24" grpId="0" animBg="1"/>
      <p:bldP spid="36" grpId="0" animBg="1"/>
      <p:bldP spid="37" grpId="0" animBg="1"/>
      <p:bldP spid="39" grpId="0" animBg="1"/>
      <p:bldP spid="40" grpId="0" animBg="1"/>
      <p:bldP spid="44" grpId="0" animBg="1"/>
      <p:bldP spid="55" grpId="0"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3" grpId="0" animBg="1"/>
      <p:bldP spid="74" grpId="0" animBg="1"/>
      <p:bldP spid="75" grpId="0"/>
      <p:bldP spid="76" grpId="0" uiExpand="1" build="p"/>
      <p:bldP spid="77" grpId="0" uiExpand="1" build="p" animBg="1"/>
      <p:bldP spid="86" grpId="0"/>
      <p:bldP spid="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98324" y="1513886"/>
            <a:ext cx="3025131" cy="3863483"/>
            <a:chOff x="547988" y="808038"/>
            <a:chExt cx="3891904" cy="4970463"/>
          </a:xfrm>
        </p:grpSpPr>
        <p:grpSp>
          <p:nvGrpSpPr>
            <p:cNvPr id="126" name="Group 125"/>
            <p:cNvGrpSpPr/>
            <p:nvPr/>
          </p:nvGrpSpPr>
          <p:grpSpPr>
            <a:xfrm>
              <a:off x="1984676" y="808038"/>
              <a:ext cx="1573213" cy="1490663"/>
              <a:chOff x="2821803" y="808038"/>
              <a:chExt cx="1573213" cy="1490663"/>
            </a:xfrm>
          </p:grpSpPr>
          <p:sp>
            <p:nvSpPr>
              <p:cNvPr id="134" name="Freeform 5"/>
              <p:cNvSpPr>
                <a:spLocks/>
              </p:cNvSpPr>
              <p:nvPr/>
            </p:nvSpPr>
            <p:spPr bwMode="auto">
              <a:xfrm>
                <a:off x="2898003" y="808038"/>
                <a:ext cx="1497013" cy="958850"/>
              </a:xfrm>
              <a:custGeom>
                <a:avLst/>
                <a:gdLst>
                  <a:gd name="T0" fmla="*/ 69 w 294"/>
                  <a:gd name="T1" fmla="*/ 127 h 188"/>
                  <a:gd name="T2" fmla="*/ 92 w 294"/>
                  <a:gd name="T3" fmla="*/ 114 h 188"/>
                  <a:gd name="T4" fmla="*/ 115 w 294"/>
                  <a:gd name="T5" fmla="*/ 119 h 188"/>
                  <a:gd name="T6" fmla="*/ 207 w 294"/>
                  <a:gd name="T7" fmla="*/ 110 h 188"/>
                  <a:gd name="T8" fmla="*/ 255 w 294"/>
                  <a:gd name="T9" fmla="*/ 127 h 188"/>
                  <a:gd name="T10" fmla="*/ 240 w 294"/>
                  <a:gd name="T11" fmla="*/ 52 h 188"/>
                  <a:gd name="T12" fmla="*/ 189 w 294"/>
                  <a:gd name="T13" fmla="*/ 27 h 188"/>
                  <a:gd name="T14" fmla="*/ 140 w 294"/>
                  <a:gd name="T15" fmla="*/ 19 h 188"/>
                  <a:gd name="T16" fmla="*/ 40 w 294"/>
                  <a:gd name="T17" fmla="*/ 42 h 188"/>
                  <a:gd name="T18" fmla="*/ 11 w 294"/>
                  <a:gd name="T19" fmla="*/ 131 h 188"/>
                  <a:gd name="T20" fmla="*/ 9 w 294"/>
                  <a:gd name="T2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188">
                    <a:moveTo>
                      <a:pt x="69" y="127"/>
                    </a:moveTo>
                    <a:cubicBezTo>
                      <a:pt x="69" y="127"/>
                      <a:pt x="78" y="102"/>
                      <a:pt x="92" y="114"/>
                    </a:cubicBezTo>
                    <a:cubicBezTo>
                      <a:pt x="92" y="114"/>
                      <a:pt x="97" y="103"/>
                      <a:pt x="115" y="119"/>
                    </a:cubicBezTo>
                    <a:cubicBezTo>
                      <a:pt x="115" y="119"/>
                      <a:pt x="158" y="152"/>
                      <a:pt x="207" y="110"/>
                    </a:cubicBezTo>
                    <a:cubicBezTo>
                      <a:pt x="207" y="110"/>
                      <a:pt x="217" y="128"/>
                      <a:pt x="255" y="127"/>
                    </a:cubicBezTo>
                    <a:cubicBezTo>
                      <a:pt x="255" y="127"/>
                      <a:pt x="294" y="83"/>
                      <a:pt x="240" y="52"/>
                    </a:cubicBezTo>
                    <a:cubicBezTo>
                      <a:pt x="240" y="52"/>
                      <a:pt x="215" y="19"/>
                      <a:pt x="189" y="27"/>
                    </a:cubicBezTo>
                    <a:cubicBezTo>
                      <a:pt x="189" y="27"/>
                      <a:pt x="186" y="7"/>
                      <a:pt x="140" y="19"/>
                    </a:cubicBezTo>
                    <a:cubicBezTo>
                      <a:pt x="140" y="19"/>
                      <a:pt x="98" y="0"/>
                      <a:pt x="40" y="42"/>
                    </a:cubicBezTo>
                    <a:cubicBezTo>
                      <a:pt x="40" y="42"/>
                      <a:pt x="0" y="65"/>
                      <a:pt x="11" y="131"/>
                    </a:cubicBezTo>
                    <a:cubicBezTo>
                      <a:pt x="11" y="131"/>
                      <a:pt x="3" y="179"/>
                      <a:pt x="9" y="18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Freeform 7"/>
              <p:cNvSpPr>
                <a:spLocks/>
              </p:cNvSpPr>
              <p:nvPr/>
            </p:nvSpPr>
            <p:spPr bwMode="auto">
              <a:xfrm>
                <a:off x="2821803" y="1614488"/>
                <a:ext cx="244475" cy="684213"/>
              </a:xfrm>
              <a:custGeom>
                <a:avLst/>
                <a:gdLst>
                  <a:gd name="T0" fmla="*/ 48 w 48"/>
                  <a:gd name="T1" fmla="*/ 63 h 134"/>
                  <a:gd name="T2" fmla="*/ 0 w 48"/>
                  <a:gd name="T3" fmla="*/ 39 h 134"/>
                  <a:gd name="T4" fmla="*/ 16 w 48"/>
                  <a:gd name="T5" fmla="*/ 101 h 134"/>
                  <a:gd name="T6" fmla="*/ 44 w 48"/>
                  <a:gd name="T7" fmla="*/ 128 h 134"/>
                </a:gdLst>
                <a:ahLst/>
                <a:cxnLst>
                  <a:cxn ang="0">
                    <a:pos x="T0" y="T1"/>
                  </a:cxn>
                  <a:cxn ang="0">
                    <a:pos x="T2" y="T3"/>
                  </a:cxn>
                  <a:cxn ang="0">
                    <a:pos x="T4" y="T5"/>
                  </a:cxn>
                  <a:cxn ang="0">
                    <a:pos x="T6" y="T7"/>
                  </a:cxn>
                </a:cxnLst>
                <a:rect l="0" t="0" r="r" b="b"/>
                <a:pathLst>
                  <a:path w="48" h="134">
                    <a:moveTo>
                      <a:pt x="48" y="63"/>
                    </a:moveTo>
                    <a:cubicBezTo>
                      <a:pt x="48" y="63"/>
                      <a:pt x="23" y="0"/>
                      <a:pt x="0" y="39"/>
                    </a:cubicBezTo>
                    <a:cubicBezTo>
                      <a:pt x="0" y="39"/>
                      <a:pt x="0" y="82"/>
                      <a:pt x="16" y="101"/>
                    </a:cubicBezTo>
                    <a:cubicBezTo>
                      <a:pt x="16" y="101"/>
                      <a:pt x="29" y="134"/>
                      <a:pt x="44" y="12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6" name="Group 135"/>
            <p:cNvGrpSpPr/>
            <p:nvPr/>
          </p:nvGrpSpPr>
          <p:grpSpPr>
            <a:xfrm>
              <a:off x="2275188" y="1501776"/>
              <a:ext cx="1187451" cy="1582738"/>
              <a:chOff x="3112315" y="1501776"/>
              <a:chExt cx="1187451" cy="1582738"/>
            </a:xfrm>
          </p:grpSpPr>
          <p:sp>
            <p:nvSpPr>
              <p:cNvPr id="137" name="Freeform 6"/>
              <p:cNvSpPr>
                <a:spLocks/>
              </p:cNvSpPr>
              <p:nvPr/>
            </p:nvSpPr>
            <p:spPr bwMode="auto">
              <a:xfrm>
                <a:off x="3142478" y="1501776"/>
                <a:ext cx="1157288" cy="1582738"/>
              </a:xfrm>
              <a:custGeom>
                <a:avLst/>
                <a:gdLst>
                  <a:gd name="T0" fmla="*/ 209 w 227"/>
                  <a:gd name="T1" fmla="*/ 0 h 310"/>
                  <a:gd name="T2" fmla="*/ 214 w 227"/>
                  <a:gd name="T3" fmla="*/ 117 h 310"/>
                  <a:gd name="T4" fmla="*/ 197 w 227"/>
                  <a:gd name="T5" fmla="*/ 213 h 310"/>
                  <a:gd name="T6" fmla="*/ 169 w 227"/>
                  <a:gd name="T7" fmla="*/ 258 h 310"/>
                  <a:gd name="T8" fmla="*/ 131 w 227"/>
                  <a:gd name="T9" fmla="*/ 298 h 310"/>
                  <a:gd name="T10" fmla="*/ 63 w 227"/>
                  <a:gd name="T11" fmla="*/ 271 h 310"/>
                  <a:gd name="T12" fmla="*/ 3 w 227"/>
                  <a:gd name="T13" fmla="*/ 199 h 310"/>
                </a:gdLst>
                <a:ahLst/>
                <a:cxnLst>
                  <a:cxn ang="0">
                    <a:pos x="T0" y="T1"/>
                  </a:cxn>
                  <a:cxn ang="0">
                    <a:pos x="T2" y="T3"/>
                  </a:cxn>
                  <a:cxn ang="0">
                    <a:pos x="T4" y="T5"/>
                  </a:cxn>
                  <a:cxn ang="0">
                    <a:pos x="T6" y="T7"/>
                  </a:cxn>
                  <a:cxn ang="0">
                    <a:pos x="T8" y="T9"/>
                  </a:cxn>
                  <a:cxn ang="0">
                    <a:pos x="T10" y="T11"/>
                  </a:cxn>
                  <a:cxn ang="0">
                    <a:pos x="T12" y="T13"/>
                  </a:cxn>
                </a:cxnLst>
                <a:rect l="0" t="0" r="r" b="b"/>
                <a:pathLst>
                  <a:path w="227" h="310">
                    <a:moveTo>
                      <a:pt x="209" y="0"/>
                    </a:moveTo>
                    <a:cubicBezTo>
                      <a:pt x="209" y="0"/>
                      <a:pt x="227" y="23"/>
                      <a:pt x="214" y="117"/>
                    </a:cubicBezTo>
                    <a:cubicBezTo>
                      <a:pt x="214" y="117"/>
                      <a:pt x="217" y="182"/>
                      <a:pt x="197" y="213"/>
                    </a:cubicBezTo>
                    <a:cubicBezTo>
                      <a:pt x="197" y="213"/>
                      <a:pt x="192" y="236"/>
                      <a:pt x="169" y="258"/>
                    </a:cubicBezTo>
                    <a:cubicBezTo>
                      <a:pt x="169" y="258"/>
                      <a:pt x="163" y="292"/>
                      <a:pt x="131" y="298"/>
                    </a:cubicBezTo>
                    <a:cubicBezTo>
                      <a:pt x="131" y="298"/>
                      <a:pt x="102" y="310"/>
                      <a:pt x="63" y="271"/>
                    </a:cubicBezTo>
                    <a:cubicBezTo>
                      <a:pt x="63" y="271"/>
                      <a:pt x="0" y="224"/>
                      <a:pt x="3" y="199"/>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Freeform 8"/>
              <p:cNvSpPr>
                <a:spLocks/>
              </p:cNvSpPr>
              <p:nvPr/>
            </p:nvSpPr>
            <p:spPr bwMode="auto">
              <a:xfrm>
                <a:off x="3112315" y="1630363"/>
                <a:ext cx="182563" cy="417513"/>
              </a:xfrm>
              <a:custGeom>
                <a:avLst/>
                <a:gdLst>
                  <a:gd name="T0" fmla="*/ 29 w 36"/>
                  <a:gd name="T1" fmla="*/ 0 h 82"/>
                  <a:gd name="T2" fmla="*/ 36 w 36"/>
                  <a:gd name="T3" fmla="*/ 40 h 82"/>
                  <a:gd name="T4" fmla="*/ 2 w 36"/>
                  <a:gd name="T5" fmla="*/ 82 h 82"/>
                </a:gdLst>
                <a:ahLst/>
                <a:cxnLst>
                  <a:cxn ang="0">
                    <a:pos x="T0" y="T1"/>
                  </a:cxn>
                  <a:cxn ang="0">
                    <a:pos x="T2" y="T3"/>
                  </a:cxn>
                  <a:cxn ang="0">
                    <a:pos x="T4" y="T5"/>
                  </a:cxn>
                </a:cxnLst>
                <a:rect l="0" t="0" r="r" b="b"/>
                <a:pathLst>
                  <a:path w="36" h="82">
                    <a:moveTo>
                      <a:pt x="29" y="0"/>
                    </a:moveTo>
                    <a:cubicBezTo>
                      <a:pt x="29" y="0"/>
                      <a:pt x="25" y="36"/>
                      <a:pt x="36" y="40"/>
                    </a:cubicBezTo>
                    <a:cubicBezTo>
                      <a:pt x="36" y="40"/>
                      <a:pt x="0" y="41"/>
                      <a:pt x="2" y="82"/>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Freeform 9"/>
              <p:cNvSpPr>
                <a:spLocks/>
              </p:cNvSpPr>
              <p:nvPr/>
            </p:nvSpPr>
            <p:spPr bwMode="auto">
              <a:xfrm>
                <a:off x="3407590" y="2047876"/>
                <a:ext cx="331788" cy="66675"/>
              </a:xfrm>
              <a:custGeom>
                <a:avLst/>
                <a:gdLst>
                  <a:gd name="T0" fmla="*/ 209 w 209"/>
                  <a:gd name="T1" fmla="*/ 42 h 42"/>
                  <a:gd name="T2" fmla="*/ 71 w 209"/>
                  <a:gd name="T3" fmla="*/ 0 h 42"/>
                  <a:gd name="T4" fmla="*/ 0 w 209"/>
                  <a:gd name="T5" fmla="*/ 23 h 42"/>
                </a:gdLst>
                <a:ahLst/>
                <a:cxnLst>
                  <a:cxn ang="0">
                    <a:pos x="T0" y="T1"/>
                  </a:cxn>
                  <a:cxn ang="0">
                    <a:pos x="T2" y="T3"/>
                  </a:cxn>
                  <a:cxn ang="0">
                    <a:pos x="T4" y="T5"/>
                  </a:cxn>
                </a:cxnLst>
                <a:rect l="0" t="0" r="r" b="b"/>
                <a:pathLst>
                  <a:path w="209" h="42">
                    <a:moveTo>
                      <a:pt x="209" y="42"/>
                    </a:moveTo>
                    <a:lnTo>
                      <a:pt x="71" y="0"/>
                    </a:lnTo>
                    <a:lnTo>
                      <a:pt x="0" y="23"/>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Freeform 10"/>
              <p:cNvSpPr>
                <a:spLocks/>
              </p:cNvSpPr>
              <p:nvPr/>
            </p:nvSpPr>
            <p:spPr bwMode="auto">
              <a:xfrm>
                <a:off x="4028303" y="2006601"/>
                <a:ext cx="214313" cy="77788"/>
              </a:xfrm>
              <a:custGeom>
                <a:avLst/>
                <a:gdLst>
                  <a:gd name="T0" fmla="*/ 0 w 135"/>
                  <a:gd name="T1" fmla="*/ 49 h 49"/>
                  <a:gd name="T2" fmla="*/ 106 w 135"/>
                  <a:gd name="T3" fmla="*/ 0 h 49"/>
                  <a:gd name="T4" fmla="*/ 135 w 135"/>
                  <a:gd name="T5" fmla="*/ 0 h 49"/>
                </a:gdLst>
                <a:ahLst/>
                <a:cxnLst>
                  <a:cxn ang="0">
                    <a:pos x="T0" y="T1"/>
                  </a:cxn>
                  <a:cxn ang="0">
                    <a:pos x="T2" y="T3"/>
                  </a:cxn>
                  <a:cxn ang="0">
                    <a:pos x="T4" y="T5"/>
                  </a:cxn>
                </a:cxnLst>
                <a:rect l="0" t="0" r="r" b="b"/>
                <a:pathLst>
                  <a:path w="135" h="49">
                    <a:moveTo>
                      <a:pt x="0" y="49"/>
                    </a:moveTo>
                    <a:lnTo>
                      <a:pt x="106" y="0"/>
                    </a:lnTo>
                    <a:lnTo>
                      <a:pt x="135" y="0"/>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Freeform 11"/>
              <p:cNvSpPr>
                <a:spLocks/>
              </p:cNvSpPr>
              <p:nvPr/>
            </p:nvSpPr>
            <p:spPr bwMode="auto">
              <a:xfrm>
                <a:off x="4028303" y="2460626"/>
                <a:ext cx="66675" cy="87313"/>
              </a:xfrm>
              <a:custGeom>
                <a:avLst/>
                <a:gdLst>
                  <a:gd name="T0" fmla="*/ 0 w 13"/>
                  <a:gd name="T1" fmla="*/ 0 h 17"/>
                  <a:gd name="T2" fmla="*/ 2 w 13"/>
                  <a:gd name="T3" fmla="*/ 17 h 17"/>
                </a:gdLst>
                <a:ahLst/>
                <a:cxnLst>
                  <a:cxn ang="0">
                    <a:pos x="T0" y="T1"/>
                  </a:cxn>
                  <a:cxn ang="0">
                    <a:pos x="T2" y="T3"/>
                  </a:cxn>
                </a:cxnLst>
                <a:rect l="0" t="0" r="r" b="b"/>
                <a:pathLst>
                  <a:path w="13" h="17">
                    <a:moveTo>
                      <a:pt x="0" y="0"/>
                    </a:moveTo>
                    <a:cubicBezTo>
                      <a:pt x="0" y="0"/>
                      <a:pt x="13" y="10"/>
                      <a:pt x="2" y="17"/>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Freeform 12"/>
              <p:cNvSpPr>
                <a:spLocks/>
              </p:cNvSpPr>
              <p:nvPr/>
            </p:nvSpPr>
            <p:spPr bwMode="auto">
              <a:xfrm>
                <a:off x="3631428" y="2420938"/>
                <a:ext cx="387350" cy="214313"/>
              </a:xfrm>
              <a:custGeom>
                <a:avLst/>
                <a:gdLst>
                  <a:gd name="T0" fmla="*/ 21 w 76"/>
                  <a:gd name="T1" fmla="*/ 0 h 42"/>
                  <a:gd name="T2" fmla="*/ 33 w 76"/>
                  <a:gd name="T3" fmla="*/ 25 h 42"/>
                  <a:gd name="T4" fmla="*/ 66 w 76"/>
                  <a:gd name="T5" fmla="*/ 32 h 42"/>
                  <a:gd name="T6" fmla="*/ 69 w 76"/>
                  <a:gd name="T7" fmla="*/ 16 h 42"/>
                </a:gdLst>
                <a:ahLst/>
                <a:cxnLst>
                  <a:cxn ang="0">
                    <a:pos x="T0" y="T1"/>
                  </a:cxn>
                  <a:cxn ang="0">
                    <a:pos x="T2" y="T3"/>
                  </a:cxn>
                  <a:cxn ang="0">
                    <a:pos x="T4" y="T5"/>
                  </a:cxn>
                  <a:cxn ang="0">
                    <a:pos x="T6" y="T7"/>
                  </a:cxn>
                </a:cxnLst>
                <a:rect l="0" t="0" r="r" b="b"/>
                <a:pathLst>
                  <a:path w="76" h="42">
                    <a:moveTo>
                      <a:pt x="21" y="0"/>
                    </a:moveTo>
                    <a:cubicBezTo>
                      <a:pt x="21" y="0"/>
                      <a:pt x="0" y="28"/>
                      <a:pt x="33" y="25"/>
                    </a:cubicBezTo>
                    <a:cubicBezTo>
                      <a:pt x="33" y="25"/>
                      <a:pt x="54" y="42"/>
                      <a:pt x="66" y="32"/>
                    </a:cubicBezTo>
                    <a:cubicBezTo>
                      <a:pt x="66" y="32"/>
                      <a:pt x="76" y="27"/>
                      <a:pt x="69" y="1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Freeform 13"/>
              <p:cNvSpPr>
                <a:spLocks/>
              </p:cNvSpPr>
              <p:nvPr/>
            </p:nvSpPr>
            <p:spPr bwMode="auto">
              <a:xfrm>
                <a:off x="3575865" y="2695576"/>
                <a:ext cx="417513" cy="107950"/>
              </a:xfrm>
              <a:custGeom>
                <a:avLst/>
                <a:gdLst>
                  <a:gd name="T0" fmla="*/ 0 w 82"/>
                  <a:gd name="T1" fmla="*/ 0 h 21"/>
                  <a:gd name="T2" fmla="*/ 82 w 82"/>
                  <a:gd name="T3" fmla="*/ 0 h 21"/>
                </a:gdLst>
                <a:ahLst/>
                <a:cxnLst>
                  <a:cxn ang="0">
                    <a:pos x="T0" y="T1"/>
                  </a:cxn>
                  <a:cxn ang="0">
                    <a:pos x="T2" y="T3"/>
                  </a:cxn>
                </a:cxnLst>
                <a:rect l="0" t="0" r="r" b="b"/>
                <a:pathLst>
                  <a:path w="82" h="21">
                    <a:moveTo>
                      <a:pt x="0" y="0"/>
                    </a:moveTo>
                    <a:cubicBezTo>
                      <a:pt x="0" y="0"/>
                      <a:pt x="53" y="21"/>
                      <a:pt x="82"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Freeform 14"/>
              <p:cNvSpPr>
                <a:spLocks/>
              </p:cNvSpPr>
              <p:nvPr/>
            </p:nvSpPr>
            <p:spPr bwMode="auto">
              <a:xfrm>
                <a:off x="4044178" y="2640013"/>
                <a:ext cx="46038" cy="55563"/>
              </a:xfrm>
              <a:custGeom>
                <a:avLst/>
                <a:gdLst>
                  <a:gd name="T0" fmla="*/ 0 w 9"/>
                  <a:gd name="T1" fmla="*/ 0 h 11"/>
                  <a:gd name="T2" fmla="*/ 3 w 9"/>
                  <a:gd name="T3" fmla="*/ 11 h 11"/>
                </a:gdLst>
                <a:ahLst/>
                <a:cxnLst>
                  <a:cxn ang="0">
                    <a:pos x="T0" y="T1"/>
                  </a:cxn>
                  <a:cxn ang="0">
                    <a:pos x="T2" y="T3"/>
                  </a:cxn>
                </a:cxnLst>
                <a:rect l="0" t="0" r="r" b="b"/>
                <a:pathLst>
                  <a:path w="9" h="11">
                    <a:moveTo>
                      <a:pt x="0" y="0"/>
                    </a:moveTo>
                    <a:cubicBezTo>
                      <a:pt x="0" y="0"/>
                      <a:pt x="9" y="7"/>
                      <a:pt x="3" y="11"/>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77" name="Group 176"/>
            <p:cNvGrpSpPr/>
            <p:nvPr/>
          </p:nvGrpSpPr>
          <p:grpSpPr>
            <a:xfrm>
              <a:off x="2137075" y="2338388"/>
              <a:ext cx="952500" cy="1250950"/>
              <a:chOff x="2974203" y="2338388"/>
              <a:chExt cx="952500" cy="1250950"/>
            </a:xfrm>
          </p:grpSpPr>
          <p:sp>
            <p:nvSpPr>
              <p:cNvPr id="179" name="Freeform 15"/>
              <p:cNvSpPr>
                <a:spLocks/>
              </p:cNvSpPr>
              <p:nvPr/>
            </p:nvSpPr>
            <p:spPr bwMode="auto">
              <a:xfrm>
                <a:off x="2974203" y="2338388"/>
                <a:ext cx="733425" cy="1250950"/>
              </a:xfrm>
              <a:custGeom>
                <a:avLst/>
                <a:gdLst>
                  <a:gd name="T0" fmla="*/ 144 w 144"/>
                  <a:gd name="T1" fmla="*/ 245 h 245"/>
                  <a:gd name="T2" fmla="*/ 86 w 144"/>
                  <a:gd name="T3" fmla="*/ 172 h 245"/>
                  <a:gd name="T4" fmla="*/ 68 w 144"/>
                  <a:gd name="T5" fmla="*/ 163 h 245"/>
                  <a:gd name="T6" fmla="*/ 18 w 144"/>
                  <a:gd name="T7" fmla="*/ 0 h 245"/>
                </a:gdLst>
                <a:ahLst/>
                <a:cxnLst>
                  <a:cxn ang="0">
                    <a:pos x="T0" y="T1"/>
                  </a:cxn>
                  <a:cxn ang="0">
                    <a:pos x="T2" y="T3"/>
                  </a:cxn>
                  <a:cxn ang="0">
                    <a:pos x="T4" y="T5"/>
                  </a:cxn>
                  <a:cxn ang="0">
                    <a:pos x="T6" y="T7"/>
                  </a:cxn>
                </a:cxnLst>
                <a:rect l="0" t="0" r="r" b="b"/>
                <a:pathLst>
                  <a:path w="144" h="245">
                    <a:moveTo>
                      <a:pt x="144" y="245"/>
                    </a:moveTo>
                    <a:cubicBezTo>
                      <a:pt x="141" y="189"/>
                      <a:pt x="104" y="175"/>
                      <a:pt x="86" y="172"/>
                    </a:cubicBezTo>
                    <a:cubicBezTo>
                      <a:pt x="79" y="171"/>
                      <a:pt x="73" y="168"/>
                      <a:pt x="68" y="163"/>
                    </a:cubicBezTo>
                    <a:cubicBezTo>
                      <a:pt x="0" y="96"/>
                      <a:pt x="18" y="0"/>
                      <a:pt x="18"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Freeform 16"/>
              <p:cNvSpPr>
                <a:spLocks/>
              </p:cNvSpPr>
              <p:nvPr/>
            </p:nvSpPr>
            <p:spPr bwMode="auto">
              <a:xfrm>
                <a:off x="3718740" y="3032126"/>
                <a:ext cx="207963" cy="403225"/>
              </a:xfrm>
              <a:custGeom>
                <a:avLst/>
                <a:gdLst>
                  <a:gd name="T0" fmla="*/ 41 w 41"/>
                  <a:gd name="T1" fmla="*/ 0 h 79"/>
                  <a:gd name="T2" fmla="*/ 26 w 41"/>
                  <a:gd name="T3" fmla="*/ 31 h 79"/>
                  <a:gd name="T4" fmla="*/ 1 w 41"/>
                  <a:gd name="T5" fmla="*/ 79 h 79"/>
                </a:gdLst>
                <a:ahLst/>
                <a:cxnLst>
                  <a:cxn ang="0">
                    <a:pos x="T0" y="T1"/>
                  </a:cxn>
                  <a:cxn ang="0">
                    <a:pos x="T2" y="T3"/>
                  </a:cxn>
                  <a:cxn ang="0">
                    <a:pos x="T4" y="T5"/>
                  </a:cxn>
                </a:cxnLst>
                <a:rect l="0" t="0" r="r" b="b"/>
                <a:pathLst>
                  <a:path w="41" h="79">
                    <a:moveTo>
                      <a:pt x="41" y="0"/>
                    </a:moveTo>
                    <a:cubicBezTo>
                      <a:pt x="41" y="0"/>
                      <a:pt x="38" y="21"/>
                      <a:pt x="26" y="31"/>
                    </a:cubicBezTo>
                    <a:cubicBezTo>
                      <a:pt x="14" y="41"/>
                      <a:pt x="0" y="58"/>
                      <a:pt x="1" y="79"/>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82" name="Group 181"/>
            <p:cNvGrpSpPr/>
            <p:nvPr/>
          </p:nvGrpSpPr>
          <p:grpSpPr>
            <a:xfrm>
              <a:off x="2508551" y="2114550"/>
              <a:ext cx="1931341" cy="3025776"/>
              <a:chOff x="3345678" y="2114550"/>
              <a:chExt cx="1931341" cy="3025776"/>
            </a:xfrm>
          </p:grpSpPr>
          <p:sp>
            <p:nvSpPr>
              <p:cNvPr id="187" name="Freeform 20"/>
              <p:cNvSpPr>
                <a:spLocks/>
              </p:cNvSpPr>
              <p:nvPr/>
            </p:nvSpPr>
            <p:spPr bwMode="auto">
              <a:xfrm>
                <a:off x="4268013" y="2114550"/>
                <a:ext cx="1009006" cy="683663"/>
              </a:xfrm>
              <a:custGeom>
                <a:avLst/>
                <a:gdLst>
                  <a:gd name="T0" fmla="*/ 0 w 219"/>
                  <a:gd name="T1" fmla="*/ 0 h 497"/>
                  <a:gd name="T2" fmla="*/ 198 w 219"/>
                  <a:gd name="T3" fmla="*/ 134 h 497"/>
                  <a:gd name="T4" fmla="*/ 204 w 219"/>
                  <a:gd name="T5" fmla="*/ 259 h 497"/>
                  <a:gd name="T6" fmla="*/ 207 w 219"/>
                  <a:gd name="T7" fmla="*/ 306 h 497"/>
                  <a:gd name="T8" fmla="*/ 197 w 219"/>
                  <a:gd name="T9" fmla="*/ 458 h 497"/>
                  <a:gd name="T10" fmla="*/ 188 w 219"/>
                  <a:gd name="T11" fmla="*/ 497 h 497"/>
                  <a:gd name="connsiteX0" fmla="*/ 0 w 9624"/>
                  <a:gd name="connsiteY0" fmla="*/ 0 h 9215"/>
                  <a:gd name="connsiteX1" fmla="*/ 9041 w 9624"/>
                  <a:gd name="connsiteY1" fmla="*/ 2696 h 9215"/>
                  <a:gd name="connsiteX2" fmla="*/ 9315 w 9624"/>
                  <a:gd name="connsiteY2" fmla="*/ 5211 h 9215"/>
                  <a:gd name="connsiteX3" fmla="*/ 9452 w 9624"/>
                  <a:gd name="connsiteY3" fmla="*/ 6157 h 9215"/>
                  <a:gd name="connsiteX4" fmla="*/ 8995 w 9624"/>
                  <a:gd name="connsiteY4" fmla="*/ 9215 h 9215"/>
                  <a:gd name="connsiteX0" fmla="*/ 0 w 10000"/>
                  <a:gd name="connsiteY0" fmla="*/ 0 h 6681"/>
                  <a:gd name="connsiteX1" fmla="*/ 9394 w 10000"/>
                  <a:gd name="connsiteY1" fmla="*/ 2926 h 6681"/>
                  <a:gd name="connsiteX2" fmla="*/ 9679 w 10000"/>
                  <a:gd name="connsiteY2" fmla="*/ 5655 h 6681"/>
                  <a:gd name="connsiteX3" fmla="*/ 9821 w 10000"/>
                  <a:gd name="connsiteY3" fmla="*/ 6681 h 6681"/>
                  <a:gd name="connsiteX0" fmla="*/ 0 w 9835"/>
                  <a:gd name="connsiteY0" fmla="*/ 0 h 8464"/>
                  <a:gd name="connsiteX1" fmla="*/ 9394 w 9835"/>
                  <a:gd name="connsiteY1" fmla="*/ 4380 h 8464"/>
                  <a:gd name="connsiteX2" fmla="*/ 9679 w 9835"/>
                  <a:gd name="connsiteY2" fmla="*/ 8464 h 8464"/>
                  <a:gd name="connsiteX0" fmla="*/ 0 w 9552"/>
                  <a:gd name="connsiteY0" fmla="*/ 0 h 5175"/>
                  <a:gd name="connsiteX1" fmla="*/ 9552 w 9552"/>
                  <a:gd name="connsiteY1" fmla="*/ 5175 h 5175"/>
                </a:gdLst>
                <a:ahLst/>
                <a:cxnLst>
                  <a:cxn ang="0">
                    <a:pos x="connsiteX0" y="connsiteY0"/>
                  </a:cxn>
                  <a:cxn ang="0">
                    <a:pos x="connsiteX1" y="connsiteY1"/>
                  </a:cxn>
                </a:cxnLst>
                <a:rect l="l" t="t" r="r" b="b"/>
                <a:pathLst>
                  <a:path w="9552" h="5175">
                    <a:moveTo>
                      <a:pt x="0" y="0"/>
                    </a:moveTo>
                    <a:cubicBezTo>
                      <a:pt x="0" y="0"/>
                      <a:pt x="7671" y="1698"/>
                      <a:pt x="9552" y="5175"/>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Freeform 22"/>
              <p:cNvSpPr>
                <a:spLocks/>
              </p:cNvSpPr>
              <p:nvPr/>
            </p:nvSpPr>
            <p:spPr bwMode="auto">
              <a:xfrm>
                <a:off x="3345678" y="4700588"/>
                <a:ext cx="1177925" cy="439738"/>
              </a:xfrm>
              <a:custGeom>
                <a:avLst/>
                <a:gdLst>
                  <a:gd name="T0" fmla="*/ 231 w 231"/>
                  <a:gd name="T1" fmla="*/ 0 h 86"/>
                  <a:gd name="T2" fmla="*/ 140 w 231"/>
                  <a:gd name="T3" fmla="*/ 27 h 86"/>
                  <a:gd name="T4" fmla="*/ 39 w 231"/>
                  <a:gd name="T5" fmla="*/ 54 h 86"/>
                  <a:gd name="T6" fmla="*/ 0 w 231"/>
                  <a:gd name="T7" fmla="*/ 54 h 86"/>
                  <a:gd name="T8" fmla="*/ 0 w 231"/>
                  <a:gd name="T9" fmla="*/ 86 h 86"/>
                </a:gdLst>
                <a:ahLst/>
                <a:cxnLst>
                  <a:cxn ang="0">
                    <a:pos x="T0" y="T1"/>
                  </a:cxn>
                  <a:cxn ang="0">
                    <a:pos x="T2" y="T3"/>
                  </a:cxn>
                  <a:cxn ang="0">
                    <a:pos x="T4" y="T5"/>
                  </a:cxn>
                  <a:cxn ang="0">
                    <a:pos x="T6" y="T7"/>
                  </a:cxn>
                  <a:cxn ang="0">
                    <a:pos x="T8" y="T9"/>
                  </a:cxn>
                </a:cxnLst>
                <a:rect l="0" t="0" r="r" b="b"/>
                <a:pathLst>
                  <a:path w="231" h="86">
                    <a:moveTo>
                      <a:pt x="231" y="0"/>
                    </a:moveTo>
                    <a:cubicBezTo>
                      <a:pt x="231" y="0"/>
                      <a:pt x="211" y="0"/>
                      <a:pt x="140" y="27"/>
                    </a:cubicBezTo>
                    <a:cubicBezTo>
                      <a:pt x="140" y="27"/>
                      <a:pt x="63" y="30"/>
                      <a:pt x="39" y="54"/>
                    </a:cubicBezTo>
                    <a:cubicBezTo>
                      <a:pt x="0" y="54"/>
                      <a:pt x="0" y="54"/>
                      <a:pt x="0" y="54"/>
                    </a:cubicBezTo>
                    <a:cubicBezTo>
                      <a:pt x="0" y="86"/>
                      <a:pt x="0" y="86"/>
                      <a:pt x="0" y="8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90" name="Group 189"/>
            <p:cNvGrpSpPr/>
            <p:nvPr/>
          </p:nvGrpSpPr>
          <p:grpSpPr>
            <a:xfrm>
              <a:off x="547988" y="2232026"/>
              <a:ext cx="1960563" cy="3546475"/>
              <a:chOff x="1385115" y="2232026"/>
              <a:chExt cx="1960563" cy="3546475"/>
            </a:xfrm>
          </p:grpSpPr>
          <p:sp>
            <p:nvSpPr>
              <p:cNvPr id="191" name="Freeform 17"/>
              <p:cNvSpPr>
                <a:spLocks/>
              </p:cNvSpPr>
              <p:nvPr/>
            </p:nvSpPr>
            <p:spPr bwMode="auto">
              <a:xfrm>
                <a:off x="1385115" y="2232026"/>
                <a:ext cx="1697038" cy="3546475"/>
              </a:xfrm>
              <a:custGeom>
                <a:avLst/>
                <a:gdLst>
                  <a:gd name="T0" fmla="*/ 304 w 333"/>
                  <a:gd name="T1" fmla="*/ 0 h 695"/>
                  <a:gd name="T2" fmla="*/ 121 w 333"/>
                  <a:gd name="T3" fmla="*/ 96 h 695"/>
                  <a:gd name="T4" fmla="*/ 51 w 333"/>
                  <a:gd name="T5" fmla="*/ 189 h 695"/>
                  <a:gd name="T6" fmla="*/ 36 w 333"/>
                  <a:gd name="T7" fmla="*/ 300 h 695"/>
                  <a:gd name="T8" fmla="*/ 27 w 333"/>
                  <a:gd name="T9" fmla="*/ 343 h 695"/>
                  <a:gd name="T10" fmla="*/ 20 w 333"/>
                  <a:gd name="T11" fmla="*/ 530 h 695"/>
                  <a:gd name="T12" fmla="*/ 21 w 333"/>
                  <a:gd name="T13" fmla="*/ 566 h 695"/>
                  <a:gd name="T14" fmla="*/ 100 w 333"/>
                  <a:gd name="T15" fmla="*/ 682 h 695"/>
                  <a:gd name="T16" fmla="*/ 328 w 333"/>
                  <a:gd name="T17" fmla="*/ 689 h 695"/>
                  <a:gd name="T18" fmla="*/ 282 w 333"/>
                  <a:gd name="T19" fmla="*/ 627 h 695"/>
                  <a:gd name="T20" fmla="*/ 333 w 333"/>
                  <a:gd name="T21" fmla="*/ 567 h 695"/>
                  <a:gd name="T22" fmla="*/ 173 w 333"/>
                  <a:gd name="T23" fmla="*/ 53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695">
                    <a:moveTo>
                      <a:pt x="304" y="0"/>
                    </a:moveTo>
                    <a:cubicBezTo>
                      <a:pt x="304" y="0"/>
                      <a:pt x="166" y="43"/>
                      <a:pt x="121" y="96"/>
                    </a:cubicBezTo>
                    <a:cubicBezTo>
                      <a:pt x="121" y="96"/>
                      <a:pt x="80" y="93"/>
                      <a:pt x="51" y="189"/>
                    </a:cubicBezTo>
                    <a:cubicBezTo>
                      <a:pt x="51" y="189"/>
                      <a:pt x="49" y="288"/>
                      <a:pt x="36" y="300"/>
                    </a:cubicBezTo>
                    <a:cubicBezTo>
                      <a:pt x="23" y="312"/>
                      <a:pt x="27" y="343"/>
                      <a:pt x="27" y="343"/>
                    </a:cubicBezTo>
                    <a:cubicBezTo>
                      <a:pt x="27" y="343"/>
                      <a:pt x="0" y="458"/>
                      <a:pt x="20" y="530"/>
                    </a:cubicBezTo>
                    <a:cubicBezTo>
                      <a:pt x="20" y="530"/>
                      <a:pt x="2" y="543"/>
                      <a:pt x="21" y="566"/>
                    </a:cubicBezTo>
                    <a:cubicBezTo>
                      <a:pt x="21" y="566"/>
                      <a:pt x="28" y="681"/>
                      <a:pt x="100" y="682"/>
                    </a:cubicBezTo>
                    <a:cubicBezTo>
                      <a:pt x="100" y="682"/>
                      <a:pt x="305" y="695"/>
                      <a:pt x="328" y="689"/>
                    </a:cubicBezTo>
                    <a:cubicBezTo>
                      <a:pt x="328" y="689"/>
                      <a:pt x="277" y="694"/>
                      <a:pt x="282" y="627"/>
                    </a:cubicBezTo>
                    <a:cubicBezTo>
                      <a:pt x="282" y="627"/>
                      <a:pt x="290" y="561"/>
                      <a:pt x="333" y="567"/>
                    </a:cubicBezTo>
                    <a:cubicBezTo>
                      <a:pt x="333" y="567"/>
                      <a:pt x="212" y="524"/>
                      <a:pt x="173" y="537"/>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Freeform 18"/>
              <p:cNvSpPr>
                <a:spLocks/>
              </p:cNvSpPr>
              <p:nvPr/>
            </p:nvSpPr>
            <p:spPr bwMode="auto">
              <a:xfrm>
                <a:off x="2266178" y="3543301"/>
                <a:ext cx="255588" cy="1377950"/>
              </a:xfrm>
              <a:custGeom>
                <a:avLst/>
                <a:gdLst>
                  <a:gd name="T0" fmla="*/ 0 w 50"/>
                  <a:gd name="T1" fmla="*/ 0 h 270"/>
                  <a:gd name="T2" fmla="*/ 37 w 50"/>
                  <a:gd name="T3" fmla="*/ 88 h 270"/>
                  <a:gd name="T4" fmla="*/ 33 w 50"/>
                  <a:gd name="T5" fmla="*/ 145 h 270"/>
                  <a:gd name="T6" fmla="*/ 37 w 50"/>
                  <a:gd name="T7" fmla="*/ 270 h 270"/>
                </a:gdLst>
                <a:ahLst/>
                <a:cxnLst>
                  <a:cxn ang="0">
                    <a:pos x="T0" y="T1"/>
                  </a:cxn>
                  <a:cxn ang="0">
                    <a:pos x="T2" y="T3"/>
                  </a:cxn>
                  <a:cxn ang="0">
                    <a:pos x="T4" y="T5"/>
                  </a:cxn>
                  <a:cxn ang="0">
                    <a:pos x="T6" y="T7"/>
                  </a:cxn>
                </a:cxnLst>
                <a:rect l="0" t="0" r="r" b="b"/>
                <a:pathLst>
                  <a:path w="50" h="270">
                    <a:moveTo>
                      <a:pt x="0" y="0"/>
                    </a:moveTo>
                    <a:cubicBezTo>
                      <a:pt x="0" y="0"/>
                      <a:pt x="42" y="45"/>
                      <a:pt x="37" y="88"/>
                    </a:cubicBezTo>
                    <a:cubicBezTo>
                      <a:pt x="32" y="132"/>
                      <a:pt x="33" y="145"/>
                      <a:pt x="33" y="145"/>
                    </a:cubicBezTo>
                    <a:cubicBezTo>
                      <a:pt x="33" y="145"/>
                      <a:pt x="50" y="234"/>
                      <a:pt x="37" y="27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Freeform 30"/>
              <p:cNvSpPr>
                <a:spLocks/>
              </p:cNvSpPr>
              <p:nvPr/>
            </p:nvSpPr>
            <p:spPr bwMode="auto">
              <a:xfrm>
                <a:off x="2944040" y="5038726"/>
                <a:ext cx="401638" cy="19050"/>
              </a:xfrm>
              <a:custGeom>
                <a:avLst/>
                <a:gdLst>
                  <a:gd name="T0" fmla="*/ 79 w 79"/>
                  <a:gd name="T1" fmla="*/ 0 h 4"/>
                  <a:gd name="T2" fmla="*/ 36 w 79"/>
                  <a:gd name="T3" fmla="*/ 0 h 4"/>
                  <a:gd name="T4" fmla="*/ 34 w 79"/>
                  <a:gd name="T5" fmla="*/ 0 h 4"/>
                  <a:gd name="T6" fmla="*/ 0 w 79"/>
                  <a:gd name="T7" fmla="*/ 4 h 4"/>
                </a:gdLst>
                <a:ahLst/>
                <a:cxnLst>
                  <a:cxn ang="0">
                    <a:pos x="T0" y="T1"/>
                  </a:cxn>
                  <a:cxn ang="0">
                    <a:pos x="T2" y="T3"/>
                  </a:cxn>
                  <a:cxn ang="0">
                    <a:pos x="T4" y="T5"/>
                  </a:cxn>
                  <a:cxn ang="0">
                    <a:pos x="T6" y="T7"/>
                  </a:cxn>
                </a:cxnLst>
                <a:rect l="0" t="0" r="r" b="b"/>
                <a:pathLst>
                  <a:path w="79" h="4">
                    <a:moveTo>
                      <a:pt x="79" y="0"/>
                    </a:moveTo>
                    <a:cubicBezTo>
                      <a:pt x="36" y="0"/>
                      <a:pt x="36" y="0"/>
                      <a:pt x="36" y="0"/>
                    </a:cubicBezTo>
                    <a:cubicBezTo>
                      <a:pt x="35" y="0"/>
                      <a:pt x="35" y="0"/>
                      <a:pt x="34" y="0"/>
                    </a:cubicBezTo>
                    <a:cubicBezTo>
                      <a:pt x="0" y="4"/>
                      <a:pt x="0" y="4"/>
                      <a:pt x="0" y="4"/>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26" name="Freeform: Shape 25"/>
          <p:cNvSpPr/>
          <p:nvPr/>
        </p:nvSpPr>
        <p:spPr>
          <a:xfrm>
            <a:off x="-204537" y="3681663"/>
            <a:ext cx="4957011" cy="2273969"/>
          </a:xfrm>
          <a:custGeom>
            <a:avLst/>
            <a:gdLst>
              <a:gd name="connsiteX0" fmla="*/ 0 w 4957011"/>
              <a:gd name="connsiteY0" fmla="*/ 517358 h 2273969"/>
              <a:gd name="connsiteX1" fmla="*/ 1094874 w 4957011"/>
              <a:gd name="connsiteY1" fmla="*/ 541421 h 2273969"/>
              <a:gd name="connsiteX2" fmla="*/ 1576137 w 4957011"/>
              <a:gd name="connsiteY2" fmla="*/ 517358 h 2273969"/>
              <a:gd name="connsiteX3" fmla="*/ 1864895 w 4957011"/>
              <a:gd name="connsiteY3" fmla="*/ 493295 h 2273969"/>
              <a:gd name="connsiteX4" fmla="*/ 2129590 w 4957011"/>
              <a:gd name="connsiteY4" fmla="*/ 553453 h 2273969"/>
              <a:gd name="connsiteX5" fmla="*/ 2286000 w 4957011"/>
              <a:gd name="connsiteY5" fmla="*/ 625642 h 2273969"/>
              <a:gd name="connsiteX6" fmla="*/ 4355432 w 4957011"/>
              <a:gd name="connsiteY6" fmla="*/ 132348 h 2273969"/>
              <a:gd name="connsiteX7" fmla="*/ 4896853 w 4957011"/>
              <a:gd name="connsiteY7" fmla="*/ 0 h 2273969"/>
              <a:gd name="connsiteX8" fmla="*/ 4957011 w 4957011"/>
              <a:gd name="connsiteY8" fmla="*/ 2273969 h 2273969"/>
              <a:gd name="connsiteX9" fmla="*/ 770021 w 4957011"/>
              <a:gd name="connsiteY9" fmla="*/ 2273969 h 2273969"/>
              <a:gd name="connsiteX10" fmla="*/ 0 w 4957011"/>
              <a:gd name="connsiteY10" fmla="*/ 517358 h 227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7011" h="2273969">
                <a:moveTo>
                  <a:pt x="0" y="517358"/>
                </a:moveTo>
                <a:lnTo>
                  <a:pt x="1094874" y="541421"/>
                </a:lnTo>
                <a:lnTo>
                  <a:pt x="1576137" y="517358"/>
                </a:lnTo>
                <a:lnTo>
                  <a:pt x="1864895" y="493295"/>
                </a:lnTo>
                <a:lnTo>
                  <a:pt x="2129590" y="553453"/>
                </a:lnTo>
                <a:lnTo>
                  <a:pt x="2286000" y="625642"/>
                </a:lnTo>
                <a:lnTo>
                  <a:pt x="4355432" y="132348"/>
                </a:lnTo>
                <a:lnTo>
                  <a:pt x="4896853" y="0"/>
                </a:lnTo>
                <a:lnTo>
                  <a:pt x="4957011" y="2273969"/>
                </a:lnTo>
                <a:lnTo>
                  <a:pt x="770021" y="2273969"/>
                </a:lnTo>
                <a:lnTo>
                  <a:pt x="0" y="5173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flipH="1">
            <a:off x="-244718" y="4216435"/>
            <a:ext cx="955918"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grpSp>
        <p:nvGrpSpPr>
          <p:cNvPr id="59" name="Group 58"/>
          <p:cNvGrpSpPr/>
          <p:nvPr/>
        </p:nvGrpSpPr>
        <p:grpSpPr>
          <a:xfrm rot="9000000">
            <a:off x="9865406" y="965650"/>
            <a:ext cx="1973440" cy="1973438"/>
            <a:chOff x="9865406" y="965650"/>
            <a:chExt cx="1973440" cy="1973438"/>
          </a:xfrm>
        </p:grpSpPr>
        <p:sp>
          <p:nvSpPr>
            <p:cNvPr id="60" name="Oval 59"/>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75" name="Rectangle 74"/>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And So to Bed!</a:t>
            </a:r>
          </a:p>
        </p:txBody>
      </p:sp>
      <p:sp>
        <p:nvSpPr>
          <p:cNvPr id="5" name="Freeform: Shape 4"/>
          <p:cNvSpPr/>
          <p:nvPr/>
        </p:nvSpPr>
        <p:spPr>
          <a:xfrm>
            <a:off x="3064791" y="3169309"/>
            <a:ext cx="1907761" cy="1187983"/>
          </a:xfrm>
          <a:custGeom>
            <a:avLst/>
            <a:gdLst>
              <a:gd name="connsiteX0" fmla="*/ 0 w 1835523"/>
              <a:gd name="connsiteY0" fmla="*/ 107577 h 1143000"/>
              <a:gd name="connsiteX1" fmla="*/ 1835523 w 1835523"/>
              <a:gd name="connsiteY1" fmla="*/ 0 h 1143000"/>
              <a:gd name="connsiteX2" fmla="*/ 1519517 w 1835523"/>
              <a:gd name="connsiteY2" fmla="*/ 1143000 h 1143000"/>
              <a:gd name="connsiteX0" fmla="*/ 0 w 1835523"/>
              <a:gd name="connsiteY0" fmla="*/ 87406 h 1143000"/>
              <a:gd name="connsiteX1" fmla="*/ 1835523 w 1835523"/>
              <a:gd name="connsiteY1" fmla="*/ 0 h 1143000"/>
              <a:gd name="connsiteX2" fmla="*/ 1519517 w 1835523"/>
              <a:gd name="connsiteY2" fmla="*/ 1143000 h 1143000"/>
            </a:gdLst>
            <a:ahLst/>
            <a:cxnLst>
              <a:cxn ang="0">
                <a:pos x="connsiteX0" y="connsiteY0"/>
              </a:cxn>
              <a:cxn ang="0">
                <a:pos x="connsiteX1" y="connsiteY1"/>
              </a:cxn>
              <a:cxn ang="0">
                <a:pos x="connsiteX2" y="connsiteY2"/>
              </a:cxn>
            </a:cxnLst>
            <a:rect l="l" t="t" r="r" b="b"/>
            <a:pathLst>
              <a:path w="1835523" h="1143000">
                <a:moveTo>
                  <a:pt x="0" y="87406"/>
                </a:moveTo>
                <a:lnTo>
                  <a:pt x="1835523" y="0"/>
                </a:lnTo>
                <a:lnTo>
                  <a:pt x="1519517" y="114300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 name="Freeform: Shape 5"/>
          <p:cNvSpPr/>
          <p:nvPr/>
        </p:nvSpPr>
        <p:spPr>
          <a:xfrm>
            <a:off x="2813218" y="3260155"/>
            <a:ext cx="258560" cy="1285817"/>
          </a:xfrm>
          <a:custGeom>
            <a:avLst/>
            <a:gdLst>
              <a:gd name="connsiteX0" fmla="*/ 248770 w 248770"/>
              <a:gd name="connsiteY0" fmla="*/ 0 h 1237129"/>
              <a:gd name="connsiteX1" fmla="*/ 0 w 248770"/>
              <a:gd name="connsiteY1" fmla="*/ 1237129 h 1237129"/>
            </a:gdLst>
            <a:ahLst/>
            <a:cxnLst>
              <a:cxn ang="0">
                <a:pos x="connsiteX0" y="connsiteY0"/>
              </a:cxn>
              <a:cxn ang="0">
                <a:pos x="connsiteX1" y="connsiteY1"/>
              </a:cxn>
            </a:cxnLst>
            <a:rect l="l" t="t" r="r" b="b"/>
            <a:pathLst>
              <a:path w="248770" h="1237129">
                <a:moveTo>
                  <a:pt x="248770" y="0"/>
                </a:moveTo>
                <a:lnTo>
                  <a:pt x="0" y="1237129"/>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 name="Freeform: Shape 6"/>
          <p:cNvSpPr/>
          <p:nvPr/>
        </p:nvSpPr>
        <p:spPr>
          <a:xfrm>
            <a:off x="695812" y="4188682"/>
            <a:ext cx="2494765" cy="552959"/>
          </a:xfrm>
          <a:custGeom>
            <a:avLst/>
            <a:gdLst>
              <a:gd name="connsiteX0" fmla="*/ 0 w 2400300"/>
              <a:gd name="connsiteY0" fmla="*/ 0 h 504265"/>
              <a:gd name="connsiteX1" fmla="*/ 1028700 w 2400300"/>
              <a:gd name="connsiteY1" fmla="*/ 20171 h 504265"/>
              <a:gd name="connsiteX2" fmla="*/ 1553136 w 2400300"/>
              <a:gd name="connsiteY2" fmla="*/ 161365 h 504265"/>
              <a:gd name="connsiteX3" fmla="*/ 1822077 w 2400300"/>
              <a:gd name="connsiteY3" fmla="*/ 208430 h 504265"/>
              <a:gd name="connsiteX4" fmla="*/ 2400300 w 2400300"/>
              <a:gd name="connsiteY4" fmla="*/ 504265 h 504265"/>
              <a:gd name="connsiteX0" fmla="*/ 0 w 2400300"/>
              <a:gd name="connsiteY0" fmla="*/ 0 h 504265"/>
              <a:gd name="connsiteX1" fmla="*/ 1028700 w 2400300"/>
              <a:gd name="connsiteY1" fmla="*/ 20171 h 504265"/>
              <a:gd name="connsiteX2" fmla="*/ 1553136 w 2400300"/>
              <a:gd name="connsiteY2" fmla="*/ 161365 h 504265"/>
              <a:gd name="connsiteX3" fmla="*/ 1822077 w 2400300"/>
              <a:gd name="connsiteY3" fmla="*/ 208430 h 504265"/>
              <a:gd name="connsiteX4" fmla="*/ 2400300 w 2400300"/>
              <a:gd name="connsiteY4" fmla="*/ 504265 h 504265"/>
              <a:gd name="connsiteX0" fmla="*/ 0 w 2400300"/>
              <a:gd name="connsiteY0" fmla="*/ 27756 h 532021"/>
              <a:gd name="connsiteX1" fmla="*/ 968188 w 2400300"/>
              <a:gd name="connsiteY1" fmla="*/ 7585 h 532021"/>
              <a:gd name="connsiteX2" fmla="*/ 1553136 w 2400300"/>
              <a:gd name="connsiteY2" fmla="*/ 189121 h 532021"/>
              <a:gd name="connsiteX3" fmla="*/ 1822077 w 2400300"/>
              <a:gd name="connsiteY3" fmla="*/ 236186 h 532021"/>
              <a:gd name="connsiteX4" fmla="*/ 2400300 w 2400300"/>
              <a:gd name="connsiteY4" fmla="*/ 532021 h 532021"/>
              <a:gd name="connsiteX0" fmla="*/ 0 w 2400300"/>
              <a:gd name="connsiteY0" fmla="*/ 27756 h 532021"/>
              <a:gd name="connsiteX1" fmla="*/ 968188 w 2400300"/>
              <a:gd name="connsiteY1" fmla="*/ 7585 h 532021"/>
              <a:gd name="connsiteX2" fmla="*/ 1553136 w 2400300"/>
              <a:gd name="connsiteY2" fmla="*/ 189121 h 532021"/>
              <a:gd name="connsiteX3" fmla="*/ 1822077 w 2400300"/>
              <a:gd name="connsiteY3" fmla="*/ 236186 h 532021"/>
              <a:gd name="connsiteX4" fmla="*/ 2400300 w 2400300"/>
              <a:gd name="connsiteY4" fmla="*/ 532021 h 532021"/>
              <a:gd name="connsiteX0" fmla="*/ 0 w 2400300"/>
              <a:gd name="connsiteY0" fmla="*/ 27756 h 532021"/>
              <a:gd name="connsiteX1" fmla="*/ 968188 w 2400300"/>
              <a:gd name="connsiteY1" fmla="*/ 7585 h 532021"/>
              <a:gd name="connsiteX2" fmla="*/ 1499347 w 2400300"/>
              <a:gd name="connsiteY2" fmla="*/ 189121 h 532021"/>
              <a:gd name="connsiteX3" fmla="*/ 1822077 w 2400300"/>
              <a:gd name="connsiteY3" fmla="*/ 236186 h 532021"/>
              <a:gd name="connsiteX4" fmla="*/ 2400300 w 2400300"/>
              <a:gd name="connsiteY4" fmla="*/ 532021 h 532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532021">
                <a:moveTo>
                  <a:pt x="0" y="27756"/>
                </a:moveTo>
                <a:cubicBezTo>
                  <a:pt x="342900" y="34480"/>
                  <a:pt x="718297" y="-19309"/>
                  <a:pt x="968188" y="7585"/>
                </a:cubicBezTo>
                <a:cubicBezTo>
                  <a:pt x="1218079" y="34479"/>
                  <a:pt x="1367117" y="157744"/>
                  <a:pt x="1499347" y="189121"/>
                </a:cubicBezTo>
                <a:cubicBezTo>
                  <a:pt x="1606924" y="204809"/>
                  <a:pt x="1671918" y="179036"/>
                  <a:pt x="1822077" y="236186"/>
                </a:cubicBezTo>
                <a:cubicBezTo>
                  <a:pt x="1972236" y="293336"/>
                  <a:pt x="2207559" y="433409"/>
                  <a:pt x="2400300" y="532021"/>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 name="Freeform: Shape 7"/>
          <p:cNvSpPr/>
          <p:nvPr/>
        </p:nvSpPr>
        <p:spPr>
          <a:xfrm>
            <a:off x="2949809" y="4602363"/>
            <a:ext cx="1160031" cy="517594"/>
          </a:xfrm>
          <a:custGeom>
            <a:avLst/>
            <a:gdLst>
              <a:gd name="connsiteX0" fmla="*/ 0 w 874059"/>
              <a:gd name="connsiteY0" fmla="*/ 6723 h 463923"/>
              <a:gd name="connsiteX1" fmla="*/ 235324 w 874059"/>
              <a:gd name="connsiteY1" fmla="*/ 0 h 463923"/>
              <a:gd name="connsiteX2" fmla="*/ 537883 w 874059"/>
              <a:gd name="connsiteY2" fmla="*/ 100853 h 463923"/>
              <a:gd name="connsiteX3" fmla="*/ 874059 w 874059"/>
              <a:gd name="connsiteY3" fmla="*/ 463923 h 463923"/>
              <a:gd name="connsiteX0" fmla="*/ 0 w 874059"/>
              <a:gd name="connsiteY0" fmla="*/ 12648 h 469848"/>
              <a:gd name="connsiteX1" fmla="*/ 235324 w 874059"/>
              <a:gd name="connsiteY1" fmla="*/ 5925 h 469848"/>
              <a:gd name="connsiteX2" fmla="*/ 537883 w 874059"/>
              <a:gd name="connsiteY2" fmla="*/ 106778 h 469848"/>
              <a:gd name="connsiteX3" fmla="*/ 874059 w 874059"/>
              <a:gd name="connsiteY3" fmla="*/ 469848 h 469848"/>
              <a:gd name="connsiteX0" fmla="*/ 0 w 874059"/>
              <a:gd name="connsiteY0" fmla="*/ 246 h 457446"/>
              <a:gd name="connsiteX1" fmla="*/ 302560 w 874059"/>
              <a:gd name="connsiteY1" fmla="*/ 27141 h 457446"/>
              <a:gd name="connsiteX2" fmla="*/ 537883 w 874059"/>
              <a:gd name="connsiteY2" fmla="*/ 94376 h 457446"/>
              <a:gd name="connsiteX3" fmla="*/ 874059 w 874059"/>
              <a:gd name="connsiteY3" fmla="*/ 457446 h 457446"/>
              <a:gd name="connsiteX0" fmla="*/ 0 w 874059"/>
              <a:gd name="connsiteY0" fmla="*/ 336 h 457536"/>
              <a:gd name="connsiteX1" fmla="*/ 302560 w 874059"/>
              <a:gd name="connsiteY1" fmla="*/ 27231 h 457536"/>
              <a:gd name="connsiteX2" fmla="*/ 625289 w 874059"/>
              <a:gd name="connsiteY2" fmla="*/ 121360 h 457536"/>
              <a:gd name="connsiteX3" fmla="*/ 874059 w 874059"/>
              <a:gd name="connsiteY3" fmla="*/ 457536 h 457536"/>
              <a:gd name="connsiteX0" fmla="*/ 0 w 874059"/>
              <a:gd name="connsiteY0" fmla="*/ 336 h 457536"/>
              <a:gd name="connsiteX1" fmla="*/ 302560 w 874059"/>
              <a:gd name="connsiteY1" fmla="*/ 27231 h 457536"/>
              <a:gd name="connsiteX2" fmla="*/ 625289 w 874059"/>
              <a:gd name="connsiteY2" fmla="*/ 121360 h 457536"/>
              <a:gd name="connsiteX3" fmla="*/ 874059 w 874059"/>
              <a:gd name="connsiteY3" fmla="*/ 457536 h 457536"/>
              <a:gd name="connsiteX0" fmla="*/ 0 w 1116106"/>
              <a:gd name="connsiteY0" fmla="*/ 336 h 497877"/>
              <a:gd name="connsiteX1" fmla="*/ 302560 w 1116106"/>
              <a:gd name="connsiteY1" fmla="*/ 27231 h 497877"/>
              <a:gd name="connsiteX2" fmla="*/ 625289 w 1116106"/>
              <a:gd name="connsiteY2" fmla="*/ 121360 h 497877"/>
              <a:gd name="connsiteX3" fmla="*/ 1116106 w 1116106"/>
              <a:gd name="connsiteY3" fmla="*/ 497877 h 497877"/>
              <a:gd name="connsiteX0" fmla="*/ 0 w 1116106"/>
              <a:gd name="connsiteY0" fmla="*/ 454 h 497995"/>
              <a:gd name="connsiteX1" fmla="*/ 302560 w 1116106"/>
              <a:gd name="connsiteY1" fmla="*/ 27349 h 497995"/>
              <a:gd name="connsiteX2" fmla="*/ 692524 w 1116106"/>
              <a:gd name="connsiteY2" fmla="*/ 141648 h 497995"/>
              <a:gd name="connsiteX3" fmla="*/ 1116106 w 1116106"/>
              <a:gd name="connsiteY3" fmla="*/ 497995 h 497995"/>
            </a:gdLst>
            <a:ahLst/>
            <a:cxnLst>
              <a:cxn ang="0">
                <a:pos x="connsiteX0" y="connsiteY0"/>
              </a:cxn>
              <a:cxn ang="0">
                <a:pos x="connsiteX1" y="connsiteY1"/>
              </a:cxn>
              <a:cxn ang="0">
                <a:pos x="connsiteX2" y="connsiteY2"/>
              </a:cxn>
              <a:cxn ang="0">
                <a:pos x="connsiteX3" y="connsiteY3"/>
              </a:cxn>
            </a:cxnLst>
            <a:rect l="l" t="t" r="r" b="b"/>
            <a:pathLst>
              <a:path w="1116106" h="497995">
                <a:moveTo>
                  <a:pt x="0" y="454"/>
                </a:moveTo>
                <a:cubicBezTo>
                  <a:pt x="78441" y="-1787"/>
                  <a:pt x="187139" y="3817"/>
                  <a:pt x="302560" y="27349"/>
                </a:cubicBezTo>
                <a:cubicBezTo>
                  <a:pt x="417981" y="50881"/>
                  <a:pt x="556933" y="63207"/>
                  <a:pt x="692524" y="141648"/>
                </a:cubicBezTo>
                <a:cubicBezTo>
                  <a:pt x="828115" y="220089"/>
                  <a:pt x="952500" y="372489"/>
                  <a:pt x="1116106" y="497995"/>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 name="Freeform: Shape 8"/>
          <p:cNvSpPr/>
          <p:nvPr/>
        </p:nvSpPr>
        <p:spPr>
          <a:xfrm>
            <a:off x="3218529" y="4322351"/>
            <a:ext cx="2886102" cy="894482"/>
          </a:xfrm>
          <a:custGeom>
            <a:avLst/>
            <a:gdLst>
              <a:gd name="connsiteX0" fmla="*/ 0 w 2467536"/>
              <a:gd name="connsiteY0" fmla="*/ 248771 h 685800"/>
              <a:gd name="connsiteX1" fmla="*/ 544606 w 2467536"/>
              <a:gd name="connsiteY1" fmla="*/ 161365 h 685800"/>
              <a:gd name="connsiteX2" fmla="*/ 974912 w 2467536"/>
              <a:gd name="connsiteY2" fmla="*/ 33618 h 685800"/>
              <a:gd name="connsiteX3" fmla="*/ 1378324 w 2467536"/>
              <a:gd name="connsiteY3" fmla="*/ 0 h 685800"/>
              <a:gd name="connsiteX4" fmla="*/ 2003612 w 2467536"/>
              <a:gd name="connsiteY4" fmla="*/ 443753 h 685800"/>
              <a:gd name="connsiteX5" fmla="*/ 2286000 w 2467536"/>
              <a:gd name="connsiteY5" fmla="*/ 632012 h 685800"/>
              <a:gd name="connsiteX6" fmla="*/ 2467536 w 2467536"/>
              <a:gd name="connsiteY6" fmla="*/ 685800 h 685800"/>
              <a:gd name="connsiteX0" fmla="*/ 0 w 2776819"/>
              <a:gd name="connsiteY0" fmla="*/ 248771 h 826994"/>
              <a:gd name="connsiteX1" fmla="*/ 544606 w 2776819"/>
              <a:gd name="connsiteY1" fmla="*/ 161365 h 826994"/>
              <a:gd name="connsiteX2" fmla="*/ 974912 w 2776819"/>
              <a:gd name="connsiteY2" fmla="*/ 33618 h 826994"/>
              <a:gd name="connsiteX3" fmla="*/ 1378324 w 2776819"/>
              <a:gd name="connsiteY3" fmla="*/ 0 h 826994"/>
              <a:gd name="connsiteX4" fmla="*/ 2003612 w 2776819"/>
              <a:gd name="connsiteY4" fmla="*/ 443753 h 826994"/>
              <a:gd name="connsiteX5" fmla="*/ 2286000 w 2776819"/>
              <a:gd name="connsiteY5" fmla="*/ 632012 h 826994"/>
              <a:gd name="connsiteX6" fmla="*/ 2776819 w 2776819"/>
              <a:gd name="connsiteY6" fmla="*/ 826994 h 826994"/>
              <a:gd name="connsiteX0" fmla="*/ 0 w 2776819"/>
              <a:gd name="connsiteY0" fmla="*/ 248771 h 826994"/>
              <a:gd name="connsiteX1" fmla="*/ 544606 w 2776819"/>
              <a:gd name="connsiteY1" fmla="*/ 161365 h 826994"/>
              <a:gd name="connsiteX2" fmla="*/ 974912 w 2776819"/>
              <a:gd name="connsiteY2" fmla="*/ 33618 h 826994"/>
              <a:gd name="connsiteX3" fmla="*/ 1378324 w 2776819"/>
              <a:gd name="connsiteY3" fmla="*/ 0 h 826994"/>
              <a:gd name="connsiteX4" fmla="*/ 2003612 w 2776819"/>
              <a:gd name="connsiteY4" fmla="*/ 443753 h 826994"/>
              <a:gd name="connsiteX5" fmla="*/ 2286000 w 2776819"/>
              <a:gd name="connsiteY5" fmla="*/ 632012 h 826994"/>
              <a:gd name="connsiteX6" fmla="*/ 2776819 w 2776819"/>
              <a:gd name="connsiteY6" fmla="*/ 826994 h 826994"/>
              <a:gd name="connsiteX0" fmla="*/ 0 w 2776819"/>
              <a:gd name="connsiteY0" fmla="*/ 248771 h 826994"/>
              <a:gd name="connsiteX1" fmla="*/ 544606 w 2776819"/>
              <a:gd name="connsiteY1" fmla="*/ 161365 h 826994"/>
              <a:gd name="connsiteX2" fmla="*/ 974912 w 2776819"/>
              <a:gd name="connsiteY2" fmla="*/ 33618 h 826994"/>
              <a:gd name="connsiteX3" fmla="*/ 1378324 w 2776819"/>
              <a:gd name="connsiteY3" fmla="*/ 0 h 826994"/>
              <a:gd name="connsiteX4" fmla="*/ 2003612 w 2776819"/>
              <a:gd name="connsiteY4" fmla="*/ 443753 h 826994"/>
              <a:gd name="connsiteX5" fmla="*/ 2286000 w 2776819"/>
              <a:gd name="connsiteY5" fmla="*/ 632012 h 826994"/>
              <a:gd name="connsiteX6" fmla="*/ 2776819 w 2776819"/>
              <a:gd name="connsiteY6" fmla="*/ 826994 h 826994"/>
              <a:gd name="connsiteX0" fmla="*/ 0 w 2776819"/>
              <a:gd name="connsiteY0" fmla="*/ 248771 h 826994"/>
              <a:gd name="connsiteX1" fmla="*/ 457200 w 2776819"/>
              <a:gd name="connsiteY1" fmla="*/ 141195 h 826994"/>
              <a:gd name="connsiteX2" fmla="*/ 974912 w 2776819"/>
              <a:gd name="connsiteY2" fmla="*/ 33618 h 826994"/>
              <a:gd name="connsiteX3" fmla="*/ 1378324 w 2776819"/>
              <a:gd name="connsiteY3" fmla="*/ 0 h 826994"/>
              <a:gd name="connsiteX4" fmla="*/ 2003612 w 2776819"/>
              <a:gd name="connsiteY4" fmla="*/ 443753 h 826994"/>
              <a:gd name="connsiteX5" fmla="*/ 2286000 w 2776819"/>
              <a:gd name="connsiteY5" fmla="*/ 632012 h 826994"/>
              <a:gd name="connsiteX6" fmla="*/ 2776819 w 2776819"/>
              <a:gd name="connsiteY6" fmla="*/ 826994 h 826994"/>
              <a:gd name="connsiteX0" fmla="*/ 0 w 2776819"/>
              <a:gd name="connsiteY0" fmla="*/ 248771 h 826994"/>
              <a:gd name="connsiteX1" fmla="*/ 457200 w 2776819"/>
              <a:gd name="connsiteY1" fmla="*/ 141195 h 826994"/>
              <a:gd name="connsiteX2" fmla="*/ 974912 w 2776819"/>
              <a:gd name="connsiteY2" fmla="*/ 33618 h 826994"/>
              <a:gd name="connsiteX3" fmla="*/ 1378324 w 2776819"/>
              <a:gd name="connsiteY3" fmla="*/ 0 h 826994"/>
              <a:gd name="connsiteX4" fmla="*/ 2003612 w 2776819"/>
              <a:gd name="connsiteY4" fmla="*/ 443753 h 826994"/>
              <a:gd name="connsiteX5" fmla="*/ 2286000 w 2776819"/>
              <a:gd name="connsiteY5" fmla="*/ 632012 h 826994"/>
              <a:gd name="connsiteX6" fmla="*/ 2776819 w 2776819"/>
              <a:gd name="connsiteY6" fmla="*/ 826994 h 826994"/>
              <a:gd name="connsiteX0" fmla="*/ 0 w 2776819"/>
              <a:gd name="connsiteY0" fmla="*/ 282389 h 860612"/>
              <a:gd name="connsiteX1" fmla="*/ 457200 w 2776819"/>
              <a:gd name="connsiteY1" fmla="*/ 174813 h 860612"/>
              <a:gd name="connsiteX2" fmla="*/ 974912 w 2776819"/>
              <a:gd name="connsiteY2" fmla="*/ 0 h 860612"/>
              <a:gd name="connsiteX3" fmla="*/ 1378324 w 2776819"/>
              <a:gd name="connsiteY3" fmla="*/ 33618 h 860612"/>
              <a:gd name="connsiteX4" fmla="*/ 2003612 w 2776819"/>
              <a:gd name="connsiteY4" fmla="*/ 477371 h 860612"/>
              <a:gd name="connsiteX5" fmla="*/ 2286000 w 2776819"/>
              <a:gd name="connsiteY5" fmla="*/ 665630 h 860612"/>
              <a:gd name="connsiteX6" fmla="*/ 2776819 w 2776819"/>
              <a:gd name="connsiteY6" fmla="*/ 860612 h 860612"/>
              <a:gd name="connsiteX0" fmla="*/ 0 w 2776819"/>
              <a:gd name="connsiteY0" fmla="*/ 282389 h 860612"/>
              <a:gd name="connsiteX1" fmla="*/ 457200 w 2776819"/>
              <a:gd name="connsiteY1" fmla="*/ 174813 h 860612"/>
              <a:gd name="connsiteX2" fmla="*/ 974912 w 2776819"/>
              <a:gd name="connsiteY2" fmla="*/ 0 h 860612"/>
              <a:gd name="connsiteX3" fmla="*/ 1378324 w 2776819"/>
              <a:gd name="connsiteY3" fmla="*/ 33618 h 860612"/>
              <a:gd name="connsiteX4" fmla="*/ 2003612 w 2776819"/>
              <a:gd name="connsiteY4" fmla="*/ 477371 h 860612"/>
              <a:gd name="connsiteX5" fmla="*/ 2286000 w 2776819"/>
              <a:gd name="connsiteY5" fmla="*/ 665630 h 860612"/>
              <a:gd name="connsiteX6" fmla="*/ 2776819 w 2776819"/>
              <a:gd name="connsiteY6" fmla="*/ 860612 h 860612"/>
              <a:gd name="connsiteX0" fmla="*/ 0 w 2776819"/>
              <a:gd name="connsiteY0" fmla="*/ 282389 h 860612"/>
              <a:gd name="connsiteX1" fmla="*/ 457200 w 2776819"/>
              <a:gd name="connsiteY1" fmla="*/ 174813 h 860612"/>
              <a:gd name="connsiteX2" fmla="*/ 974912 w 2776819"/>
              <a:gd name="connsiteY2" fmla="*/ 0 h 860612"/>
              <a:gd name="connsiteX3" fmla="*/ 1378324 w 2776819"/>
              <a:gd name="connsiteY3" fmla="*/ 33618 h 860612"/>
              <a:gd name="connsiteX4" fmla="*/ 1922930 w 2776819"/>
              <a:gd name="connsiteY4" fmla="*/ 410136 h 860612"/>
              <a:gd name="connsiteX5" fmla="*/ 2286000 w 2776819"/>
              <a:gd name="connsiteY5" fmla="*/ 665630 h 860612"/>
              <a:gd name="connsiteX6" fmla="*/ 2776819 w 2776819"/>
              <a:gd name="connsiteY6" fmla="*/ 860612 h 86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6819" h="860612">
                <a:moveTo>
                  <a:pt x="0" y="282389"/>
                </a:moveTo>
                <a:cubicBezTo>
                  <a:pt x="181535" y="253254"/>
                  <a:pt x="294715" y="221878"/>
                  <a:pt x="457200" y="174813"/>
                </a:cubicBezTo>
                <a:cubicBezTo>
                  <a:pt x="619685" y="127748"/>
                  <a:pt x="835959" y="26894"/>
                  <a:pt x="974912" y="0"/>
                </a:cubicBezTo>
                <a:lnTo>
                  <a:pt x="1378324" y="33618"/>
                </a:lnTo>
                <a:cubicBezTo>
                  <a:pt x="1549774" y="113180"/>
                  <a:pt x="1771651" y="304801"/>
                  <a:pt x="1922930" y="410136"/>
                </a:cubicBezTo>
                <a:cubicBezTo>
                  <a:pt x="2074209" y="515471"/>
                  <a:pt x="2143685" y="590551"/>
                  <a:pt x="2286000" y="665630"/>
                </a:cubicBezTo>
                <a:cubicBezTo>
                  <a:pt x="2428315" y="740709"/>
                  <a:pt x="2613213" y="795618"/>
                  <a:pt x="2776819" y="860612"/>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 name="Freeform: Shape 9"/>
          <p:cNvSpPr/>
          <p:nvPr/>
        </p:nvSpPr>
        <p:spPr>
          <a:xfrm>
            <a:off x="4944599" y="4212698"/>
            <a:ext cx="1598097" cy="330297"/>
          </a:xfrm>
          <a:custGeom>
            <a:avLst/>
            <a:gdLst>
              <a:gd name="connsiteX0" fmla="*/ 0 w 1707777"/>
              <a:gd name="connsiteY0" fmla="*/ 127747 h 127747"/>
              <a:gd name="connsiteX1" fmla="*/ 679077 w 1707777"/>
              <a:gd name="connsiteY1" fmla="*/ 60512 h 127747"/>
              <a:gd name="connsiteX2" fmla="*/ 1264024 w 1707777"/>
              <a:gd name="connsiteY2" fmla="*/ 0 h 127747"/>
              <a:gd name="connsiteX3" fmla="*/ 1707777 w 1707777"/>
              <a:gd name="connsiteY3" fmla="*/ 20170 h 127747"/>
              <a:gd name="connsiteX0" fmla="*/ 0 w 1674412"/>
              <a:gd name="connsiteY0" fmla="*/ 129820 h 129820"/>
              <a:gd name="connsiteX1" fmla="*/ 679077 w 1674412"/>
              <a:gd name="connsiteY1" fmla="*/ 62585 h 129820"/>
              <a:gd name="connsiteX2" fmla="*/ 1264024 w 1674412"/>
              <a:gd name="connsiteY2" fmla="*/ 2073 h 129820"/>
              <a:gd name="connsiteX3" fmla="*/ 1674412 w 1674412"/>
              <a:gd name="connsiteY3" fmla="*/ 15381 h 129820"/>
              <a:gd name="connsiteX0" fmla="*/ 0 w 1670242"/>
              <a:gd name="connsiteY0" fmla="*/ 127747 h 127747"/>
              <a:gd name="connsiteX1" fmla="*/ 679077 w 1670242"/>
              <a:gd name="connsiteY1" fmla="*/ 60512 h 127747"/>
              <a:gd name="connsiteX2" fmla="*/ 1264024 w 1670242"/>
              <a:gd name="connsiteY2" fmla="*/ 0 h 127747"/>
              <a:gd name="connsiteX3" fmla="*/ 1670242 w 1670242"/>
              <a:gd name="connsiteY3" fmla="*/ 20170 h 127747"/>
              <a:gd name="connsiteX0" fmla="*/ 0 w 1661900"/>
              <a:gd name="connsiteY0" fmla="*/ 127747 h 127747"/>
              <a:gd name="connsiteX1" fmla="*/ 679077 w 1661900"/>
              <a:gd name="connsiteY1" fmla="*/ 60512 h 127747"/>
              <a:gd name="connsiteX2" fmla="*/ 1264024 w 1661900"/>
              <a:gd name="connsiteY2" fmla="*/ 0 h 127747"/>
              <a:gd name="connsiteX3" fmla="*/ 1661900 w 1661900"/>
              <a:gd name="connsiteY3" fmla="*/ 16053 h 127747"/>
              <a:gd name="connsiteX0" fmla="*/ 0 w 1661900"/>
              <a:gd name="connsiteY0" fmla="*/ 127747 h 127747"/>
              <a:gd name="connsiteX1" fmla="*/ 679077 w 1661900"/>
              <a:gd name="connsiteY1" fmla="*/ 60512 h 127747"/>
              <a:gd name="connsiteX2" fmla="*/ 1264024 w 1661900"/>
              <a:gd name="connsiteY2" fmla="*/ 0 h 127747"/>
              <a:gd name="connsiteX3" fmla="*/ 1661900 w 1661900"/>
              <a:gd name="connsiteY3" fmla="*/ 16053 h 127747"/>
              <a:gd name="connsiteX0" fmla="*/ 0 w 1661900"/>
              <a:gd name="connsiteY0" fmla="*/ 112147 h 112147"/>
              <a:gd name="connsiteX1" fmla="*/ 679077 w 1661900"/>
              <a:gd name="connsiteY1" fmla="*/ 44912 h 112147"/>
              <a:gd name="connsiteX2" fmla="*/ 1122223 w 1661900"/>
              <a:gd name="connsiteY2" fmla="*/ 2241 h 112147"/>
              <a:gd name="connsiteX3" fmla="*/ 1661900 w 1661900"/>
              <a:gd name="connsiteY3" fmla="*/ 453 h 112147"/>
              <a:gd name="connsiteX0" fmla="*/ 0 w 1661900"/>
              <a:gd name="connsiteY0" fmla="*/ 113891 h 113891"/>
              <a:gd name="connsiteX1" fmla="*/ 679077 w 1661900"/>
              <a:gd name="connsiteY1" fmla="*/ 46656 h 113891"/>
              <a:gd name="connsiteX2" fmla="*/ 1122223 w 1661900"/>
              <a:gd name="connsiteY2" fmla="*/ 3985 h 113891"/>
              <a:gd name="connsiteX3" fmla="*/ 1661900 w 1661900"/>
              <a:gd name="connsiteY3" fmla="*/ 2197 h 113891"/>
              <a:gd name="connsiteX0" fmla="*/ 0 w 1661900"/>
              <a:gd name="connsiteY0" fmla="*/ 112350 h 112350"/>
              <a:gd name="connsiteX1" fmla="*/ 679077 w 1661900"/>
              <a:gd name="connsiteY1" fmla="*/ 45115 h 112350"/>
              <a:gd name="connsiteX2" fmla="*/ 1080516 w 1661900"/>
              <a:gd name="connsiteY2" fmla="*/ 9306 h 112350"/>
              <a:gd name="connsiteX3" fmla="*/ 1661900 w 1661900"/>
              <a:gd name="connsiteY3" fmla="*/ 656 h 112350"/>
              <a:gd name="connsiteX0" fmla="*/ 0 w 1661900"/>
              <a:gd name="connsiteY0" fmla="*/ 113026 h 113026"/>
              <a:gd name="connsiteX1" fmla="*/ 629028 w 1661900"/>
              <a:gd name="connsiteY1" fmla="*/ 66377 h 113026"/>
              <a:gd name="connsiteX2" fmla="*/ 1080516 w 1661900"/>
              <a:gd name="connsiteY2" fmla="*/ 9982 h 113026"/>
              <a:gd name="connsiteX3" fmla="*/ 1661900 w 1661900"/>
              <a:gd name="connsiteY3" fmla="*/ 1332 h 113026"/>
            </a:gdLst>
            <a:ahLst/>
            <a:cxnLst>
              <a:cxn ang="0">
                <a:pos x="connsiteX0" y="connsiteY0"/>
              </a:cxn>
              <a:cxn ang="0">
                <a:pos x="connsiteX1" y="connsiteY1"/>
              </a:cxn>
              <a:cxn ang="0">
                <a:pos x="connsiteX2" y="connsiteY2"/>
              </a:cxn>
              <a:cxn ang="0">
                <a:pos x="connsiteX3" y="connsiteY3"/>
              </a:cxn>
            </a:cxnLst>
            <a:rect l="l" t="t" r="r" b="b"/>
            <a:pathLst>
              <a:path w="1661900" h="113026">
                <a:moveTo>
                  <a:pt x="0" y="113026"/>
                </a:moveTo>
                <a:lnTo>
                  <a:pt x="629028" y="66377"/>
                </a:lnTo>
                <a:cubicBezTo>
                  <a:pt x="809114" y="49203"/>
                  <a:pt x="908371" y="20823"/>
                  <a:pt x="1080516" y="9982"/>
                </a:cubicBezTo>
                <a:cubicBezTo>
                  <a:pt x="1252661" y="-859"/>
                  <a:pt x="1466716" y="-1274"/>
                  <a:pt x="1661900" y="1332"/>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1" name="Freeform: Shape 10"/>
          <p:cNvSpPr/>
          <p:nvPr/>
        </p:nvSpPr>
        <p:spPr>
          <a:xfrm>
            <a:off x="1520413" y="4636817"/>
            <a:ext cx="1565342" cy="188680"/>
          </a:xfrm>
          <a:custGeom>
            <a:avLst/>
            <a:gdLst>
              <a:gd name="connsiteX0" fmla="*/ 0 w 1506070"/>
              <a:gd name="connsiteY0" fmla="*/ 13447 h 181536"/>
              <a:gd name="connsiteX1" fmla="*/ 531159 w 1506070"/>
              <a:gd name="connsiteY1" fmla="*/ 0 h 181536"/>
              <a:gd name="connsiteX2" fmla="*/ 1048870 w 1506070"/>
              <a:gd name="connsiteY2" fmla="*/ 73959 h 181536"/>
              <a:gd name="connsiteX3" fmla="*/ 1506070 w 1506070"/>
              <a:gd name="connsiteY3" fmla="*/ 181536 h 181536"/>
            </a:gdLst>
            <a:ahLst/>
            <a:cxnLst>
              <a:cxn ang="0">
                <a:pos x="connsiteX0" y="connsiteY0"/>
              </a:cxn>
              <a:cxn ang="0">
                <a:pos x="connsiteX1" y="connsiteY1"/>
              </a:cxn>
              <a:cxn ang="0">
                <a:pos x="connsiteX2" y="connsiteY2"/>
              </a:cxn>
              <a:cxn ang="0">
                <a:pos x="connsiteX3" y="connsiteY3"/>
              </a:cxn>
            </a:cxnLst>
            <a:rect l="l" t="t" r="r" b="b"/>
            <a:pathLst>
              <a:path w="1506070" h="181536">
                <a:moveTo>
                  <a:pt x="0" y="13447"/>
                </a:moveTo>
                <a:lnTo>
                  <a:pt x="531159" y="0"/>
                </a:lnTo>
                <a:lnTo>
                  <a:pt x="1048870" y="73959"/>
                </a:lnTo>
                <a:lnTo>
                  <a:pt x="1506070" y="181536"/>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 name="Freeform: Shape 11"/>
          <p:cNvSpPr/>
          <p:nvPr/>
        </p:nvSpPr>
        <p:spPr>
          <a:xfrm>
            <a:off x="2009582" y="4769592"/>
            <a:ext cx="726766" cy="489170"/>
          </a:xfrm>
          <a:custGeom>
            <a:avLst/>
            <a:gdLst>
              <a:gd name="connsiteX0" fmla="*/ 0 w 699247"/>
              <a:gd name="connsiteY0" fmla="*/ 0 h 470647"/>
              <a:gd name="connsiteX1" fmla="*/ 699247 w 699247"/>
              <a:gd name="connsiteY1" fmla="*/ 470647 h 470647"/>
            </a:gdLst>
            <a:ahLst/>
            <a:cxnLst>
              <a:cxn ang="0">
                <a:pos x="connsiteX0" y="connsiteY0"/>
              </a:cxn>
              <a:cxn ang="0">
                <a:pos x="connsiteX1" y="connsiteY1"/>
              </a:cxn>
            </a:cxnLst>
            <a:rect l="l" t="t" r="r" b="b"/>
            <a:pathLst>
              <a:path w="699247" h="470647">
                <a:moveTo>
                  <a:pt x="0" y="0"/>
                </a:moveTo>
                <a:lnTo>
                  <a:pt x="699247" y="470647"/>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3" name="Freeform: Shape 12"/>
          <p:cNvSpPr/>
          <p:nvPr/>
        </p:nvSpPr>
        <p:spPr>
          <a:xfrm>
            <a:off x="2561645" y="4916343"/>
            <a:ext cx="1083161" cy="1027256"/>
          </a:xfrm>
          <a:custGeom>
            <a:avLst/>
            <a:gdLst>
              <a:gd name="connsiteX0" fmla="*/ 0 w 1042147"/>
              <a:gd name="connsiteY0" fmla="*/ 0 h 988359"/>
              <a:gd name="connsiteX1" fmla="*/ 537882 w 1042147"/>
              <a:gd name="connsiteY1" fmla="*/ 302559 h 988359"/>
              <a:gd name="connsiteX2" fmla="*/ 833717 w 1042147"/>
              <a:gd name="connsiteY2" fmla="*/ 860612 h 988359"/>
              <a:gd name="connsiteX3" fmla="*/ 1042147 w 1042147"/>
              <a:gd name="connsiteY3" fmla="*/ 988359 h 988359"/>
            </a:gdLst>
            <a:ahLst/>
            <a:cxnLst>
              <a:cxn ang="0">
                <a:pos x="connsiteX0" y="connsiteY0"/>
              </a:cxn>
              <a:cxn ang="0">
                <a:pos x="connsiteX1" y="connsiteY1"/>
              </a:cxn>
              <a:cxn ang="0">
                <a:pos x="connsiteX2" y="connsiteY2"/>
              </a:cxn>
              <a:cxn ang="0">
                <a:pos x="connsiteX3" y="connsiteY3"/>
              </a:cxn>
            </a:cxnLst>
            <a:rect l="l" t="t" r="r" b="b"/>
            <a:pathLst>
              <a:path w="1042147" h="988359">
                <a:moveTo>
                  <a:pt x="0" y="0"/>
                </a:moveTo>
                <a:lnTo>
                  <a:pt x="537882" y="302559"/>
                </a:lnTo>
                <a:lnTo>
                  <a:pt x="833717" y="860612"/>
                </a:lnTo>
                <a:lnTo>
                  <a:pt x="1042147" y="988359"/>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4" name="Freeform: Shape 13"/>
          <p:cNvSpPr/>
          <p:nvPr/>
        </p:nvSpPr>
        <p:spPr>
          <a:xfrm>
            <a:off x="3022862" y="5293703"/>
            <a:ext cx="195667" cy="600980"/>
          </a:xfrm>
          <a:custGeom>
            <a:avLst/>
            <a:gdLst>
              <a:gd name="connsiteX0" fmla="*/ 0 w 188258"/>
              <a:gd name="connsiteY0" fmla="*/ 0 h 578224"/>
              <a:gd name="connsiteX1" fmla="*/ 188258 w 188258"/>
              <a:gd name="connsiteY1" fmla="*/ 578224 h 578224"/>
            </a:gdLst>
            <a:ahLst/>
            <a:cxnLst>
              <a:cxn ang="0">
                <a:pos x="connsiteX0" y="connsiteY0"/>
              </a:cxn>
              <a:cxn ang="0">
                <a:pos x="connsiteX1" y="connsiteY1"/>
              </a:cxn>
            </a:cxnLst>
            <a:rect l="l" t="t" r="r" b="b"/>
            <a:pathLst>
              <a:path w="188258" h="578224">
                <a:moveTo>
                  <a:pt x="0" y="0"/>
                </a:moveTo>
                <a:lnTo>
                  <a:pt x="188258" y="578224"/>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5" name="Freeform: Shape 14"/>
          <p:cNvSpPr/>
          <p:nvPr/>
        </p:nvSpPr>
        <p:spPr>
          <a:xfrm>
            <a:off x="3519019" y="5194143"/>
            <a:ext cx="2299097" cy="179373"/>
          </a:xfrm>
          <a:custGeom>
            <a:avLst/>
            <a:gdLst>
              <a:gd name="connsiteX0" fmla="*/ 0 w 1976718"/>
              <a:gd name="connsiteY0" fmla="*/ 67235 h 100853"/>
              <a:gd name="connsiteX1" fmla="*/ 268941 w 1976718"/>
              <a:gd name="connsiteY1" fmla="*/ 53788 h 100853"/>
              <a:gd name="connsiteX2" fmla="*/ 484094 w 1976718"/>
              <a:gd name="connsiteY2" fmla="*/ 100853 h 100853"/>
              <a:gd name="connsiteX3" fmla="*/ 793377 w 1976718"/>
              <a:gd name="connsiteY3" fmla="*/ 0 h 100853"/>
              <a:gd name="connsiteX4" fmla="*/ 1358153 w 1976718"/>
              <a:gd name="connsiteY4" fmla="*/ 0 h 100853"/>
              <a:gd name="connsiteX5" fmla="*/ 1741394 w 1976718"/>
              <a:gd name="connsiteY5" fmla="*/ 87406 h 100853"/>
              <a:gd name="connsiteX6" fmla="*/ 1976718 w 1976718"/>
              <a:gd name="connsiteY6" fmla="*/ 80682 h 100853"/>
              <a:gd name="connsiteX0" fmla="*/ 0 w 1976718"/>
              <a:gd name="connsiteY0" fmla="*/ 67235 h 101917"/>
              <a:gd name="connsiteX1" fmla="*/ 268941 w 1976718"/>
              <a:gd name="connsiteY1" fmla="*/ 53788 h 101917"/>
              <a:gd name="connsiteX2" fmla="*/ 484094 w 1976718"/>
              <a:gd name="connsiteY2" fmla="*/ 100853 h 101917"/>
              <a:gd name="connsiteX3" fmla="*/ 793377 w 1976718"/>
              <a:gd name="connsiteY3" fmla="*/ 0 h 101917"/>
              <a:gd name="connsiteX4" fmla="*/ 1358153 w 1976718"/>
              <a:gd name="connsiteY4" fmla="*/ 0 h 101917"/>
              <a:gd name="connsiteX5" fmla="*/ 1741394 w 1976718"/>
              <a:gd name="connsiteY5" fmla="*/ 87406 h 101917"/>
              <a:gd name="connsiteX6" fmla="*/ 1976718 w 1976718"/>
              <a:gd name="connsiteY6" fmla="*/ 80682 h 101917"/>
              <a:gd name="connsiteX0" fmla="*/ 0 w 1976718"/>
              <a:gd name="connsiteY0" fmla="*/ 67235 h 115160"/>
              <a:gd name="connsiteX1" fmla="*/ 268941 w 1976718"/>
              <a:gd name="connsiteY1" fmla="*/ 53788 h 115160"/>
              <a:gd name="connsiteX2" fmla="*/ 537883 w 1976718"/>
              <a:gd name="connsiteY2" fmla="*/ 114300 h 115160"/>
              <a:gd name="connsiteX3" fmla="*/ 793377 w 1976718"/>
              <a:gd name="connsiteY3" fmla="*/ 0 h 115160"/>
              <a:gd name="connsiteX4" fmla="*/ 1358153 w 1976718"/>
              <a:gd name="connsiteY4" fmla="*/ 0 h 115160"/>
              <a:gd name="connsiteX5" fmla="*/ 1741394 w 1976718"/>
              <a:gd name="connsiteY5" fmla="*/ 87406 h 115160"/>
              <a:gd name="connsiteX6" fmla="*/ 1976718 w 1976718"/>
              <a:gd name="connsiteY6" fmla="*/ 80682 h 115160"/>
              <a:gd name="connsiteX0" fmla="*/ 0 w 1976718"/>
              <a:gd name="connsiteY0" fmla="*/ 67235 h 115160"/>
              <a:gd name="connsiteX1" fmla="*/ 268941 w 1976718"/>
              <a:gd name="connsiteY1" fmla="*/ 53788 h 115160"/>
              <a:gd name="connsiteX2" fmla="*/ 537883 w 1976718"/>
              <a:gd name="connsiteY2" fmla="*/ 114300 h 115160"/>
              <a:gd name="connsiteX3" fmla="*/ 793377 w 1976718"/>
              <a:gd name="connsiteY3" fmla="*/ 0 h 115160"/>
              <a:gd name="connsiteX4" fmla="*/ 1358153 w 1976718"/>
              <a:gd name="connsiteY4" fmla="*/ 0 h 115160"/>
              <a:gd name="connsiteX5" fmla="*/ 1741394 w 1976718"/>
              <a:gd name="connsiteY5" fmla="*/ 87406 h 115160"/>
              <a:gd name="connsiteX6" fmla="*/ 1976718 w 1976718"/>
              <a:gd name="connsiteY6" fmla="*/ 80682 h 115160"/>
              <a:gd name="connsiteX0" fmla="*/ 0 w 1976718"/>
              <a:gd name="connsiteY0" fmla="*/ 121023 h 170920"/>
              <a:gd name="connsiteX1" fmla="*/ 268941 w 1976718"/>
              <a:gd name="connsiteY1" fmla="*/ 107576 h 170920"/>
              <a:gd name="connsiteX2" fmla="*/ 537883 w 1976718"/>
              <a:gd name="connsiteY2" fmla="*/ 168088 h 170920"/>
              <a:gd name="connsiteX3" fmla="*/ 887507 w 1976718"/>
              <a:gd name="connsiteY3" fmla="*/ 0 h 170920"/>
              <a:gd name="connsiteX4" fmla="*/ 1358153 w 1976718"/>
              <a:gd name="connsiteY4" fmla="*/ 53788 h 170920"/>
              <a:gd name="connsiteX5" fmla="*/ 1741394 w 1976718"/>
              <a:gd name="connsiteY5" fmla="*/ 141194 h 170920"/>
              <a:gd name="connsiteX6" fmla="*/ 1976718 w 1976718"/>
              <a:gd name="connsiteY6" fmla="*/ 134470 h 170920"/>
              <a:gd name="connsiteX0" fmla="*/ 0 w 1976718"/>
              <a:gd name="connsiteY0" fmla="*/ 121023 h 170920"/>
              <a:gd name="connsiteX1" fmla="*/ 268941 w 1976718"/>
              <a:gd name="connsiteY1" fmla="*/ 107576 h 170920"/>
              <a:gd name="connsiteX2" fmla="*/ 537883 w 1976718"/>
              <a:gd name="connsiteY2" fmla="*/ 168088 h 170920"/>
              <a:gd name="connsiteX3" fmla="*/ 887507 w 1976718"/>
              <a:gd name="connsiteY3" fmla="*/ 0 h 170920"/>
              <a:gd name="connsiteX4" fmla="*/ 1358153 w 1976718"/>
              <a:gd name="connsiteY4" fmla="*/ 53788 h 170920"/>
              <a:gd name="connsiteX5" fmla="*/ 1741394 w 1976718"/>
              <a:gd name="connsiteY5" fmla="*/ 141194 h 170920"/>
              <a:gd name="connsiteX6" fmla="*/ 1976718 w 1976718"/>
              <a:gd name="connsiteY6" fmla="*/ 134470 h 170920"/>
              <a:gd name="connsiteX0" fmla="*/ 0 w 1976718"/>
              <a:gd name="connsiteY0" fmla="*/ 122684 h 172581"/>
              <a:gd name="connsiteX1" fmla="*/ 268941 w 1976718"/>
              <a:gd name="connsiteY1" fmla="*/ 109237 h 172581"/>
              <a:gd name="connsiteX2" fmla="*/ 537883 w 1976718"/>
              <a:gd name="connsiteY2" fmla="*/ 169749 h 172581"/>
              <a:gd name="connsiteX3" fmla="*/ 887507 w 1976718"/>
              <a:gd name="connsiteY3" fmla="*/ 1661 h 172581"/>
              <a:gd name="connsiteX4" fmla="*/ 1358153 w 1976718"/>
              <a:gd name="connsiteY4" fmla="*/ 89067 h 172581"/>
              <a:gd name="connsiteX5" fmla="*/ 1741394 w 1976718"/>
              <a:gd name="connsiteY5" fmla="*/ 142855 h 172581"/>
              <a:gd name="connsiteX6" fmla="*/ 1976718 w 1976718"/>
              <a:gd name="connsiteY6" fmla="*/ 136131 h 172581"/>
              <a:gd name="connsiteX0" fmla="*/ 0 w 2212041"/>
              <a:gd name="connsiteY0" fmla="*/ 122684 h 172581"/>
              <a:gd name="connsiteX1" fmla="*/ 268941 w 2212041"/>
              <a:gd name="connsiteY1" fmla="*/ 109237 h 172581"/>
              <a:gd name="connsiteX2" fmla="*/ 537883 w 2212041"/>
              <a:gd name="connsiteY2" fmla="*/ 169749 h 172581"/>
              <a:gd name="connsiteX3" fmla="*/ 887507 w 2212041"/>
              <a:gd name="connsiteY3" fmla="*/ 1661 h 172581"/>
              <a:gd name="connsiteX4" fmla="*/ 1358153 w 2212041"/>
              <a:gd name="connsiteY4" fmla="*/ 89067 h 172581"/>
              <a:gd name="connsiteX5" fmla="*/ 1741394 w 2212041"/>
              <a:gd name="connsiteY5" fmla="*/ 142855 h 172581"/>
              <a:gd name="connsiteX6" fmla="*/ 2212041 w 2212041"/>
              <a:gd name="connsiteY6" fmla="*/ 136131 h 17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2041" h="172581">
                <a:moveTo>
                  <a:pt x="0" y="122684"/>
                </a:moveTo>
                <a:lnTo>
                  <a:pt x="268941" y="109237"/>
                </a:lnTo>
                <a:cubicBezTo>
                  <a:pt x="349623" y="114840"/>
                  <a:pt x="434789" y="187678"/>
                  <a:pt x="537883" y="169749"/>
                </a:cubicBezTo>
                <a:cubicBezTo>
                  <a:pt x="640977" y="151820"/>
                  <a:pt x="750795" y="15108"/>
                  <a:pt x="887507" y="1661"/>
                </a:cubicBezTo>
                <a:cubicBezTo>
                  <a:pt x="1024219" y="-11786"/>
                  <a:pt x="1201271" y="59932"/>
                  <a:pt x="1358153" y="89067"/>
                </a:cubicBezTo>
                <a:lnTo>
                  <a:pt x="1741394" y="142855"/>
                </a:lnTo>
                <a:lnTo>
                  <a:pt x="2212041" y="136131"/>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3" name="Freeform: Shape 42"/>
          <p:cNvSpPr/>
          <p:nvPr/>
        </p:nvSpPr>
        <p:spPr>
          <a:xfrm>
            <a:off x="3958389" y="4788568"/>
            <a:ext cx="998622" cy="252664"/>
          </a:xfrm>
          <a:custGeom>
            <a:avLst/>
            <a:gdLst>
              <a:gd name="connsiteX0" fmla="*/ 0 w 998622"/>
              <a:gd name="connsiteY0" fmla="*/ 0 h 252664"/>
              <a:gd name="connsiteX1" fmla="*/ 372979 w 998622"/>
              <a:gd name="connsiteY1" fmla="*/ 168443 h 252664"/>
              <a:gd name="connsiteX2" fmla="*/ 998622 w 998622"/>
              <a:gd name="connsiteY2" fmla="*/ 252664 h 252664"/>
            </a:gdLst>
            <a:ahLst/>
            <a:cxnLst>
              <a:cxn ang="0">
                <a:pos x="connsiteX0" y="connsiteY0"/>
              </a:cxn>
              <a:cxn ang="0">
                <a:pos x="connsiteX1" y="connsiteY1"/>
              </a:cxn>
              <a:cxn ang="0">
                <a:pos x="connsiteX2" y="connsiteY2"/>
              </a:cxn>
            </a:cxnLst>
            <a:rect l="l" t="t" r="r" b="b"/>
            <a:pathLst>
              <a:path w="998622" h="252664">
                <a:moveTo>
                  <a:pt x="0" y="0"/>
                </a:moveTo>
                <a:lnTo>
                  <a:pt x="372979" y="168443"/>
                </a:lnTo>
                <a:lnTo>
                  <a:pt x="998622" y="252664"/>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5" name="Freeform: Shape 44"/>
          <p:cNvSpPr/>
          <p:nvPr/>
        </p:nvSpPr>
        <p:spPr>
          <a:xfrm>
            <a:off x="2656516" y="4104827"/>
            <a:ext cx="242893" cy="83856"/>
          </a:xfrm>
          <a:custGeom>
            <a:avLst/>
            <a:gdLst>
              <a:gd name="connsiteX0" fmla="*/ 0 w 336884"/>
              <a:gd name="connsiteY0" fmla="*/ 72189 h 72189"/>
              <a:gd name="connsiteX1" fmla="*/ 336884 w 336884"/>
              <a:gd name="connsiteY1" fmla="*/ 0 h 72189"/>
            </a:gdLst>
            <a:ahLst/>
            <a:cxnLst>
              <a:cxn ang="0">
                <a:pos x="connsiteX0" y="connsiteY0"/>
              </a:cxn>
              <a:cxn ang="0">
                <a:pos x="connsiteX1" y="connsiteY1"/>
              </a:cxn>
            </a:cxnLst>
            <a:rect l="l" t="t" r="r" b="b"/>
            <a:pathLst>
              <a:path w="336884" h="72189">
                <a:moveTo>
                  <a:pt x="0" y="72189"/>
                </a:moveTo>
                <a:lnTo>
                  <a:pt x="336884" y="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7" name="TextBox 86"/>
          <p:cNvSpPr txBox="1"/>
          <p:nvPr/>
        </p:nvSpPr>
        <p:spPr>
          <a:xfrm>
            <a:off x="4093115" y="1976447"/>
            <a:ext cx="4975543" cy="707886"/>
          </a:xfrm>
          <a:prstGeom prst="rect">
            <a:avLst/>
          </a:prstGeom>
          <a:solidFill>
            <a:schemeClr val="bg1"/>
          </a:solidFill>
        </p:spPr>
        <p:txBody>
          <a:bodyPr wrap="square" rtlCol="0">
            <a:spAutoFit/>
          </a:bodyPr>
          <a:lstStyle/>
          <a:p>
            <a:pPr marL="342900" indent="-342900" algn="ctr">
              <a:buFont typeface="Arial" panose="020B0604020202020204" pitchFamily="34" charset="0"/>
              <a:buChar char="•"/>
            </a:pPr>
            <a:r>
              <a:rPr lang="en-GB" sz="2000" b="1" dirty="0">
                <a:solidFill>
                  <a:srgbClr val="92D050"/>
                </a:solidFill>
              </a:rPr>
              <a:t>78%</a:t>
            </a:r>
            <a:r>
              <a:rPr lang="en-GB" sz="2000" b="1" dirty="0"/>
              <a:t> EMPLOYEES FEEL MORE FLEXIBLE WITH DIGITAL TOOLS</a:t>
            </a:r>
          </a:p>
        </p:txBody>
      </p:sp>
      <p:sp>
        <p:nvSpPr>
          <p:cNvPr id="46" name="Freeform: Shape 45"/>
          <p:cNvSpPr/>
          <p:nvPr/>
        </p:nvSpPr>
        <p:spPr>
          <a:xfrm>
            <a:off x="4759624" y="3816934"/>
            <a:ext cx="2164413" cy="396558"/>
          </a:xfrm>
          <a:custGeom>
            <a:avLst/>
            <a:gdLst>
              <a:gd name="connsiteX0" fmla="*/ 0 w 3140242"/>
              <a:gd name="connsiteY0" fmla="*/ 132347 h 409073"/>
              <a:gd name="connsiteX1" fmla="*/ 577516 w 3140242"/>
              <a:gd name="connsiteY1" fmla="*/ 0 h 409073"/>
              <a:gd name="connsiteX2" fmla="*/ 1407695 w 3140242"/>
              <a:gd name="connsiteY2" fmla="*/ 168442 h 409073"/>
              <a:gd name="connsiteX3" fmla="*/ 2514600 w 3140242"/>
              <a:gd name="connsiteY3" fmla="*/ 228600 h 409073"/>
              <a:gd name="connsiteX4" fmla="*/ 3140242 w 3140242"/>
              <a:gd name="connsiteY4" fmla="*/ 409073 h 409073"/>
              <a:gd name="connsiteX0" fmla="*/ 0 w 3140242"/>
              <a:gd name="connsiteY0" fmla="*/ 132621 h 409347"/>
              <a:gd name="connsiteX1" fmla="*/ 577516 w 3140242"/>
              <a:gd name="connsiteY1" fmla="*/ 274 h 409347"/>
              <a:gd name="connsiteX2" fmla="*/ 1407695 w 3140242"/>
              <a:gd name="connsiteY2" fmla="*/ 168716 h 409347"/>
              <a:gd name="connsiteX3" fmla="*/ 2514600 w 3140242"/>
              <a:gd name="connsiteY3" fmla="*/ 228874 h 409347"/>
              <a:gd name="connsiteX4" fmla="*/ 3140242 w 3140242"/>
              <a:gd name="connsiteY4" fmla="*/ 409347 h 409347"/>
              <a:gd name="connsiteX0" fmla="*/ 0 w 3140242"/>
              <a:gd name="connsiteY0" fmla="*/ 132621 h 409347"/>
              <a:gd name="connsiteX1" fmla="*/ 577516 w 3140242"/>
              <a:gd name="connsiteY1" fmla="*/ 274 h 409347"/>
              <a:gd name="connsiteX2" fmla="*/ 1407695 w 3140242"/>
              <a:gd name="connsiteY2" fmla="*/ 168716 h 409347"/>
              <a:gd name="connsiteX3" fmla="*/ 2514600 w 3140242"/>
              <a:gd name="connsiteY3" fmla="*/ 228874 h 409347"/>
              <a:gd name="connsiteX4" fmla="*/ 3140242 w 3140242"/>
              <a:gd name="connsiteY4" fmla="*/ 409347 h 409347"/>
              <a:gd name="connsiteX0" fmla="*/ 0 w 3140242"/>
              <a:gd name="connsiteY0" fmla="*/ 132621 h 396558"/>
              <a:gd name="connsiteX1" fmla="*/ 577516 w 3140242"/>
              <a:gd name="connsiteY1" fmla="*/ 274 h 396558"/>
              <a:gd name="connsiteX2" fmla="*/ 1407695 w 3140242"/>
              <a:gd name="connsiteY2" fmla="*/ 168716 h 396558"/>
              <a:gd name="connsiteX3" fmla="*/ 2514600 w 3140242"/>
              <a:gd name="connsiteY3" fmla="*/ 228874 h 396558"/>
              <a:gd name="connsiteX4" fmla="*/ 3140242 w 3140242"/>
              <a:gd name="connsiteY4" fmla="*/ 396558 h 3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242" h="396558">
                <a:moveTo>
                  <a:pt x="0" y="132621"/>
                </a:moveTo>
                <a:cubicBezTo>
                  <a:pt x="192505" y="88505"/>
                  <a:pt x="342900" y="-5742"/>
                  <a:pt x="577516" y="274"/>
                </a:cubicBezTo>
                <a:cubicBezTo>
                  <a:pt x="812132" y="6290"/>
                  <a:pt x="1084848" y="130616"/>
                  <a:pt x="1407695" y="168716"/>
                </a:cubicBezTo>
                <a:cubicBezTo>
                  <a:pt x="1776663" y="188769"/>
                  <a:pt x="2225842" y="190900"/>
                  <a:pt x="2514600" y="228874"/>
                </a:cubicBezTo>
                <a:cubicBezTo>
                  <a:pt x="2803358" y="266848"/>
                  <a:pt x="2931695" y="336400"/>
                  <a:pt x="3140242" y="396558"/>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1" name="Freeform: Shape 50"/>
          <p:cNvSpPr/>
          <p:nvPr/>
        </p:nvSpPr>
        <p:spPr>
          <a:xfrm>
            <a:off x="4827414" y="4053680"/>
            <a:ext cx="1058779" cy="168442"/>
          </a:xfrm>
          <a:custGeom>
            <a:avLst/>
            <a:gdLst>
              <a:gd name="connsiteX0" fmla="*/ 0 w 1058779"/>
              <a:gd name="connsiteY0" fmla="*/ 168442 h 168442"/>
              <a:gd name="connsiteX1" fmla="*/ 565485 w 1058779"/>
              <a:gd name="connsiteY1" fmla="*/ 12032 h 168442"/>
              <a:gd name="connsiteX2" fmla="*/ 1058779 w 1058779"/>
              <a:gd name="connsiteY2" fmla="*/ 0 h 168442"/>
            </a:gdLst>
            <a:ahLst/>
            <a:cxnLst>
              <a:cxn ang="0">
                <a:pos x="connsiteX0" y="connsiteY0"/>
              </a:cxn>
              <a:cxn ang="0">
                <a:pos x="connsiteX1" y="connsiteY1"/>
              </a:cxn>
              <a:cxn ang="0">
                <a:pos x="connsiteX2" y="connsiteY2"/>
              </a:cxn>
            </a:cxnLst>
            <a:rect l="l" t="t" r="r" b="b"/>
            <a:pathLst>
              <a:path w="1058779" h="168442">
                <a:moveTo>
                  <a:pt x="0" y="168442"/>
                </a:moveTo>
                <a:lnTo>
                  <a:pt x="565485" y="12032"/>
                </a:lnTo>
                <a:lnTo>
                  <a:pt x="1058779" y="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7" name="Oval 126"/>
          <p:cNvSpPr/>
          <p:nvPr/>
        </p:nvSpPr>
        <p:spPr>
          <a:xfrm>
            <a:off x="3769093" y="3790007"/>
            <a:ext cx="268977" cy="268977"/>
          </a:xfrm>
          <a:prstGeom prst="ellipse">
            <a:avLst/>
          </a:prstGeom>
          <a:blipFill>
            <a:blip r:embed="rId3"/>
            <a:stretch>
              <a:fillRect t="-17809" b="-17809"/>
            </a:stretch>
          </a:blip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TextBox 131"/>
          <p:cNvSpPr txBox="1"/>
          <p:nvPr/>
        </p:nvSpPr>
        <p:spPr>
          <a:xfrm>
            <a:off x="4138711" y="1415130"/>
            <a:ext cx="4479322" cy="400110"/>
          </a:xfrm>
          <a:prstGeom prst="rect">
            <a:avLst/>
          </a:prstGeom>
          <a:solidFill>
            <a:schemeClr val="bg1"/>
          </a:solidFill>
        </p:spPr>
        <p:txBody>
          <a:bodyPr wrap="square" rtlCol="0">
            <a:spAutoFit/>
          </a:bodyPr>
          <a:lstStyle/>
          <a:p>
            <a:pPr marL="342900" indent="-342900" algn="ctr">
              <a:buFont typeface="Arial" panose="020B0604020202020204" pitchFamily="34" charset="0"/>
              <a:buChar char="•"/>
            </a:pPr>
            <a:r>
              <a:rPr lang="en-GB" sz="2000" b="1" dirty="0">
                <a:solidFill>
                  <a:srgbClr val="92D050"/>
                </a:solidFill>
              </a:rPr>
              <a:t>REDUCED</a:t>
            </a:r>
            <a:r>
              <a:rPr lang="en-GB" sz="2000" b="1" dirty="0"/>
              <a:t> STRESS / BURN OUT</a:t>
            </a:r>
          </a:p>
        </p:txBody>
      </p:sp>
      <p:cxnSp>
        <p:nvCxnSpPr>
          <p:cNvPr id="168" name="Straight Connector 167"/>
          <p:cNvCxnSpPr/>
          <p:nvPr/>
        </p:nvCxnSpPr>
        <p:spPr>
          <a:xfrm flipH="1">
            <a:off x="10672462" y="4216435"/>
            <a:ext cx="1676026"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sp>
        <p:nvSpPr>
          <p:cNvPr id="58"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62" name="Group 61"/>
          <p:cNvGrpSpPr/>
          <p:nvPr/>
        </p:nvGrpSpPr>
        <p:grpSpPr>
          <a:xfrm rot="10800000">
            <a:off x="9865406" y="965650"/>
            <a:ext cx="1973440" cy="1973438"/>
            <a:chOff x="9865406" y="965650"/>
            <a:chExt cx="1973440" cy="1973438"/>
          </a:xfrm>
        </p:grpSpPr>
        <p:sp>
          <p:nvSpPr>
            <p:cNvPr id="63" name="Oval 62"/>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65" name="Oval 64"/>
          <p:cNvSpPr/>
          <p:nvPr/>
        </p:nvSpPr>
        <p:spPr>
          <a:xfrm>
            <a:off x="10762126" y="184830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2" name="Straight Connector 171"/>
          <p:cNvCxnSpPr/>
          <p:nvPr/>
        </p:nvCxnSpPr>
        <p:spPr>
          <a:xfrm>
            <a:off x="1524000" y="6234027"/>
            <a:ext cx="10668000"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sp>
        <p:nvSpPr>
          <p:cNvPr id="131" name="TextBox 130"/>
          <p:cNvSpPr txBox="1"/>
          <p:nvPr/>
        </p:nvSpPr>
        <p:spPr>
          <a:xfrm>
            <a:off x="3879742" y="823437"/>
            <a:ext cx="4997261" cy="400110"/>
          </a:xfrm>
          <a:prstGeom prst="rect">
            <a:avLst/>
          </a:prstGeom>
          <a:noFill/>
        </p:spPr>
        <p:txBody>
          <a:bodyPr wrap="square" rtlCol="0">
            <a:spAutoFit/>
          </a:bodyPr>
          <a:lstStyle/>
          <a:p>
            <a:pPr marL="342900" indent="-342900" algn="ctr">
              <a:buFont typeface="Arial" panose="020B0604020202020204" pitchFamily="34" charset="0"/>
              <a:buChar char="•"/>
            </a:pPr>
            <a:r>
              <a:rPr lang="en-GB" sz="2000" b="1" dirty="0"/>
              <a:t>WORK / LIFE BALANCE</a:t>
            </a:r>
          </a:p>
        </p:txBody>
      </p:sp>
      <p:sp>
        <p:nvSpPr>
          <p:cNvPr id="82" name="Oval 81"/>
          <p:cNvSpPr/>
          <p:nvPr/>
        </p:nvSpPr>
        <p:spPr>
          <a:xfrm>
            <a:off x="6768759" y="2573960"/>
            <a:ext cx="3432517" cy="3432517"/>
          </a:xfrm>
          <a:prstGeom prst="ellipse">
            <a:avLst/>
          </a:pr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cxnSp>
        <p:nvCxnSpPr>
          <p:cNvPr id="83" name="Straight Connector 82"/>
          <p:cNvCxnSpPr>
            <a:stCxn id="5" idx="1"/>
          </p:cNvCxnSpPr>
          <p:nvPr/>
        </p:nvCxnSpPr>
        <p:spPr>
          <a:xfrm flipV="1">
            <a:off x="4972552" y="2615908"/>
            <a:ext cx="3100931" cy="553401"/>
          </a:xfrm>
          <a:prstGeom prst="line">
            <a:avLst/>
          </a:prstGeom>
          <a:noFill/>
          <a:ln w="28575" cap="rnd">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84" name="Straight Connector 83"/>
          <p:cNvCxnSpPr>
            <a:stCxn id="9" idx="3"/>
          </p:cNvCxnSpPr>
          <p:nvPr/>
        </p:nvCxnSpPr>
        <p:spPr>
          <a:xfrm>
            <a:off x="4651098" y="4357292"/>
            <a:ext cx="3207609" cy="1541232"/>
          </a:xfrm>
          <a:prstGeom prst="line">
            <a:avLst/>
          </a:prstGeom>
          <a:noFill/>
          <a:ln w="28575" cap="rnd">
            <a:solidFill>
              <a:schemeClr val="tx2"/>
            </a:solidFill>
            <a:prstDash val="sysDot"/>
            <a:round/>
            <a:headEnd/>
            <a:tailEnd/>
          </a:ln>
          <a:extLst>
            <a:ext uri="{909E8E84-426E-40DD-AFC4-6F175D3DCCD1}">
              <a14:hiddenFill xmlns:a14="http://schemas.microsoft.com/office/drawing/2010/main">
                <a:noFill/>
              </a14:hiddenFill>
            </a:ext>
          </a:extLst>
        </p:spPr>
      </p:cxnSp>
      <p:grpSp>
        <p:nvGrpSpPr>
          <p:cNvPr id="85" name="Group 84"/>
          <p:cNvGrpSpPr/>
          <p:nvPr/>
        </p:nvGrpSpPr>
        <p:grpSpPr>
          <a:xfrm>
            <a:off x="7094693" y="2998019"/>
            <a:ext cx="2780649" cy="568175"/>
            <a:chOff x="7094693" y="2998019"/>
            <a:chExt cx="2780649" cy="568175"/>
          </a:xfrm>
        </p:grpSpPr>
        <p:sp>
          <p:nvSpPr>
            <p:cNvPr id="86" name="TextBox 85"/>
            <p:cNvSpPr txBox="1"/>
            <p:nvPr/>
          </p:nvSpPr>
          <p:spPr>
            <a:xfrm>
              <a:off x="7323654" y="2998019"/>
              <a:ext cx="2322727" cy="461665"/>
            </a:xfrm>
            <a:prstGeom prst="rect">
              <a:avLst/>
            </a:prstGeom>
            <a:noFill/>
          </p:spPr>
          <p:txBody>
            <a:bodyPr wrap="square" rtlCol="0">
              <a:spAutoFit/>
            </a:bodyPr>
            <a:lstStyle/>
            <a:p>
              <a:pPr algn="ctr"/>
              <a:r>
                <a:rPr lang="en-GB" sz="2400" dirty="0"/>
                <a:t>MESSAGES </a:t>
              </a:r>
              <a:r>
                <a:rPr lang="en-GB" sz="2400" dirty="0" smtClean="0"/>
                <a:t>(20)</a:t>
              </a:r>
              <a:endParaRPr lang="en-GB" sz="2400" dirty="0"/>
            </a:p>
          </p:txBody>
        </p:sp>
        <p:cxnSp>
          <p:nvCxnSpPr>
            <p:cNvPr id="88" name="Straight Connector 87"/>
            <p:cNvCxnSpPr/>
            <p:nvPr/>
          </p:nvCxnSpPr>
          <p:spPr>
            <a:xfrm>
              <a:off x="7094693" y="3566194"/>
              <a:ext cx="2780649"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grpSp>
      <p:grpSp>
        <p:nvGrpSpPr>
          <p:cNvPr id="89" name="Group 88"/>
          <p:cNvGrpSpPr/>
          <p:nvPr/>
        </p:nvGrpSpPr>
        <p:grpSpPr>
          <a:xfrm>
            <a:off x="7226926" y="3596880"/>
            <a:ext cx="2939131" cy="338554"/>
            <a:chOff x="7226926" y="3596880"/>
            <a:chExt cx="2939131" cy="338554"/>
          </a:xfrm>
        </p:grpSpPr>
        <p:sp>
          <p:nvSpPr>
            <p:cNvPr id="91" name="TextBox 90"/>
            <p:cNvSpPr txBox="1"/>
            <p:nvPr/>
          </p:nvSpPr>
          <p:spPr>
            <a:xfrm>
              <a:off x="7674939" y="3596880"/>
              <a:ext cx="2491118" cy="338554"/>
            </a:xfrm>
            <a:prstGeom prst="rect">
              <a:avLst/>
            </a:prstGeom>
            <a:noFill/>
          </p:spPr>
          <p:txBody>
            <a:bodyPr wrap="square" rtlCol="0">
              <a:spAutoFit/>
            </a:bodyPr>
            <a:lstStyle/>
            <a:p>
              <a:r>
                <a:rPr lang="en-GB" sz="1600" dirty="0"/>
                <a:t>TEAM: (2)</a:t>
              </a:r>
            </a:p>
          </p:txBody>
        </p:sp>
        <p:sp>
          <p:nvSpPr>
            <p:cNvPr id="92" name="Speech Bubble: Rectangle with Corners Rounded 79"/>
            <p:cNvSpPr/>
            <p:nvPr/>
          </p:nvSpPr>
          <p:spPr>
            <a:xfrm>
              <a:off x="7226926" y="3651370"/>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94" name="Group 93"/>
          <p:cNvGrpSpPr/>
          <p:nvPr/>
        </p:nvGrpSpPr>
        <p:grpSpPr>
          <a:xfrm>
            <a:off x="7226926" y="3902603"/>
            <a:ext cx="2939131" cy="338554"/>
            <a:chOff x="7226926" y="3902603"/>
            <a:chExt cx="2939131" cy="338554"/>
          </a:xfrm>
        </p:grpSpPr>
        <p:sp>
          <p:nvSpPr>
            <p:cNvPr id="95" name="TextBox 94"/>
            <p:cNvSpPr txBox="1"/>
            <p:nvPr/>
          </p:nvSpPr>
          <p:spPr>
            <a:xfrm>
              <a:off x="7674939" y="3902603"/>
              <a:ext cx="2491118" cy="338554"/>
            </a:xfrm>
            <a:prstGeom prst="rect">
              <a:avLst/>
            </a:prstGeom>
            <a:noFill/>
          </p:spPr>
          <p:txBody>
            <a:bodyPr wrap="square" rtlCol="0">
              <a:spAutoFit/>
            </a:bodyPr>
            <a:lstStyle/>
            <a:p>
              <a:r>
                <a:rPr lang="en-GB" sz="1600" b="1" dirty="0"/>
                <a:t>CLIENT A: </a:t>
              </a:r>
              <a:r>
                <a:rPr lang="en-GB" sz="1600" b="1" dirty="0" smtClean="0"/>
                <a:t>(8) </a:t>
              </a:r>
              <a:endParaRPr lang="en-GB" sz="1600" b="1" dirty="0"/>
            </a:p>
          </p:txBody>
        </p:sp>
        <p:sp>
          <p:nvSpPr>
            <p:cNvPr id="106" name="Speech Bubble: Rectangle with Corners Rounded 80"/>
            <p:cNvSpPr/>
            <p:nvPr/>
          </p:nvSpPr>
          <p:spPr>
            <a:xfrm>
              <a:off x="7226926" y="3957093"/>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107" name="Group 106"/>
          <p:cNvGrpSpPr/>
          <p:nvPr/>
        </p:nvGrpSpPr>
        <p:grpSpPr>
          <a:xfrm>
            <a:off x="7226926" y="4208326"/>
            <a:ext cx="2939131" cy="338554"/>
            <a:chOff x="7226926" y="4208326"/>
            <a:chExt cx="2939131" cy="338554"/>
          </a:xfrm>
        </p:grpSpPr>
        <p:sp>
          <p:nvSpPr>
            <p:cNvPr id="108" name="TextBox 107"/>
            <p:cNvSpPr txBox="1"/>
            <p:nvPr/>
          </p:nvSpPr>
          <p:spPr>
            <a:xfrm>
              <a:off x="7674939" y="4208326"/>
              <a:ext cx="2491118" cy="338554"/>
            </a:xfrm>
            <a:prstGeom prst="rect">
              <a:avLst/>
            </a:prstGeom>
            <a:noFill/>
          </p:spPr>
          <p:txBody>
            <a:bodyPr wrap="square" rtlCol="0">
              <a:spAutoFit/>
            </a:bodyPr>
            <a:lstStyle/>
            <a:p>
              <a:r>
                <a:rPr lang="en-GB" sz="1600" dirty="0"/>
                <a:t>CLIENT B: (1)</a:t>
              </a:r>
            </a:p>
          </p:txBody>
        </p:sp>
        <p:sp>
          <p:nvSpPr>
            <p:cNvPr id="109" name="Speech Bubble: Rectangle with Corners Rounded 81"/>
            <p:cNvSpPr/>
            <p:nvPr/>
          </p:nvSpPr>
          <p:spPr>
            <a:xfrm>
              <a:off x="7226926" y="4262816"/>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110" name="Group 109"/>
          <p:cNvGrpSpPr/>
          <p:nvPr/>
        </p:nvGrpSpPr>
        <p:grpSpPr>
          <a:xfrm>
            <a:off x="7226926" y="4514049"/>
            <a:ext cx="2939131" cy="338554"/>
            <a:chOff x="7226926" y="4514049"/>
            <a:chExt cx="2939131" cy="338554"/>
          </a:xfrm>
        </p:grpSpPr>
        <p:sp>
          <p:nvSpPr>
            <p:cNvPr id="111" name="TextBox 110"/>
            <p:cNvSpPr txBox="1"/>
            <p:nvPr/>
          </p:nvSpPr>
          <p:spPr>
            <a:xfrm>
              <a:off x="7674939" y="4514049"/>
              <a:ext cx="2491118" cy="338554"/>
            </a:xfrm>
            <a:prstGeom prst="rect">
              <a:avLst/>
            </a:prstGeom>
            <a:noFill/>
          </p:spPr>
          <p:txBody>
            <a:bodyPr wrap="square" rtlCol="0">
              <a:spAutoFit/>
            </a:bodyPr>
            <a:lstStyle/>
            <a:p>
              <a:r>
                <a:rPr lang="en-GB" sz="1600" b="1" dirty="0"/>
                <a:t>PROJECT A: (4)</a:t>
              </a:r>
            </a:p>
          </p:txBody>
        </p:sp>
        <p:sp>
          <p:nvSpPr>
            <p:cNvPr id="112" name="Speech Bubble: Rectangle with Corners Rounded 82"/>
            <p:cNvSpPr/>
            <p:nvPr/>
          </p:nvSpPr>
          <p:spPr>
            <a:xfrm>
              <a:off x="7226926" y="4568539"/>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113" name="Group 112"/>
          <p:cNvGrpSpPr/>
          <p:nvPr/>
        </p:nvGrpSpPr>
        <p:grpSpPr>
          <a:xfrm>
            <a:off x="7226926" y="4819772"/>
            <a:ext cx="2939131" cy="338554"/>
            <a:chOff x="7226926" y="4819772"/>
            <a:chExt cx="2939131" cy="338554"/>
          </a:xfrm>
        </p:grpSpPr>
        <p:sp>
          <p:nvSpPr>
            <p:cNvPr id="114" name="TextBox 113"/>
            <p:cNvSpPr txBox="1"/>
            <p:nvPr/>
          </p:nvSpPr>
          <p:spPr>
            <a:xfrm>
              <a:off x="7674939" y="4819772"/>
              <a:ext cx="2491118" cy="338554"/>
            </a:xfrm>
            <a:prstGeom prst="rect">
              <a:avLst/>
            </a:prstGeom>
            <a:noFill/>
          </p:spPr>
          <p:txBody>
            <a:bodyPr wrap="square" rtlCol="0">
              <a:spAutoFit/>
            </a:bodyPr>
            <a:lstStyle/>
            <a:p>
              <a:r>
                <a:rPr lang="en-GB" sz="1600" b="1" dirty="0"/>
                <a:t>CLIENT C: (3)</a:t>
              </a:r>
            </a:p>
          </p:txBody>
        </p:sp>
        <p:sp>
          <p:nvSpPr>
            <p:cNvPr id="115" name="Speech Bubble: Rectangle with Corners Rounded 83"/>
            <p:cNvSpPr/>
            <p:nvPr/>
          </p:nvSpPr>
          <p:spPr>
            <a:xfrm>
              <a:off x="7226926" y="4874262"/>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116" name="Group 115"/>
          <p:cNvGrpSpPr/>
          <p:nvPr/>
        </p:nvGrpSpPr>
        <p:grpSpPr>
          <a:xfrm>
            <a:off x="7226926" y="5125495"/>
            <a:ext cx="2939131" cy="338554"/>
            <a:chOff x="7226926" y="5125495"/>
            <a:chExt cx="2939131" cy="338554"/>
          </a:xfrm>
        </p:grpSpPr>
        <p:sp>
          <p:nvSpPr>
            <p:cNvPr id="117" name="TextBox 116"/>
            <p:cNvSpPr txBox="1"/>
            <p:nvPr/>
          </p:nvSpPr>
          <p:spPr>
            <a:xfrm>
              <a:off x="7674939" y="5125495"/>
              <a:ext cx="2491118" cy="338554"/>
            </a:xfrm>
            <a:prstGeom prst="rect">
              <a:avLst/>
            </a:prstGeom>
            <a:noFill/>
          </p:spPr>
          <p:txBody>
            <a:bodyPr wrap="square" rtlCol="0">
              <a:spAutoFit/>
            </a:bodyPr>
            <a:lstStyle/>
            <a:p>
              <a:r>
                <a:rPr lang="en-GB" sz="1600" dirty="0"/>
                <a:t>CLIENT D: </a:t>
              </a:r>
              <a:r>
                <a:rPr lang="en-GB" sz="1600" dirty="0" smtClean="0"/>
                <a:t>(1)</a:t>
              </a:r>
              <a:endParaRPr lang="en-GB" sz="1600" dirty="0"/>
            </a:p>
          </p:txBody>
        </p:sp>
        <p:sp>
          <p:nvSpPr>
            <p:cNvPr id="118" name="Speech Bubble: Rectangle with Corners Rounded 84"/>
            <p:cNvSpPr/>
            <p:nvPr/>
          </p:nvSpPr>
          <p:spPr>
            <a:xfrm>
              <a:off x="7226926" y="5179985"/>
              <a:ext cx="295046" cy="229574"/>
            </a:xfrm>
            <a:prstGeom prst="wedgeRoundRectCallout">
              <a:avLst>
                <a:gd name="adj1" fmla="val -20793"/>
                <a:gd name="adj2" fmla="val 7643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grpSp>
      <p:grpSp>
        <p:nvGrpSpPr>
          <p:cNvPr id="119" name="Group 118"/>
          <p:cNvGrpSpPr/>
          <p:nvPr/>
        </p:nvGrpSpPr>
        <p:grpSpPr>
          <a:xfrm>
            <a:off x="7257787" y="5431220"/>
            <a:ext cx="2908270" cy="338554"/>
            <a:chOff x="7257787" y="5431220"/>
            <a:chExt cx="2908270" cy="338554"/>
          </a:xfrm>
        </p:grpSpPr>
        <p:sp>
          <p:nvSpPr>
            <p:cNvPr id="120" name="TextBox 119"/>
            <p:cNvSpPr txBox="1"/>
            <p:nvPr/>
          </p:nvSpPr>
          <p:spPr>
            <a:xfrm>
              <a:off x="7674939" y="5431220"/>
              <a:ext cx="2491118" cy="338554"/>
            </a:xfrm>
            <a:prstGeom prst="rect">
              <a:avLst/>
            </a:prstGeom>
            <a:noFill/>
          </p:spPr>
          <p:txBody>
            <a:bodyPr wrap="square" rtlCol="0">
              <a:spAutoFit/>
            </a:bodyPr>
            <a:lstStyle/>
            <a:p>
              <a:r>
                <a:rPr lang="en-GB" sz="1600" b="1" dirty="0"/>
                <a:t>PROJECT B: (2)</a:t>
              </a:r>
            </a:p>
          </p:txBody>
        </p:sp>
        <p:sp>
          <p:nvSpPr>
            <p:cNvPr id="124" name="Freeform: Shape 100"/>
            <p:cNvSpPr/>
            <p:nvPr/>
          </p:nvSpPr>
          <p:spPr>
            <a:xfrm>
              <a:off x="7257787" y="5485710"/>
              <a:ext cx="264185" cy="217082"/>
            </a:xfrm>
            <a:custGeom>
              <a:avLst/>
              <a:gdLst>
                <a:gd name="connsiteX0" fmla="*/ 7402 w 264185"/>
                <a:gd name="connsiteY0" fmla="*/ 0 h 217082"/>
                <a:gd name="connsiteX1" fmla="*/ 18313 w 264185"/>
                <a:gd name="connsiteY1" fmla="*/ 0 h 217082"/>
                <a:gd name="connsiteX2" fmla="*/ 92075 w 264185"/>
                <a:gd name="connsiteY2" fmla="*/ 0 h 217082"/>
                <a:gd name="connsiteX3" fmla="*/ 225922 w 264185"/>
                <a:gd name="connsiteY3" fmla="*/ 0 h 217082"/>
                <a:gd name="connsiteX4" fmla="*/ 264185 w 264185"/>
                <a:gd name="connsiteY4" fmla="*/ 38263 h 217082"/>
                <a:gd name="connsiteX5" fmla="*/ 264185 w 264185"/>
                <a:gd name="connsiteY5" fmla="*/ 133918 h 217082"/>
                <a:gd name="connsiteX6" fmla="*/ 264185 w 264185"/>
                <a:gd name="connsiteY6" fmla="*/ 191311 h 217082"/>
                <a:gd name="connsiteX7" fmla="*/ 253511 w 264185"/>
                <a:gd name="connsiteY7" fmla="*/ 217082 h 217082"/>
                <a:gd name="connsiteX8" fmla="*/ 135531 w 264185"/>
                <a:gd name="connsiteY8" fmla="*/ 128858 h 217082"/>
                <a:gd name="connsiteX9" fmla="*/ 13653 w 264185"/>
                <a:gd name="connsiteY9" fmla="*/ 18088 h 217082"/>
                <a:gd name="connsiteX10" fmla="*/ 0 w 264185"/>
                <a:gd name="connsiteY10" fmla="*/ 3066 h 21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85" h="217082">
                  <a:moveTo>
                    <a:pt x="7402" y="0"/>
                  </a:moveTo>
                  <a:lnTo>
                    <a:pt x="18313" y="0"/>
                  </a:lnTo>
                  <a:lnTo>
                    <a:pt x="92075" y="0"/>
                  </a:lnTo>
                  <a:lnTo>
                    <a:pt x="225922" y="0"/>
                  </a:lnTo>
                  <a:cubicBezTo>
                    <a:pt x="247054" y="0"/>
                    <a:pt x="264185" y="17131"/>
                    <a:pt x="264185" y="38263"/>
                  </a:cubicBezTo>
                  <a:lnTo>
                    <a:pt x="264185" y="133918"/>
                  </a:lnTo>
                  <a:lnTo>
                    <a:pt x="264185" y="191311"/>
                  </a:lnTo>
                  <a:lnTo>
                    <a:pt x="253511" y="217082"/>
                  </a:lnTo>
                  <a:lnTo>
                    <a:pt x="135531" y="128858"/>
                  </a:lnTo>
                  <a:cubicBezTo>
                    <a:pt x="93150" y="93882"/>
                    <a:pt x="52476" y="56910"/>
                    <a:pt x="13653" y="18088"/>
                  </a:cubicBezTo>
                  <a:lnTo>
                    <a:pt x="0" y="3066"/>
                  </a:lnTo>
                  <a:close/>
                </a:path>
              </a:pathLst>
            </a:custGeom>
            <a:solidFill>
              <a:schemeClr val="tx2"/>
            </a:solidFill>
            <a:ln w="28575" cap="rnd">
              <a:noFill/>
              <a:prstDash val="solid"/>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grpSp>
      <p:sp>
        <p:nvSpPr>
          <p:cNvPr id="93" name="Rectangle 92"/>
          <p:cNvSpPr/>
          <p:nvPr/>
        </p:nvSpPr>
        <p:spPr>
          <a:xfrm>
            <a:off x="1490321" y="6304785"/>
            <a:ext cx="1454244" cy="261610"/>
          </a:xfrm>
          <a:prstGeom prst="rect">
            <a:avLst/>
          </a:prstGeom>
        </p:spPr>
        <p:txBody>
          <a:bodyPr wrap="none">
            <a:spAutoFit/>
          </a:bodyPr>
          <a:lstStyle/>
          <a:p>
            <a:r>
              <a:rPr lang="en-GB" sz="1100" b="1" dirty="0"/>
              <a:t>SOURCES: </a:t>
            </a:r>
            <a:r>
              <a:rPr lang="en-GB" sz="1100" b="1" i="1" dirty="0"/>
              <a:t>EREMEDIA </a:t>
            </a:r>
          </a:p>
        </p:txBody>
      </p:sp>
      <p:sp>
        <p:nvSpPr>
          <p:cNvPr id="90" name="Rectangle 89"/>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3041790774"/>
      </p:ext>
    </p:extLst>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21" presetClass="entr" presetSubtype="1"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heel(1)">
                                      <p:cBhvr>
                                        <p:cTn id="9" dur="750"/>
                                        <p:tgtEl>
                                          <p:spTgt spid="2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75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right)">
                                      <p:cBhvr>
                                        <p:cTn id="45" dur="500"/>
                                        <p:tgtEl>
                                          <p:spTgt spid="4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right)">
                                      <p:cBhvr>
                                        <p:cTn id="51" dur="750"/>
                                        <p:tgtEl>
                                          <p:spTgt spid="4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right)">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7"/>
                                        </p:tgtEl>
                                        <p:attrNameLst>
                                          <p:attrName>style.visibility</p:attrName>
                                        </p:attrNameLst>
                                      </p:cBhvr>
                                      <p:to>
                                        <p:strVal val="visible"/>
                                      </p:to>
                                    </p:set>
                                    <p:animEffect transition="in" filter="fade">
                                      <p:cBhvr>
                                        <p:cTn id="60" dur="500"/>
                                        <p:tgtEl>
                                          <p:spTgt spid="127"/>
                                        </p:tgtEl>
                                      </p:cBhvr>
                                    </p:animEffect>
                                  </p:childTnLst>
                                </p:cTn>
                              </p:par>
                              <p:par>
                                <p:cTn id="61" presetID="22" presetClass="entr" presetSubtype="8" fill="hold" nodeType="withEffect">
                                  <p:stCondLst>
                                    <p:cond delay="0"/>
                                  </p:stCondLst>
                                  <p:childTnLst>
                                    <p:set>
                                      <p:cBhvr>
                                        <p:cTn id="62" dur="1" fill="hold">
                                          <p:stCondLst>
                                            <p:cond delay="0"/>
                                          </p:stCondLst>
                                        </p:cTn>
                                        <p:tgtEl>
                                          <p:spTgt spid="168"/>
                                        </p:tgtEl>
                                        <p:attrNameLst>
                                          <p:attrName>style.visibility</p:attrName>
                                        </p:attrNameLst>
                                      </p:cBhvr>
                                      <p:to>
                                        <p:strVal val="visible"/>
                                      </p:to>
                                    </p:set>
                                    <p:animEffect transition="in" filter="wipe(left)">
                                      <p:cBhvr>
                                        <p:cTn id="63" dur="500"/>
                                        <p:tgtEl>
                                          <p:spTgt spid="16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22" presetClass="entr" presetSubtype="8"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par>
                                <p:cTn id="72" presetID="22" presetClass="entr" presetSubtype="8" fill="hold" nodeType="with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par>
                                <p:cTn id="75" presetID="10" presetClass="entr" presetSubtype="0"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500"/>
                                        <p:tgtEl>
                                          <p:spTgt spid="85"/>
                                        </p:tgtEl>
                                      </p:cBhvr>
                                    </p:animEffect>
                                  </p:childTnLst>
                                </p:cTn>
                              </p:par>
                              <p:par>
                                <p:cTn id="78" presetID="1" presetClass="entr" presetSubtype="0" fill="hold" grpId="0" nodeType="withEffect">
                                  <p:stCondLst>
                                    <p:cond delay="500"/>
                                  </p:stCondLst>
                                  <p:childTnLst>
                                    <p:set>
                                      <p:cBhvr>
                                        <p:cTn id="79" dur="1" fill="hold">
                                          <p:stCondLst>
                                            <p:cond delay="0"/>
                                          </p:stCondLst>
                                        </p:cTn>
                                        <p:tgtEl>
                                          <p:spTgt spid="131">
                                            <p:txEl>
                                              <p:pRg st="0" end="0"/>
                                            </p:txEl>
                                          </p:spTgt>
                                        </p:tgtEl>
                                        <p:attrNameLst>
                                          <p:attrName>style.visibility</p:attrName>
                                        </p:attrNameLst>
                                      </p:cBhvr>
                                      <p:to>
                                        <p:strVal val="visible"/>
                                      </p:to>
                                    </p:set>
                                  </p:childTnLst>
                                </p:cTn>
                              </p:par>
                            </p:childTnLst>
                          </p:cTn>
                        </p:par>
                        <p:par>
                          <p:cTn id="80" fill="hold">
                            <p:stCondLst>
                              <p:cond delay="500"/>
                            </p:stCondLst>
                            <p:childTnLst>
                              <p:par>
                                <p:cTn id="81" presetID="1" presetClass="entr" presetSubtype="0" fill="hold" grpId="0" nodeType="afterEffect">
                                  <p:stCondLst>
                                    <p:cond delay="250"/>
                                  </p:stCondLst>
                                  <p:childTnLst>
                                    <p:set>
                                      <p:cBhvr>
                                        <p:cTn id="82" dur="1" fill="hold">
                                          <p:stCondLst>
                                            <p:cond delay="0"/>
                                          </p:stCondLst>
                                        </p:cTn>
                                        <p:tgtEl>
                                          <p:spTgt spid="132">
                                            <p:txEl>
                                              <p:pRg st="0" end="0"/>
                                            </p:txEl>
                                          </p:spTgt>
                                        </p:tgtEl>
                                        <p:attrNameLst>
                                          <p:attrName>style.visibility</p:attrName>
                                        </p:attrNameLst>
                                      </p:cBhvr>
                                      <p:to>
                                        <p:strVal val="visible"/>
                                      </p:to>
                                    </p:set>
                                  </p:childTnLst>
                                </p:cTn>
                              </p:par>
                            </p:childTnLst>
                          </p:cTn>
                        </p:par>
                        <p:par>
                          <p:cTn id="83" fill="hold">
                            <p:stCondLst>
                              <p:cond delay="750"/>
                            </p:stCondLst>
                            <p:childTnLst>
                              <p:par>
                                <p:cTn id="84" presetID="1" presetClass="entr" presetSubtype="0" fill="hold" grpId="0" nodeType="afterEffect">
                                  <p:stCondLst>
                                    <p:cond delay="250"/>
                                  </p:stCondLst>
                                  <p:childTnLst>
                                    <p:set>
                                      <p:cBhvr>
                                        <p:cTn id="85" dur="1" fill="hold">
                                          <p:stCondLst>
                                            <p:cond delay="0"/>
                                          </p:stCondLst>
                                        </p:cTn>
                                        <p:tgtEl>
                                          <p:spTgt spid="87">
                                            <p:txEl>
                                              <p:pRg st="0" end="0"/>
                                            </p:txEl>
                                          </p:spTgt>
                                        </p:tgtEl>
                                        <p:attrNameLst>
                                          <p:attrName>style.visibility</p:attrName>
                                        </p:attrNameLst>
                                      </p:cBhvr>
                                      <p:to>
                                        <p:strVal val="visible"/>
                                      </p:to>
                                    </p:set>
                                  </p:childTnLst>
                                </p:cTn>
                              </p:par>
                            </p:childTnLst>
                          </p:cTn>
                        </p:par>
                        <p:par>
                          <p:cTn id="86" fill="hold">
                            <p:stCondLst>
                              <p:cond delay="1000"/>
                            </p:stCondLst>
                            <p:childTnLst>
                              <p:par>
                                <p:cTn id="87" presetID="1" presetClass="entr" presetSubtype="0" fill="hold" nodeType="afterEffect">
                                  <p:stCondLst>
                                    <p:cond delay="250"/>
                                  </p:stCondLst>
                                  <p:childTnLst>
                                    <p:set>
                                      <p:cBhvr>
                                        <p:cTn id="88" dur="1" fill="hold">
                                          <p:stCondLst>
                                            <p:cond delay="0"/>
                                          </p:stCondLst>
                                        </p:cTn>
                                        <p:tgtEl>
                                          <p:spTgt spid="89"/>
                                        </p:tgtEl>
                                        <p:attrNameLst>
                                          <p:attrName>style.visibility</p:attrName>
                                        </p:attrNameLst>
                                      </p:cBhvr>
                                      <p:to>
                                        <p:strVal val="visible"/>
                                      </p:to>
                                    </p:set>
                                  </p:childTnLst>
                                </p:cTn>
                              </p:par>
                            </p:childTnLst>
                          </p:cTn>
                        </p:par>
                        <p:par>
                          <p:cTn id="89" fill="hold">
                            <p:stCondLst>
                              <p:cond delay="1250"/>
                            </p:stCondLst>
                            <p:childTnLst>
                              <p:par>
                                <p:cTn id="90" presetID="1" presetClass="entr" presetSubtype="0" fill="hold" nodeType="afterEffect">
                                  <p:stCondLst>
                                    <p:cond delay="250"/>
                                  </p:stCondLst>
                                  <p:childTnLst>
                                    <p:set>
                                      <p:cBhvr>
                                        <p:cTn id="91" dur="1" fill="hold">
                                          <p:stCondLst>
                                            <p:cond delay="0"/>
                                          </p:stCondLst>
                                        </p:cTn>
                                        <p:tgtEl>
                                          <p:spTgt spid="94"/>
                                        </p:tgtEl>
                                        <p:attrNameLst>
                                          <p:attrName>style.visibility</p:attrName>
                                        </p:attrNameLst>
                                      </p:cBhvr>
                                      <p:to>
                                        <p:strVal val="visible"/>
                                      </p:to>
                                    </p:set>
                                  </p:childTnLst>
                                </p:cTn>
                              </p:par>
                            </p:childTnLst>
                          </p:cTn>
                        </p:par>
                        <p:par>
                          <p:cTn id="92" fill="hold">
                            <p:stCondLst>
                              <p:cond delay="1500"/>
                            </p:stCondLst>
                            <p:childTnLst>
                              <p:par>
                                <p:cTn id="93" presetID="1" presetClass="entr" presetSubtype="0" fill="hold" nodeType="afterEffect">
                                  <p:stCondLst>
                                    <p:cond delay="250"/>
                                  </p:stCondLst>
                                  <p:childTnLst>
                                    <p:set>
                                      <p:cBhvr>
                                        <p:cTn id="94" dur="1" fill="hold">
                                          <p:stCondLst>
                                            <p:cond delay="0"/>
                                          </p:stCondLst>
                                        </p:cTn>
                                        <p:tgtEl>
                                          <p:spTgt spid="107"/>
                                        </p:tgtEl>
                                        <p:attrNameLst>
                                          <p:attrName>style.visibility</p:attrName>
                                        </p:attrNameLst>
                                      </p:cBhvr>
                                      <p:to>
                                        <p:strVal val="visible"/>
                                      </p:to>
                                    </p:set>
                                  </p:childTnLst>
                                </p:cTn>
                              </p:par>
                            </p:childTnLst>
                          </p:cTn>
                        </p:par>
                        <p:par>
                          <p:cTn id="95" fill="hold">
                            <p:stCondLst>
                              <p:cond delay="1750"/>
                            </p:stCondLst>
                            <p:childTnLst>
                              <p:par>
                                <p:cTn id="96" presetID="1" presetClass="entr" presetSubtype="0" fill="hold" nodeType="afterEffect">
                                  <p:stCondLst>
                                    <p:cond delay="250"/>
                                  </p:stCondLst>
                                  <p:childTnLst>
                                    <p:set>
                                      <p:cBhvr>
                                        <p:cTn id="97" dur="1" fill="hold">
                                          <p:stCondLst>
                                            <p:cond delay="0"/>
                                          </p:stCondLst>
                                        </p:cTn>
                                        <p:tgtEl>
                                          <p:spTgt spid="110"/>
                                        </p:tgtEl>
                                        <p:attrNameLst>
                                          <p:attrName>style.visibility</p:attrName>
                                        </p:attrNameLst>
                                      </p:cBhvr>
                                      <p:to>
                                        <p:strVal val="visible"/>
                                      </p:to>
                                    </p:set>
                                  </p:childTnLst>
                                </p:cTn>
                              </p:par>
                            </p:childTnLst>
                          </p:cTn>
                        </p:par>
                        <p:par>
                          <p:cTn id="98" fill="hold">
                            <p:stCondLst>
                              <p:cond delay="2000"/>
                            </p:stCondLst>
                            <p:childTnLst>
                              <p:par>
                                <p:cTn id="99" presetID="1" presetClass="entr" presetSubtype="0" fill="hold" nodeType="afterEffect">
                                  <p:stCondLst>
                                    <p:cond delay="250"/>
                                  </p:stCondLst>
                                  <p:childTnLst>
                                    <p:set>
                                      <p:cBhvr>
                                        <p:cTn id="100" dur="1" fill="hold">
                                          <p:stCondLst>
                                            <p:cond delay="0"/>
                                          </p:stCondLst>
                                        </p:cTn>
                                        <p:tgtEl>
                                          <p:spTgt spid="113"/>
                                        </p:tgtEl>
                                        <p:attrNameLst>
                                          <p:attrName>style.visibility</p:attrName>
                                        </p:attrNameLst>
                                      </p:cBhvr>
                                      <p:to>
                                        <p:strVal val="visible"/>
                                      </p:to>
                                    </p:set>
                                  </p:childTnLst>
                                </p:cTn>
                              </p:par>
                            </p:childTnLst>
                          </p:cTn>
                        </p:par>
                        <p:par>
                          <p:cTn id="101" fill="hold">
                            <p:stCondLst>
                              <p:cond delay="2250"/>
                            </p:stCondLst>
                            <p:childTnLst>
                              <p:par>
                                <p:cTn id="102" presetID="1" presetClass="entr" presetSubtype="0" fill="hold" nodeType="afterEffect">
                                  <p:stCondLst>
                                    <p:cond delay="250"/>
                                  </p:stCondLst>
                                  <p:childTnLst>
                                    <p:set>
                                      <p:cBhvr>
                                        <p:cTn id="103" dur="1" fill="hold">
                                          <p:stCondLst>
                                            <p:cond delay="0"/>
                                          </p:stCondLst>
                                        </p:cTn>
                                        <p:tgtEl>
                                          <p:spTgt spid="116"/>
                                        </p:tgtEl>
                                        <p:attrNameLst>
                                          <p:attrName>style.visibility</p:attrName>
                                        </p:attrNameLst>
                                      </p:cBhvr>
                                      <p:to>
                                        <p:strVal val="visible"/>
                                      </p:to>
                                    </p:set>
                                  </p:childTnLst>
                                </p:cTn>
                              </p:par>
                            </p:childTnLst>
                          </p:cTn>
                        </p:par>
                        <p:par>
                          <p:cTn id="104" fill="hold">
                            <p:stCondLst>
                              <p:cond delay="2500"/>
                            </p:stCondLst>
                            <p:childTnLst>
                              <p:par>
                                <p:cTn id="105" presetID="1" presetClass="entr" presetSubtype="0" fill="hold" nodeType="afterEffect">
                                  <p:stCondLst>
                                    <p:cond delay="250"/>
                                  </p:stCondLst>
                                  <p:childTnLst>
                                    <p:set>
                                      <p:cBhvr>
                                        <p:cTn id="106" dur="1" fill="hold">
                                          <p:stCondLst>
                                            <p:cond delay="0"/>
                                          </p:stCondLst>
                                        </p:cTn>
                                        <p:tgtEl>
                                          <p:spTgt spid="119"/>
                                        </p:tgtEl>
                                        <p:attrNameLst>
                                          <p:attrName>style.visibility</p:attrName>
                                        </p:attrNameLst>
                                      </p:cBhvr>
                                      <p:to>
                                        <p:strVal val="visible"/>
                                      </p:to>
                                    </p:set>
                                  </p:childTnLst>
                                </p:cTn>
                              </p:par>
                              <p:par>
                                <p:cTn id="107" presetID="8" presetClass="emph" presetSubtype="0" fill="hold" nodeType="withEffect">
                                  <p:stCondLst>
                                    <p:cond delay="0"/>
                                  </p:stCondLst>
                                  <p:childTnLst>
                                    <p:animRot by="10800000">
                                      <p:cBhvr>
                                        <p:cTn id="108" dur="2000" fill="hold"/>
                                        <p:tgtEl>
                                          <p:spTgt spid="62"/>
                                        </p:tgtEl>
                                        <p:attrNameLst>
                                          <p:attrName>r</p:attrName>
                                        </p:attrNameLst>
                                      </p:cBhvr>
                                    </p:animRot>
                                  </p:childTnLst>
                                </p:cTn>
                              </p:par>
                              <p:par>
                                <p:cTn id="109" presetID="8" presetClass="emph" presetSubtype="0" fill="hold" nodeType="withEffect">
                                  <p:stCondLst>
                                    <p:cond delay="0"/>
                                  </p:stCondLst>
                                  <p:childTnLst>
                                    <p:animRot by="900000">
                                      <p:cBhvr>
                                        <p:cTn id="110" dur="2000" fill="hold"/>
                                        <p:tgtEl>
                                          <p:spTgt spid="59"/>
                                        </p:tgtEl>
                                        <p:attrNameLst>
                                          <p:attrName>r</p:attrName>
                                        </p:attrNameLst>
                                      </p:cBhvr>
                                    </p:animRot>
                                  </p:childTnLst>
                                </p:cTn>
                              </p:par>
                            </p:childTnLst>
                          </p:cTn>
                        </p:par>
                        <p:par>
                          <p:cTn id="111" fill="hold">
                            <p:stCondLst>
                              <p:cond delay="4500"/>
                            </p:stCondLst>
                            <p:childTnLst>
                              <p:par>
                                <p:cTn id="112" presetID="10" presetClass="exit" presetSubtype="0" fill="hold" grpId="1" nodeType="afterEffect">
                                  <p:stCondLst>
                                    <p:cond delay="0"/>
                                  </p:stCondLst>
                                  <p:childTnLst>
                                    <p:animEffect transition="out" filter="fade">
                                      <p:cBhvr>
                                        <p:cTn id="113" dur="500"/>
                                        <p:tgtEl>
                                          <p:spTgt spid="82"/>
                                        </p:tgtEl>
                                      </p:cBhvr>
                                    </p:animEffect>
                                    <p:set>
                                      <p:cBhvr>
                                        <p:cTn id="114" dur="1" fill="hold">
                                          <p:stCondLst>
                                            <p:cond delay="499"/>
                                          </p:stCondLst>
                                        </p:cTn>
                                        <p:tgtEl>
                                          <p:spTgt spid="82"/>
                                        </p:tgtEl>
                                        <p:attrNameLst>
                                          <p:attrName>style.visibility</p:attrName>
                                        </p:attrNameLst>
                                      </p:cBhvr>
                                      <p:to>
                                        <p:strVal val="hidden"/>
                                      </p:to>
                                    </p:set>
                                  </p:childTnLst>
                                </p:cTn>
                              </p:par>
                              <p:par>
                                <p:cTn id="115" presetID="22" presetClass="exit" presetSubtype="2" fill="hold" nodeType="withEffect">
                                  <p:stCondLst>
                                    <p:cond delay="0"/>
                                  </p:stCondLst>
                                  <p:childTnLst>
                                    <p:animEffect transition="out" filter="wipe(right)">
                                      <p:cBhvr>
                                        <p:cTn id="116" dur="500"/>
                                        <p:tgtEl>
                                          <p:spTgt spid="83"/>
                                        </p:tgtEl>
                                      </p:cBhvr>
                                    </p:animEffect>
                                    <p:set>
                                      <p:cBhvr>
                                        <p:cTn id="117" dur="1" fill="hold">
                                          <p:stCondLst>
                                            <p:cond delay="499"/>
                                          </p:stCondLst>
                                        </p:cTn>
                                        <p:tgtEl>
                                          <p:spTgt spid="83"/>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84"/>
                                        </p:tgtEl>
                                      </p:cBhvr>
                                    </p:animEffect>
                                    <p:set>
                                      <p:cBhvr>
                                        <p:cTn id="120" dur="1" fill="hold">
                                          <p:stCondLst>
                                            <p:cond delay="499"/>
                                          </p:stCondLst>
                                        </p:cTn>
                                        <p:tgtEl>
                                          <p:spTgt spid="84"/>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85"/>
                                        </p:tgtEl>
                                      </p:cBhvr>
                                    </p:animEffect>
                                    <p:set>
                                      <p:cBhvr>
                                        <p:cTn id="123" dur="1" fill="hold">
                                          <p:stCondLst>
                                            <p:cond delay="499"/>
                                          </p:stCondLst>
                                        </p:cTn>
                                        <p:tgtEl>
                                          <p:spTgt spid="85"/>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89"/>
                                        </p:tgtEl>
                                      </p:cBhvr>
                                    </p:animEffect>
                                    <p:set>
                                      <p:cBhvr>
                                        <p:cTn id="126" dur="1" fill="hold">
                                          <p:stCondLst>
                                            <p:cond delay="499"/>
                                          </p:stCondLst>
                                        </p:cTn>
                                        <p:tgtEl>
                                          <p:spTgt spid="89"/>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94"/>
                                        </p:tgtEl>
                                      </p:cBhvr>
                                    </p:animEffect>
                                    <p:set>
                                      <p:cBhvr>
                                        <p:cTn id="129" dur="1" fill="hold">
                                          <p:stCondLst>
                                            <p:cond delay="499"/>
                                          </p:stCondLst>
                                        </p:cTn>
                                        <p:tgtEl>
                                          <p:spTgt spid="94"/>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107"/>
                                        </p:tgtEl>
                                      </p:cBhvr>
                                    </p:animEffect>
                                    <p:set>
                                      <p:cBhvr>
                                        <p:cTn id="132" dur="1" fill="hold">
                                          <p:stCondLst>
                                            <p:cond delay="499"/>
                                          </p:stCondLst>
                                        </p:cTn>
                                        <p:tgtEl>
                                          <p:spTgt spid="107"/>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110"/>
                                        </p:tgtEl>
                                      </p:cBhvr>
                                    </p:animEffect>
                                    <p:set>
                                      <p:cBhvr>
                                        <p:cTn id="135" dur="1" fill="hold">
                                          <p:stCondLst>
                                            <p:cond delay="499"/>
                                          </p:stCondLst>
                                        </p:cTn>
                                        <p:tgtEl>
                                          <p:spTgt spid="110"/>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113"/>
                                        </p:tgtEl>
                                      </p:cBhvr>
                                    </p:animEffect>
                                    <p:set>
                                      <p:cBhvr>
                                        <p:cTn id="138" dur="1" fill="hold">
                                          <p:stCondLst>
                                            <p:cond delay="499"/>
                                          </p:stCondLst>
                                        </p:cTn>
                                        <p:tgtEl>
                                          <p:spTgt spid="113"/>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116"/>
                                        </p:tgtEl>
                                      </p:cBhvr>
                                    </p:animEffect>
                                    <p:set>
                                      <p:cBhvr>
                                        <p:cTn id="141" dur="1" fill="hold">
                                          <p:stCondLst>
                                            <p:cond delay="499"/>
                                          </p:stCondLst>
                                        </p:cTn>
                                        <p:tgtEl>
                                          <p:spTgt spid="116"/>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119"/>
                                        </p:tgtEl>
                                      </p:cBhvr>
                                    </p:animEffect>
                                    <p:set>
                                      <p:cBhvr>
                                        <p:cTn id="144" dur="1" fill="hold">
                                          <p:stCondLst>
                                            <p:cond delay="499"/>
                                          </p:stCondLst>
                                        </p:cTn>
                                        <p:tgtEl>
                                          <p:spTgt spid="119"/>
                                        </p:tgtEl>
                                        <p:attrNameLst>
                                          <p:attrName>style.visibility</p:attrName>
                                        </p:attrNameLst>
                                      </p:cBhvr>
                                      <p:to>
                                        <p:strVal val="hidden"/>
                                      </p:to>
                                    </p:set>
                                  </p:childTnLst>
                                </p:cTn>
                              </p:par>
                            </p:childTnLst>
                          </p:cTn>
                        </p:par>
                        <p:par>
                          <p:cTn id="145" fill="hold">
                            <p:stCondLst>
                              <p:cond delay="5000"/>
                            </p:stCondLst>
                            <p:childTnLst>
                              <p:par>
                                <p:cTn id="146" presetID="10" presetClass="entr" presetSubtype="0" fill="hold" grpId="0" nodeType="afterEffect">
                                  <p:stCondLst>
                                    <p:cond delay="300"/>
                                  </p:stCondLst>
                                  <p:childTnLst>
                                    <p:set>
                                      <p:cBhvr>
                                        <p:cTn id="147" dur="1" fill="hold">
                                          <p:stCondLst>
                                            <p:cond delay="0"/>
                                          </p:stCondLst>
                                        </p:cTn>
                                        <p:tgtEl>
                                          <p:spTgt spid="93"/>
                                        </p:tgtEl>
                                        <p:attrNameLst>
                                          <p:attrName>style.visibility</p:attrName>
                                        </p:attrNameLst>
                                      </p:cBhvr>
                                      <p:to>
                                        <p:strVal val="visible"/>
                                      </p:to>
                                    </p:set>
                                    <p:animEffect transition="in" filter="fade">
                                      <p:cBhvr>
                                        <p:cTn id="148" dur="200"/>
                                        <p:tgtEl>
                                          <p:spTgt spid="93"/>
                                        </p:tgtEl>
                                      </p:cBhvr>
                                    </p:animEffect>
                                  </p:childTnLst>
                                </p:cTn>
                              </p:par>
                            </p:childTnLst>
                          </p:cTn>
                        </p:par>
                        <p:par>
                          <p:cTn id="149" fill="hold">
                            <p:stCondLst>
                              <p:cond delay="5500"/>
                            </p:stCondLst>
                            <p:childTnLst>
                              <p:par>
                                <p:cTn id="150" presetID="10" presetClass="entr" presetSubtype="0" fill="hold" grpId="0" nodeType="afterEffect">
                                  <p:stCondLst>
                                    <p:cond delay="0"/>
                                  </p:stCondLst>
                                  <p:childTnLst>
                                    <p:set>
                                      <p:cBhvr>
                                        <p:cTn id="151" dur="1" fill="hold">
                                          <p:stCondLst>
                                            <p:cond delay="0"/>
                                          </p:stCondLst>
                                        </p:cTn>
                                        <p:tgtEl>
                                          <p:spTgt spid="90"/>
                                        </p:tgtEl>
                                        <p:attrNameLst>
                                          <p:attrName>style.visibility</p:attrName>
                                        </p:attrNameLst>
                                      </p:cBhvr>
                                      <p:to>
                                        <p:strVal val="visible"/>
                                      </p:to>
                                    </p:set>
                                    <p:animEffect transition="in" filter="fade">
                                      <p:cBhvr>
                                        <p:cTn id="152"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5"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43" grpId="0" animBg="1"/>
      <p:bldP spid="45" grpId="0" animBg="1"/>
      <p:bldP spid="87" grpId="0" uiExpand="1" build="p"/>
      <p:bldP spid="46" grpId="0" animBg="1"/>
      <p:bldP spid="51" grpId="0" animBg="1"/>
      <p:bldP spid="127" grpId="0" animBg="1"/>
      <p:bldP spid="132" grpId="0" uiExpand="1" build="p"/>
      <p:bldP spid="131" grpId="0" uiExpand="1" build="p"/>
      <p:bldP spid="82" grpId="0" animBg="1"/>
      <p:bldP spid="82" grpId="1" animBg="1"/>
      <p:bldP spid="93" grpId="0"/>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Why MindLink?</a:t>
            </a:r>
            <a:endParaRPr lang="en-US" sz="4000" dirty="0">
              <a:solidFill>
                <a:schemeClr val="bg1"/>
              </a:solidFill>
              <a:latin typeface="Arial"/>
              <a:cs typeface="Arial"/>
            </a:endParaRPr>
          </a:p>
        </p:txBody>
      </p:sp>
      <p:grpSp>
        <p:nvGrpSpPr>
          <p:cNvPr id="34" name="Group 33"/>
          <p:cNvGrpSpPr/>
          <p:nvPr/>
        </p:nvGrpSpPr>
        <p:grpSpPr>
          <a:xfrm>
            <a:off x="830178" y="797840"/>
            <a:ext cx="2677519" cy="3360564"/>
            <a:chOff x="830179" y="986584"/>
            <a:chExt cx="4764505" cy="4920916"/>
          </a:xfrm>
        </p:grpSpPr>
        <p:sp>
          <p:nvSpPr>
            <p:cNvPr id="5" name="Rectangle 4"/>
            <p:cNvSpPr/>
            <p:nvPr/>
          </p:nvSpPr>
          <p:spPr>
            <a:xfrm>
              <a:off x="830179" y="1347532"/>
              <a:ext cx="4764505" cy="455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022684" y="1531773"/>
              <a:ext cx="4379496" cy="4191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p:cNvSpPr/>
            <p:nvPr/>
          </p:nvSpPr>
          <p:spPr>
            <a:xfrm>
              <a:off x="1732547" y="986584"/>
              <a:ext cx="264694" cy="90236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p:cNvSpPr/>
            <p:nvPr/>
          </p:nvSpPr>
          <p:spPr>
            <a:xfrm>
              <a:off x="4427620" y="986584"/>
              <a:ext cx="264694" cy="90236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686668" y="1588161"/>
              <a:ext cx="356452" cy="35645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381741" y="1588161"/>
              <a:ext cx="356452" cy="35645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377616" y="2646942"/>
              <a:ext cx="1155790" cy="64326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JAN</a:t>
              </a:r>
            </a:p>
          </p:txBody>
        </p:sp>
        <p:sp>
          <p:nvSpPr>
            <p:cNvPr id="13" name="Rectangle 12"/>
            <p:cNvSpPr/>
            <p:nvPr/>
          </p:nvSpPr>
          <p:spPr>
            <a:xfrm>
              <a:off x="1377616" y="3354941"/>
              <a:ext cx="1155790" cy="64326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APR</a:t>
              </a:r>
            </a:p>
          </p:txBody>
        </p:sp>
        <p:sp>
          <p:nvSpPr>
            <p:cNvPr id="14" name="Rectangle 13"/>
            <p:cNvSpPr/>
            <p:nvPr/>
          </p:nvSpPr>
          <p:spPr>
            <a:xfrm>
              <a:off x="1377616" y="4062940"/>
              <a:ext cx="1155790" cy="64326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JUL</a:t>
              </a:r>
            </a:p>
          </p:txBody>
        </p:sp>
        <p:sp>
          <p:nvSpPr>
            <p:cNvPr id="15" name="Rectangle 14"/>
            <p:cNvSpPr/>
            <p:nvPr/>
          </p:nvSpPr>
          <p:spPr>
            <a:xfrm>
              <a:off x="1377616" y="4770939"/>
              <a:ext cx="1155790" cy="64326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OCT</a:t>
              </a:r>
            </a:p>
          </p:txBody>
        </p:sp>
        <p:sp>
          <p:nvSpPr>
            <p:cNvPr id="18" name="Rectangle 17"/>
            <p:cNvSpPr/>
            <p:nvPr/>
          </p:nvSpPr>
          <p:spPr>
            <a:xfrm>
              <a:off x="2634537" y="2646942"/>
              <a:ext cx="1155790" cy="64326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FEB</a:t>
              </a:r>
            </a:p>
          </p:txBody>
        </p:sp>
        <p:sp>
          <p:nvSpPr>
            <p:cNvPr id="19" name="Rectangle 18"/>
            <p:cNvSpPr/>
            <p:nvPr/>
          </p:nvSpPr>
          <p:spPr>
            <a:xfrm>
              <a:off x="2634537" y="3354941"/>
              <a:ext cx="1155790" cy="64326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MAY</a:t>
              </a:r>
            </a:p>
          </p:txBody>
        </p:sp>
        <p:sp>
          <p:nvSpPr>
            <p:cNvPr id="20" name="Rectangle 19"/>
            <p:cNvSpPr/>
            <p:nvPr/>
          </p:nvSpPr>
          <p:spPr>
            <a:xfrm>
              <a:off x="2634537" y="4062940"/>
              <a:ext cx="1155790" cy="64326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AUG</a:t>
              </a:r>
            </a:p>
          </p:txBody>
        </p:sp>
        <p:sp>
          <p:nvSpPr>
            <p:cNvPr id="21" name="Rectangle 20"/>
            <p:cNvSpPr/>
            <p:nvPr/>
          </p:nvSpPr>
          <p:spPr>
            <a:xfrm>
              <a:off x="2634537" y="4770939"/>
              <a:ext cx="1155790" cy="64326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NOV</a:t>
              </a:r>
            </a:p>
          </p:txBody>
        </p:sp>
        <p:sp>
          <p:nvSpPr>
            <p:cNvPr id="23" name="Rectangle 22"/>
            <p:cNvSpPr/>
            <p:nvPr/>
          </p:nvSpPr>
          <p:spPr>
            <a:xfrm>
              <a:off x="3891458" y="2646942"/>
              <a:ext cx="1155790" cy="643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MAR</a:t>
              </a:r>
            </a:p>
          </p:txBody>
        </p:sp>
        <p:sp>
          <p:nvSpPr>
            <p:cNvPr id="24" name="Rectangle 23"/>
            <p:cNvSpPr/>
            <p:nvPr/>
          </p:nvSpPr>
          <p:spPr>
            <a:xfrm>
              <a:off x="3891458" y="3354941"/>
              <a:ext cx="1155790" cy="64326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JUN</a:t>
              </a:r>
            </a:p>
          </p:txBody>
        </p:sp>
        <p:sp>
          <p:nvSpPr>
            <p:cNvPr id="25" name="Rectangle 24"/>
            <p:cNvSpPr/>
            <p:nvPr/>
          </p:nvSpPr>
          <p:spPr>
            <a:xfrm>
              <a:off x="3891458" y="4062940"/>
              <a:ext cx="1155790" cy="64326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SEP</a:t>
              </a:r>
            </a:p>
          </p:txBody>
        </p:sp>
        <p:sp>
          <p:nvSpPr>
            <p:cNvPr id="26" name="Rectangle 25"/>
            <p:cNvSpPr/>
            <p:nvPr/>
          </p:nvSpPr>
          <p:spPr>
            <a:xfrm>
              <a:off x="3891458" y="4770939"/>
              <a:ext cx="1155790" cy="64326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DEC</a:t>
              </a:r>
            </a:p>
          </p:txBody>
        </p:sp>
        <p:sp>
          <p:nvSpPr>
            <p:cNvPr id="28" name="Rectangle 27"/>
            <p:cNvSpPr/>
            <p:nvPr/>
          </p:nvSpPr>
          <p:spPr>
            <a:xfrm>
              <a:off x="1377616" y="1935620"/>
              <a:ext cx="3669632" cy="643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2017</a:t>
              </a:r>
            </a:p>
          </p:txBody>
        </p:sp>
      </p:grpSp>
      <p:sp>
        <p:nvSpPr>
          <p:cNvPr id="31" name="Rectangle 30"/>
          <p:cNvSpPr/>
          <p:nvPr/>
        </p:nvSpPr>
        <p:spPr>
          <a:xfrm>
            <a:off x="830178" y="4259389"/>
            <a:ext cx="2677519" cy="1870588"/>
          </a:xfrm>
          <a:prstGeom prst="rect">
            <a:avLst/>
          </a:prstGeom>
          <a:solidFill>
            <a:schemeClr val="bg1"/>
          </a:solidFill>
          <a:ln w="28575" cap="rnd">
            <a:solidFill>
              <a:schemeClr val="tx2"/>
            </a:solidFill>
            <a:prstDash val="solid"/>
            <a:round/>
            <a:headEnd/>
            <a:tailEnd/>
          </a:ln>
        </p:spPr>
        <p:txBody>
          <a:bodyPr vert="horz" wrap="square" lIns="91440" tIns="45720" rIns="91440" bIns="45720" numCol="1" anchor="ctr" anchorCtr="0" compatLnSpc="1">
            <a:prstTxWarp prst="textNoShape">
              <a:avLst/>
            </a:prstTxWarp>
          </a:bodyPr>
          <a:lstStyle/>
          <a:p>
            <a:pPr algn="ctr"/>
            <a:r>
              <a:rPr lang="en-GB" dirty="0"/>
              <a:t>Digital tools allow a saving of 20 eight-hour workdays each year! That’s roughly </a:t>
            </a:r>
            <a:r>
              <a:rPr lang="en-GB" b="1" dirty="0"/>
              <a:t>1 full working month of gained productivity</a:t>
            </a:r>
          </a:p>
        </p:txBody>
      </p:sp>
      <p:sp>
        <p:nvSpPr>
          <p:cNvPr id="27" name="Rectangle 26"/>
          <p:cNvSpPr/>
          <p:nvPr/>
        </p:nvSpPr>
        <p:spPr>
          <a:xfrm>
            <a:off x="3906621" y="923677"/>
            <a:ext cx="8128622" cy="5047536"/>
          </a:xfrm>
          <a:prstGeom prst="rect">
            <a:avLst/>
          </a:prstGeom>
        </p:spPr>
        <p:txBody>
          <a:bodyPr wrap="square">
            <a:spAutoFit/>
          </a:bodyPr>
          <a:lstStyle/>
          <a:p>
            <a:r>
              <a:rPr lang="en-GB" sz="2800" dirty="0">
                <a:solidFill>
                  <a:srgbClr val="92D050"/>
                </a:solidFill>
              </a:rPr>
              <a:t>With MindLink you win:</a:t>
            </a:r>
          </a:p>
          <a:p>
            <a:endParaRPr lang="en-GB" dirty="0">
              <a:solidFill>
                <a:srgbClr val="92D050"/>
              </a:solidFill>
            </a:endParaRPr>
          </a:p>
          <a:p>
            <a:endParaRPr lang="en-GB" sz="1200" dirty="0">
              <a:solidFill>
                <a:srgbClr val="92D050"/>
              </a:solidFill>
            </a:endParaRPr>
          </a:p>
          <a:p>
            <a:r>
              <a:rPr lang="en-GB" sz="2400" dirty="0">
                <a:solidFill>
                  <a:srgbClr val="92D050"/>
                </a:solidFill>
              </a:rPr>
              <a:t>PRODUCTIVITY GAINS</a:t>
            </a:r>
          </a:p>
          <a:p>
            <a:pPr marL="742950" lvl="1" indent="-285750">
              <a:buFont typeface="Arial" panose="020B0604020202020204" pitchFamily="34" charset="0"/>
              <a:buChar char="•"/>
            </a:pPr>
            <a:r>
              <a:rPr lang="en-GB" dirty="0"/>
              <a:t>Approx. 10% Productivity Increase leading to improved P&amp;L</a:t>
            </a:r>
          </a:p>
          <a:p>
            <a:r>
              <a:rPr lang="en-GB" sz="2400" dirty="0">
                <a:solidFill>
                  <a:srgbClr val="92D050"/>
                </a:solidFill>
              </a:rPr>
              <a:t>RISK MITIGATION</a:t>
            </a:r>
          </a:p>
          <a:p>
            <a:pPr marL="742950" lvl="1" indent="-285750">
              <a:buFont typeface="Arial" panose="020B0604020202020204" pitchFamily="34" charset="0"/>
              <a:buChar char="•"/>
            </a:pPr>
            <a:r>
              <a:rPr lang="en-GB" dirty="0"/>
              <a:t>Security &amp; Compliance requirements met with reduced data leakage risk</a:t>
            </a:r>
          </a:p>
          <a:p>
            <a:r>
              <a:rPr lang="en-GB" sz="2400" dirty="0">
                <a:solidFill>
                  <a:srgbClr val="92D050"/>
                </a:solidFill>
              </a:rPr>
              <a:t>COST REDUCTION</a:t>
            </a:r>
          </a:p>
          <a:p>
            <a:pPr marL="800100" lvl="1" indent="-342900">
              <a:buFont typeface="Arial" panose="020B0604020202020204" pitchFamily="34" charset="0"/>
              <a:buChar char="•"/>
            </a:pPr>
            <a:r>
              <a:rPr lang="en-GB" dirty="0"/>
              <a:t>Reduction in travel, meeting &amp; telco costs. A typical business saves £8963 per person per year allowing remote-working.</a:t>
            </a:r>
          </a:p>
          <a:p>
            <a:r>
              <a:rPr lang="en-GB" sz="2400" dirty="0">
                <a:solidFill>
                  <a:srgbClr val="92D050"/>
                </a:solidFill>
              </a:rPr>
              <a:t>KNOWLEDGE RETENTION</a:t>
            </a:r>
          </a:p>
          <a:p>
            <a:pPr marL="742950" lvl="1" indent="-285750">
              <a:buFont typeface="Arial" panose="020B0604020202020204" pitchFamily="34" charset="0"/>
              <a:buChar char="•"/>
            </a:pPr>
            <a:r>
              <a:rPr lang="en-GB" dirty="0"/>
              <a:t>Improved access, retention and reuse of existing corporate knowledge base</a:t>
            </a:r>
          </a:p>
          <a:p>
            <a:pPr marL="742950" lvl="1" indent="-285750">
              <a:buFont typeface="Arial" panose="020B0604020202020204" pitchFamily="34" charset="0"/>
              <a:buChar char="•"/>
            </a:pPr>
            <a:r>
              <a:rPr lang="en-GB" dirty="0"/>
              <a:t>Reduce knowledge loss</a:t>
            </a:r>
          </a:p>
          <a:p>
            <a:r>
              <a:rPr lang="en-GB" sz="2400" dirty="0">
                <a:solidFill>
                  <a:srgbClr val="92D050"/>
                </a:solidFill>
              </a:rPr>
              <a:t>COMPETITIVE ADVANTAGE </a:t>
            </a:r>
          </a:p>
          <a:p>
            <a:pPr marL="742950" lvl="1" indent="-285750">
              <a:buFont typeface="Arial" panose="020B0604020202020204" pitchFamily="34" charset="0"/>
              <a:buChar char="•"/>
            </a:pPr>
            <a:r>
              <a:rPr lang="en-GB" dirty="0"/>
              <a:t>Lead the field with improved productivity &amp; knowledge management</a:t>
            </a:r>
          </a:p>
          <a:p>
            <a:pPr marL="342900" indent="-342900">
              <a:buFont typeface="Arial" panose="020B0604020202020204" pitchFamily="34" charset="0"/>
              <a:buChar char="•"/>
            </a:pPr>
            <a:endParaRPr lang="en-GB" dirty="0"/>
          </a:p>
        </p:txBody>
      </p:sp>
      <p:sp>
        <p:nvSpPr>
          <p:cNvPr id="29" name="Rectangle 28"/>
          <p:cNvSpPr/>
          <p:nvPr/>
        </p:nvSpPr>
        <p:spPr>
          <a:xfrm>
            <a:off x="819202" y="6458095"/>
            <a:ext cx="3049233" cy="246221"/>
          </a:xfrm>
          <a:prstGeom prst="rect">
            <a:avLst/>
          </a:prstGeom>
        </p:spPr>
        <p:txBody>
          <a:bodyPr wrap="none">
            <a:spAutoFit/>
          </a:bodyPr>
          <a:lstStyle/>
          <a:p>
            <a:r>
              <a:rPr lang="en-GB" sz="1000" b="1" i="1" dirty="0"/>
              <a:t>SOURCES: SANEBOX, GLOBAL WORKPLACE ANALYTICS</a:t>
            </a:r>
          </a:p>
        </p:txBody>
      </p:sp>
      <p:sp>
        <p:nvSpPr>
          <p:cNvPr id="30" name="Rectangle 29"/>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389008891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1">
                                            <p:bg/>
                                          </p:spTgt>
                                        </p:tgtEl>
                                        <p:attrNameLst>
                                          <p:attrName>style.visibility</p:attrName>
                                        </p:attrNameLst>
                                      </p:cBhvr>
                                      <p:to>
                                        <p:strVal val="visible"/>
                                      </p:to>
                                    </p:set>
                                    <p:animEffect transition="in" filter="wheel(1)">
                                      <p:cBhvr>
                                        <p:cTn id="15" dur="1000"/>
                                        <p:tgtEl>
                                          <p:spTgt spid="31">
                                            <p:bg/>
                                          </p:spTgt>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3250"/>
                            </p:stCondLst>
                            <p:childTnLst>
                              <p:par>
                                <p:cTn id="25" presetID="10" presetClass="entr" presetSubtype="0" fill="hold" grpId="0" nodeType="afterEffect">
                                  <p:stCondLst>
                                    <p:cond delay="30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
                                        <p:tgtEl>
                                          <p:spTgt spid="29"/>
                                        </p:tgtEl>
                                      </p:cBhvr>
                                    </p:animEffec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6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uiExpand="1" build="p" animBg="1"/>
      <p:bldP spid="27" grpId="0" uiExpand="1"/>
      <p:bldP spid="29" grpId="0"/>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39" name="Group 166938"/>
          <p:cNvGrpSpPr/>
          <p:nvPr/>
        </p:nvGrpSpPr>
        <p:grpSpPr>
          <a:xfrm>
            <a:off x="1984676" y="808038"/>
            <a:ext cx="1573213" cy="1490663"/>
            <a:chOff x="2821803" y="808038"/>
            <a:chExt cx="1573213" cy="1490663"/>
          </a:xfrm>
        </p:grpSpPr>
        <p:sp>
          <p:nvSpPr>
            <p:cNvPr id="9" name="Freeform 5"/>
            <p:cNvSpPr>
              <a:spLocks/>
            </p:cNvSpPr>
            <p:nvPr/>
          </p:nvSpPr>
          <p:spPr bwMode="auto">
            <a:xfrm>
              <a:off x="2898003" y="808038"/>
              <a:ext cx="1497013" cy="958850"/>
            </a:xfrm>
            <a:custGeom>
              <a:avLst/>
              <a:gdLst>
                <a:gd name="T0" fmla="*/ 69 w 294"/>
                <a:gd name="T1" fmla="*/ 127 h 188"/>
                <a:gd name="T2" fmla="*/ 92 w 294"/>
                <a:gd name="T3" fmla="*/ 114 h 188"/>
                <a:gd name="T4" fmla="*/ 115 w 294"/>
                <a:gd name="T5" fmla="*/ 119 h 188"/>
                <a:gd name="T6" fmla="*/ 207 w 294"/>
                <a:gd name="T7" fmla="*/ 110 h 188"/>
                <a:gd name="T8" fmla="*/ 255 w 294"/>
                <a:gd name="T9" fmla="*/ 127 h 188"/>
                <a:gd name="T10" fmla="*/ 240 w 294"/>
                <a:gd name="T11" fmla="*/ 52 h 188"/>
                <a:gd name="T12" fmla="*/ 189 w 294"/>
                <a:gd name="T13" fmla="*/ 27 h 188"/>
                <a:gd name="T14" fmla="*/ 140 w 294"/>
                <a:gd name="T15" fmla="*/ 19 h 188"/>
                <a:gd name="T16" fmla="*/ 40 w 294"/>
                <a:gd name="T17" fmla="*/ 42 h 188"/>
                <a:gd name="T18" fmla="*/ 11 w 294"/>
                <a:gd name="T19" fmla="*/ 131 h 188"/>
                <a:gd name="T20" fmla="*/ 9 w 294"/>
                <a:gd name="T2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 h="188">
                  <a:moveTo>
                    <a:pt x="69" y="127"/>
                  </a:moveTo>
                  <a:cubicBezTo>
                    <a:pt x="69" y="127"/>
                    <a:pt x="78" y="102"/>
                    <a:pt x="92" y="114"/>
                  </a:cubicBezTo>
                  <a:cubicBezTo>
                    <a:pt x="92" y="114"/>
                    <a:pt x="97" y="103"/>
                    <a:pt x="115" y="119"/>
                  </a:cubicBezTo>
                  <a:cubicBezTo>
                    <a:pt x="115" y="119"/>
                    <a:pt x="158" y="152"/>
                    <a:pt x="207" y="110"/>
                  </a:cubicBezTo>
                  <a:cubicBezTo>
                    <a:pt x="207" y="110"/>
                    <a:pt x="217" y="128"/>
                    <a:pt x="255" y="127"/>
                  </a:cubicBezTo>
                  <a:cubicBezTo>
                    <a:pt x="255" y="127"/>
                    <a:pt x="294" y="83"/>
                    <a:pt x="240" y="52"/>
                  </a:cubicBezTo>
                  <a:cubicBezTo>
                    <a:pt x="240" y="52"/>
                    <a:pt x="215" y="19"/>
                    <a:pt x="189" y="27"/>
                  </a:cubicBezTo>
                  <a:cubicBezTo>
                    <a:pt x="189" y="27"/>
                    <a:pt x="186" y="7"/>
                    <a:pt x="140" y="19"/>
                  </a:cubicBezTo>
                  <a:cubicBezTo>
                    <a:pt x="140" y="19"/>
                    <a:pt x="98" y="0"/>
                    <a:pt x="40" y="42"/>
                  </a:cubicBezTo>
                  <a:cubicBezTo>
                    <a:pt x="40" y="42"/>
                    <a:pt x="0" y="65"/>
                    <a:pt x="11" y="131"/>
                  </a:cubicBezTo>
                  <a:cubicBezTo>
                    <a:pt x="11" y="131"/>
                    <a:pt x="3" y="179"/>
                    <a:pt x="9" y="18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p:nvSpPr>
          <p:spPr bwMode="auto">
            <a:xfrm>
              <a:off x="2821803" y="1614488"/>
              <a:ext cx="244475" cy="684213"/>
            </a:xfrm>
            <a:custGeom>
              <a:avLst/>
              <a:gdLst>
                <a:gd name="T0" fmla="*/ 48 w 48"/>
                <a:gd name="T1" fmla="*/ 63 h 134"/>
                <a:gd name="T2" fmla="*/ 0 w 48"/>
                <a:gd name="T3" fmla="*/ 39 h 134"/>
                <a:gd name="T4" fmla="*/ 16 w 48"/>
                <a:gd name="T5" fmla="*/ 101 h 134"/>
                <a:gd name="T6" fmla="*/ 44 w 48"/>
                <a:gd name="T7" fmla="*/ 128 h 134"/>
              </a:gdLst>
              <a:ahLst/>
              <a:cxnLst>
                <a:cxn ang="0">
                  <a:pos x="T0" y="T1"/>
                </a:cxn>
                <a:cxn ang="0">
                  <a:pos x="T2" y="T3"/>
                </a:cxn>
                <a:cxn ang="0">
                  <a:pos x="T4" y="T5"/>
                </a:cxn>
                <a:cxn ang="0">
                  <a:pos x="T6" y="T7"/>
                </a:cxn>
              </a:cxnLst>
              <a:rect l="0" t="0" r="r" b="b"/>
              <a:pathLst>
                <a:path w="48" h="134">
                  <a:moveTo>
                    <a:pt x="48" y="63"/>
                  </a:moveTo>
                  <a:cubicBezTo>
                    <a:pt x="48" y="63"/>
                    <a:pt x="23" y="0"/>
                    <a:pt x="0" y="39"/>
                  </a:cubicBezTo>
                  <a:cubicBezTo>
                    <a:pt x="0" y="39"/>
                    <a:pt x="0" y="82"/>
                    <a:pt x="16" y="101"/>
                  </a:cubicBezTo>
                  <a:cubicBezTo>
                    <a:pt x="16" y="101"/>
                    <a:pt x="29" y="134"/>
                    <a:pt x="44" y="12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66937" name="Group 166936"/>
          <p:cNvGrpSpPr/>
          <p:nvPr/>
        </p:nvGrpSpPr>
        <p:grpSpPr>
          <a:xfrm>
            <a:off x="2275188" y="1501776"/>
            <a:ext cx="1187451" cy="1582738"/>
            <a:chOff x="3112315" y="1501776"/>
            <a:chExt cx="1187451" cy="1582738"/>
          </a:xfrm>
        </p:grpSpPr>
        <p:sp>
          <p:nvSpPr>
            <p:cNvPr id="10" name="Freeform 6"/>
            <p:cNvSpPr>
              <a:spLocks/>
            </p:cNvSpPr>
            <p:nvPr/>
          </p:nvSpPr>
          <p:spPr bwMode="auto">
            <a:xfrm>
              <a:off x="3142478" y="1501776"/>
              <a:ext cx="1157288" cy="1582738"/>
            </a:xfrm>
            <a:custGeom>
              <a:avLst/>
              <a:gdLst>
                <a:gd name="T0" fmla="*/ 209 w 227"/>
                <a:gd name="T1" fmla="*/ 0 h 310"/>
                <a:gd name="T2" fmla="*/ 214 w 227"/>
                <a:gd name="T3" fmla="*/ 117 h 310"/>
                <a:gd name="T4" fmla="*/ 197 w 227"/>
                <a:gd name="T5" fmla="*/ 213 h 310"/>
                <a:gd name="T6" fmla="*/ 169 w 227"/>
                <a:gd name="T7" fmla="*/ 258 h 310"/>
                <a:gd name="T8" fmla="*/ 131 w 227"/>
                <a:gd name="T9" fmla="*/ 298 h 310"/>
                <a:gd name="T10" fmla="*/ 63 w 227"/>
                <a:gd name="T11" fmla="*/ 271 h 310"/>
                <a:gd name="T12" fmla="*/ 3 w 227"/>
                <a:gd name="T13" fmla="*/ 199 h 310"/>
              </a:gdLst>
              <a:ahLst/>
              <a:cxnLst>
                <a:cxn ang="0">
                  <a:pos x="T0" y="T1"/>
                </a:cxn>
                <a:cxn ang="0">
                  <a:pos x="T2" y="T3"/>
                </a:cxn>
                <a:cxn ang="0">
                  <a:pos x="T4" y="T5"/>
                </a:cxn>
                <a:cxn ang="0">
                  <a:pos x="T6" y="T7"/>
                </a:cxn>
                <a:cxn ang="0">
                  <a:pos x="T8" y="T9"/>
                </a:cxn>
                <a:cxn ang="0">
                  <a:pos x="T10" y="T11"/>
                </a:cxn>
                <a:cxn ang="0">
                  <a:pos x="T12" y="T13"/>
                </a:cxn>
              </a:cxnLst>
              <a:rect l="0" t="0" r="r" b="b"/>
              <a:pathLst>
                <a:path w="227" h="310">
                  <a:moveTo>
                    <a:pt x="209" y="0"/>
                  </a:moveTo>
                  <a:cubicBezTo>
                    <a:pt x="209" y="0"/>
                    <a:pt x="227" y="23"/>
                    <a:pt x="214" y="117"/>
                  </a:cubicBezTo>
                  <a:cubicBezTo>
                    <a:pt x="214" y="117"/>
                    <a:pt x="217" y="182"/>
                    <a:pt x="197" y="213"/>
                  </a:cubicBezTo>
                  <a:cubicBezTo>
                    <a:pt x="197" y="213"/>
                    <a:pt x="192" y="236"/>
                    <a:pt x="169" y="258"/>
                  </a:cubicBezTo>
                  <a:cubicBezTo>
                    <a:pt x="169" y="258"/>
                    <a:pt x="163" y="292"/>
                    <a:pt x="131" y="298"/>
                  </a:cubicBezTo>
                  <a:cubicBezTo>
                    <a:pt x="131" y="298"/>
                    <a:pt x="102" y="310"/>
                    <a:pt x="63" y="271"/>
                  </a:cubicBezTo>
                  <a:cubicBezTo>
                    <a:pt x="63" y="271"/>
                    <a:pt x="0" y="224"/>
                    <a:pt x="3" y="199"/>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p:cNvSpPr>
            <p:nvPr/>
          </p:nvSpPr>
          <p:spPr bwMode="auto">
            <a:xfrm>
              <a:off x="3112315" y="1630363"/>
              <a:ext cx="182563" cy="417513"/>
            </a:xfrm>
            <a:custGeom>
              <a:avLst/>
              <a:gdLst>
                <a:gd name="T0" fmla="*/ 29 w 36"/>
                <a:gd name="T1" fmla="*/ 0 h 82"/>
                <a:gd name="T2" fmla="*/ 36 w 36"/>
                <a:gd name="T3" fmla="*/ 40 h 82"/>
                <a:gd name="T4" fmla="*/ 2 w 36"/>
                <a:gd name="T5" fmla="*/ 82 h 82"/>
              </a:gdLst>
              <a:ahLst/>
              <a:cxnLst>
                <a:cxn ang="0">
                  <a:pos x="T0" y="T1"/>
                </a:cxn>
                <a:cxn ang="0">
                  <a:pos x="T2" y="T3"/>
                </a:cxn>
                <a:cxn ang="0">
                  <a:pos x="T4" y="T5"/>
                </a:cxn>
              </a:cxnLst>
              <a:rect l="0" t="0" r="r" b="b"/>
              <a:pathLst>
                <a:path w="36" h="82">
                  <a:moveTo>
                    <a:pt x="29" y="0"/>
                  </a:moveTo>
                  <a:cubicBezTo>
                    <a:pt x="29" y="0"/>
                    <a:pt x="25" y="36"/>
                    <a:pt x="36" y="40"/>
                  </a:cubicBezTo>
                  <a:cubicBezTo>
                    <a:pt x="36" y="40"/>
                    <a:pt x="0" y="41"/>
                    <a:pt x="2" y="82"/>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9"/>
            <p:cNvSpPr>
              <a:spLocks/>
            </p:cNvSpPr>
            <p:nvPr/>
          </p:nvSpPr>
          <p:spPr bwMode="auto">
            <a:xfrm>
              <a:off x="3407590" y="2047876"/>
              <a:ext cx="331788" cy="66675"/>
            </a:xfrm>
            <a:custGeom>
              <a:avLst/>
              <a:gdLst>
                <a:gd name="T0" fmla="*/ 209 w 209"/>
                <a:gd name="T1" fmla="*/ 42 h 42"/>
                <a:gd name="T2" fmla="*/ 71 w 209"/>
                <a:gd name="T3" fmla="*/ 0 h 42"/>
                <a:gd name="T4" fmla="*/ 0 w 209"/>
                <a:gd name="T5" fmla="*/ 23 h 42"/>
              </a:gdLst>
              <a:ahLst/>
              <a:cxnLst>
                <a:cxn ang="0">
                  <a:pos x="T0" y="T1"/>
                </a:cxn>
                <a:cxn ang="0">
                  <a:pos x="T2" y="T3"/>
                </a:cxn>
                <a:cxn ang="0">
                  <a:pos x="T4" y="T5"/>
                </a:cxn>
              </a:cxnLst>
              <a:rect l="0" t="0" r="r" b="b"/>
              <a:pathLst>
                <a:path w="209" h="42">
                  <a:moveTo>
                    <a:pt x="209" y="42"/>
                  </a:moveTo>
                  <a:lnTo>
                    <a:pt x="71" y="0"/>
                  </a:lnTo>
                  <a:lnTo>
                    <a:pt x="0" y="23"/>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p:cNvSpPr>
            <p:nvPr/>
          </p:nvSpPr>
          <p:spPr bwMode="auto">
            <a:xfrm>
              <a:off x="4028303" y="2006601"/>
              <a:ext cx="214313" cy="77788"/>
            </a:xfrm>
            <a:custGeom>
              <a:avLst/>
              <a:gdLst>
                <a:gd name="T0" fmla="*/ 0 w 135"/>
                <a:gd name="T1" fmla="*/ 49 h 49"/>
                <a:gd name="T2" fmla="*/ 106 w 135"/>
                <a:gd name="T3" fmla="*/ 0 h 49"/>
                <a:gd name="T4" fmla="*/ 135 w 135"/>
                <a:gd name="T5" fmla="*/ 0 h 49"/>
              </a:gdLst>
              <a:ahLst/>
              <a:cxnLst>
                <a:cxn ang="0">
                  <a:pos x="T0" y="T1"/>
                </a:cxn>
                <a:cxn ang="0">
                  <a:pos x="T2" y="T3"/>
                </a:cxn>
                <a:cxn ang="0">
                  <a:pos x="T4" y="T5"/>
                </a:cxn>
              </a:cxnLst>
              <a:rect l="0" t="0" r="r" b="b"/>
              <a:pathLst>
                <a:path w="135" h="49">
                  <a:moveTo>
                    <a:pt x="0" y="49"/>
                  </a:moveTo>
                  <a:lnTo>
                    <a:pt x="106" y="0"/>
                  </a:lnTo>
                  <a:lnTo>
                    <a:pt x="135" y="0"/>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p:nvSpPr>
          <p:spPr bwMode="auto">
            <a:xfrm>
              <a:off x="4028303" y="2460626"/>
              <a:ext cx="66675" cy="87313"/>
            </a:xfrm>
            <a:custGeom>
              <a:avLst/>
              <a:gdLst>
                <a:gd name="T0" fmla="*/ 0 w 13"/>
                <a:gd name="T1" fmla="*/ 0 h 17"/>
                <a:gd name="T2" fmla="*/ 2 w 13"/>
                <a:gd name="T3" fmla="*/ 17 h 17"/>
              </a:gdLst>
              <a:ahLst/>
              <a:cxnLst>
                <a:cxn ang="0">
                  <a:pos x="T0" y="T1"/>
                </a:cxn>
                <a:cxn ang="0">
                  <a:pos x="T2" y="T3"/>
                </a:cxn>
              </a:cxnLst>
              <a:rect l="0" t="0" r="r" b="b"/>
              <a:pathLst>
                <a:path w="13" h="17">
                  <a:moveTo>
                    <a:pt x="0" y="0"/>
                  </a:moveTo>
                  <a:cubicBezTo>
                    <a:pt x="0" y="0"/>
                    <a:pt x="13" y="10"/>
                    <a:pt x="2" y="17"/>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p:nvSpPr>
          <p:spPr bwMode="auto">
            <a:xfrm>
              <a:off x="3631428" y="2420938"/>
              <a:ext cx="387350" cy="214313"/>
            </a:xfrm>
            <a:custGeom>
              <a:avLst/>
              <a:gdLst>
                <a:gd name="T0" fmla="*/ 21 w 76"/>
                <a:gd name="T1" fmla="*/ 0 h 42"/>
                <a:gd name="T2" fmla="*/ 33 w 76"/>
                <a:gd name="T3" fmla="*/ 25 h 42"/>
                <a:gd name="T4" fmla="*/ 66 w 76"/>
                <a:gd name="T5" fmla="*/ 32 h 42"/>
                <a:gd name="T6" fmla="*/ 69 w 76"/>
                <a:gd name="T7" fmla="*/ 16 h 42"/>
              </a:gdLst>
              <a:ahLst/>
              <a:cxnLst>
                <a:cxn ang="0">
                  <a:pos x="T0" y="T1"/>
                </a:cxn>
                <a:cxn ang="0">
                  <a:pos x="T2" y="T3"/>
                </a:cxn>
                <a:cxn ang="0">
                  <a:pos x="T4" y="T5"/>
                </a:cxn>
                <a:cxn ang="0">
                  <a:pos x="T6" y="T7"/>
                </a:cxn>
              </a:cxnLst>
              <a:rect l="0" t="0" r="r" b="b"/>
              <a:pathLst>
                <a:path w="76" h="42">
                  <a:moveTo>
                    <a:pt x="21" y="0"/>
                  </a:moveTo>
                  <a:cubicBezTo>
                    <a:pt x="21" y="0"/>
                    <a:pt x="0" y="28"/>
                    <a:pt x="33" y="25"/>
                  </a:cubicBezTo>
                  <a:cubicBezTo>
                    <a:pt x="33" y="25"/>
                    <a:pt x="54" y="42"/>
                    <a:pt x="66" y="32"/>
                  </a:cubicBezTo>
                  <a:cubicBezTo>
                    <a:pt x="66" y="32"/>
                    <a:pt x="76" y="27"/>
                    <a:pt x="69" y="1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p:nvSpPr>
          <p:spPr bwMode="auto">
            <a:xfrm>
              <a:off x="3575865" y="2695576"/>
              <a:ext cx="417513" cy="107950"/>
            </a:xfrm>
            <a:custGeom>
              <a:avLst/>
              <a:gdLst>
                <a:gd name="T0" fmla="*/ 0 w 82"/>
                <a:gd name="T1" fmla="*/ 0 h 21"/>
                <a:gd name="T2" fmla="*/ 82 w 82"/>
                <a:gd name="T3" fmla="*/ 0 h 21"/>
              </a:gdLst>
              <a:ahLst/>
              <a:cxnLst>
                <a:cxn ang="0">
                  <a:pos x="T0" y="T1"/>
                </a:cxn>
                <a:cxn ang="0">
                  <a:pos x="T2" y="T3"/>
                </a:cxn>
              </a:cxnLst>
              <a:rect l="0" t="0" r="r" b="b"/>
              <a:pathLst>
                <a:path w="82" h="21">
                  <a:moveTo>
                    <a:pt x="0" y="0"/>
                  </a:moveTo>
                  <a:cubicBezTo>
                    <a:pt x="0" y="0"/>
                    <a:pt x="53" y="21"/>
                    <a:pt x="82"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4044178" y="2640013"/>
              <a:ext cx="46038" cy="55563"/>
            </a:xfrm>
            <a:custGeom>
              <a:avLst/>
              <a:gdLst>
                <a:gd name="T0" fmla="*/ 0 w 9"/>
                <a:gd name="T1" fmla="*/ 0 h 11"/>
                <a:gd name="T2" fmla="*/ 3 w 9"/>
                <a:gd name="T3" fmla="*/ 11 h 11"/>
              </a:gdLst>
              <a:ahLst/>
              <a:cxnLst>
                <a:cxn ang="0">
                  <a:pos x="T0" y="T1"/>
                </a:cxn>
                <a:cxn ang="0">
                  <a:pos x="T2" y="T3"/>
                </a:cxn>
              </a:cxnLst>
              <a:rect l="0" t="0" r="r" b="b"/>
              <a:pathLst>
                <a:path w="9" h="11">
                  <a:moveTo>
                    <a:pt x="0" y="0"/>
                  </a:moveTo>
                  <a:cubicBezTo>
                    <a:pt x="0" y="0"/>
                    <a:pt x="9" y="7"/>
                    <a:pt x="3" y="11"/>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66940" name="Group 166939"/>
          <p:cNvGrpSpPr/>
          <p:nvPr/>
        </p:nvGrpSpPr>
        <p:grpSpPr>
          <a:xfrm>
            <a:off x="2137076" y="2338388"/>
            <a:ext cx="952500" cy="2362200"/>
            <a:chOff x="2974203" y="2338388"/>
            <a:chExt cx="952500" cy="2362200"/>
          </a:xfrm>
        </p:grpSpPr>
        <p:grpSp>
          <p:nvGrpSpPr>
            <p:cNvPr id="166938" name="Group 166937"/>
            <p:cNvGrpSpPr/>
            <p:nvPr/>
          </p:nvGrpSpPr>
          <p:grpSpPr>
            <a:xfrm>
              <a:off x="2974203" y="2338388"/>
              <a:ext cx="952500" cy="1250950"/>
              <a:chOff x="2974203" y="2338388"/>
              <a:chExt cx="952500" cy="1250950"/>
            </a:xfrm>
          </p:grpSpPr>
          <p:sp>
            <p:nvSpPr>
              <p:cNvPr id="19" name="Freeform 15"/>
              <p:cNvSpPr>
                <a:spLocks/>
              </p:cNvSpPr>
              <p:nvPr/>
            </p:nvSpPr>
            <p:spPr bwMode="auto">
              <a:xfrm>
                <a:off x="2974203" y="2338388"/>
                <a:ext cx="733425" cy="1250950"/>
              </a:xfrm>
              <a:custGeom>
                <a:avLst/>
                <a:gdLst>
                  <a:gd name="T0" fmla="*/ 144 w 144"/>
                  <a:gd name="T1" fmla="*/ 245 h 245"/>
                  <a:gd name="T2" fmla="*/ 86 w 144"/>
                  <a:gd name="T3" fmla="*/ 172 h 245"/>
                  <a:gd name="T4" fmla="*/ 68 w 144"/>
                  <a:gd name="T5" fmla="*/ 163 h 245"/>
                  <a:gd name="T6" fmla="*/ 18 w 144"/>
                  <a:gd name="T7" fmla="*/ 0 h 245"/>
                </a:gdLst>
                <a:ahLst/>
                <a:cxnLst>
                  <a:cxn ang="0">
                    <a:pos x="T0" y="T1"/>
                  </a:cxn>
                  <a:cxn ang="0">
                    <a:pos x="T2" y="T3"/>
                  </a:cxn>
                  <a:cxn ang="0">
                    <a:pos x="T4" y="T5"/>
                  </a:cxn>
                  <a:cxn ang="0">
                    <a:pos x="T6" y="T7"/>
                  </a:cxn>
                </a:cxnLst>
                <a:rect l="0" t="0" r="r" b="b"/>
                <a:pathLst>
                  <a:path w="144" h="245">
                    <a:moveTo>
                      <a:pt x="144" y="245"/>
                    </a:moveTo>
                    <a:cubicBezTo>
                      <a:pt x="141" y="189"/>
                      <a:pt x="104" y="175"/>
                      <a:pt x="86" y="172"/>
                    </a:cubicBezTo>
                    <a:cubicBezTo>
                      <a:pt x="79" y="171"/>
                      <a:pt x="73" y="168"/>
                      <a:pt x="68" y="163"/>
                    </a:cubicBezTo>
                    <a:cubicBezTo>
                      <a:pt x="0" y="96"/>
                      <a:pt x="18" y="0"/>
                      <a:pt x="18"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p:cNvSpPr>
                <a:spLocks/>
              </p:cNvSpPr>
              <p:nvPr/>
            </p:nvSpPr>
            <p:spPr bwMode="auto">
              <a:xfrm>
                <a:off x="3718740" y="3032126"/>
                <a:ext cx="207963" cy="403225"/>
              </a:xfrm>
              <a:custGeom>
                <a:avLst/>
                <a:gdLst>
                  <a:gd name="T0" fmla="*/ 41 w 41"/>
                  <a:gd name="T1" fmla="*/ 0 h 79"/>
                  <a:gd name="T2" fmla="*/ 26 w 41"/>
                  <a:gd name="T3" fmla="*/ 31 h 79"/>
                  <a:gd name="T4" fmla="*/ 1 w 41"/>
                  <a:gd name="T5" fmla="*/ 79 h 79"/>
                </a:gdLst>
                <a:ahLst/>
                <a:cxnLst>
                  <a:cxn ang="0">
                    <a:pos x="T0" y="T1"/>
                  </a:cxn>
                  <a:cxn ang="0">
                    <a:pos x="T2" y="T3"/>
                  </a:cxn>
                  <a:cxn ang="0">
                    <a:pos x="T4" y="T5"/>
                  </a:cxn>
                </a:cxnLst>
                <a:rect l="0" t="0" r="r" b="b"/>
                <a:pathLst>
                  <a:path w="41" h="79">
                    <a:moveTo>
                      <a:pt x="41" y="0"/>
                    </a:moveTo>
                    <a:cubicBezTo>
                      <a:pt x="41" y="0"/>
                      <a:pt x="38" y="21"/>
                      <a:pt x="26" y="31"/>
                    </a:cubicBezTo>
                    <a:cubicBezTo>
                      <a:pt x="14" y="41"/>
                      <a:pt x="0" y="58"/>
                      <a:pt x="1" y="79"/>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3" name="Freeform 19"/>
            <p:cNvSpPr>
              <a:spLocks/>
            </p:cNvSpPr>
            <p:nvPr/>
          </p:nvSpPr>
          <p:spPr bwMode="auto">
            <a:xfrm>
              <a:off x="3621903" y="3589338"/>
              <a:ext cx="228600" cy="1111250"/>
            </a:xfrm>
            <a:custGeom>
              <a:avLst/>
              <a:gdLst>
                <a:gd name="T0" fmla="*/ 45 w 45"/>
                <a:gd name="T1" fmla="*/ 0 h 218"/>
                <a:gd name="T2" fmla="*/ 20 w 45"/>
                <a:gd name="T3" fmla="*/ 218 h 218"/>
                <a:gd name="T4" fmla="*/ 0 w 45"/>
                <a:gd name="T5" fmla="*/ 218 h 218"/>
              </a:gdLst>
              <a:ahLst/>
              <a:cxnLst>
                <a:cxn ang="0">
                  <a:pos x="T0" y="T1"/>
                </a:cxn>
                <a:cxn ang="0">
                  <a:pos x="T2" y="T3"/>
                </a:cxn>
                <a:cxn ang="0">
                  <a:pos x="T4" y="T5"/>
                </a:cxn>
              </a:cxnLst>
              <a:rect l="0" t="0" r="r" b="b"/>
              <a:pathLst>
                <a:path w="45" h="218">
                  <a:moveTo>
                    <a:pt x="45" y="0"/>
                  </a:moveTo>
                  <a:cubicBezTo>
                    <a:pt x="45" y="0"/>
                    <a:pt x="20" y="171"/>
                    <a:pt x="20" y="218"/>
                  </a:cubicBezTo>
                  <a:cubicBezTo>
                    <a:pt x="0" y="218"/>
                    <a:pt x="0" y="218"/>
                    <a:pt x="0" y="21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66932" name="Group 166931"/>
          <p:cNvGrpSpPr/>
          <p:nvPr/>
        </p:nvGrpSpPr>
        <p:grpSpPr>
          <a:xfrm>
            <a:off x="2508551" y="2114551"/>
            <a:ext cx="2038350" cy="3025775"/>
            <a:chOff x="3345678" y="2114551"/>
            <a:chExt cx="2038350" cy="3025775"/>
          </a:xfrm>
        </p:grpSpPr>
        <p:sp>
          <p:nvSpPr>
            <p:cNvPr id="24" name="Freeform 20"/>
            <p:cNvSpPr>
              <a:spLocks/>
            </p:cNvSpPr>
            <p:nvPr/>
          </p:nvSpPr>
          <p:spPr bwMode="auto">
            <a:xfrm>
              <a:off x="4268015" y="2114551"/>
              <a:ext cx="1116013" cy="2535238"/>
            </a:xfrm>
            <a:custGeom>
              <a:avLst/>
              <a:gdLst>
                <a:gd name="T0" fmla="*/ 0 w 219"/>
                <a:gd name="T1" fmla="*/ 0 h 497"/>
                <a:gd name="T2" fmla="*/ 198 w 219"/>
                <a:gd name="T3" fmla="*/ 134 h 497"/>
                <a:gd name="T4" fmla="*/ 204 w 219"/>
                <a:gd name="T5" fmla="*/ 259 h 497"/>
                <a:gd name="T6" fmla="*/ 207 w 219"/>
                <a:gd name="T7" fmla="*/ 306 h 497"/>
                <a:gd name="T8" fmla="*/ 197 w 219"/>
                <a:gd name="T9" fmla="*/ 458 h 497"/>
                <a:gd name="T10" fmla="*/ 188 w 219"/>
                <a:gd name="T11" fmla="*/ 497 h 497"/>
              </a:gdLst>
              <a:ahLst/>
              <a:cxnLst>
                <a:cxn ang="0">
                  <a:pos x="T0" y="T1"/>
                </a:cxn>
                <a:cxn ang="0">
                  <a:pos x="T2" y="T3"/>
                </a:cxn>
                <a:cxn ang="0">
                  <a:pos x="T4" y="T5"/>
                </a:cxn>
                <a:cxn ang="0">
                  <a:pos x="T6" y="T7"/>
                </a:cxn>
                <a:cxn ang="0">
                  <a:pos x="T8" y="T9"/>
                </a:cxn>
                <a:cxn ang="0">
                  <a:pos x="T10" y="T11"/>
                </a:cxn>
              </a:cxnLst>
              <a:rect l="0" t="0" r="r" b="b"/>
              <a:pathLst>
                <a:path w="219" h="497">
                  <a:moveTo>
                    <a:pt x="0" y="0"/>
                  </a:moveTo>
                  <a:cubicBezTo>
                    <a:pt x="0" y="0"/>
                    <a:pt x="159" y="44"/>
                    <a:pt x="198" y="134"/>
                  </a:cubicBezTo>
                  <a:cubicBezTo>
                    <a:pt x="198" y="134"/>
                    <a:pt x="214" y="229"/>
                    <a:pt x="204" y="259"/>
                  </a:cubicBezTo>
                  <a:cubicBezTo>
                    <a:pt x="204" y="259"/>
                    <a:pt x="217" y="292"/>
                    <a:pt x="207" y="306"/>
                  </a:cubicBezTo>
                  <a:cubicBezTo>
                    <a:pt x="207" y="306"/>
                    <a:pt x="219" y="424"/>
                    <a:pt x="197" y="458"/>
                  </a:cubicBezTo>
                  <a:cubicBezTo>
                    <a:pt x="197" y="458"/>
                    <a:pt x="196" y="489"/>
                    <a:pt x="188" y="497"/>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p:cNvSpPr>
              <a:spLocks/>
            </p:cNvSpPr>
            <p:nvPr/>
          </p:nvSpPr>
          <p:spPr bwMode="auto">
            <a:xfrm>
              <a:off x="4293415" y="3640138"/>
              <a:ext cx="265113" cy="1131888"/>
            </a:xfrm>
            <a:custGeom>
              <a:avLst/>
              <a:gdLst>
                <a:gd name="T0" fmla="*/ 52 w 52"/>
                <a:gd name="T1" fmla="*/ 0 h 222"/>
                <a:gd name="T2" fmla="*/ 0 w 52"/>
                <a:gd name="T3" fmla="*/ 222 h 222"/>
              </a:gdLst>
              <a:ahLst/>
              <a:cxnLst>
                <a:cxn ang="0">
                  <a:pos x="T0" y="T1"/>
                </a:cxn>
                <a:cxn ang="0">
                  <a:pos x="T2" y="T3"/>
                </a:cxn>
              </a:cxnLst>
              <a:rect l="0" t="0" r="r" b="b"/>
              <a:pathLst>
                <a:path w="52" h="222">
                  <a:moveTo>
                    <a:pt x="52" y="0"/>
                  </a:moveTo>
                  <a:cubicBezTo>
                    <a:pt x="52" y="0"/>
                    <a:pt x="2" y="97"/>
                    <a:pt x="0" y="222"/>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p:cNvSpPr>
              <a:spLocks/>
            </p:cNvSpPr>
            <p:nvPr/>
          </p:nvSpPr>
          <p:spPr bwMode="auto">
            <a:xfrm>
              <a:off x="3345678" y="4700588"/>
              <a:ext cx="1177925" cy="439738"/>
            </a:xfrm>
            <a:custGeom>
              <a:avLst/>
              <a:gdLst>
                <a:gd name="T0" fmla="*/ 231 w 231"/>
                <a:gd name="T1" fmla="*/ 0 h 86"/>
                <a:gd name="T2" fmla="*/ 140 w 231"/>
                <a:gd name="T3" fmla="*/ 27 h 86"/>
                <a:gd name="T4" fmla="*/ 39 w 231"/>
                <a:gd name="T5" fmla="*/ 54 h 86"/>
                <a:gd name="T6" fmla="*/ 0 w 231"/>
                <a:gd name="T7" fmla="*/ 54 h 86"/>
                <a:gd name="T8" fmla="*/ 0 w 231"/>
                <a:gd name="T9" fmla="*/ 86 h 86"/>
              </a:gdLst>
              <a:ahLst/>
              <a:cxnLst>
                <a:cxn ang="0">
                  <a:pos x="T0" y="T1"/>
                </a:cxn>
                <a:cxn ang="0">
                  <a:pos x="T2" y="T3"/>
                </a:cxn>
                <a:cxn ang="0">
                  <a:pos x="T4" y="T5"/>
                </a:cxn>
                <a:cxn ang="0">
                  <a:pos x="T6" y="T7"/>
                </a:cxn>
                <a:cxn ang="0">
                  <a:pos x="T8" y="T9"/>
                </a:cxn>
              </a:cxnLst>
              <a:rect l="0" t="0" r="r" b="b"/>
              <a:pathLst>
                <a:path w="231" h="86">
                  <a:moveTo>
                    <a:pt x="231" y="0"/>
                  </a:moveTo>
                  <a:cubicBezTo>
                    <a:pt x="231" y="0"/>
                    <a:pt x="211" y="0"/>
                    <a:pt x="140" y="27"/>
                  </a:cubicBezTo>
                  <a:cubicBezTo>
                    <a:pt x="140" y="27"/>
                    <a:pt x="63" y="30"/>
                    <a:pt x="39" y="54"/>
                  </a:cubicBezTo>
                  <a:cubicBezTo>
                    <a:pt x="0" y="54"/>
                    <a:pt x="0" y="54"/>
                    <a:pt x="0" y="54"/>
                  </a:cubicBezTo>
                  <a:cubicBezTo>
                    <a:pt x="0" y="86"/>
                    <a:pt x="0" y="86"/>
                    <a:pt x="0" y="8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66936" name="Group 166935"/>
          <p:cNvGrpSpPr/>
          <p:nvPr/>
        </p:nvGrpSpPr>
        <p:grpSpPr>
          <a:xfrm>
            <a:off x="547988" y="2232026"/>
            <a:ext cx="1960563" cy="3546475"/>
            <a:chOff x="1385115" y="2232026"/>
            <a:chExt cx="1960563" cy="3546475"/>
          </a:xfrm>
        </p:grpSpPr>
        <p:sp>
          <p:nvSpPr>
            <p:cNvPr id="21" name="Freeform 17"/>
            <p:cNvSpPr>
              <a:spLocks/>
            </p:cNvSpPr>
            <p:nvPr/>
          </p:nvSpPr>
          <p:spPr bwMode="auto">
            <a:xfrm>
              <a:off x="1385115" y="2232026"/>
              <a:ext cx="1697038" cy="3546475"/>
            </a:xfrm>
            <a:custGeom>
              <a:avLst/>
              <a:gdLst>
                <a:gd name="T0" fmla="*/ 304 w 333"/>
                <a:gd name="T1" fmla="*/ 0 h 695"/>
                <a:gd name="T2" fmla="*/ 121 w 333"/>
                <a:gd name="T3" fmla="*/ 96 h 695"/>
                <a:gd name="T4" fmla="*/ 51 w 333"/>
                <a:gd name="T5" fmla="*/ 189 h 695"/>
                <a:gd name="T6" fmla="*/ 36 w 333"/>
                <a:gd name="T7" fmla="*/ 300 h 695"/>
                <a:gd name="T8" fmla="*/ 27 w 333"/>
                <a:gd name="T9" fmla="*/ 343 h 695"/>
                <a:gd name="T10" fmla="*/ 20 w 333"/>
                <a:gd name="T11" fmla="*/ 530 h 695"/>
                <a:gd name="T12" fmla="*/ 21 w 333"/>
                <a:gd name="T13" fmla="*/ 566 h 695"/>
                <a:gd name="T14" fmla="*/ 100 w 333"/>
                <a:gd name="T15" fmla="*/ 682 h 695"/>
                <a:gd name="T16" fmla="*/ 328 w 333"/>
                <a:gd name="T17" fmla="*/ 689 h 695"/>
                <a:gd name="T18" fmla="*/ 282 w 333"/>
                <a:gd name="T19" fmla="*/ 627 h 695"/>
                <a:gd name="T20" fmla="*/ 333 w 333"/>
                <a:gd name="T21" fmla="*/ 567 h 695"/>
                <a:gd name="T22" fmla="*/ 173 w 333"/>
                <a:gd name="T23" fmla="*/ 53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695">
                  <a:moveTo>
                    <a:pt x="304" y="0"/>
                  </a:moveTo>
                  <a:cubicBezTo>
                    <a:pt x="304" y="0"/>
                    <a:pt x="166" y="43"/>
                    <a:pt x="121" y="96"/>
                  </a:cubicBezTo>
                  <a:cubicBezTo>
                    <a:pt x="121" y="96"/>
                    <a:pt x="80" y="93"/>
                    <a:pt x="51" y="189"/>
                  </a:cubicBezTo>
                  <a:cubicBezTo>
                    <a:pt x="51" y="189"/>
                    <a:pt x="49" y="288"/>
                    <a:pt x="36" y="300"/>
                  </a:cubicBezTo>
                  <a:cubicBezTo>
                    <a:pt x="23" y="312"/>
                    <a:pt x="27" y="343"/>
                    <a:pt x="27" y="343"/>
                  </a:cubicBezTo>
                  <a:cubicBezTo>
                    <a:pt x="27" y="343"/>
                    <a:pt x="0" y="458"/>
                    <a:pt x="20" y="530"/>
                  </a:cubicBezTo>
                  <a:cubicBezTo>
                    <a:pt x="20" y="530"/>
                    <a:pt x="2" y="543"/>
                    <a:pt x="21" y="566"/>
                  </a:cubicBezTo>
                  <a:cubicBezTo>
                    <a:pt x="21" y="566"/>
                    <a:pt x="28" y="681"/>
                    <a:pt x="100" y="682"/>
                  </a:cubicBezTo>
                  <a:cubicBezTo>
                    <a:pt x="100" y="682"/>
                    <a:pt x="305" y="695"/>
                    <a:pt x="328" y="689"/>
                  </a:cubicBezTo>
                  <a:cubicBezTo>
                    <a:pt x="328" y="689"/>
                    <a:pt x="277" y="694"/>
                    <a:pt x="282" y="627"/>
                  </a:cubicBezTo>
                  <a:cubicBezTo>
                    <a:pt x="282" y="627"/>
                    <a:pt x="290" y="561"/>
                    <a:pt x="333" y="567"/>
                  </a:cubicBezTo>
                  <a:cubicBezTo>
                    <a:pt x="333" y="567"/>
                    <a:pt x="212" y="524"/>
                    <a:pt x="173" y="537"/>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8"/>
            <p:cNvSpPr>
              <a:spLocks/>
            </p:cNvSpPr>
            <p:nvPr/>
          </p:nvSpPr>
          <p:spPr bwMode="auto">
            <a:xfrm>
              <a:off x="2266178" y="3543301"/>
              <a:ext cx="255588" cy="1377950"/>
            </a:xfrm>
            <a:custGeom>
              <a:avLst/>
              <a:gdLst>
                <a:gd name="T0" fmla="*/ 0 w 50"/>
                <a:gd name="T1" fmla="*/ 0 h 270"/>
                <a:gd name="T2" fmla="*/ 37 w 50"/>
                <a:gd name="T3" fmla="*/ 88 h 270"/>
                <a:gd name="T4" fmla="*/ 33 w 50"/>
                <a:gd name="T5" fmla="*/ 145 h 270"/>
                <a:gd name="T6" fmla="*/ 37 w 50"/>
                <a:gd name="T7" fmla="*/ 270 h 270"/>
              </a:gdLst>
              <a:ahLst/>
              <a:cxnLst>
                <a:cxn ang="0">
                  <a:pos x="T0" y="T1"/>
                </a:cxn>
                <a:cxn ang="0">
                  <a:pos x="T2" y="T3"/>
                </a:cxn>
                <a:cxn ang="0">
                  <a:pos x="T4" y="T5"/>
                </a:cxn>
                <a:cxn ang="0">
                  <a:pos x="T6" y="T7"/>
                </a:cxn>
              </a:cxnLst>
              <a:rect l="0" t="0" r="r" b="b"/>
              <a:pathLst>
                <a:path w="50" h="270">
                  <a:moveTo>
                    <a:pt x="0" y="0"/>
                  </a:moveTo>
                  <a:cubicBezTo>
                    <a:pt x="0" y="0"/>
                    <a:pt x="42" y="45"/>
                    <a:pt x="37" y="88"/>
                  </a:cubicBezTo>
                  <a:cubicBezTo>
                    <a:pt x="32" y="132"/>
                    <a:pt x="33" y="145"/>
                    <a:pt x="33" y="145"/>
                  </a:cubicBezTo>
                  <a:cubicBezTo>
                    <a:pt x="33" y="145"/>
                    <a:pt x="50" y="234"/>
                    <a:pt x="37" y="27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919" name="Freeform 30"/>
            <p:cNvSpPr>
              <a:spLocks/>
            </p:cNvSpPr>
            <p:nvPr/>
          </p:nvSpPr>
          <p:spPr bwMode="auto">
            <a:xfrm>
              <a:off x="2944040" y="5038726"/>
              <a:ext cx="401638" cy="19050"/>
            </a:xfrm>
            <a:custGeom>
              <a:avLst/>
              <a:gdLst>
                <a:gd name="T0" fmla="*/ 79 w 79"/>
                <a:gd name="T1" fmla="*/ 0 h 4"/>
                <a:gd name="T2" fmla="*/ 36 w 79"/>
                <a:gd name="T3" fmla="*/ 0 h 4"/>
                <a:gd name="T4" fmla="*/ 34 w 79"/>
                <a:gd name="T5" fmla="*/ 0 h 4"/>
                <a:gd name="T6" fmla="*/ 0 w 79"/>
                <a:gd name="T7" fmla="*/ 4 h 4"/>
              </a:gdLst>
              <a:ahLst/>
              <a:cxnLst>
                <a:cxn ang="0">
                  <a:pos x="T0" y="T1"/>
                </a:cxn>
                <a:cxn ang="0">
                  <a:pos x="T2" y="T3"/>
                </a:cxn>
                <a:cxn ang="0">
                  <a:pos x="T4" y="T5"/>
                </a:cxn>
                <a:cxn ang="0">
                  <a:pos x="T6" y="T7"/>
                </a:cxn>
              </a:cxnLst>
              <a:rect l="0" t="0" r="r" b="b"/>
              <a:pathLst>
                <a:path w="79" h="4">
                  <a:moveTo>
                    <a:pt x="79" y="0"/>
                  </a:moveTo>
                  <a:cubicBezTo>
                    <a:pt x="36" y="0"/>
                    <a:pt x="36" y="0"/>
                    <a:pt x="36" y="0"/>
                  </a:cubicBezTo>
                  <a:cubicBezTo>
                    <a:pt x="35" y="0"/>
                    <a:pt x="35" y="0"/>
                    <a:pt x="34" y="0"/>
                  </a:cubicBezTo>
                  <a:cubicBezTo>
                    <a:pt x="0" y="4"/>
                    <a:pt x="0" y="4"/>
                    <a:pt x="0" y="4"/>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66920" name="Freeform 31"/>
          <p:cNvSpPr>
            <a:spLocks/>
          </p:cNvSpPr>
          <p:nvPr/>
        </p:nvSpPr>
        <p:spPr bwMode="auto">
          <a:xfrm>
            <a:off x="3430888" y="4481513"/>
            <a:ext cx="3182938" cy="1603375"/>
          </a:xfrm>
          <a:custGeom>
            <a:avLst/>
            <a:gdLst>
              <a:gd name="T0" fmla="*/ 0 w 625"/>
              <a:gd name="T1" fmla="*/ 309 h 314"/>
              <a:gd name="T2" fmla="*/ 139 w 625"/>
              <a:gd name="T3" fmla="*/ 53 h 314"/>
              <a:gd name="T4" fmla="*/ 169 w 625"/>
              <a:gd name="T5" fmla="*/ 34 h 314"/>
              <a:gd name="T6" fmla="*/ 612 w 625"/>
              <a:gd name="T7" fmla="*/ 1 h 314"/>
              <a:gd name="T8" fmla="*/ 621 w 625"/>
              <a:gd name="T9" fmla="*/ 17 h 314"/>
              <a:gd name="T10" fmla="*/ 468 w 625"/>
              <a:gd name="T11" fmla="*/ 254 h 314"/>
              <a:gd name="T12" fmla="*/ 446 w 625"/>
              <a:gd name="T13" fmla="*/ 268 h 314"/>
              <a:gd name="T14" fmla="*/ 33 w 625"/>
              <a:gd name="T15" fmla="*/ 314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5" h="314">
                <a:moveTo>
                  <a:pt x="0" y="309"/>
                </a:moveTo>
                <a:cubicBezTo>
                  <a:pt x="139" y="53"/>
                  <a:pt x="139" y="53"/>
                  <a:pt x="139" y="53"/>
                </a:cubicBezTo>
                <a:cubicBezTo>
                  <a:pt x="145" y="42"/>
                  <a:pt x="157" y="35"/>
                  <a:pt x="169" y="34"/>
                </a:cubicBezTo>
                <a:cubicBezTo>
                  <a:pt x="612" y="1"/>
                  <a:pt x="612" y="1"/>
                  <a:pt x="612" y="1"/>
                </a:cubicBezTo>
                <a:cubicBezTo>
                  <a:pt x="620" y="0"/>
                  <a:pt x="625" y="9"/>
                  <a:pt x="621" y="17"/>
                </a:cubicBezTo>
                <a:cubicBezTo>
                  <a:pt x="468" y="254"/>
                  <a:pt x="468" y="254"/>
                  <a:pt x="468" y="254"/>
                </a:cubicBezTo>
                <a:cubicBezTo>
                  <a:pt x="463" y="262"/>
                  <a:pt x="455" y="267"/>
                  <a:pt x="446" y="268"/>
                </a:cubicBezTo>
                <a:cubicBezTo>
                  <a:pt x="33" y="314"/>
                  <a:pt x="33" y="314"/>
                  <a:pt x="33" y="314"/>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66926" name="Group 166925"/>
          <p:cNvGrpSpPr/>
          <p:nvPr/>
        </p:nvGrpSpPr>
        <p:grpSpPr>
          <a:xfrm>
            <a:off x="2245026" y="5140326"/>
            <a:ext cx="1563687" cy="944562"/>
            <a:chOff x="3429000" y="5140326"/>
            <a:chExt cx="1563687" cy="944562"/>
          </a:xfrm>
        </p:grpSpPr>
        <p:sp>
          <p:nvSpPr>
            <p:cNvPr id="27" name="Freeform 23"/>
            <p:cNvSpPr>
              <a:spLocks/>
            </p:cNvSpPr>
            <p:nvPr/>
          </p:nvSpPr>
          <p:spPr bwMode="auto">
            <a:xfrm>
              <a:off x="3468687" y="5140326"/>
              <a:ext cx="1524000" cy="177800"/>
            </a:xfrm>
            <a:custGeom>
              <a:avLst/>
              <a:gdLst>
                <a:gd name="T0" fmla="*/ 0 w 960"/>
                <a:gd name="T1" fmla="*/ 0 h 112"/>
                <a:gd name="T2" fmla="*/ 417 w 960"/>
                <a:gd name="T3" fmla="*/ 0 h 112"/>
                <a:gd name="T4" fmla="*/ 459 w 960"/>
                <a:gd name="T5" fmla="*/ 19 h 112"/>
                <a:gd name="T6" fmla="*/ 851 w 960"/>
                <a:gd name="T7" fmla="*/ 42 h 112"/>
                <a:gd name="T8" fmla="*/ 960 w 960"/>
                <a:gd name="T9" fmla="*/ 112 h 112"/>
              </a:gdLst>
              <a:ahLst/>
              <a:cxnLst>
                <a:cxn ang="0">
                  <a:pos x="T0" y="T1"/>
                </a:cxn>
                <a:cxn ang="0">
                  <a:pos x="T2" y="T3"/>
                </a:cxn>
                <a:cxn ang="0">
                  <a:pos x="T4" y="T5"/>
                </a:cxn>
                <a:cxn ang="0">
                  <a:pos x="T6" y="T7"/>
                </a:cxn>
                <a:cxn ang="0">
                  <a:pos x="T8" y="T9"/>
                </a:cxn>
              </a:cxnLst>
              <a:rect l="0" t="0" r="r" b="b"/>
              <a:pathLst>
                <a:path w="960" h="112">
                  <a:moveTo>
                    <a:pt x="0" y="0"/>
                  </a:moveTo>
                  <a:lnTo>
                    <a:pt x="417" y="0"/>
                  </a:lnTo>
                  <a:lnTo>
                    <a:pt x="459" y="19"/>
                  </a:lnTo>
                  <a:lnTo>
                    <a:pt x="851" y="42"/>
                  </a:lnTo>
                  <a:lnTo>
                    <a:pt x="960" y="112"/>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p:cNvSpPr>
              <a:spLocks/>
            </p:cNvSpPr>
            <p:nvPr/>
          </p:nvSpPr>
          <p:spPr bwMode="auto">
            <a:xfrm>
              <a:off x="3429000" y="5578476"/>
              <a:ext cx="911225" cy="184150"/>
            </a:xfrm>
            <a:custGeom>
              <a:avLst/>
              <a:gdLst>
                <a:gd name="T0" fmla="*/ 0 w 179"/>
                <a:gd name="T1" fmla="*/ 27 h 36"/>
                <a:gd name="T2" fmla="*/ 106 w 179"/>
                <a:gd name="T3" fmla="*/ 0 h 36"/>
                <a:gd name="T4" fmla="*/ 179 w 179"/>
                <a:gd name="T5" fmla="*/ 14 h 36"/>
              </a:gdLst>
              <a:ahLst/>
              <a:cxnLst>
                <a:cxn ang="0">
                  <a:pos x="T0" y="T1"/>
                </a:cxn>
                <a:cxn ang="0">
                  <a:pos x="T2" y="T3"/>
                </a:cxn>
                <a:cxn ang="0">
                  <a:pos x="T4" y="T5"/>
                </a:cxn>
              </a:cxnLst>
              <a:rect l="0" t="0" r="r" b="b"/>
              <a:pathLst>
                <a:path w="179" h="36">
                  <a:moveTo>
                    <a:pt x="0" y="27"/>
                  </a:moveTo>
                  <a:cubicBezTo>
                    <a:pt x="106" y="0"/>
                    <a:pt x="106" y="0"/>
                    <a:pt x="106" y="0"/>
                  </a:cubicBezTo>
                  <a:cubicBezTo>
                    <a:pt x="106" y="0"/>
                    <a:pt x="127" y="36"/>
                    <a:pt x="179" y="14"/>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25"/>
            <p:cNvSpPr>
              <a:spLocks/>
            </p:cNvSpPr>
            <p:nvPr/>
          </p:nvSpPr>
          <p:spPr bwMode="auto">
            <a:xfrm>
              <a:off x="4314825" y="5446713"/>
              <a:ext cx="320675" cy="417513"/>
            </a:xfrm>
            <a:custGeom>
              <a:avLst/>
              <a:gdLst>
                <a:gd name="T0" fmla="*/ 0 w 63"/>
                <a:gd name="T1" fmla="*/ 0 h 82"/>
                <a:gd name="T2" fmla="*/ 4 w 63"/>
                <a:gd name="T3" fmla="*/ 0 h 82"/>
                <a:gd name="T4" fmla="*/ 26 w 63"/>
                <a:gd name="T5" fmla="*/ 12 h 82"/>
                <a:gd name="T6" fmla="*/ 49 w 63"/>
                <a:gd name="T7" fmla="*/ 53 h 82"/>
                <a:gd name="T8" fmla="*/ 53 w 63"/>
                <a:gd name="T9" fmla="*/ 55 h 82"/>
                <a:gd name="T10" fmla="*/ 60 w 63"/>
                <a:gd name="T11" fmla="*/ 73 h 82"/>
                <a:gd name="T12" fmla="*/ 59 w 63"/>
                <a:gd name="T13" fmla="*/ 77 h 82"/>
                <a:gd name="T14" fmla="*/ 57 w 63"/>
                <a:gd name="T15" fmla="*/ 80 h 82"/>
                <a:gd name="T16" fmla="*/ 57 w 63"/>
                <a:gd name="T17" fmla="*/ 80 h 82"/>
                <a:gd name="T18" fmla="*/ 34 w 63"/>
                <a:gd name="T19" fmla="*/ 75 h 82"/>
                <a:gd name="T20" fmla="*/ 24 w 63"/>
                <a:gd name="T21" fmla="*/ 64 h 82"/>
                <a:gd name="T22" fmla="*/ 18 w 63"/>
                <a:gd name="T23" fmla="*/ 56 h 82"/>
                <a:gd name="T24" fmla="*/ 12 w 63"/>
                <a:gd name="T25"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82">
                  <a:moveTo>
                    <a:pt x="0" y="0"/>
                  </a:moveTo>
                  <a:cubicBezTo>
                    <a:pt x="4" y="0"/>
                    <a:pt x="4" y="0"/>
                    <a:pt x="4" y="0"/>
                  </a:cubicBezTo>
                  <a:cubicBezTo>
                    <a:pt x="13" y="0"/>
                    <a:pt x="21" y="5"/>
                    <a:pt x="26" y="12"/>
                  </a:cubicBezTo>
                  <a:cubicBezTo>
                    <a:pt x="49" y="53"/>
                    <a:pt x="49" y="53"/>
                    <a:pt x="49" y="53"/>
                  </a:cubicBezTo>
                  <a:cubicBezTo>
                    <a:pt x="53" y="55"/>
                    <a:pt x="53" y="55"/>
                    <a:pt x="53" y="55"/>
                  </a:cubicBezTo>
                  <a:cubicBezTo>
                    <a:pt x="59" y="58"/>
                    <a:pt x="63" y="66"/>
                    <a:pt x="60" y="73"/>
                  </a:cubicBezTo>
                  <a:cubicBezTo>
                    <a:pt x="59" y="77"/>
                    <a:pt x="59" y="77"/>
                    <a:pt x="59" y="77"/>
                  </a:cubicBezTo>
                  <a:cubicBezTo>
                    <a:pt x="59" y="78"/>
                    <a:pt x="58" y="79"/>
                    <a:pt x="57" y="80"/>
                  </a:cubicBezTo>
                  <a:cubicBezTo>
                    <a:pt x="57" y="80"/>
                    <a:pt x="57" y="80"/>
                    <a:pt x="57" y="80"/>
                  </a:cubicBezTo>
                  <a:cubicBezTo>
                    <a:pt x="49" y="82"/>
                    <a:pt x="40" y="80"/>
                    <a:pt x="34" y="75"/>
                  </a:cubicBezTo>
                  <a:cubicBezTo>
                    <a:pt x="24" y="64"/>
                    <a:pt x="24" y="64"/>
                    <a:pt x="24" y="64"/>
                  </a:cubicBezTo>
                  <a:cubicBezTo>
                    <a:pt x="21" y="62"/>
                    <a:pt x="20" y="59"/>
                    <a:pt x="18" y="56"/>
                  </a:cubicBezTo>
                  <a:cubicBezTo>
                    <a:pt x="12" y="42"/>
                    <a:pt x="12" y="42"/>
                    <a:pt x="12" y="42"/>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p:cNvSpPr>
              <a:spLocks/>
            </p:cNvSpPr>
            <p:nvPr/>
          </p:nvSpPr>
          <p:spPr bwMode="auto">
            <a:xfrm>
              <a:off x="4483100" y="5318126"/>
              <a:ext cx="387350" cy="285750"/>
            </a:xfrm>
            <a:custGeom>
              <a:avLst/>
              <a:gdLst>
                <a:gd name="T0" fmla="*/ 0 w 76"/>
                <a:gd name="T1" fmla="*/ 0 h 56"/>
                <a:gd name="T2" fmla="*/ 40 w 76"/>
                <a:gd name="T3" fmla="*/ 11 h 56"/>
                <a:gd name="T4" fmla="*/ 54 w 76"/>
                <a:gd name="T5" fmla="*/ 22 h 56"/>
                <a:gd name="T6" fmla="*/ 76 w 76"/>
                <a:gd name="T7" fmla="*/ 56 h 56"/>
              </a:gdLst>
              <a:ahLst/>
              <a:cxnLst>
                <a:cxn ang="0">
                  <a:pos x="T0" y="T1"/>
                </a:cxn>
                <a:cxn ang="0">
                  <a:pos x="T2" y="T3"/>
                </a:cxn>
                <a:cxn ang="0">
                  <a:pos x="T4" y="T5"/>
                </a:cxn>
                <a:cxn ang="0">
                  <a:pos x="T6" y="T7"/>
                </a:cxn>
              </a:cxnLst>
              <a:rect l="0" t="0" r="r" b="b"/>
              <a:pathLst>
                <a:path w="76" h="56">
                  <a:moveTo>
                    <a:pt x="0" y="0"/>
                  </a:moveTo>
                  <a:cubicBezTo>
                    <a:pt x="40" y="11"/>
                    <a:pt x="40" y="11"/>
                    <a:pt x="40" y="11"/>
                  </a:cubicBezTo>
                  <a:cubicBezTo>
                    <a:pt x="46" y="13"/>
                    <a:pt x="51" y="17"/>
                    <a:pt x="54" y="22"/>
                  </a:cubicBezTo>
                  <a:cubicBezTo>
                    <a:pt x="76" y="56"/>
                    <a:pt x="76" y="56"/>
                    <a:pt x="76" y="5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912" name="Freeform 27"/>
            <p:cNvSpPr>
              <a:spLocks/>
            </p:cNvSpPr>
            <p:nvPr/>
          </p:nvSpPr>
          <p:spPr bwMode="auto">
            <a:xfrm>
              <a:off x="4513262" y="5461001"/>
              <a:ext cx="260350" cy="296863"/>
            </a:xfrm>
            <a:custGeom>
              <a:avLst/>
              <a:gdLst>
                <a:gd name="T0" fmla="*/ 0 w 164"/>
                <a:gd name="T1" fmla="*/ 0 h 187"/>
                <a:gd name="T2" fmla="*/ 135 w 164"/>
                <a:gd name="T3" fmla="*/ 119 h 187"/>
                <a:gd name="T4" fmla="*/ 164 w 164"/>
                <a:gd name="T5" fmla="*/ 187 h 187"/>
              </a:gdLst>
              <a:ahLst/>
              <a:cxnLst>
                <a:cxn ang="0">
                  <a:pos x="T0" y="T1"/>
                </a:cxn>
                <a:cxn ang="0">
                  <a:pos x="T2" y="T3"/>
                </a:cxn>
                <a:cxn ang="0">
                  <a:pos x="T4" y="T5"/>
                </a:cxn>
              </a:cxnLst>
              <a:rect l="0" t="0" r="r" b="b"/>
              <a:pathLst>
                <a:path w="164" h="187">
                  <a:moveTo>
                    <a:pt x="0" y="0"/>
                  </a:moveTo>
                  <a:lnTo>
                    <a:pt x="135" y="119"/>
                  </a:lnTo>
                  <a:lnTo>
                    <a:pt x="164" y="187"/>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913" name="Freeform 28"/>
            <p:cNvSpPr>
              <a:spLocks/>
            </p:cNvSpPr>
            <p:nvPr/>
          </p:nvSpPr>
          <p:spPr bwMode="auto">
            <a:xfrm>
              <a:off x="4716462" y="5232401"/>
              <a:ext cx="225425" cy="173038"/>
            </a:xfrm>
            <a:custGeom>
              <a:avLst/>
              <a:gdLst>
                <a:gd name="T0" fmla="*/ 0 w 142"/>
                <a:gd name="T1" fmla="*/ 0 h 109"/>
                <a:gd name="T2" fmla="*/ 119 w 142"/>
                <a:gd name="T3" fmla="*/ 77 h 109"/>
                <a:gd name="T4" fmla="*/ 142 w 142"/>
                <a:gd name="T5" fmla="*/ 109 h 109"/>
              </a:gdLst>
              <a:ahLst/>
              <a:cxnLst>
                <a:cxn ang="0">
                  <a:pos x="T0" y="T1"/>
                </a:cxn>
                <a:cxn ang="0">
                  <a:pos x="T2" y="T3"/>
                </a:cxn>
                <a:cxn ang="0">
                  <a:pos x="T4" y="T5"/>
                </a:cxn>
              </a:cxnLst>
              <a:rect l="0" t="0" r="r" b="b"/>
              <a:pathLst>
                <a:path w="142" h="109">
                  <a:moveTo>
                    <a:pt x="0" y="0"/>
                  </a:moveTo>
                  <a:lnTo>
                    <a:pt x="119" y="77"/>
                  </a:lnTo>
                  <a:lnTo>
                    <a:pt x="142" y="109"/>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918" name="Line 29"/>
            <p:cNvSpPr>
              <a:spLocks noChangeShapeType="1"/>
            </p:cNvSpPr>
            <p:nvPr/>
          </p:nvSpPr>
          <p:spPr bwMode="auto">
            <a:xfrm flipH="1">
              <a:off x="4549775" y="5649913"/>
              <a:ext cx="127000" cy="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921" name="Freeform 32"/>
            <p:cNvSpPr>
              <a:spLocks/>
            </p:cNvSpPr>
            <p:nvPr/>
          </p:nvSpPr>
          <p:spPr bwMode="auto">
            <a:xfrm>
              <a:off x="3713162" y="5757863"/>
              <a:ext cx="963613" cy="327025"/>
            </a:xfrm>
            <a:custGeom>
              <a:avLst/>
              <a:gdLst>
                <a:gd name="T0" fmla="*/ 189 w 189"/>
                <a:gd name="T1" fmla="*/ 64 h 64"/>
                <a:gd name="T2" fmla="*/ 3 w 189"/>
                <a:gd name="T3" fmla="*/ 18 h 64"/>
                <a:gd name="T4" fmla="*/ 4 w 189"/>
                <a:gd name="T5" fmla="*/ 12 h 64"/>
                <a:gd name="T6" fmla="*/ 123 w 189"/>
                <a:gd name="T7" fmla="*/ 0 h 64"/>
              </a:gdLst>
              <a:ahLst/>
              <a:cxnLst>
                <a:cxn ang="0">
                  <a:pos x="T0" y="T1"/>
                </a:cxn>
                <a:cxn ang="0">
                  <a:pos x="T2" y="T3"/>
                </a:cxn>
                <a:cxn ang="0">
                  <a:pos x="T4" y="T5"/>
                </a:cxn>
                <a:cxn ang="0">
                  <a:pos x="T6" y="T7"/>
                </a:cxn>
              </a:cxnLst>
              <a:rect l="0" t="0" r="r" b="b"/>
              <a:pathLst>
                <a:path w="189" h="64">
                  <a:moveTo>
                    <a:pt x="189" y="64"/>
                  </a:moveTo>
                  <a:cubicBezTo>
                    <a:pt x="3" y="18"/>
                    <a:pt x="3" y="18"/>
                    <a:pt x="3" y="18"/>
                  </a:cubicBezTo>
                  <a:cubicBezTo>
                    <a:pt x="0" y="17"/>
                    <a:pt x="0" y="12"/>
                    <a:pt x="4" y="12"/>
                  </a:cubicBezTo>
                  <a:cubicBezTo>
                    <a:pt x="123" y="0"/>
                    <a:pt x="123" y="0"/>
                    <a:pt x="123"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66922" name="Line 33"/>
          <p:cNvSpPr>
            <a:spLocks noChangeShapeType="1"/>
          </p:cNvSpPr>
          <p:nvPr/>
        </p:nvSpPr>
        <p:spPr bwMode="auto">
          <a:xfrm flipV="1">
            <a:off x="-1146532" y="5268957"/>
            <a:ext cx="1634196" cy="20395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66941" name="Group 166940"/>
          <p:cNvGrpSpPr/>
          <p:nvPr/>
        </p:nvGrpSpPr>
        <p:grpSpPr>
          <a:xfrm>
            <a:off x="5403564" y="4290219"/>
            <a:ext cx="6788436" cy="191294"/>
            <a:chOff x="6582366" y="4852549"/>
            <a:chExt cx="6788436" cy="191294"/>
          </a:xfrm>
        </p:grpSpPr>
        <p:sp>
          <p:nvSpPr>
            <p:cNvPr id="166923" name="Line 34"/>
            <p:cNvSpPr>
              <a:spLocks noChangeShapeType="1"/>
            </p:cNvSpPr>
            <p:nvPr/>
          </p:nvSpPr>
          <p:spPr bwMode="auto">
            <a:xfrm flipV="1">
              <a:off x="6582366" y="4852549"/>
              <a:ext cx="1267049" cy="191294"/>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66925" name="Straight Connector 166924"/>
            <p:cNvCxnSpPr>
              <a:stCxn id="166923" idx="1"/>
            </p:cNvCxnSpPr>
            <p:nvPr/>
          </p:nvCxnSpPr>
          <p:spPr>
            <a:xfrm>
              <a:off x="7849415" y="4852549"/>
              <a:ext cx="521853" cy="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cxnSp>
          <p:nvCxnSpPr>
            <p:cNvPr id="86" name="Straight Connector 85"/>
            <p:cNvCxnSpPr/>
            <p:nvPr/>
          </p:nvCxnSpPr>
          <p:spPr>
            <a:xfrm>
              <a:off x="12848949" y="4852549"/>
              <a:ext cx="521853" cy="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grpSp>
      <p:sp>
        <p:nvSpPr>
          <p:cNvPr id="66" name="TextBox 65"/>
          <p:cNvSpPr txBox="1"/>
          <p:nvPr/>
        </p:nvSpPr>
        <p:spPr>
          <a:xfrm>
            <a:off x="6955297" y="896067"/>
            <a:ext cx="4997261" cy="1569660"/>
          </a:xfrm>
          <a:prstGeom prst="rect">
            <a:avLst/>
          </a:prstGeom>
          <a:noFill/>
        </p:spPr>
        <p:txBody>
          <a:bodyPr wrap="square" rtlCol="0">
            <a:spAutoFit/>
          </a:bodyPr>
          <a:lstStyle/>
          <a:p>
            <a:pPr algn="ctr"/>
            <a:r>
              <a:rPr lang="en-GB" sz="9600" b="1" dirty="0">
                <a:solidFill>
                  <a:schemeClr val="tx2"/>
                </a:solidFill>
              </a:rPr>
              <a:t>A DAY</a:t>
            </a:r>
          </a:p>
        </p:txBody>
      </p:sp>
      <p:sp>
        <p:nvSpPr>
          <p:cNvPr id="67" name="TextBox 66"/>
          <p:cNvSpPr txBox="1"/>
          <p:nvPr/>
        </p:nvSpPr>
        <p:spPr>
          <a:xfrm>
            <a:off x="6955297" y="2078351"/>
            <a:ext cx="4997261" cy="707886"/>
          </a:xfrm>
          <a:prstGeom prst="rect">
            <a:avLst/>
          </a:prstGeom>
          <a:noFill/>
        </p:spPr>
        <p:txBody>
          <a:bodyPr wrap="square" rtlCol="0">
            <a:spAutoFit/>
          </a:bodyPr>
          <a:lstStyle/>
          <a:p>
            <a:pPr algn="ctr"/>
            <a:r>
              <a:rPr lang="en-GB" sz="4000" b="1" dirty="0">
                <a:solidFill>
                  <a:schemeClr val="tx2"/>
                </a:solidFill>
              </a:rPr>
              <a:t>IN THE LIFE OF</a:t>
            </a:r>
          </a:p>
        </p:txBody>
      </p:sp>
      <p:sp>
        <p:nvSpPr>
          <p:cNvPr id="68" name="TextBox 67"/>
          <p:cNvSpPr txBox="1"/>
          <p:nvPr/>
        </p:nvSpPr>
        <p:spPr>
          <a:xfrm>
            <a:off x="6955297" y="2638686"/>
            <a:ext cx="4997261" cy="1569660"/>
          </a:xfrm>
          <a:prstGeom prst="rect">
            <a:avLst/>
          </a:prstGeom>
          <a:noFill/>
        </p:spPr>
        <p:txBody>
          <a:bodyPr wrap="square" rtlCol="0">
            <a:spAutoFit/>
          </a:bodyPr>
          <a:lstStyle/>
          <a:p>
            <a:pPr algn="ctr"/>
            <a:r>
              <a:rPr lang="en-GB" sz="9600" b="1" dirty="0">
                <a:solidFill>
                  <a:schemeClr val="tx2"/>
                </a:solidFill>
              </a:rPr>
              <a:t>JOHN</a:t>
            </a:r>
          </a:p>
        </p:txBody>
      </p:sp>
      <p:sp>
        <p:nvSpPr>
          <p:cNvPr id="69" name="TextBox 68"/>
          <p:cNvSpPr txBox="1"/>
          <p:nvPr/>
        </p:nvSpPr>
        <p:spPr>
          <a:xfrm>
            <a:off x="6955297" y="2505554"/>
            <a:ext cx="4997261" cy="375876"/>
          </a:xfrm>
          <a:prstGeom prst="rect">
            <a:avLst/>
          </a:prstGeom>
          <a:noFill/>
        </p:spPr>
        <p:txBody>
          <a:bodyPr wrap="square" rtlCol="0" anchor="ctr">
            <a:noAutofit/>
          </a:bodyPr>
          <a:lstStyle/>
          <a:p>
            <a:pPr algn="ctr"/>
            <a:r>
              <a:rPr lang="en-GB" sz="4000" b="1" dirty="0"/>
              <a:t>…</a:t>
            </a:r>
          </a:p>
        </p:txBody>
      </p:sp>
      <p:sp>
        <p:nvSpPr>
          <p:cNvPr id="71" name="TextBox 70"/>
          <p:cNvSpPr txBox="1"/>
          <p:nvPr/>
        </p:nvSpPr>
        <p:spPr>
          <a:xfrm>
            <a:off x="6891186" y="4332978"/>
            <a:ext cx="4997261" cy="1938992"/>
          </a:xfrm>
          <a:prstGeom prst="rect">
            <a:avLst/>
          </a:prstGeom>
          <a:noFill/>
        </p:spPr>
        <p:txBody>
          <a:bodyPr wrap="square" rtlCol="0">
            <a:spAutoFit/>
          </a:bodyPr>
          <a:lstStyle/>
          <a:p>
            <a:pPr algn="ctr"/>
            <a:r>
              <a:rPr lang="en-GB" sz="2400" b="1" dirty="0"/>
              <a:t>WORKS FOR A LARGE CORPORATE</a:t>
            </a:r>
          </a:p>
          <a:p>
            <a:pPr algn="ctr"/>
            <a:r>
              <a:rPr lang="en-GB" sz="2400" b="1" dirty="0"/>
              <a:t>2000 EMPLOYEES</a:t>
            </a:r>
          </a:p>
          <a:p>
            <a:pPr algn="ctr"/>
            <a:r>
              <a:rPr lang="en-GB" sz="2400" b="1" dirty="0"/>
              <a:t>MULTIPLE PROJECTS</a:t>
            </a:r>
          </a:p>
          <a:p>
            <a:pPr algn="ctr"/>
            <a:r>
              <a:rPr lang="en-GB" sz="2400" b="1" dirty="0"/>
              <a:t>CLIENT ACCOUNTS</a:t>
            </a:r>
          </a:p>
          <a:p>
            <a:pPr algn="ctr"/>
            <a:r>
              <a:rPr lang="en-GB" sz="2400" b="1" dirty="0"/>
              <a:t>MANAGES SMALL TEAM</a:t>
            </a:r>
          </a:p>
        </p:txBody>
      </p:sp>
      <p:sp>
        <p:nvSpPr>
          <p:cNvPr id="35" name="Oval 34"/>
          <p:cNvSpPr/>
          <p:nvPr/>
        </p:nvSpPr>
        <p:spPr>
          <a:xfrm>
            <a:off x="4869734" y="5057776"/>
            <a:ext cx="489397" cy="489397"/>
          </a:xfrm>
          <a:prstGeom prst="ellipse">
            <a:avLst/>
          </a:prstGeom>
          <a:blipFill>
            <a:blip r:embed="rId3"/>
            <a:stretch>
              <a:fillRect t="-17809" b="-17809"/>
            </a:stretch>
          </a:blip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910745" y="4338060"/>
            <a:ext cx="4997261" cy="1746282"/>
            <a:chOff x="4745484" y="2035086"/>
            <a:chExt cx="4997261" cy="1746282"/>
          </a:xfrm>
        </p:grpSpPr>
        <p:sp>
          <p:nvSpPr>
            <p:cNvPr id="48" name="TextBox 47"/>
            <p:cNvSpPr txBox="1"/>
            <p:nvPr/>
          </p:nvSpPr>
          <p:spPr>
            <a:xfrm>
              <a:off x="4745484" y="2035086"/>
              <a:ext cx="4997261" cy="1200329"/>
            </a:xfrm>
            <a:prstGeom prst="rect">
              <a:avLst/>
            </a:prstGeom>
            <a:noFill/>
          </p:spPr>
          <p:txBody>
            <a:bodyPr wrap="square" rtlCol="0">
              <a:spAutoFit/>
            </a:bodyPr>
            <a:lstStyle/>
            <a:p>
              <a:pPr algn="ctr"/>
              <a:r>
                <a:rPr lang="en-GB" sz="2400" b="1" dirty="0"/>
                <a:t>USING EMAIL!</a:t>
              </a:r>
            </a:p>
            <a:p>
              <a:pPr algn="ctr"/>
              <a:endParaRPr lang="en-GB" sz="2400" b="1" dirty="0"/>
            </a:p>
            <a:p>
              <a:pPr algn="ctr"/>
              <a:endParaRPr lang="en-GB" sz="2400" b="1" dirty="0"/>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1198" y="2588392"/>
              <a:ext cx="1362536" cy="1192976"/>
            </a:xfrm>
            <a:prstGeom prst="rect">
              <a:avLst/>
            </a:prstGeom>
          </p:spPr>
        </p:pic>
      </p:grpSp>
      <p:sp>
        <p:nvSpPr>
          <p:cNvPr id="2" name="Rectangle 1"/>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361948428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6922"/>
                                            </p:tgtEl>
                                            <p:attrNameLst>
                                              <p:attrName>style.visibility</p:attrName>
                                            </p:attrNameLst>
                                          </p:cBhvr>
                                          <p:to>
                                            <p:strVal val="visible"/>
                                          </p:to>
                                        </p:set>
                                        <p:animEffect transition="in" filter="wipe(left)">
                                          <p:cBhvr>
                                            <p:cTn id="7" dur="500"/>
                                            <p:tgtEl>
                                              <p:spTgt spid="1669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6920"/>
                                            </p:tgtEl>
                                            <p:attrNameLst>
                                              <p:attrName>style.visibility</p:attrName>
                                            </p:attrNameLst>
                                          </p:cBhvr>
                                          <p:to>
                                            <p:strVal val="visible"/>
                                          </p:to>
                                        </p:set>
                                        <p:animEffect transition="in" filter="wheel(1)">
                                          <p:cBhvr>
                                            <p:cTn id="10" dur="750"/>
                                            <p:tgtEl>
                                              <p:spTgt spid="166920"/>
                                            </p:tgtEl>
                                          </p:cBhvr>
                                        </p:animEffect>
                                      </p:childTnLst>
                                    </p:cTn>
                                  </p:par>
                                  <p:par>
                                    <p:cTn id="11" presetID="21" presetClass="entr" presetSubtype="1" fill="hold" nodeType="withEffect">
                                      <p:stCondLst>
                                        <p:cond delay="0"/>
                                      </p:stCondLst>
                                      <p:childTnLst>
                                        <p:set>
                                          <p:cBhvr>
                                            <p:cTn id="12" dur="1" fill="hold">
                                              <p:stCondLst>
                                                <p:cond delay="0"/>
                                              </p:stCondLst>
                                            </p:cTn>
                                            <p:tgtEl>
                                              <p:spTgt spid="166937"/>
                                            </p:tgtEl>
                                            <p:attrNameLst>
                                              <p:attrName>style.visibility</p:attrName>
                                            </p:attrNameLst>
                                          </p:cBhvr>
                                          <p:to>
                                            <p:strVal val="visible"/>
                                          </p:to>
                                        </p:set>
                                        <p:animEffect transition="in" filter="wheel(1)">
                                          <p:cBhvr>
                                            <p:cTn id="13" dur="750"/>
                                            <p:tgtEl>
                                              <p:spTgt spid="166937"/>
                                            </p:tgtEl>
                                          </p:cBhvr>
                                        </p:animEffect>
                                      </p:childTnLst>
                                    </p:cTn>
                                  </p:par>
                                  <p:par>
                                    <p:cTn id="14" presetID="22" presetClass="entr" presetSubtype="1" fill="hold" nodeType="withEffect">
                                      <p:stCondLst>
                                        <p:cond delay="0"/>
                                      </p:stCondLst>
                                      <p:childTnLst>
                                        <p:set>
                                          <p:cBhvr>
                                            <p:cTn id="15" dur="1" fill="hold">
                                              <p:stCondLst>
                                                <p:cond delay="0"/>
                                              </p:stCondLst>
                                            </p:cTn>
                                            <p:tgtEl>
                                              <p:spTgt spid="166939"/>
                                            </p:tgtEl>
                                            <p:attrNameLst>
                                              <p:attrName>style.visibility</p:attrName>
                                            </p:attrNameLst>
                                          </p:cBhvr>
                                          <p:to>
                                            <p:strVal val="visible"/>
                                          </p:to>
                                        </p:set>
                                        <p:animEffect transition="in" filter="wipe(up)">
                                          <p:cBhvr>
                                            <p:cTn id="16" dur="750"/>
                                            <p:tgtEl>
                                              <p:spTgt spid="166939"/>
                                            </p:tgtEl>
                                          </p:cBhvr>
                                        </p:animEffect>
                                      </p:childTnLst>
                                    </p:cTn>
                                  </p:par>
                                  <p:par>
                                    <p:cTn id="17" presetID="22" presetClass="entr" presetSubtype="1" fill="hold" nodeType="withEffect">
                                      <p:stCondLst>
                                        <p:cond delay="0"/>
                                      </p:stCondLst>
                                      <p:childTnLst>
                                        <p:set>
                                          <p:cBhvr>
                                            <p:cTn id="18" dur="1" fill="hold">
                                              <p:stCondLst>
                                                <p:cond delay="0"/>
                                              </p:stCondLst>
                                            </p:cTn>
                                            <p:tgtEl>
                                              <p:spTgt spid="166936"/>
                                            </p:tgtEl>
                                            <p:attrNameLst>
                                              <p:attrName>style.visibility</p:attrName>
                                            </p:attrNameLst>
                                          </p:cBhvr>
                                          <p:to>
                                            <p:strVal val="visible"/>
                                          </p:to>
                                        </p:set>
                                        <p:animEffect transition="in" filter="wipe(up)">
                                          <p:cBhvr>
                                            <p:cTn id="19" dur="750"/>
                                            <p:tgtEl>
                                              <p:spTgt spid="166936"/>
                                            </p:tgtEl>
                                          </p:cBhvr>
                                        </p:animEffect>
                                      </p:childTnLst>
                                    </p:cTn>
                                  </p:par>
                                  <p:par>
                                    <p:cTn id="20" presetID="22" presetClass="entr" presetSubtype="8" fill="hold" nodeType="withEffect">
                                      <p:stCondLst>
                                        <p:cond delay="0"/>
                                      </p:stCondLst>
                                      <p:childTnLst>
                                        <p:set>
                                          <p:cBhvr>
                                            <p:cTn id="21" dur="1" fill="hold">
                                              <p:stCondLst>
                                                <p:cond delay="0"/>
                                              </p:stCondLst>
                                            </p:cTn>
                                            <p:tgtEl>
                                              <p:spTgt spid="166932"/>
                                            </p:tgtEl>
                                            <p:attrNameLst>
                                              <p:attrName>style.visibility</p:attrName>
                                            </p:attrNameLst>
                                          </p:cBhvr>
                                          <p:to>
                                            <p:strVal val="visible"/>
                                          </p:to>
                                        </p:set>
                                        <p:animEffect transition="in" filter="wipe(left)">
                                          <p:cBhvr>
                                            <p:cTn id="22" dur="750"/>
                                            <p:tgtEl>
                                              <p:spTgt spid="166932"/>
                                            </p:tgtEl>
                                          </p:cBhvr>
                                        </p:animEffect>
                                      </p:childTnLst>
                                    </p:cTn>
                                  </p:par>
                                  <p:par>
                                    <p:cTn id="23" presetID="21" presetClass="entr" presetSubtype="1" fill="hold" nodeType="withEffect">
                                      <p:stCondLst>
                                        <p:cond delay="0"/>
                                      </p:stCondLst>
                                      <p:childTnLst>
                                        <p:set>
                                          <p:cBhvr>
                                            <p:cTn id="24" dur="1" fill="hold">
                                              <p:stCondLst>
                                                <p:cond delay="0"/>
                                              </p:stCondLst>
                                            </p:cTn>
                                            <p:tgtEl>
                                              <p:spTgt spid="166926"/>
                                            </p:tgtEl>
                                            <p:attrNameLst>
                                              <p:attrName>style.visibility</p:attrName>
                                            </p:attrNameLst>
                                          </p:cBhvr>
                                          <p:to>
                                            <p:strVal val="visible"/>
                                          </p:to>
                                        </p:set>
                                        <p:animEffect transition="in" filter="wheel(1)">
                                          <p:cBhvr>
                                            <p:cTn id="25" dur="750"/>
                                            <p:tgtEl>
                                              <p:spTgt spid="166926"/>
                                            </p:tgtEl>
                                          </p:cBhvr>
                                        </p:animEffect>
                                      </p:childTnLst>
                                    </p:cTn>
                                  </p:par>
                                  <p:par>
                                    <p:cTn id="26" presetID="22" presetClass="entr" presetSubtype="4" fill="hold" nodeType="withEffect">
                                      <p:stCondLst>
                                        <p:cond delay="0"/>
                                      </p:stCondLst>
                                      <p:childTnLst>
                                        <p:set>
                                          <p:cBhvr>
                                            <p:cTn id="27" dur="1" fill="hold">
                                              <p:stCondLst>
                                                <p:cond delay="0"/>
                                              </p:stCondLst>
                                            </p:cTn>
                                            <p:tgtEl>
                                              <p:spTgt spid="166940"/>
                                            </p:tgtEl>
                                            <p:attrNameLst>
                                              <p:attrName>style.visibility</p:attrName>
                                            </p:attrNameLst>
                                          </p:cBhvr>
                                          <p:to>
                                            <p:strVal val="visible"/>
                                          </p:to>
                                        </p:set>
                                        <p:animEffect transition="in" filter="wipe(down)">
                                          <p:cBhvr>
                                            <p:cTn id="28" dur="750"/>
                                            <p:tgtEl>
                                              <p:spTgt spid="166940"/>
                                            </p:tgtEl>
                                          </p:cBhvr>
                                        </p:animEffect>
                                      </p:childTnLst>
                                    </p:cTn>
                                  </p:par>
                                  <p:par>
                                    <p:cTn id="29" presetID="22" presetClass="entr" presetSubtype="8" fill="hold" nodeType="withEffect">
                                      <p:stCondLst>
                                        <p:cond delay="250"/>
                                      </p:stCondLst>
                                      <p:childTnLst>
                                        <p:set>
                                          <p:cBhvr>
                                            <p:cTn id="30" dur="1" fill="hold">
                                              <p:stCondLst>
                                                <p:cond delay="0"/>
                                              </p:stCondLst>
                                            </p:cTn>
                                            <p:tgtEl>
                                              <p:spTgt spid="166941"/>
                                            </p:tgtEl>
                                            <p:attrNameLst>
                                              <p:attrName>style.visibility</p:attrName>
                                            </p:attrNameLst>
                                          </p:cBhvr>
                                          <p:to>
                                            <p:strVal val="visible"/>
                                          </p:to>
                                        </p:set>
                                        <p:animEffect transition="in" filter="wipe(left)">
                                          <p:cBhvr>
                                            <p:cTn id="31" dur="500"/>
                                            <p:tgtEl>
                                              <p:spTgt spid="166941"/>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750"/>
                                </p:stCondLst>
                                <p:childTnLst>
                                  <p:par>
                                    <p:cTn id="36" presetID="1" presetClass="entr" presetSubtype="0" fill="hold" grpId="0" nodeType="afterEffect">
                                      <p:stCondLst>
                                        <p:cond delay="250"/>
                                      </p:stCondLst>
                                      <p:iterate type="wd">
                                        <p:tmAbs val="200"/>
                                      </p:iterate>
                                      <p:childTnLst>
                                        <p:set>
                                          <p:cBhvr>
                                            <p:cTn id="37" dur="1" fill="hold">
                                              <p:stCondLst>
                                                <p:cond delay="0"/>
                                              </p:stCondLst>
                                            </p:cTn>
                                            <p:tgtEl>
                                              <p:spTgt spid="66"/>
                                            </p:tgtEl>
                                            <p:attrNameLst>
                                              <p:attrName>style.visibility</p:attrName>
                                            </p:attrNameLst>
                                          </p:cBhvr>
                                          <p:to>
                                            <p:strVal val="visible"/>
                                          </p:to>
                                        </p:set>
                                      </p:childTnLst>
                                    </p:cTn>
                                  </p:par>
                                </p:childTnLst>
                              </p:cTn>
                            </p:par>
                            <p:par>
                              <p:cTn id="38" fill="hold">
                                <p:stCondLst>
                                  <p:cond delay="1201"/>
                                </p:stCondLst>
                                <p:childTnLst>
                                  <p:par>
                                    <p:cTn id="39" presetID="1" presetClass="entr" presetSubtype="0" fill="hold" grpId="0" nodeType="afterEffect">
                                      <p:stCondLst>
                                        <p:cond delay="250"/>
                                      </p:stCondLst>
                                      <p:iterate type="wd">
                                        <p:tmAbs val="150"/>
                                      </p:iterate>
                                      <p:childTnLst>
                                        <p:set>
                                          <p:cBhvr>
                                            <p:cTn id="40" dur="1" fill="hold">
                                              <p:stCondLst>
                                                <p:cond delay="0"/>
                                              </p:stCondLst>
                                            </p:cTn>
                                            <p:tgtEl>
                                              <p:spTgt spid="67"/>
                                            </p:tgtEl>
                                            <p:attrNameLst>
                                              <p:attrName>style.visibility</p:attrName>
                                            </p:attrNameLst>
                                          </p:cBhvr>
                                          <p:to>
                                            <p:strVal val="visible"/>
                                          </p:to>
                                        </p:set>
                                      </p:childTnLst>
                                    </p:cTn>
                                  </p:par>
                                </p:childTnLst>
                              </p:cTn>
                            </p:par>
                            <p:par>
                              <p:cTn id="41" fill="hold">
                                <p:stCondLst>
                                  <p:cond delay="1902"/>
                                </p:stCondLst>
                                <p:childTnLst>
                                  <p:par>
                                    <p:cTn id="42" presetID="2" presetClass="entr" presetSubtype="4" fill="hold" grpId="0" nodeType="afterEffect" p14:presetBounceEnd="40000">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14:bounceEnd="40000">
                                          <p:cBhvr additive="base">
                                            <p:cTn id="44" dur="400" fill="hold"/>
                                            <p:tgtEl>
                                              <p:spTgt spid="69"/>
                                            </p:tgtEl>
                                            <p:attrNameLst>
                                              <p:attrName>ppt_x</p:attrName>
                                            </p:attrNameLst>
                                          </p:cBhvr>
                                          <p:tavLst>
                                            <p:tav tm="0">
                                              <p:val>
                                                <p:strVal val="#ppt_x"/>
                                              </p:val>
                                            </p:tav>
                                            <p:tav tm="100000">
                                              <p:val>
                                                <p:strVal val="#ppt_x"/>
                                              </p:val>
                                            </p:tav>
                                          </p:tavLst>
                                        </p:anim>
                                        <p:anim calcmode="lin" valueType="num" p14:bounceEnd="40000">
                                          <p:cBhvr additive="base">
                                            <p:cTn id="45" dur="400" fill="hold"/>
                                            <p:tgtEl>
                                              <p:spTgt spid="6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40000">
                                      <p:stCondLst>
                                        <p:cond delay="200"/>
                                      </p:stCondLst>
                                      <p:childTnLst>
                                        <p:set>
                                          <p:cBhvr>
                                            <p:cTn id="47" dur="1" fill="hold">
                                              <p:stCondLst>
                                                <p:cond delay="0"/>
                                              </p:stCondLst>
                                            </p:cTn>
                                            <p:tgtEl>
                                              <p:spTgt spid="68"/>
                                            </p:tgtEl>
                                            <p:attrNameLst>
                                              <p:attrName>style.visibility</p:attrName>
                                            </p:attrNameLst>
                                          </p:cBhvr>
                                          <p:to>
                                            <p:strVal val="visible"/>
                                          </p:to>
                                        </p:set>
                                        <p:anim calcmode="lin" valueType="num" p14:bounceEnd="40000">
                                          <p:cBhvr additive="base">
                                            <p:cTn id="48" dur="400" fill="hold"/>
                                            <p:tgtEl>
                                              <p:spTgt spid="68"/>
                                            </p:tgtEl>
                                            <p:attrNameLst>
                                              <p:attrName>ppt_x</p:attrName>
                                            </p:attrNameLst>
                                          </p:cBhvr>
                                          <p:tavLst>
                                            <p:tav tm="0">
                                              <p:val>
                                                <p:strVal val="#ppt_x"/>
                                              </p:val>
                                            </p:tav>
                                            <p:tav tm="100000">
                                              <p:val>
                                                <p:strVal val="#ppt_x"/>
                                              </p:val>
                                            </p:tav>
                                          </p:tavLst>
                                        </p:anim>
                                        <p:anim calcmode="lin" valueType="num" p14:bounceEnd="40000">
                                          <p:cBhvr additive="base">
                                            <p:cTn id="49" dur="400" fill="hold"/>
                                            <p:tgtEl>
                                              <p:spTgt spid="68"/>
                                            </p:tgtEl>
                                            <p:attrNameLst>
                                              <p:attrName>ppt_y</p:attrName>
                                            </p:attrNameLst>
                                          </p:cBhvr>
                                          <p:tavLst>
                                            <p:tav tm="0">
                                              <p:val>
                                                <p:strVal val="1+#ppt_h/2"/>
                                              </p:val>
                                            </p:tav>
                                            <p:tav tm="100000">
                                              <p:val>
                                                <p:strVal val="#ppt_y"/>
                                              </p:val>
                                            </p:tav>
                                          </p:tavLst>
                                        </p:anim>
                                      </p:childTnLst>
                                    </p:cTn>
                                  </p:par>
                                </p:childTnLst>
                              </p:cTn>
                            </p:par>
                            <p:par>
                              <p:cTn id="50" fill="hold">
                                <p:stCondLst>
                                  <p:cond delay="2502"/>
                                </p:stCondLst>
                                <p:childTnLst>
                                  <p:par>
                                    <p:cTn id="51" presetID="1" presetClass="entr" presetSubtype="0" fill="hold" grpId="0" nodeType="afterEffect">
                                      <p:stCondLst>
                                        <p:cond delay="0"/>
                                      </p:stCondLst>
                                      <p:childTnLst>
                                        <p:set>
                                          <p:cBhvr>
                                            <p:cTn id="52" dur="1" fill="hold">
                                              <p:stCondLst>
                                                <p:cond delay="0"/>
                                              </p:stCondLst>
                                            </p:cTn>
                                            <p:tgtEl>
                                              <p:spTgt spid="71">
                                                <p:txEl>
                                                  <p:pRg st="0" end="0"/>
                                                </p:txEl>
                                              </p:spTgt>
                                            </p:tgtEl>
                                            <p:attrNameLst>
                                              <p:attrName>style.visibility</p:attrName>
                                            </p:attrNameLst>
                                          </p:cBhvr>
                                          <p:to>
                                            <p:strVal val="visible"/>
                                          </p:to>
                                        </p:set>
                                      </p:childTnLst>
                                    </p:cTn>
                                  </p:par>
                                </p:childTnLst>
                              </p:cTn>
                            </p:par>
                            <p:par>
                              <p:cTn id="53" fill="hold">
                                <p:stCondLst>
                                  <p:cond delay="2502"/>
                                </p:stCondLst>
                                <p:childTnLst>
                                  <p:par>
                                    <p:cTn id="54" presetID="1" presetClass="entr" presetSubtype="0" fill="hold" grpId="0" nodeType="afterEffect">
                                      <p:stCondLst>
                                        <p:cond delay="1000"/>
                                      </p:stCondLst>
                                      <p:childTnLst>
                                        <p:set>
                                          <p:cBhvr>
                                            <p:cTn id="55" dur="1" fill="hold">
                                              <p:stCondLst>
                                                <p:cond delay="0"/>
                                              </p:stCondLst>
                                            </p:cTn>
                                            <p:tgtEl>
                                              <p:spTgt spid="71">
                                                <p:txEl>
                                                  <p:pRg st="1" end="1"/>
                                                </p:txEl>
                                              </p:spTgt>
                                            </p:tgtEl>
                                            <p:attrNameLst>
                                              <p:attrName>style.visibility</p:attrName>
                                            </p:attrNameLst>
                                          </p:cBhvr>
                                          <p:to>
                                            <p:strVal val="visible"/>
                                          </p:to>
                                        </p:set>
                                      </p:childTnLst>
                                    </p:cTn>
                                  </p:par>
                                </p:childTnLst>
                              </p:cTn>
                            </p:par>
                            <p:par>
                              <p:cTn id="56" fill="hold">
                                <p:stCondLst>
                                  <p:cond delay="3502"/>
                                </p:stCondLst>
                                <p:childTnLst>
                                  <p:par>
                                    <p:cTn id="57" presetID="1" presetClass="entr" presetSubtype="0" fill="hold" grpId="0" nodeType="afterEffect">
                                      <p:stCondLst>
                                        <p:cond delay="1000"/>
                                      </p:stCondLst>
                                      <p:childTnLst>
                                        <p:set>
                                          <p:cBhvr>
                                            <p:cTn id="58" dur="1" fill="hold">
                                              <p:stCondLst>
                                                <p:cond delay="0"/>
                                              </p:stCondLst>
                                            </p:cTn>
                                            <p:tgtEl>
                                              <p:spTgt spid="71">
                                                <p:txEl>
                                                  <p:pRg st="2" end="2"/>
                                                </p:txEl>
                                              </p:spTgt>
                                            </p:tgtEl>
                                            <p:attrNameLst>
                                              <p:attrName>style.visibility</p:attrName>
                                            </p:attrNameLst>
                                          </p:cBhvr>
                                          <p:to>
                                            <p:strVal val="visible"/>
                                          </p:to>
                                        </p:set>
                                      </p:childTnLst>
                                    </p:cTn>
                                  </p:par>
                                </p:childTnLst>
                              </p:cTn>
                            </p:par>
                            <p:par>
                              <p:cTn id="59" fill="hold">
                                <p:stCondLst>
                                  <p:cond delay="4502"/>
                                </p:stCondLst>
                                <p:childTnLst>
                                  <p:par>
                                    <p:cTn id="60" presetID="1" presetClass="entr" presetSubtype="0" fill="hold" grpId="0" nodeType="afterEffect">
                                      <p:stCondLst>
                                        <p:cond delay="1000"/>
                                      </p:stCondLst>
                                      <p:childTnLst>
                                        <p:set>
                                          <p:cBhvr>
                                            <p:cTn id="61" dur="1" fill="hold">
                                              <p:stCondLst>
                                                <p:cond delay="0"/>
                                              </p:stCondLst>
                                            </p:cTn>
                                            <p:tgtEl>
                                              <p:spTgt spid="71">
                                                <p:txEl>
                                                  <p:pRg st="3" end="3"/>
                                                </p:txEl>
                                              </p:spTgt>
                                            </p:tgtEl>
                                            <p:attrNameLst>
                                              <p:attrName>style.visibility</p:attrName>
                                            </p:attrNameLst>
                                          </p:cBhvr>
                                          <p:to>
                                            <p:strVal val="visible"/>
                                          </p:to>
                                        </p:set>
                                      </p:childTnLst>
                                    </p:cTn>
                                  </p:par>
                                </p:childTnLst>
                              </p:cTn>
                            </p:par>
                            <p:par>
                              <p:cTn id="62" fill="hold">
                                <p:stCondLst>
                                  <p:cond delay="5502"/>
                                </p:stCondLst>
                                <p:childTnLst>
                                  <p:par>
                                    <p:cTn id="63" presetID="1" presetClass="entr" presetSubtype="0" fill="hold" grpId="0" nodeType="afterEffect">
                                      <p:stCondLst>
                                        <p:cond delay="1000"/>
                                      </p:stCondLst>
                                      <p:childTnLst>
                                        <p:set>
                                          <p:cBhvr>
                                            <p:cTn id="64" dur="1" fill="hold">
                                              <p:stCondLst>
                                                <p:cond delay="0"/>
                                              </p:stCondLst>
                                            </p:cTn>
                                            <p:tgtEl>
                                              <p:spTgt spid="71">
                                                <p:txEl>
                                                  <p:pRg st="4" end="4"/>
                                                </p:txEl>
                                              </p:spTgt>
                                            </p:tgtEl>
                                            <p:attrNameLst>
                                              <p:attrName>style.visibility</p:attrName>
                                            </p:attrNameLst>
                                          </p:cBhvr>
                                          <p:to>
                                            <p:strVal val="visible"/>
                                          </p:to>
                                        </p:set>
                                      </p:childTnLst>
                                    </p:cTn>
                                  </p:par>
                                </p:childTnLst>
                              </p:cTn>
                            </p:par>
                            <p:par>
                              <p:cTn id="65" fill="hold">
                                <p:stCondLst>
                                  <p:cond delay="6502"/>
                                </p:stCondLst>
                                <p:childTnLst>
                                  <p:par>
                                    <p:cTn id="66" presetID="10" presetClass="entr" presetSubtype="0" fill="hold" nodeType="afterEffect">
                                      <p:stCondLst>
                                        <p:cond delay="150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par>
                                    <p:cTn id="69" presetID="10" presetClass="exit" presetSubtype="0" fill="hold" grpId="1" nodeType="withEffect">
                                      <p:stCondLst>
                                        <p:cond delay="1500"/>
                                      </p:stCondLst>
                                      <p:childTnLst>
                                        <p:animEffect transition="out" filter="fade">
                                          <p:cBhvr>
                                            <p:cTn id="70" dur="500"/>
                                            <p:tgtEl>
                                              <p:spTgt spid="71">
                                                <p:txEl>
                                                  <p:pRg st="0" end="0"/>
                                                </p:txEl>
                                              </p:spTgt>
                                            </p:tgtEl>
                                          </p:cBhvr>
                                        </p:animEffect>
                                        <p:set>
                                          <p:cBhvr>
                                            <p:cTn id="71" dur="1" fill="hold">
                                              <p:stCondLst>
                                                <p:cond delay="499"/>
                                              </p:stCondLst>
                                            </p:cTn>
                                            <p:tgtEl>
                                              <p:spTgt spid="71">
                                                <p:txEl>
                                                  <p:pRg st="0" end="0"/>
                                                </p:txEl>
                                              </p:spTgt>
                                            </p:tgtEl>
                                            <p:attrNameLst>
                                              <p:attrName>style.visibility</p:attrName>
                                            </p:attrNameLst>
                                          </p:cBhvr>
                                          <p:to>
                                            <p:strVal val="hidden"/>
                                          </p:to>
                                        </p:set>
                                      </p:childTnLst>
                                    </p:cTn>
                                  </p:par>
                                  <p:par>
                                    <p:cTn id="72" presetID="10" presetClass="exit" presetSubtype="0" fill="hold" grpId="1" nodeType="withEffect">
                                      <p:stCondLst>
                                        <p:cond delay="1500"/>
                                      </p:stCondLst>
                                      <p:childTnLst>
                                        <p:animEffect transition="out" filter="fade">
                                          <p:cBhvr>
                                            <p:cTn id="73" dur="500"/>
                                            <p:tgtEl>
                                              <p:spTgt spid="71">
                                                <p:txEl>
                                                  <p:pRg st="1" end="1"/>
                                                </p:txEl>
                                              </p:spTgt>
                                            </p:tgtEl>
                                          </p:cBhvr>
                                        </p:animEffect>
                                        <p:set>
                                          <p:cBhvr>
                                            <p:cTn id="74" dur="1" fill="hold">
                                              <p:stCondLst>
                                                <p:cond delay="499"/>
                                              </p:stCondLst>
                                            </p:cTn>
                                            <p:tgtEl>
                                              <p:spTgt spid="71">
                                                <p:txEl>
                                                  <p:pRg st="1" end="1"/>
                                                </p:txEl>
                                              </p:spTgt>
                                            </p:tgtEl>
                                            <p:attrNameLst>
                                              <p:attrName>style.visibility</p:attrName>
                                            </p:attrNameLst>
                                          </p:cBhvr>
                                          <p:to>
                                            <p:strVal val="hidden"/>
                                          </p:to>
                                        </p:set>
                                      </p:childTnLst>
                                    </p:cTn>
                                  </p:par>
                                  <p:par>
                                    <p:cTn id="75" presetID="10" presetClass="exit" presetSubtype="0" fill="hold" grpId="1" nodeType="withEffect">
                                      <p:stCondLst>
                                        <p:cond delay="1500"/>
                                      </p:stCondLst>
                                      <p:childTnLst>
                                        <p:animEffect transition="out" filter="fade">
                                          <p:cBhvr>
                                            <p:cTn id="76" dur="500"/>
                                            <p:tgtEl>
                                              <p:spTgt spid="71">
                                                <p:txEl>
                                                  <p:pRg st="2" end="2"/>
                                                </p:txEl>
                                              </p:spTgt>
                                            </p:tgtEl>
                                          </p:cBhvr>
                                        </p:animEffect>
                                        <p:set>
                                          <p:cBhvr>
                                            <p:cTn id="77" dur="1" fill="hold">
                                              <p:stCondLst>
                                                <p:cond delay="499"/>
                                              </p:stCondLst>
                                            </p:cTn>
                                            <p:tgtEl>
                                              <p:spTgt spid="71">
                                                <p:txEl>
                                                  <p:pRg st="2" end="2"/>
                                                </p:txEl>
                                              </p:spTgt>
                                            </p:tgtEl>
                                            <p:attrNameLst>
                                              <p:attrName>style.visibility</p:attrName>
                                            </p:attrNameLst>
                                          </p:cBhvr>
                                          <p:to>
                                            <p:strVal val="hidden"/>
                                          </p:to>
                                        </p:set>
                                      </p:childTnLst>
                                    </p:cTn>
                                  </p:par>
                                  <p:par>
                                    <p:cTn id="78" presetID="10" presetClass="exit" presetSubtype="0" fill="hold" grpId="1" nodeType="withEffect">
                                      <p:stCondLst>
                                        <p:cond delay="1500"/>
                                      </p:stCondLst>
                                      <p:childTnLst>
                                        <p:animEffect transition="out" filter="fade">
                                          <p:cBhvr>
                                            <p:cTn id="79" dur="500"/>
                                            <p:tgtEl>
                                              <p:spTgt spid="71">
                                                <p:txEl>
                                                  <p:pRg st="3" end="3"/>
                                                </p:txEl>
                                              </p:spTgt>
                                            </p:tgtEl>
                                          </p:cBhvr>
                                        </p:animEffect>
                                        <p:set>
                                          <p:cBhvr>
                                            <p:cTn id="80" dur="1" fill="hold">
                                              <p:stCondLst>
                                                <p:cond delay="499"/>
                                              </p:stCondLst>
                                            </p:cTn>
                                            <p:tgtEl>
                                              <p:spTgt spid="71">
                                                <p:txEl>
                                                  <p:pRg st="3" end="3"/>
                                                </p:txEl>
                                              </p:spTgt>
                                            </p:tgtEl>
                                            <p:attrNameLst>
                                              <p:attrName>style.visibility</p:attrName>
                                            </p:attrNameLst>
                                          </p:cBhvr>
                                          <p:to>
                                            <p:strVal val="hidden"/>
                                          </p:to>
                                        </p:set>
                                      </p:childTnLst>
                                    </p:cTn>
                                  </p:par>
                                  <p:par>
                                    <p:cTn id="81" presetID="10" presetClass="exit" presetSubtype="0" fill="hold" grpId="1" nodeType="withEffect">
                                      <p:stCondLst>
                                        <p:cond delay="1500"/>
                                      </p:stCondLst>
                                      <p:childTnLst>
                                        <p:animEffect transition="out" filter="fade">
                                          <p:cBhvr>
                                            <p:cTn id="82" dur="500"/>
                                            <p:tgtEl>
                                              <p:spTgt spid="71">
                                                <p:txEl>
                                                  <p:pRg st="4" end="4"/>
                                                </p:txEl>
                                              </p:spTgt>
                                            </p:tgtEl>
                                          </p:cBhvr>
                                        </p:animEffect>
                                        <p:set>
                                          <p:cBhvr>
                                            <p:cTn id="83" dur="1" fill="hold">
                                              <p:stCondLst>
                                                <p:cond delay="499"/>
                                              </p:stCondLst>
                                            </p:cTn>
                                            <p:tgtEl>
                                              <p:spTgt spid="71">
                                                <p:txEl>
                                                  <p:pRg st="4" end="4"/>
                                                </p:txEl>
                                              </p:spTgt>
                                            </p:tgtEl>
                                            <p:attrNameLst>
                                              <p:attrName>style.visibility</p:attrName>
                                            </p:attrNameLst>
                                          </p:cBhvr>
                                          <p:to>
                                            <p:strVal val="hidden"/>
                                          </p:to>
                                        </p:set>
                                      </p:childTnLst>
                                    </p:cTn>
                                  </p:par>
                                </p:childTnLst>
                              </p:cTn>
                            </p:par>
                            <p:par>
                              <p:cTn id="84" fill="hold">
                                <p:stCondLst>
                                  <p:cond delay="8502"/>
                                </p:stCondLst>
                                <p:childTnLst>
                                  <p:par>
                                    <p:cTn id="85" presetID="10" presetClass="entr" presetSubtype="0" fill="hold" grpId="0" nodeType="after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0" grpId="0" animBg="1"/>
          <p:bldP spid="166922" grpId="0" animBg="1"/>
          <p:bldP spid="66" grpId="0"/>
          <p:bldP spid="67" grpId="0"/>
          <p:bldP spid="68" grpId="0"/>
          <p:bldP spid="69" grpId="0"/>
          <p:bldP spid="71" grpId="0" uiExpand="1" build="p"/>
          <p:bldP spid="71" grpId="1" uiExpand="1" build="allAtOnce"/>
          <p:bldP spid="35" grpId="0" animBg="1"/>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6922"/>
                                            </p:tgtEl>
                                            <p:attrNameLst>
                                              <p:attrName>style.visibility</p:attrName>
                                            </p:attrNameLst>
                                          </p:cBhvr>
                                          <p:to>
                                            <p:strVal val="visible"/>
                                          </p:to>
                                        </p:set>
                                        <p:animEffect transition="in" filter="wipe(left)">
                                          <p:cBhvr>
                                            <p:cTn id="7" dur="500"/>
                                            <p:tgtEl>
                                              <p:spTgt spid="1669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6920"/>
                                            </p:tgtEl>
                                            <p:attrNameLst>
                                              <p:attrName>style.visibility</p:attrName>
                                            </p:attrNameLst>
                                          </p:cBhvr>
                                          <p:to>
                                            <p:strVal val="visible"/>
                                          </p:to>
                                        </p:set>
                                        <p:animEffect transition="in" filter="wheel(1)">
                                          <p:cBhvr>
                                            <p:cTn id="10" dur="750"/>
                                            <p:tgtEl>
                                              <p:spTgt spid="166920"/>
                                            </p:tgtEl>
                                          </p:cBhvr>
                                        </p:animEffect>
                                      </p:childTnLst>
                                    </p:cTn>
                                  </p:par>
                                  <p:par>
                                    <p:cTn id="11" presetID="21" presetClass="entr" presetSubtype="1" fill="hold" nodeType="withEffect">
                                      <p:stCondLst>
                                        <p:cond delay="0"/>
                                      </p:stCondLst>
                                      <p:childTnLst>
                                        <p:set>
                                          <p:cBhvr>
                                            <p:cTn id="12" dur="1" fill="hold">
                                              <p:stCondLst>
                                                <p:cond delay="0"/>
                                              </p:stCondLst>
                                            </p:cTn>
                                            <p:tgtEl>
                                              <p:spTgt spid="166937"/>
                                            </p:tgtEl>
                                            <p:attrNameLst>
                                              <p:attrName>style.visibility</p:attrName>
                                            </p:attrNameLst>
                                          </p:cBhvr>
                                          <p:to>
                                            <p:strVal val="visible"/>
                                          </p:to>
                                        </p:set>
                                        <p:animEffect transition="in" filter="wheel(1)">
                                          <p:cBhvr>
                                            <p:cTn id="13" dur="750"/>
                                            <p:tgtEl>
                                              <p:spTgt spid="166937"/>
                                            </p:tgtEl>
                                          </p:cBhvr>
                                        </p:animEffect>
                                      </p:childTnLst>
                                    </p:cTn>
                                  </p:par>
                                  <p:par>
                                    <p:cTn id="14" presetID="22" presetClass="entr" presetSubtype="1" fill="hold" nodeType="withEffect">
                                      <p:stCondLst>
                                        <p:cond delay="0"/>
                                      </p:stCondLst>
                                      <p:childTnLst>
                                        <p:set>
                                          <p:cBhvr>
                                            <p:cTn id="15" dur="1" fill="hold">
                                              <p:stCondLst>
                                                <p:cond delay="0"/>
                                              </p:stCondLst>
                                            </p:cTn>
                                            <p:tgtEl>
                                              <p:spTgt spid="166939"/>
                                            </p:tgtEl>
                                            <p:attrNameLst>
                                              <p:attrName>style.visibility</p:attrName>
                                            </p:attrNameLst>
                                          </p:cBhvr>
                                          <p:to>
                                            <p:strVal val="visible"/>
                                          </p:to>
                                        </p:set>
                                        <p:animEffect transition="in" filter="wipe(up)">
                                          <p:cBhvr>
                                            <p:cTn id="16" dur="750"/>
                                            <p:tgtEl>
                                              <p:spTgt spid="166939"/>
                                            </p:tgtEl>
                                          </p:cBhvr>
                                        </p:animEffect>
                                      </p:childTnLst>
                                    </p:cTn>
                                  </p:par>
                                  <p:par>
                                    <p:cTn id="17" presetID="22" presetClass="entr" presetSubtype="1" fill="hold" nodeType="withEffect">
                                      <p:stCondLst>
                                        <p:cond delay="0"/>
                                      </p:stCondLst>
                                      <p:childTnLst>
                                        <p:set>
                                          <p:cBhvr>
                                            <p:cTn id="18" dur="1" fill="hold">
                                              <p:stCondLst>
                                                <p:cond delay="0"/>
                                              </p:stCondLst>
                                            </p:cTn>
                                            <p:tgtEl>
                                              <p:spTgt spid="166936"/>
                                            </p:tgtEl>
                                            <p:attrNameLst>
                                              <p:attrName>style.visibility</p:attrName>
                                            </p:attrNameLst>
                                          </p:cBhvr>
                                          <p:to>
                                            <p:strVal val="visible"/>
                                          </p:to>
                                        </p:set>
                                        <p:animEffect transition="in" filter="wipe(up)">
                                          <p:cBhvr>
                                            <p:cTn id="19" dur="750"/>
                                            <p:tgtEl>
                                              <p:spTgt spid="166936"/>
                                            </p:tgtEl>
                                          </p:cBhvr>
                                        </p:animEffect>
                                      </p:childTnLst>
                                    </p:cTn>
                                  </p:par>
                                  <p:par>
                                    <p:cTn id="20" presetID="22" presetClass="entr" presetSubtype="8" fill="hold" nodeType="withEffect">
                                      <p:stCondLst>
                                        <p:cond delay="0"/>
                                      </p:stCondLst>
                                      <p:childTnLst>
                                        <p:set>
                                          <p:cBhvr>
                                            <p:cTn id="21" dur="1" fill="hold">
                                              <p:stCondLst>
                                                <p:cond delay="0"/>
                                              </p:stCondLst>
                                            </p:cTn>
                                            <p:tgtEl>
                                              <p:spTgt spid="166932"/>
                                            </p:tgtEl>
                                            <p:attrNameLst>
                                              <p:attrName>style.visibility</p:attrName>
                                            </p:attrNameLst>
                                          </p:cBhvr>
                                          <p:to>
                                            <p:strVal val="visible"/>
                                          </p:to>
                                        </p:set>
                                        <p:animEffect transition="in" filter="wipe(left)">
                                          <p:cBhvr>
                                            <p:cTn id="22" dur="750"/>
                                            <p:tgtEl>
                                              <p:spTgt spid="166932"/>
                                            </p:tgtEl>
                                          </p:cBhvr>
                                        </p:animEffect>
                                      </p:childTnLst>
                                    </p:cTn>
                                  </p:par>
                                  <p:par>
                                    <p:cTn id="23" presetID="21" presetClass="entr" presetSubtype="1" fill="hold" nodeType="withEffect">
                                      <p:stCondLst>
                                        <p:cond delay="0"/>
                                      </p:stCondLst>
                                      <p:childTnLst>
                                        <p:set>
                                          <p:cBhvr>
                                            <p:cTn id="24" dur="1" fill="hold">
                                              <p:stCondLst>
                                                <p:cond delay="0"/>
                                              </p:stCondLst>
                                            </p:cTn>
                                            <p:tgtEl>
                                              <p:spTgt spid="166926"/>
                                            </p:tgtEl>
                                            <p:attrNameLst>
                                              <p:attrName>style.visibility</p:attrName>
                                            </p:attrNameLst>
                                          </p:cBhvr>
                                          <p:to>
                                            <p:strVal val="visible"/>
                                          </p:to>
                                        </p:set>
                                        <p:animEffect transition="in" filter="wheel(1)">
                                          <p:cBhvr>
                                            <p:cTn id="25" dur="750"/>
                                            <p:tgtEl>
                                              <p:spTgt spid="166926"/>
                                            </p:tgtEl>
                                          </p:cBhvr>
                                        </p:animEffect>
                                      </p:childTnLst>
                                    </p:cTn>
                                  </p:par>
                                  <p:par>
                                    <p:cTn id="26" presetID="22" presetClass="entr" presetSubtype="4" fill="hold" nodeType="withEffect">
                                      <p:stCondLst>
                                        <p:cond delay="0"/>
                                      </p:stCondLst>
                                      <p:childTnLst>
                                        <p:set>
                                          <p:cBhvr>
                                            <p:cTn id="27" dur="1" fill="hold">
                                              <p:stCondLst>
                                                <p:cond delay="0"/>
                                              </p:stCondLst>
                                            </p:cTn>
                                            <p:tgtEl>
                                              <p:spTgt spid="166940"/>
                                            </p:tgtEl>
                                            <p:attrNameLst>
                                              <p:attrName>style.visibility</p:attrName>
                                            </p:attrNameLst>
                                          </p:cBhvr>
                                          <p:to>
                                            <p:strVal val="visible"/>
                                          </p:to>
                                        </p:set>
                                        <p:animEffect transition="in" filter="wipe(down)">
                                          <p:cBhvr>
                                            <p:cTn id="28" dur="750"/>
                                            <p:tgtEl>
                                              <p:spTgt spid="166940"/>
                                            </p:tgtEl>
                                          </p:cBhvr>
                                        </p:animEffect>
                                      </p:childTnLst>
                                    </p:cTn>
                                  </p:par>
                                  <p:par>
                                    <p:cTn id="29" presetID="22" presetClass="entr" presetSubtype="8" fill="hold" nodeType="withEffect">
                                      <p:stCondLst>
                                        <p:cond delay="250"/>
                                      </p:stCondLst>
                                      <p:childTnLst>
                                        <p:set>
                                          <p:cBhvr>
                                            <p:cTn id="30" dur="1" fill="hold">
                                              <p:stCondLst>
                                                <p:cond delay="0"/>
                                              </p:stCondLst>
                                            </p:cTn>
                                            <p:tgtEl>
                                              <p:spTgt spid="166941"/>
                                            </p:tgtEl>
                                            <p:attrNameLst>
                                              <p:attrName>style.visibility</p:attrName>
                                            </p:attrNameLst>
                                          </p:cBhvr>
                                          <p:to>
                                            <p:strVal val="visible"/>
                                          </p:to>
                                        </p:set>
                                        <p:animEffect transition="in" filter="wipe(left)">
                                          <p:cBhvr>
                                            <p:cTn id="31" dur="500"/>
                                            <p:tgtEl>
                                              <p:spTgt spid="166941"/>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750"/>
                                </p:stCondLst>
                                <p:childTnLst>
                                  <p:par>
                                    <p:cTn id="36" presetID="1" presetClass="entr" presetSubtype="0" fill="hold" grpId="0" nodeType="afterEffect">
                                      <p:stCondLst>
                                        <p:cond delay="250"/>
                                      </p:stCondLst>
                                      <p:iterate type="wd">
                                        <p:tmAbs val="200"/>
                                      </p:iterate>
                                      <p:childTnLst>
                                        <p:set>
                                          <p:cBhvr>
                                            <p:cTn id="37" dur="1" fill="hold">
                                              <p:stCondLst>
                                                <p:cond delay="0"/>
                                              </p:stCondLst>
                                            </p:cTn>
                                            <p:tgtEl>
                                              <p:spTgt spid="66"/>
                                            </p:tgtEl>
                                            <p:attrNameLst>
                                              <p:attrName>style.visibility</p:attrName>
                                            </p:attrNameLst>
                                          </p:cBhvr>
                                          <p:to>
                                            <p:strVal val="visible"/>
                                          </p:to>
                                        </p:set>
                                      </p:childTnLst>
                                    </p:cTn>
                                  </p:par>
                                </p:childTnLst>
                              </p:cTn>
                            </p:par>
                            <p:par>
                              <p:cTn id="38" fill="hold">
                                <p:stCondLst>
                                  <p:cond delay="1201"/>
                                </p:stCondLst>
                                <p:childTnLst>
                                  <p:par>
                                    <p:cTn id="39" presetID="1" presetClass="entr" presetSubtype="0" fill="hold" grpId="0" nodeType="afterEffect">
                                      <p:stCondLst>
                                        <p:cond delay="250"/>
                                      </p:stCondLst>
                                      <p:iterate type="wd">
                                        <p:tmAbs val="150"/>
                                      </p:iterate>
                                      <p:childTnLst>
                                        <p:set>
                                          <p:cBhvr>
                                            <p:cTn id="40" dur="1" fill="hold">
                                              <p:stCondLst>
                                                <p:cond delay="0"/>
                                              </p:stCondLst>
                                            </p:cTn>
                                            <p:tgtEl>
                                              <p:spTgt spid="67"/>
                                            </p:tgtEl>
                                            <p:attrNameLst>
                                              <p:attrName>style.visibility</p:attrName>
                                            </p:attrNameLst>
                                          </p:cBhvr>
                                          <p:to>
                                            <p:strVal val="visible"/>
                                          </p:to>
                                        </p:set>
                                      </p:childTnLst>
                                    </p:cTn>
                                  </p:par>
                                </p:childTnLst>
                              </p:cTn>
                            </p:par>
                            <p:par>
                              <p:cTn id="41" fill="hold">
                                <p:stCondLst>
                                  <p:cond delay="1902"/>
                                </p:stCondLst>
                                <p:childTnLst>
                                  <p:par>
                                    <p:cTn id="42" presetID="2" presetClass="entr" presetSubtype="4"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400" fill="hold"/>
                                            <p:tgtEl>
                                              <p:spTgt spid="69"/>
                                            </p:tgtEl>
                                            <p:attrNameLst>
                                              <p:attrName>ppt_x</p:attrName>
                                            </p:attrNameLst>
                                          </p:cBhvr>
                                          <p:tavLst>
                                            <p:tav tm="0">
                                              <p:val>
                                                <p:strVal val="#ppt_x"/>
                                              </p:val>
                                            </p:tav>
                                            <p:tav tm="100000">
                                              <p:val>
                                                <p:strVal val="#ppt_x"/>
                                              </p:val>
                                            </p:tav>
                                          </p:tavLst>
                                        </p:anim>
                                        <p:anim calcmode="lin" valueType="num">
                                          <p:cBhvr additive="base">
                                            <p:cTn id="45" dur="400" fill="hold"/>
                                            <p:tgtEl>
                                              <p:spTgt spid="6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400" fill="hold"/>
                                            <p:tgtEl>
                                              <p:spTgt spid="68"/>
                                            </p:tgtEl>
                                            <p:attrNameLst>
                                              <p:attrName>ppt_x</p:attrName>
                                            </p:attrNameLst>
                                          </p:cBhvr>
                                          <p:tavLst>
                                            <p:tav tm="0">
                                              <p:val>
                                                <p:strVal val="#ppt_x"/>
                                              </p:val>
                                            </p:tav>
                                            <p:tav tm="100000">
                                              <p:val>
                                                <p:strVal val="#ppt_x"/>
                                              </p:val>
                                            </p:tav>
                                          </p:tavLst>
                                        </p:anim>
                                        <p:anim calcmode="lin" valueType="num">
                                          <p:cBhvr additive="base">
                                            <p:cTn id="49" dur="400" fill="hold"/>
                                            <p:tgtEl>
                                              <p:spTgt spid="68"/>
                                            </p:tgtEl>
                                            <p:attrNameLst>
                                              <p:attrName>ppt_y</p:attrName>
                                            </p:attrNameLst>
                                          </p:cBhvr>
                                          <p:tavLst>
                                            <p:tav tm="0">
                                              <p:val>
                                                <p:strVal val="1+#ppt_h/2"/>
                                              </p:val>
                                            </p:tav>
                                            <p:tav tm="100000">
                                              <p:val>
                                                <p:strVal val="#ppt_y"/>
                                              </p:val>
                                            </p:tav>
                                          </p:tavLst>
                                        </p:anim>
                                      </p:childTnLst>
                                    </p:cTn>
                                  </p:par>
                                </p:childTnLst>
                              </p:cTn>
                            </p:par>
                            <p:par>
                              <p:cTn id="50" fill="hold">
                                <p:stCondLst>
                                  <p:cond delay="2502"/>
                                </p:stCondLst>
                                <p:childTnLst>
                                  <p:par>
                                    <p:cTn id="51" presetID="1" presetClass="entr" presetSubtype="0" fill="hold" grpId="0" nodeType="afterEffect">
                                      <p:stCondLst>
                                        <p:cond delay="0"/>
                                      </p:stCondLst>
                                      <p:childTnLst>
                                        <p:set>
                                          <p:cBhvr>
                                            <p:cTn id="52" dur="1" fill="hold">
                                              <p:stCondLst>
                                                <p:cond delay="0"/>
                                              </p:stCondLst>
                                            </p:cTn>
                                            <p:tgtEl>
                                              <p:spTgt spid="71">
                                                <p:txEl>
                                                  <p:pRg st="0" end="0"/>
                                                </p:txEl>
                                              </p:spTgt>
                                            </p:tgtEl>
                                            <p:attrNameLst>
                                              <p:attrName>style.visibility</p:attrName>
                                            </p:attrNameLst>
                                          </p:cBhvr>
                                          <p:to>
                                            <p:strVal val="visible"/>
                                          </p:to>
                                        </p:set>
                                      </p:childTnLst>
                                    </p:cTn>
                                  </p:par>
                                </p:childTnLst>
                              </p:cTn>
                            </p:par>
                            <p:par>
                              <p:cTn id="53" fill="hold">
                                <p:stCondLst>
                                  <p:cond delay="2502"/>
                                </p:stCondLst>
                                <p:childTnLst>
                                  <p:par>
                                    <p:cTn id="54" presetID="1" presetClass="entr" presetSubtype="0" fill="hold" grpId="0" nodeType="afterEffect">
                                      <p:stCondLst>
                                        <p:cond delay="1000"/>
                                      </p:stCondLst>
                                      <p:childTnLst>
                                        <p:set>
                                          <p:cBhvr>
                                            <p:cTn id="55" dur="1" fill="hold">
                                              <p:stCondLst>
                                                <p:cond delay="0"/>
                                              </p:stCondLst>
                                            </p:cTn>
                                            <p:tgtEl>
                                              <p:spTgt spid="71">
                                                <p:txEl>
                                                  <p:pRg st="1" end="1"/>
                                                </p:txEl>
                                              </p:spTgt>
                                            </p:tgtEl>
                                            <p:attrNameLst>
                                              <p:attrName>style.visibility</p:attrName>
                                            </p:attrNameLst>
                                          </p:cBhvr>
                                          <p:to>
                                            <p:strVal val="visible"/>
                                          </p:to>
                                        </p:set>
                                      </p:childTnLst>
                                    </p:cTn>
                                  </p:par>
                                </p:childTnLst>
                              </p:cTn>
                            </p:par>
                            <p:par>
                              <p:cTn id="56" fill="hold">
                                <p:stCondLst>
                                  <p:cond delay="3502"/>
                                </p:stCondLst>
                                <p:childTnLst>
                                  <p:par>
                                    <p:cTn id="57" presetID="1" presetClass="entr" presetSubtype="0" fill="hold" grpId="0" nodeType="afterEffect">
                                      <p:stCondLst>
                                        <p:cond delay="1000"/>
                                      </p:stCondLst>
                                      <p:childTnLst>
                                        <p:set>
                                          <p:cBhvr>
                                            <p:cTn id="58" dur="1" fill="hold">
                                              <p:stCondLst>
                                                <p:cond delay="0"/>
                                              </p:stCondLst>
                                            </p:cTn>
                                            <p:tgtEl>
                                              <p:spTgt spid="71">
                                                <p:txEl>
                                                  <p:pRg st="2" end="2"/>
                                                </p:txEl>
                                              </p:spTgt>
                                            </p:tgtEl>
                                            <p:attrNameLst>
                                              <p:attrName>style.visibility</p:attrName>
                                            </p:attrNameLst>
                                          </p:cBhvr>
                                          <p:to>
                                            <p:strVal val="visible"/>
                                          </p:to>
                                        </p:set>
                                      </p:childTnLst>
                                    </p:cTn>
                                  </p:par>
                                </p:childTnLst>
                              </p:cTn>
                            </p:par>
                            <p:par>
                              <p:cTn id="59" fill="hold">
                                <p:stCondLst>
                                  <p:cond delay="4502"/>
                                </p:stCondLst>
                                <p:childTnLst>
                                  <p:par>
                                    <p:cTn id="60" presetID="1" presetClass="entr" presetSubtype="0" fill="hold" grpId="0" nodeType="afterEffect">
                                      <p:stCondLst>
                                        <p:cond delay="1000"/>
                                      </p:stCondLst>
                                      <p:childTnLst>
                                        <p:set>
                                          <p:cBhvr>
                                            <p:cTn id="61" dur="1" fill="hold">
                                              <p:stCondLst>
                                                <p:cond delay="0"/>
                                              </p:stCondLst>
                                            </p:cTn>
                                            <p:tgtEl>
                                              <p:spTgt spid="71">
                                                <p:txEl>
                                                  <p:pRg st="3" end="3"/>
                                                </p:txEl>
                                              </p:spTgt>
                                            </p:tgtEl>
                                            <p:attrNameLst>
                                              <p:attrName>style.visibility</p:attrName>
                                            </p:attrNameLst>
                                          </p:cBhvr>
                                          <p:to>
                                            <p:strVal val="visible"/>
                                          </p:to>
                                        </p:set>
                                      </p:childTnLst>
                                    </p:cTn>
                                  </p:par>
                                </p:childTnLst>
                              </p:cTn>
                            </p:par>
                            <p:par>
                              <p:cTn id="62" fill="hold">
                                <p:stCondLst>
                                  <p:cond delay="5502"/>
                                </p:stCondLst>
                                <p:childTnLst>
                                  <p:par>
                                    <p:cTn id="63" presetID="1" presetClass="entr" presetSubtype="0" fill="hold" grpId="0" nodeType="afterEffect">
                                      <p:stCondLst>
                                        <p:cond delay="1000"/>
                                      </p:stCondLst>
                                      <p:childTnLst>
                                        <p:set>
                                          <p:cBhvr>
                                            <p:cTn id="64" dur="1" fill="hold">
                                              <p:stCondLst>
                                                <p:cond delay="0"/>
                                              </p:stCondLst>
                                            </p:cTn>
                                            <p:tgtEl>
                                              <p:spTgt spid="71">
                                                <p:txEl>
                                                  <p:pRg st="4" end="4"/>
                                                </p:txEl>
                                              </p:spTgt>
                                            </p:tgtEl>
                                            <p:attrNameLst>
                                              <p:attrName>style.visibility</p:attrName>
                                            </p:attrNameLst>
                                          </p:cBhvr>
                                          <p:to>
                                            <p:strVal val="visible"/>
                                          </p:to>
                                        </p:set>
                                      </p:childTnLst>
                                    </p:cTn>
                                  </p:par>
                                </p:childTnLst>
                              </p:cTn>
                            </p:par>
                            <p:par>
                              <p:cTn id="65" fill="hold">
                                <p:stCondLst>
                                  <p:cond delay="6502"/>
                                </p:stCondLst>
                                <p:childTnLst>
                                  <p:par>
                                    <p:cTn id="66" presetID="10" presetClass="entr" presetSubtype="0" fill="hold" nodeType="afterEffect">
                                      <p:stCondLst>
                                        <p:cond delay="150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par>
                                    <p:cTn id="69" presetID="10" presetClass="exit" presetSubtype="0" fill="hold" grpId="1" nodeType="withEffect">
                                      <p:stCondLst>
                                        <p:cond delay="1500"/>
                                      </p:stCondLst>
                                      <p:childTnLst>
                                        <p:animEffect transition="out" filter="fade">
                                          <p:cBhvr>
                                            <p:cTn id="70" dur="500"/>
                                            <p:tgtEl>
                                              <p:spTgt spid="71">
                                                <p:txEl>
                                                  <p:pRg st="0" end="0"/>
                                                </p:txEl>
                                              </p:spTgt>
                                            </p:tgtEl>
                                          </p:cBhvr>
                                        </p:animEffect>
                                        <p:set>
                                          <p:cBhvr>
                                            <p:cTn id="71" dur="1" fill="hold">
                                              <p:stCondLst>
                                                <p:cond delay="499"/>
                                              </p:stCondLst>
                                            </p:cTn>
                                            <p:tgtEl>
                                              <p:spTgt spid="71">
                                                <p:txEl>
                                                  <p:pRg st="0" end="0"/>
                                                </p:txEl>
                                              </p:spTgt>
                                            </p:tgtEl>
                                            <p:attrNameLst>
                                              <p:attrName>style.visibility</p:attrName>
                                            </p:attrNameLst>
                                          </p:cBhvr>
                                          <p:to>
                                            <p:strVal val="hidden"/>
                                          </p:to>
                                        </p:set>
                                      </p:childTnLst>
                                    </p:cTn>
                                  </p:par>
                                  <p:par>
                                    <p:cTn id="72" presetID="10" presetClass="exit" presetSubtype="0" fill="hold" grpId="1" nodeType="withEffect">
                                      <p:stCondLst>
                                        <p:cond delay="1500"/>
                                      </p:stCondLst>
                                      <p:childTnLst>
                                        <p:animEffect transition="out" filter="fade">
                                          <p:cBhvr>
                                            <p:cTn id="73" dur="500"/>
                                            <p:tgtEl>
                                              <p:spTgt spid="71">
                                                <p:txEl>
                                                  <p:pRg st="1" end="1"/>
                                                </p:txEl>
                                              </p:spTgt>
                                            </p:tgtEl>
                                          </p:cBhvr>
                                        </p:animEffect>
                                        <p:set>
                                          <p:cBhvr>
                                            <p:cTn id="74" dur="1" fill="hold">
                                              <p:stCondLst>
                                                <p:cond delay="499"/>
                                              </p:stCondLst>
                                            </p:cTn>
                                            <p:tgtEl>
                                              <p:spTgt spid="71">
                                                <p:txEl>
                                                  <p:pRg st="1" end="1"/>
                                                </p:txEl>
                                              </p:spTgt>
                                            </p:tgtEl>
                                            <p:attrNameLst>
                                              <p:attrName>style.visibility</p:attrName>
                                            </p:attrNameLst>
                                          </p:cBhvr>
                                          <p:to>
                                            <p:strVal val="hidden"/>
                                          </p:to>
                                        </p:set>
                                      </p:childTnLst>
                                    </p:cTn>
                                  </p:par>
                                  <p:par>
                                    <p:cTn id="75" presetID="10" presetClass="exit" presetSubtype="0" fill="hold" grpId="1" nodeType="withEffect">
                                      <p:stCondLst>
                                        <p:cond delay="1500"/>
                                      </p:stCondLst>
                                      <p:childTnLst>
                                        <p:animEffect transition="out" filter="fade">
                                          <p:cBhvr>
                                            <p:cTn id="76" dur="500"/>
                                            <p:tgtEl>
                                              <p:spTgt spid="71">
                                                <p:txEl>
                                                  <p:pRg st="2" end="2"/>
                                                </p:txEl>
                                              </p:spTgt>
                                            </p:tgtEl>
                                          </p:cBhvr>
                                        </p:animEffect>
                                        <p:set>
                                          <p:cBhvr>
                                            <p:cTn id="77" dur="1" fill="hold">
                                              <p:stCondLst>
                                                <p:cond delay="499"/>
                                              </p:stCondLst>
                                            </p:cTn>
                                            <p:tgtEl>
                                              <p:spTgt spid="71">
                                                <p:txEl>
                                                  <p:pRg st="2" end="2"/>
                                                </p:txEl>
                                              </p:spTgt>
                                            </p:tgtEl>
                                            <p:attrNameLst>
                                              <p:attrName>style.visibility</p:attrName>
                                            </p:attrNameLst>
                                          </p:cBhvr>
                                          <p:to>
                                            <p:strVal val="hidden"/>
                                          </p:to>
                                        </p:set>
                                      </p:childTnLst>
                                    </p:cTn>
                                  </p:par>
                                  <p:par>
                                    <p:cTn id="78" presetID="10" presetClass="exit" presetSubtype="0" fill="hold" grpId="1" nodeType="withEffect">
                                      <p:stCondLst>
                                        <p:cond delay="1500"/>
                                      </p:stCondLst>
                                      <p:childTnLst>
                                        <p:animEffect transition="out" filter="fade">
                                          <p:cBhvr>
                                            <p:cTn id="79" dur="500"/>
                                            <p:tgtEl>
                                              <p:spTgt spid="71">
                                                <p:txEl>
                                                  <p:pRg st="3" end="3"/>
                                                </p:txEl>
                                              </p:spTgt>
                                            </p:tgtEl>
                                          </p:cBhvr>
                                        </p:animEffect>
                                        <p:set>
                                          <p:cBhvr>
                                            <p:cTn id="80" dur="1" fill="hold">
                                              <p:stCondLst>
                                                <p:cond delay="499"/>
                                              </p:stCondLst>
                                            </p:cTn>
                                            <p:tgtEl>
                                              <p:spTgt spid="71">
                                                <p:txEl>
                                                  <p:pRg st="3" end="3"/>
                                                </p:txEl>
                                              </p:spTgt>
                                            </p:tgtEl>
                                            <p:attrNameLst>
                                              <p:attrName>style.visibility</p:attrName>
                                            </p:attrNameLst>
                                          </p:cBhvr>
                                          <p:to>
                                            <p:strVal val="hidden"/>
                                          </p:to>
                                        </p:set>
                                      </p:childTnLst>
                                    </p:cTn>
                                  </p:par>
                                  <p:par>
                                    <p:cTn id="81" presetID="10" presetClass="exit" presetSubtype="0" fill="hold" grpId="1" nodeType="withEffect">
                                      <p:stCondLst>
                                        <p:cond delay="1500"/>
                                      </p:stCondLst>
                                      <p:childTnLst>
                                        <p:animEffect transition="out" filter="fade">
                                          <p:cBhvr>
                                            <p:cTn id="82" dur="500"/>
                                            <p:tgtEl>
                                              <p:spTgt spid="71">
                                                <p:txEl>
                                                  <p:pRg st="4" end="4"/>
                                                </p:txEl>
                                              </p:spTgt>
                                            </p:tgtEl>
                                          </p:cBhvr>
                                        </p:animEffect>
                                        <p:set>
                                          <p:cBhvr>
                                            <p:cTn id="83" dur="1" fill="hold">
                                              <p:stCondLst>
                                                <p:cond delay="499"/>
                                              </p:stCondLst>
                                            </p:cTn>
                                            <p:tgtEl>
                                              <p:spTgt spid="71">
                                                <p:txEl>
                                                  <p:pRg st="4" end="4"/>
                                                </p:txEl>
                                              </p:spTgt>
                                            </p:tgtEl>
                                            <p:attrNameLst>
                                              <p:attrName>style.visibility</p:attrName>
                                            </p:attrNameLst>
                                          </p:cBhvr>
                                          <p:to>
                                            <p:strVal val="hidden"/>
                                          </p:to>
                                        </p:set>
                                      </p:childTnLst>
                                    </p:cTn>
                                  </p:par>
                                </p:childTnLst>
                              </p:cTn>
                            </p:par>
                            <p:par>
                              <p:cTn id="84" fill="hold">
                                <p:stCondLst>
                                  <p:cond delay="8502"/>
                                </p:stCondLst>
                                <p:childTnLst>
                                  <p:par>
                                    <p:cTn id="85" presetID="10" presetClass="entr" presetSubtype="0" fill="hold" grpId="0" nodeType="after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0" grpId="0" animBg="1"/>
          <p:bldP spid="166922" grpId="0" animBg="1"/>
          <p:bldP spid="66" grpId="0"/>
          <p:bldP spid="67" grpId="0"/>
          <p:bldP spid="68" grpId="0"/>
          <p:bldP spid="69" grpId="0"/>
          <p:bldP spid="71" grpId="0" uiExpand="1" build="p"/>
          <p:bldP spid="71" grpId="1" uiExpand="1" build="allAtOnce"/>
          <p:bldP spid="35" grpId="0" animBg="1"/>
          <p:bldP spid="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p:cNvGrpSpPr/>
          <p:nvPr/>
        </p:nvGrpSpPr>
        <p:grpSpPr>
          <a:xfrm>
            <a:off x="2381460" y="2344738"/>
            <a:ext cx="9810540" cy="2417868"/>
            <a:chOff x="2371384" y="2344738"/>
            <a:chExt cx="9810540" cy="2417868"/>
          </a:xfrm>
        </p:grpSpPr>
        <p:cxnSp>
          <p:nvCxnSpPr>
            <p:cNvPr id="98" name="Straight Connector 97"/>
            <p:cNvCxnSpPr/>
            <p:nvPr/>
          </p:nvCxnSpPr>
          <p:spPr>
            <a:xfrm>
              <a:off x="2371384" y="2344738"/>
              <a:ext cx="2473325" cy="60960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cxnSp>
          <p:nvCxnSpPr>
            <p:cNvPr id="99" name="Straight Connector 98"/>
            <p:cNvCxnSpPr/>
            <p:nvPr/>
          </p:nvCxnSpPr>
          <p:spPr>
            <a:xfrm>
              <a:off x="6123748" y="3247489"/>
              <a:ext cx="488884" cy="171986"/>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cxnSp>
          <p:nvCxnSpPr>
            <p:cNvPr id="104" name="Straight Connector 103"/>
            <p:cNvCxnSpPr/>
            <p:nvPr/>
          </p:nvCxnSpPr>
          <p:spPr>
            <a:xfrm>
              <a:off x="10344167" y="4309654"/>
              <a:ext cx="1837757" cy="452952"/>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grpSp>
      <p:sp>
        <p:nvSpPr>
          <p:cNvPr id="4" name="Rectangle 3"/>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Getting Ready for the Day</a:t>
            </a:r>
            <a:endParaRPr lang="en-US" sz="4000" dirty="0">
              <a:solidFill>
                <a:schemeClr val="bg1"/>
              </a:solidFill>
              <a:latin typeface="Arial"/>
              <a:cs typeface="Arial"/>
            </a:endParaRPr>
          </a:p>
        </p:txBody>
      </p:sp>
      <p:sp>
        <p:nvSpPr>
          <p:cNvPr id="8" name="Freeform 5"/>
          <p:cNvSpPr>
            <a:spLocks/>
          </p:cNvSpPr>
          <p:nvPr/>
        </p:nvSpPr>
        <p:spPr bwMode="auto">
          <a:xfrm>
            <a:off x="1610971" y="1012825"/>
            <a:ext cx="1135063" cy="2933700"/>
          </a:xfrm>
          <a:custGeom>
            <a:avLst/>
            <a:gdLst>
              <a:gd name="T0" fmla="*/ 218 w 218"/>
              <a:gd name="T1" fmla="*/ 0 h 562"/>
              <a:gd name="T2" fmla="*/ 176 w 218"/>
              <a:gd name="T3" fmla="*/ 76 h 562"/>
              <a:gd name="T4" fmla="*/ 6 w 218"/>
              <a:gd name="T5" fmla="*/ 420 h 562"/>
              <a:gd name="T6" fmla="*/ 0 w 218"/>
              <a:gd name="T7" fmla="*/ 562 h 562"/>
            </a:gdLst>
            <a:ahLst/>
            <a:cxnLst>
              <a:cxn ang="0">
                <a:pos x="T0" y="T1"/>
              </a:cxn>
              <a:cxn ang="0">
                <a:pos x="T2" y="T3"/>
              </a:cxn>
              <a:cxn ang="0">
                <a:pos x="T4" y="T5"/>
              </a:cxn>
              <a:cxn ang="0">
                <a:pos x="T6" y="T7"/>
              </a:cxn>
            </a:cxnLst>
            <a:rect l="0" t="0" r="r" b="b"/>
            <a:pathLst>
              <a:path w="218" h="562">
                <a:moveTo>
                  <a:pt x="218" y="0"/>
                </a:moveTo>
                <a:cubicBezTo>
                  <a:pt x="218" y="0"/>
                  <a:pt x="208" y="52"/>
                  <a:pt x="176" y="76"/>
                </a:cubicBezTo>
                <a:cubicBezTo>
                  <a:pt x="176" y="76"/>
                  <a:pt x="183" y="334"/>
                  <a:pt x="6" y="420"/>
                </a:cubicBezTo>
                <a:cubicBezTo>
                  <a:pt x="0" y="562"/>
                  <a:pt x="0" y="562"/>
                  <a:pt x="0" y="562"/>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236196" y="3711575"/>
            <a:ext cx="2020888" cy="1011238"/>
          </a:xfrm>
          <a:custGeom>
            <a:avLst/>
            <a:gdLst>
              <a:gd name="T0" fmla="*/ 0 w 388"/>
              <a:gd name="T1" fmla="*/ 110 h 194"/>
              <a:gd name="T2" fmla="*/ 137 w 388"/>
              <a:gd name="T3" fmla="*/ 66 h 194"/>
              <a:gd name="T4" fmla="*/ 328 w 388"/>
              <a:gd name="T5" fmla="*/ 114 h 194"/>
              <a:gd name="T6" fmla="*/ 388 w 388"/>
              <a:gd name="T7" fmla="*/ 164 h 194"/>
              <a:gd name="T8" fmla="*/ 205 w 388"/>
              <a:gd name="T9" fmla="*/ 154 h 194"/>
              <a:gd name="T10" fmla="*/ 0 w 388"/>
              <a:gd name="T11" fmla="*/ 164 h 194"/>
              <a:gd name="T12" fmla="*/ 0 w 388"/>
              <a:gd name="T13" fmla="*/ 110 h 194"/>
            </a:gdLst>
            <a:ahLst/>
            <a:cxnLst>
              <a:cxn ang="0">
                <a:pos x="T0" y="T1"/>
              </a:cxn>
              <a:cxn ang="0">
                <a:pos x="T2" y="T3"/>
              </a:cxn>
              <a:cxn ang="0">
                <a:pos x="T4" y="T5"/>
              </a:cxn>
              <a:cxn ang="0">
                <a:pos x="T6" y="T7"/>
              </a:cxn>
              <a:cxn ang="0">
                <a:pos x="T8" y="T9"/>
              </a:cxn>
              <a:cxn ang="0">
                <a:pos x="T10" y="T11"/>
              </a:cxn>
              <a:cxn ang="0">
                <a:pos x="T12" y="T13"/>
              </a:cxn>
            </a:cxnLst>
            <a:rect l="0" t="0" r="r" b="b"/>
            <a:pathLst>
              <a:path w="388" h="194">
                <a:moveTo>
                  <a:pt x="0" y="110"/>
                </a:moveTo>
                <a:cubicBezTo>
                  <a:pt x="0" y="110"/>
                  <a:pt x="30" y="132"/>
                  <a:pt x="137" y="66"/>
                </a:cubicBezTo>
                <a:cubicBezTo>
                  <a:pt x="244" y="0"/>
                  <a:pt x="328" y="114"/>
                  <a:pt x="328" y="114"/>
                </a:cubicBezTo>
                <a:cubicBezTo>
                  <a:pt x="328" y="114"/>
                  <a:pt x="372" y="124"/>
                  <a:pt x="388" y="164"/>
                </a:cubicBezTo>
                <a:cubicBezTo>
                  <a:pt x="388" y="164"/>
                  <a:pt x="357" y="114"/>
                  <a:pt x="205" y="154"/>
                </a:cubicBezTo>
                <a:cubicBezTo>
                  <a:pt x="52" y="194"/>
                  <a:pt x="0" y="164"/>
                  <a:pt x="0" y="164"/>
                </a:cubicBezTo>
                <a:lnTo>
                  <a:pt x="0" y="110"/>
                </a:lnTo>
                <a:close/>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p:nvSpPr>
        <p:spPr bwMode="auto">
          <a:xfrm>
            <a:off x="2371384" y="4635500"/>
            <a:ext cx="2468563" cy="1543050"/>
          </a:xfrm>
          <a:custGeom>
            <a:avLst/>
            <a:gdLst>
              <a:gd name="T0" fmla="*/ 0 w 474"/>
              <a:gd name="T1" fmla="*/ 0 h 296"/>
              <a:gd name="T2" fmla="*/ 116 w 474"/>
              <a:gd name="T3" fmla="*/ 79 h 296"/>
              <a:gd name="T4" fmla="*/ 232 w 474"/>
              <a:gd name="T5" fmla="*/ 119 h 296"/>
              <a:gd name="T6" fmla="*/ 364 w 474"/>
              <a:gd name="T7" fmla="*/ 173 h 296"/>
              <a:gd name="T8" fmla="*/ 426 w 474"/>
              <a:gd name="T9" fmla="*/ 183 h 296"/>
              <a:gd name="T10" fmla="*/ 474 w 474"/>
              <a:gd name="T11" fmla="*/ 296 h 296"/>
            </a:gdLst>
            <a:ahLst/>
            <a:cxnLst>
              <a:cxn ang="0">
                <a:pos x="T0" y="T1"/>
              </a:cxn>
              <a:cxn ang="0">
                <a:pos x="T2" y="T3"/>
              </a:cxn>
              <a:cxn ang="0">
                <a:pos x="T4" y="T5"/>
              </a:cxn>
              <a:cxn ang="0">
                <a:pos x="T6" y="T7"/>
              </a:cxn>
              <a:cxn ang="0">
                <a:pos x="T8" y="T9"/>
              </a:cxn>
              <a:cxn ang="0">
                <a:pos x="T10" y="T11"/>
              </a:cxn>
            </a:cxnLst>
            <a:rect l="0" t="0" r="r" b="b"/>
            <a:pathLst>
              <a:path w="474" h="296">
                <a:moveTo>
                  <a:pt x="0" y="0"/>
                </a:moveTo>
                <a:cubicBezTo>
                  <a:pt x="116" y="79"/>
                  <a:pt x="116" y="79"/>
                  <a:pt x="116" y="79"/>
                </a:cubicBezTo>
                <a:cubicBezTo>
                  <a:pt x="116" y="79"/>
                  <a:pt x="176" y="71"/>
                  <a:pt x="232" y="119"/>
                </a:cubicBezTo>
                <a:cubicBezTo>
                  <a:pt x="232" y="119"/>
                  <a:pt x="314" y="115"/>
                  <a:pt x="364" y="173"/>
                </a:cubicBezTo>
                <a:cubicBezTo>
                  <a:pt x="426" y="183"/>
                  <a:pt x="426" y="183"/>
                  <a:pt x="426" y="183"/>
                </a:cubicBezTo>
                <a:cubicBezTo>
                  <a:pt x="474" y="296"/>
                  <a:pt x="474" y="296"/>
                  <a:pt x="474" y="29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3" name="Group 52"/>
          <p:cNvGrpSpPr/>
          <p:nvPr/>
        </p:nvGrpSpPr>
        <p:grpSpPr>
          <a:xfrm>
            <a:off x="4787559" y="4024313"/>
            <a:ext cx="604838" cy="1868488"/>
            <a:chOff x="4787559" y="4024313"/>
            <a:chExt cx="604838" cy="1868488"/>
          </a:xfrm>
        </p:grpSpPr>
        <p:sp>
          <p:nvSpPr>
            <p:cNvPr id="11" name="Freeform 8"/>
            <p:cNvSpPr>
              <a:spLocks/>
            </p:cNvSpPr>
            <p:nvPr/>
          </p:nvSpPr>
          <p:spPr bwMode="auto">
            <a:xfrm>
              <a:off x="4787559" y="4818063"/>
              <a:ext cx="604838" cy="1074738"/>
            </a:xfrm>
            <a:custGeom>
              <a:avLst/>
              <a:gdLst>
                <a:gd name="T0" fmla="*/ 0 w 116"/>
                <a:gd name="T1" fmla="*/ 206 h 206"/>
                <a:gd name="T2" fmla="*/ 36 w 116"/>
                <a:gd name="T3" fmla="*/ 24 h 206"/>
                <a:gd name="T4" fmla="*/ 116 w 116"/>
                <a:gd name="T5" fmla="*/ 0 h 206"/>
              </a:gdLst>
              <a:ahLst/>
              <a:cxnLst>
                <a:cxn ang="0">
                  <a:pos x="T0" y="T1"/>
                </a:cxn>
                <a:cxn ang="0">
                  <a:pos x="T2" y="T3"/>
                </a:cxn>
                <a:cxn ang="0">
                  <a:pos x="T4" y="T5"/>
                </a:cxn>
              </a:cxnLst>
              <a:rect l="0" t="0" r="r" b="b"/>
              <a:pathLst>
                <a:path w="116" h="206">
                  <a:moveTo>
                    <a:pt x="0" y="206"/>
                  </a:moveTo>
                  <a:cubicBezTo>
                    <a:pt x="0" y="206"/>
                    <a:pt x="50" y="82"/>
                    <a:pt x="36" y="24"/>
                  </a:cubicBezTo>
                  <a:cubicBezTo>
                    <a:pt x="36" y="24"/>
                    <a:pt x="84" y="0"/>
                    <a:pt x="116"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p:nvSpPr>
          <p:spPr bwMode="auto">
            <a:xfrm>
              <a:off x="4793909" y="4024313"/>
              <a:ext cx="166688" cy="1022350"/>
            </a:xfrm>
            <a:custGeom>
              <a:avLst/>
              <a:gdLst>
                <a:gd name="T0" fmla="*/ 23 w 32"/>
                <a:gd name="T1" fmla="*/ 0 h 196"/>
                <a:gd name="T2" fmla="*/ 32 w 32"/>
                <a:gd name="T3" fmla="*/ 196 h 196"/>
              </a:gdLst>
              <a:ahLst/>
              <a:cxnLst>
                <a:cxn ang="0">
                  <a:pos x="T0" y="T1"/>
                </a:cxn>
                <a:cxn ang="0">
                  <a:pos x="T2" y="T3"/>
                </a:cxn>
              </a:cxnLst>
              <a:rect l="0" t="0" r="r" b="b"/>
              <a:pathLst>
                <a:path w="32" h="196">
                  <a:moveTo>
                    <a:pt x="23" y="0"/>
                  </a:moveTo>
                  <a:cubicBezTo>
                    <a:pt x="23" y="0"/>
                    <a:pt x="0" y="170"/>
                    <a:pt x="32" y="19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53"/>
          <p:cNvGrpSpPr/>
          <p:nvPr/>
        </p:nvGrpSpPr>
        <p:grpSpPr>
          <a:xfrm>
            <a:off x="5287621" y="2954338"/>
            <a:ext cx="876301" cy="3271837"/>
            <a:chOff x="5287621" y="2954338"/>
            <a:chExt cx="876301" cy="3271837"/>
          </a:xfrm>
        </p:grpSpPr>
        <p:sp>
          <p:nvSpPr>
            <p:cNvPr id="13" name="Freeform 10"/>
            <p:cNvSpPr>
              <a:spLocks/>
            </p:cNvSpPr>
            <p:nvPr/>
          </p:nvSpPr>
          <p:spPr bwMode="auto">
            <a:xfrm>
              <a:off x="5746409" y="3105150"/>
              <a:ext cx="417513" cy="3121025"/>
            </a:xfrm>
            <a:custGeom>
              <a:avLst/>
              <a:gdLst>
                <a:gd name="T0" fmla="*/ 66 w 80"/>
                <a:gd name="T1" fmla="*/ 0 h 598"/>
                <a:gd name="T2" fmla="*/ 76 w 80"/>
                <a:gd name="T3" fmla="*/ 161 h 598"/>
                <a:gd name="T4" fmla="*/ 30 w 80"/>
                <a:gd name="T5" fmla="*/ 274 h 598"/>
                <a:gd name="T6" fmla="*/ 18 w 80"/>
                <a:gd name="T7" fmla="*/ 400 h 598"/>
                <a:gd name="T8" fmla="*/ 0 w 80"/>
                <a:gd name="T9" fmla="*/ 598 h 598"/>
              </a:gdLst>
              <a:ahLst/>
              <a:cxnLst>
                <a:cxn ang="0">
                  <a:pos x="T0" y="T1"/>
                </a:cxn>
                <a:cxn ang="0">
                  <a:pos x="T2" y="T3"/>
                </a:cxn>
                <a:cxn ang="0">
                  <a:pos x="T4" y="T5"/>
                </a:cxn>
                <a:cxn ang="0">
                  <a:pos x="T6" y="T7"/>
                </a:cxn>
                <a:cxn ang="0">
                  <a:pos x="T8" y="T9"/>
                </a:cxn>
              </a:cxnLst>
              <a:rect l="0" t="0" r="r" b="b"/>
              <a:pathLst>
                <a:path w="80" h="598">
                  <a:moveTo>
                    <a:pt x="66" y="0"/>
                  </a:moveTo>
                  <a:cubicBezTo>
                    <a:pt x="66" y="0"/>
                    <a:pt x="56" y="121"/>
                    <a:pt x="76" y="161"/>
                  </a:cubicBezTo>
                  <a:cubicBezTo>
                    <a:pt x="76" y="161"/>
                    <a:pt x="80" y="238"/>
                    <a:pt x="30" y="274"/>
                  </a:cubicBezTo>
                  <a:cubicBezTo>
                    <a:pt x="30" y="274"/>
                    <a:pt x="14" y="332"/>
                    <a:pt x="18" y="400"/>
                  </a:cubicBezTo>
                  <a:cubicBezTo>
                    <a:pt x="22" y="468"/>
                    <a:pt x="0" y="598"/>
                    <a:pt x="0" y="59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p:nvSpPr>
          <p:spPr bwMode="auto">
            <a:xfrm>
              <a:off x="5757521" y="2954338"/>
              <a:ext cx="260350" cy="935038"/>
            </a:xfrm>
            <a:custGeom>
              <a:avLst/>
              <a:gdLst>
                <a:gd name="T0" fmla="*/ 50 w 50"/>
                <a:gd name="T1" fmla="*/ 29 h 179"/>
                <a:gd name="T2" fmla="*/ 0 w 50"/>
                <a:gd name="T3" fmla="*/ 90 h 179"/>
                <a:gd name="T4" fmla="*/ 0 w 50"/>
                <a:gd name="T5" fmla="*/ 179 h 179"/>
              </a:gdLst>
              <a:ahLst/>
              <a:cxnLst>
                <a:cxn ang="0">
                  <a:pos x="T0" y="T1"/>
                </a:cxn>
                <a:cxn ang="0">
                  <a:pos x="T2" y="T3"/>
                </a:cxn>
                <a:cxn ang="0">
                  <a:pos x="T4" y="T5"/>
                </a:cxn>
              </a:cxnLst>
              <a:rect l="0" t="0" r="r" b="b"/>
              <a:pathLst>
                <a:path w="50" h="179">
                  <a:moveTo>
                    <a:pt x="50" y="29"/>
                  </a:moveTo>
                  <a:cubicBezTo>
                    <a:pt x="50" y="29"/>
                    <a:pt x="12" y="0"/>
                    <a:pt x="0" y="90"/>
                  </a:cubicBezTo>
                  <a:cubicBezTo>
                    <a:pt x="0" y="179"/>
                    <a:pt x="0" y="179"/>
                    <a:pt x="0" y="179"/>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2"/>
            <p:cNvSpPr>
              <a:spLocks/>
            </p:cNvSpPr>
            <p:nvPr/>
          </p:nvSpPr>
          <p:spPr bwMode="auto">
            <a:xfrm>
              <a:off x="5287621" y="3889375"/>
              <a:ext cx="396875" cy="735013"/>
            </a:xfrm>
            <a:custGeom>
              <a:avLst/>
              <a:gdLst>
                <a:gd name="T0" fmla="*/ 0 w 76"/>
                <a:gd name="T1" fmla="*/ 141 h 141"/>
                <a:gd name="T2" fmla="*/ 76 w 76"/>
                <a:gd name="T3" fmla="*/ 0 h 141"/>
              </a:gdLst>
              <a:ahLst/>
              <a:cxnLst>
                <a:cxn ang="0">
                  <a:pos x="T0" y="T1"/>
                </a:cxn>
                <a:cxn ang="0">
                  <a:pos x="T2" y="T3"/>
                </a:cxn>
              </a:cxnLst>
              <a:rect l="0" t="0" r="r" b="b"/>
              <a:pathLst>
                <a:path w="76" h="141">
                  <a:moveTo>
                    <a:pt x="0" y="141"/>
                  </a:moveTo>
                  <a:cubicBezTo>
                    <a:pt x="0" y="141"/>
                    <a:pt x="6" y="22"/>
                    <a:pt x="76"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4" name="Freeform 21"/>
          <p:cNvSpPr>
            <a:spLocks/>
          </p:cNvSpPr>
          <p:nvPr/>
        </p:nvSpPr>
        <p:spPr bwMode="auto">
          <a:xfrm>
            <a:off x="1490321" y="841375"/>
            <a:ext cx="469900" cy="866775"/>
          </a:xfrm>
          <a:custGeom>
            <a:avLst/>
            <a:gdLst>
              <a:gd name="T0" fmla="*/ 90 w 90"/>
              <a:gd name="T1" fmla="*/ 0 h 166"/>
              <a:gd name="T2" fmla="*/ 68 w 90"/>
              <a:gd name="T3" fmla="*/ 72 h 166"/>
              <a:gd name="T4" fmla="*/ 0 w 90"/>
              <a:gd name="T5" fmla="*/ 166 h 166"/>
            </a:gdLst>
            <a:ahLst/>
            <a:cxnLst>
              <a:cxn ang="0">
                <a:pos x="T0" y="T1"/>
              </a:cxn>
              <a:cxn ang="0">
                <a:pos x="T2" y="T3"/>
              </a:cxn>
              <a:cxn ang="0">
                <a:pos x="T4" y="T5"/>
              </a:cxn>
            </a:cxnLst>
            <a:rect l="0" t="0" r="r" b="b"/>
            <a:pathLst>
              <a:path w="90" h="166">
                <a:moveTo>
                  <a:pt x="90" y="0"/>
                </a:moveTo>
                <a:cubicBezTo>
                  <a:pt x="90" y="0"/>
                  <a:pt x="62" y="33"/>
                  <a:pt x="68" y="72"/>
                </a:cubicBezTo>
                <a:cubicBezTo>
                  <a:pt x="68" y="72"/>
                  <a:pt x="12" y="106"/>
                  <a:pt x="0" y="166"/>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p:nvGrpSpPr>
        <p:grpSpPr>
          <a:xfrm>
            <a:off x="4636746" y="2344738"/>
            <a:ext cx="1547813" cy="1820863"/>
            <a:chOff x="4636746" y="2344738"/>
            <a:chExt cx="1547813" cy="1820863"/>
          </a:xfrm>
        </p:grpSpPr>
        <p:sp>
          <p:nvSpPr>
            <p:cNvPr id="16" name="Freeform 13"/>
            <p:cNvSpPr>
              <a:spLocks/>
            </p:cNvSpPr>
            <p:nvPr/>
          </p:nvSpPr>
          <p:spPr bwMode="auto">
            <a:xfrm>
              <a:off x="4684371" y="2344738"/>
              <a:ext cx="1500188" cy="1820863"/>
            </a:xfrm>
            <a:custGeom>
              <a:avLst/>
              <a:gdLst>
                <a:gd name="T0" fmla="*/ 256 w 288"/>
                <a:gd name="T1" fmla="*/ 130 h 349"/>
                <a:gd name="T2" fmla="*/ 281 w 288"/>
                <a:gd name="T3" fmla="*/ 84 h 349"/>
                <a:gd name="T4" fmla="*/ 269 w 288"/>
                <a:gd name="T5" fmla="*/ 47 h 349"/>
                <a:gd name="T6" fmla="*/ 189 w 288"/>
                <a:gd name="T7" fmla="*/ 7 h 349"/>
                <a:gd name="T8" fmla="*/ 150 w 288"/>
                <a:gd name="T9" fmla="*/ 19 h 349"/>
                <a:gd name="T10" fmla="*/ 8 w 288"/>
                <a:gd name="T11" fmla="*/ 258 h 349"/>
                <a:gd name="T12" fmla="*/ 18 w 288"/>
                <a:gd name="T13" fmla="*/ 296 h 349"/>
                <a:gd name="T14" fmla="*/ 91 w 288"/>
                <a:gd name="T15" fmla="*/ 341 h 349"/>
                <a:gd name="T16" fmla="*/ 131 w 288"/>
                <a:gd name="T17" fmla="*/ 331 h 349"/>
                <a:gd name="T18" fmla="*/ 192 w 288"/>
                <a:gd name="T19"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49">
                  <a:moveTo>
                    <a:pt x="256" y="130"/>
                  </a:moveTo>
                  <a:cubicBezTo>
                    <a:pt x="281" y="84"/>
                    <a:pt x="281" y="84"/>
                    <a:pt x="281" y="84"/>
                  </a:cubicBezTo>
                  <a:cubicBezTo>
                    <a:pt x="288" y="71"/>
                    <a:pt x="283" y="54"/>
                    <a:pt x="269" y="47"/>
                  </a:cubicBezTo>
                  <a:cubicBezTo>
                    <a:pt x="189" y="7"/>
                    <a:pt x="189" y="7"/>
                    <a:pt x="189" y="7"/>
                  </a:cubicBezTo>
                  <a:cubicBezTo>
                    <a:pt x="175" y="0"/>
                    <a:pt x="158" y="5"/>
                    <a:pt x="150" y="19"/>
                  </a:cubicBezTo>
                  <a:cubicBezTo>
                    <a:pt x="8" y="258"/>
                    <a:pt x="8" y="258"/>
                    <a:pt x="8" y="258"/>
                  </a:cubicBezTo>
                  <a:cubicBezTo>
                    <a:pt x="0" y="271"/>
                    <a:pt x="5" y="288"/>
                    <a:pt x="18" y="296"/>
                  </a:cubicBezTo>
                  <a:cubicBezTo>
                    <a:pt x="91" y="341"/>
                    <a:pt x="91" y="341"/>
                    <a:pt x="91" y="341"/>
                  </a:cubicBezTo>
                  <a:cubicBezTo>
                    <a:pt x="105" y="349"/>
                    <a:pt x="123" y="345"/>
                    <a:pt x="131" y="331"/>
                  </a:cubicBezTo>
                  <a:cubicBezTo>
                    <a:pt x="192" y="228"/>
                    <a:pt x="192" y="228"/>
                    <a:pt x="192" y="22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14"/>
            <p:cNvSpPr>
              <a:spLocks/>
            </p:cNvSpPr>
            <p:nvPr/>
          </p:nvSpPr>
          <p:spPr bwMode="auto">
            <a:xfrm>
              <a:off x="4839946" y="2625725"/>
              <a:ext cx="1149773" cy="1263650"/>
            </a:xfrm>
            <a:custGeom>
              <a:avLst/>
              <a:gdLst>
                <a:gd name="T0" fmla="*/ 742 w 742"/>
                <a:gd name="T1" fmla="*/ 158 h 796"/>
                <a:gd name="T2" fmla="*/ 374 w 742"/>
                <a:gd name="T3" fmla="*/ 0 h 796"/>
                <a:gd name="T4" fmla="*/ 0 w 742"/>
                <a:gd name="T5" fmla="*/ 631 h 796"/>
                <a:gd name="T6" fmla="*/ 322 w 742"/>
                <a:gd name="T7" fmla="*/ 796 h 796"/>
                <a:gd name="connsiteX0" fmla="*/ 9761 w 9761"/>
                <a:gd name="connsiteY0" fmla="*/ 2096 h 10000"/>
                <a:gd name="connsiteX1" fmla="*/ 5040 w 9761"/>
                <a:gd name="connsiteY1" fmla="*/ 0 h 10000"/>
                <a:gd name="connsiteX2" fmla="*/ 0 w 9761"/>
                <a:gd name="connsiteY2" fmla="*/ 7927 h 10000"/>
                <a:gd name="connsiteX3" fmla="*/ 4340 w 9761"/>
                <a:gd name="connsiteY3" fmla="*/ 10000 h 10000"/>
              </a:gdLst>
              <a:ahLst/>
              <a:cxnLst>
                <a:cxn ang="0">
                  <a:pos x="connsiteX0" y="connsiteY0"/>
                </a:cxn>
                <a:cxn ang="0">
                  <a:pos x="connsiteX1" y="connsiteY1"/>
                </a:cxn>
                <a:cxn ang="0">
                  <a:pos x="connsiteX2" y="connsiteY2"/>
                </a:cxn>
                <a:cxn ang="0">
                  <a:pos x="connsiteX3" y="connsiteY3"/>
                </a:cxn>
              </a:cxnLst>
              <a:rect l="l" t="t" r="r" b="b"/>
              <a:pathLst>
                <a:path w="9761" h="10000">
                  <a:moveTo>
                    <a:pt x="9761" y="2096"/>
                  </a:moveTo>
                  <a:lnTo>
                    <a:pt x="5040" y="0"/>
                  </a:lnTo>
                  <a:lnTo>
                    <a:pt x="0" y="7927"/>
                  </a:lnTo>
                  <a:lnTo>
                    <a:pt x="4340" y="10000"/>
                  </a:ln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Oval 15"/>
            <p:cNvSpPr>
              <a:spLocks noChangeArrowheads="1"/>
            </p:cNvSpPr>
            <p:nvPr/>
          </p:nvSpPr>
          <p:spPr bwMode="auto">
            <a:xfrm>
              <a:off x="4974884" y="3805238"/>
              <a:ext cx="166688" cy="166688"/>
            </a:xfrm>
            <a:prstGeom prst="ellips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2"/>
            <p:cNvSpPr>
              <a:spLocks/>
            </p:cNvSpPr>
            <p:nvPr/>
          </p:nvSpPr>
          <p:spPr bwMode="auto">
            <a:xfrm>
              <a:off x="5136809" y="2520950"/>
              <a:ext cx="219075" cy="198438"/>
            </a:xfrm>
            <a:custGeom>
              <a:avLst/>
              <a:gdLst>
                <a:gd name="T0" fmla="*/ 42 w 42"/>
                <a:gd name="T1" fmla="*/ 0 h 38"/>
                <a:gd name="T2" fmla="*/ 14 w 42"/>
                <a:gd name="T3" fmla="*/ 38 h 38"/>
              </a:gdLst>
              <a:ahLst/>
              <a:cxnLst>
                <a:cxn ang="0">
                  <a:pos x="T0" y="T1"/>
                </a:cxn>
                <a:cxn ang="0">
                  <a:pos x="T2" y="T3"/>
                </a:cxn>
              </a:cxnLst>
              <a:rect l="0" t="0" r="r" b="b"/>
              <a:pathLst>
                <a:path w="42" h="38">
                  <a:moveTo>
                    <a:pt x="42" y="0"/>
                  </a:moveTo>
                  <a:cubicBezTo>
                    <a:pt x="42" y="0"/>
                    <a:pt x="0" y="6"/>
                    <a:pt x="14" y="3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23"/>
            <p:cNvSpPr>
              <a:spLocks/>
            </p:cNvSpPr>
            <p:nvPr/>
          </p:nvSpPr>
          <p:spPr bwMode="auto">
            <a:xfrm>
              <a:off x="4985996" y="2776538"/>
              <a:ext cx="219075" cy="198438"/>
            </a:xfrm>
            <a:custGeom>
              <a:avLst/>
              <a:gdLst>
                <a:gd name="T0" fmla="*/ 42 w 42"/>
                <a:gd name="T1" fmla="*/ 0 h 38"/>
                <a:gd name="T2" fmla="*/ 15 w 42"/>
                <a:gd name="T3" fmla="*/ 38 h 38"/>
              </a:gdLst>
              <a:ahLst/>
              <a:cxnLst>
                <a:cxn ang="0">
                  <a:pos x="T0" y="T1"/>
                </a:cxn>
                <a:cxn ang="0">
                  <a:pos x="T2" y="T3"/>
                </a:cxn>
              </a:cxnLst>
              <a:rect l="0" t="0" r="r" b="b"/>
              <a:pathLst>
                <a:path w="42" h="38">
                  <a:moveTo>
                    <a:pt x="42" y="0"/>
                  </a:moveTo>
                  <a:cubicBezTo>
                    <a:pt x="42" y="0"/>
                    <a:pt x="0" y="7"/>
                    <a:pt x="15" y="3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24"/>
            <p:cNvSpPr>
              <a:spLocks/>
            </p:cNvSpPr>
            <p:nvPr/>
          </p:nvSpPr>
          <p:spPr bwMode="auto">
            <a:xfrm>
              <a:off x="4844709" y="3048000"/>
              <a:ext cx="219075" cy="198438"/>
            </a:xfrm>
            <a:custGeom>
              <a:avLst/>
              <a:gdLst>
                <a:gd name="T0" fmla="*/ 42 w 42"/>
                <a:gd name="T1" fmla="*/ 0 h 38"/>
                <a:gd name="T2" fmla="*/ 14 w 42"/>
                <a:gd name="T3" fmla="*/ 38 h 38"/>
              </a:gdLst>
              <a:ahLst/>
              <a:cxnLst>
                <a:cxn ang="0">
                  <a:pos x="T0" y="T1"/>
                </a:cxn>
                <a:cxn ang="0">
                  <a:pos x="T2" y="T3"/>
                </a:cxn>
              </a:cxnLst>
              <a:rect l="0" t="0" r="r" b="b"/>
              <a:pathLst>
                <a:path w="42" h="38">
                  <a:moveTo>
                    <a:pt x="42" y="0"/>
                  </a:moveTo>
                  <a:cubicBezTo>
                    <a:pt x="42" y="0"/>
                    <a:pt x="0" y="7"/>
                    <a:pt x="14" y="38"/>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4636746" y="3419475"/>
              <a:ext cx="198438" cy="166688"/>
            </a:xfrm>
            <a:custGeom>
              <a:avLst/>
              <a:gdLst>
                <a:gd name="T0" fmla="*/ 38 w 38"/>
                <a:gd name="T1" fmla="*/ 1 h 32"/>
                <a:gd name="T2" fmla="*/ 14 w 38"/>
                <a:gd name="T3" fmla="*/ 32 h 32"/>
              </a:gdLst>
              <a:ahLst/>
              <a:cxnLst>
                <a:cxn ang="0">
                  <a:pos x="T0" y="T1"/>
                </a:cxn>
                <a:cxn ang="0">
                  <a:pos x="T2" y="T3"/>
                </a:cxn>
              </a:cxnLst>
              <a:rect l="0" t="0" r="r" b="b"/>
              <a:pathLst>
                <a:path w="38" h="32">
                  <a:moveTo>
                    <a:pt x="38" y="1"/>
                  </a:moveTo>
                  <a:cubicBezTo>
                    <a:pt x="38" y="1"/>
                    <a:pt x="0" y="0"/>
                    <a:pt x="14" y="32"/>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2" name="Group 51"/>
          <p:cNvGrpSpPr/>
          <p:nvPr/>
        </p:nvGrpSpPr>
        <p:grpSpPr>
          <a:xfrm>
            <a:off x="2631368" y="3080019"/>
            <a:ext cx="1624013" cy="1484837"/>
            <a:chOff x="2631368" y="3080019"/>
            <a:chExt cx="1624013" cy="1484837"/>
          </a:xfrm>
        </p:grpSpPr>
        <p:sp>
          <p:nvSpPr>
            <p:cNvPr id="19" name="Oval 16"/>
            <p:cNvSpPr>
              <a:spLocks noChangeArrowheads="1"/>
            </p:cNvSpPr>
            <p:nvPr/>
          </p:nvSpPr>
          <p:spPr bwMode="auto">
            <a:xfrm>
              <a:off x="2725030" y="3245643"/>
              <a:ext cx="1436688" cy="771525"/>
            </a:xfrm>
            <a:prstGeom prst="ellips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p:cNvSpPr>
              <a:spLocks/>
            </p:cNvSpPr>
            <p:nvPr/>
          </p:nvSpPr>
          <p:spPr bwMode="auto">
            <a:xfrm>
              <a:off x="2631368" y="3960018"/>
              <a:ext cx="1624013" cy="604838"/>
            </a:xfrm>
            <a:custGeom>
              <a:avLst/>
              <a:gdLst>
                <a:gd name="T0" fmla="*/ 285 w 312"/>
                <a:gd name="T1" fmla="*/ 0 h 116"/>
                <a:gd name="T2" fmla="*/ 312 w 312"/>
                <a:gd name="T3" fmla="*/ 42 h 116"/>
                <a:gd name="T4" fmla="*/ 156 w 312"/>
                <a:gd name="T5" fmla="*/ 116 h 116"/>
                <a:gd name="T6" fmla="*/ 0 w 312"/>
                <a:gd name="T7" fmla="*/ 42 h 116"/>
                <a:gd name="T8" fmla="*/ 27 w 312"/>
                <a:gd name="T9" fmla="*/ 1 h 116"/>
              </a:gdLst>
              <a:ahLst/>
              <a:cxnLst>
                <a:cxn ang="0">
                  <a:pos x="T0" y="T1"/>
                </a:cxn>
                <a:cxn ang="0">
                  <a:pos x="T2" y="T3"/>
                </a:cxn>
                <a:cxn ang="0">
                  <a:pos x="T4" y="T5"/>
                </a:cxn>
                <a:cxn ang="0">
                  <a:pos x="T6" y="T7"/>
                </a:cxn>
                <a:cxn ang="0">
                  <a:pos x="T8" y="T9"/>
                </a:cxn>
              </a:cxnLst>
              <a:rect l="0" t="0" r="r" b="b"/>
              <a:pathLst>
                <a:path w="312" h="116">
                  <a:moveTo>
                    <a:pt x="285" y="0"/>
                  </a:moveTo>
                  <a:cubicBezTo>
                    <a:pt x="302" y="12"/>
                    <a:pt x="312" y="27"/>
                    <a:pt x="312" y="42"/>
                  </a:cubicBezTo>
                  <a:cubicBezTo>
                    <a:pt x="312" y="83"/>
                    <a:pt x="243" y="116"/>
                    <a:pt x="156" y="116"/>
                  </a:cubicBezTo>
                  <a:cubicBezTo>
                    <a:pt x="70" y="116"/>
                    <a:pt x="0" y="83"/>
                    <a:pt x="0" y="42"/>
                  </a:cubicBezTo>
                  <a:cubicBezTo>
                    <a:pt x="0" y="27"/>
                    <a:pt x="10" y="13"/>
                    <a:pt x="27" y="1"/>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8"/>
            <p:cNvSpPr>
              <a:spLocks/>
            </p:cNvSpPr>
            <p:nvPr/>
          </p:nvSpPr>
          <p:spPr bwMode="auto">
            <a:xfrm>
              <a:off x="3442580" y="3631405"/>
              <a:ext cx="750888" cy="750888"/>
            </a:xfrm>
            <a:custGeom>
              <a:avLst/>
              <a:gdLst>
                <a:gd name="T0" fmla="*/ 0 w 144"/>
                <a:gd name="T1" fmla="*/ 138 h 144"/>
                <a:gd name="T2" fmla="*/ 138 w 144"/>
                <a:gd name="T3" fmla="*/ 0 h 144"/>
              </a:gdLst>
              <a:ahLst/>
              <a:cxnLst>
                <a:cxn ang="0">
                  <a:pos x="T0" y="T1"/>
                </a:cxn>
                <a:cxn ang="0">
                  <a:pos x="T2" y="T3"/>
                </a:cxn>
              </a:cxnLst>
              <a:rect l="0" t="0" r="r" b="b"/>
              <a:pathLst>
                <a:path w="144" h="144">
                  <a:moveTo>
                    <a:pt x="0" y="138"/>
                  </a:moveTo>
                  <a:cubicBezTo>
                    <a:pt x="0" y="138"/>
                    <a:pt x="144" y="144"/>
                    <a:pt x="138"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p:cNvSpPr>
              <a:spLocks/>
            </p:cNvSpPr>
            <p:nvPr/>
          </p:nvSpPr>
          <p:spPr bwMode="auto">
            <a:xfrm>
              <a:off x="2698043" y="3631405"/>
              <a:ext cx="750888" cy="750888"/>
            </a:xfrm>
            <a:custGeom>
              <a:avLst/>
              <a:gdLst>
                <a:gd name="T0" fmla="*/ 144 w 144"/>
                <a:gd name="T1" fmla="*/ 138 h 144"/>
                <a:gd name="T2" fmla="*/ 6 w 144"/>
                <a:gd name="T3" fmla="*/ 0 h 144"/>
              </a:gdLst>
              <a:ahLst/>
              <a:cxnLst>
                <a:cxn ang="0">
                  <a:pos x="T0" y="T1"/>
                </a:cxn>
                <a:cxn ang="0">
                  <a:pos x="T2" y="T3"/>
                </a:cxn>
              </a:cxnLst>
              <a:rect l="0" t="0" r="r" b="b"/>
              <a:pathLst>
                <a:path w="144" h="144">
                  <a:moveTo>
                    <a:pt x="144" y="138"/>
                  </a:moveTo>
                  <a:cubicBezTo>
                    <a:pt x="144" y="138"/>
                    <a:pt x="0" y="144"/>
                    <a:pt x="6" y="0"/>
                  </a:cubicBezTo>
                </a:path>
              </a:pathLst>
            </a:cu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lowchart: Terminator 29"/>
            <p:cNvSpPr/>
            <p:nvPr/>
          </p:nvSpPr>
          <p:spPr>
            <a:xfrm rot="4850139">
              <a:off x="3154807" y="3049092"/>
              <a:ext cx="194730" cy="256583"/>
            </a:xfrm>
            <a:prstGeom prst="flowChartTerminator">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
        <p:nvSpPr>
          <p:cNvPr id="32"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42" name="Group 41"/>
          <p:cNvGrpSpPr/>
          <p:nvPr/>
        </p:nvGrpSpPr>
        <p:grpSpPr>
          <a:xfrm>
            <a:off x="9865406" y="965650"/>
            <a:ext cx="1973440" cy="1973438"/>
            <a:chOff x="9865406" y="965650"/>
            <a:chExt cx="1973440" cy="1973438"/>
          </a:xfrm>
        </p:grpSpPr>
        <p:sp>
          <p:nvSpPr>
            <p:cNvPr id="41" name="Oval 40"/>
            <p:cNvSpPr/>
            <p:nvPr/>
          </p:nvSpPr>
          <p:spPr>
            <a:xfrm>
              <a:off x="9865406" y="965650"/>
              <a:ext cx="1973440" cy="1973438"/>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grpSp>
        <p:nvGrpSpPr>
          <p:cNvPr id="43" name="Group 42"/>
          <p:cNvGrpSpPr/>
          <p:nvPr/>
        </p:nvGrpSpPr>
        <p:grpSpPr>
          <a:xfrm>
            <a:off x="9865406" y="965650"/>
            <a:ext cx="1973440" cy="1973438"/>
            <a:chOff x="9865406" y="965650"/>
            <a:chExt cx="1973440" cy="1973438"/>
          </a:xfrm>
        </p:grpSpPr>
        <p:sp>
          <p:nvSpPr>
            <p:cNvPr id="33" name="Oval 32"/>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cxnSp>
        <p:nvCxnSpPr>
          <p:cNvPr id="50" name="Straight Connector 49"/>
          <p:cNvCxnSpPr/>
          <p:nvPr/>
        </p:nvCxnSpPr>
        <p:spPr>
          <a:xfrm>
            <a:off x="-253218" y="4290219"/>
            <a:ext cx="469241" cy="0"/>
          </a:xfrm>
          <a:prstGeom prst="line">
            <a:avLst/>
          </a:prstGeom>
          <a:noFill/>
          <a:ln w="28575" cap="rnd">
            <a:solidFill>
              <a:schemeClr val="accent1">
                <a:lumMod val="75000"/>
              </a:schemeClr>
            </a:solidFill>
            <a:prstDash val="solid"/>
            <a:round/>
            <a:headEnd/>
            <a:tailEnd/>
          </a:ln>
          <a:extLst>
            <a:ext uri="{909E8E84-426E-40DD-AFC4-6F175D3DCCD1}">
              <a14:hiddenFill xmlns:a14="http://schemas.microsoft.com/office/drawing/2010/main">
                <a:noFill/>
              </a14:hiddenFill>
            </a:ext>
          </a:extLst>
        </p:spPr>
      </p:cxnSp>
      <p:sp>
        <p:nvSpPr>
          <p:cNvPr id="56" name="Oval 55"/>
          <p:cNvSpPr/>
          <p:nvPr/>
        </p:nvSpPr>
        <p:spPr>
          <a:xfrm>
            <a:off x="10762126" y="184830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768759" y="2573960"/>
            <a:ext cx="3432517" cy="3432517"/>
          </a:xfrm>
          <a:prstGeom prst="ellipse">
            <a:avLst/>
          </a:pr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cxnSp>
        <p:nvCxnSpPr>
          <p:cNvPr id="59" name="Straight Connector 58"/>
          <p:cNvCxnSpPr>
            <a:endCxn id="57" idx="0"/>
          </p:cNvCxnSpPr>
          <p:nvPr/>
        </p:nvCxnSpPr>
        <p:spPr>
          <a:xfrm flipV="1">
            <a:off x="5684496" y="2573960"/>
            <a:ext cx="2800522" cy="145428"/>
          </a:xfrm>
          <a:prstGeom prst="line">
            <a:avLst/>
          </a:prstGeom>
          <a:noFill/>
          <a:ln w="28575" cap="rnd">
            <a:solidFill>
              <a:schemeClr val="tx2"/>
            </a:solidFill>
            <a:prstDash val="sysDot"/>
            <a:round/>
            <a:headEnd/>
            <a:tailEnd/>
          </a:ln>
          <a:extLst>
            <a:ext uri="{909E8E84-426E-40DD-AFC4-6F175D3DCCD1}">
              <a14:hiddenFill xmlns:a14="http://schemas.microsoft.com/office/drawing/2010/main">
                <a:noFill/>
              </a14:hiddenFill>
            </a:ext>
          </a:extLst>
        </p:spPr>
      </p:cxnSp>
      <p:cxnSp>
        <p:nvCxnSpPr>
          <p:cNvPr id="60" name="Straight Connector 59"/>
          <p:cNvCxnSpPr>
            <a:endCxn id="57" idx="3"/>
          </p:cNvCxnSpPr>
          <p:nvPr/>
        </p:nvCxnSpPr>
        <p:spPr>
          <a:xfrm>
            <a:off x="5089978" y="3750173"/>
            <a:ext cx="2181461" cy="1753624"/>
          </a:xfrm>
          <a:prstGeom prst="line">
            <a:avLst/>
          </a:prstGeom>
          <a:noFill/>
          <a:ln w="28575" cap="rnd">
            <a:solidFill>
              <a:schemeClr val="tx2"/>
            </a:solidFill>
            <a:prstDash val="sysDot"/>
            <a:round/>
            <a:headEnd/>
            <a:tailEnd/>
          </a:ln>
          <a:extLst>
            <a:ext uri="{909E8E84-426E-40DD-AFC4-6F175D3DCCD1}">
              <a14:hiddenFill xmlns:a14="http://schemas.microsoft.com/office/drawing/2010/main">
                <a:noFill/>
              </a14:hiddenFill>
            </a:ext>
          </a:extLst>
        </p:spPr>
      </p:cxnSp>
      <p:grpSp>
        <p:nvGrpSpPr>
          <p:cNvPr id="94" name="Group 93"/>
          <p:cNvGrpSpPr/>
          <p:nvPr/>
        </p:nvGrpSpPr>
        <p:grpSpPr>
          <a:xfrm>
            <a:off x="7094693" y="2998019"/>
            <a:ext cx="2780649" cy="568175"/>
            <a:chOff x="7094693" y="2998019"/>
            <a:chExt cx="2780649" cy="568175"/>
          </a:xfrm>
        </p:grpSpPr>
        <p:sp>
          <p:nvSpPr>
            <p:cNvPr id="66" name="TextBox 65"/>
            <p:cNvSpPr txBox="1"/>
            <p:nvPr/>
          </p:nvSpPr>
          <p:spPr>
            <a:xfrm>
              <a:off x="7323654" y="2998019"/>
              <a:ext cx="2322727" cy="461665"/>
            </a:xfrm>
            <a:prstGeom prst="rect">
              <a:avLst/>
            </a:prstGeom>
            <a:noFill/>
          </p:spPr>
          <p:txBody>
            <a:bodyPr wrap="square" rtlCol="0">
              <a:spAutoFit/>
            </a:bodyPr>
            <a:lstStyle/>
            <a:p>
              <a:pPr algn="ctr"/>
              <a:r>
                <a:rPr lang="en-GB" sz="2400" dirty="0"/>
                <a:t>INBOX (40)</a:t>
              </a:r>
            </a:p>
          </p:txBody>
        </p:sp>
        <p:cxnSp>
          <p:nvCxnSpPr>
            <p:cNvPr id="68" name="Straight Connector 67"/>
            <p:cNvCxnSpPr/>
            <p:nvPr/>
          </p:nvCxnSpPr>
          <p:spPr>
            <a:xfrm>
              <a:off x="7094693" y="3566194"/>
              <a:ext cx="2780649"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grpSp>
      <p:grpSp>
        <p:nvGrpSpPr>
          <p:cNvPr id="93" name="Group 92"/>
          <p:cNvGrpSpPr/>
          <p:nvPr/>
        </p:nvGrpSpPr>
        <p:grpSpPr>
          <a:xfrm>
            <a:off x="7064602" y="3712490"/>
            <a:ext cx="2993798" cy="369332"/>
            <a:chOff x="7064602" y="3712490"/>
            <a:chExt cx="2993798" cy="369332"/>
          </a:xfrm>
        </p:grpSpPr>
        <p:sp>
          <p:nvSpPr>
            <p:cNvPr id="69" name="Freeform 24"/>
            <p:cNvSpPr>
              <a:spLocks noEditPoints="1"/>
            </p:cNvSpPr>
            <p:nvPr/>
          </p:nvSpPr>
          <p:spPr bwMode="auto">
            <a:xfrm>
              <a:off x="7064602" y="374240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3" name="TextBox 72"/>
            <p:cNvSpPr txBox="1"/>
            <p:nvPr/>
          </p:nvSpPr>
          <p:spPr>
            <a:xfrm>
              <a:off x="7567282" y="3712490"/>
              <a:ext cx="2491118" cy="369332"/>
            </a:xfrm>
            <a:prstGeom prst="rect">
              <a:avLst/>
            </a:prstGeom>
            <a:noFill/>
          </p:spPr>
          <p:txBody>
            <a:bodyPr wrap="square" rtlCol="0">
              <a:spAutoFit/>
            </a:bodyPr>
            <a:lstStyle/>
            <a:p>
              <a:r>
                <a:rPr lang="en-GB" dirty="0"/>
                <a:t>RE: OUT OF OFFICE</a:t>
              </a:r>
            </a:p>
          </p:txBody>
        </p:sp>
      </p:grpSp>
      <p:grpSp>
        <p:nvGrpSpPr>
          <p:cNvPr id="92" name="Group 91"/>
          <p:cNvGrpSpPr/>
          <p:nvPr/>
        </p:nvGrpSpPr>
        <p:grpSpPr>
          <a:xfrm>
            <a:off x="7064602" y="4128965"/>
            <a:ext cx="2993798" cy="369332"/>
            <a:chOff x="7064602" y="4128965"/>
            <a:chExt cx="2993798" cy="369332"/>
          </a:xfrm>
        </p:grpSpPr>
        <p:sp>
          <p:nvSpPr>
            <p:cNvPr id="70" name="Freeform 24"/>
            <p:cNvSpPr>
              <a:spLocks noEditPoints="1"/>
            </p:cNvSpPr>
            <p:nvPr/>
          </p:nvSpPr>
          <p:spPr bwMode="auto">
            <a:xfrm>
              <a:off x="7064602" y="416274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4" name="TextBox 73"/>
            <p:cNvSpPr txBox="1"/>
            <p:nvPr/>
          </p:nvSpPr>
          <p:spPr>
            <a:xfrm>
              <a:off x="7567282" y="4128965"/>
              <a:ext cx="2491118" cy="369332"/>
            </a:xfrm>
            <a:prstGeom prst="rect">
              <a:avLst/>
            </a:prstGeom>
            <a:noFill/>
          </p:spPr>
          <p:txBody>
            <a:bodyPr wrap="square" rtlCol="0">
              <a:spAutoFit/>
            </a:bodyPr>
            <a:lstStyle/>
            <a:p>
              <a:r>
                <a:rPr lang="en-GB" dirty="0"/>
                <a:t>RE: RE: RE SUBJECT</a:t>
              </a:r>
            </a:p>
          </p:txBody>
        </p:sp>
      </p:grpSp>
      <p:grpSp>
        <p:nvGrpSpPr>
          <p:cNvPr id="91" name="Group 90"/>
          <p:cNvGrpSpPr/>
          <p:nvPr/>
        </p:nvGrpSpPr>
        <p:grpSpPr>
          <a:xfrm>
            <a:off x="7064602" y="4551007"/>
            <a:ext cx="2993798" cy="369332"/>
            <a:chOff x="7064602" y="4551007"/>
            <a:chExt cx="2993798" cy="369332"/>
          </a:xfrm>
        </p:grpSpPr>
        <p:sp>
          <p:nvSpPr>
            <p:cNvPr id="71" name="Freeform 24"/>
            <p:cNvSpPr>
              <a:spLocks noEditPoints="1"/>
            </p:cNvSpPr>
            <p:nvPr/>
          </p:nvSpPr>
          <p:spPr bwMode="auto">
            <a:xfrm>
              <a:off x="7064602" y="458308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5" name="TextBox 74"/>
            <p:cNvSpPr txBox="1"/>
            <p:nvPr/>
          </p:nvSpPr>
          <p:spPr>
            <a:xfrm>
              <a:off x="7567282" y="4551007"/>
              <a:ext cx="2491118" cy="369332"/>
            </a:xfrm>
            <a:prstGeom prst="rect">
              <a:avLst/>
            </a:prstGeom>
            <a:noFill/>
          </p:spPr>
          <p:txBody>
            <a:bodyPr wrap="square" rtlCol="0">
              <a:spAutoFit/>
            </a:bodyPr>
            <a:lstStyle/>
            <a:p>
              <a:r>
                <a:rPr lang="en-GB" dirty="0"/>
                <a:t>FW: SUBJECT</a:t>
              </a:r>
            </a:p>
          </p:txBody>
        </p:sp>
      </p:grpSp>
      <p:grpSp>
        <p:nvGrpSpPr>
          <p:cNvPr id="90" name="Group 89"/>
          <p:cNvGrpSpPr/>
          <p:nvPr/>
        </p:nvGrpSpPr>
        <p:grpSpPr>
          <a:xfrm>
            <a:off x="7064602" y="4973049"/>
            <a:ext cx="2993798" cy="369332"/>
            <a:chOff x="7064602" y="4973049"/>
            <a:chExt cx="2993798" cy="369332"/>
          </a:xfrm>
        </p:grpSpPr>
        <p:sp>
          <p:nvSpPr>
            <p:cNvPr id="72" name="Freeform 24"/>
            <p:cNvSpPr>
              <a:spLocks noEditPoints="1"/>
            </p:cNvSpPr>
            <p:nvPr/>
          </p:nvSpPr>
          <p:spPr bwMode="auto">
            <a:xfrm>
              <a:off x="7064602" y="500342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6" name="TextBox 75"/>
            <p:cNvSpPr txBox="1"/>
            <p:nvPr/>
          </p:nvSpPr>
          <p:spPr>
            <a:xfrm>
              <a:off x="7567282" y="4973049"/>
              <a:ext cx="2491118" cy="369332"/>
            </a:xfrm>
            <a:prstGeom prst="rect">
              <a:avLst/>
            </a:prstGeom>
            <a:noFill/>
          </p:spPr>
          <p:txBody>
            <a:bodyPr wrap="square" rtlCol="0">
              <a:spAutoFit/>
            </a:bodyPr>
            <a:lstStyle/>
            <a:p>
              <a:r>
                <a:rPr lang="en-GB" dirty="0"/>
                <a:t>LAST CHANCE</a:t>
              </a:r>
            </a:p>
          </p:txBody>
        </p:sp>
      </p:grpSp>
      <p:sp>
        <p:nvSpPr>
          <p:cNvPr id="87" name="Freeform: Shape 86"/>
          <p:cNvSpPr/>
          <p:nvPr/>
        </p:nvSpPr>
        <p:spPr>
          <a:xfrm>
            <a:off x="3326685" y="984045"/>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180000" rIns="91440" bIns="45720" numCol="1" anchor="ctr" anchorCtr="0" compatLnSpc="1">
            <a:prstTxWarp prst="textNoShape">
              <a:avLst/>
            </a:prstTxWarp>
          </a:bodyPr>
          <a:lstStyle/>
          <a:p>
            <a:pPr algn="ctr"/>
            <a:r>
              <a:rPr lang="en-GB" sz="2000" b="1" dirty="0">
                <a:solidFill>
                  <a:schemeClr val="tx2"/>
                </a:solidFill>
              </a:rPr>
              <a:t>HERE WE GO AGAIN!</a:t>
            </a:r>
          </a:p>
        </p:txBody>
      </p:sp>
      <p:sp>
        <p:nvSpPr>
          <p:cNvPr id="88" name="Freeform: Shape 87"/>
          <p:cNvSpPr/>
          <p:nvPr/>
        </p:nvSpPr>
        <p:spPr>
          <a:xfrm>
            <a:off x="2785215" y="1131390"/>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9" name="Freeform: Shape 88"/>
          <p:cNvSpPr/>
          <p:nvPr/>
        </p:nvSpPr>
        <p:spPr>
          <a:xfrm>
            <a:off x="3394333" y="861377"/>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TextBox 94"/>
          <p:cNvSpPr txBox="1"/>
          <p:nvPr/>
        </p:nvSpPr>
        <p:spPr>
          <a:xfrm>
            <a:off x="6717504" y="2508221"/>
            <a:ext cx="5300988" cy="1877437"/>
          </a:xfrm>
          <a:prstGeom prst="rect">
            <a:avLst/>
          </a:prstGeom>
          <a:noFill/>
        </p:spPr>
        <p:txBody>
          <a:bodyPr wrap="square" rtlCol="0">
            <a:spAutoFit/>
          </a:bodyPr>
          <a:lstStyle/>
          <a:p>
            <a:r>
              <a:rPr lang="en-GB" sz="2400" b="1" dirty="0"/>
              <a:t>EMAIL:</a:t>
            </a:r>
          </a:p>
          <a:p>
            <a:endParaRPr lang="en-GB" sz="1200" b="1" dirty="0"/>
          </a:p>
          <a:p>
            <a:r>
              <a:rPr lang="en-GB" sz="2000" b="1" dirty="0"/>
              <a:t>80%: SYSTEM GENERATED</a:t>
            </a:r>
          </a:p>
          <a:p>
            <a:r>
              <a:rPr lang="en-GB" sz="2000" b="1" dirty="0"/>
              <a:t>38%: ONLY DEEMED IMPORTANT</a:t>
            </a:r>
          </a:p>
          <a:p>
            <a:r>
              <a:rPr lang="en-GB" sz="2000" b="1" dirty="0"/>
              <a:t>28%: OF TIME SPENT READING/    </a:t>
            </a:r>
          </a:p>
          <a:p>
            <a:r>
              <a:rPr lang="en-GB" sz="2000" b="1" dirty="0">
                <a:solidFill>
                  <a:schemeClr val="bg2">
                    <a:lumMod val="75000"/>
                  </a:schemeClr>
                </a:solidFill>
              </a:rPr>
              <a:t>          </a:t>
            </a:r>
            <a:r>
              <a:rPr lang="en-GB" sz="2000" b="1" dirty="0"/>
              <a:t>RESPONDING TO EMAILS</a:t>
            </a:r>
          </a:p>
        </p:txBody>
      </p:sp>
      <p:sp>
        <p:nvSpPr>
          <p:cNvPr id="96" name="TextBox 95"/>
          <p:cNvSpPr txBox="1"/>
          <p:nvPr/>
        </p:nvSpPr>
        <p:spPr>
          <a:xfrm>
            <a:off x="6622708" y="4434485"/>
            <a:ext cx="4997261" cy="2223686"/>
          </a:xfrm>
          <a:prstGeom prst="rect">
            <a:avLst/>
          </a:prstGeom>
          <a:noFill/>
        </p:spPr>
        <p:txBody>
          <a:bodyPr wrap="square" rtlCol="0">
            <a:spAutoFit/>
          </a:bodyPr>
          <a:lstStyle/>
          <a:p>
            <a:r>
              <a:rPr lang="en-GB" sz="2400" b="1" dirty="0"/>
              <a:t>EMAIL IS:</a:t>
            </a:r>
          </a:p>
          <a:p>
            <a:endParaRPr lang="en-GB" sz="1050" b="1" dirty="0"/>
          </a:p>
          <a:p>
            <a:pPr marL="342900" indent="-342900">
              <a:buFont typeface="Arial" panose="020B0604020202020204" pitchFamily="34" charset="0"/>
              <a:buChar char="•"/>
            </a:pPr>
            <a:r>
              <a:rPr lang="en-GB" sz="2000" b="1" dirty="0"/>
              <a:t>NOT REAL-TIME</a:t>
            </a:r>
          </a:p>
          <a:p>
            <a:pPr marL="342900" indent="-342900">
              <a:buFont typeface="Arial" panose="020B0604020202020204" pitchFamily="34" charset="0"/>
              <a:buChar char="•"/>
            </a:pPr>
            <a:r>
              <a:rPr lang="en-GB" sz="2000" b="1" dirty="0"/>
              <a:t>ASYNCHRONOUS</a:t>
            </a:r>
          </a:p>
          <a:p>
            <a:pPr marL="342900" indent="-342900">
              <a:buFont typeface="Arial" panose="020B0604020202020204" pitchFamily="34" charset="0"/>
              <a:buChar char="•"/>
            </a:pPr>
            <a:r>
              <a:rPr lang="en-GB" sz="2000" b="1" dirty="0"/>
              <a:t>A BROADCASTING TOOL</a:t>
            </a:r>
          </a:p>
          <a:p>
            <a:pPr marL="342900" indent="-342900">
              <a:buFont typeface="Arial" panose="020B0604020202020204" pitchFamily="34" charset="0"/>
              <a:buChar char="•"/>
            </a:pPr>
            <a:r>
              <a:rPr lang="en-GB" sz="2000" b="1" dirty="0"/>
              <a:t>WHAT’S IMPORTANT?</a:t>
            </a:r>
          </a:p>
          <a:p>
            <a:endParaRPr lang="en-GB" sz="2400" b="1" dirty="0"/>
          </a:p>
        </p:txBody>
      </p:sp>
      <p:sp>
        <p:nvSpPr>
          <p:cNvPr id="2" name="Rectangle 1"/>
          <p:cNvSpPr/>
          <p:nvPr/>
        </p:nvSpPr>
        <p:spPr>
          <a:xfrm>
            <a:off x="1490321" y="6304785"/>
            <a:ext cx="1364476" cy="261610"/>
          </a:xfrm>
          <a:prstGeom prst="rect">
            <a:avLst/>
          </a:prstGeom>
        </p:spPr>
        <p:txBody>
          <a:bodyPr wrap="none">
            <a:spAutoFit/>
          </a:bodyPr>
          <a:lstStyle/>
          <a:p>
            <a:r>
              <a:rPr lang="en-GB" sz="1100" b="1" i="1" dirty="0"/>
              <a:t>SOURCES: SANEBOX</a:t>
            </a:r>
          </a:p>
        </p:txBody>
      </p:sp>
      <p:sp>
        <p:nvSpPr>
          <p:cNvPr id="65" name="Rectangle 64"/>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2834630077"/>
      </p:ext>
    </p:extLst>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75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75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750"/>
                                        <p:tgtEl>
                                          <p:spTgt spid="24"/>
                                        </p:tgtEl>
                                      </p:cBhvr>
                                    </p:animEffect>
                                  </p:childTnLst>
                                </p:cTn>
                              </p:par>
                              <p:par>
                                <p:cTn id="17" presetID="21" presetClass="entr" presetSubtype="1"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heel(1)">
                                      <p:cBhvr>
                                        <p:cTn id="19" dur="750"/>
                                        <p:tgtEl>
                                          <p:spTgt spid="5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75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up)">
                                      <p:cBhvr>
                                        <p:cTn id="25" dur="750"/>
                                        <p:tgtEl>
                                          <p:spTgt spid="53"/>
                                        </p:tgtEl>
                                      </p:cBhvr>
                                    </p:animEffect>
                                  </p:childTnLst>
                                </p:cTn>
                              </p:par>
                              <p:par>
                                <p:cTn id="26" presetID="22" presetClass="entr" presetSubtype="4"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750"/>
                                        <p:tgtEl>
                                          <p:spTgt spid="54"/>
                                        </p:tgtEl>
                                      </p:cBhvr>
                                    </p:animEffect>
                                  </p:childTnLst>
                                </p:cTn>
                              </p:par>
                              <p:par>
                                <p:cTn id="29" presetID="21" presetClass="entr" presetSubtype="1"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heel(1)">
                                      <p:cBhvr>
                                        <p:cTn id="31" dur="750"/>
                                        <p:tgtEl>
                                          <p:spTgt spid="5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heel(1)">
                                      <p:cBhvr>
                                        <p:cTn id="34" dur="750"/>
                                        <p:tgtEl>
                                          <p:spTgt spid="32"/>
                                        </p:tgtEl>
                                      </p:cBhvr>
                                    </p:animEffect>
                                  </p:childTnLst>
                                </p:cTn>
                              </p:par>
                              <p:par>
                                <p:cTn id="35" presetID="22" presetClass="entr" presetSubtype="1"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750"/>
                                        <p:tgtEl>
                                          <p:spTgt spid="42"/>
                                        </p:tgtEl>
                                      </p:cBhvr>
                                    </p:animEffect>
                                  </p:childTnLst>
                                </p:cTn>
                              </p:par>
                              <p:par>
                                <p:cTn id="38" presetID="22" presetClass="entr" presetSubtype="4"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75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22" presetClass="entr" presetSubtype="8" fill="hold" nodeType="with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wipe(left)">
                                      <p:cBhvr>
                                        <p:cTn id="46" dur="500"/>
                                        <p:tgtEl>
                                          <p:spTgt spid="102"/>
                                        </p:tgtEl>
                                      </p:cBhvr>
                                    </p:animEffect>
                                  </p:childTnLst>
                                </p:cTn>
                              </p:par>
                            </p:childTnLst>
                          </p:cTn>
                        </p:par>
                        <p:par>
                          <p:cTn id="47" fill="hold">
                            <p:stCondLst>
                              <p:cond delay="75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par>
                                <p:cTn id="53" presetID="53" presetClass="entr" presetSubtype="16" fill="hold" grpId="0" nodeType="withEffect">
                                  <p:stCondLst>
                                    <p:cond delay="250"/>
                                  </p:stCondLst>
                                  <p:childTnLst>
                                    <p:set>
                                      <p:cBhvr>
                                        <p:cTn id="54" dur="1" fill="hold">
                                          <p:stCondLst>
                                            <p:cond delay="0"/>
                                          </p:stCondLst>
                                        </p:cTn>
                                        <p:tgtEl>
                                          <p:spTgt spid="89"/>
                                        </p:tgtEl>
                                        <p:attrNameLst>
                                          <p:attrName>style.visibility</p:attrName>
                                        </p:attrNameLst>
                                      </p:cBhvr>
                                      <p:to>
                                        <p:strVal val="visible"/>
                                      </p:to>
                                    </p:set>
                                    <p:anim calcmode="lin" valueType="num">
                                      <p:cBhvr>
                                        <p:cTn id="55" dur="500" fill="hold"/>
                                        <p:tgtEl>
                                          <p:spTgt spid="89"/>
                                        </p:tgtEl>
                                        <p:attrNameLst>
                                          <p:attrName>ppt_w</p:attrName>
                                        </p:attrNameLst>
                                      </p:cBhvr>
                                      <p:tavLst>
                                        <p:tav tm="0">
                                          <p:val>
                                            <p:fltVal val="0"/>
                                          </p:val>
                                        </p:tav>
                                        <p:tav tm="100000">
                                          <p:val>
                                            <p:strVal val="#ppt_w"/>
                                          </p:val>
                                        </p:tav>
                                      </p:tavLst>
                                    </p:anim>
                                    <p:anim calcmode="lin" valueType="num">
                                      <p:cBhvr>
                                        <p:cTn id="56" dur="500" fill="hold"/>
                                        <p:tgtEl>
                                          <p:spTgt spid="89"/>
                                        </p:tgtEl>
                                        <p:attrNameLst>
                                          <p:attrName>ppt_h</p:attrName>
                                        </p:attrNameLst>
                                      </p:cBhvr>
                                      <p:tavLst>
                                        <p:tav tm="0">
                                          <p:val>
                                            <p:fltVal val="0"/>
                                          </p:val>
                                        </p:tav>
                                        <p:tav tm="100000">
                                          <p:val>
                                            <p:strVal val="#ppt_h"/>
                                          </p:val>
                                        </p:tav>
                                      </p:tavLst>
                                    </p:anim>
                                    <p:animEffect transition="in" filter="fade">
                                      <p:cBhvr>
                                        <p:cTn id="57" dur="500"/>
                                        <p:tgtEl>
                                          <p:spTgt spid="89"/>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87"/>
                                        </p:tgtEl>
                                        <p:attrNameLst>
                                          <p:attrName>style.visibility</p:attrName>
                                        </p:attrNameLst>
                                      </p:cBhvr>
                                      <p:to>
                                        <p:strVal val="visible"/>
                                      </p:to>
                                    </p:set>
                                    <p:anim calcmode="lin" valueType="num">
                                      <p:cBhvr>
                                        <p:cTn id="60" dur="500" fill="hold"/>
                                        <p:tgtEl>
                                          <p:spTgt spid="87"/>
                                        </p:tgtEl>
                                        <p:attrNameLst>
                                          <p:attrName>ppt_w</p:attrName>
                                        </p:attrNameLst>
                                      </p:cBhvr>
                                      <p:tavLst>
                                        <p:tav tm="0">
                                          <p:val>
                                            <p:fltVal val="0"/>
                                          </p:val>
                                        </p:tav>
                                        <p:tav tm="100000">
                                          <p:val>
                                            <p:strVal val="#ppt_w"/>
                                          </p:val>
                                        </p:tav>
                                      </p:tavLst>
                                    </p:anim>
                                    <p:anim calcmode="lin" valueType="num">
                                      <p:cBhvr>
                                        <p:cTn id="61" dur="500" fill="hold"/>
                                        <p:tgtEl>
                                          <p:spTgt spid="87"/>
                                        </p:tgtEl>
                                        <p:attrNameLst>
                                          <p:attrName>ppt_h</p:attrName>
                                        </p:attrNameLst>
                                      </p:cBhvr>
                                      <p:tavLst>
                                        <p:tav tm="0">
                                          <p:val>
                                            <p:fltVal val="0"/>
                                          </p:val>
                                        </p:tav>
                                        <p:tav tm="100000">
                                          <p:val>
                                            <p:strVal val="#ppt_h"/>
                                          </p:val>
                                        </p:tav>
                                      </p:tavLst>
                                    </p:anim>
                                    <p:animEffect transition="in" filter="fade">
                                      <p:cBhvr>
                                        <p:cTn id="62" dur="500"/>
                                        <p:tgtEl>
                                          <p:spTgt spid="87"/>
                                        </p:tgtEl>
                                      </p:cBhvr>
                                    </p:animEffect>
                                  </p:childTnLst>
                                </p:cTn>
                              </p:par>
                            </p:childTnLst>
                          </p:cTn>
                        </p:par>
                        <p:par>
                          <p:cTn id="63" fill="hold">
                            <p:stCondLst>
                              <p:cond delay="1750"/>
                            </p:stCondLst>
                            <p:childTnLst>
                              <p:par>
                                <p:cTn id="64" presetID="22" presetClass="entr" presetSubtype="8" fill="hold"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par>
                                <p:cTn id="67" presetID="22" presetClass="entr" presetSubtype="8"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par>
                                <p:cTn id="73" presetID="10" presetClass="entr" presetSubtype="0" fill="hold" nodeType="withEffect">
                                  <p:stCondLst>
                                    <p:cond delay="25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childTnLst>
                          </p:cTn>
                        </p:par>
                        <p:par>
                          <p:cTn id="76" fill="hold">
                            <p:stCondLst>
                              <p:cond delay="2500"/>
                            </p:stCondLst>
                            <p:childTnLst>
                              <p:par>
                                <p:cTn id="77" presetID="1" presetClass="entr" presetSubtype="0" fill="hold" nodeType="afterEffect">
                                  <p:stCondLst>
                                    <p:cond delay="250"/>
                                  </p:stCondLst>
                                  <p:childTnLst>
                                    <p:set>
                                      <p:cBhvr>
                                        <p:cTn id="78" dur="1" fill="hold">
                                          <p:stCondLst>
                                            <p:cond delay="0"/>
                                          </p:stCondLst>
                                        </p:cTn>
                                        <p:tgtEl>
                                          <p:spTgt spid="93"/>
                                        </p:tgtEl>
                                        <p:attrNameLst>
                                          <p:attrName>style.visibility</p:attrName>
                                        </p:attrNameLst>
                                      </p:cBhvr>
                                      <p:to>
                                        <p:strVal val="visible"/>
                                      </p:to>
                                    </p:set>
                                  </p:childTnLst>
                                </p:cTn>
                              </p:par>
                            </p:childTnLst>
                          </p:cTn>
                        </p:par>
                        <p:par>
                          <p:cTn id="79" fill="hold">
                            <p:stCondLst>
                              <p:cond delay="2750"/>
                            </p:stCondLst>
                            <p:childTnLst>
                              <p:par>
                                <p:cTn id="80" presetID="1" presetClass="entr" presetSubtype="0" fill="hold" nodeType="afterEffect">
                                  <p:stCondLst>
                                    <p:cond delay="250"/>
                                  </p:stCondLst>
                                  <p:childTnLst>
                                    <p:set>
                                      <p:cBhvr>
                                        <p:cTn id="81" dur="1" fill="hold">
                                          <p:stCondLst>
                                            <p:cond delay="0"/>
                                          </p:stCondLst>
                                        </p:cTn>
                                        <p:tgtEl>
                                          <p:spTgt spid="92"/>
                                        </p:tgtEl>
                                        <p:attrNameLst>
                                          <p:attrName>style.visibility</p:attrName>
                                        </p:attrNameLst>
                                      </p:cBhvr>
                                      <p:to>
                                        <p:strVal val="visible"/>
                                      </p:to>
                                    </p:set>
                                  </p:childTnLst>
                                </p:cTn>
                              </p:par>
                            </p:childTnLst>
                          </p:cTn>
                        </p:par>
                        <p:par>
                          <p:cTn id="82" fill="hold">
                            <p:stCondLst>
                              <p:cond delay="3000"/>
                            </p:stCondLst>
                            <p:childTnLst>
                              <p:par>
                                <p:cTn id="83" presetID="1" presetClass="entr" presetSubtype="0" fill="hold" nodeType="afterEffect">
                                  <p:stCondLst>
                                    <p:cond delay="250"/>
                                  </p:stCondLst>
                                  <p:childTnLst>
                                    <p:set>
                                      <p:cBhvr>
                                        <p:cTn id="84" dur="1" fill="hold">
                                          <p:stCondLst>
                                            <p:cond delay="0"/>
                                          </p:stCondLst>
                                        </p:cTn>
                                        <p:tgtEl>
                                          <p:spTgt spid="91"/>
                                        </p:tgtEl>
                                        <p:attrNameLst>
                                          <p:attrName>style.visibility</p:attrName>
                                        </p:attrNameLst>
                                      </p:cBhvr>
                                      <p:to>
                                        <p:strVal val="visible"/>
                                      </p:to>
                                    </p:set>
                                  </p:childTnLst>
                                </p:cTn>
                              </p:par>
                            </p:childTnLst>
                          </p:cTn>
                        </p:par>
                        <p:par>
                          <p:cTn id="85" fill="hold">
                            <p:stCondLst>
                              <p:cond delay="3250"/>
                            </p:stCondLst>
                            <p:childTnLst>
                              <p:par>
                                <p:cTn id="86" presetID="1" presetClass="entr" presetSubtype="0" fill="hold" nodeType="afterEffect">
                                  <p:stCondLst>
                                    <p:cond delay="250"/>
                                  </p:stCondLst>
                                  <p:childTnLst>
                                    <p:set>
                                      <p:cBhvr>
                                        <p:cTn id="87" dur="1" fill="hold">
                                          <p:stCondLst>
                                            <p:cond delay="0"/>
                                          </p:stCondLst>
                                        </p:cTn>
                                        <p:tgtEl>
                                          <p:spTgt spid="90"/>
                                        </p:tgtEl>
                                        <p:attrNameLst>
                                          <p:attrName>style.visibility</p:attrName>
                                        </p:attrNameLst>
                                      </p:cBhvr>
                                      <p:to>
                                        <p:strVal val="visible"/>
                                      </p:to>
                                    </p:set>
                                  </p:childTnLst>
                                </p:cTn>
                              </p:par>
                            </p:childTnLst>
                          </p:cTn>
                        </p:par>
                        <p:par>
                          <p:cTn id="88" fill="hold">
                            <p:stCondLst>
                              <p:cond delay="3500"/>
                            </p:stCondLst>
                            <p:childTnLst>
                              <p:par>
                                <p:cTn id="89" presetID="8" presetClass="emph" presetSubtype="0" fill="hold" nodeType="afterEffect">
                                  <p:stCondLst>
                                    <p:cond delay="0"/>
                                  </p:stCondLst>
                                  <p:childTnLst>
                                    <p:animRot by="21600000">
                                      <p:cBhvr>
                                        <p:cTn id="90" dur="2000" fill="hold"/>
                                        <p:tgtEl>
                                          <p:spTgt spid="43"/>
                                        </p:tgtEl>
                                        <p:attrNameLst>
                                          <p:attrName>r</p:attrName>
                                        </p:attrNameLst>
                                      </p:cBhvr>
                                    </p:animRot>
                                  </p:childTnLst>
                                </p:cTn>
                              </p:par>
                              <p:par>
                                <p:cTn id="91" presetID="8" presetClass="emph" presetSubtype="0" fill="hold" nodeType="withEffect">
                                  <p:stCondLst>
                                    <p:cond delay="0"/>
                                  </p:stCondLst>
                                  <p:childTnLst>
                                    <p:animRot by="1800000">
                                      <p:cBhvr>
                                        <p:cTn id="92" dur="2000" fill="hold"/>
                                        <p:tgtEl>
                                          <p:spTgt spid="42"/>
                                        </p:tgtEl>
                                        <p:attrNameLst>
                                          <p:attrName>r</p:attrName>
                                        </p:attrNameLst>
                                      </p:cBhvr>
                                    </p:animRot>
                                  </p:childTnLst>
                                </p:cTn>
                              </p:par>
                            </p:childTnLst>
                          </p:cTn>
                        </p:par>
                        <p:par>
                          <p:cTn id="93" fill="hold">
                            <p:stCondLst>
                              <p:cond delay="5500"/>
                            </p:stCondLst>
                            <p:childTnLst>
                              <p:par>
                                <p:cTn id="94" presetID="10" presetClass="exit" presetSubtype="0" fill="hold" grpId="1" nodeType="afterEffect">
                                  <p:stCondLst>
                                    <p:cond delay="0"/>
                                  </p:stCondLst>
                                  <p:childTnLst>
                                    <p:animEffect transition="out" filter="fade">
                                      <p:cBhvr>
                                        <p:cTn id="95" dur="500"/>
                                        <p:tgtEl>
                                          <p:spTgt spid="57"/>
                                        </p:tgtEl>
                                      </p:cBhvr>
                                    </p:animEffect>
                                    <p:set>
                                      <p:cBhvr>
                                        <p:cTn id="96" dur="1" fill="hold">
                                          <p:stCondLst>
                                            <p:cond delay="499"/>
                                          </p:stCondLst>
                                        </p:cTn>
                                        <p:tgtEl>
                                          <p:spTgt spid="57"/>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94"/>
                                        </p:tgtEl>
                                      </p:cBhvr>
                                    </p:animEffect>
                                    <p:set>
                                      <p:cBhvr>
                                        <p:cTn id="99" dur="1" fill="hold">
                                          <p:stCondLst>
                                            <p:cond delay="499"/>
                                          </p:stCondLst>
                                        </p:cTn>
                                        <p:tgtEl>
                                          <p:spTgt spid="9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93"/>
                                        </p:tgtEl>
                                      </p:cBhvr>
                                    </p:animEffect>
                                    <p:set>
                                      <p:cBhvr>
                                        <p:cTn id="102" dur="1" fill="hold">
                                          <p:stCondLst>
                                            <p:cond delay="499"/>
                                          </p:stCondLst>
                                        </p:cTn>
                                        <p:tgtEl>
                                          <p:spTgt spid="9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92"/>
                                        </p:tgtEl>
                                      </p:cBhvr>
                                    </p:animEffect>
                                    <p:set>
                                      <p:cBhvr>
                                        <p:cTn id="105" dur="1" fill="hold">
                                          <p:stCondLst>
                                            <p:cond delay="499"/>
                                          </p:stCondLst>
                                        </p:cTn>
                                        <p:tgtEl>
                                          <p:spTgt spid="92"/>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91"/>
                                        </p:tgtEl>
                                      </p:cBhvr>
                                    </p:animEffect>
                                    <p:set>
                                      <p:cBhvr>
                                        <p:cTn id="108" dur="1" fill="hold">
                                          <p:stCondLst>
                                            <p:cond delay="499"/>
                                          </p:stCondLst>
                                        </p:cTn>
                                        <p:tgtEl>
                                          <p:spTgt spid="91"/>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90"/>
                                        </p:tgtEl>
                                      </p:cBhvr>
                                    </p:animEffect>
                                    <p:set>
                                      <p:cBhvr>
                                        <p:cTn id="111" dur="1" fill="hold">
                                          <p:stCondLst>
                                            <p:cond delay="499"/>
                                          </p:stCondLst>
                                        </p:cTn>
                                        <p:tgtEl>
                                          <p:spTgt spid="90"/>
                                        </p:tgtEl>
                                        <p:attrNameLst>
                                          <p:attrName>style.visibility</p:attrName>
                                        </p:attrNameLst>
                                      </p:cBhvr>
                                      <p:to>
                                        <p:strVal val="hidden"/>
                                      </p:to>
                                    </p:set>
                                  </p:childTnLst>
                                </p:cTn>
                              </p:par>
                              <p:par>
                                <p:cTn id="112" presetID="22" presetClass="exit" presetSubtype="2" fill="hold" nodeType="withEffect">
                                  <p:stCondLst>
                                    <p:cond delay="250"/>
                                  </p:stCondLst>
                                  <p:childTnLst>
                                    <p:animEffect transition="out" filter="wipe(right)">
                                      <p:cBhvr>
                                        <p:cTn id="113" dur="500"/>
                                        <p:tgtEl>
                                          <p:spTgt spid="59"/>
                                        </p:tgtEl>
                                      </p:cBhvr>
                                    </p:animEffect>
                                    <p:set>
                                      <p:cBhvr>
                                        <p:cTn id="114" dur="1" fill="hold">
                                          <p:stCondLst>
                                            <p:cond delay="499"/>
                                          </p:stCondLst>
                                        </p:cTn>
                                        <p:tgtEl>
                                          <p:spTgt spid="59"/>
                                        </p:tgtEl>
                                        <p:attrNameLst>
                                          <p:attrName>style.visibility</p:attrName>
                                        </p:attrNameLst>
                                      </p:cBhvr>
                                      <p:to>
                                        <p:strVal val="hidden"/>
                                      </p:to>
                                    </p:set>
                                  </p:childTnLst>
                                </p:cTn>
                              </p:par>
                              <p:par>
                                <p:cTn id="115" presetID="22" presetClass="exit" presetSubtype="2" fill="hold" nodeType="withEffect">
                                  <p:stCondLst>
                                    <p:cond delay="250"/>
                                  </p:stCondLst>
                                  <p:childTnLst>
                                    <p:animEffect transition="out" filter="wipe(right)">
                                      <p:cBhvr>
                                        <p:cTn id="116" dur="500"/>
                                        <p:tgtEl>
                                          <p:spTgt spid="60"/>
                                        </p:tgtEl>
                                      </p:cBhvr>
                                    </p:animEffect>
                                    <p:set>
                                      <p:cBhvr>
                                        <p:cTn id="117" dur="1" fill="hold">
                                          <p:stCondLst>
                                            <p:cond delay="499"/>
                                          </p:stCondLst>
                                        </p:cTn>
                                        <p:tgtEl>
                                          <p:spTgt spid="60"/>
                                        </p:tgtEl>
                                        <p:attrNameLst>
                                          <p:attrName>style.visibility</p:attrName>
                                        </p:attrNameLst>
                                      </p:cBhvr>
                                      <p:to>
                                        <p:strVal val="hidden"/>
                                      </p:to>
                                    </p:set>
                                  </p:childTnLst>
                                </p:cTn>
                              </p:par>
                            </p:childTnLst>
                          </p:cTn>
                        </p:par>
                        <p:par>
                          <p:cTn id="118" fill="hold">
                            <p:stCondLst>
                              <p:cond delay="6250"/>
                            </p:stCondLst>
                            <p:childTnLst>
                              <p:par>
                                <p:cTn id="119" presetID="1" presetClass="entr" presetSubtype="0" fill="hold" grpId="0" nodeType="afterEffect">
                                  <p:stCondLst>
                                    <p:cond delay="0"/>
                                  </p:stCondLst>
                                  <p:childTnLst>
                                    <p:set>
                                      <p:cBhvr>
                                        <p:cTn id="120" dur="1" fill="hold">
                                          <p:stCondLst>
                                            <p:cond delay="0"/>
                                          </p:stCondLst>
                                        </p:cTn>
                                        <p:tgtEl>
                                          <p:spTgt spid="95">
                                            <p:txEl>
                                              <p:pRg st="0" end="0"/>
                                            </p:txEl>
                                          </p:spTgt>
                                        </p:tgtEl>
                                        <p:attrNameLst>
                                          <p:attrName>style.visibility</p:attrName>
                                        </p:attrNameLst>
                                      </p:cBhvr>
                                      <p:to>
                                        <p:strVal val="visible"/>
                                      </p:to>
                                    </p:set>
                                  </p:childTnLst>
                                </p:cTn>
                              </p:par>
                            </p:childTnLst>
                          </p:cTn>
                        </p:par>
                        <p:par>
                          <p:cTn id="121" fill="hold">
                            <p:stCondLst>
                              <p:cond delay="6250"/>
                            </p:stCondLst>
                            <p:childTnLst>
                              <p:par>
                                <p:cTn id="122" presetID="1" presetClass="entr" presetSubtype="0" fill="hold" grpId="0" nodeType="afterEffect">
                                  <p:stCondLst>
                                    <p:cond delay="500"/>
                                  </p:stCondLst>
                                  <p:childTnLst>
                                    <p:set>
                                      <p:cBhvr>
                                        <p:cTn id="123" dur="1" fill="hold">
                                          <p:stCondLst>
                                            <p:cond delay="0"/>
                                          </p:stCondLst>
                                        </p:cTn>
                                        <p:tgtEl>
                                          <p:spTgt spid="95">
                                            <p:txEl>
                                              <p:pRg st="2" end="2"/>
                                            </p:txEl>
                                          </p:spTgt>
                                        </p:tgtEl>
                                        <p:attrNameLst>
                                          <p:attrName>style.visibility</p:attrName>
                                        </p:attrNameLst>
                                      </p:cBhvr>
                                      <p:to>
                                        <p:strVal val="visible"/>
                                      </p:to>
                                    </p:set>
                                  </p:childTnLst>
                                </p:cTn>
                              </p:par>
                            </p:childTnLst>
                          </p:cTn>
                        </p:par>
                        <p:par>
                          <p:cTn id="124" fill="hold">
                            <p:stCondLst>
                              <p:cond delay="6750"/>
                            </p:stCondLst>
                            <p:childTnLst>
                              <p:par>
                                <p:cTn id="125" presetID="1" presetClass="entr" presetSubtype="0" fill="hold" grpId="0" nodeType="afterEffect">
                                  <p:stCondLst>
                                    <p:cond delay="500"/>
                                  </p:stCondLst>
                                  <p:childTnLst>
                                    <p:set>
                                      <p:cBhvr>
                                        <p:cTn id="126" dur="1" fill="hold">
                                          <p:stCondLst>
                                            <p:cond delay="0"/>
                                          </p:stCondLst>
                                        </p:cTn>
                                        <p:tgtEl>
                                          <p:spTgt spid="95">
                                            <p:txEl>
                                              <p:pRg st="3" end="3"/>
                                            </p:txEl>
                                          </p:spTgt>
                                        </p:tgtEl>
                                        <p:attrNameLst>
                                          <p:attrName>style.visibility</p:attrName>
                                        </p:attrNameLst>
                                      </p:cBhvr>
                                      <p:to>
                                        <p:strVal val="visible"/>
                                      </p:to>
                                    </p:set>
                                  </p:childTnLst>
                                </p:cTn>
                              </p:par>
                              <p:par>
                                <p:cTn id="127" presetID="1" presetClass="entr" presetSubtype="0" fill="hold" grpId="0" nodeType="withEffect">
                                  <p:stCondLst>
                                    <p:cond delay="1050"/>
                                  </p:stCondLst>
                                  <p:childTnLst>
                                    <p:set>
                                      <p:cBhvr>
                                        <p:cTn id="128" dur="1" fill="hold">
                                          <p:stCondLst>
                                            <p:cond delay="0"/>
                                          </p:stCondLst>
                                        </p:cTn>
                                        <p:tgtEl>
                                          <p:spTgt spid="95">
                                            <p:txEl>
                                              <p:pRg st="4" end="4"/>
                                            </p:txEl>
                                          </p:spTgt>
                                        </p:tgtEl>
                                        <p:attrNameLst>
                                          <p:attrName>style.visibility</p:attrName>
                                        </p:attrNameLst>
                                      </p:cBhvr>
                                      <p:to>
                                        <p:strVal val="visible"/>
                                      </p:to>
                                    </p:set>
                                  </p:childTnLst>
                                </p:cTn>
                              </p:par>
                              <p:par>
                                <p:cTn id="129" presetID="1" presetClass="entr" presetSubtype="0" fill="hold" grpId="0" nodeType="withEffect">
                                  <p:stCondLst>
                                    <p:cond delay="1050"/>
                                  </p:stCondLst>
                                  <p:childTnLst>
                                    <p:set>
                                      <p:cBhvr>
                                        <p:cTn id="130"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500"/>
                                  </p:stCondLst>
                                  <p:childTnLst>
                                    <p:set>
                                      <p:cBhvr>
                                        <p:cTn id="134"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500"/>
                                  </p:stCondLst>
                                  <p:childTnLst>
                                    <p:set>
                                      <p:cBhvr>
                                        <p:cTn id="138" dur="1" fill="hold">
                                          <p:stCondLst>
                                            <p:cond delay="0"/>
                                          </p:stCondLst>
                                        </p:cTn>
                                        <p:tgtEl>
                                          <p:spTgt spid="96">
                                            <p:txEl>
                                              <p:pRg st="2" end="2"/>
                                            </p:txEl>
                                          </p:spTgt>
                                        </p:tgtEl>
                                        <p:attrNameLst>
                                          <p:attrName>style.visibility</p:attrName>
                                        </p:attrNameLst>
                                      </p:cBhvr>
                                      <p:to>
                                        <p:strVal val="visible"/>
                                      </p:to>
                                    </p:set>
                                  </p:childTnLst>
                                </p:cTn>
                              </p:par>
                            </p:childTnLst>
                          </p:cTn>
                        </p:par>
                        <p:par>
                          <p:cTn id="139" fill="hold">
                            <p:stCondLst>
                              <p:cond delay="500"/>
                            </p:stCondLst>
                            <p:childTnLst>
                              <p:par>
                                <p:cTn id="140" presetID="1" presetClass="entr" presetSubtype="0" fill="hold" grpId="0" nodeType="afterEffect">
                                  <p:stCondLst>
                                    <p:cond delay="500"/>
                                  </p:stCondLst>
                                  <p:childTnLst>
                                    <p:set>
                                      <p:cBhvr>
                                        <p:cTn id="141" dur="1" fill="hold">
                                          <p:stCondLst>
                                            <p:cond delay="0"/>
                                          </p:stCondLst>
                                        </p:cTn>
                                        <p:tgtEl>
                                          <p:spTgt spid="96">
                                            <p:txEl>
                                              <p:pRg st="3" end="3"/>
                                            </p:txEl>
                                          </p:spTgt>
                                        </p:tgtEl>
                                        <p:attrNameLst>
                                          <p:attrName>style.visibility</p:attrName>
                                        </p:attrNameLst>
                                      </p:cBhvr>
                                      <p:to>
                                        <p:strVal val="visible"/>
                                      </p:to>
                                    </p:set>
                                  </p:childTnLst>
                                </p:cTn>
                              </p:par>
                            </p:childTnLst>
                          </p:cTn>
                        </p:par>
                        <p:par>
                          <p:cTn id="142" fill="hold">
                            <p:stCondLst>
                              <p:cond delay="1000"/>
                            </p:stCondLst>
                            <p:childTnLst>
                              <p:par>
                                <p:cTn id="143" presetID="1" presetClass="entr" presetSubtype="0" fill="hold" grpId="0" nodeType="afterEffect">
                                  <p:stCondLst>
                                    <p:cond delay="500"/>
                                  </p:stCondLst>
                                  <p:childTnLst>
                                    <p:set>
                                      <p:cBhvr>
                                        <p:cTn id="144" dur="1" fill="hold">
                                          <p:stCondLst>
                                            <p:cond delay="0"/>
                                          </p:stCondLst>
                                        </p:cTn>
                                        <p:tgtEl>
                                          <p:spTgt spid="96">
                                            <p:txEl>
                                              <p:pRg st="4" end="4"/>
                                            </p:txEl>
                                          </p:spTgt>
                                        </p:tgtEl>
                                        <p:attrNameLst>
                                          <p:attrName>style.visibility</p:attrName>
                                        </p:attrNameLst>
                                      </p:cBhvr>
                                      <p:to>
                                        <p:strVal val="visible"/>
                                      </p:to>
                                    </p:set>
                                  </p:childTnLst>
                                </p:cTn>
                              </p:par>
                            </p:childTnLst>
                          </p:cTn>
                        </p:par>
                        <p:par>
                          <p:cTn id="145" fill="hold">
                            <p:stCondLst>
                              <p:cond delay="1500"/>
                            </p:stCondLst>
                            <p:childTnLst>
                              <p:par>
                                <p:cTn id="146" presetID="1" presetClass="entr" presetSubtype="0" fill="hold" grpId="0" nodeType="afterEffect">
                                  <p:stCondLst>
                                    <p:cond delay="500"/>
                                  </p:stCondLst>
                                  <p:childTnLst>
                                    <p:set>
                                      <p:cBhvr>
                                        <p:cTn id="147" dur="1" fill="hold">
                                          <p:stCondLst>
                                            <p:cond delay="0"/>
                                          </p:stCondLst>
                                        </p:cTn>
                                        <p:tgtEl>
                                          <p:spTgt spid="96">
                                            <p:txEl>
                                              <p:pRg st="5" end="5"/>
                                            </p:txEl>
                                          </p:spTgt>
                                        </p:tgtEl>
                                        <p:attrNameLst>
                                          <p:attrName>style.visibility</p:attrName>
                                        </p:attrNameLst>
                                      </p:cBhvr>
                                      <p:to>
                                        <p:strVal val="visible"/>
                                      </p:to>
                                    </p:set>
                                  </p:childTnLst>
                                </p:cTn>
                              </p:par>
                            </p:childTnLst>
                          </p:cTn>
                        </p:par>
                        <p:par>
                          <p:cTn id="148" fill="hold">
                            <p:stCondLst>
                              <p:cond delay="2000"/>
                            </p:stCondLst>
                            <p:childTnLst>
                              <p:par>
                                <p:cTn id="149" presetID="10" presetClass="entr" presetSubtype="0" fill="hold" grpId="0" nodeType="afterEffect">
                                  <p:stCondLst>
                                    <p:cond delay="300"/>
                                  </p:stCondLst>
                                  <p:childTnLst>
                                    <p:set>
                                      <p:cBhvr>
                                        <p:cTn id="150" dur="1" fill="hold">
                                          <p:stCondLst>
                                            <p:cond delay="0"/>
                                          </p:stCondLst>
                                        </p:cTn>
                                        <p:tgtEl>
                                          <p:spTgt spid="2"/>
                                        </p:tgtEl>
                                        <p:attrNameLst>
                                          <p:attrName>style.visibility</p:attrName>
                                        </p:attrNameLst>
                                      </p:cBhvr>
                                      <p:to>
                                        <p:strVal val="visible"/>
                                      </p:to>
                                    </p:set>
                                    <p:animEffect transition="in" filter="fade">
                                      <p:cBhvr>
                                        <p:cTn id="151" dur="200"/>
                                        <p:tgtEl>
                                          <p:spTgt spid="2"/>
                                        </p:tgtEl>
                                      </p:cBhvr>
                                    </p:animEffect>
                                  </p:childTnLst>
                                </p:cTn>
                              </p:par>
                            </p:childTnLst>
                          </p:cTn>
                        </p:par>
                        <p:par>
                          <p:cTn id="152" fill="hold">
                            <p:stCondLst>
                              <p:cond delay="2500"/>
                            </p:stCondLst>
                            <p:childTnLst>
                              <p:par>
                                <p:cTn id="153" presetID="10" presetClass="entr" presetSubtype="0" fill="hold" grpId="0" nodeType="afterEffect">
                                  <p:stCondLst>
                                    <p:cond delay="0"/>
                                  </p:stCondLst>
                                  <p:childTnLst>
                                    <p:set>
                                      <p:cBhvr>
                                        <p:cTn id="154" dur="1" fill="hold">
                                          <p:stCondLst>
                                            <p:cond delay="0"/>
                                          </p:stCondLst>
                                        </p:cTn>
                                        <p:tgtEl>
                                          <p:spTgt spid="65"/>
                                        </p:tgtEl>
                                        <p:attrNameLst>
                                          <p:attrName>style.visibility</p:attrName>
                                        </p:attrNameLst>
                                      </p:cBhvr>
                                      <p:to>
                                        <p:strVal val="visible"/>
                                      </p:to>
                                    </p:set>
                                    <p:animEffect transition="in" filter="fade">
                                      <p:cBhvr>
                                        <p:cTn id="155"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24" grpId="0" animBg="1"/>
      <p:bldP spid="32" grpId="0" animBg="1"/>
      <p:bldP spid="56" grpId="0" animBg="1"/>
      <p:bldP spid="57" grpId="0" animBg="1"/>
      <p:bldP spid="57" grpId="1" animBg="1"/>
      <p:bldP spid="87" grpId="0" animBg="1"/>
      <p:bldP spid="88" grpId="0" animBg="1"/>
      <p:bldP spid="89" grpId="0" animBg="1"/>
      <p:bldP spid="95" grpId="0" uiExpand="1" build="p"/>
      <p:bldP spid="96" grpId="0" uiExpand="1" build="p"/>
      <p:bldP spid="2" grpId="0"/>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p:cNvGrpSpPr/>
          <p:nvPr/>
        </p:nvGrpSpPr>
        <p:grpSpPr>
          <a:xfrm>
            <a:off x="6911924" y="3712490"/>
            <a:ext cx="2993798" cy="1629891"/>
            <a:chOff x="6911924" y="3712490"/>
            <a:chExt cx="2993798" cy="1629891"/>
          </a:xfrm>
        </p:grpSpPr>
        <p:grpSp>
          <p:nvGrpSpPr>
            <p:cNvPr id="111" name="Group 110"/>
            <p:cNvGrpSpPr/>
            <p:nvPr/>
          </p:nvGrpSpPr>
          <p:grpSpPr>
            <a:xfrm>
              <a:off x="6911924" y="3712490"/>
              <a:ext cx="2993798" cy="369332"/>
              <a:chOff x="7064602" y="3712490"/>
              <a:chExt cx="2993798" cy="369332"/>
            </a:xfrm>
          </p:grpSpPr>
          <p:sp>
            <p:nvSpPr>
              <p:cNvPr id="112" name="Freeform 24"/>
              <p:cNvSpPr>
                <a:spLocks noEditPoints="1"/>
              </p:cNvSpPr>
              <p:nvPr/>
            </p:nvSpPr>
            <p:spPr bwMode="auto">
              <a:xfrm>
                <a:off x="7064602" y="374240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13" name="TextBox 112"/>
              <p:cNvSpPr txBox="1"/>
              <p:nvPr/>
            </p:nvSpPr>
            <p:spPr>
              <a:xfrm>
                <a:off x="7567282" y="3712490"/>
                <a:ext cx="2491118" cy="369332"/>
              </a:xfrm>
              <a:prstGeom prst="rect">
                <a:avLst/>
              </a:prstGeom>
              <a:noFill/>
            </p:spPr>
            <p:txBody>
              <a:bodyPr wrap="square" rtlCol="0">
                <a:spAutoFit/>
              </a:bodyPr>
              <a:lstStyle/>
              <a:p>
                <a:r>
                  <a:rPr lang="en-GB" dirty="0"/>
                  <a:t>RE: RE: RE: RE SUBJECT</a:t>
                </a:r>
              </a:p>
            </p:txBody>
          </p:sp>
        </p:grpSp>
        <p:grpSp>
          <p:nvGrpSpPr>
            <p:cNvPr id="114" name="Group 113"/>
            <p:cNvGrpSpPr/>
            <p:nvPr/>
          </p:nvGrpSpPr>
          <p:grpSpPr>
            <a:xfrm>
              <a:off x="6911924" y="4128965"/>
              <a:ext cx="2993798" cy="369332"/>
              <a:chOff x="7064602" y="4128965"/>
              <a:chExt cx="2993798" cy="369332"/>
            </a:xfrm>
          </p:grpSpPr>
          <p:sp>
            <p:nvSpPr>
              <p:cNvPr id="115" name="Freeform 24"/>
              <p:cNvSpPr>
                <a:spLocks noEditPoints="1"/>
              </p:cNvSpPr>
              <p:nvPr/>
            </p:nvSpPr>
            <p:spPr bwMode="auto">
              <a:xfrm>
                <a:off x="7064602" y="416274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16" name="TextBox 115"/>
              <p:cNvSpPr txBox="1"/>
              <p:nvPr/>
            </p:nvSpPr>
            <p:spPr>
              <a:xfrm>
                <a:off x="7567282" y="4128965"/>
                <a:ext cx="2491118" cy="369332"/>
              </a:xfrm>
              <a:prstGeom prst="rect">
                <a:avLst/>
              </a:prstGeom>
              <a:noFill/>
            </p:spPr>
            <p:txBody>
              <a:bodyPr wrap="square" rtlCol="0">
                <a:spAutoFit/>
              </a:bodyPr>
              <a:lstStyle/>
              <a:p>
                <a:r>
                  <a:rPr lang="en-GB" dirty="0"/>
                  <a:t>RE: RE: RE SUBJECT</a:t>
                </a:r>
              </a:p>
            </p:txBody>
          </p:sp>
        </p:grpSp>
        <p:grpSp>
          <p:nvGrpSpPr>
            <p:cNvPr id="117" name="Group 116"/>
            <p:cNvGrpSpPr/>
            <p:nvPr/>
          </p:nvGrpSpPr>
          <p:grpSpPr>
            <a:xfrm>
              <a:off x="6911924" y="4551007"/>
              <a:ext cx="2993798" cy="369332"/>
              <a:chOff x="7064602" y="4551007"/>
              <a:chExt cx="2993798" cy="369332"/>
            </a:xfrm>
          </p:grpSpPr>
          <p:sp>
            <p:nvSpPr>
              <p:cNvPr id="118" name="Freeform 24"/>
              <p:cNvSpPr>
                <a:spLocks noEditPoints="1"/>
              </p:cNvSpPr>
              <p:nvPr/>
            </p:nvSpPr>
            <p:spPr bwMode="auto">
              <a:xfrm>
                <a:off x="7064602" y="458308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19" name="TextBox 118"/>
              <p:cNvSpPr txBox="1"/>
              <p:nvPr/>
            </p:nvSpPr>
            <p:spPr>
              <a:xfrm>
                <a:off x="7567282" y="4551007"/>
                <a:ext cx="2491118" cy="369332"/>
              </a:xfrm>
              <a:prstGeom prst="rect">
                <a:avLst/>
              </a:prstGeom>
              <a:noFill/>
            </p:spPr>
            <p:txBody>
              <a:bodyPr wrap="square" rtlCol="0">
                <a:spAutoFit/>
              </a:bodyPr>
              <a:lstStyle/>
              <a:p>
                <a:r>
                  <a:rPr lang="en-GB" dirty="0"/>
                  <a:t>RE: RE SUBJECT</a:t>
                </a:r>
              </a:p>
            </p:txBody>
          </p:sp>
        </p:grpSp>
        <p:grpSp>
          <p:nvGrpSpPr>
            <p:cNvPr id="120" name="Group 119"/>
            <p:cNvGrpSpPr/>
            <p:nvPr/>
          </p:nvGrpSpPr>
          <p:grpSpPr>
            <a:xfrm>
              <a:off x="6911924" y="4973049"/>
              <a:ext cx="2993798" cy="369332"/>
              <a:chOff x="7064602" y="4973049"/>
              <a:chExt cx="2993798" cy="369332"/>
            </a:xfrm>
          </p:grpSpPr>
          <p:sp>
            <p:nvSpPr>
              <p:cNvPr id="121" name="Freeform 24"/>
              <p:cNvSpPr>
                <a:spLocks noEditPoints="1"/>
              </p:cNvSpPr>
              <p:nvPr/>
            </p:nvSpPr>
            <p:spPr bwMode="auto">
              <a:xfrm>
                <a:off x="7064602" y="500342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2" name="TextBox 121"/>
              <p:cNvSpPr txBox="1"/>
              <p:nvPr/>
            </p:nvSpPr>
            <p:spPr>
              <a:xfrm>
                <a:off x="7567282" y="4973049"/>
                <a:ext cx="2491118" cy="369332"/>
              </a:xfrm>
              <a:prstGeom prst="rect">
                <a:avLst/>
              </a:prstGeom>
              <a:noFill/>
            </p:spPr>
            <p:txBody>
              <a:bodyPr wrap="square" rtlCol="0">
                <a:spAutoFit/>
              </a:bodyPr>
              <a:lstStyle/>
              <a:p>
                <a:r>
                  <a:rPr lang="en-GB" dirty="0"/>
                  <a:t>RE SUBJECT</a:t>
                </a:r>
              </a:p>
            </p:txBody>
          </p:sp>
        </p:grpSp>
      </p:grpSp>
      <p:sp>
        <p:nvSpPr>
          <p:cNvPr id="130" name="Freeform: Shape 129"/>
          <p:cNvSpPr/>
          <p:nvPr/>
        </p:nvSpPr>
        <p:spPr>
          <a:xfrm>
            <a:off x="6616081" y="2573959"/>
            <a:ext cx="3432517" cy="4284041"/>
          </a:xfrm>
          <a:custGeom>
            <a:avLst/>
            <a:gdLst>
              <a:gd name="connsiteX0" fmla="*/ 0 w 3432517"/>
              <a:gd name="connsiteY0" fmla="*/ 1716260 h 4284041"/>
              <a:gd name="connsiteX1" fmla="*/ 1716259 w 3432517"/>
              <a:gd name="connsiteY1" fmla="*/ 3432519 h 4284041"/>
              <a:gd name="connsiteX2" fmla="*/ 3423657 w 3432517"/>
              <a:gd name="connsiteY2" fmla="*/ 1891738 h 4284041"/>
              <a:gd name="connsiteX3" fmla="*/ 3432517 w 3432517"/>
              <a:gd name="connsiteY3" fmla="*/ 1716280 h 4284041"/>
              <a:gd name="connsiteX4" fmla="*/ 3432517 w 3432517"/>
              <a:gd name="connsiteY4" fmla="*/ 4284041 h 4284041"/>
              <a:gd name="connsiteX5" fmla="*/ 0 w 3432517"/>
              <a:gd name="connsiteY5" fmla="*/ 4284041 h 4284041"/>
              <a:gd name="connsiteX6" fmla="*/ 0 w 3432517"/>
              <a:gd name="connsiteY6" fmla="*/ 0 h 4284041"/>
              <a:gd name="connsiteX7" fmla="*/ 3432517 w 3432517"/>
              <a:gd name="connsiteY7" fmla="*/ 0 h 4284041"/>
              <a:gd name="connsiteX8" fmla="*/ 3432517 w 3432517"/>
              <a:gd name="connsiteY8" fmla="*/ 1716241 h 4284041"/>
              <a:gd name="connsiteX9" fmla="*/ 3423657 w 3432517"/>
              <a:gd name="connsiteY9" fmla="*/ 1540783 h 4284041"/>
              <a:gd name="connsiteX10" fmla="*/ 1716259 w 3432517"/>
              <a:gd name="connsiteY10" fmla="*/ 1 h 4284041"/>
              <a:gd name="connsiteX11" fmla="*/ 0 w 3432517"/>
              <a:gd name="connsiteY11" fmla="*/ 1716260 h 428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2517" h="4284041">
                <a:moveTo>
                  <a:pt x="0" y="1716260"/>
                </a:moveTo>
                <a:cubicBezTo>
                  <a:pt x="0" y="2664124"/>
                  <a:pt x="768395" y="3432519"/>
                  <a:pt x="1716259" y="3432519"/>
                </a:cubicBezTo>
                <a:cubicBezTo>
                  <a:pt x="2604882" y="3432519"/>
                  <a:pt x="3335768" y="2757172"/>
                  <a:pt x="3423657" y="1891738"/>
                </a:cubicBezTo>
                <a:lnTo>
                  <a:pt x="3432517" y="1716280"/>
                </a:lnTo>
                <a:lnTo>
                  <a:pt x="3432517" y="4284041"/>
                </a:lnTo>
                <a:lnTo>
                  <a:pt x="0" y="4284041"/>
                </a:lnTo>
                <a:close/>
                <a:moveTo>
                  <a:pt x="0" y="0"/>
                </a:moveTo>
                <a:lnTo>
                  <a:pt x="3432517" y="0"/>
                </a:lnTo>
                <a:lnTo>
                  <a:pt x="3432517" y="1716241"/>
                </a:lnTo>
                <a:lnTo>
                  <a:pt x="3423657" y="1540783"/>
                </a:lnTo>
                <a:cubicBezTo>
                  <a:pt x="3335768" y="675348"/>
                  <a:pt x="2604882" y="1"/>
                  <a:pt x="1716259" y="1"/>
                </a:cubicBezTo>
                <a:cubicBezTo>
                  <a:pt x="768395" y="1"/>
                  <a:pt x="0" y="768396"/>
                  <a:pt x="0" y="17162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The Daily Commute</a:t>
            </a:r>
            <a:endParaRPr lang="en-US" sz="4000" dirty="0">
              <a:solidFill>
                <a:schemeClr val="bg1"/>
              </a:solidFill>
              <a:latin typeface="Arial"/>
              <a:cs typeface="Arial"/>
            </a:endParaRPr>
          </a:p>
        </p:txBody>
      </p:sp>
      <p:sp>
        <p:nvSpPr>
          <p:cNvPr id="32"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42" name="Group 41"/>
          <p:cNvGrpSpPr/>
          <p:nvPr/>
        </p:nvGrpSpPr>
        <p:grpSpPr>
          <a:xfrm rot="1800000">
            <a:off x="9865406" y="965650"/>
            <a:ext cx="1973440" cy="1973438"/>
            <a:chOff x="9865406" y="965650"/>
            <a:chExt cx="1973440" cy="1973438"/>
          </a:xfrm>
        </p:grpSpPr>
        <p:sp>
          <p:nvSpPr>
            <p:cNvPr id="41" name="Oval 40"/>
            <p:cNvSpPr/>
            <p:nvPr/>
          </p:nvSpPr>
          <p:spPr>
            <a:xfrm>
              <a:off x="9865406" y="965650"/>
              <a:ext cx="1973440" cy="1973438"/>
            </a:xfrm>
            <a:prstGeom prst="ellipse">
              <a:avLst/>
            </a:prstGeom>
            <a:solidFill>
              <a:schemeClr val="accent1">
                <a:alpha val="0"/>
              </a:schemeClr>
            </a:solidFill>
            <a:ln>
              <a:solidFill>
                <a:schemeClr val="tx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grpSp>
        <p:nvGrpSpPr>
          <p:cNvPr id="43" name="Group 42"/>
          <p:cNvGrpSpPr/>
          <p:nvPr/>
        </p:nvGrpSpPr>
        <p:grpSpPr>
          <a:xfrm>
            <a:off x="9865406" y="965650"/>
            <a:ext cx="1973440" cy="1973438"/>
            <a:chOff x="9865406" y="965650"/>
            <a:chExt cx="1973440" cy="1973438"/>
          </a:xfrm>
        </p:grpSpPr>
        <p:sp>
          <p:nvSpPr>
            <p:cNvPr id="33" name="Oval 32"/>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5" name="Straight Connector 34"/>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56" name="Oval 55"/>
          <p:cNvSpPr/>
          <p:nvPr/>
        </p:nvSpPr>
        <p:spPr>
          <a:xfrm>
            <a:off x="10762126" y="184830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p:cNvCxnSpPr/>
          <p:nvPr/>
        </p:nvCxnSpPr>
        <p:spPr>
          <a:xfrm>
            <a:off x="-140677" y="4726737"/>
            <a:ext cx="590842" cy="14562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grpSp>
        <p:nvGrpSpPr>
          <p:cNvPr id="101" name="Group 100"/>
          <p:cNvGrpSpPr/>
          <p:nvPr/>
        </p:nvGrpSpPr>
        <p:grpSpPr>
          <a:xfrm>
            <a:off x="1414092" y="618552"/>
            <a:ext cx="1670543" cy="2191601"/>
            <a:chOff x="1414092" y="618552"/>
            <a:chExt cx="1670543" cy="2191601"/>
          </a:xfrm>
        </p:grpSpPr>
        <p:sp>
          <p:nvSpPr>
            <p:cNvPr id="7" name="Freeform 5"/>
            <p:cNvSpPr>
              <a:spLocks/>
            </p:cNvSpPr>
            <p:nvPr/>
          </p:nvSpPr>
          <p:spPr bwMode="auto">
            <a:xfrm>
              <a:off x="1579883" y="618552"/>
              <a:ext cx="1504752" cy="1398961"/>
            </a:xfrm>
            <a:custGeom>
              <a:avLst/>
              <a:gdLst>
                <a:gd name="T0" fmla="*/ 13 w 228"/>
                <a:gd name="T1" fmla="*/ 212 h 212"/>
                <a:gd name="T2" fmla="*/ 4 w 228"/>
                <a:gd name="T3" fmla="*/ 174 h 212"/>
                <a:gd name="T4" fmla="*/ 0 w 228"/>
                <a:gd name="T5" fmla="*/ 160 h 212"/>
                <a:gd name="T6" fmla="*/ 0 w 228"/>
                <a:gd name="T7" fmla="*/ 105 h 212"/>
                <a:gd name="T8" fmla="*/ 1 w 228"/>
                <a:gd name="T9" fmla="*/ 98 h 212"/>
                <a:gd name="T10" fmla="*/ 153 w 228"/>
                <a:gd name="T11" fmla="*/ 43 h 212"/>
                <a:gd name="T12" fmla="*/ 179 w 228"/>
                <a:gd name="T13" fmla="*/ 62 h 212"/>
                <a:gd name="T14" fmla="*/ 202 w 228"/>
                <a:gd name="T15" fmla="*/ 151 h 212"/>
                <a:gd name="T16" fmla="*/ 177 w 228"/>
                <a:gd name="T17" fmla="*/ 154 h 212"/>
                <a:gd name="T18" fmla="*/ 140 w 228"/>
                <a:gd name="T19" fmla="*/ 112 h 212"/>
                <a:gd name="T20" fmla="*/ 106 w 228"/>
                <a:gd name="T21" fmla="*/ 116 h 212"/>
                <a:gd name="T22" fmla="*/ 78 w 228"/>
                <a:gd name="T23" fmla="*/ 181 h 212"/>
                <a:gd name="T24" fmla="*/ 42 w 228"/>
                <a:gd name="T25" fmla="*/ 149 h 212"/>
                <a:gd name="T26" fmla="*/ 17 w 228"/>
                <a:gd name="T27" fmla="*/ 18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12">
                  <a:moveTo>
                    <a:pt x="13" y="212"/>
                  </a:moveTo>
                  <a:cubicBezTo>
                    <a:pt x="13" y="212"/>
                    <a:pt x="15" y="190"/>
                    <a:pt x="4" y="174"/>
                  </a:cubicBezTo>
                  <a:cubicBezTo>
                    <a:pt x="2" y="170"/>
                    <a:pt x="0" y="165"/>
                    <a:pt x="0" y="160"/>
                  </a:cubicBezTo>
                  <a:cubicBezTo>
                    <a:pt x="0" y="105"/>
                    <a:pt x="0" y="105"/>
                    <a:pt x="0" y="105"/>
                  </a:cubicBezTo>
                  <a:cubicBezTo>
                    <a:pt x="0" y="103"/>
                    <a:pt x="0" y="100"/>
                    <a:pt x="1" y="98"/>
                  </a:cubicBezTo>
                  <a:cubicBezTo>
                    <a:pt x="5" y="79"/>
                    <a:pt x="30" y="0"/>
                    <a:pt x="153" y="43"/>
                  </a:cubicBezTo>
                  <a:cubicBezTo>
                    <a:pt x="163" y="47"/>
                    <a:pt x="172" y="53"/>
                    <a:pt x="179" y="62"/>
                  </a:cubicBezTo>
                  <a:cubicBezTo>
                    <a:pt x="197" y="84"/>
                    <a:pt x="228" y="129"/>
                    <a:pt x="202" y="151"/>
                  </a:cubicBezTo>
                  <a:cubicBezTo>
                    <a:pt x="195" y="157"/>
                    <a:pt x="185" y="157"/>
                    <a:pt x="177" y="154"/>
                  </a:cubicBezTo>
                  <a:cubicBezTo>
                    <a:pt x="162" y="147"/>
                    <a:pt x="140" y="134"/>
                    <a:pt x="140" y="112"/>
                  </a:cubicBezTo>
                  <a:cubicBezTo>
                    <a:pt x="140" y="112"/>
                    <a:pt x="117" y="116"/>
                    <a:pt x="106" y="116"/>
                  </a:cubicBezTo>
                  <a:cubicBezTo>
                    <a:pt x="106" y="116"/>
                    <a:pt x="73" y="136"/>
                    <a:pt x="78" y="181"/>
                  </a:cubicBezTo>
                  <a:cubicBezTo>
                    <a:pt x="78" y="181"/>
                    <a:pt x="51" y="170"/>
                    <a:pt x="42" y="149"/>
                  </a:cubicBezTo>
                  <a:cubicBezTo>
                    <a:pt x="42" y="149"/>
                    <a:pt x="17" y="133"/>
                    <a:pt x="17" y="18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6"/>
            <p:cNvSpPr>
              <a:spLocks/>
            </p:cNvSpPr>
            <p:nvPr/>
          </p:nvSpPr>
          <p:spPr bwMode="auto">
            <a:xfrm>
              <a:off x="1579883" y="1911723"/>
              <a:ext cx="137370" cy="448425"/>
            </a:xfrm>
            <a:custGeom>
              <a:avLst/>
              <a:gdLst>
                <a:gd name="T0" fmla="*/ 21 w 21"/>
                <a:gd name="T1" fmla="*/ 0 h 68"/>
                <a:gd name="T2" fmla="*/ 0 w 21"/>
                <a:gd name="T3" fmla="*/ 68 h 68"/>
              </a:gdLst>
              <a:ahLst/>
              <a:cxnLst>
                <a:cxn ang="0">
                  <a:pos x="T0" y="T1"/>
                </a:cxn>
                <a:cxn ang="0">
                  <a:pos x="T2" y="T3"/>
                </a:cxn>
              </a:cxnLst>
              <a:rect l="0" t="0" r="r" b="b"/>
              <a:pathLst>
                <a:path w="21" h="68">
                  <a:moveTo>
                    <a:pt x="21" y="0"/>
                  </a:moveTo>
                  <a:cubicBezTo>
                    <a:pt x="21" y="0"/>
                    <a:pt x="14" y="48"/>
                    <a:pt x="0" y="6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7"/>
            <p:cNvSpPr>
              <a:spLocks/>
            </p:cNvSpPr>
            <p:nvPr/>
          </p:nvSpPr>
          <p:spPr bwMode="auto">
            <a:xfrm>
              <a:off x="2742000" y="1674878"/>
              <a:ext cx="137370" cy="394741"/>
            </a:xfrm>
            <a:custGeom>
              <a:avLst/>
              <a:gdLst>
                <a:gd name="T0" fmla="*/ 21 w 21"/>
                <a:gd name="T1" fmla="*/ 0 h 60"/>
                <a:gd name="T2" fmla="*/ 17 w 21"/>
                <a:gd name="T3" fmla="*/ 42 h 60"/>
                <a:gd name="T4" fmla="*/ 7 w 21"/>
                <a:gd name="T5" fmla="*/ 56 h 60"/>
                <a:gd name="T6" fmla="*/ 0 w 21"/>
                <a:gd name="T7" fmla="*/ 60 h 60"/>
              </a:gdLst>
              <a:ahLst/>
              <a:cxnLst>
                <a:cxn ang="0">
                  <a:pos x="T0" y="T1"/>
                </a:cxn>
                <a:cxn ang="0">
                  <a:pos x="T2" y="T3"/>
                </a:cxn>
                <a:cxn ang="0">
                  <a:pos x="T4" y="T5"/>
                </a:cxn>
                <a:cxn ang="0">
                  <a:pos x="T6" y="T7"/>
                </a:cxn>
              </a:cxnLst>
              <a:rect l="0" t="0" r="r" b="b"/>
              <a:pathLst>
                <a:path w="21" h="60">
                  <a:moveTo>
                    <a:pt x="21" y="0"/>
                  </a:moveTo>
                  <a:cubicBezTo>
                    <a:pt x="17" y="42"/>
                    <a:pt x="17" y="42"/>
                    <a:pt x="17" y="42"/>
                  </a:cubicBezTo>
                  <a:cubicBezTo>
                    <a:pt x="16" y="48"/>
                    <a:pt x="13" y="54"/>
                    <a:pt x="7" y="56"/>
                  </a:cubicBezTo>
                  <a:cubicBezTo>
                    <a:pt x="0" y="60"/>
                    <a:pt x="0" y="60"/>
                    <a:pt x="0" y="6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8"/>
            <p:cNvSpPr>
              <a:spLocks/>
            </p:cNvSpPr>
            <p:nvPr/>
          </p:nvSpPr>
          <p:spPr bwMode="auto">
            <a:xfrm>
              <a:off x="2503576" y="2135935"/>
              <a:ext cx="244739" cy="224213"/>
            </a:xfrm>
            <a:custGeom>
              <a:avLst/>
              <a:gdLst>
                <a:gd name="T0" fmla="*/ 30 w 37"/>
                <a:gd name="T1" fmla="*/ 0 h 34"/>
                <a:gd name="T2" fmla="*/ 30 w 37"/>
                <a:gd name="T3" fmla="*/ 19 h 34"/>
                <a:gd name="T4" fmla="*/ 23 w 37"/>
                <a:gd name="T5" fmla="*/ 34 h 34"/>
                <a:gd name="T6" fmla="*/ 6 w 37"/>
                <a:gd name="T7" fmla="*/ 29 h 34"/>
                <a:gd name="T8" fmla="*/ 11 w 37"/>
                <a:gd name="T9" fmla="*/ 17 h 34"/>
              </a:gdLst>
              <a:ahLst/>
              <a:cxnLst>
                <a:cxn ang="0">
                  <a:pos x="T0" y="T1"/>
                </a:cxn>
                <a:cxn ang="0">
                  <a:pos x="T2" y="T3"/>
                </a:cxn>
                <a:cxn ang="0">
                  <a:pos x="T4" y="T5"/>
                </a:cxn>
                <a:cxn ang="0">
                  <a:pos x="T6" y="T7"/>
                </a:cxn>
                <a:cxn ang="0">
                  <a:pos x="T8" y="T9"/>
                </a:cxn>
              </a:cxnLst>
              <a:rect l="0" t="0" r="r" b="b"/>
              <a:pathLst>
                <a:path w="37" h="34">
                  <a:moveTo>
                    <a:pt x="30" y="0"/>
                  </a:moveTo>
                  <a:cubicBezTo>
                    <a:pt x="30" y="19"/>
                    <a:pt x="30" y="19"/>
                    <a:pt x="30" y="19"/>
                  </a:cubicBezTo>
                  <a:cubicBezTo>
                    <a:pt x="30" y="19"/>
                    <a:pt x="37" y="29"/>
                    <a:pt x="23" y="34"/>
                  </a:cubicBezTo>
                  <a:cubicBezTo>
                    <a:pt x="6" y="29"/>
                    <a:pt x="6" y="29"/>
                    <a:pt x="6" y="29"/>
                  </a:cubicBezTo>
                  <a:cubicBezTo>
                    <a:pt x="6" y="29"/>
                    <a:pt x="0" y="18"/>
                    <a:pt x="11" y="1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Freeform 9"/>
            <p:cNvSpPr>
              <a:spLocks/>
            </p:cNvSpPr>
            <p:nvPr/>
          </p:nvSpPr>
          <p:spPr bwMode="auto">
            <a:xfrm>
              <a:off x="2331469" y="1938565"/>
              <a:ext cx="311056" cy="39474"/>
            </a:xfrm>
            <a:custGeom>
              <a:avLst/>
              <a:gdLst>
                <a:gd name="T0" fmla="*/ 197 w 197"/>
                <a:gd name="T1" fmla="*/ 25 h 25"/>
                <a:gd name="T2" fmla="*/ 105 w 197"/>
                <a:gd name="T3" fmla="*/ 0 h 25"/>
                <a:gd name="T4" fmla="*/ 0 w 197"/>
                <a:gd name="T5" fmla="*/ 4 h 25"/>
              </a:gdLst>
              <a:ahLst/>
              <a:cxnLst>
                <a:cxn ang="0">
                  <a:pos x="T0" y="T1"/>
                </a:cxn>
                <a:cxn ang="0">
                  <a:pos x="T2" y="T3"/>
                </a:cxn>
                <a:cxn ang="0">
                  <a:pos x="T4" y="T5"/>
                </a:cxn>
              </a:cxnLst>
              <a:rect l="0" t="0" r="r" b="b"/>
              <a:pathLst>
                <a:path w="197" h="25">
                  <a:moveTo>
                    <a:pt x="197" y="25"/>
                  </a:moveTo>
                  <a:lnTo>
                    <a:pt x="105" y="0"/>
                  </a:lnTo>
                  <a:lnTo>
                    <a:pt x="0" y="4"/>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0"/>
            <p:cNvSpPr>
              <a:spLocks noChangeShapeType="1"/>
            </p:cNvSpPr>
            <p:nvPr/>
          </p:nvSpPr>
          <p:spPr bwMode="auto">
            <a:xfrm flipV="1">
              <a:off x="2742000" y="1978039"/>
              <a:ext cx="85264" cy="12632"/>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Freeform 11"/>
            <p:cNvSpPr>
              <a:spLocks/>
            </p:cNvSpPr>
            <p:nvPr/>
          </p:nvSpPr>
          <p:spPr bwMode="auto">
            <a:xfrm>
              <a:off x="2536734" y="2393306"/>
              <a:ext cx="52106" cy="99475"/>
            </a:xfrm>
            <a:custGeom>
              <a:avLst/>
              <a:gdLst>
                <a:gd name="T0" fmla="*/ 33 w 33"/>
                <a:gd name="T1" fmla="*/ 0 h 63"/>
                <a:gd name="T2" fmla="*/ 21 w 33"/>
                <a:gd name="T3" fmla="*/ 63 h 63"/>
                <a:gd name="T4" fmla="*/ 0 w 33"/>
                <a:gd name="T5" fmla="*/ 63 h 63"/>
              </a:gdLst>
              <a:ahLst/>
              <a:cxnLst>
                <a:cxn ang="0">
                  <a:pos x="T0" y="T1"/>
                </a:cxn>
                <a:cxn ang="0">
                  <a:pos x="T2" y="T3"/>
                </a:cxn>
                <a:cxn ang="0">
                  <a:pos x="T4" y="T5"/>
                </a:cxn>
              </a:cxnLst>
              <a:rect l="0" t="0" r="r" b="b"/>
              <a:pathLst>
                <a:path w="33" h="63">
                  <a:moveTo>
                    <a:pt x="33" y="0"/>
                  </a:moveTo>
                  <a:lnTo>
                    <a:pt x="21" y="63"/>
                  </a:lnTo>
                  <a:lnTo>
                    <a:pt x="0" y="63"/>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12"/>
            <p:cNvSpPr>
              <a:spLocks/>
            </p:cNvSpPr>
            <p:nvPr/>
          </p:nvSpPr>
          <p:spPr bwMode="auto">
            <a:xfrm>
              <a:off x="1909886" y="2492781"/>
              <a:ext cx="626848" cy="284213"/>
            </a:xfrm>
            <a:custGeom>
              <a:avLst/>
              <a:gdLst>
                <a:gd name="T0" fmla="*/ 95 w 95"/>
                <a:gd name="T1" fmla="*/ 9 h 43"/>
                <a:gd name="T2" fmla="*/ 85 w 95"/>
                <a:gd name="T3" fmla="*/ 16 h 43"/>
                <a:gd name="T4" fmla="*/ 66 w 95"/>
                <a:gd name="T5" fmla="*/ 39 h 43"/>
                <a:gd name="T6" fmla="*/ 0 w 95"/>
                <a:gd name="T7" fmla="*/ 0 h 43"/>
              </a:gdLst>
              <a:ahLst/>
              <a:cxnLst>
                <a:cxn ang="0">
                  <a:pos x="T0" y="T1"/>
                </a:cxn>
                <a:cxn ang="0">
                  <a:pos x="T2" y="T3"/>
                </a:cxn>
                <a:cxn ang="0">
                  <a:pos x="T4" y="T5"/>
                </a:cxn>
                <a:cxn ang="0">
                  <a:pos x="T6" y="T7"/>
                </a:cxn>
              </a:cxnLst>
              <a:rect l="0" t="0" r="r" b="b"/>
              <a:pathLst>
                <a:path w="95" h="43">
                  <a:moveTo>
                    <a:pt x="95" y="9"/>
                  </a:moveTo>
                  <a:cubicBezTo>
                    <a:pt x="85" y="16"/>
                    <a:pt x="85" y="16"/>
                    <a:pt x="85" y="16"/>
                  </a:cubicBezTo>
                  <a:cubicBezTo>
                    <a:pt x="85" y="16"/>
                    <a:pt x="88" y="43"/>
                    <a:pt x="66" y="39"/>
                  </a:cubicBezTo>
                  <a:cubicBezTo>
                    <a:pt x="44" y="35"/>
                    <a:pt x="0" y="0"/>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13"/>
            <p:cNvSpPr>
              <a:spLocks/>
            </p:cNvSpPr>
            <p:nvPr/>
          </p:nvSpPr>
          <p:spPr bwMode="auto">
            <a:xfrm>
              <a:off x="1414092" y="2202252"/>
              <a:ext cx="601585" cy="607901"/>
            </a:xfrm>
            <a:custGeom>
              <a:avLst/>
              <a:gdLst>
                <a:gd name="T0" fmla="*/ 25 w 91"/>
                <a:gd name="T1" fmla="*/ 3 h 92"/>
                <a:gd name="T2" fmla="*/ 36 w 91"/>
                <a:gd name="T3" fmla="*/ 41 h 92"/>
                <a:gd name="T4" fmla="*/ 84 w 91"/>
                <a:gd name="T5" fmla="*/ 92 h 92"/>
              </a:gdLst>
              <a:ahLst/>
              <a:cxnLst>
                <a:cxn ang="0">
                  <a:pos x="T0" y="T1"/>
                </a:cxn>
                <a:cxn ang="0">
                  <a:pos x="T2" y="T3"/>
                </a:cxn>
                <a:cxn ang="0">
                  <a:pos x="T4" y="T5"/>
                </a:cxn>
              </a:cxnLst>
              <a:rect l="0" t="0" r="r" b="b"/>
              <a:pathLst>
                <a:path w="91" h="92">
                  <a:moveTo>
                    <a:pt x="25" y="3"/>
                  </a:moveTo>
                  <a:cubicBezTo>
                    <a:pt x="25" y="3"/>
                    <a:pt x="0" y="0"/>
                    <a:pt x="36" y="41"/>
                  </a:cubicBezTo>
                  <a:cubicBezTo>
                    <a:pt x="36" y="41"/>
                    <a:pt x="91" y="74"/>
                    <a:pt x="84" y="9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4" name="Freeform 14"/>
          <p:cNvSpPr>
            <a:spLocks/>
          </p:cNvSpPr>
          <p:nvPr/>
        </p:nvSpPr>
        <p:spPr bwMode="auto">
          <a:xfrm>
            <a:off x="1341459" y="2222778"/>
            <a:ext cx="442110" cy="699481"/>
          </a:xfrm>
          <a:custGeom>
            <a:avLst/>
            <a:gdLst>
              <a:gd name="T0" fmla="*/ 67 w 67"/>
              <a:gd name="T1" fmla="*/ 61 h 106"/>
              <a:gd name="T2" fmla="*/ 36 w 67"/>
              <a:gd name="T3" fmla="*/ 106 h 106"/>
              <a:gd name="T4" fmla="*/ 3 w 67"/>
              <a:gd name="T5" fmla="*/ 41 h 106"/>
              <a:gd name="T6" fmla="*/ 17 w 67"/>
              <a:gd name="T7" fmla="*/ 0 h 106"/>
            </a:gdLst>
            <a:ahLst/>
            <a:cxnLst>
              <a:cxn ang="0">
                <a:pos x="T0" y="T1"/>
              </a:cxn>
              <a:cxn ang="0">
                <a:pos x="T2" y="T3"/>
              </a:cxn>
              <a:cxn ang="0">
                <a:pos x="T4" y="T5"/>
              </a:cxn>
              <a:cxn ang="0">
                <a:pos x="T6" y="T7"/>
              </a:cxn>
            </a:cxnLst>
            <a:rect l="0" t="0" r="r" b="b"/>
            <a:pathLst>
              <a:path w="67" h="106">
                <a:moveTo>
                  <a:pt x="67" y="61"/>
                </a:moveTo>
                <a:cubicBezTo>
                  <a:pt x="67" y="61"/>
                  <a:pt x="40" y="55"/>
                  <a:pt x="36" y="106"/>
                </a:cubicBezTo>
                <a:cubicBezTo>
                  <a:pt x="36" y="106"/>
                  <a:pt x="0" y="45"/>
                  <a:pt x="3" y="41"/>
                </a:cubicBezTo>
                <a:cubicBezTo>
                  <a:pt x="17" y="0"/>
                  <a:pt x="17" y="0"/>
                  <a:pt x="17"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3" name="Group 102"/>
          <p:cNvGrpSpPr/>
          <p:nvPr/>
        </p:nvGrpSpPr>
        <p:grpSpPr>
          <a:xfrm>
            <a:off x="1750411" y="2750152"/>
            <a:ext cx="647375" cy="1980019"/>
            <a:chOff x="1750411" y="2750152"/>
            <a:chExt cx="647375" cy="1980019"/>
          </a:xfrm>
        </p:grpSpPr>
        <p:sp>
          <p:nvSpPr>
            <p:cNvPr id="45" name="Freeform 15"/>
            <p:cNvSpPr>
              <a:spLocks/>
            </p:cNvSpPr>
            <p:nvPr/>
          </p:nvSpPr>
          <p:spPr bwMode="auto">
            <a:xfrm>
              <a:off x="2015677" y="2810152"/>
              <a:ext cx="382109" cy="1920019"/>
            </a:xfrm>
            <a:custGeom>
              <a:avLst/>
              <a:gdLst>
                <a:gd name="T0" fmla="*/ 31 w 58"/>
                <a:gd name="T1" fmla="*/ 0 h 291"/>
                <a:gd name="T2" fmla="*/ 14 w 58"/>
                <a:gd name="T3" fmla="*/ 58 h 291"/>
                <a:gd name="T4" fmla="*/ 58 w 58"/>
                <a:gd name="T5" fmla="*/ 291 h 291"/>
              </a:gdLst>
              <a:ahLst/>
              <a:cxnLst>
                <a:cxn ang="0">
                  <a:pos x="T0" y="T1"/>
                </a:cxn>
                <a:cxn ang="0">
                  <a:pos x="T2" y="T3"/>
                </a:cxn>
                <a:cxn ang="0">
                  <a:pos x="T4" y="T5"/>
                </a:cxn>
              </a:cxnLst>
              <a:rect l="0" t="0" r="r" b="b"/>
              <a:pathLst>
                <a:path w="58" h="291">
                  <a:moveTo>
                    <a:pt x="31" y="0"/>
                  </a:moveTo>
                  <a:cubicBezTo>
                    <a:pt x="31" y="0"/>
                    <a:pt x="0" y="9"/>
                    <a:pt x="14" y="58"/>
                  </a:cubicBezTo>
                  <a:cubicBezTo>
                    <a:pt x="28" y="107"/>
                    <a:pt x="58" y="291"/>
                    <a:pt x="58" y="29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16"/>
            <p:cNvSpPr>
              <a:spLocks/>
            </p:cNvSpPr>
            <p:nvPr/>
          </p:nvSpPr>
          <p:spPr bwMode="auto">
            <a:xfrm>
              <a:off x="1750411" y="2750152"/>
              <a:ext cx="290529" cy="172107"/>
            </a:xfrm>
            <a:custGeom>
              <a:avLst/>
              <a:gdLst>
                <a:gd name="T0" fmla="*/ 0 w 44"/>
                <a:gd name="T1" fmla="*/ 0 h 26"/>
                <a:gd name="T2" fmla="*/ 44 w 44"/>
                <a:gd name="T3" fmla="*/ 26 h 26"/>
              </a:gdLst>
              <a:ahLst/>
              <a:cxnLst>
                <a:cxn ang="0">
                  <a:pos x="T0" y="T1"/>
                </a:cxn>
                <a:cxn ang="0">
                  <a:pos x="T2" y="T3"/>
                </a:cxn>
              </a:cxnLst>
              <a:rect l="0" t="0" r="r" b="b"/>
              <a:pathLst>
                <a:path w="44" h="26">
                  <a:moveTo>
                    <a:pt x="0" y="0"/>
                  </a:moveTo>
                  <a:cubicBezTo>
                    <a:pt x="0" y="0"/>
                    <a:pt x="24" y="1"/>
                    <a:pt x="44" y="2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8" name="Freeform 18"/>
          <p:cNvSpPr>
            <a:spLocks/>
          </p:cNvSpPr>
          <p:nvPr/>
        </p:nvSpPr>
        <p:spPr bwMode="auto">
          <a:xfrm>
            <a:off x="424082" y="2511728"/>
            <a:ext cx="1616858" cy="3453192"/>
          </a:xfrm>
          <a:custGeom>
            <a:avLst/>
            <a:gdLst>
              <a:gd name="T0" fmla="*/ 124 w 245"/>
              <a:gd name="T1" fmla="*/ 0 h 523"/>
              <a:gd name="T2" fmla="*/ 6 w 245"/>
              <a:gd name="T3" fmla="*/ 143 h 523"/>
              <a:gd name="T4" fmla="*/ 6 w 245"/>
              <a:gd name="T5" fmla="*/ 365 h 523"/>
              <a:gd name="T6" fmla="*/ 26 w 245"/>
              <a:gd name="T7" fmla="*/ 426 h 523"/>
              <a:gd name="T8" fmla="*/ 166 w 245"/>
              <a:gd name="T9" fmla="*/ 507 h 523"/>
              <a:gd name="T10" fmla="*/ 174 w 245"/>
              <a:gd name="T11" fmla="*/ 507 h 523"/>
              <a:gd name="T12" fmla="*/ 223 w 245"/>
              <a:gd name="T13" fmla="*/ 523 h 523"/>
              <a:gd name="T14" fmla="*/ 245 w 245"/>
              <a:gd name="T15" fmla="*/ 515 h 5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523">
                <a:moveTo>
                  <a:pt x="124" y="0"/>
                </a:moveTo>
                <a:cubicBezTo>
                  <a:pt x="124" y="0"/>
                  <a:pt x="12" y="37"/>
                  <a:pt x="6" y="143"/>
                </a:cubicBezTo>
                <a:cubicBezTo>
                  <a:pt x="0" y="249"/>
                  <a:pt x="6" y="365"/>
                  <a:pt x="6" y="365"/>
                </a:cubicBezTo>
                <a:cubicBezTo>
                  <a:pt x="26" y="426"/>
                  <a:pt x="26" y="426"/>
                  <a:pt x="26" y="426"/>
                </a:cubicBezTo>
                <a:cubicBezTo>
                  <a:pt x="166" y="507"/>
                  <a:pt x="166" y="507"/>
                  <a:pt x="166" y="507"/>
                </a:cubicBezTo>
                <a:cubicBezTo>
                  <a:pt x="174" y="507"/>
                  <a:pt x="174" y="507"/>
                  <a:pt x="174" y="507"/>
                </a:cubicBezTo>
                <a:cubicBezTo>
                  <a:pt x="223" y="523"/>
                  <a:pt x="223" y="523"/>
                  <a:pt x="223" y="523"/>
                </a:cubicBezTo>
                <a:cubicBezTo>
                  <a:pt x="223" y="523"/>
                  <a:pt x="242" y="523"/>
                  <a:pt x="245" y="51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4" name="Group 103"/>
          <p:cNvGrpSpPr/>
          <p:nvPr/>
        </p:nvGrpSpPr>
        <p:grpSpPr>
          <a:xfrm>
            <a:off x="1024088" y="3568055"/>
            <a:ext cx="1149485" cy="2363707"/>
            <a:chOff x="1024088" y="3568055"/>
            <a:chExt cx="1149485" cy="2363707"/>
          </a:xfrm>
        </p:grpSpPr>
        <p:sp>
          <p:nvSpPr>
            <p:cNvPr id="49" name="Freeform 19"/>
            <p:cNvSpPr>
              <a:spLocks/>
            </p:cNvSpPr>
            <p:nvPr/>
          </p:nvSpPr>
          <p:spPr bwMode="auto">
            <a:xfrm>
              <a:off x="1816727" y="5429652"/>
              <a:ext cx="356846" cy="502110"/>
            </a:xfrm>
            <a:custGeom>
              <a:avLst/>
              <a:gdLst>
                <a:gd name="T0" fmla="*/ 54 w 54"/>
                <a:gd name="T1" fmla="*/ 0 h 76"/>
                <a:gd name="T2" fmla="*/ 14 w 54"/>
                <a:gd name="T3" fmla="*/ 76 h 76"/>
              </a:gdLst>
              <a:ahLst/>
              <a:cxnLst>
                <a:cxn ang="0">
                  <a:pos x="T0" y="T1"/>
                </a:cxn>
                <a:cxn ang="0">
                  <a:pos x="T2" y="T3"/>
                </a:cxn>
              </a:cxnLst>
              <a:rect l="0" t="0" r="r" b="b"/>
              <a:pathLst>
                <a:path w="54" h="76">
                  <a:moveTo>
                    <a:pt x="54" y="0"/>
                  </a:moveTo>
                  <a:cubicBezTo>
                    <a:pt x="54" y="0"/>
                    <a:pt x="0" y="59"/>
                    <a:pt x="14" y="7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p:cNvSpPr>
              <a:spLocks/>
            </p:cNvSpPr>
            <p:nvPr/>
          </p:nvSpPr>
          <p:spPr bwMode="auto">
            <a:xfrm>
              <a:off x="1024088" y="3568055"/>
              <a:ext cx="1089484" cy="1861597"/>
            </a:xfrm>
            <a:custGeom>
              <a:avLst/>
              <a:gdLst>
                <a:gd name="T0" fmla="*/ 165 w 165"/>
                <a:gd name="T1" fmla="*/ 282 h 282"/>
                <a:gd name="T2" fmla="*/ 115 w 165"/>
                <a:gd name="T3" fmla="*/ 260 h 282"/>
                <a:gd name="T4" fmla="*/ 83 w 165"/>
                <a:gd name="T5" fmla="*/ 243 h 282"/>
                <a:gd name="T6" fmla="*/ 45 w 165"/>
                <a:gd name="T7" fmla="*/ 213 h 282"/>
                <a:gd name="T8" fmla="*/ 16 w 165"/>
                <a:gd name="T9" fmla="*/ 154 h 282"/>
                <a:gd name="T10" fmla="*/ 26 w 165"/>
                <a:gd name="T11" fmla="*/ 80 h 282"/>
                <a:gd name="T12" fmla="*/ 16 w 165"/>
                <a:gd name="T13" fmla="*/ 58 h 282"/>
                <a:gd name="T14" fmla="*/ 0 w 165"/>
                <a:gd name="T15" fmla="*/ 0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282">
                  <a:moveTo>
                    <a:pt x="165" y="282"/>
                  </a:moveTo>
                  <a:cubicBezTo>
                    <a:pt x="115" y="260"/>
                    <a:pt x="115" y="260"/>
                    <a:pt x="115" y="260"/>
                  </a:cubicBezTo>
                  <a:cubicBezTo>
                    <a:pt x="115" y="260"/>
                    <a:pt x="105" y="233"/>
                    <a:pt x="83" y="243"/>
                  </a:cubicBezTo>
                  <a:cubicBezTo>
                    <a:pt x="83" y="243"/>
                    <a:pt x="75" y="221"/>
                    <a:pt x="45" y="213"/>
                  </a:cubicBezTo>
                  <a:cubicBezTo>
                    <a:pt x="45" y="213"/>
                    <a:pt x="37" y="165"/>
                    <a:pt x="16" y="154"/>
                  </a:cubicBezTo>
                  <a:cubicBezTo>
                    <a:pt x="16" y="154"/>
                    <a:pt x="32" y="132"/>
                    <a:pt x="26" y="80"/>
                  </a:cubicBezTo>
                  <a:cubicBezTo>
                    <a:pt x="16" y="58"/>
                    <a:pt x="16" y="58"/>
                    <a:pt x="16" y="58"/>
                  </a:cubicBezTo>
                  <a:cubicBezTo>
                    <a:pt x="0" y="0"/>
                    <a:pt x="0" y="0"/>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9" name="Group 98"/>
          <p:cNvGrpSpPr/>
          <p:nvPr/>
        </p:nvGrpSpPr>
        <p:grpSpPr>
          <a:xfrm>
            <a:off x="3289900" y="3891742"/>
            <a:ext cx="857377" cy="990010"/>
            <a:chOff x="3289900" y="3891742"/>
            <a:chExt cx="857377" cy="990010"/>
          </a:xfrm>
        </p:grpSpPr>
        <p:sp>
          <p:nvSpPr>
            <p:cNvPr id="58" name="Freeform 21"/>
            <p:cNvSpPr>
              <a:spLocks/>
            </p:cNvSpPr>
            <p:nvPr/>
          </p:nvSpPr>
          <p:spPr bwMode="auto">
            <a:xfrm>
              <a:off x="3665693" y="3891742"/>
              <a:ext cx="145265" cy="350530"/>
            </a:xfrm>
            <a:custGeom>
              <a:avLst/>
              <a:gdLst>
                <a:gd name="T0" fmla="*/ 22 w 22"/>
                <a:gd name="T1" fmla="*/ 18 h 53"/>
                <a:gd name="T2" fmla="*/ 0 w 22"/>
                <a:gd name="T3" fmla="*/ 36 h 53"/>
                <a:gd name="T4" fmla="*/ 0 w 22"/>
                <a:gd name="T5" fmla="*/ 53 h 53"/>
              </a:gdLst>
              <a:ahLst/>
              <a:cxnLst>
                <a:cxn ang="0">
                  <a:pos x="T0" y="T1"/>
                </a:cxn>
                <a:cxn ang="0">
                  <a:pos x="T2" y="T3"/>
                </a:cxn>
                <a:cxn ang="0">
                  <a:pos x="T4" y="T5"/>
                </a:cxn>
              </a:cxnLst>
              <a:rect l="0" t="0" r="r" b="b"/>
              <a:pathLst>
                <a:path w="22" h="53">
                  <a:moveTo>
                    <a:pt x="22" y="18"/>
                  </a:moveTo>
                  <a:cubicBezTo>
                    <a:pt x="22" y="18"/>
                    <a:pt x="3" y="0"/>
                    <a:pt x="0" y="36"/>
                  </a:cubicBezTo>
                  <a:cubicBezTo>
                    <a:pt x="0" y="53"/>
                    <a:pt x="0" y="53"/>
                    <a:pt x="0" y="5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Freeform 22"/>
            <p:cNvSpPr>
              <a:spLocks/>
            </p:cNvSpPr>
            <p:nvPr/>
          </p:nvSpPr>
          <p:spPr bwMode="auto">
            <a:xfrm>
              <a:off x="3460428" y="4076481"/>
              <a:ext cx="686849" cy="423162"/>
            </a:xfrm>
            <a:custGeom>
              <a:avLst/>
              <a:gdLst>
                <a:gd name="T0" fmla="*/ 104 w 104"/>
                <a:gd name="T1" fmla="*/ 0 h 64"/>
                <a:gd name="T2" fmla="*/ 78 w 104"/>
                <a:gd name="T3" fmla="*/ 0 h 64"/>
                <a:gd name="T4" fmla="*/ 59 w 104"/>
                <a:gd name="T5" fmla="*/ 8 h 64"/>
                <a:gd name="T6" fmla="*/ 0 w 104"/>
                <a:gd name="T7" fmla="*/ 64 h 64"/>
              </a:gdLst>
              <a:ahLst/>
              <a:cxnLst>
                <a:cxn ang="0">
                  <a:pos x="T0" y="T1"/>
                </a:cxn>
                <a:cxn ang="0">
                  <a:pos x="T2" y="T3"/>
                </a:cxn>
                <a:cxn ang="0">
                  <a:pos x="T4" y="T5"/>
                </a:cxn>
                <a:cxn ang="0">
                  <a:pos x="T6" y="T7"/>
                </a:cxn>
              </a:cxnLst>
              <a:rect l="0" t="0" r="r" b="b"/>
              <a:pathLst>
                <a:path w="104" h="64">
                  <a:moveTo>
                    <a:pt x="104" y="0"/>
                  </a:moveTo>
                  <a:cubicBezTo>
                    <a:pt x="78" y="0"/>
                    <a:pt x="78" y="0"/>
                    <a:pt x="78" y="0"/>
                  </a:cubicBezTo>
                  <a:cubicBezTo>
                    <a:pt x="71" y="0"/>
                    <a:pt x="64" y="3"/>
                    <a:pt x="59" y="8"/>
                  </a:cubicBezTo>
                  <a:cubicBezTo>
                    <a:pt x="0" y="64"/>
                    <a:pt x="0" y="64"/>
                    <a:pt x="0" y="6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23"/>
            <p:cNvSpPr>
              <a:spLocks/>
            </p:cNvSpPr>
            <p:nvPr/>
          </p:nvSpPr>
          <p:spPr bwMode="auto">
            <a:xfrm>
              <a:off x="3989380" y="4109639"/>
              <a:ext cx="157896" cy="178423"/>
            </a:xfrm>
            <a:custGeom>
              <a:avLst/>
              <a:gdLst>
                <a:gd name="T0" fmla="*/ 15 w 24"/>
                <a:gd name="T1" fmla="*/ 0 h 27"/>
                <a:gd name="T2" fmla="*/ 24 w 24"/>
                <a:gd name="T3" fmla="*/ 27 h 27"/>
              </a:gdLst>
              <a:ahLst/>
              <a:cxnLst>
                <a:cxn ang="0">
                  <a:pos x="T0" y="T1"/>
                </a:cxn>
                <a:cxn ang="0">
                  <a:pos x="T2" y="T3"/>
                </a:cxn>
              </a:cxnLst>
              <a:rect l="0" t="0" r="r" b="b"/>
              <a:pathLst>
                <a:path w="24" h="27">
                  <a:moveTo>
                    <a:pt x="15" y="0"/>
                  </a:moveTo>
                  <a:cubicBezTo>
                    <a:pt x="15" y="0"/>
                    <a:pt x="0" y="1"/>
                    <a:pt x="24" y="2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Freeform 24"/>
            <p:cNvSpPr>
              <a:spLocks/>
            </p:cNvSpPr>
            <p:nvPr/>
          </p:nvSpPr>
          <p:spPr bwMode="auto">
            <a:xfrm>
              <a:off x="3725693" y="4288062"/>
              <a:ext cx="421583" cy="172107"/>
            </a:xfrm>
            <a:custGeom>
              <a:avLst/>
              <a:gdLst>
                <a:gd name="T0" fmla="*/ 50 w 64"/>
                <a:gd name="T1" fmla="*/ 0 h 26"/>
                <a:gd name="T2" fmla="*/ 37 w 64"/>
                <a:gd name="T3" fmla="*/ 8 h 26"/>
                <a:gd name="T4" fmla="*/ 2 w 64"/>
                <a:gd name="T5" fmla="*/ 15 h 26"/>
                <a:gd name="T6" fmla="*/ 40 w 64"/>
                <a:gd name="T7" fmla="*/ 26 h 26"/>
                <a:gd name="T8" fmla="*/ 57 w 64"/>
                <a:gd name="T9" fmla="*/ 19 h 26"/>
                <a:gd name="T10" fmla="*/ 64 w 64"/>
                <a:gd name="T11" fmla="*/ 13 h 26"/>
              </a:gdLst>
              <a:ahLst/>
              <a:cxnLst>
                <a:cxn ang="0">
                  <a:pos x="T0" y="T1"/>
                </a:cxn>
                <a:cxn ang="0">
                  <a:pos x="T2" y="T3"/>
                </a:cxn>
                <a:cxn ang="0">
                  <a:pos x="T4" y="T5"/>
                </a:cxn>
                <a:cxn ang="0">
                  <a:pos x="T6" y="T7"/>
                </a:cxn>
                <a:cxn ang="0">
                  <a:pos x="T8" y="T9"/>
                </a:cxn>
                <a:cxn ang="0">
                  <a:pos x="T10" y="T11"/>
                </a:cxn>
              </a:cxnLst>
              <a:rect l="0" t="0" r="r" b="b"/>
              <a:pathLst>
                <a:path w="64" h="26">
                  <a:moveTo>
                    <a:pt x="50" y="0"/>
                  </a:moveTo>
                  <a:cubicBezTo>
                    <a:pt x="37" y="8"/>
                    <a:pt x="37" y="8"/>
                    <a:pt x="37" y="8"/>
                  </a:cubicBezTo>
                  <a:cubicBezTo>
                    <a:pt x="37" y="8"/>
                    <a:pt x="5" y="0"/>
                    <a:pt x="2" y="15"/>
                  </a:cubicBezTo>
                  <a:cubicBezTo>
                    <a:pt x="0" y="26"/>
                    <a:pt x="26" y="26"/>
                    <a:pt x="40" y="26"/>
                  </a:cubicBezTo>
                  <a:cubicBezTo>
                    <a:pt x="47" y="25"/>
                    <a:pt x="53" y="23"/>
                    <a:pt x="57" y="19"/>
                  </a:cubicBezTo>
                  <a:cubicBezTo>
                    <a:pt x="64" y="13"/>
                    <a:pt x="64" y="13"/>
                    <a:pt x="64" y="1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Freeform 25"/>
            <p:cNvSpPr>
              <a:spLocks/>
            </p:cNvSpPr>
            <p:nvPr/>
          </p:nvSpPr>
          <p:spPr bwMode="auto">
            <a:xfrm>
              <a:off x="3547271" y="4427010"/>
              <a:ext cx="475268" cy="172107"/>
            </a:xfrm>
            <a:custGeom>
              <a:avLst/>
              <a:gdLst>
                <a:gd name="T0" fmla="*/ 72 w 72"/>
                <a:gd name="T1" fmla="*/ 11 h 26"/>
                <a:gd name="T2" fmla="*/ 69 w 72"/>
                <a:gd name="T3" fmla="*/ 18 h 26"/>
                <a:gd name="T4" fmla="*/ 56 w 72"/>
                <a:gd name="T5" fmla="*/ 26 h 26"/>
                <a:gd name="T6" fmla="*/ 18 w 72"/>
                <a:gd name="T7" fmla="*/ 26 h 26"/>
                <a:gd name="T8" fmla="*/ 8 w 72"/>
                <a:gd name="T9" fmla="*/ 11 h 26"/>
                <a:gd name="T10" fmla="*/ 29 w 72"/>
                <a:gd name="T11" fmla="*/ 8 h 26"/>
              </a:gdLst>
              <a:ahLst/>
              <a:cxnLst>
                <a:cxn ang="0">
                  <a:pos x="T0" y="T1"/>
                </a:cxn>
                <a:cxn ang="0">
                  <a:pos x="T2" y="T3"/>
                </a:cxn>
                <a:cxn ang="0">
                  <a:pos x="T4" y="T5"/>
                </a:cxn>
                <a:cxn ang="0">
                  <a:pos x="T6" y="T7"/>
                </a:cxn>
                <a:cxn ang="0">
                  <a:pos x="T8" y="T9"/>
                </a:cxn>
                <a:cxn ang="0">
                  <a:pos x="T10" y="T11"/>
                </a:cxn>
              </a:cxnLst>
              <a:rect l="0" t="0" r="r" b="b"/>
              <a:pathLst>
                <a:path w="72" h="26">
                  <a:moveTo>
                    <a:pt x="72" y="11"/>
                  </a:moveTo>
                  <a:cubicBezTo>
                    <a:pt x="69" y="18"/>
                    <a:pt x="69" y="18"/>
                    <a:pt x="69" y="18"/>
                  </a:cubicBezTo>
                  <a:cubicBezTo>
                    <a:pt x="67" y="23"/>
                    <a:pt x="61" y="26"/>
                    <a:pt x="56" y="26"/>
                  </a:cubicBezTo>
                  <a:cubicBezTo>
                    <a:pt x="18" y="26"/>
                    <a:pt x="18" y="26"/>
                    <a:pt x="18" y="26"/>
                  </a:cubicBezTo>
                  <a:cubicBezTo>
                    <a:pt x="18" y="26"/>
                    <a:pt x="0" y="23"/>
                    <a:pt x="8" y="11"/>
                  </a:cubicBezTo>
                  <a:cubicBezTo>
                    <a:pt x="8" y="11"/>
                    <a:pt x="12" y="0"/>
                    <a:pt x="29" y="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26"/>
            <p:cNvSpPr>
              <a:spLocks/>
            </p:cNvSpPr>
            <p:nvPr/>
          </p:nvSpPr>
          <p:spPr bwMode="auto">
            <a:xfrm>
              <a:off x="3632535" y="4632275"/>
              <a:ext cx="290529" cy="85264"/>
            </a:xfrm>
            <a:custGeom>
              <a:avLst/>
              <a:gdLst>
                <a:gd name="T0" fmla="*/ 0 w 44"/>
                <a:gd name="T1" fmla="*/ 1 h 13"/>
                <a:gd name="T2" fmla="*/ 28 w 44"/>
                <a:gd name="T3" fmla="*/ 11 h 13"/>
                <a:gd name="T4" fmla="*/ 42 w 44"/>
                <a:gd name="T5" fmla="*/ 5 h 13"/>
                <a:gd name="T6" fmla="*/ 44 w 44"/>
                <a:gd name="T7" fmla="*/ 0 h 13"/>
              </a:gdLst>
              <a:ahLst/>
              <a:cxnLst>
                <a:cxn ang="0">
                  <a:pos x="T0" y="T1"/>
                </a:cxn>
                <a:cxn ang="0">
                  <a:pos x="T2" y="T3"/>
                </a:cxn>
                <a:cxn ang="0">
                  <a:pos x="T4" y="T5"/>
                </a:cxn>
                <a:cxn ang="0">
                  <a:pos x="T6" y="T7"/>
                </a:cxn>
              </a:cxnLst>
              <a:rect l="0" t="0" r="r" b="b"/>
              <a:pathLst>
                <a:path w="44" h="13">
                  <a:moveTo>
                    <a:pt x="0" y="1"/>
                  </a:moveTo>
                  <a:cubicBezTo>
                    <a:pt x="28" y="11"/>
                    <a:pt x="28" y="11"/>
                    <a:pt x="28" y="11"/>
                  </a:cubicBezTo>
                  <a:cubicBezTo>
                    <a:pt x="34" y="13"/>
                    <a:pt x="40" y="11"/>
                    <a:pt x="42" y="5"/>
                  </a:cubicBezTo>
                  <a:cubicBezTo>
                    <a:pt x="44" y="0"/>
                    <a:pt x="44" y="0"/>
                    <a:pt x="44"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Freeform 27"/>
            <p:cNvSpPr>
              <a:spLocks/>
            </p:cNvSpPr>
            <p:nvPr/>
          </p:nvSpPr>
          <p:spPr bwMode="auto">
            <a:xfrm>
              <a:off x="3289900" y="4202798"/>
              <a:ext cx="448425" cy="678954"/>
            </a:xfrm>
            <a:custGeom>
              <a:avLst/>
              <a:gdLst>
                <a:gd name="T0" fmla="*/ 23 w 68"/>
                <a:gd name="T1" fmla="*/ 0 h 103"/>
                <a:gd name="T2" fmla="*/ 3 w 68"/>
                <a:gd name="T3" fmla="*/ 39 h 103"/>
                <a:gd name="T4" fmla="*/ 0 w 68"/>
                <a:gd name="T5" fmla="*/ 51 h 103"/>
                <a:gd name="T6" fmla="*/ 0 w 68"/>
                <a:gd name="T7" fmla="*/ 80 h 103"/>
                <a:gd name="T8" fmla="*/ 10 w 68"/>
                <a:gd name="T9" fmla="*/ 93 h 103"/>
                <a:gd name="T10" fmla="*/ 32 w 68"/>
                <a:gd name="T11" fmla="*/ 100 h 103"/>
                <a:gd name="T12" fmla="*/ 56 w 68"/>
                <a:gd name="T13" fmla="*/ 96 h 103"/>
                <a:gd name="T14" fmla="*/ 68 w 68"/>
                <a:gd name="T15" fmla="*/ 88 h 103"/>
                <a:gd name="T16" fmla="*/ 34 w 68"/>
                <a:gd name="T17" fmla="*/ 6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03">
                  <a:moveTo>
                    <a:pt x="23" y="0"/>
                  </a:moveTo>
                  <a:cubicBezTo>
                    <a:pt x="3" y="39"/>
                    <a:pt x="3" y="39"/>
                    <a:pt x="3" y="39"/>
                  </a:cubicBezTo>
                  <a:cubicBezTo>
                    <a:pt x="1" y="43"/>
                    <a:pt x="0" y="47"/>
                    <a:pt x="0" y="51"/>
                  </a:cubicBezTo>
                  <a:cubicBezTo>
                    <a:pt x="0" y="80"/>
                    <a:pt x="0" y="80"/>
                    <a:pt x="0" y="80"/>
                  </a:cubicBezTo>
                  <a:cubicBezTo>
                    <a:pt x="0" y="86"/>
                    <a:pt x="4" y="91"/>
                    <a:pt x="10" y="93"/>
                  </a:cubicBezTo>
                  <a:cubicBezTo>
                    <a:pt x="32" y="100"/>
                    <a:pt x="32" y="100"/>
                    <a:pt x="32" y="100"/>
                  </a:cubicBezTo>
                  <a:cubicBezTo>
                    <a:pt x="40" y="103"/>
                    <a:pt x="49" y="101"/>
                    <a:pt x="56" y="96"/>
                  </a:cubicBezTo>
                  <a:cubicBezTo>
                    <a:pt x="68" y="88"/>
                    <a:pt x="68" y="88"/>
                    <a:pt x="68" y="88"/>
                  </a:cubicBezTo>
                  <a:cubicBezTo>
                    <a:pt x="68" y="88"/>
                    <a:pt x="42" y="86"/>
                    <a:pt x="34" y="6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2" name="Group 101"/>
          <p:cNvGrpSpPr/>
          <p:nvPr/>
        </p:nvGrpSpPr>
        <p:grpSpPr>
          <a:xfrm>
            <a:off x="2642525" y="2393306"/>
            <a:ext cx="1023168" cy="2778975"/>
            <a:chOff x="2642525" y="2393306"/>
            <a:chExt cx="1023168" cy="2778975"/>
          </a:xfrm>
        </p:grpSpPr>
        <p:sp>
          <p:nvSpPr>
            <p:cNvPr id="47" name="Freeform 17"/>
            <p:cNvSpPr>
              <a:spLocks/>
            </p:cNvSpPr>
            <p:nvPr/>
          </p:nvSpPr>
          <p:spPr bwMode="auto">
            <a:xfrm>
              <a:off x="2642525" y="2393306"/>
              <a:ext cx="1023168" cy="1485804"/>
            </a:xfrm>
            <a:custGeom>
              <a:avLst/>
              <a:gdLst>
                <a:gd name="T0" fmla="*/ 0 w 155"/>
                <a:gd name="T1" fmla="*/ 8 h 225"/>
                <a:gd name="T2" fmla="*/ 106 w 155"/>
                <a:gd name="T3" fmla="*/ 109 h 225"/>
                <a:gd name="T4" fmla="*/ 155 w 155"/>
                <a:gd name="T5" fmla="*/ 225 h 225"/>
              </a:gdLst>
              <a:ahLst/>
              <a:cxnLst>
                <a:cxn ang="0">
                  <a:pos x="T0" y="T1"/>
                </a:cxn>
                <a:cxn ang="0">
                  <a:pos x="T2" y="T3"/>
                </a:cxn>
                <a:cxn ang="0">
                  <a:pos x="T4" y="T5"/>
                </a:cxn>
              </a:cxnLst>
              <a:rect l="0" t="0" r="r" b="b"/>
              <a:pathLst>
                <a:path w="155" h="225">
                  <a:moveTo>
                    <a:pt x="0" y="8"/>
                  </a:moveTo>
                  <a:cubicBezTo>
                    <a:pt x="0" y="8"/>
                    <a:pt x="65" y="0"/>
                    <a:pt x="106" y="109"/>
                  </a:cubicBezTo>
                  <a:cubicBezTo>
                    <a:pt x="147" y="218"/>
                    <a:pt x="155" y="225"/>
                    <a:pt x="155" y="22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Freeform 28"/>
            <p:cNvSpPr>
              <a:spLocks/>
            </p:cNvSpPr>
            <p:nvPr/>
          </p:nvSpPr>
          <p:spPr bwMode="auto">
            <a:xfrm>
              <a:off x="3190425" y="3515949"/>
              <a:ext cx="157896" cy="1656332"/>
            </a:xfrm>
            <a:custGeom>
              <a:avLst/>
              <a:gdLst>
                <a:gd name="T0" fmla="*/ 15 w 24"/>
                <a:gd name="T1" fmla="*/ 0 h 251"/>
                <a:gd name="T2" fmla="*/ 0 w 24"/>
                <a:gd name="T3" fmla="*/ 75 h 251"/>
                <a:gd name="T4" fmla="*/ 0 w 24"/>
                <a:gd name="T5" fmla="*/ 123 h 251"/>
                <a:gd name="T6" fmla="*/ 15 w 24"/>
                <a:gd name="T7" fmla="*/ 251 h 251"/>
              </a:gdLst>
              <a:ahLst/>
              <a:cxnLst>
                <a:cxn ang="0">
                  <a:pos x="T0" y="T1"/>
                </a:cxn>
                <a:cxn ang="0">
                  <a:pos x="T2" y="T3"/>
                </a:cxn>
                <a:cxn ang="0">
                  <a:pos x="T4" y="T5"/>
                </a:cxn>
                <a:cxn ang="0">
                  <a:pos x="T6" y="T7"/>
                </a:cxn>
              </a:cxnLst>
              <a:rect l="0" t="0" r="r" b="b"/>
              <a:pathLst>
                <a:path w="24" h="251">
                  <a:moveTo>
                    <a:pt x="15" y="0"/>
                  </a:moveTo>
                  <a:cubicBezTo>
                    <a:pt x="15" y="0"/>
                    <a:pt x="22" y="44"/>
                    <a:pt x="0" y="75"/>
                  </a:cubicBezTo>
                  <a:cubicBezTo>
                    <a:pt x="0" y="75"/>
                    <a:pt x="8" y="118"/>
                    <a:pt x="0" y="123"/>
                  </a:cubicBezTo>
                  <a:cubicBezTo>
                    <a:pt x="0" y="123"/>
                    <a:pt x="24" y="206"/>
                    <a:pt x="15" y="25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9" name="Freeform 29"/>
          <p:cNvSpPr>
            <a:spLocks/>
          </p:cNvSpPr>
          <p:nvPr/>
        </p:nvSpPr>
        <p:spPr bwMode="auto">
          <a:xfrm>
            <a:off x="561452" y="1839090"/>
            <a:ext cx="1018431" cy="1155801"/>
          </a:xfrm>
          <a:custGeom>
            <a:avLst/>
            <a:gdLst>
              <a:gd name="T0" fmla="*/ 154 w 154"/>
              <a:gd name="T1" fmla="*/ 0 h 175"/>
              <a:gd name="T2" fmla="*/ 50 w 154"/>
              <a:gd name="T3" fmla="*/ 0 h 175"/>
              <a:gd name="T4" fmla="*/ 0 w 154"/>
              <a:gd name="T5" fmla="*/ 50 h 175"/>
              <a:gd name="T6" fmla="*/ 0 w 154"/>
              <a:gd name="T7" fmla="*/ 175 h 175"/>
            </a:gdLst>
            <a:ahLst/>
            <a:cxnLst>
              <a:cxn ang="0">
                <a:pos x="T0" y="T1"/>
              </a:cxn>
              <a:cxn ang="0">
                <a:pos x="T2" y="T3"/>
              </a:cxn>
              <a:cxn ang="0">
                <a:pos x="T4" y="T5"/>
              </a:cxn>
              <a:cxn ang="0">
                <a:pos x="T6" y="T7"/>
              </a:cxn>
            </a:cxnLst>
            <a:rect l="0" t="0" r="r" b="b"/>
            <a:pathLst>
              <a:path w="154" h="175">
                <a:moveTo>
                  <a:pt x="154" y="0"/>
                </a:moveTo>
                <a:cubicBezTo>
                  <a:pt x="50" y="0"/>
                  <a:pt x="50" y="0"/>
                  <a:pt x="50" y="0"/>
                </a:cubicBezTo>
                <a:cubicBezTo>
                  <a:pt x="22" y="0"/>
                  <a:pt x="0" y="22"/>
                  <a:pt x="0" y="50"/>
                </a:cubicBezTo>
                <a:cubicBezTo>
                  <a:pt x="0" y="175"/>
                  <a:pt x="0" y="175"/>
                  <a:pt x="0" y="17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Freeform 30"/>
          <p:cNvSpPr>
            <a:spLocks/>
          </p:cNvSpPr>
          <p:nvPr/>
        </p:nvSpPr>
        <p:spPr bwMode="auto">
          <a:xfrm>
            <a:off x="509346" y="5265440"/>
            <a:ext cx="1261591" cy="956851"/>
          </a:xfrm>
          <a:custGeom>
            <a:avLst/>
            <a:gdLst>
              <a:gd name="T0" fmla="*/ 0 w 191"/>
              <a:gd name="T1" fmla="*/ 0 h 145"/>
              <a:gd name="T2" fmla="*/ 0 w 191"/>
              <a:gd name="T3" fmla="*/ 52 h 145"/>
              <a:gd name="T4" fmla="*/ 10 w 191"/>
              <a:gd name="T5" fmla="*/ 68 h 145"/>
              <a:gd name="T6" fmla="*/ 156 w 191"/>
              <a:gd name="T7" fmla="*/ 143 h 145"/>
              <a:gd name="T8" fmla="*/ 168 w 191"/>
              <a:gd name="T9" fmla="*/ 143 h 145"/>
              <a:gd name="T10" fmla="*/ 168 w 191"/>
              <a:gd name="T11" fmla="*/ 143 h 145"/>
              <a:gd name="T12" fmla="*/ 188 w 191"/>
              <a:gd name="T13" fmla="*/ 101 h 145"/>
              <a:gd name="T14" fmla="*/ 188 w 191"/>
              <a:gd name="T15" fmla="*/ 10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145">
                <a:moveTo>
                  <a:pt x="0" y="0"/>
                </a:moveTo>
                <a:cubicBezTo>
                  <a:pt x="0" y="52"/>
                  <a:pt x="0" y="52"/>
                  <a:pt x="0" y="52"/>
                </a:cubicBezTo>
                <a:cubicBezTo>
                  <a:pt x="0" y="59"/>
                  <a:pt x="4" y="65"/>
                  <a:pt x="10" y="68"/>
                </a:cubicBezTo>
                <a:cubicBezTo>
                  <a:pt x="156" y="143"/>
                  <a:pt x="156" y="143"/>
                  <a:pt x="156" y="143"/>
                </a:cubicBezTo>
                <a:cubicBezTo>
                  <a:pt x="160" y="145"/>
                  <a:pt x="164" y="145"/>
                  <a:pt x="168" y="143"/>
                </a:cubicBezTo>
                <a:cubicBezTo>
                  <a:pt x="168" y="143"/>
                  <a:pt x="168" y="143"/>
                  <a:pt x="168" y="143"/>
                </a:cubicBezTo>
                <a:cubicBezTo>
                  <a:pt x="183" y="135"/>
                  <a:pt x="191" y="118"/>
                  <a:pt x="188" y="101"/>
                </a:cubicBezTo>
                <a:cubicBezTo>
                  <a:pt x="188" y="101"/>
                  <a:pt x="188" y="101"/>
                  <a:pt x="188" y="10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98" name="Group 97"/>
          <p:cNvGrpSpPr/>
          <p:nvPr/>
        </p:nvGrpSpPr>
        <p:grpSpPr>
          <a:xfrm>
            <a:off x="1974624" y="5502284"/>
            <a:ext cx="1176327" cy="707375"/>
            <a:chOff x="1974624" y="5502284"/>
            <a:chExt cx="1176327" cy="707375"/>
          </a:xfrm>
        </p:grpSpPr>
        <p:sp>
          <p:nvSpPr>
            <p:cNvPr id="81" name="Freeform 31"/>
            <p:cNvSpPr>
              <a:spLocks/>
            </p:cNvSpPr>
            <p:nvPr/>
          </p:nvSpPr>
          <p:spPr bwMode="auto">
            <a:xfrm>
              <a:off x="2173573" y="5502284"/>
              <a:ext cx="911062" cy="356846"/>
            </a:xfrm>
            <a:custGeom>
              <a:avLst/>
              <a:gdLst>
                <a:gd name="T0" fmla="*/ 0 w 138"/>
                <a:gd name="T1" fmla="*/ 0 h 54"/>
                <a:gd name="T2" fmla="*/ 78 w 138"/>
                <a:gd name="T3" fmla="*/ 0 h 54"/>
                <a:gd name="T4" fmla="*/ 117 w 138"/>
                <a:gd name="T5" fmla="*/ 32 h 54"/>
                <a:gd name="T6" fmla="*/ 135 w 138"/>
                <a:gd name="T7" fmla="*/ 32 h 54"/>
                <a:gd name="T8" fmla="*/ 107 w 138"/>
                <a:gd name="T9" fmla="*/ 49 h 54"/>
                <a:gd name="T10" fmla="*/ 77 w 138"/>
                <a:gd name="T11" fmla="*/ 25 h 54"/>
              </a:gdLst>
              <a:ahLst/>
              <a:cxnLst>
                <a:cxn ang="0">
                  <a:pos x="T0" y="T1"/>
                </a:cxn>
                <a:cxn ang="0">
                  <a:pos x="T2" y="T3"/>
                </a:cxn>
                <a:cxn ang="0">
                  <a:pos x="T4" y="T5"/>
                </a:cxn>
                <a:cxn ang="0">
                  <a:pos x="T6" y="T7"/>
                </a:cxn>
                <a:cxn ang="0">
                  <a:pos x="T8" y="T9"/>
                </a:cxn>
                <a:cxn ang="0">
                  <a:pos x="T10" y="T11"/>
                </a:cxn>
              </a:cxnLst>
              <a:rect l="0" t="0" r="r" b="b"/>
              <a:pathLst>
                <a:path w="138" h="54">
                  <a:moveTo>
                    <a:pt x="0" y="0"/>
                  </a:moveTo>
                  <a:cubicBezTo>
                    <a:pt x="78" y="0"/>
                    <a:pt x="78" y="0"/>
                    <a:pt x="78" y="0"/>
                  </a:cubicBezTo>
                  <a:cubicBezTo>
                    <a:pt x="117" y="32"/>
                    <a:pt x="117" y="32"/>
                    <a:pt x="117" y="32"/>
                  </a:cubicBezTo>
                  <a:cubicBezTo>
                    <a:pt x="135" y="32"/>
                    <a:pt x="135" y="32"/>
                    <a:pt x="135" y="32"/>
                  </a:cubicBezTo>
                  <a:cubicBezTo>
                    <a:pt x="135" y="32"/>
                    <a:pt x="138" y="54"/>
                    <a:pt x="107" y="49"/>
                  </a:cubicBezTo>
                  <a:cubicBezTo>
                    <a:pt x="107" y="49"/>
                    <a:pt x="80" y="33"/>
                    <a:pt x="77" y="2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Freeform 32"/>
            <p:cNvSpPr>
              <a:spLocks/>
            </p:cNvSpPr>
            <p:nvPr/>
          </p:nvSpPr>
          <p:spPr bwMode="auto">
            <a:xfrm>
              <a:off x="2715157" y="5786497"/>
              <a:ext cx="435794" cy="311056"/>
            </a:xfrm>
            <a:custGeom>
              <a:avLst/>
              <a:gdLst>
                <a:gd name="T0" fmla="*/ 0 w 276"/>
                <a:gd name="T1" fmla="*/ 0 h 197"/>
                <a:gd name="T2" fmla="*/ 188 w 276"/>
                <a:gd name="T3" fmla="*/ 151 h 197"/>
                <a:gd name="T4" fmla="*/ 276 w 276"/>
                <a:gd name="T5" fmla="*/ 197 h 197"/>
              </a:gdLst>
              <a:ahLst/>
              <a:cxnLst>
                <a:cxn ang="0">
                  <a:pos x="T0" y="T1"/>
                </a:cxn>
                <a:cxn ang="0">
                  <a:pos x="T2" y="T3"/>
                </a:cxn>
                <a:cxn ang="0">
                  <a:pos x="T4" y="T5"/>
                </a:cxn>
              </a:cxnLst>
              <a:rect l="0" t="0" r="r" b="b"/>
              <a:pathLst>
                <a:path w="276" h="197">
                  <a:moveTo>
                    <a:pt x="0" y="0"/>
                  </a:moveTo>
                  <a:lnTo>
                    <a:pt x="188" y="151"/>
                  </a:lnTo>
                  <a:lnTo>
                    <a:pt x="276" y="197"/>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Freeform 33"/>
            <p:cNvSpPr>
              <a:spLocks/>
            </p:cNvSpPr>
            <p:nvPr/>
          </p:nvSpPr>
          <p:spPr bwMode="auto">
            <a:xfrm>
              <a:off x="2648841" y="5919130"/>
              <a:ext cx="502110" cy="290529"/>
            </a:xfrm>
            <a:custGeom>
              <a:avLst/>
              <a:gdLst>
                <a:gd name="T0" fmla="*/ 0 w 76"/>
                <a:gd name="T1" fmla="*/ 0 h 44"/>
                <a:gd name="T2" fmla="*/ 38 w 76"/>
                <a:gd name="T3" fmla="*/ 35 h 44"/>
                <a:gd name="T4" fmla="*/ 76 w 76"/>
                <a:gd name="T5" fmla="*/ 34 h 44"/>
              </a:gdLst>
              <a:ahLst/>
              <a:cxnLst>
                <a:cxn ang="0">
                  <a:pos x="T0" y="T1"/>
                </a:cxn>
                <a:cxn ang="0">
                  <a:pos x="T2" y="T3"/>
                </a:cxn>
                <a:cxn ang="0">
                  <a:pos x="T4" y="T5"/>
                </a:cxn>
              </a:cxnLst>
              <a:rect l="0" t="0" r="r" b="b"/>
              <a:pathLst>
                <a:path w="76" h="44">
                  <a:moveTo>
                    <a:pt x="0" y="0"/>
                  </a:moveTo>
                  <a:cubicBezTo>
                    <a:pt x="38" y="35"/>
                    <a:pt x="38" y="35"/>
                    <a:pt x="38" y="35"/>
                  </a:cubicBezTo>
                  <a:cubicBezTo>
                    <a:pt x="38" y="35"/>
                    <a:pt x="65" y="44"/>
                    <a:pt x="76" y="3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34"/>
            <p:cNvSpPr>
              <a:spLocks noChangeShapeType="1"/>
            </p:cNvSpPr>
            <p:nvPr/>
          </p:nvSpPr>
          <p:spPr bwMode="auto">
            <a:xfrm>
              <a:off x="2588840" y="6064395"/>
              <a:ext cx="153159" cy="1247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35"/>
            <p:cNvSpPr>
              <a:spLocks/>
            </p:cNvSpPr>
            <p:nvPr/>
          </p:nvSpPr>
          <p:spPr bwMode="auto">
            <a:xfrm>
              <a:off x="1974624" y="5786497"/>
              <a:ext cx="356846" cy="402636"/>
            </a:xfrm>
            <a:custGeom>
              <a:avLst/>
              <a:gdLst>
                <a:gd name="T0" fmla="*/ 0 w 54"/>
                <a:gd name="T1" fmla="*/ 0 h 61"/>
                <a:gd name="T2" fmla="*/ 37 w 54"/>
                <a:gd name="T3" fmla="*/ 47 h 61"/>
                <a:gd name="T4" fmla="*/ 54 w 54"/>
                <a:gd name="T5" fmla="*/ 61 h 61"/>
              </a:gdLst>
              <a:ahLst/>
              <a:cxnLst>
                <a:cxn ang="0">
                  <a:pos x="T0" y="T1"/>
                </a:cxn>
                <a:cxn ang="0">
                  <a:pos x="T2" y="T3"/>
                </a:cxn>
                <a:cxn ang="0">
                  <a:pos x="T4" y="T5"/>
                </a:cxn>
              </a:cxnLst>
              <a:rect l="0" t="0" r="r" b="b"/>
              <a:pathLst>
                <a:path w="54" h="61">
                  <a:moveTo>
                    <a:pt x="0" y="0"/>
                  </a:moveTo>
                  <a:cubicBezTo>
                    <a:pt x="0" y="0"/>
                    <a:pt x="11" y="36"/>
                    <a:pt x="37" y="47"/>
                  </a:cubicBezTo>
                  <a:cubicBezTo>
                    <a:pt x="37" y="47"/>
                    <a:pt x="38" y="55"/>
                    <a:pt x="54" y="6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0" name="Group 99"/>
          <p:cNvGrpSpPr/>
          <p:nvPr/>
        </p:nvGrpSpPr>
        <p:grpSpPr>
          <a:xfrm>
            <a:off x="2978844" y="5080701"/>
            <a:ext cx="1703701" cy="1108432"/>
            <a:chOff x="2978844" y="5080701"/>
            <a:chExt cx="1703701" cy="1108432"/>
          </a:xfrm>
        </p:grpSpPr>
        <p:sp>
          <p:nvSpPr>
            <p:cNvPr id="86" name="Freeform 36"/>
            <p:cNvSpPr>
              <a:spLocks/>
            </p:cNvSpPr>
            <p:nvPr/>
          </p:nvSpPr>
          <p:spPr bwMode="auto">
            <a:xfrm>
              <a:off x="3111477" y="5437546"/>
              <a:ext cx="1247381" cy="243160"/>
            </a:xfrm>
            <a:custGeom>
              <a:avLst/>
              <a:gdLst>
                <a:gd name="T0" fmla="*/ 0 w 189"/>
                <a:gd name="T1" fmla="*/ 37 h 37"/>
                <a:gd name="T2" fmla="*/ 108 w 189"/>
                <a:gd name="T3" fmla="*/ 4 h 37"/>
                <a:gd name="T4" fmla="*/ 145 w 189"/>
                <a:gd name="T5" fmla="*/ 2 h 37"/>
                <a:gd name="T6" fmla="*/ 189 w 189"/>
                <a:gd name="T7" fmla="*/ 12 h 37"/>
              </a:gdLst>
              <a:ahLst/>
              <a:cxnLst>
                <a:cxn ang="0">
                  <a:pos x="T0" y="T1"/>
                </a:cxn>
                <a:cxn ang="0">
                  <a:pos x="T2" y="T3"/>
                </a:cxn>
                <a:cxn ang="0">
                  <a:pos x="T4" y="T5"/>
                </a:cxn>
                <a:cxn ang="0">
                  <a:pos x="T6" y="T7"/>
                </a:cxn>
              </a:cxnLst>
              <a:rect l="0" t="0" r="r" b="b"/>
              <a:pathLst>
                <a:path w="189" h="37">
                  <a:moveTo>
                    <a:pt x="0" y="37"/>
                  </a:moveTo>
                  <a:cubicBezTo>
                    <a:pt x="108" y="4"/>
                    <a:pt x="108" y="4"/>
                    <a:pt x="108" y="4"/>
                  </a:cubicBezTo>
                  <a:cubicBezTo>
                    <a:pt x="120" y="1"/>
                    <a:pt x="132" y="0"/>
                    <a:pt x="145" y="2"/>
                  </a:cubicBezTo>
                  <a:cubicBezTo>
                    <a:pt x="189" y="12"/>
                    <a:pt x="189" y="12"/>
                    <a:pt x="189" y="1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Freeform 37"/>
            <p:cNvSpPr>
              <a:spLocks/>
            </p:cNvSpPr>
            <p:nvPr/>
          </p:nvSpPr>
          <p:spPr bwMode="auto">
            <a:xfrm>
              <a:off x="2978844" y="5080701"/>
              <a:ext cx="1703701" cy="1108432"/>
            </a:xfrm>
            <a:custGeom>
              <a:avLst/>
              <a:gdLst>
                <a:gd name="T0" fmla="*/ 0 w 258"/>
                <a:gd name="T1" fmla="*/ 131 h 168"/>
                <a:gd name="T2" fmla="*/ 170 w 258"/>
                <a:gd name="T3" fmla="*/ 168 h 168"/>
                <a:gd name="T4" fmla="*/ 243 w 258"/>
                <a:gd name="T5" fmla="*/ 3 h 168"/>
                <a:gd name="T6" fmla="*/ 247 w 258"/>
                <a:gd name="T7" fmla="*/ 0 h 168"/>
                <a:gd name="T8" fmla="*/ 254 w 258"/>
                <a:gd name="T9" fmla="*/ 1 h 168"/>
                <a:gd name="T10" fmla="*/ 257 w 258"/>
                <a:gd name="T11" fmla="*/ 5 h 168"/>
                <a:gd name="T12" fmla="*/ 185 w 25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258" h="168">
                  <a:moveTo>
                    <a:pt x="0" y="131"/>
                  </a:moveTo>
                  <a:cubicBezTo>
                    <a:pt x="170" y="168"/>
                    <a:pt x="170" y="168"/>
                    <a:pt x="170" y="168"/>
                  </a:cubicBezTo>
                  <a:cubicBezTo>
                    <a:pt x="243" y="3"/>
                    <a:pt x="243" y="3"/>
                    <a:pt x="243" y="3"/>
                  </a:cubicBezTo>
                  <a:cubicBezTo>
                    <a:pt x="243" y="1"/>
                    <a:pt x="245" y="0"/>
                    <a:pt x="247" y="0"/>
                  </a:cubicBezTo>
                  <a:cubicBezTo>
                    <a:pt x="254" y="1"/>
                    <a:pt x="254" y="1"/>
                    <a:pt x="254" y="1"/>
                  </a:cubicBezTo>
                  <a:cubicBezTo>
                    <a:pt x="257" y="1"/>
                    <a:pt x="258" y="3"/>
                    <a:pt x="257" y="5"/>
                  </a:cubicBezTo>
                  <a:cubicBezTo>
                    <a:pt x="185" y="168"/>
                    <a:pt x="185" y="168"/>
                    <a:pt x="185" y="16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06" name="Straight Connector 105"/>
          <p:cNvCxnSpPr/>
          <p:nvPr/>
        </p:nvCxnSpPr>
        <p:spPr>
          <a:xfrm flipV="1">
            <a:off x="3989380" y="2722278"/>
            <a:ext cx="3593106" cy="1303448"/>
          </a:xfrm>
          <a:prstGeom prst="line">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cxnSp>
      <p:cxnSp>
        <p:nvCxnSpPr>
          <p:cNvPr id="107" name="Straight Connector 106"/>
          <p:cNvCxnSpPr/>
          <p:nvPr/>
        </p:nvCxnSpPr>
        <p:spPr>
          <a:xfrm>
            <a:off x="3871733" y="4223791"/>
            <a:ext cx="3907701" cy="1695339"/>
          </a:xfrm>
          <a:prstGeom prst="line">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cxnSp>
      <p:grpSp>
        <p:nvGrpSpPr>
          <p:cNvPr id="108" name="Group 107"/>
          <p:cNvGrpSpPr/>
          <p:nvPr/>
        </p:nvGrpSpPr>
        <p:grpSpPr>
          <a:xfrm>
            <a:off x="6942015" y="2998019"/>
            <a:ext cx="2780649" cy="568175"/>
            <a:chOff x="7094693" y="2998019"/>
            <a:chExt cx="2780649" cy="568175"/>
          </a:xfrm>
        </p:grpSpPr>
        <p:sp>
          <p:nvSpPr>
            <p:cNvPr id="109" name="TextBox 108"/>
            <p:cNvSpPr txBox="1"/>
            <p:nvPr/>
          </p:nvSpPr>
          <p:spPr>
            <a:xfrm>
              <a:off x="7323654" y="2998019"/>
              <a:ext cx="2322727" cy="461665"/>
            </a:xfrm>
            <a:prstGeom prst="rect">
              <a:avLst/>
            </a:prstGeom>
            <a:noFill/>
          </p:spPr>
          <p:txBody>
            <a:bodyPr wrap="square" rtlCol="0">
              <a:spAutoFit/>
            </a:bodyPr>
            <a:lstStyle/>
            <a:p>
              <a:pPr algn="ctr"/>
              <a:r>
                <a:rPr lang="en-GB" sz="2400" dirty="0"/>
                <a:t>INBOX (40)</a:t>
              </a:r>
            </a:p>
          </p:txBody>
        </p:sp>
        <p:cxnSp>
          <p:nvCxnSpPr>
            <p:cNvPr id="110" name="Straight Connector 109"/>
            <p:cNvCxnSpPr/>
            <p:nvPr/>
          </p:nvCxnSpPr>
          <p:spPr>
            <a:xfrm>
              <a:off x="7094693" y="3566194"/>
              <a:ext cx="2780649"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grpSp>
      <p:cxnSp>
        <p:nvCxnSpPr>
          <p:cNvPr id="132" name="Straight Connector 131"/>
          <p:cNvCxnSpPr/>
          <p:nvPr/>
        </p:nvCxnSpPr>
        <p:spPr>
          <a:xfrm>
            <a:off x="1524000" y="6234027"/>
            <a:ext cx="10668000"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grpSp>
        <p:nvGrpSpPr>
          <p:cNvPr id="133" name="Group 132"/>
          <p:cNvGrpSpPr/>
          <p:nvPr/>
        </p:nvGrpSpPr>
        <p:grpSpPr>
          <a:xfrm>
            <a:off x="6909855" y="3712490"/>
            <a:ext cx="3059520" cy="369332"/>
            <a:chOff x="7064602" y="3712490"/>
            <a:chExt cx="3059520" cy="369332"/>
          </a:xfrm>
        </p:grpSpPr>
        <p:sp>
          <p:nvSpPr>
            <p:cNvPr id="134" name="Freeform 24"/>
            <p:cNvSpPr>
              <a:spLocks noEditPoints="1"/>
            </p:cNvSpPr>
            <p:nvPr/>
          </p:nvSpPr>
          <p:spPr bwMode="auto">
            <a:xfrm>
              <a:off x="7064602" y="374240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5" name="TextBox 134"/>
            <p:cNvSpPr txBox="1"/>
            <p:nvPr/>
          </p:nvSpPr>
          <p:spPr>
            <a:xfrm>
              <a:off x="7567281" y="3712490"/>
              <a:ext cx="2556841" cy="369332"/>
            </a:xfrm>
            <a:prstGeom prst="rect">
              <a:avLst/>
            </a:prstGeom>
            <a:noFill/>
          </p:spPr>
          <p:txBody>
            <a:bodyPr wrap="square" rtlCol="0">
              <a:spAutoFit/>
            </a:bodyPr>
            <a:lstStyle/>
            <a:p>
              <a:r>
                <a:rPr lang="en-GB" dirty="0"/>
                <a:t>FW: RE: RE: RE: RE::RE:RE</a:t>
              </a:r>
            </a:p>
          </p:txBody>
        </p:sp>
      </p:grpSp>
      <p:grpSp>
        <p:nvGrpSpPr>
          <p:cNvPr id="136" name="Group 135"/>
          <p:cNvGrpSpPr/>
          <p:nvPr/>
        </p:nvGrpSpPr>
        <p:grpSpPr>
          <a:xfrm>
            <a:off x="6909855" y="4128965"/>
            <a:ext cx="3138742" cy="369332"/>
            <a:chOff x="7064602" y="4128965"/>
            <a:chExt cx="3138742" cy="369332"/>
          </a:xfrm>
        </p:grpSpPr>
        <p:sp>
          <p:nvSpPr>
            <p:cNvPr id="137" name="Freeform 24"/>
            <p:cNvSpPr>
              <a:spLocks noEditPoints="1"/>
            </p:cNvSpPr>
            <p:nvPr/>
          </p:nvSpPr>
          <p:spPr bwMode="auto">
            <a:xfrm>
              <a:off x="7064602" y="416274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8" name="TextBox 137"/>
            <p:cNvSpPr txBox="1"/>
            <p:nvPr/>
          </p:nvSpPr>
          <p:spPr>
            <a:xfrm>
              <a:off x="7567281" y="4128965"/>
              <a:ext cx="2636063" cy="369332"/>
            </a:xfrm>
            <a:prstGeom prst="rect">
              <a:avLst/>
            </a:prstGeom>
            <a:noFill/>
          </p:spPr>
          <p:txBody>
            <a:bodyPr wrap="square" rtlCol="0">
              <a:spAutoFit/>
            </a:bodyPr>
            <a:lstStyle/>
            <a:p>
              <a:r>
                <a:rPr lang="en-GB" dirty="0"/>
                <a:t>RE: RE: RE: RE: RE:RE: RE:</a:t>
              </a:r>
            </a:p>
          </p:txBody>
        </p:sp>
      </p:grpSp>
      <p:grpSp>
        <p:nvGrpSpPr>
          <p:cNvPr id="139" name="Group 138"/>
          <p:cNvGrpSpPr/>
          <p:nvPr/>
        </p:nvGrpSpPr>
        <p:grpSpPr>
          <a:xfrm>
            <a:off x="6909855" y="4551007"/>
            <a:ext cx="2993798" cy="369332"/>
            <a:chOff x="7064602" y="4551007"/>
            <a:chExt cx="2993798" cy="369332"/>
          </a:xfrm>
        </p:grpSpPr>
        <p:sp>
          <p:nvSpPr>
            <p:cNvPr id="140" name="Freeform 24"/>
            <p:cNvSpPr>
              <a:spLocks noEditPoints="1"/>
            </p:cNvSpPr>
            <p:nvPr/>
          </p:nvSpPr>
          <p:spPr bwMode="auto">
            <a:xfrm>
              <a:off x="7064602" y="458308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1" name="TextBox 140"/>
            <p:cNvSpPr txBox="1"/>
            <p:nvPr/>
          </p:nvSpPr>
          <p:spPr>
            <a:xfrm>
              <a:off x="7567282" y="4551007"/>
              <a:ext cx="2491118" cy="369332"/>
            </a:xfrm>
            <a:prstGeom prst="rect">
              <a:avLst/>
            </a:prstGeom>
            <a:noFill/>
          </p:spPr>
          <p:txBody>
            <a:bodyPr wrap="square" rtlCol="0">
              <a:spAutoFit/>
            </a:bodyPr>
            <a:lstStyle/>
            <a:p>
              <a:r>
                <a:rPr lang="en-GB" dirty="0"/>
                <a:t>FW: RE: RE: RE: RE: RE:</a:t>
              </a:r>
            </a:p>
          </p:txBody>
        </p:sp>
      </p:grpSp>
      <p:grpSp>
        <p:nvGrpSpPr>
          <p:cNvPr id="142" name="Group 141"/>
          <p:cNvGrpSpPr/>
          <p:nvPr/>
        </p:nvGrpSpPr>
        <p:grpSpPr>
          <a:xfrm>
            <a:off x="6909855" y="4973049"/>
            <a:ext cx="2993798" cy="369332"/>
            <a:chOff x="7064602" y="4973049"/>
            <a:chExt cx="2993798" cy="369332"/>
          </a:xfrm>
        </p:grpSpPr>
        <p:sp>
          <p:nvSpPr>
            <p:cNvPr id="143" name="Freeform 24"/>
            <p:cNvSpPr>
              <a:spLocks noEditPoints="1"/>
            </p:cNvSpPr>
            <p:nvPr/>
          </p:nvSpPr>
          <p:spPr bwMode="auto">
            <a:xfrm>
              <a:off x="7064602" y="500342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4" name="TextBox 143"/>
            <p:cNvSpPr txBox="1"/>
            <p:nvPr/>
          </p:nvSpPr>
          <p:spPr>
            <a:xfrm>
              <a:off x="7567282" y="4973049"/>
              <a:ext cx="2491118" cy="369332"/>
            </a:xfrm>
            <a:prstGeom prst="rect">
              <a:avLst/>
            </a:prstGeom>
            <a:noFill/>
          </p:spPr>
          <p:txBody>
            <a:bodyPr wrap="square" rtlCol="0">
              <a:spAutoFit/>
            </a:bodyPr>
            <a:lstStyle/>
            <a:p>
              <a:r>
                <a:rPr lang="en-GB" dirty="0"/>
                <a:t>RE: RE: RE: RE: RE:</a:t>
              </a:r>
            </a:p>
          </p:txBody>
        </p:sp>
      </p:grpSp>
      <p:sp>
        <p:nvSpPr>
          <p:cNvPr id="145" name="Rectangle 144"/>
          <p:cNvSpPr/>
          <p:nvPr/>
        </p:nvSpPr>
        <p:spPr>
          <a:xfrm>
            <a:off x="8595360" y="3082033"/>
            <a:ext cx="337625" cy="30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1"/>
                </a:solidFill>
              </a:rPr>
              <a:t>50</a:t>
            </a:r>
          </a:p>
        </p:txBody>
      </p:sp>
      <p:sp>
        <p:nvSpPr>
          <p:cNvPr id="87" name="TextBox 86"/>
          <p:cNvSpPr txBox="1"/>
          <p:nvPr/>
        </p:nvSpPr>
        <p:spPr>
          <a:xfrm>
            <a:off x="3542287" y="1099751"/>
            <a:ext cx="5725109" cy="1015663"/>
          </a:xfrm>
          <a:prstGeom prst="rect">
            <a:avLst/>
          </a:prstGeom>
          <a:noFill/>
        </p:spPr>
        <p:txBody>
          <a:bodyPr wrap="square" rtlCol="0">
            <a:spAutoFit/>
          </a:bodyPr>
          <a:lstStyle/>
          <a:p>
            <a:pPr marL="285750" indent="-285750">
              <a:buFont typeface="Arial" panose="020B0604020202020204" pitchFamily="34" charset="0"/>
              <a:buChar char="•"/>
            </a:pPr>
            <a:r>
              <a:rPr lang="en-GB" sz="2000" b="1" dirty="0"/>
              <a:t>EMAIL HAS BECOME A </a:t>
            </a:r>
            <a:r>
              <a:rPr lang="en-GB" sz="2000" b="1" dirty="0">
                <a:solidFill>
                  <a:srgbClr val="92D050"/>
                </a:solidFill>
              </a:rPr>
              <a:t>PROBLEM</a:t>
            </a:r>
            <a:endParaRPr lang="en-GB" sz="2000" b="1" dirty="0"/>
          </a:p>
          <a:p>
            <a:pPr marL="285750" indent="-285750">
              <a:buFont typeface="Arial" panose="020B0604020202020204" pitchFamily="34" charset="0"/>
              <a:buChar char="•"/>
            </a:pPr>
            <a:r>
              <a:rPr lang="en-GB" sz="2000" b="1" dirty="0"/>
              <a:t>AN AVERAGE OF </a:t>
            </a:r>
            <a:r>
              <a:rPr lang="en-GB" sz="2000" b="1" dirty="0">
                <a:solidFill>
                  <a:srgbClr val="92D050"/>
                </a:solidFill>
              </a:rPr>
              <a:t>122 EMAILS RECEIVED </a:t>
            </a:r>
            <a:r>
              <a:rPr lang="en-GB" sz="2000" b="1" dirty="0"/>
              <a:t>EACH DAY</a:t>
            </a:r>
          </a:p>
          <a:p>
            <a:pPr marL="285750" indent="-285750">
              <a:buFont typeface="Arial" panose="020B0604020202020204" pitchFamily="34" charset="0"/>
              <a:buChar char="•"/>
            </a:pPr>
            <a:r>
              <a:rPr lang="en-GB" sz="2000" b="1" dirty="0"/>
              <a:t>ESTIMATED </a:t>
            </a:r>
            <a:r>
              <a:rPr lang="en-GB" sz="2000" b="1" dirty="0">
                <a:solidFill>
                  <a:srgbClr val="92D050"/>
                </a:solidFill>
              </a:rPr>
              <a:t>20%</a:t>
            </a:r>
            <a:r>
              <a:rPr lang="en-GB" sz="2000" b="1" dirty="0"/>
              <a:t> OF EMAIL IS </a:t>
            </a:r>
            <a:r>
              <a:rPr lang="en-GB" sz="2000" b="1" dirty="0">
                <a:solidFill>
                  <a:srgbClr val="92D050"/>
                </a:solidFill>
              </a:rPr>
              <a:t>SPAM</a:t>
            </a:r>
          </a:p>
        </p:txBody>
      </p:sp>
      <p:sp>
        <p:nvSpPr>
          <p:cNvPr id="88" name="Rectangle 87"/>
          <p:cNvSpPr/>
          <p:nvPr/>
        </p:nvSpPr>
        <p:spPr>
          <a:xfrm>
            <a:off x="1490321" y="6304785"/>
            <a:ext cx="2707793" cy="261610"/>
          </a:xfrm>
          <a:prstGeom prst="rect">
            <a:avLst/>
          </a:prstGeom>
        </p:spPr>
        <p:txBody>
          <a:bodyPr wrap="none">
            <a:spAutoFit/>
          </a:bodyPr>
          <a:lstStyle/>
          <a:p>
            <a:r>
              <a:rPr lang="en-GB" sz="1100" b="1" i="1" dirty="0"/>
              <a:t>SOURCES: RADICATI, PHILLIPS &amp; COMPANY</a:t>
            </a:r>
          </a:p>
        </p:txBody>
      </p:sp>
      <p:sp>
        <p:nvSpPr>
          <p:cNvPr id="131" name="Oval 130"/>
          <p:cNvSpPr/>
          <p:nvPr/>
        </p:nvSpPr>
        <p:spPr>
          <a:xfrm>
            <a:off x="6616081" y="2573960"/>
            <a:ext cx="3432517" cy="3432517"/>
          </a:xfrm>
          <a:prstGeom prst="ellipse">
            <a:avLst/>
          </a:prstGeom>
          <a:no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89" name="Rectangle 88"/>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2499648524"/>
      </p:ext>
    </p:extLst>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down)">
                                      <p:cBhvr>
                                        <p:cTn id="10" dur="750"/>
                                        <p:tgtEl>
                                          <p:spTgt spid="79"/>
                                        </p:tgtEl>
                                      </p:cBhvr>
                                    </p:animEffect>
                                  </p:childTnLst>
                                </p:cTn>
                              </p:par>
                              <p:par>
                                <p:cTn id="11" presetID="21" presetClass="entr" presetSubtype="1"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heel(1)">
                                      <p:cBhvr>
                                        <p:cTn id="13" dur="750"/>
                                        <p:tgtEl>
                                          <p:spTgt spid="101"/>
                                        </p:tgtEl>
                                      </p:cBhvr>
                                    </p:animEffect>
                                  </p:childTnLst>
                                </p:cTn>
                              </p:par>
                              <p:par>
                                <p:cTn id="14" presetID="22" presetClass="entr" presetSubtype="1"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ipe(up)">
                                      <p:cBhvr>
                                        <p:cTn id="16" dur="750"/>
                                        <p:tgtEl>
                                          <p:spTgt spid="102"/>
                                        </p:tgtEl>
                                      </p:cBhvr>
                                    </p:animEffect>
                                  </p:childTnLst>
                                </p:cTn>
                              </p:par>
                              <p:par>
                                <p:cTn id="17" presetID="21" presetClass="entr" presetSubtype="1"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heel(1)">
                                      <p:cBhvr>
                                        <p:cTn id="19" dur="750"/>
                                        <p:tgtEl>
                                          <p:spTgt spid="99"/>
                                        </p:tgtEl>
                                      </p:cBhvr>
                                    </p:animEffect>
                                  </p:childTnLst>
                                </p:cTn>
                              </p:par>
                              <p:par>
                                <p:cTn id="20" presetID="22" presetClass="entr" presetSubtype="4" fill="hold" nodeType="with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wipe(down)">
                                      <p:cBhvr>
                                        <p:cTn id="22" dur="750"/>
                                        <p:tgtEl>
                                          <p:spTgt spid="10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par>
                                <p:cTn id="26" presetID="22" presetClass="entr" presetSubtype="4" fill="hold"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wipe(down)">
                                      <p:cBhvr>
                                        <p:cTn id="28" dur="750"/>
                                        <p:tgtEl>
                                          <p:spTgt spid="104"/>
                                        </p:tgtEl>
                                      </p:cBhvr>
                                    </p:animEffect>
                                  </p:childTnLst>
                                </p:cTn>
                              </p:par>
                              <p:par>
                                <p:cTn id="29" presetID="21" presetClass="entr" presetSubtype="1"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wheel(1)">
                                      <p:cBhvr>
                                        <p:cTn id="31" dur="750"/>
                                        <p:tgtEl>
                                          <p:spTgt spid="98"/>
                                        </p:tgtEl>
                                      </p:cBhvr>
                                    </p:animEffect>
                                  </p:childTnLst>
                                </p:cTn>
                              </p:par>
                              <p:par>
                                <p:cTn id="32" presetID="21" presetClass="entr" presetSubtype="1"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heel(1)">
                                      <p:cBhvr>
                                        <p:cTn id="34" dur="750"/>
                                        <p:tgtEl>
                                          <p:spTgt spid="10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750"/>
                                        <p:tgtEl>
                                          <p:spTgt spid="8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21600000">
                                      <p:cBhvr>
                                        <p:cTn id="44" dur="2000" fill="hold"/>
                                        <p:tgtEl>
                                          <p:spTgt spid="43"/>
                                        </p:tgtEl>
                                        <p:attrNameLst>
                                          <p:attrName>r</p:attrName>
                                        </p:attrNameLst>
                                      </p:cBhvr>
                                    </p:animRot>
                                  </p:childTnLst>
                                </p:cTn>
                              </p:par>
                              <p:par>
                                <p:cTn id="45" presetID="8" presetClass="emph" presetSubtype="0" fill="hold" nodeType="withEffect">
                                  <p:stCondLst>
                                    <p:cond delay="0"/>
                                  </p:stCondLst>
                                  <p:childTnLst>
                                    <p:animRot by="1800000">
                                      <p:cBhvr>
                                        <p:cTn id="46" dur="2250" fill="hold"/>
                                        <p:tgtEl>
                                          <p:spTgt spid="42"/>
                                        </p:tgtEl>
                                        <p:attrNameLst>
                                          <p:attrName>r</p:attrName>
                                        </p:attrNameLst>
                                      </p:cBhvr>
                                    </p:animRot>
                                  </p:childTnLst>
                                </p:cTn>
                              </p:par>
                              <p:par>
                                <p:cTn id="47" presetID="22" presetClass="entr" presetSubtype="8" fill="hold" nodeType="with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par>
                                <p:cTn id="50" presetID="22" presetClass="entr" presetSubtype="8" fill="hold" nodeType="with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wipe(left)">
                                      <p:cBhvr>
                                        <p:cTn id="52" dur="500"/>
                                        <p:tgtEl>
                                          <p:spTgt spid="107"/>
                                        </p:tgtEl>
                                      </p:cBhvr>
                                    </p:animEffect>
                                  </p:childTnLst>
                                </p:cTn>
                              </p:par>
                              <p:par>
                                <p:cTn id="53" presetID="10" presetClass="entr" presetSubtype="0" fill="hold" nodeType="withEffect">
                                  <p:stCondLst>
                                    <p:cond delay="250"/>
                                  </p:stCondLst>
                                  <p:childTnLst>
                                    <p:set>
                                      <p:cBhvr>
                                        <p:cTn id="54" dur="1" fill="hold">
                                          <p:stCondLst>
                                            <p:cond delay="0"/>
                                          </p:stCondLst>
                                        </p:cTn>
                                        <p:tgtEl>
                                          <p:spTgt spid="108"/>
                                        </p:tgtEl>
                                        <p:attrNameLst>
                                          <p:attrName>style.visibility</p:attrName>
                                        </p:attrNameLst>
                                      </p:cBhvr>
                                      <p:to>
                                        <p:strVal val="visible"/>
                                      </p:to>
                                    </p:set>
                                    <p:animEffect transition="in" filter="fade">
                                      <p:cBhvr>
                                        <p:cTn id="55" dur="500"/>
                                        <p:tgtEl>
                                          <p:spTgt spid="108"/>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31"/>
                                        </p:tgtEl>
                                        <p:attrNameLst>
                                          <p:attrName>style.visibility</p:attrName>
                                        </p:attrNameLst>
                                      </p:cBhvr>
                                      <p:to>
                                        <p:strVal val="visible"/>
                                      </p:to>
                                    </p:set>
                                    <p:animEffect transition="in" filter="fade">
                                      <p:cBhvr>
                                        <p:cTn id="58" dur="500"/>
                                        <p:tgtEl>
                                          <p:spTgt spid="131"/>
                                        </p:tgtEl>
                                      </p:cBhvr>
                                    </p:animEffect>
                                  </p:childTnLst>
                                </p:cTn>
                              </p:par>
                              <p:par>
                                <p:cTn id="59" presetID="10" presetClass="entr" presetSubtype="0" fill="hold" nodeType="withEffect">
                                  <p:stCondLst>
                                    <p:cond delay="250"/>
                                  </p:stCondLst>
                                  <p:childTnLst>
                                    <p:set>
                                      <p:cBhvr>
                                        <p:cTn id="60" dur="1" fill="hold">
                                          <p:stCondLst>
                                            <p:cond delay="0"/>
                                          </p:stCondLst>
                                        </p:cTn>
                                        <p:tgtEl>
                                          <p:spTgt spid="129"/>
                                        </p:tgtEl>
                                        <p:attrNameLst>
                                          <p:attrName>style.visibility</p:attrName>
                                        </p:attrNameLst>
                                      </p:cBhvr>
                                      <p:to>
                                        <p:strVal val="visible"/>
                                      </p:to>
                                    </p:set>
                                    <p:animEffect transition="in" filter="fade">
                                      <p:cBhvr>
                                        <p:cTn id="61" dur="500"/>
                                        <p:tgtEl>
                                          <p:spTgt spid="129"/>
                                        </p:tgtEl>
                                      </p:cBhvr>
                                    </p:animEffect>
                                  </p:childTnLst>
                                </p:cTn>
                              </p:par>
                              <p:par>
                                <p:cTn id="62" presetID="42" presetClass="path" presetSubtype="0" fill="hold" nodeType="withEffect">
                                  <p:stCondLst>
                                    <p:cond delay="750"/>
                                  </p:stCondLst>
                                  <p:childTnLst>
                                    <p:animMotion origin="layout" path="M -3.54167E-6 4.81481E-6 L -3.54167E-6 0.24884 " pathEditMode="relative" rAng="0" ptsTypes="AA">
                                      <p:cBhvr>
                                        <p:cTn id="63" dur="950" fill="hold"/>
                                        <p:tgtEl>
                                          <p:spTgt spid="129"/>
                                        </p:tgtEl>
                                        <p:attrNameLst>
                                          <p:attrName>ppt_x</p:attrName>
                                          <p:attrName>ppt_y</p:attrName>
                                        </p:attrNameLst>
                                      </p:cBhvr>
                                      <p:rCtr x="0" y="12431"/>
                                    </p:animMotion>
                                  </p:childTnLst>
                                </p:cTn>
                              </p:par>
                              <p:par>
                                <p:cTn id="64" presetID="1" presetClass="entr" presetSubtype="0" fill="hold" nodeType="withEffect">
                                  <p:stCondLst>
                                    <p:cond delay="850"/>
                                  </p:stCondLst>
                                  <p:childTnLst>
                                    <p:set>
                                      <p:cBhvr>
                                        <p:cTn id="65" dur="1" fill="hold">
                                          <p:stCondLst>
                                            <p:cond delay="0"/>
                                          </p:stCondLst>
                                        </p:cTn>
                                        <p:tgtEl>
                                          <p:spTgt spid="133"/>
                                        </p:tgtEl>
                                        <p:attrNameLst>
                                          <p:attrName>style.visibility</p:attrName>
                                        </p:attrNameLst>
                                      </p:cBhvr>
                                      <p:to>
                                        <p:strVal val="visible"/>
                                      </p:to>
                                    </p:set>
                                  </p:childTnLst>
                                </p:cTn>
                              </p:par>
                              <p:par>
                                <p:cTn id="66" presetID="1" presetClass="entr" presetSubtype="0" fill="hold" nodeType="withEffect">
                                  <p:stCondLst>
                                    <p:cond delay="1100"/>
                                  </p:stCondLst>
                                  <p:childTnLst>
                                    <p:set>
                                      <p:cBhvr>
                                        <p:cTn id="67" dur="1" fill="hold">
                                          <p:stCondLst>
                                            <p:cond delay="0"/>
                                          </p:stCondLst>
                                        </p:cTn>
                                        <p:tgtEl>
                                          <p:spTgt spid="136"/>
                                        </p:tgtEl>
                                        <p:attrNameLst>
                                          <p:attrName>style.visibility</p:attrName>
                                        </p:attrNameLst>
                                      </p:cBhvr>
                                      <p:to>
                                        <p:strVal val="visible"/>
                                      </p:to>
                                    </p:set>
                                  </p:childTnLst>
                                </p:cTn>
                              </p:par>
                              <p:par>
                                <p:cTn id="68" presetID="1" presetClass="entr" presetSubtype="0" fill="hold" nodeType="withEffect">
                                  <p:stCondLst>
                                    <p:cond delay="1350"/>
                                  </p:stCondLst>
                                  <p:childTnLst>
                                    <p:set>
                                      <p:cBhvr>
                                        <p:cTn id="69" dur="1" fill="hold">
                                          <p:stCondLst>
                                            <p:cond delay="0"/>
                                          </p:stCondLst>
                                        </p:cTn>
                                        <p:tgtEl>
                                          <p:spTgt spid="139"/>
                                        </p:tgtEl>
                                        <p:attrNameLst>
                                          <p:attrName>style.visibility</p:attrName>
                                        </p:attrNameLst>
                                      </p:cBhvr>
                                      <p:to>
                                        <p:strVal val="visible"/>
                                      </p:to>
                                    </p:set>
                                  </p:childTnLst>
                                </p:cTn>
                              </p:par>
                              <p:par>
                                <p:cTn id="70" presetID="1" presetClass="entr" presetSubtype="0" fill="hold" nodeType="withEffect">
                                  <p:stCondLst>
                                    <p:cond delay="1600"/>
                                  </p:stCondLst>
                                  <p:childTnLst>
                                    <p:set>
                                      <p:cBhvr>
                                        <p:cTn id="71" dur="1" fill="hold">
                                          <p:stCondLst>
                                            <p:cond delay="0"/>
                                          </p:stCondLst>
                                        </p:cTn>
                                        <p:tgtEl>
                                          <p:spTgt spid="142"/>
                                        </p:tgtEl>
                                        <p:attrNameLst>
                                          <p:attrName>style.visibility</p:attrName>
                                        </p:attrNameLst>
                                      </p:cBhvr>
                                      <p:to>
                                        <p:strVal val="visible"/>
                                      </p:to>
                                    </p:set>
                                  </p:childTnLst>
                                </p:cTn>
                              </p:par>
                              <p:par>
                                <p:cTn id="72" presetID="1" presetClass="entr" presetSubtype="0" fill="hold" grpId="0" nodeType="withEffect">
                                  <p:stCondLst>
                                    <p:cond delay="1750"/>
                                  </p:stCondLst>
                                  <p:childTnLst>
                                    <p:set>
                                      <p:cBhvr>
                                        <p:cTn id="73" dur="1" fill="hold">
                                          <p:stCondLst>
                                            <p:cond delay="0"/>
                                          </p:stCondLst>
                                        </p:cTn>
                                        <p:tgtEl>
                                          <p:spTgt spid="145"/>
                                        </p:tgtEl>
                                        <p:attrNameLst>
                                          <p:attrName>style.visibility</p:attrName>
                                        </p:attrNameLst>
                                      </p:cBhvr>
                                      <p:to>
                                        <p:strVal val="visible"/>
                                      </p:to>
                                    </p:set>
                                  </p:childTnLst>
                                </p:cTn>
                              </p:par>
                            </p:childTnLst>
                          </p:cTn>
                        </p:par>
                        <p:par>
                          <p:cTn id="74" fill="hold">
                            <p:stCondLst>
                              <p:cond delay="2250"/>
                            </p:stCondLst>
                            <p:childTnLst>
                              <p:par>
                                <p:cTn id="75" presetID="1" presetClass="entr" presetSubtype="0" fill="hold" grpId="0" nodeType="afterEffect">
                                  <p:stCondLst>
                                    <p:cond delay="0"/>
                                  </p:stCondLst>
                                  <p:childTnLst>
                                    <p:set>
                                      <p:cBhvr>
                                        <p:cTn id="76" dur="1" fill="hold">
                                          <p:stCondLst>
                                            <p:cond delay="0"/>
                                          </p:stCondLst>
                                        </p:cTn>
                                        <p:tgtEl>
                                          <p:spTgt spid="87">
                                            <p:txEl>
                                              <p:pRg st="0" end="0"/>
                                            </p:txEl>
                                          </p:spTgt>
                                        </p:tgtEl>
                                        <p:attrNameLst>
                                          <p:attrName>style.visibility</p:attrName>
                                        </p:attrNameLst>
                                      </p:cBhvr>
                                      <p:to>
                                        <p:strVal val="visible"/>
                                      </p:to>
                                    </p:set>
                                  </p:childTnLst>
                                </p:cTn>
                              </p:par>
                            </p:childTnLst>
                          </p:cTn>
                        </p:par>
                        <p:par>
                          <p:cTn id="77" fill="hold">
                            <p:stCondLst>
                              <p:cond delay="2250"/>
                            </p:stCondLst>
                            <p:childTnLst>
                              <p:par>
                                <p:cTn id="78" presetID="1" presetClass="entr" presetSubtype="0" fill="hold" grpId="0" nodeType="afterEffect">
                                  <p:stCondLst>
                                    <p:cond delay="500"/>
                                  </p:stCondLst>
                                  <p:childTnLst>
                                    <p:set>
                                      <p:cBhvr>
                                        <p:cTn id="79" dur="1" fill="hold">
                                          <p:stCondLst>
                                            <p:cond delay="0"/>
                                          </p:stCondLst>
                                        </p:cTn>
                                        <p:tgtEl>
                                          <p:spTgt spid="87">
                                            <p:txEl>
                                              <p:pRg st="1" end="1"/>
                                            </p:txEl>
                                          </p:spTgt>
                                        </p:tgtEl>
                                        <p:attrNameLst>
                                          <p:attrName>style.visibility</p:attrName>
                                        </p:attrNameLst>
                                      </p:cBhvr>
                                      <p:to>
                                        <p:strVal val="visible"/>
                                      </p:to>
                                    </p:set>
                                  </p:childTnLst>
                                </p:cTn>
                              </p:par>
                            </p:childTnLst>
                          </p:cTn>
                        </p:par>
                        <p:par>
                          <p:cTn id="80" fill="hold">
                            <p:stCondLst>
                              <p:cond delay="2750"/>
                            </p:stCondLst>
                            <p:childTnLst>
                              <p:par>
                                <p:cTn id="81" presetID="1" presetClass="entr" presetSubtype="0" fill="hold" grpId="0" nodeType="afterEffect">
                                  <p:stCondLst>
                                    <p:cond delay="500"/>
                                  </p:stCondLst>
                                  <p:childTnLst>
                                    <p:set>
                                      <p:cBhvr>
                                        <p:cTn id="82" dur="1" fill="hold">
                                          <p:stCondLst>
                                            <p:cond delay="0"/>
                                          </p:stCondLst>
                                        </p:cTn>
                                        <p:tgtEl>
                                          <p:spTgt spid="87">
                                            <p:txEl>
                                              <p:pRg st="2" end="2"/>
                                            </p:txEl>
                                          </p:spTgt>
                                        </p:tgtEl>
                                        <p:attrNameLst>
                                          <p:attrName>style.visibility</p:attrName>
                                        </p:attrNameLst>
                                      </p:cBhvr>
                                      <p:to>
                                        <p:strVal val="visible"/>
                                      </p:to>
                                    </p:set>
                                  </p:childTnLst>
                                </p:cTn>
                              </p:par>
                            </p:childTnLst>
                          </p:cTn>
                        </p:par>
                        <p:par>
                          <p:cTn id="83" fill="hold">
                            <p:stCondLst>
                              <p:cond delay="3250"/>
                            </p:stCondLst>
                            <p:childTnLst>
                              <p:par>
                                <p:cTn id="84" presetID="10" presetClass="entr" presetSubtype="0" fill="hold" grpId="0" nodeType="afterEffect">
                                  <p:stCondLst>
                                    <p:cond delay="300"/>
                                  </p:stCondLst>
                                  <p:childTnLst>
                                    <p:set>
                                      <p:cBhvr>
                                        <p:cTn id="85" dur="1" fill="hold">
                                          <p:stCondLst>
                                            <p:cond delay="0"/>
                                          </p:stCondLst>
                                        </p:cTn>
                                        <p:tgtEl>
                                          <p:spTgt spid="88"/>
                                        </p:tgtEl>
                                        <p:attrNameLst>
                                          <p:attrName>style.visibility</p:attrName>
                                        </p:attrNameLst>
                                      </p:cBhvr>
                                      <p:to>
                                        <p:strVal val="visible"/>
                                      </p:to>
                                    </p:set>
                                    <p:animEffect transition="in" filter="fade">
                                      <p:cBhvr>
                                        <p:cTn id="86" dur="200"/>
                                        <p:tgtEl>
                                          <p:spTgt spid="88"/>
                                        </p:tgtEl>
                                      </p:cBhvr>
                                    </p:animEffect>
                                  </p:childTnLst>
                                </p:cTn>
                              </p:par>
                            </p:childTnLst>
                          </p:cTn>
                        </p:par>
                        <p:par>
                          <p:cTn id="87" fill="hold">
                            <p:stCondLst>
                              <p:cond delay="3750"/>
                            </p:stCondLst>
                            <p:childTnLst>
                              <p:par>
                                <p:cTn id="88" presetID="10" presetClass="entr" presetSubtype="0" fill="hold" grpId="0" nodeType="after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fade">
                                      <p:cBhvr>
                                        <p:cTn id="90"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4" grpId="0" animBg="1"/>
      <p:bldP spid="48" grpId="0" animBg="1"/>
      <p:bldP spid="79" grpId="0" animBg="1"/>
      <p:bldP spid="80" grpId="0" animBg="1"/>
      <p:bldP spid="145" grpId="0" animBg="1"/>
      <p:bldP spid="87" grpId="0" uiExpand="1" build="p"/>
      <p:bldP spid="88" grpId="0"/>
      <p:bldP spid="131"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p:cNvGrpSpPr/>
          <p:nvPr/>
        </p:nvGrpSpPr>
        <p:grpSpPr>
          <a:xfrm>
            <a:off x="1558593" y="1350962"/>
            <a:ext cx="1471612" cy="2041526"/>
            <a:chOff x="1558593" y="1350962"/>
            <a:chExt cx="1471612" cy="2041526"/>
          </a:xfrm>
        </p:grpSpPr>
        <p:sp>
          <p:nvSpPr>
            <p:cNvPr id="13" name="Freeform 5"/>
            <p:cNvSpPr>
              <a:spLocks/>
            </p:cNvSpPr>
            <p:nvPr/>
          </p:nvSpPr>
          <p:spPr bwMode="auto">
            <a:xfrm>
              <a:off x="1690355" y="1350962"/>
              <a:ext cx="1339850" cy="1771650"/>
            </a:xfrm>
            <a:custGeom>
              <a:avLst/>
              <a:gdLst>
                <a:gd name="T0" fmla="*/ 0 w 244"/>
                <a:gd name="T1" fmla="*/ 80 h 322"/>
                <a:gd name="T2" fmla="*/ 137 w 244"/>
                <a:gd name="T3" fmla="*/ 29 h 322"/>
                <a:gd name="T4" fmla="*/ 151 w 244"/>
                <a:gd name="T5" fmla="*/ 35 h 322"/>
                <a:gd name="T6" fmla="*/ 209 w 244"/>
                <a:gd name="T7" fmla="*/ 75 h 322"/>
                <a:gd name="T8" fmla="*/ 209 w 244"/>
                <a:gd name="T9" fmla="*/ 149 h 322"/>
                <a:gd name="T10" fmla="*/ 208 w 244"/>
                <a:gd name="T11" fmla="*/ 201 h 322"/>
                <a:gd name="T12" fmla="*/ 203 w 244"/>
                <a:gd name="T13" fmla="*/ 214 h 322"/>
                <a:gd name="T14" fmla="*/ 200 w 244"/>
                <a:gd name="T15" fmla="*/ 219 h 322"/>
                <a:gd name="T16" fmla="*/ 196 w 244"/>
                <a:gd name="T17" fmla="*/ 232 h 322"/>
                <a:gd name="T18" fmla="*/ 188 w 244"/>
                <a:gd name="T19" fmla="*/ 289 h 322"/>
                <a:gd name="T20" fmla="*/ 182 w 244"/>
                <a:gd name="T21" fmla="*/ 303 h 322"/>
                <a:gd name="T22" fmla="*/ 157 w 244"/>
                <a:gd name="T23" fmla="*/ 31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322">
                  <a:moveTo>
                    <a:pt x="0" y="80"/>
                  </a:moveTo>
                  <a:cubicBezTo>
                    <a:pt x="0" y="80"/>
                    <a:pt x="28" y="0"/>
                    <a:pt x="137" y="29"/>
                  </a:cubicBezTo>
                  <a:cubicBezTo>
                    <a:pt x="142" y="30"/>
                    <a:pt x="146" y="32"/>
                    <a:pt x="151" y="35"/>
                  </a:cubicBezTo>
                  <a:cubicBezTo>
                    <a:pt x="209" y="75"/>
                    <a:pt x="209" y="75"/>
                    <a:pt x="209" y="75"/>
                  </a:cubicBezTo>
                  <a:cubicBezTo>
                    <a:pt x="209" y="75"/>
                    <a:pt x="244" y="114"/>
                    <a:pt x="209" y="149"/>
                  </a:cubicBezTo>
                  <a:cubicBezTo>
                    <a:pt x="208" y="201"/>
                    <a:pt x="208" y="201"/>
                    <a:pt x="208" y="201"/>
                  </a:cubicBezTo>
                  <a:cubicBezTo>
                    <a:pt x="208" y="206"/>
                    <a:pt x="206" y="210"/>
                    <a:pt x="203" y="214"/>
                  </a:cubicBezTo>
                  <a:cubicBezTo>
                    <a:pt x="200" y="219"/>
                    <a:pt x="200" y="219"/>
                    <a:pt x="200" y="219"/>
                  </a:cubicBezTo>
                  <a:cubicBezTo>
                    <a:pt x="197" y="223"/>
                    <a:pt x="196" y="227"/>
                    <a:pt x="196" y="232"/>
                  </a:cubicBezTo>
                  <a:cubicBezTo>
                    <a:pt x="197" y="245"/>
                    <a:pt x="198" y="275"/>
                    <a:pt x="188" y="289"/>
                  </a:cubicBezTo>
                  <a:cubicBezTo>
                    <a:pt x="185" y="294"/>
                    <a:pt x="183" y="298"/>
                    <a:pt x="182" y="303"/>
                  </a:cubicBezTo>
                  <a:cubicBezTo>
                    <a:pt x="179" y="311"/>
                    <a:pt x="173" y="322"/>
                    <a:pt x="157" y="31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p:nvSpPr>
          <p:spPr bwMode="auto">
            <a:xfrm>
              <a:off x="2476168" y="3024188"/>
              <a:ext cx="71438" cy="323850"/>
            </a:xfrm>
            <a:custGeom>
              <a:avLst/>
              <a:gdLst>
                <a:gd name="T0" fmla="*/ 13 w 13"/>
                <a:gd name="T1" fmla="*/ 0 h 59"/>
                <a:gd name="T2" fmla="*/ 5 w 13"/>
                <a:gd name="T3" fmla="*/ 59 h 59"/>
              </a:gdLst>
              <a:ahLst/>
              <a:cxnLst>
                <a:cxn ang="0">
                  <a:pos x="T0" y="T1"/>
                </a:cxn>
                <a:cxn ang="0">
                  <a:pos x="T2" y="T3"/>
                </a:cxn>
              </a:cxnLst>
              <a:rect l="0" t="0" r="r" b="b"/>
              <a:pathLst>
                <a:path w="13" h="59">
                  <a:moveTo>
                    <a:pt x="13" y="0"/>
                  </a:moveTo>
                  <a:cubicBezTo>
                    <a:pt x="13" y="0"/>
                    <a:pt x="0" y="48"/>
                    <a:pt x="5" y="5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p:nvSpPr>
          <p:spPr bwMode="auto">
            <a:xfrm>
              <a:off x="2465055" y="2408238"/>
              <a:ext cx="115888" cy="417513"/>
            </a:xfrm>
            <a:custGeom>
              <a:avLst/>
              <a:gdLst>
                <a:gd name="T0" fmla="*/ 21 w 21"/>
                <a:gd name="T1" fmla="*/ 0 h 76"/>
                <a:gd name="T2" fmla="*/ 21 w 21"/>
                <a:gd name="T3" fmla="*/ 76 h 76"/>
              </a:gdLst>
              <a:ahLst/>
              <a:cxnLst>
                <a:cxn ang="0">
                  <a:pos x="T0" y="T1"/>
                </a:cxn>
                <a:cxn ang="0">
                  <a:pos x="T2" y="T3"/>
                </a:cxn>
              </a:cxnLst>
              <a:rect l="0" t="0" r="r" b="b"/>
              <a:pathLst>
                <a:path w="21" h="76">
                  <a:moveTo>
                    <a:pt x="21" y="0"/>
                  </a:moveTo>
                  <a:cubicBezTo>
                    <a:pt x="21" y="0"/>
                    <a:pt x="0" y="26"/>
                    <a:pt x="21" y="7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p:cNvSpPr>
            <p:nvPr/>
          </p:nvSpPr>
          <p:spPr bwMode="auto">
            <a:xfrm>
              <a:off x="2185655" y="2408238"/>
              <a:ext cx="312738" cy="527050"/>
            </a:xfrm>
            <a:custGeom>
              <a:avLst/>
              <a:gdLst>
                <a:gd name="T0" fmla="*/ 57 w 57"/>
                <a:gd name="T1" fmla="*/ 0 h 96"/>
                <a:gd name="T2" fmla="*/ 47 w 57"/>
                <a:gd name="T3" fmla="*/ 40 h 96"/>
                <a:gd name="T4" fmla="*/ 36 w 57"/>
                <a:gd name="T5" fmla="*/ 59 h 96"/>
                <a:gd name="T6" fmla="*/ 0 w 57"/>
                <a:gd name="T7" fmla="*/ 96 h 96"/>
              </a:gdLst>
              <a:ahLst/>
              <a:cxnLst>
                <a:cxn ang="0">
                  <a:pos x="T0" y="T1"/>
                </a:cxn>
                <a:cxn ang="0">
                  <a:pos x="T2" y="T3"/>
                </a:cxn>
                <a:cxn ang="0">
                  <a:pos x="T4" y="T5"/>
                </a:cxn>
                <a:cxn ang="0">
                  <a:pos x="T6" y="T7"/>
                </a:cxn>
              </a:cxnLst>
              <a:rect l="0" t="0" r="r" b="b"/>
              <a:pathLst>
                <a:path w="57" h="96">
                  <a:moveTo>
                    <a:pt x="57" y="0"/>
                  </a:moveTo>
                  <a:cubicBezTo>
                    <a:pt x="47" y="40"/>
                    <a:pt x="47" y="40"/>
                    <a:pt x="47" y="40"/>
                  </a:cubicBezTo>
                  <a:cubicBezTo>
                    <a:pt x="45" y="47"/>
                    <a:pt x="41" y="54"/>
                    <a:pt x="36" y="59"/>
                  </a:cubicBezTo>
                  <a:cubicBezTo>
                    <a:pt x="0" y="96"/>
                    <a:pt x="0" y="96"/>
                    <a:pt x="0" y="9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p:nvSpPr>
          <p:spPr bwMode="auto">
            <a:xfrm>
              <a:off x="2036430" y="3024188"/>
              <a:ext cx="439738" cy="285750"/>
            </a:xfrm>
            <a:custGeom>
              <a:avLst/>
              <a:gdLst>
                <a:gd name="T0" fmla="*/ 0 w 80"/>
                <a:gd name="T1" fmla="*/ 0 h 52"/>
                <a:gd name="T2" fmla="*/ 80 w 80"/>
                <a:gd name="T3" fmla="*/ 52 h 52"/>
              </a:gdLst>
              <a:ahLst/>
              <a:cxnLst>
                <a:cxn ang="0">
                  <a:pos x="T0" y="T1"/>
                </a:cxn>
                <a:cxn ang="0">
                  <a:pos x="T2" y="T3"/>
                </a:cxn>
              </a:cxnLst>
              <a:rect l="0" t="0" r="r" b="b"/>
              <a:pathLst>
                <a:path w="80" h="52">
                  <a:moveTo>
                    <a:pt x="0" y="0"/>
                  </a:moveTo>
                  <a:cubicBezTo>
                    <a:pt x="0" y="0"/>
                    <a:pt x="46" y="11"/>
                    <a:pt x="80" y="5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p:nvSpPr>
          <p:spPr bwMode="auto">
            <a:xfrm>
              <a:off x="1558593" y="2941638"/>
              <a:ext cx="917575" cy="450850"/>
            </a:xfrm>
            <a:custGeom>
              <a:avLst/>
              <a:gdLst>
                <a:gd name="T0" fmla="*/ 0 w 167"/>
                <a:gd name="T1" fmla="*/ 41 h 82"/>
                <a:gd name="T2" fmla="*/ 29 w 167"/>
                <a:gd name="T3" fmla="*/ 8 h 82"/>
                <a:gd name="T4" fmla="*/ 167 w 167"/>
                <a:gd name="T5" fmla="*/ 82 h 82"/>
              </a:gdLst>
              <a:ahLst/>
              <a:cxnLst>
                <a:cxn ang="0">
                  <a:pos x="T0" y="T1"/>
                </a:cxn>
                <a:cxn ang="0">
                  <a:pos x="T2" y="T3"/>
                </a:cxn>
                <a:cxn ang="0">
                  <a:pos x="T4" y="T5"/>
                </a:cxn>
              </a:cxnLst>
              <a:rect l="0" t="0" r="r" b="b"/>
              <a:pathLst>
                <a:path w="167" h="82">
                  <a:moveTo>
                    <a:pt x="0" y="41"/>
                  </a:moveTo>
                  <a:cubicBezTo>
                    <a:pt x="29" y="8"/>
                    <a:pt x="29" y="8"/>
                    <a:pt x="29" y="8"/>
                  </a:cubicBezTo>
                  <a:cubicBezTo>
                    <a:pt x="29" y="8"/>
                    <a:pt x="85" y="0"/>
                    <a:pt x="167" y="8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 name="Freeform 18"/>
          <p:cNvSpPr>
            <a:spLocks/>
          </p:cNvSpPr>
          <p:nvPr/>
        </p:nvSpPr>
        <p:spPr bwMode="auto">
          <a:xfrm>
            <a:off x="801355" y="3144838"/>
            <a:ext cx="701675" cy="771525"/>
          </a:xfrm>
          <a:custGeom>
            <a:avLst/>
            <a:gdLst>
              <a:gd name="T0" fmla="*/ 128 w 128"/>
              <a:gd name="T1" fmla="*/ 0 h 140"/>
              <a:gd name="T2" fmla="*/ 67 w 128"/>
              <a:gd name="T3" fmla="*/ 30 h 140"/>
              <a:gd name="T4" fmla="*/ 1 w 128"/>
              <a:gd name="T5" fmla="*/ 140 h 140"/>
            </a:gdLst>
            <a:ahLst/>
            <a:cxnLst>
              <a:cxn ang="0">
                <a:pos x="T0" y="T1"/>
              </a:cxn>
              <a:cxn ang="0">
                <a:pos x="T2" y="T3"/>
              </a:cxn>
              <a:cxn ang="0">
                <a:pos x="T4" y="T5"/>
              </a:cxn>
            </a:cxnLst>
            <a:rect l="0" t="0" r="r" b="b"/>
            <a:pathLst>
              <a:path w="128" h="140">
                <a:moveTo>
                  <a:pt x="128" y="0"/>
                </a:moveTo>
                <a:cubicBezTo>
                  <a:pt x="67" y="30"/>
                  <a:pt x="67" y="30"/>
                  <a:pt x="67" y="30"/>
                </a:cubicBezTo>
                <a:cubicBezTo>
                  <a:pt x="67" y="30"/>
                  <a:pt x="0" y="60"/>
                  <a:pt x="1" y="14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5" name="Group 104"/>
          <p:cNvGrpSpPr/>
          <p:nvPr/>
        </p:nvGrpSpPr>
        <p:grpSpPr>
          <a:xfrm>
            <a:off x="3558843" y="4779963"/>
            <a:ext cx="1597025" cy="688975"/>
            <a:chOff x="3558843" y="4779963"/>
            <a:chExt cx="1597025" cy="688975"/>
          </a:xfrm>
        </p:grpSpPr>
        <p:sp>
          <p:nvSpPr>
            <p:cNvPr id="27" name="Freeform 19"/>
            <p:cNvSpPr>
              <a:spLocks/>
            </p:cNvSpPr>
            <p:nvPr/>
          </p:nvSpPr>
          <p:spPr bwMode="auto">
            <a:xfrm>
              <a:off x="4211305" y="4956175"/>
              <a:ext cx="944563" cy="512763"/>
            </a:xfrm>
            <a:custGeom>
              <a:avLst/>
              <a:gdLst>
                <a:gd name="T0" fmla="*/ 0 w 595"/>
                <a:gd name="T1" fmla="*/ 219 h 323"/>
                <a:gd name="T2" fmla="*/ 405 w 595"/>
                <a:gd name="T3" fmla="*/ 323 h 323"/>
                <a:gd name="T4" fmla="*/ 595 w 595"/>
                <a:gd name="T5" fmla="*/ 153 h 323"/>
                <a:gd name="T6" fmla="*/ 38 w 595"/>
                <a:gd name="T7" fmla="*/ 0 h 323"/>
              </a:gdLst>
              <a:ahLst/>
              <a:cxnLst>
                <a:cxn ang="0">
                  <a:pos x="T0" y="T1"/>
                </a:cxn>
                <a:cxn ang="0">
                  <a:pos x="T2" y="T3"/>
                </a:cxn>
                <a:cxn ang="0">
                  <a:pos x="T4" y="T5"/>
                </a:cxn>
                <a:cxn ang="0">
                  <a:pos x="T6" y="T7"/>
                </a:cxn>
              </a:cxnLst>
              <a:rect l="0" t="0" r="r" b="b"/>
              <a:pathLst>
                <a:path w="595" h="323">
                  <a:moveTo>
                    <a:pt x="0" y="219"/>
                  </a:moveTo>
                  <a:lnTo>
                    <a:pt x="405" y="323"/>
                  </a:lnTo>
                  <a:lnTo>
                    <a:pt x="595" y="153"/>
                  </a:lnTo>
                  <a:lnTo>
                    <a:pt x="38"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flipH="1" flipV="1">
              <a:off x="3558843" y="4779963"/>
              <a:ext cx="158750" cy="49213"/>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6" name="Group 105"/>
          <p:cNvGrpSpPr/>
          <p:nvPr/>
        </p:nvGrpSpPr>
        <p:grpSpPr>
          <a:xfrm>
            <a:off x="2558718" y="3392488"/>
            <a:ext cx="1949450" cy="2830512"/>
            <a:chOff x="2558718" y="3392488"/>
            <a:chExt cx="1949450" cy="2830512"/>
          </a:xfrm>
        </p:grpSpPr>
        <p:sp>
          <p:nvSpPr>
            <p:cNvPr id="19" name="Freeform 11"/>
            <p:cNvSpPr>
              <a:spLocks/>
            </p:cNvSpPr>
            <p:nvPr/>
          </p:nvSpPr>
          <p:spPr bwMode="auto">
            <a:xfrm>
              <a:off x="2558718" y="3392488"/>
              <a:ext cx="1223963" cy="2119313"/>
            </a:xfrm>
            <a:custGeom>
              <a:avLst/>
              <a:gdLst>
                <a:gd name="T0" fmla="*/ 0 w 223"/>
                <a:gd name="T1" fmla="*/ 0 h 385"/>
                <a:gd name="T2" fmla="*/ 95 w 223"/>
                <a:gd name="T3" fmla="*/ 41 h 385"/>
                <a:gd name="T4" fmla="*/ 128 w 223"/>
                <a:gd name="T5" fmla="*/ 77 h 385"/>
                <a:gd name="T6" fmla="*/ 131 w 223"/>
                <a:gd name="T7" fmla="*/ 88 h 385"/>
                <a:gd name="T8" fmla="*/ 136 w 223"/>
                <a:gd name="T9" fmla="*/ 152 h 385"/>
                <a:gd name="T10" fmla="*/ 196 w 223"/>
                <a:gd name="T11" fmla="*/ 310 h 385"/>
                <a:gd name="T12" fmla="*/ 219 w 223"/>
                <a:gd name="T13" fmla="*/ 385 h 385"/>
              </a:gdLst>
              <a:ahLst/>
              <a:cxnLst>
                <a:cxn ang="0">
                  <a:pos x="T0" y="T1"/>
                </a:cxn>
                <a:cxn ang="0">
                  <a:pos x="T2" y="T3"/>
                </a:cxn>
                <a:cxn ang="0">
                  <a:pos x="T4" y="T5"/>
                </a:cxn>
                <a:cxn ang="0">
                  <a:pos x="T6" y="T7"/>
                </a:cxn>
                <a:cxn ang="0">
                  <a:pos x="T8" y="T9"/>
                </a:cxn>
                <a:cxn ang="0">
                  <a:pos x="T10" y="T11"/>
                </a:cxn>
                <a:cxn ang="0">
                  <a:pos x="T12" y="T13"/>
                </a:cxn>
              </a:cxnLst>
              <a:rect l="0" t="0" r="r" b="b"/>
              <a:pathLst>
                <a:path w="223" h="385">
                  <a:moveTo>
                    <a:pt x="0" y="0"/>
                  </a:moveTo>
                  <a:cubicBezTo>
                    <a:pt x="0" y="0"/>
                    <a:pt x="70" y="38"/>
                    <a:pt x="95" y="41"/>
                  </a:cubicBezTo>
                  <a:cubicBezTo>
                    <a:pt x="113" y="42"/>
                    <a:pt x="124" y="66"/>
                    <a:pt x="128" y="77"/>
                  </a:cubicBezTo>
                  <a:cubicBezTo>
                    <a:pt x="129" y="81"/>
                    <a:pt x="130" y="84"/>
                    <a:pt x="131" y="88"/>
                  </a:cubicBezTo>
                  <a:cubicBezTo>
                    <a:pt x="132" y="101"/>
                    <a:pt x="136" y="134"/>
                    <a:pt x="136" y="152"/>
                  </a:cubicBezTo>
                  <a:cubicBezTo>
                    <a:pt x="196" y="310"/>
                    <a:pt x="196" y="310"/>
                    <a:pt x="196" y="310"/>
                  </a:cubicBezTo>
                  <a:cubicBezTo>
                    <a:pt x="196" y="310"/>
                    <a:pt x="223" y="341"/>
                    <a:pt x="219" y="38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p:cNvSpPr>
            <p:nvPr/>
          </p:nvSpPr>
          <p:spPr bwMode="auto">
            <a:xfrm>
              <a:off x="3668380" y="4929188"/>
              <a:ext cx="565150" cy="517525"/>
            </a:xfrm>
            <a:custGeom>
              <a:avLst/>
              <a:gdLst>
                <a:gd name="T0" fmla="*/ 0 w 103"/>
                <a:gd name="T1" fmla="*/ 27 h 94"/>
                <a:gd name="T2" fmla="*/ 12 w 103"/>
                <a:gd name="T3" fmla="*/ 11 h 94"/>
                <a:gd name="T4" fmla="*/ 103 w 103"/>
                <a:gd name="T5" fmla="*/ 94 h 94"/>
              </a:gdLst>
              <a:ahLst/>
              <a:cxnLst>
                <a:cxn ang="0">
                  <a:pos x="T0" y="T1"/>
                </a:cxn>
                <a:cxn ang="0">
                  <a:pos x="T2" y="T3"/>
                </a:cxn>
                <a:cxn ang="0">
                  <a:pos x="T4" y="T5"/>
                </a:cxn>
              </a:cxnLst>
              <a:rect l="0" t="0" r="r" b="b"/>
              <a:pathLst>
                <a:path w="103" h="94">
                  <a:moveTo>
                    <a:pt x="0" y="27"/>
                  </a:moveTo>
                  <a:cubicBezTo>
                    <a:pt x="12" y="11"/>
                    <a:pt x="12" y="11"/>
                    <a:pt x="12" y="11"/>
                  </a:cubicBezTo>
                  <a:cubicBezTo>
                    <a:pt x="12" y="11"/>
                    <a:pt x="91" y="0"/>
                    <a:pt x="103" y="9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p:nvSpPr>
          <p:spPr bwMode="auto">
            <a:xfrm>
              <a:off x="2750805" y="5132388"/>
              <a:ext cx="1433513" cy="771525"/>
            </a:xfrm>
            <a:custGeom>
              <a:avLst/>
              <a:gdLst>
                <a:gd name="T0" fmla="*/ 261 w 261"/>
                <a:gd name="T1" fmla="*/ 64 h 140"/>
                <a:gd name="T2" fmla="*/ 206 w 261"/>
                <a:gd name="T3" fmla="*/ 131 h 140"/>
                <a:gd name="T4" fmla="*/ 187 w 261"/>
                <a:gd name="T5" fmla="*/ 140 h 140"/>
                <a:gd name="T6" fmla="*/ 148 w 261"/>
                <a:gd name="T7" fmla="*/ 140 h 140"/>
                <a:gd name="T8" fmla="*/ 124 w 261"/>
                <a:gd name="T9" fmla="*/ 130 h 140"/>
                <a:gd name="T10" fmla="*/ 0 w 261"/>
                <a:gd name="T11" fmla="*/ 0 h 140"/>
              </a:gdLst>
              <a:ahLst/>
              <a:cxnLst>
                <a:cxn ang="0">
                  <a:pos x="T0" y="T1"/>
                </a:cxn>
                <a:cxn ang="0">
                  <a:pos x="T2" y="T3"/>
                </a:cxn>
                <a:cxn ang="0">
                  <a:pos x="T4" y="T5"/>
                </a:cxn>
                <a:cxn ang="0">
                  <a:pos x="T6" y="T7"/>
                </a:cxn>
                <a:cxn ang="0">
                  <a:pos x="T8" y="T9"/>
                </a:cxn>
                <a:cxn ang="0">
                  <a:pos x="T10" y="T11"/>
                </a:cxn>
              </a:cxnLst>
              <a:rect l="0" t="0" r="r" b="b"/>
              <a:pathLst>
                <a:path w="261" h="140">
                  <a:moveTo>
                    <a:pt x="261" y="64"/>
                  </a:moveTo>
                  <a:cubicBezTo>
                    <a:pt x="206" y="131"/>
                    <a:pt x="206" y="131"/>
                    <a:pt x="206" y="131"/>
                  </a:cubicBezTo>
                  <a:cubicBezTo>
                    <a:pt x="202" y="137"/>
                    <a:pt x="195" y="140"/>
                    <a:pt x="187" y="140"/>
                  </a:cubicBezTo>
                  <a:cubicBezTo>
                    <a:pt x="148" y="140"/>
                    <a:pt x="148" y="140"/>
                    <a:pt x="148" y="140"/>
                  </a:cubicBezTo>
                  <a:cubicBezTo>
                    <a:pt x="139" y="140"/>
                    <a:pt x="130" y="136"/>
                    <a:pt x="124" y="130"/>
                  </a:cubicBezTo>
                  <a:cubicBezTo>
                    <a:pt x="0" y="0"/>
                    <a:pt x="0" y="0"/>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p:nvSpPr>
          <p:spPr bwMode="auto">
            <a:xfrm>
              <a:off x="3762043" y="4906963"/>
              <a:ext cx="422275" cy="247650"/>
            </a:xfrm>
            <a:custGeom>
              <a:avLst/>
              <a:gdLst>
                <a:gd name="T0" fmla="*/ 66 w 77"/>
                <a:gd name="T1" fmla="*/ 45 h 45"/>
                <a:gd name="T2" fmla="*/ 77 w 77"/>
                <a:gd name="T3" fmla="*/ 27 h 45"/>
                <a:gd name="T4" fmla="*/ 0 w 77"/>
                <a:gd name="T5" fmla="*/ 5 h 45"/>
              </a:gdLst>
              <a:ahLst/>
              <a:cxnLst>
                <a:cxn ang="0">
                  <a:pos x="T0" y="T1"/>
                </a:cxn>
                <a:cxn ang="0">
                  <a:pos x="T2" y="T3"/>
                </a:cxn>
                <a:cxn ang="0">
                  <a:pos x="T4" y="T5"/>
                </a:cxn>
              </a:cxnLst>
              <a:rect l="0" t="0" r="r" b="b"/>
              <a:pathLst>
                <a:path w="77" h="45">
                  <a:moveTo>
                    <a:pt x="66" y="45"/>
                  </a:moveTo>
                  <a:cubicBezTo>
                    <a:pt x="77" y="27"/>
                    <a:pt x="77" y="27"/>
                    <a:pt x="77" y="27"/>
                  </a:cubicBezTo>
                  <a:cubicBezTo>
                    <a:pt x="77" y="27"/>
                    <a:pt x="51" y="0"/>
                    <a:pt x="0" y="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p:nvSpPr>
          <p:spPr bwMode="auto">
            <a:xfrm>
              <a:off x="3804905" y="4797425"/>
              <a:ext cx="417513" cy="185738"/>
            </a:xfrm>
            <a:custGeom>
              <a:avLst/>
              <a:gdLst>
                <a:gd name="T0" fmla="*/ 69 w 76"/>
                <a:gd name="T1" fmla="*/ 34 h 34"/>
                <a:gd name="T2" fmla="*/ 73 w 76"/>
                <a:gd name="T3" fmla="*/ 28 h 34"/>
                <a:gd name="T4" fmla="*/ 68 w 76"/>
                <a:gd name="T5" fmla="*/ 17 h 34"/>
                <a:gd name="T6" fmla="*/ 8 w 76"/>
                <a:gd name="T7" fmla="*/ 1 h 34"/>
                <a:gd name="T8" fmla="*/ 0 w 76"/>
                <a:gd name="T9" fmla="*/ 8 h 34"/>
                <a:gd name="T10" fmla="*/ 0 w 76"/>
                <a:gd name="T11" fmla="*/ 17 h 34"/>
              </a:gdLst>
              <a:ahLst/>
              <a:cxnLst>
                <a:cxn ang="0">
                  <a:pos x="T0" y="T1"/>
                </a:cxn>
                <a:cxn ang="0">
                  <a:pos x="T2" y="T3"/>
                </a:cxn>
                <a:cxn ang="0">
                  <a:pos x="T4" y="T5"/>
                </a:cxn>
                <a:cxn ang="0">
                  <a:pos x="T6" y="T7"/>
                </a:cxn>
                <a:cxn ang="0">
                  <a:pos x="T8" y="T9"/>
                </a:cxn>
                <a:cxn ang="0">
                  <a:pos x="T10" y="T11"/>
                </a:cxn>
              </a:cxnLst>
              <a:rect l="0" t="0" r="r" b="b"/>
              <a:pathLst>
                <a:path w="76" h="34">
                  <a:moveTo>
                    <a:pt x="69" y="34"/>
                  </a:moveTo>
                  <a:cubicBezTo>
                    <a:pt x="73" y="28"/>
                    <a:pt x="73" y="28"/>
                    <a:pt x="73" y="28"/>
                  </a:cubicBezTo>
                  <a:cubicBezTo>
                    <a:pt x="76" y="23"/>
                    <a:pt x="73" y="18"/>
                    <a:pt x="68" y="17"/>
                  </a:cubicBezTo>
                  <a:cubicBezTo>
                    <a:pt x="8" y="1"/>
                    <a:pt x="8" y="1"/>
                    <a:pt x="8" y="1"/>
                  </a:cubicBezTo>
                  <a:cubicBezTo>
                    <a:pt x="4" y="0"/>
                    <a:pt x="0" y="4"/>
                    <a:pt x="0" y="8"/>
                  </a:cubicBezTo>
                  <a:cubicBezTo>
                    <a:pt x="0" y="17"/>
                    <a:pt x="0" y="17"/>
                    <a:pt x="0" y="1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6"/>
            <p:cNvSpPr>
              <a:spLocks noChangeShapeType="1"/>
            </p:cNvSpPr>
            <p:nvPr/>
          </p:nvSpPr>
          <p:spPr bwMode="auto">
            <a:xfrm flipH="1">
              <a:off x="2992105" y="5534025"/>
              <a:ext cx="87313" cy="68897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p:nvSpPr>
          <p:spPr bwMode="auto">
            <a:xfrm>
              <a:off x="2766680" y="3684588"/>
              <a:ext cx="312738" cy="842963"/>
            </a:xfrm>
            <a:custGeom>
              <a:avLst/>
              <a:gdLst>
                <a:gd name="T0" fmla="*/ 57 w 57"/>
                <a:gd name="T1" fmla="*/ 0 h 153"/>
                <a:gd name="T2" fmla="*/ 0 w 57"/>
                <a:gd name="T3" fmla="*/ 153 h 153"/>
              </a:gdLst>
              <a:ahLst/>
              <a:cxnLst>
                <a:cxn ang="0">
                  <a:pos x="T0" y="T1"/>
                </a:cxn>
                <a:cxn ang="0">
                  <a:pos x="T2" y="T3"/>
                </a:cxn>
              </a:cxnLst>
              <a:rect l="0" t="0" r="r" b="b"/>
              <a:pathLst>
                <a:path w="57" h="153">
                  <a:moveTo>
                    <a:pt x="57" y="0"/>
                  </a:moveTo>
                  <a:cubicBezTo>
                    <a:pt x="57" y="0"/>
                    <a:pt x="8" y="18"/>
                    <a:pt x="0" y="15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flipV="1">
              <a:off x="4508168" y="4394200"/>
              <a:ext cx="0" cy="3254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7" name="Group 106"/>
          <p:cNvGrpSpPr/>
          <p:nvPr/>
        </p:nvGrpSpPr>
        <p:grpSpPr>
          <a:xfrm>
            <a:off x="3492168" y="2517775"/>
            <a:ext cx="2449513" cy="2378076"/>
            <a:chOff x="3492168" y="2517775"/>
            <a:chExt cx="2449513" cy="2378076"/>
          </a:xfrm>
        </p:grpSpPr>
        <p:sp>
          <p:nvSpPr>
            <p:cNvPr id="29" name="Freeform 21"/>
            <p:cNvSpPr>
              <a:spLocks/>
            </p:cNvSpPr>
            <p:nvPr/>
          </p:nvSpPr>
          <p:spPr bwMode="auto">
            <a:xfrm>
              <a:off x="4211305" y="4598988"/>
              <a:ext cx="928688" cy="296863"/>
            </a:xfrm>
            <a:custGeom>
              <a:avLst/>
              <a:gdLst>
                <a:gd name="T0" fmla="*/ 153 w 585"/>
                <a:gd name="T1" fmla="*/ 0 h 187"/>
                <a:gd name="T2" fmla="*/ 0 w 585"/>
                <a:gd name="T3" fmla="*/ 76 h 187"/>
                <a:gd name="T4" fmla="*/ 454 w 585"/>
                <a:gd name="T5" fmla="*/ 187 h 187"/>
                <a:gd name="T6" fmla="*/ 585 w 585"/>
                <a:gd name="T7" fmla="*/ 93 h 187"/>
                <a:gd name="T8" fmla="*/ 519 w 585"/>
                <a:gd name="T9" fmla="*/ 76 h 187"/>
              </a:gdLst>
              <a:ahLst/>
              <a:cxnLst>
                <a:cxn ang="0">
                  <a:pos x="T0" y="T1"/>
                </a:cxn>
                <a:cxn ang="0">
                  <a:pos x="T2" y="T3"/>
                </a:cxn>
                <a:cxn ang="0">
                  <a:pos x="T4" y="T5"/>
                </a:cxn>
                <a:cxn ang="0">
                  <a:pos x="T6" y="T7"/>
                </a:cxn>
                <a:cxn ang="0">
                  <a:pos x="T8" y="T9"/>
                </a:cxn>
              </a:cxnLst>
              <a:rect l="0" t="0" r="r" b="b"/>
              <a:pathLst>
                <a:path w="585" h="187">
                  <a:moveTo>
                    <a:pt x="153" y="0"/>
                  </a:moveTo>
                  <a:lnTo>
                    <a:pt x="0" y="76"/>
                  </a:lnTo>
                  <a:lnTo>
                    <a:pt x="454" y="187"/>
                  </a:lnTo>
                  <a:lnTo>
                    <a:pt x="585" y="93"/>
                  </a:lnTo>
                  <a:lnTo>
                    <a:pt x="519" y="7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flipV="1">
              <a:off x="4898693" y="4456113"/>
              <a:ext cx="0" cy="3508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24"/>
            <p:cNvSpPr>
              <a:spLocks/>
            </p:cNvSpPr>
            <p:nvPr/>
          </p:nvSpPr>
          <p:spPr bwMode="auto">
            <a:xfrm>
              <a:off x="3492168" y="2517775"/>
              <a:ext cx="2449513" cy="2036763"/>
            </a:xfrm>
            <a:custGeom>
              <a:avLst/>
              <a:gdLst>
                <a:gd name="T0" fmla="*/ 142 w 1543"/>
                <a:gd name="T1" fmla="*/ 0 h 1283"/>
                <a:gd name="T2" fmla="*/ 0 w 1543"/>
                <a:gd name="T3" fmla="*/ 1047 h 1283"/>
                <a:gd name="T4" fmla="*/ 1381 w 1543"/>
                <a:gd name="T5" fmla="*/ 1283 h 1283"/>
                <a:gd name="T6" fmla="*/ 1543 w 1543"/>
                <a:gd name="T7" fmla="*/ 97 h 1283"/>
                <a:gd name="T8" fmla="*/ 142 w 1543"/>
                <a:gd name="T9" fmla="*/ 0 h 1283"/>
              </a:gdLst>
              <a:ahLst/>
              <a:cxnLst>
                <a:cxn ang="0">
                  <a:pos x="T0" y="T1"/>
                </a:cxn>
                <a:cxn ang="0">
                  <a:pos x="T2" y="T3"/>
                </a:cxn>
                <a:cxn ang="0">
                  <a:pos x="T4" y="T5"/>
                </a:cxn>
                <a:cxn ang="0">
                  <a:pos x="T6" y="T7"/>
                </a:cxn>
                <a:cxn ang="0">
                  <a:pos x="T8" y="T9"/>
                </a:cxn>
              </a:cxnLst>
              <a:rect l="0" t="0" r="r" b="b"/>
              <a:pathLst>
                <a:path w="1543" h="1283">
                  <a:moveTo>
                    <a:pt x="142" y="0"/>
                  </a:moveTo>
                  <a:lnTo>
                    <a:pt x="0" y="1047"/>
                  </a:lnTo>
                  <a:lnTo>
                    <a:pt x="1381" y="1283"/>
                  </a:lnTo>
                  <a:lnTo>
                    <a:pt x="1543" y="97"/>
                  </a:lnTo>
                  <a:lnTo>
                    <a:pt x="142"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p:nvSpPr>
          <p:spPr bwMode="auto">
            <a:xfrm>
              <a:off x="3585830" y="2638425"/>
              <a:ext cx="2235200" cy="1755775"/>
            </a:xfrm>
            <a:custGeom>
              <a:avLst/>
              <a:gdLst>
                <a:gd name="T0" fmla="*/ 111 w 1408"/>
                <a:gd name="T1" fmla="*/ 0 h 1106"/>
                <a:gd name="T2" fmla="*/ 1408 w 1408"/>
                <a:gd name="T3" fmla="*/ 76 h 1106"/>
                <a:gd name="T4" fmla="*/ 1283 w 1408"/>
                <a:gd name="T5" fmla="*/ 1106 h 1106"/>
                <a:gd name="T6" fmla="*/ 0 w 1408"/>
                <a:gd name="T7" fmla="*/ 895 h 1106"/>
                <a:gd name="T8" fmla="*/ 111 w 1408"/>
                <a:gd name="T9" fmla="*/ 0 h 1106"/>
              </a:gdLst>
              <a:ahLst/>
              <a:cxnLst>
                <a:cxn ang="0">
                  <a:pos x="T0" y="T1"/>
                </a:cxn>
                <a:cxn ang="0">
                  <a:pos x="T2" y="T3"/>
                </a:cxn>
                <a:cxn ang="0">
                  <a:pos x="T4" y="T5"/>
                </a:cxn>
                <a:cxn ang="0">
                  <a:pos x="T6" y="T7"/>
                </a:cxn>
                <a:cxn ang="0">
                  <a:pos x="T8" y="T9"/>
                </a:cxn>
              </a:cxnLst>
              <a:rect l="0" t="0" r="r" b="b"/>
              <a:pathLst>
                <a:path w="1408" h="1106">
                  <a:moveTo>
                    <a:pt x="111" y="0"/>
                  </a:moveTo>
                  <a:lnTo>
                    <a:pt x="1408" y="76"/>
                  </a:lnTo>
                  <a:lnTo>
                    <a:pt x="1283" y="1106"/>
                  </a:lnTo>
                  <a:lnTo>
                    <a:pt x="0" y="895"/>
                  </a:lnTo>
                  <a:lnTo>
                    <a:pt x="111"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4" name="Freeform 26"/>
          <p:cNvSpPr>
            <a:spLocks/>
          </p:cNvSpPr>
          <p:nvPr/>
        </p:nvSpPr>
        <p:spPr bwMode="auto">
          <a:xfrm>
            <a:off x="129843" y="3668713"/>
            <a:ext cx="2214563" cy="2581275"/>
          </a:xfrm>
          <a:custGeom>
            <a:avLst/>
            <a:gdLst>
              <a:gd name="T0" fmla="*/ 0 w 403"/>
              <a:gd name="T1" fmla="*/ 0 h 469"/>
              <a:gd name="T2" fmla="*/ 356 w 403"/>
              <a:gd name="T3" fmla="*/ 90 h 469"/>
              <a:gd name="T4" fmla="*/ 375 w 403"/>
              <a:gd name="T5" fmla="*/ 111 h 469"/>
              <a:gd name="T6" fmla="*/ 403 w 403"/>
              <a:gd name="T7" fmla="*/ 469 h 469"/>
            </a:gdLst>
            <a:ahLst/>
            <a:cxnLst>
              <a:cxn ang="0">
                <a:pos x="T0" y="T1"/>
              </a:cxn>
              <a:cxn ang="0">
                <a:pos x="T2" y="T3"/>
              </a:cxn>
              <a:cxn ang="0">
                <a:pos x="T4" y="T5"/>
              </a:cxn>
              <a:cxn ang="0">
                <a:pos x="T6" y="T7"/>
              </a:cxn>
            </a:cxnLst>
            <a:rect l="0" t="0" r="r" b="b"/>
            <a:pathLst>
              <a:path w="403" h="469">
                <a:moveTo>
                  <a:pt x="0" y="0"/>
                </a:moveTo>
                <a:cubicBezTo>
                  <a:pt x="0" y="0"/>
                  <a:pt x="131" y="70"/>
                  <a:pt x="356" y="90"/>
                </a:cubicBezTo>
                <a:cubicBezTo>
                  <a:pt x="366" y="91"/>
                  <a:pt x="375" y="100"/>
                  <a:pt x="375" y="111"/>
                </a:cubicBezTo>
                <a:cubicBezTo>
                  <a:pt x="377" y="158"/>
                  <a:pt x="383" y="289"/>
                  <a:pt x="403" y="46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8" name="Group 107"/>
          <p:cNvGrpSpPr/>
          <p:nvPr/>
        </p:nvGrpSpPr>
        <p:grpSpPr>
          <a:xfrm>
            <a:off x="6110167" y="1050924"/>
            <a:ext cx="1625600" cy="1133476"/>
            <a:chOff x="6110167" y="1050924"/>
            <a:chExt cx="1625600" cy="1133476"/>
          </a:xfrm>
        </p:grpSpPr>
        <p:sp>
          <p:nvSpPr>
            <p:cNvPr id="35" name="Freeform 27"/>
            <p:cNvSpPr>
              <a:spLocks/>
            </p:cNvSpPr>
            <p:nvPr/>
          </p:nvSpPr>
          <p:spPr bwMode="auto">
            <a:xfrm>
              <a:off x="6110167" y="1535112"/>
              <a:ext cx="444500" cy="638175"/>
            </a:xfrm>
            <a:custGeom>
              <a:avLst/>
              <a:gdLst>
                <a:gd name="T0" fmla="*/ 0 w 280"/>
                <a:gd name="T1" fmla="*/ 0 h 402"/>
                <a:gd name="T2" fmla="*/ 173 w 280"/>
                <a:gd name="T3" fmla="*/ 86 h 402"/>
                <a:gd name="T4" fmla="*/ 280 w 280"/>
                <a:gd name="T5" fmla="*/ 402 h 402"/>
              </a:gdLst>
              <a:ahLst/>
              <a:cxnLst>
                <a:cxn ang="0">
                  <a:pos x="T0" y="T1"/>
                </a:cxn>
                <a:cxn ang="0">
                  <a:pos x="T2" y="T3"/>
                </a:cxn>
                <a:cxn ang="0">
                  <a:pos x="T4" y="T5"/>
                </a:cxn>
              </a:cxnLst>
              <a:rect l="0" t="0" r="r" b="b"/>
              <a:pathLst>
                <a:path w="280" h="402">
                  <a:moveTo>
                    <a:pt x="0" y="0"/>
                  </a:moveTo>
                  <a:lnTo>
                    <a:pt x="173" y="86"/>
                  </a:lnTo>
                  <a:lnTo>
                    <a:pt x="280" y="402"/>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Freeform 28"/>
            <p:cNvSpPr>
              <a:spLocks/>
            </p:cNvSpPr>
            <p:nvPr/>
          </p:nvSpPr>
          <p:spPr bwMode="auto">
            <a:xfrm>
              <a:off x="6110167" y="1577974"/>
              <a:ext cx="350838" cy="606425"/>
            </a:xfrm>
            <a:custGeom>
              <a:avLst/>
              <a:gdLst>
                <a:gd name="T0" fmla="*/ 0 w 221"/>
                <a:gd name="T1" fmla="*/ 0 h 382"/>
                <a:gd name="T2" fmla="*/ 121 w 221"/>
                <a:gd name="T3" fmla="*/ 319 h 382"/>
                <a:gd name="T4" fmla="*/ 221 w 221"/>
                <a:gd name="T5" fmla="*/ 382 h 382"/>
              </a:gdLst>
              <a:ahLst/>
              <a:cxnLst>
                <a:cxn ang="0">
                  <a:pos x="T0" y="T1"/>
                </a:cxn>
                <a:cxn ang="0">
                  <a:pos x="T2" y="T3"/>
                </a:cxn>
                <a:cxn ang="0">
                  <a:pos x="T4" y="T5"/>
                </a:cxn>
              </a:cxnLst>
              <a:rect l="0" t="0" r="r" b="b"/>
              <a:pathLst>
                <a:path w="221" h="382">
                  <a:moveTo>
                    <a:pt x="0" y="0"/>
                  </a:moveTo>
                  <a:lnTo>
                    <a:pt x="121" y="319"/>
                  </a:lnTo>
                  <a:lnTo>
                    <a:pt x="221" y="382"/>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9"/>
            <p:cNvSpPr>
              <a:spLocks noChangeShapeType="1"/>
            </p:cNvSpPr>
            <p:nvPr/>
          </p:nvSpPr>
          <p:spPr bwMode="auto">
            <a:xfrm flipV="1">
              <a:off x="6527679" y="1997074"/>
              <a:ext cx="115888" cy="1587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Freeform 30"/>
            <p:cNvSpPr>
              <a:spLocks/>
            </p:cNvSpPr>
            <p:nvPr/>
          </p:nvSpPr>
          <p:spPr bwMode="auto">
            <a:xfrm>
              <a:off x="6592767" y="1936749"/>
              <a:ext cx="307975" cy="169863"/>
            </a:xfrm>
            <a:custGeom>
              <a:avLst/>
              <a:gdLst>
                <a:gd name="T0" fmla="*/ 56 w 56"/>
                <a:gd name="T1" fmla="*/ 0 h 31"/>
                <a:gd name="T2" fmla="*/ 27 w 56"/>
                <a:gd name="T3" fmla="*/ 0 h 31"/>
                <a:gd name="T4" fmla="*/ 0 w 56"/>
                <a:gd name="T5" fmla="*/ 29 h 31"/>
                <a:gd name="T6" fmla="*/ 6 w 56"/>
                <a:gd name="T7" fmla="*/ 26 h 31"/>
              </a:gdLst>
              <a:ahLst/>
              <a:cxnLst>
                <a:cxn ang="0">
                  <a:pos x="T0" y="T1"/>
                </a:cxn>
                <a:cxn ang="0">
                  <a:pos x="T2" y="T3"/>
                </a:cxn>
                <a:cxn ang="0">
                  <a:pos x="T4" y="T5"/>
                </a:cxn>
                <a:cxn ang="0">
                  <a:pos x="T6" y="T7"/>
                </a:cxn>
              </a:cxnLst>
              <a:rect l="0" t="0" r="r" b="b"/>
              <a:pathLst>
                <a:path w="56" h="31">
                  <a:moveTo>
                    <a:pt x="56" y="0"/>
                  </a:moveTo>
                  <a:cubicBezTo>
                    <a:pt x="27" y="0"/>
                    <a:pt x="27" y="0"/>
                    <a:pt x="27" y="0"/>
                  </a:cubicBezTo>
                  <a:cubicBezTo>
                    <a:pt x="27" y="0"/>
                    <a:pt x="1" y="11"/>
                    <a:pt x="0" y="29"/>
                  </a:cubicBezTo>
                  <a:cubicBezTo>
                    <a:pt x="0" y="29"/>
                    <a:pt x="4" y="31"/>
                    <a:pt x="6" y="2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31"/>
            <p:cNvSpPr>
              <a:spLocks/>
            </p:cNvSpPr>
            <p:nvPr/>
          </p:nvSpPr>
          <p:spPr bwMode="auto">
            <a:xfrm>
              <a:off x="6637217" y="1974849"/>
              <a:ext cx="109538" cy="176213"/>
            </a:xfrm>
            <a:custGeom>
              <a:avLst/>
              <a:gdLst>
                <a:gd name="T0" fmla="*/ 20 w 20"/>
                <a:gd name="T1" fmla="*/ 0 h 32"/>
                <a:gd name="T2" fmla="*/ 10 w 20"/>
                <a:gd name="T3" fmla="*/ 7 h 32"/>
                <a:gd name="T4" fmla="*/ 1 w 20"/>
                <a:gd name="T5" fmla="*/ 25 h 32"/>
                <a:gd name="T6" fmla="*/ 8 w 20"/>
                <a:gd name="T7" fmla="*/ 28 h 32"/>
              </a:gdLst>
              <a:ahLst/>
              <a:cxnLst>
                <a:cxn ang="0">
                  <a:pos x="T0" y="T1"/>
                </a:cxn>
                <a:cxn ang="0">
                  <a:pos x="T2" y="T3"/>
                </a:cxn>
                <a:cxn ang="0">
                  <a:pos x="T4" y="T5"/>
                </a:cxn>
                <a:cxn ang="0">
                  <a:pos x="T6" y="T7"/>
                </a:cxn>
              </a:cxnLst>
              <a:rect l="0" t="0" r="r" b="b"/>
              <a:pathLst>
                <a:path w="20" h="32">
                  <a:moveTo>
                    <a:pt x="20" y="0"/>
                  </a:moveTo>
                  <a:cubicBezTo>
                    <a:pt x="10" y="7"/>
                    <a:pt x="10" y="7"/>
                    <a:pt x="10" y="7"/>
                  </a:cubicBezTo>
                  <a:cubicBezTo>
                    <a:pt x="1" y="25"/>
                    <a:pt x="1" y="25"/>
                    <a:pt x="1" y="25"/>
                  </a:cubicBezTo>
                  <a:cubicBezTo>
                    <a:pt x="1" y="25"/>
                    <a:pt x="0" y="32"/>
                    <a:pt x="8" y="2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32"/>
            <p:cNvSpPr>
              <a:spLocks/>
            </p:cNvSpPr>
            <p:nvPr/>
          </p:nvSpPr>
          <p:spPr bwMode="auto">
            <a:xfrm>
              <a:off x="6735642" y="2008187"/>
              <a:ext cx="131763" cy="55563"/>
            </a:xfrm>
            <a:custGeom>
              <a:avLst/>
              <a:gdLst>
                <a:gd name="T0" fmla="*/ 56 w 83"/>
                <a:gd name="T1" fmla="*/ 17 h 35"/>
                <a:gd name="T2" fmla="*/ 83 w 83"/>
                <a:gd name="T3" fmla="*/ 0 h 35"/>
                <a:gd name="T4" fmla="*/ 35 w 83"/>
                <a:gd name="T5" fmla="*/ 0 h 35"/>
                <a:gd name="T6" fmla="*/ 0 w 83"/>
                <a:gd name="T7" fmla="*/ 35 h 35"/>
              </a:gdLst>
              <a:ahLst/>
              <a:cxnLst>
                <a:cxn ang="0">
                  <a:pos x="T0" y="T1"/>
                </a:cxn>
                <a:cxn ang="0">
                  <a:pos x="T2" y="T3"/>
                </a:cxn>
                <a:cxn ang="0">
                  <a:pos x="T4" y="T5"/>
                </a:cxn>
                <a:cxn ang="0">
                  <a:pos x="T6" y="T7"/>
                </a:cxn>
              </a:cxnLst>
              <a:rect l="0" t="0" r="r" b="b"/>
              <a:pathLst>
                <a:path w="83" h="35">
                  <a:moveTo>
                    <a:pt x="56" y="17"/>
                  </a:moveTo>
                  <a:lnTo>
                    <a:pt x="83" y="0"/>
                  </a:lnTo>
                  <a:lnTo>
                    <a:pt x="35" y="0"/>
                  </a:lnTo>
                  <a:lnTo>
                    <a:pt x="0" y="3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Freeform 33"/>
            <p:cNvSpPr>
              <a:spLocks/>
            </p:cNvSpPr>
            <p:nvPr/>
          </p:nvSpPr>
          <p:spPr bwMode="auto">
            <a:xfrm>
              <a:off x="6653092" y="2046287"/>
              <a:ext cx="401638" cy="127000"/>
            </a:xfrm>
            <a:custGeom>
              <a:avLst/>
              <a:gdLst>
                <a:gd name="T0" fmla="*/ 0 w 73"/>
                <a:gd name="T1" fmla="*/ 19 h 23"/>
                <a:gd name="T2" fmla="*/ 27 w 73"/>
                <a:gd name="T3" fmla="*/ 0 h 23"/>
                <a:gd name="T4" fmla="*/ 73 w 73"/>
                <a:gd name="T5" fmla="*/ 1 h 23"/>
                <a:gd name="T6" fmla="*/ 64 w 73"/>
                <a:gd name="T7" fmla="*/ 23 h 23"/>
              </a:gdLst>
              <a:ahLst/>
              <a:cxnLst>
                <a:cxn ang="0">
                  <a:pos x="T0" y="T1"/>
                </a:cxn>
                <a:cxn ang="0">
                  <a:pos x="T2" y="T3"/>
                </a:cxn>
                <a:cxn ang="0">
                  <a:pos x="T4" y="T5"/>
                </a:cxn>
                <a:cxn ang="0">
                  <a:pos x="T6" y="T7"/>
                </a:cxn>
              </a:cxnLst>
              <a:rect l="0" t="0" r="r" b="b"/>
              <a:pathLst>
                <a:path w="73" h="23">
                  <a:moveTo>
                    <a:pt x="0" y="19"/>
                  </a:moveTo>
                  <a:cubicBezTo>
                    <a:pt x="1" y="15"/>
                    <a:pt x="27" y="0"/>
                    <a:pt x="27" y="0"/>
                  </a:cubicBezTo>
                  <a:cubicBezTo>
                    <a:pt x="73" y="1"/>
                    <a:pt x="73" y="1"/>
                    <a:pt x="73" y="1"/>
                  </a:cubicBezTo>
                  <a:cubicBezTo>
                    <a:pt x="73" y="1"/>
                    <a:pt x="63" y="11"/>
                    <a:pt x="64" y="2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34"/>
            <p:cNvSpPr>
              <a:spLocks/>
            </p:cNvSpPr>
            <p:nvPr/>
          </p:nvSpPr>
          <p:spPr bwMode="auto">
            <a:xfrm>
              <a:off x="6670554" y="2084387"/>
              <a:ext cx="196850" cy="100013"/>
            </a:xfrm>
            <a:custGeom>
              <a:avLst/>
              <a:gdLst>
                <a:gd name="T0" fmla="*/ 36 w 36"/>
                <a:gd name="T1" fmla="*/ 0 h 18"/>
                <a:gd name="T2" fmla="*/ 21 w 36"/>
                <a:gd name="T3" fmla="*/ 0 h 18"/>
                <a:gd name="T4" fmla="*/ 3 w 36"/>
                <a:gd name="T5" fmla="*/ 18 h 18"/>
              </a:gdLst>
              <a:ahLst/>
              <a:cxnLst>
                <a:cxn ang="0">
                  <a:pos x="T0" y="T1"/>
                </a:cxn>
                <a:cxn ang="0">
                  <a:pos x="T2" y="T3"/>
                </a:cxn>
                <a:cxn ang="0">
                  <a:pos x="T4" y="T5"/>
                </a:cxn>
              </a:cxnLst>
              <a:rect l="0" t="0" r="r" b="b"/>
              <a:pathLst>
                <a:path w="36" h="18">
                  <a:moveTo>
                    <a:pt x="36" y="0"/>
                  </a:moveTo>
                  <a:cubicBezTo>
                    <a:pt x="21" y="0"/>
                    <a:pt x="21" y="0"/>
                    <a:pt x="21" y="0"/>
                  </a:cubicBezTo>
                  <a:cubicBezTo>
                    <a:pt x="21" y="0"/>
                    <a:pt x="0" y="12"/>
                    <a:pt x="3" y="1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35"/>
            <p:cNvSpPr>
              <a:spLocks/>
            </p:cNvSpPr>
            <p:nvPr/>
          </p:nvSpPr>
          <p:spPr bwMode="auto">
            <a:xfrm>
              <a:off x="6735642" y="2124074"/>
              <a:ext cx="149225" cy="60325"/>
            </a:xfrm>
            <a:custGeom>
              <a:avLst/>
              <a:gdLst>
                <a:gd name="T0" fmla="*/ 0 w 94"/>
                <a:gd name="T1" fmla="*/ 38 h 38"/>
                <a:gd name="T2" fmla="*/ 49 w 94"/>
                <a:gd name="T3" fmla="*/ 0 h 38"/>
                <a:gd name="T4" fmla="*/ 94 w 94"/>
                <a:gd name="T5" fmla="*/ 0 h 38"/>
              </a:gdLst>
              <a:ahLst/>
              <a:cxnLst>
                <a:cxn ang="0">
                  <a:pos x="T0" y="T1"/>
                </a:cxn>
                <a:cxn ang="0">
                  <a:pos x="T2" y="T3"/>
                </a:cxn>
                <a:cxn ang="0">
                  <a:pos x="T4" y="T5"/>
                </a:cxn>
              </a:cxnLst>
              <a:rect l="0" t="0" r="r" b="b"/>
              <a:pathLst>
                <a:path w="94" h="38">
                  <a:moveTo>
                    <a:pt x="0" y="38"/>
                  </a:moveTo>
                  <a:lnTo>
                    <a:pt x="49" y="0"/>
                  </a:lnTo>
                  <a:lnTo>
                    <a:pt x="94"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36"/>
            <p:cNvSpPr>
              <a:spLocks/>
            </p:cNvSpPr>
            <p:nvPr/>
          </p:nvSpPr>
          <p:spPr bwMode="auto">
            <a:xfrm>
              <a:off x="6802317" y="2135187"/>
              <a:ext cx="136525" cy="49213"/>
            </a:xfrm>
            <a:custGeom>
              <a:avLst/>
              <a:gdLst>
                <a:gd name="T0" fmla="*/ 0 w 25"/>
                <a:gd name="T1" fmla="*/ 9 h 9"/>
                <a:gd name="T2" fmla="*/ 25 w 25"/>
                <a:gd name="T3" fmla="*/ 9 h 9"/>
              </a:gdLst>
              <a:ahLst/>
              <a:cxnLst>
                <a:cxn ang="0">
                  <a:pos x="T0" y="T1"/>
                </a:cxn>
                <a:cxn ang="0">
                  <a:pos x="T2" y="T3"/>
                </a:cxn>
              </a:cxnLst>
              <a:rect l="0" t="0" r="r" b="b"/>
              <a:pathLst>
                <a:path w="25" h="9">
                  <a:moveTo>
                    <a:pt x="0" y="9"/>
                  </a:moveTo>
                  <a:cubicBezTo>
                    <a:pt x="0" y="9"/>
                    <a:pt x="2" y="0"/>
                    <a:pt x="25" y="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37"/>
            <p:cNvSpPr>
              <a:spLocks/>
            </p:cNvSpPr>
            <p:nvPr/>
          </p:nvSpPr>
          <p:spPr bwMode="auto">
            <a:xfrm>
              <a:off x="7076954" y="2046287"/>
              <a:ext cx="582613" cy="49213"/>
            </a:xfrm>
            <a:custGeom>
              <a:avLst/>
              <a:gdLst>
                <a:gd name="T0" fmla="*/ 0 w 106"/>
                <a:gd name="T1" fmla="*/ 0 h 9"/>
                <a:gd name="T2" fmla="*/ 92 w 106"/>
                <a:gd name="T3" fmla="*/ 0 h 9"/>
                <a:gd name="T4" fmla="*/ 106 w 106"/>
                <a:gd name="T5" fmla="*/ 9 h 9"/>
              </a:gdLst>
              <a:ahLst/>
              <a:cxnLst>
                <a:cxn ang="0">
                  <a:pos x="T0" y="T1"/>
                </a:cxn>
                <a:cxn ang="0">
                  <a:pos x="T2" y="T3"/>
                </a:cxn>
                <a:cxn ang="0">
                  <a:pos x="T4" y="T5"/>
                </a:cxn>
              </a:cxnLst>
              <a:rect l="0" t="0" r="r" b="b"/>
              <a:pathLst>
                <a:path w="106" h="9">
                  <a:moveTo>
                    <a:pt x="0" y="0"/>
                  </a:moveTo>
                  <a:cubicBezTo>
                    <a:pt x="92" y="0"/>
                    <a:pt x="92" y="0"/>
                    <a:pt x="92" y="0"/>
                  </a:cubicBezTo>
                  <a:cubicBezTo>
                    <a:pt x="92" y="0"/>
                    <a:pt x="98" y="8"/>
                    <a:pt x="106" y="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38"/>
            <p:cNvSpPr>
              <a:spLocks/>
            </p:cNvSpPr>
            <p:nvPr/>
          </p:nvSpPr>
          <p:spPr bwMode="auto">
            <a:xfrm>
              <a:off x="6900742" y="1816099"/>
              <a:ext cx="319088" cy="219075"/>
            </a:xfrm>
            <a:custGeom>
              <a:avLst/>
              <a:gdLst>
                <a:gd name="T0" fmla="*/ 17 w 58"/>
                <a:gd name="T1" fmla="*/ 40 h 40"/>
                <a:gd name="T2" fmla="*/ 0 w 58"/>
                <a:gd name="T3" fmla="*/ 19 h 40"/>
                <a:gd name="T4" fmla="*/ 36 w 58"/>
                <a:gd name="T5" fmla="*/ 12 h 40"/>
                <a:gd name="T6" fmla="*/ 58 w 58"/>
                <a:gd name="T7" fmla="*/ 0 h 40"/>
              </a:gdLst>
              <a:ahLst/>
              <a:cxnLst>
                <a:cxn ang="0">
                  <a:pos x="T0" y="T1"/>
                </a:cxn>
                <a:cxn ang="0">
                  <a:pos x="T2" y="T3"/>
                </a:cxn>
                <a:cxn ang="0">
                  <a:pos x="T4" y="T5"/>
                </a:cxn>
                <a:cxn ang="0">
                  <a:pos x="T6" y="T7"/>
                </a:cxn>
              </a:cxnLst>
              <a:rect l="0" t="0" r="r" b="b"/>
              <a:pathLst>
                <a:path w="58" h="40">
                  <a:moveTo>
                    <a:pt x="17" y="40"/>
                  </a:moveTo>
                  <a:cubicBezTo>
                    <a:pt x="17" y="40"/>
                    <a:pt x="13" y="19"/>
                    <a:pt x="0" y="19"/>
                  </a:cubicBezTo>
                  <a:cubicBezTo>
                    <a:pt x="0" y="19"/>
                    <a:pt x="24" y="10"/>
                    <a:pt x="36" y="12"/>
                  </a:cubicBezTo>
                  <a:cubicBezTo>
                    <a:pt x="36" y="12"/>
                    <a:pt x="44" y="0"/>
                    <a:pt x="58"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39"/>
            <p:cNvSpPr>
              <a:spLocks/>
            </p:cNvSpPr>
            <p:nvPr/>
          </p:nvSpPr>
          <p:spPr bwMode="auto">
            <a:xfrm>
              <a:off x="7159504" y="1474787"/>
              <a:ext cx="169863" cy="538163"/>
            </a:xfrm>
            <a:custGeom>
              <a:avLst/>
              <a:gdLst>
                <a:gd name="T0" fmla="*/ 31 w 31"/>
                <a:gd name="T1" fmla="*/ 0 h 98"/>
                <a:gd name="T2" fmla="*/ 21 w 31"/>
                <a:gd name="T3" fmla="*/ 44 h 98"/>
                <a:gd name="T4" fmla="*/ 0 w 31"/>
                <a:gd name="T5" fmla="*/ 98 h 98"/>
              </a:gdLst>
              <a:ahLst/>
              <a:cxnLst>
                <a:cxn ang="0">
                  <a:pos x="T0" y="T1"/>
                </a:cxn>
                <a:cxn ang="0">
                  <a:pos x="T2" y="T3"/>
                </a:cxn>
                <a:cxn ang="0">
                  <a:pos x="T4" y="T5"/>
                </a:cxn>
              </a:cxnLst>
              <a:rect l="0" t="0" r="r" b="b"/>
              <a:pathLst>
                <a:path w="31" h="98">
                  <a:moveTo>
                    <a:pt x="31" y="0"/>
                  </a:moveTo>
                  <a:cubicBezTo>
                    <a:pt x="31" y="0"/>
                    <a:pt x="18" y="29"/>
                    <a:pt x="21" y="44"/>
                  </a:cubicBezTo>
                  <a:cubicBezTo>
                    <a:pt x="21" y="44"/>
                    <a:pt x="5" y="66"/>
                    <a:pt x="0" y="9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40"/>
            <p:cNvSpPr>
              <a:spLocks/>
            </p:cNvSpPr>
            <p:nvPr/>
          </p:nvSpPr>
          <p:spPr bwMode="auto">
            <a:xfrm>
              <a:off x="7291267" y="1216024"/>
              <a:ext cx="274638" cy="830263"/>
            </a:xfrm>
            <a:custGeom>
              <a:avLst/>
              <a:gdLst>
                <a:gd name="T0" fmla="*/ 50 w 50"/>
                <a:gd name="T1" fmla="*/ 0 h 151"/>
                <a:gd name="T2" fmla="*/ 38 w 50"/>
                <a:gd name="T3" fmla="*/ 20 h 151"/>
                <a:gd name="T4" fmla="*/ 14 w 50"/>
                <a:gd name="T5" fmla="*/ 77 h 151"/>
                <a:gd name="T6" fmla="*/ 0 w 50"/>
                <a:gd name="T7" fmla="*/ 151 h 151"/>
              </a:gdLst>
              <a:ahLst/>
              <a:cxnLst>
                <a:cxn ang="0">
                  <a:pos x="T0" y="T1"/>
                </a:cxn>
                <a:cxn ang="0">
                  <a:pos x="T2" y="T3"/>
                </a:cxn>
                <a:cxn ang="0">
                  <a:pos x="T4" y="T5"/>
                </a:cxn>
                <a:cxn ang="0">
                  <a:pos x="T6" y="T7"/>
                </a:cxn>
              </a:cxnLst>
              <a:rect l="0" t="0" r="r" b="b"/>
              <a:pathLst>
                <a:path w="50" h="151">
                  <a:moveTo>
                    <a:pt x="50" y="0"/>
                  </a:moveTo>
                  <a:cubicBezTo>
                    <a:pt x="50" y="0"/>
                    <a:pt x="48" y="13"/>
                    <a:pt x="38" y="20"/>
                  </a:cubicBezTo>
                  <a:cubicBezTo>
                    <a:pt x="29" y="28"/>
                    <a:pt x="14" y="77"/>
                    <a:pt x="14" y="77"/>
                  </a:cubicBezTo>
                  <a:cubicBezTo>
                    <a:pt x="0" y="151"/>
                    <a:pt x="0" y="151"/>
                    <a:pt x="0" y="15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41"/>
            <p:cNvSpPr>
              <a:spLocks/>
            </p:cNvSpPr>
            <p:nvPr/>
          </p:nvSpPr>
          <p:spPr bwMode="auto">
            <a:xfrm>
              <a:off x="7581779" y="1225549"/>
              <a:ext cx="153988" cy="100013"/>
            </a:xfrm>
            <a:custGeom>
              <a:avLst/>
              <a:gdLst>
                <a:gd name="T0" fmla="*/ 0 w 97"/>
                <a:gd name="T1" fmla="*/ 0 h 63"/>
                <a:gd name="T2" fmla="*/ 38 w 97"/>
                <a:gd name="T3" fmla="*/ 49 h 63"/>
                <a:gd name="T4" fmla="*/ 97 w 97"/>
                <a:gd name="T5" fmla="*/ 63 h 63"/>
              </a:gdLst>
              <a:ahLst/>
              <a:cxnLst>
                <a:cxn ang="0">
                  <a:pos x="T0" y="T1"/>
                </a:cxn>
                <a:cxn ang="0">
                  <a:pos x="T2" y="T3"/>
                </a:cxn>
                <a:cxn ang="0">
                  <a:pos x="T4" y="T5"/>
                </a:cxn>
              </a:cxnLst>
              <a:rect l="0" t="0" r="r" b="b"/>
              <a:pathLst>
                <a:path w="97" h="63">
                  <a:moveTo>
                    <a:pt x="0" y="0"/>
                  </a:moveTo>
                  <a:lnTo>
                    <a:pt x="38" y="49"/>
                  </a:lnTo>
                  <a:lnTo>
                    <a:pt x="97" y="63"/>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Freeform 42"/>
            <p:cNvSpPr>
              <a:spLocks/>
            </p:cNvSpPr>
            <p:nvPr/>
          </p:nvSpPr>
          <p:spPr bwMode="auto">
            <a:xfrm>
              <a:off x="7126167" y="1050924"/>
              <a:ext cx="33338" cy="203200"/>
            </a:xfrm>
            <a:custGeom>
              <a:avLst/>
              <a:gdLst>
                <a:gd name="T0" fmla="*/ 0 w 6"/>
                <a:gd name="T1" fmla="*/ 0 h 37"/>
                <a:gd name="T2" fmla="*/ 0 w 6"/>
                <a:gd name="T3" fmla="*/ 25 h 37"/>
                <a:gd name="T4" fmla="*/ 2 w 6"/>
                <a:gd name="T5" fmla="*/ 31 h 37"/>
                <a:gd name="T6" fmla="*/ 6 w 6"/>
                <a:gd name="T7" fmla="*/ 37 h 37"/>
              </a:gdLst>
              <a:ahLst/>
              <a:cxnLst>
                <a:cxn ang="0">
                  <a:pos x="T0" y="T1"/>
                </a:cxn>
                <a:cxn ang="0">
                  <a:pos x="T2" y="T3"/>
                </a:cxn>
                <a:cxn ang="0">
                  <a:pos x="T4" y="T5"/>
                </a:cxn>
                <a:cxn ang="0">
                  <a:pos x="T6" y="T7"/>
                </a:cxn>
              </a:cxnLst>
              <a:rect l="0" t="0" r="r" b="b"/>
              <a:pathLst>
                <a:path w="6" h="37">
                  <a:moveTo>
                    <a:pt x="0" y="0"/>
                  </a:moveTo>
                  <a:cubicBezTo>
                    <a:pt x="0" y="25"/>
                    <a:pt x="0" y="25"/>
                    <a:pt x="0" y="25"/>
                  </a:cubicBezTo>
                  <a:cubicBezTo>
                    <a:pt x="0" y="27"/>
                    <a:pt x="1" y="29"/>
                    <a:pt x="2" y="31"/>
                  </a:cubicBezTo>
                  <a:cubicBezTo>
                    <a:pt x="6" y="37"/>
                    <a:pt x="6" y="37"/>
                    <a:pt x="6" y="3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43"/>
            <p:cNvSpPr>
              <a:spLocks/>
            </p:cNvSpPr>
            <p:nvPr/>
          </p:nvSpPr>
          <p:spPr bwMode="auto">
            <a:xfrm>
              <a:off x="7159504" y="1216024"/>
              <a:ext cx="71438" cy="131763"/>
            </a:xfrm>
            <a:custGeom>
              <a:avLst/>
              <a:gdLst>
                <a:gd name="T0" fmla="*/ 2 w 13"/>
                <a:gd name="T1" fmla="*/ 0 h 24"/>
                <a:gd name="T2" fmla="*/ 0 w 13"/>
                <a:gd name="T3" fmla="*/ 21 h 24"/>
                <a:gd name="T4" fmla="*/ 3 w 13"/>
                <a:gd name="T5" fmla="*/ 24 h 24"/>
                <a:gd name="T6" fmla="*/ 4 w 13"/>
                <a:gd name="T7" fmla="*/ 24 h 24"/>
                <a:gd name="T8" fmla="*/ 10 w 13"/>
                <a:gd name="T9" fmla="*/ 22 h 24"/>
                <a:gd name="T10" fmla="*/ 13 w 13"/>
                <a:gd name="T11" fmla="*/ 20 h 24"/>
              </a:gdLst>
              <a:ahLst/>
              <a:cxnLst>
                <a:cxn ang="0">
                  <a:pos x="T0" y="T1"/>
                </a:cxn>
                <a:cxn ang="0">
                  <a:pos x="T2" y="T3"/>
                </a:cxn>
                <a:cxn ang="0">
                  <a:pos x="T4" y="T5"/>
                </a:cxn>
                <a:cxn ang="0">
                  <a:pos x="T6" y="T7"/>
                </a:cxn>
                <a:cxn ang="0">
                  <a:pos x="T8" y="T9"/>
                </a:cxn>
                <a:cxn ang="0">
                  <a:pos x="T10" y="T11"/>
                </a:cxn>
              </a:cxnLst>
              <a:rect l="0" t="0" r="r" b="b"/>
              <a:pathLst>
                <a:path w="13" h="24">
                  <a:moveTo>
                    <a:pt x="2" y="0"/>
                  </a:moveTo>
                  <a:cubicBezTo>
                    <a:pt x="0" y="21"/>
                    <a:pt x="0" y="21"/>
                    <a:pt x="0" y="21"/>
                  </a:cubicBezTo>
                  <a:cubicBezTo>
                    <a:pt x="0" y="23"/>
                    <a:pt x="1" y="24"/>
                    <a:pt x="3" y="24"/>
                  </a:cubicBezTo>
                  <a:cubicBezTo>
                    <a:pt x="4" y="24"/>
                    <a:pt x="4" y="24"/>
                    <a:pt x="4" y="24"/>
                  </a:cubicBezTo>
                  <a:cubicBezTo>
                    <a:pt x="6" y="24"/>
                    <a:pt x="8" y="24"/>
                    <a:pt x="10" y="22"/>
                  </a:cubicBezTo>
                  <a:cubicBezTo>
                    <a:pt x="13" y="20"/>
                    <a:pt x="13" y="20"/>
                    <a:pt x="13" y="2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44"/>
            <p:cNvSpPr>
              <a:spLocks/>
            </p:cNvSpPr>
            <p:nvPr/>
          </p:nvSpPr>
          <p:spPr bwMode="auto">
            <a:xfrm>
              <a:off x="7219829" y="1363662"/>
              <a:ext cx="219075" cy="111125"/>
            </a:xfrm>
            <a:custGeom>
              <a:avLst/>
              <a:gdLst>
                <a:gd name="T0" fmla="*/ 0 w 40"/>
                <a:gd name="T1" fmla="*/ 0 h 20"/>
                <a:gd name="T2" fmla="*/ 0 w 40"/>
                <a:gd name="T3" fmla="*/ 4 h 20"/>
                <a:gd name="T4" fmla="*/ 2 w 40"/>
                <a:gd name="T5" fmla="*/ 5 h 20"/>
                <a:gd name="T6" fmla="*/ 1 w 40"/>
                <a:gd name="T7" fmla="*/ 9 h 20"/>
                <a:gd name="T8" fmla="*/ 5 w 40"/>
                <a:gd name="T9" fmla="*/ 12 h 20"/>
                <a:gd name="T10" fmla="*/ 5 w 40"/>
                <a:gd name="T11" fmla="*/ 15 h 20"/>
                <a:gd name="T12" fmla="*/ 10 w 40"/>
                <a:gd name="T13" fmla="*/ 20 h 20"/>
                <a:gd name="T14" fmla="*/ 14 w 40"/>
                <a:gd name="T15" fmla="*/ 20 h 20"/>
                <a:gd name="T16" fmla="*/ 28 w 40"/>
                <a:gd name="T17" fmla="*/ 15 h 20"/>
                <a:gd name="T18" fmla="*/ 40 w 4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0">
                  <a:moveTo>
                    <a:pt x="0" y="0"/>
                  </a:moveTo>
                  <a:cubicBezTo>
                    <a:pt x="0" y="4"/>
                    <a:pt x="0" y="4"/>
                    <a:pt x="0" y="4"/>
                  </a:cubicBezTo>
                  <a:cubicBezTo>
                    <a:pt x="2" y="5"/>
                    <a:pt x="2" y="5"/>
                    <a:pt x="2" y="5"/>
                  </a:cubicBezTo>
                  <a:cubicBezTo>
                    <a:pt x="1" y="9"/>
                    <a:pt x="1" y="9"/>
                    <a:pt x="1" y="9"/>
                  </a:cubicBezTo>
                  <a:cubicBezTo>
                    <a:pt x="5" y="12"/>
                    <a:pt x="5" y="12"/>
                    <a:pt x="5" y="12"/>
                  </a:cubicBezTo>
                  <a:cubicBezTo>
                    <a:pt x="5" y="15"/>
                    <a:pt x="5" y="15"/>
                    <a:pt x="5" y="15"/>
                  </a:cubicBezTo>
                  <a:cubicBezTo>
                    <a:pt x="5" y="18"/>
                    <a:pt x="7" y="20"/>
                    <a:pt x="10" y="20"/>
                  </a:cubicBezTo>
                  <a:cubicBezTo>
                    <a:pt x="14" y="20"/>
                    <a:pt x="14" y="20"/>
                    <a:pt x="14" y="20"/>
                  </a:cubicBezTo>
                  <a:cubicBezTo>
                    <a:pt x="19" y="20"/>
                    <a:pt x="24" y="18"/>
                    <a:pt x="28" y="15"/>
                  </a:cubicBezTo>
                  <a:cubicBezTo>
                    <a:pt x="40" y="4"/>
                    <a:pt x="40" y="4"/>
                    <a:pt x="40" y="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45"/>
            <p:cNvSpPr>
              <a:spLocks/>
            </p:cNvSpPr>
            <p:nvPr/>
          </p:nvSpPr>
          <p:spPr bwMode="auto">
            <a:xfrm>
              <a:off x="7461129" y="1077912"/>
              <a:ext cx="77788" cy="180975"/>
            </a:xfrm>
            <a:custGeom>
              <a:avLst/>
              <a:gdLst>
                <a:gd name="T0" fmla="*/ 0 w 14"/>
                <a:gd name="T1" fmla="*/ 11 h 33"/>
                <a:gd name="T2" fmla="*/ 14 w 14"/>
                <a:gd name="T3" fmla="*/ 20 h 33"/>
                <a:gd name="T4" fmla="*/ 5 w 14"/>
                <a:gd name="T5" fmla="*/ 32 h 33"/>
              </a:gdLst>
              <a:ahLst/>
              <a:cxnLst>
                <a:cxn ang="0">
                  <a:pos x="T0" y="T1"/>
                </a:cxn>
                <a:cxn ang="0">
                  <a:pos x="T2" y="T3"/>
                </a:cxn>
                <a:cxn ang="0">
                  <a:pos x="T4" y="T5"/>
                </a:cxn>
              </a:cxnLst>
              <a:rect l="0" t="0" r="r" b="b"/>
              <a:pathLst>
                <a:path w="14" h="33">
                  <a:moveTo>
                    <a:pt x="0" y="11"/>
                  </a:moveTo>
                  <a:cubicBezTo>
                    <a:pt x="0" y="11"/>
                    <a:pt x="13" y="0"/>
                    <a:pt x="14" y="20"/>
                  </a:cubicBezTo>
                  <a:cubicBezTo>
                    <a:pt x="14" y="20"/>
                    <a:pt x="14" y="33"/>
                    <a:pt x="5" y="3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46"/>
            <p:cNvSpPr>
              <a:spLocks/>
            </p:cNvSpPr>
            <p:nvPr/>
          </p:nvSpPr>
          <p:spPr bwMode="auto">
            <a:xfrm>
              <a:off x="7197604" y="1187449"/>
              <a:ext cx="93663" cy="17463"/>
            </a:xfrm>
            <a:custGeom>
              <a:avLst/>
              <a:gdLst>
                <a:gd name="T0" fmla="*/ 0 w 59"/>
                <a:gd name="T1" fmla="*/ 11 h 11"/>
                <a:gd name="T2" fmla="*/ 21 w 59"/>
                <a:gd name="T3" fmla="*/ 0 h 11"/>
                <a:gd name="T4" fmla="*/ 59 w 59"/>
                <a:gd name="T5" fmla="*/ 0 h 11"/>
              </a:gdLst>
              <a:ahLst/>
              <a:cxnLst>
                <a:cxn ang="0">
                  <a:pos x="T0" y="T1"/>
                </a:cxn>
                <a:cxn ang="0">
                  <a:pos x="T2" y="T3"/>
                </a:cxn>
                <a:cxn ang="0">
                  <a:pos x="T4" y="T5"/>
                </a:cxn>
              </a:cxnLst>
              <a:rect l="0" t="0" r="r" b="b"/>
              <a:pathLst>
                <a:path w="59" h="11">
                  <a:moveTo>
                    <a:pt x="0" y="11"/>
                  </a:moveTo>
                  <a:lnTo>
                    <a:pt x="21" y="0"/>
                  </a:lnTo>
                  <a:lnTo>
                    <a:pt x="59"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9" name="Group 108"/>
          <p:cNvGrpSpPr/>
          <p:nvPr/>
        </p:nvGrpSpPr>
        <p:grpSpPr>
          <a:xfrm>
            <a:off x="8037392" y="1816099"/>
            <a:ext cx="1516062" cy="874713"/>
            <a:chOff x="8037392" y="1816099"/>
            <a:chExt cx="1516062" cy="874713"/>
          </a:xfrm>
        </p:grpSpPr>
        <p:sp>
          <p:nvSpPr>
            <p:cNvPr id="55" name="Freeform 47"/>
            <p:cNvSpPr>
              <a:spLocks/>
            </p:cNvSpPr>
            <p:nvPr/>
          </p:nvSpPr>
          <p:spPr bwMode="auto">
            <a:xfrm>
              <a:off x="8494592" y="1831974"/>
              <a:ext cx="268288" cy="417513"/>
            </a:xfrm>
            <a:custGeom>
              <a:avLst/>
              <a:gdLst>
                <a:gd name="T0" fmla="*/ 49 w 49"/>
                <a:gd name="T1" fmla="*/ 0 h 76"/>
                <a:gd name="T2" fmla="*/ 49 w 49"/>
                <a:gd name="T3" fmla="*/ 11 h 76"/>
                <a:gd name="T4" fmla="*/ 46 w 49"/>
                <a:gd name="T5" fmla="*/ 19 h 76"/>
                <a:gd name="T6" fmla="*/ 43 w 49"/>
                <a:gd name="T7" fmla="*/ 22 h 76"/>
                <a:gd name="T8" fmla="*/ 26 w 49"/>
                <a:gd name="T9" fmla="*/ 59 h 76"/>
                <a:gd name="T10" fmla="*/ 8 w 49"/>
                <a:gd name="T11" fmla="*/ 66 h 76"/>
                <a:gd name="T12" fmla="*/ 0 w 49"/>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49" h="76">
                  <a:moveTo>
                    <a:pt x="49" y="0"/>
                  </a:moveTo>
                  <a:cubicBezTo>
                    <a:pt x="49" y="11"/>
                    <a:pt x="49" y="11"/>
                    <a:pt x="49" y="11"/>
                  </a:cubicBezTo>
                  <a:cubicBezTo>
                    <a:pt x="49" y="14"/>
                    <a:pt x="48" y="17"/>
                    <a:pt x="46" y="19"/>
                  </a:cubicBezTo>
                  <a:cubicBezTo>
                    <a:pt x="43" y="22"/>
                    <a:pt x="43" y="22"/>
                    <a:pt x="43" y="22"/>
                  </a:cubicBezTo>
                  <a:cubicBezTo>
                    <a:pt x="43" y="22"/>
                    <a:pt x="35" y="54"/>
                    <a:pt x="26" y="59"/>
                  </a:cubicBezTo>
                  <a:cubicBezTo>
                    <a:pt x="26" y="59"/>
                    <a:pt x="25" y="68"/>
                    <a:pt x="8" y="66"/>
                  </a:cubicBezTo>
                  <a:cubicBezTo>
                    <a:pt x="0" y="76"/>
                    <a:pt x="0" y="76"/>
                    <a:pt x="0" y="7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Freeform 48"/>
            <p:cNvSpPr>
              <a:spLocks/>
            </p:cNvSpPr>
            <p:nvPr/>
          </p:nvSpPr>
          <p:spPr bwMode="auto">
            <a:xfrm>
              <a:off x="8285042" y="1816099"/>
              <a:ext cx="38100" cy="236538"/>
            </a:xfrm>
            <a:custGeom>
              <a:avLst/>
              <a:gdLst>
                <a:gd name="T0" fmla="*/ 4 w 7"/>
                <a:gd name="T1" fmla="*/ 0 h 43"/>
                <a:gd name="T2" fmla="*/ 4 w 7"/>
                <a:gd name="T3" fmla="*/ 27 h 43"/>
                <a:gd name="T4" fmla="*/ 4 w 7"/>
                <a:gd name="T5" fmla="*/ 41 h 43"/>
              </a:gdLst>
              <a:ahLst/>
              <a:cxnLst>
                <a:cxn ang="0">
                  <a:pos x="T0" y="T1"/>
                </a:cxn>
                <a:cxn ang="0">
                  <a:pos x="T2" y="T3"/>
                </a:cxn>
                <a:cxn ang="0">
                  <a:pos x="T4" y="T5"/>
                </a:cxn>
              </a:cxnLst>
              <a:rect l="0" t="0" r="r" b="b"/>
              <a:pathLst>
                <a:path w="7" h="43">
                  <a:moveTo>
                    <a:pt x="4" y="0"/>
                  </a:moveTo>
                  <a:cubicBezTo>
                    <a:pt x="4" y="0"/>
                    <a:pt x="0" y="11"/>
                    <a:pt x="4" y="27"/>
                  </a:cubicBezTo>
                  <a:cubicBezTo>
                    <a:pt x="7" y="43"/>
                    <a:pt x="4" y="41"/>
                    <a:pt x="4" y="4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49"/>
            <p:cNvSpPr>
              <a:spLocks/>
            </p:cNvSpPr>
            <p:nvPr/>
          </p:nvSpPr>
          <p:spPr bwMode="auto">
            <a:xfrm>
              <a:off x="8532692" y="1898649"/>
              <a:ext cx="158750" cy="114300"/>
            </a:xfrm>
            <a:custGeom>
              <a:avLst/>
              <a:gdLst>
                <a:gd name="T0" fmla="*/ 29 w 29"/>
                <a:gd name="T1" fmla="*/ 6 h 21"/>
                <a:gd name="T2" fmla="*/ 25 w 29"/>
                <a:gd name="T3" fmla="*/ 7 h 21"/>
                <a:gd name="T4" fmla="*/ 18 w 29"/>
                <a:gd name="T5" fmla="*/ 5 h 21"/>
                <a:gd name="T6" fmla="*/ 0 w 29"/>
                <a:gd name="T7" fmla="*/ 21 h 21"/>
              </a:gdLst>
              <a:ahLst/>
              <a:cxnLst>
                <a:cxn ang="0">
                  <a:pos x="T0" y="T1"/>
                </a:cxn>
                <a:cxn ang="0">
                  <a:pos x="T2" y="T3"/>
                </a:cxn>
                <a:cxn ang="0">
                  <a:pos x="T4" y="T5"/>
                </a:cxn>
                <a:cxn ang="0">
                  <a:pos x="T6" y="T7"/>
                </a:cxn>
              </a:cxnLst>
              <a:rect l="0" t="0" r="r" b="b"/>
              <a:pathLst>
                <a:path w="29" h="21">
                  <a:moveTo>
                    <a:pt x="29" y="6"/>
                  </a:moveTo>
                  <a:cubicBezTo>
                    <a:pt x="25" y="7"/>
                    <a:pt x="25" y="7"/>
                    <a:pt x="25" y="7"/>
                  </a:cubicBezTo>
                  <a:cubicBezTo>
                    <a:pt x="25" y="7"/>
                    <a:pt x="24" y="0"/>
                    <a:pt x="18" y="5"/>
                  </a:cubicBezTo>
                  <a:cubicBezTo>
                    <a:pt x="11" y="10"/>
                    <a:pt x="0" y="21"/>
                    <a:pt x="0" y="2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50"/>
            <p:cNvSpPr>
              <a:spLocks/>
            </p:cNvSpPr>
            <p:nvPr/>
          </p:nvSpPr>
          <p:spPr bwMode="auto">
            <a:xfrm>
              <a:off x="8202492" y="2057399"/>
              <a:ext cx="319088" cy="236538"/>
            </a:xfrm>
            <a:custGeom>
              <a:avLst/>
              <a:gdLst>
                <a:gd name="T0" fmla="*/ 10 w 58"/>
                <a:gd name="T1" fmla="*/ 3 h 43"/>
                <a:gd name="T2" fmla="*/ 5 w 58"/>
                <a:gd name="T3" fmla="*/ 7 h 43"/>
                <a:gd name="T4" fmla="*/ 58 w 58"/>
                <a:gd name="T5" fmla="*/ 43 h 43"/>
              </a:gdLst>
              <a:ahLst/>
              <a:cxnLst>
                <a:cxn ang="0">
                  <a:pos x="T0" y="T1"/>
                </a:cxn>
                <a:cxn ang="0">
                  <a:pos x="T2" y="T3"/>
                </a:cxn>
                <a:cxn ang="0">
                  <a:pos x="T4" y="T5"/>
                </a:cxn>
              </a:cxnLst>
              <a:rect l="0" t="0" r="r" b="b"/>
              <a:pathLst>
                <a:path w="58" h="43">
                  <a:moveTo>
                    <a:pt x="10" y="3"/>
                  </a:moveTo>
                  <a:cubicBezTo>
                    <a:pt x="10" y="3"/>
                    <a:pt x="0" y="0"/>
                    <a:pt x="5" y="7"/>
                  </a:cubicBezTo>
                  <a:cubicBezTo>
                    <a:pt x="5" y="7"/>
                    <a:pt x="50" y="25"/>
                    <a:pt x="58" y="4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51"/>
            <p:cNvSpPr>
              <a:spLocks/>
            </p:cNvSpPr>
            <p:nvPr/>
          </p:nvSpPr>
          <p:spPr bwMode="auto">
            <a:xfrm>
              <a:off x="8037392" y="2139949"/>
              <a:ext cx="138113" cy="33338"/>
            </a:xfrm>
            <a:custGeom>
              <a:avLst/>
              <a:gdLst>
                <a:gd name="T0" fmla="*/ 87 w 87"/>
                <a:gd name="T1" fmla="*/ 0 h 21"/>
                <a:gd name="T2" fmla="*/ 35 w 87"/>
                <a:gd name="T3" fmla="*/ 0 h 21"/>
                <a:gd name="T4" fmla="*/ 0 w 87"/>
                <a:gd name="T5" fmla="*/ 21 h 21"/>
              </a:gdLst>
              <a:ahLst/>
              <a:cxnLst>
                <a:cxn ang="0">
                  <a:pos x="T0" y="T1"/>
                </a:cxn>
                <a:cxn ang="0">
                  <a:pos x="T2" y="T3"/>
                </a:cxn>
                <a:cxn ang="0">
                  <a:pos x="T4" y="T5"/>
                </a:cxn>
              </a:cxnLst>
              <a:rect l="0" t="0" r="r" b="b"/>
              <a:pathLst>
                <a:path w="87" h="21">
                  <a:moveTo>
                    <a:pt x="87" y="0"/>
                  </a:moveTo>
                  <a:lnTo>
                    <a:pt x="35" y="0"/>
                  </a:lnTo>
                  <a:lnTo>
                    <a:pt x="0" y="21"/>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Freeform 52"/>
            <p:cNvSpPr>
              <a:spLocks/>
            </p:cNvSpPr>
            <p:nvPr/>
          </p:nvSpPr>
          <p:spPr bwMode="auto">
            <a:xfrm>
              <a:off x="8235829" y="2228849"/>
              <a:ext cx="203200" cy="125413"/>
            </a:xfrm>
            <a:custGeom>
              <a:avLst/>
              <a:gdLst>
                <a:gd name="T0" fmla="*/ 0 w 37"/>
                <a:gd name="T1" fmla="*/ 0 h 23"/>
                <a:gd name="T2" fmla="*/ 37 w 37"/>
                <a:gd name="T3" fmla="*/ 23 h 23"/>
              </a:gdLst>
              <a:ahLst/>
              <a:cxnLst>
                <a:cxn ang="0">
                  <a:pos x="T0" y="T1"/>
                </a:cxn>
                <a:cxn ang="0">
                  <a:pos x="T2" y="T3"/>
                </a:cxn>
              </a:cxnLst>
              <a:rect l="0" t="0" r="r" b="b"/>
              <a:pathLst>
                <a:path w="37" h="23">
                  <a:moveTo>
                    <a:pt x="0" y="0"/>
                  </a:moveTo>
                  <a:cubicBezTo>
                    <a:pt x="0" y="0"/>
                    <a:pt x="29" y="7"/>
                    <a:pt x="37" y="2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Freeform 53"/>
            <p:cNvSpPr>
              <a:spLocks/>
            </p:cNvSpPr>
            <p:nvPr/>
          </p:nvSpPr>
          <p:spPr bwMode="auto">
            <a:xfrm>
              <a:off x="8566029" y="2376487"/>
              <a:ext cx="361950" cy="82550"/>
            </a:xfrm>
            <a:custGeom>
              <a:avLst/>
              <a:gdLst>
                <a:gd name="T0" fmla="*/ 0 w 66"/>
                <a:gd name="T1" fmla="*/ 15 h 15"/>
                <a:gd name="T2" fmla="*/ 28 w 66"/>
                <a:gd name="T3" fmla="*/ 8 h 15"/>
                <a:gd name="T4" fmla="*/ 34 w 66"/>
                <a:gd name="T5" fmla="*/ 8 h 15"/>
                <a:gd name="T6" fmla="*/ 45 w 66"/>
                <a:gd name="T7" fmla="*/ 2 h 15"/>
                <a:gd name="T8" fmla="*/ 57 w 66"/>
                <a:gd name="T9" fmla="*/ 3 h 15"/>
                <a:gd name="T10" fmla="*/ 65 w 66"/>
                <a:gd name="T11" fmla="*/ 8 h 15"/>
                <a:gd name="T12" fmla="*/ 64 w 66"/>
                <a:gd name="T13" fmla="*/ 12 h 15"/>
                <a:gd name="T14" fmla="*/ 58 w 66"/>
                <a:gd name="T15" fmla="*/ 11 h 15"/>
                <a:gd name="T16" fmla="*/ 52 w 66"/>
                <a:gd name="T17" fmla="*/ 12 h 15"/>
                <a:gd name="T18" fmla="*/ 45 w 6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5">
                  <a:moveTo>
                    <a:pt x="0" y="15"/>
                  </a:moveTo>
                  <a:cubicBezTo>
                    <a:pt x="28" y="8"/>
                    <a:pt x="28" y="8"/>
                    <a:pt x="28" y="8"/>
                  </a:cubicBezTo>
                  <a:cubicBezTo>
                    <a:pt x="34" y="8"/>
                    <a:pt x="34" y="8"/>
                    <a:pt x="34" y="8"/>
                  </a:cubicBezTo>
                  <a:cubicBezTo>
                    <a:pt x="45" y="2"/>
                    <a:pt x="45" y="2"/>
                    <a:pt x="45" y="2"/>
                  </a:cubicBezTo>
                  <a:cubicBezTo>
                    <a:pt x="49" y="0"/>
                    <a:pt x="54" y="0"/>
                    <a:pt x="57" y="3"/>
                  </a:cubicBezTo>
                  <a:cubicBezTo>
                    <a:pt x="65" y="8"/>
                    <a:pt x="65" y="8"/>
                    <a:pt x="65" y="8"/>
                  </a:cubicBezTo>
                  <a:cubicBezTo>
                    <a:pt x="66" y="10"/>
                    <a:pt x="65" y="12"/>
                    <a:pt x="64" y="12"/>
                  </a:cubicBezTo>
                  <a:cubicBezTo>
                    <a:pt x="58" y="11"/>
                    <a:pt x="58" y="11"/>
                    <a:pt x="58" y="11"/>
                  </a:cubicBezTo>
                  <a:cubicBezTo>
                    <a:pt x="56" y="10"/>
                    <a:pt x="54" y="11"/>
                    <a:pt x="52" y="12"/>
                  </a:cubicBezTo>
                  <a:cubicBezTo>
                    <a:pt x="45" y="15"/>
                    <a:pt x="45" y="15"/>
                    <a:pt x="45" y="1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Freeform 54"/>
            <p:cNvSpPr>
              <a:spLocks/>
            </p:cNvSpPr>
            <p:nvPr/>
          </p:nvSpPr>
          <p:spPr bwMode="auto">
            <a:xfrm>
              <a:off x="8708904" y="2476499"/>
              <a:ext cx="203200" cy="49213"/>
            </a:xfrm>
            <a:custGeom>
              <a:avLst/>
              <a:gdLst>
                <a:gd name="T0" fmla="*/ 34 w 37"/>
                <a:gd name="T1" fmla="*/ 0 h 9"/>
                <a:gd name="T2" fmla="*/ 34 w 37"/>
                <a:gd name="T3" fmla="*/ 0 h 9"/>
                <a:gd name="T4" fmla="*/ 35 w 37"/>
                <a:gd name="T5" fmla="*/ 5 h 9"/>
                <a:gd name="T6" fmla="*/ 34 w 37"/>
                <a:gd name="T7" fmla="*/ 7 h 9"/>
                <a:gd name="T8" fmla="*/ 15 w 37"/>
                <a:gd name="T9" fmla="*/ 9 h 9"/>
                <a:gd name="T10" fmla="*/ 12 w 37"/>
                <a:gd name="T11" fmla="*/ 9 h 9"/>
                <a:gd name="T12" fmla="*/ 0 w 37"/>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34" y="0"/>
                  </a:moveTo>
                  <a:cubicBezTo>
                    <a:pt x="34" y="0"/>
                    <a:pt x="34" y="0"/>
                    <a:pt x="34" y="0"/>
                  </a:cubicBezTo>
                  <a:cubicBezTo>
                    <a:pt x="36" y="1"/>
                    <a:pt x="37" y="4"/>
                    <a:pt x="35" y="5"/>
                  </a:cubicBezTo>
                  <a:cubicBezTo>
                    <a:pt x="34" y="7"/>
                    <a:pt x="34" y="7"/>
                    <a:pt x="34" y="7"/>
                  </a:cubicBezTo>
                  <a:cubicBezTo>
                    <a:pt x="15" y="9"/>
                    <a:pt x="15" y="9"/>
                    <a:pt x="15" y="9"/>
                  </a:cubicBezTo>
                  <a:cubicBezTo>
                    <a:pt x="14" y="9"/>
                    <a:pt x="13" y="9"/>
                    <a:pt x="12" y="9"/>
                  </a:cubicBezTo>
                  <a:cubicBezTo>
                    <a:pt x="0" y="7"/>
                    <a:pt x="0" y="7"/>
                    <a:pt x="0" y="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55"/>
            <p:cNvSpPr>
              <a:spLocks noChangeShapeType="1"/>
            </p:cNvSpPr>
            <p:nvPr/>
          </p:nvSpPr>
          <p:spPr bwMode="auto">
            <a:xfrm>
              <a:off x="8708904" y="2559049"/>
              <a:ext cx="246063" cy="11588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Freeform 56"/>
            <p:cNvSpPr>
              <a:spLocks/>
            </p:cNvSpPr>
            <p:nvPr/>
          </p:nvSpPr>
          <p:spPr bwMode="auto">
            <a:xfrm>
              <a:off x="8954967" y="2476499"/>
              <a:ext cx="180975" cy="198438"/>
            </a:xfrm>
            <a:custGeom>
              <a:avLst/>
              <a:gdLst>
                <a:gd name="T0" fmla="*/ 14 w 114"/>
                <a:gd name="T1" fmla="*/ 125 h 125"/>
                <a:gd name="T2" fmla="*/ 14 w 114"/>
                <a:gd name="T3" fmla="*/ 97 h 125"/>
                <a:gd name="T4" fmla="*/ 0 w 114"/>
                <a:gd name="T5" fmla="*/ 20 h 125"/>
                <a:gd name="T6" fmla="*/ 28 w 114"/>
                <a:gd name="T7" fmla="*/ 0 h 125"/>
                <a:gd name="T8" fmla="*/ 97 w 114"/>
                <a:gd name="T9" fmla="*/ 0 h 125"/>
                <a:gd name="T10" fmla="*/ 114 w 114"/>
                <a:gd name="T11" fmla="*/ 14 h 125"/>
                <a:gd name="T12" fmla="*/ 107 w 114"/>
                <a:gd name="T13" fmla="*/ 79 h 125"/>
                <a:gd name="T14" fmla="*/ 90 w 114"/>
                <a:gd name="T15" fmla="*/ 97 h 125"/>
                <a:gd name="T16" fmla="*/ 90 w 114"/>
                <a:gd name="T1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25">
                  <a:moveTo>
                    <a:pt x="14" y="125"/>
                  </a:moveTo>
                  <a:lnTo>
                    <a:pt x="14" y="97"/>
                  </a:lnTo>
                  <a:lnTo>
                    <a:pt x="0" y="20"/>
                  </a:lnTo>
                  <a:lnTo>
                    <a:pt x="28" y="0"/>
                  </a:lnTo>
                  <a:lnTo>
                    <a:pt x="97" y="0"/>
                  </a:lnTo>
                  <a:lnTo>
                    <a:pt x="114" y="14"/>
                  </a:lnTo>
                  <a:lnTo>
                    <a:pt x="107" y="79"/>
                  </a:lnTo>
                  <a:lnTo>
                    <a:pt x="90" y="97"/>
                  </a:lnTo>
                  <a:lnTo>
                    <a:pt x="90" y="12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Freeform 57"/>
            <p:cNvSpPr>
              <a:spLocks/>
            </p:cNvSpPr>
            <p:nvPr/>
          </p:nvSpPr>
          <p:spPr bwMode="auto">
            <a:xfrm>
              <a:off x="8905754" y="2046287"/>
              <a:ext cx="647700" cy="628650"/>
            </a:xfrm>
            <a:custGeom>
              <a:avLst/>
              <a:gdLst>
                <a:gd name="T0" fmla="*/ 0 w 408"/>
                <a:gd name="T1" fmla="*/ 212 h 396"/>
                <a:gd name="T2" fmla="*/ 62 w 408"/>
                <a:gd name="T3" fmla="*/ 0 h 396"/>
                <a:gd name="T4" fmla="*/ 408 w 408"/>
                <a:gd name="T5" fmla="*/ 70 h 396"/>
                <a:gd name="T6" fmla="*/ 329 w 408"/>
                <a:gd name="T7" fmla="*/ 340 h 396"/>
                <a:gd name="T8" fmla="*/ 253 w 408"/>
                <a:gd name="T9" fmla="*/ 396 h 396"/>
              </a:gdLst>
              <a:ahLst/>
              <a:cxnLst>
                <a:cxn ang="0">
                  <a:pos x="T0" y="T1"/>
                </a:cxn>
                <a:cxn ang="0">
                  <a:pos x="T2" y="T3"/>
                </a:cxn>
                <a:cxn ang="0">
                  <a:pos x="T4" y="T5"/>
                </a:cxn>
                <a:cxn ang="0">
                  <a:pos x="T6" y="T7"/>
                </a:cxn>
                <a:cxn ang="0">
                  <a:pos x="T8" y="T9"/>
                </a:cxn>
              </a:cxnLst>
              <a:rect l="0" t="0" r="r" b="b"/>
              <a:pathLst>
                <a:path w="408" h="396">
                  <a:moveTo>
                    <a:pt x="0" y="212"/>
                  </a:moveTo>
                  <a:lnTo>
                    <a:pt x="62" y="0"/>
                  </a:lnTo>
                  <a:lnTo>
                    <a:pt x="408" y="70"/>
                  </a:lnTo>
                  <a:lnTo>
                    <a:pt x="329" y="340"/>
                  </a:lnTo>
                  <a:lnTo>
                    <a:pt x="253" y="39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Freeform 58"/>
            <p:cNvSpPr>
              <a:spLocks/>
            </p:cNvSpPr>
            <p:nvPr/>
          </p:nvSpPr>
          <p:spPr bwMode="auto">
            <a:xfrm>
              <a:off x="8932742" y="2074862"/>
              <a:ext cx="593725" cy="461963"/>
            </a:xfrm>
            <a:custGeom>
              <a:avLst/>
              <a:gdLst>
                <a:gd name="T0" fmla="*/ 0 w 374"/>
                <a:gd name="T1" fmla="*/ 194 h 291"/>
                <a:gd name="T2" fmla="*/ 56 w 374"/>
                <a:gd name="T3" fmla="*/ 0 h 291"/>
                <a:gd name="T4" fmla="*/ 374 w 374"/>
                <a:gd name="T5" fmla="*/ 62 h 291"/>
                <a:gd name="T6" fmla="*/ 308 w 374"/>
                <a:gd name="T7" fmla="*/ 291 h 291"/>
                <a:gd name="T8" fmla="*/ 63 w 374"/>
                <a:gd name="T9" fmla="*/ 215 h 291"/>
              </a:gdLst>
              <a:ahLst/>
              <a:cxnLst>
                <a:cxn ang="0">
                  <a:pos x="T0" y="T1"/>
                </a:cxn>
                <a:cxn ang="0">
                  <a:pos x="T2" y="T3"/>
                </a:cxn>
                <a:cxn ang="0">
                  <a:pos x="T4" y="T5"/>
                </a:cxn>
                <a:cxn ang="0">
                  <a:pos x="T6" y="T7"/>
                </a:cxn>
                <a:cxn ang="0">
                  <a:pos x="T8" y="T9"/>
                </a:cxn>
              </a:cxnLst>
              <a:rect l="0" t="0" r="r" b="b"/>
              <a:pathLst>
                <a:path w="374" h="291">
                  <a:moveTo>
                    <a:pt x="0" y="194"/>
                  </a:moveTo>
                  <a:lnTo>
                    <a:pt x="56" y="0"/>
                  </a:lnTo>
                  <a:lnTo>
                    <a:pt x="374" y="62"/>
                  </a:lnTo>
                  <a:lnTo>
                    <a:pt x="308" y="291"/>
                  </a:lnTo>
                  <a:lnTo>
                    <a:pt x="63" y="21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59"/>
            <p:cNvSpPr>
              <a:spLocks/>
            </p:cNvSpPr>
            <p:nvPr/>
          </p:nvSpPr>
          <p:spPr bwMode="auto">
            <a:xfrm>
              <a:off x="8466017" y="2387599"/>
              <a:ext cx="296863" cy="303213"/>
            </a:xfrm>
            <a:custGeom>
              <a:avLst/>
              <a:gdLst>
                <a:gd name="T0" fmla="*/ 0 w 54"/>
                <a:gd name="T1" fmla="*/ 6 h 55"/>
                <a:gd name="T2" fmla="*/ 54 w 54"/>
                <a:gd name="T3" fmla="*/ 55 h 55"/>
              </a:gdLst>
              <a:ahLst/>
              <a:cxnLst>
                <a:cxn ang="0">
                  <a:pos x="T0" y="T1"/>
                </a:cxn>
                <a:cxn ang="0">
                  <a:pos x="T2" y="T3"/>
                </a:cxn>
              </a:cxnLst>
              <a:rect l="0" t="0" r="r" b="b"/>
              <a:pathLst>
                <a:path w="54" h="55">
                  <a:moveTo>
                    <a:pt x="0" y="6"/>
                  </a:moveTo>
                  <a:cubicBezTo>
                    <a:pt x="0" y="6"/>
                    <a:pt x="12" y="0"/>
                    <a:pt x="54" y="5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10" name="Group 109"/>
          <p:cNvGrpSpPr/>
          <p:nvPr/>
        </p:nvGrpSpPr>
        <p:grpSpPr>
          <a:xfrm>
            <a:off x="8291392" y="3478212"/>
            <a:ext cx="1223963" cy="814387"/>
            <a:chOff x="8291392" y="3478212"/>
            <a:chExt cx="1223963" cy="814387"/>
          </a:xfrm>
        </p:grpSpPr>
        <p:sp>
          <p:nvSpPr>
            <p:cNvPr id="68" name="Freeform 60"/>
            <p:cNvSpPr>
              <a:spLocks/>
            </p:cNvSpPr>
            <p:nvPr/>
          </p:nvSpPr>
          <p:spPr bwMode="auto">
            <a:xfrm>
              <a:off x="8575554" y="3478212"/>
              <a:ext cx="225425" cy="198438"/>
            </a:xfrm>
            <a:custGeom>
              <a:avLst/>
              <a:gdLst>
                <a:gd name="T0" fmla="*/ 10 w 41"/>
                <a:gd name="T1" fmla="*/ 36 h 36"/>
                <a:gd name="T2" fmla="*/ 16 w 41"/>
                <a:gd name="T3" fmla="*/ 7 h 36"/>
                <a:gd name="T4" fmla="*/ 41 w 41"/>
                <a:gd name="T5" fmla="*/ 17 h 36"/>
              </a:gdLst>
              <a:ahLst/>
              <a:cxnLst>
                <a:cxn ang="0">
                  <a:pos x="T0" y="T1"/>
                </a:cxn>
                <a:cxn ang="0">
                  <a:pos x="T2" y="T3"/>
                </a:cxn>
                <a:cxn ang="0">
                  <a:pos x="T4" y="T5"/>
                </a:cxn>
              </a:cxnLst>
              <a:rect l="0" t="0" r="r" b="b"/>
              <a:pathLst>
                <a:path w="41" h="36">
                  <a:moveTo>
                    <a:pt x="10" y="36"/>
                  </a:moveTo>
                  <a:cubicBezTo>
                    <a:pt x="10" y="36"/>
                    <a:pt x="0" y="13"/>
                    <a:pt x="16" y="7"/>
                  </a:cubicBezTo>
                  <a:cubicBezTo>
                    <a:pt x="32" y="0"/>
                    <a:pt x="41" y="17"/>
                    <a:pt x="41" y="1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61"/>
            <p:cNvSpPr>
              <a:spLocks/>
            </p:cNvSpPr>
            <p:nvPr/>
          </p:nvSpPr>
          <p:spPr bwMode="auto">
            <a:xfrm>
              <a:off x="8796217" y="3643312"/>
              <a:ext cx="15875" cy="33338"/>
            </a:xfrm>
            <a:custGeom>
              <a:avLst/>
              <a:gdLst>
                <a:gd name="T0" fmla="*/ 3 w 10"/>
                <a:gd name="T1" fmla="*/ 0 h 21"/>
                <a:gd name="T2" fmla="*/ 10 w 10"/>
                <a:gd name="T3" fmla="*/ 21 h 21"/>
                <a:gd name="T4" fmla="*/ 0 w 10"/>
                <a:gd name="T5" fmla="*/ 21 h 21"/>
              </a:gdLst>
              <a:ahLst/>
              <a:cxnLst>
                <a:cxn ang="0">
                  <a:pos x="T0" y="T1"/>
                </a:cxn>
                <a:cxn ang="0">
                  <a:pos x="T2" y="T3"/>
                </a:cxn>
                <a:cxn ang="0">
                  <a:pos x="T4" y="T5"/>
                </a:cxn>
              </a:cxnLst>
              <a:rect l="0" t="0" r="r" b="b"/>
              <a:pathLst>
                <a:path w="10" h="21">
                  <a:moveTo>
                    <a:pt x="3" y="0"/>
                  </a:moveTo>
                  <a:lnTo>
                    <a:pt x="10" y="21"/>
                  </a:lnTo>
                  <a:lnTo>
                    <a:pt x="0" y="21"/>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Freeform 62"/>
            <p:cNvSpPr>
              <a:spLocks/>
            </p:cNvSpPr>
            <p:nvPr/>
          </p:nvSpPr>
          <p:spPr bwMode="auto">
            <a:xfrm>
              <a:off x="8637467" y="3697287"/>
              <a:ext cx="92075" cy="127000"/>
            </a:xfrm>
            <a:custGeom>
              <a:avLst/>
              <a:gdLst>
                <a:gd name="T0" fmla="*/ 0 w 17"/>
                <a:gd name="T1" fmla="*/ 0 h 23"/>
                <a:gd name="T2" fmla="*/ 17 w 17"/>
                <a:gd name="T3" fmla="*/ 13 h 23"/>
                <a:gd name="T4" fmla="*/ 7 w 17"/>
                <a:gd name="T5" fmla="*/ 23 h 23"/>
                <a:gd name="T6" fmla="*/ 5 w 17"/>
                <a:gd name="T7" fmla="*/ 16 h 23"/>
              </a:gdLst>
              <a:ahLst/>
              <a:cxnLst>
                <a:cxn ang="0">
                  <a:pos x="T0" y="T1"/>
                </a:cxn>
                <a:cxn ang="0">
                  <a:pos x="T2" y="T3"/>
                </a:cxn>
                <a:cxn ang="0">
                  <a:pos x="T4" y="T5"/>
                </a:cxn>
                <a:cxn ang="0">
                  <a:pos x="T6" y="T7"/>
                </a:cxn>
              </a:cxnLst>
              <a:rect l="0" t="0" r="r" b="b"/>
              <a:pathLst>
                <a:path w="17" h="23">
                  <a:moveTo>
                    <a:pt x="0" y="0"/>
                  </a:moveTo>
                  <a:cubicBezTo>
                    <a:pt x="0" y="0"/>
                    <a:pt x="9" y="14"/>
                    <a:pt x="17" y="13"/>
                  </a:cubicBezTo>
                  <a:cubicBezTo>
                    <a:pt x="7" y="23"/>
                    <a:pt x="7" y="23"/>
                    <a:pt x="7" y="23"/>
                  </a:cubicBezTo>
                  <a:cubicBezTo>
                    <a:pt x="5" y="16"/>
                    <a:pt x="5" y="16"/>
                    <a:pt x="5" y="1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Freeform 63"/>
            <p:cNvSpPr>
              <a:spLocks/>
            </p:cNvSpPr>
            <p:nvPr/>
          </p:nvSpPr>
          <p:spPr bwMode="auto">
            <a:xfrm>
              <a:off x="8780342" y="3697287"/>
              <a:ext cx="38100" cy="44450"/>
            </a:xfrm>
            <a:custGeom>
              <a:avLst/>
              <a:gdLst>
                <a:gd name="T0" fmla="*/ 4 w 7"/>
                <a:gd name="T1" fmla="*/ 0 h 8"/>
                <a:gd name="T2" fmla="*/ 0 w 7"/>
                <a:gd name="T3" fmla="*/ 8 h 8"/>
              </a:gdLst>
              <a:ahLst/>
              <a:cxnLst>
                <a:cxn ang="0">
                  <a:pos x="T0" y="T1"/>
                </a:cxn>
                <a:cxn ang="0">
                  <a:pos x="T2" y="T3"/>
                </a:cxn>
              </a:cxnLst>
              <a:rect l="0" t="0" r="r" b="b"/>
              <a:pathLst>
                <a:path w="7" h="8">
                  <a:moveTo>
                    <a:pt x="4" y="0"/>
                  </a:moveTo>
                  <a:cubicBezTo>
                    <a:pt x="4" y="0"/>
                    <a:pt x="7" y="5"/>
                    <a:pt x="0" y="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Freeform 64"/>
            <p:cNvSpPr>
              <a:spLocks/>
            </p:cNvSpPr>
            <p:nvPr/>
          </p:nvSpPr>
          <p:spPr bwMode="auto">
            <a:xfrm>
              <a:off x="8751767" y="3752849"/>
              <a:ext cx="33338" cy="38100"/>
            </a:xfrm>
            <a:custGeom>
              <a:avLst/>
              <a:gdLst>
                <a:gd name="T0" fmla="*/ 5 w 6"/>
                <a:gd name="T1" fmla="*/ 5 h 7"/>
                <a:gd name="T2" fmla="*/ 3 w 6"/>
                <a:gd name="T3" fmla="*/ 7 h 7"/>
                <a:gd name="T4" fmla="*/ 0 w 6"/>
                <a:gd name="T5" fmla="*/ 4 h 7"/>
                <a:gd name="T6" fmla="*/ 6 w 6"/>
                <a:gd name="T7" fmla="*/ 0 h 7"/>
              </a:gdLst>
              <a:ahLst/>
              <a:cxnLst>
                <a:cxn ang="0">
                  <a:pos x="T0" y="T1"/>
                </a:cxn>
                <a:cxn ang="0">
                  <a:pos x="T2" y="T3"/>
                </a:cxn>
                <a:cxn ang="0">
                  <a:pos x="T4" y="T5"/>
                </a:cxn>
                <a:cxn ang="0">
                  <a:pos x="T6" y="T7"/>
                </a:cxn>
              </a:cxnLst>
              <a:rect l="0" t="0" r="r" b="b"/>
              <a:pathLst>
                <a:path w="6" h="7">
                  <a:moveTo>
                    <a:pt x="5" y="5"/>
                  </a:moveTo>
                  <a:cubicBezTo>
                    <a:pt x="3" y="7"/>
                    <a:pt x="3" y="7"/>
                    <a:pt x="3" y="7"/>
                  </a:cubicBezTo>
                  <a:cubicBezTo>
                    <a:pt x="0" y="4"/>
                    <a:pt x="0" y="4"/>
                    <a:pt x="0" y="4"/>
                  </a:cubicBezTo>
                  <a:cubicBezTo>
                    <a:pt x="0" y="4"/>
                    <a:pt x="6" y="0"/>
                    <a:pt x="6"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Freeform 65"/>
            <p:cNvSpPr>
              <a:spLocks/>
            </p:cNvSpPr>
            <p:nvPr/>
          </p:nvSpPr>
          <p:spPr bwMode="auto">
            <a:xfrm>
              <a:off x="8450142" y="3697287"/>
              <a:ext cx="147638" cy="347663"/>
            </a:xfrm>
            <a:custGeom>
              <a:avLst/>
              <a:gdLst>
                <a:gd name="T0" fmla="*/ 27 w 27"/>
                <a:gd name="T1" fmla="*/ 0 h 63"/>
                <a:gd name="T2" fmla="*/ 13 w 27"/>
                <a:gd name="T3" fmla="*/ 13 h 63"/>
                <a:gd name="T4" fmla="*/ 9 w 27"/>
                <a:gd name="T5" fmla="*/ 20 h 63"/>
                <a:gd name="T6" fmla="*/ 0 w 27"/>
                <a:gd name="T7" fmla="*/ 63 h 63"/>
              </a:gdLst>
              <a:ahLst/>
              <a:cxnLst>
                <a:cxn ang="0">
                  <a:pos x="T0" y="T1"/>
                </a:cxn>
                <a:cxn ang="0">
                  <a:pos x="T2" y="T3"/>
                </a:cxn>
                <a:cxn ang="0">
                  <a:pos x="T4" y="T5"/>
                </a:cxn>
                <a:cxn ang="0">
                  <a:pos x="T6" y="T7"/>
                </a:cxn>
              </a:cxnLst>
              <a:rect l="0" t="0" r="r" b="b"/>
              <a:pathLst>
                <a:path w="27" h="63">
                  <a:moveTo>
                    <a:pt x="27" y="0"/>
                  </a:moveTo>
                  <a:cubicBezTo>
                    <a:pt x="13" y="13"/>
                    <a:pt x="13" y="13"/>
                    <a:pt x="13" y="13"/>
                  </a:cubicBezTo>
                  <a:cubicBezTo>
                    <a:pt x="11" y="15"/>
                    <a:pt x="10" y="17"/>
                    <a:pt x="9" y="20"/>
                  </a:cubicBezTo>
                  <a:cubicBezTo>
                    <a:pt x="0" y="63"/>
                    <a:pt x="0" y="63"/>
                    <a:pt x="0" y="6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Freeform 66"/>
            <p:cNvSpPr>
              <a:spLocks/>
            </p:cNvSpPr>
            <p:nvPr/>
          </p:nvSpPr>
          <p:spPr bwMode="auto">
            <a:xfrm>
              <a:off x="8499354" y="3890962"/>
              <a:ext cx="433388" cy="385763"/>
            </a:xfrm>
            <a:custGeom>
              <a:avLst/>
              <a:gdLst>
                <a:gd name="T0" fmla="*/ 0 w 79"/>
                <a:gd name="T1" fmla="*/ 0 h 70"/>
                <a:gd name="T2" fmla="*/ 1 w 79"/>
                <a:gd name="T3" fmla="*/ 12 h 70"/>
                <a:gd name="T4" fmla="*/ 24 w 79"/>
                <a:gd name="T5" fmla="*/ 51 h 70"/>
                <a:gd name="T6" fmla="*/ 73 w 79"/>
                <a:gd name="T7" fmla="*/ 70 h 70"/>
                <a:gd name="T8" fmla="*/ 79 w 79"/>
                <a:gd name="T9" fmla="*/ 53 h 70"/>
              </a:gdLst>
              <a:ahLst/>
              <a:cxnLst>
                <a:cxn ang="0">
                  <a:pos x="T0" y="T1"/>
                </a:cxn>
                <a:cxn ang="0">
                  <a:pos x="T2" y="T3"/>
                </a:cxn>
                <a:cxn ang="0">
                  <a:pos x="T4" y="T5"/>
                </a:cxn>
                <a:cxn ang="0">
                  <a:pos x="T6" y="T7"/>
                </a:cxn>
                <a:cxn ang="0">
                  <a:pos x="T8" y="T9"/>
                </a:cxn>
              </a:cxnLst>
              <a:rect l="0" t="0" r="r" b="b"/>
              <a:pathLst>
                <a:path w="79" h="70">
                  <a:moveTo>
                    <a:pt x="0" y="0"/>
                  </a:moveTo>
                  <a:cubicBezTo>
                    <a:pt x="1" y="12"/>
                    <a:pt x="1" y="12"/>
                    <a:pt x="1" y="12"/>
                  </a:cubicBezTo>
                  <a:cubicBezTo>
                    <a:pt x="24" y="51"/>
                    <a:pt x="24" y="51"/>
                    <a:pt x="24" y="51"/>
                  </a:cubicBezTo>
                  <a:cubicBezTo>
                    <a:pt x="73" y="70"/>
                    <a:pt x="73" y="70"/>
                    <a:pt x="73" y="70"/>
                  </a:cubicBezTo>
                  <a:cubicBezTo>
                    <a:pt x="73" y="70"/>
                    <a:pt x="73" y="56"/>
                    <a:pt x="79" y="5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Freeform 67"/>
            <p:cNvSpPr>
              <a:spLocks/>
            </p:cNvSpPr>
            <p:nvPr/>
          </p:nvSpPr>
          <p:spPr bwMode="auto">
            <a:xfrm>
              <a:off x="8631117" y="3890962"/>
              <a:ext cx="219075" cy="263525"/>
            </a:xfrm>
            <a:custGeom>
              <a:avLst/>
              <a:gdLst>
                <a:gd name="T0" fmla="*/ 0 w 138"/>
                <a:gd name="T1" fmla="*/ 0 h 166"/>
                <a:gd name="T2" fmla="*/ 62 w 138"/>
                <a:gd name="T3" fmla="*/ 118 h 166"/>
                <a:gd name="T4" fmla="*/ 138 w 138"/>
                <a:gd name="T5" fmla="*/ 166 h 166"/>
              </a:gdLst>
              <a:ahLst/>
              <a:cxnLst>
                <a:cxn ang="0">
                  <a:pos x="T0" y="T1"/>
                </a:cxn>
                <a:cxn ang="0">
                  <a:pos x="T2" y="T3"/>
                </a:cxn>
                <a:cxn ang="0">
                  <a:pos x="T4" y="T5"/>
                </a:cxn>
              </a:cxnLst>
              <a:rect l="0" t="0" r="r" b="b"/>
              <a:pathLst>
                <a:path w="138" h="166">
                  <a:moveTo>
                    <a:pt x="0" y="0"/>
                  </a:moveTo>
                  <a:lnTo>
                    <a:pt x="62" y="118"/>
                  </a:lnTo>
                  <a:lnTo>
                    <a:pt x="138" y="16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Freeform 68"/>
            <p:cNvSpPr>
              <a:spLocks/>
            </p:cNvSpPr>
            <p:nvPr/>
          </p:nvSpPr>
          <p:spPr bwMode="auto">
            <a:xfrm>
              <a:off x="8291392" y="3621087"/>
              <a:ext cx="306388" cy="473075"/>
            </a:xfrm>
            <a:custGeom>
              <a:avLst/>
              <a:gdLst>
                <a:gd name="T0" fmla="*/ 56 w 56"/>
                <a:gd name="T1" fmla="*/ 0 h 86"/>
                <a:gd name="T2" fmla="*/ 15 w 56"/>
                <a:gd name="T3" fmla="*/ 0 h 86"/>
                <a:gd name="T4" fmla="*/ 2 w 56"/>
                <a:gd name="T5" fmla="*/ 28 h 86"/>
                <a:gd name="T6" fmla="*/ 7 w 56"/>
                <a:gd name="T7" fmla="*/ 86 h 86"/>
              </a:gdLst>
              <a:ahLst/>
              <a:cxnLst>
                <a:cxn ang="0">
                  <a:pos x="T0" y="T1"/>
                </a:cxn>
                <a:cxn ang="0">
                  <a:pos x="T2" y="T3"/>
                </a:cxn>
                <a:cxn ang="0">
                  <a:pos x="T4" y="T5"/>
                </a:cxn>
                <a:cxn ang="0">
                  <a:pos x="T6" y="T7"/>
                </a:cxn>
              </a:cxnLst>
              <a:rect l="0" t="0" r="r" b="b"/>
              <a:pathLst>
                <a:path w="56" h="86">
                  <a:moveTo>
                    <a:pt x="56" y="0"/>
                  </a:moveTo>
                  <a:cubicBezTo>
                    <a:pt x="15" y="0"/>
                    <a:pt x="15" y="0"/>
                    <a:pt x="15" y="0"/>
                  </a:cubicBezTo>
                  <a:cubicBezTo>
                    <a:pt x="15" y="0"/>
                    <a:pt x="0" y="4"/>
                    <a:pt x="2" y="28"/>
                  </a:cubicBezTo>
                  <a:cubicBezTo>
                    <a:pt x="7" y="86"/>
                    <a:pt x="7" y="86"/>
                    <a:pt x="7" y="8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Freeform 69"/>
            <p:cNvSpPr>
              <a:spLocks/>
            </p:cNvSpPr>
            <p:nvPr/>
          </p:nvSpPr>
          <p:spPr bwMode="auto">
            <a:xfrm>
              <a:off x="8796217" y="3763962"/>
              <a:ext cx="53975" cy="258763"/>
            </a:xfrm>
            <a:custGeom>
              <a:avLst/>
              <a:gdLst>
                <a:gd name="T0" fmla="*/ 0 w 10"/>
                <a:gd name="T1" fmla="*/ 0 h 47"/>
                <a:gd name="T2" fmla="*/ 8 w 10"/>
                <a:gd name="T3" fmla="*/ 8 h 47"/>
                <a:gd name="T4" fmla="*/ 9 w 10"/>
                <a:gd name="T5" fmla="*/ 47 h 47"/>
              </a:gdLst>
              <a:ahLst/>
              <a:cxnLst>
                <a:cxn ang="0">
                  <a:pos x="T0" y="T1"/>
                </a:cxn>
                <a:cxn ang="0">
                  <a:pos x="T2" y="T3"/>
                </a:cxn>
                <a:cxn ang="0">
                  <a:pos x="T4" y="T5"/>
                </a:cxn>
              </a:cxnLst>
              <a:rect l="0" t="0" r="r" b="b"/>
              <a:pathLst>
                <a:path w="10" h="47">
                  <a:moveTo>
                    <a:pt x="0" y="0"/>
                  </a:moveTo>
                  <a:cubicBezTo>
                    <a:pt x="0" y="0"/>
                    <a:pt x="6" y="2"/>
                    <a:pt x="8" y="8"/>
                  </a:cubicBezTo>
                  <a:cubicBezTo>
                    <a:pt x="10" y="14"/>
                    <a:pt x="9" y="47"/>
                    <a:pt x="9" y="4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Freeform 70"/>
            <p:cNvSpPr>
              <a:spLocks/>
            </p:cNvSpPr>
            <p:nvPr/>
          </p:nvSpPr>
          <p:spPr bwMode="auto">
            <a:xfrm>
              <a:off x="8773992" y="3868737"/>
              <a:ext cx="44450" cy="203200"/>
            </a:xfrm>
            <a:custGeom>
              <a:avLst/>
              <a:gdLst>
                <a:gd name="T0" fmla="*/ 3 w 8"/>
                <a:gd name="T1" fmla="*/ 0 h 37"/>
                <a:gd name="T2" fmla="*/ 0 w 8"/>
                <a:gd name="T3" fmla="*/ 37 h 37"/>
              </a:gdLst>
              <a:ahLst/>
              <a:cxnLst>
                <a:cxn ang="0">
                  <a:pos x="T0" y="T1"/>
                </a:cxn>
                <a:cxn ang="0">
                  <a:pos x="T2" y="T3"/>
                </a:cxn>
              </a:cxnLst>
              <a:rect l="0" t="0" r="r" b="b"/>
              <a:pathLst>
                <a:path w="8" h="37">
                  <a:moveTo>
                    <a:pt x="3" y="0"/>
                  </a:moveTo>
                  <a:cubicBezTo>
                    <a:pt x="3" y="0"/>
                    <a:pt x="8" y="26"/>
                    <a:pt x="0" y="3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Freeform 71"/>
            <p:cNvSpPr>
              <a:spLocks/>
            </p:cNvSpPr>
            <p:nvPr/>
          </p:nvSpPr>
          <p:spPr bwMode="auto">
            <a:xfrm>
              <a:off x="8916867" y="4022724"/>
              <a:ext cx="307975" cy="214313"/>
            </a:xfrm>
            <a:custGeom>
              <a:avLst/>
              <a:gdLst>
                <a:gd name="T0" fmla="*/ 0 w 194"/>
                <a:gd name="T1" fmla="*/ 83 h 135"/>
                <a:gd name="T2" fmla="*/ 52 w 194"/>
                <a:gd name="T3" fmla="*/ 0 h 135"/>
                <a:gd name="T4" fmla="*/ 194 w 194"/>
                <a:gd name="T5" fmla="*/ 14 h 135"/>
                <a:gd name="T6" fmla="*/ 159 w 194"/>
                <a:gd name="T7" fmla="*/ 135 h 135"/>
              </a:gdLst>
              <a:ahLst/>
              <a:cxnLst>
                <a:cxn ang="0">
                  <a:pos x="T0" y="T1"/>
                </a:cxn>
                <a:cxn ang="0">
                  <a:pos x="T2" y="T3"/>
                </a:cxn>
                <a:cxn ang="0">
                  <a:pos x="T4" y="T5"/>
                </a:cxn>
                <a:cxn ang="0">
                  <a:pos x="T6" y="T7"/>
                </a:cxn>
              </a:cxnLst>
              <a:rect l="0" t="0" r="r" b="b"/>
              <a:pathLst>
                <a:path w="194" h="135">
                  <a:moveTo>
                    <a:pt x="0" y="83"/>
                  </a:moveTo>
                  <a:lnTo>
                    <a:pt x="52" y="0"/>
                  </a:lnTo>
                  <a:lnTo>
                    <a:pt x="194" y="14"/>
                  </a:lnTo>
                  <a:lnTo>
                    <a:pt x="159" y="13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Freeform 72"/>
            <p:cNvSpPr>
              <a:spLocks/>
            </p:cNvSpPr>
            <p:nvPr/>
          </p:nvSpPr>
          <p:spPr bwMode="auto">
            <a:xfrm>
              <a:off x="8905754" y="4194174"/>
              <a:ext cx="176213" cy="98425"/>
            </a:xfrm>
            <a:custGeom>
              <a:avLst/>
              <a:gdLst>
                <a:gd name="T0" fmla="*/ 5 w 32"/>
                <a:gd name="T1" fmla="*/ 0 h 18"/>
                <a:gd name="T2" fmla="*/ 20 w 32"/>
                <a:gd name="T3" fmla="*/ 1 h 18"/>
                <a:gd name="T4" fmla="*/ 24 w 32"/>
                <a:gd name="T5" fmla="*/ 3 h 18"/>
                <a:gd name="T6" fmla="*/ 30 w 32"/>
                <a:gd name="T7" fmla="*/ 10 h 18"/>
                <a:gd name="T8" fmla="*/ 29 w 32"/>
                <a:gd name="T9" fmla="*/ 14 h 18"/>
                <a:gd name="T10" fmla="*/ 28 w 32"/>
                <a:gd name="T11" fmla="*/ 15 h 18"/>
                <a:gd name="T12" fmla="*/ 19 w 32"/>
                <a:gd name="T13" fmla="*/ 9 h 18"/>
                <a:gd name="T14" fmla="*/ 16 w 32"/>
                <a:gd name="T15" fmla="*/ 10 h 18"/>
                <a:gd name="T16" fmla="*/ 22 w 32"/>
                <a:gd name="T17" fmla="*/ 15 h 18"/>
                <a:gd name="T18" fmla="*/ 26 w 32"/>
                <a:gd name="T19" fmla="*/ 15 h 18"/>
                <a:gd name="T20" fmla="*/ 24 w 32"/>
                <a:gd name="T21" fmla="*/ 18 h 18"/>
                <a:gd name="T22" fmla="*/ 14 w 32"/>
                <a:gd name="T23" fmla="*/ 16 h 18"/>
                <a:gd name="T24" fmla="*/ 0 w 32"/>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5" y="0"/>
                  </a:moveTo>
                  <a:cubicBezTo>
                    <a:pt x="20" y="1"/>
                    <a:pt x="20" y="1"/>
                    <a:pt x="20" y="1"/>
                  </a:cubicBezTo>
                  <a:cubicBezTo>
                    <a:pt x="22" y="1"/>
                    <a:pt x="23" y="2"/>
                    <a:pt x="24" y="3"/>
                  </a:cubicBezTo>
                  <a:cubicBezTo>
                    <a:pt x="30" y="10"/>
                    <a:pt x="30" y="10"/>
                    <a:pt x="30" y="10"/>
                  </a:cubicBezTo>
                  <a:cubicBezTo>
                    <a:pt x="32" y="11"/>
                    <a:pt x="31" y="14"/>
                    <a:pt x="29" y="14"/>
                  </a:cubicBezTo>
                  <a:cubicBezTo>
                    <a:pt x="28" y="15"/>
                    <a:pt x="28" y="15"/>
                    <a:pt x="28" y="15"/>
                  </a:cubicBezTo>
                  <a:cubicBezTo>
                    <a:pt x="19" y="9"/>
                    <a:pt x="19" y="9"/>
                    <a:pt x="19" y="9"/>
                  </a:cubicBezTo>
                  <a:cubicBezTo>
                    <a:pt x="16" y="10"/>
                    <a:pt x="16" y="10"/>
                    <a:pt x="16" y="10"/>
                  </a:cubicBezTo>
                  <a:cubicBezTo>
                    <a:pt x="16" y="10"/>
                    <a:pt x="19" y="15"/>
                    <a:pt x="22" y="15"/>
                  </a:cubicBezTo>
                  <a:cubicBezTo>
                    <a:pt x="25" y="15"/>
                    <a:pt x="26" y="15"/>
                    <a:pt x="26" y="15"/>
                  </a:cubicBezTo>
                  <a:cubicBezTo>
                    <a:pt x="24" y="18"/>
                    <a:pt x="24" y="18"/>
                    <a:pt x="24" y="18"/>
                  </a:cubicBezTo>
                  <a:cubicBezTo>
                    <a:pt x="14" y="16"/>
                    <a:pt x="14" y="16"/>
                    <a:pt x="14" y="16"/>
                  </a:cubicBezTo>
                  <a:cubicBezTo>
                    <a:pt x="0" y="9"/>
                    <a:pt x="0" y="9"/>
                    <a:pt x="0" y="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Freeform 73"/>
            <p:cNvSpPr>
              <a:spLocks/>
            </p:cNvSpPr>
            <p:nvPr/>
          </p:nvSpPr>
          <p:spPr bwMode="auto">
            <a:xfrm>
              <a:off x="9339142" y="3659187"/>
              <a:ext cx="176213" cy="617538"/>
            </a:xfrm>
            <a:custGeom>
              <a:avLst/>
              <a:gdLst>
                <a:gd name="T0" fmla="*/ 0 w 111"/>
                <a:gd name="T1" fmla="*/ 184 h 389"/>
                <a:gd name="T2" fmla="*/ 7 w 111"/>
                <a:gd name="T3" fmla="*/ 389 h 389"/>
                <a:gd name="T4" fmla="*/ 111 w 111"/>
                <a:gd name="T5" fmla="*/ 90 h 389"/>
                <a:gd name="T6" fmla="*/ 73 w 111"/>
                <a:gd name="T7" fmla="*/ 0 h 389"/>
                <a:gd name="T8" fmla="*/ 0 w 111"/>
                <a:gd name="T9" fmla="*/ 184 h 389"/>
              </a:gdLst>
              <a:ahLst/>
              <a:cxnLst>
                <a:cxn ang="0">
                  <a:pos x="T0" y="T1"/>
                </a:cxn>
                <a:cxn ang="0">
                  <a:pos x="T2" y="T3"/>
                </a:cxn>
                <a:cxn ang="0">
                  <a:pos x="T4" y="T5"/>
                </a:cxn>
                <a:cxn ang="0">
                  <a:pos x="T6" y="T7"/>
                </a:cxn>
                <a:cxn ang="0">
                  <a:pos x="T8" y="T9"/>
                </a:cxn>
              </a:cxnLst>
              <a:rect l="0" t="0" r="r" b="b"/>
              <a:pathLst>
                <a:path w="111" h="389">
                  <a:moveTo>
                    <a:pt x="0" y="184"/>
                  </a:moveTo>
                  <a:lnTo>
                    <a:pt x="7" y="389"/>
                  </a:lnTo>
                  <a:lnTo>
                    <a:pt x="111" y="90"/>
                  </a:lnTo>
                  <a:lnTo>
                    <a:pt x="73" y="0"/>
                  </a:lnTo>
                  <a:lnTo>
                    <a:pt x="0" y="184"/>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Freeform 74"/>
            <p:cNvSpPr>
              <a:spLocks/>
            </p:cNvSpPr>
            <p:nvPr/>
          </p:nvSpPr>
          <p:spPr bwMode="auto">
            <a:xfrm>
              <a:off x="9262942" y="4094162"/>
              <a:ext cx="66675" cy="111125"/>
            </a:xfrm>
            <a:custGeom>
              <a:avLst/>
              <a:gdLst>
                <a:gd name="T0" fmla="*/ 12 w 12"/>
                <a:gd name="T1" fmla="*/ 0 h 20"/>
                <a:gd name="T2" fmla="*/ 0 w 12"/>
                <a:gd name="T3" fmla="*/ 8 h 20"/>
                <a:gd name="T4" fmla="*/ 12 w 12"/>
                <a:gd name="T5" fmla="*/ 20 h 20"/>
              </a:gdLst>
              <a:ahLst/>
              <a:cxnLst>
                <a:cxn ang="0">
                  <a:pos x="T0" y="T1"/>
                </a:cxn>
                <a:cxn ang="0">
                  <a:pos x="T2" y="T3"/>
                </a:cxn>
                <a:cxn ang="0">
                  <a:pos x="T4" y="T5"/>
                </a:cxn>
              </a:cxnLst>
              <a:rect l="0" t="0" r="r" b="b"/>
              <a:pathLst>
                <a:path w="12" h="20">
                  <a:moveTo>
                    <a:pt x="12" y="0"/>
                  </a:moveTo>
                  <a:cubicBezTo>
                    <a:pt x="12" y="0"/>
                    <a:pt x="0" y="0"/>
                    <a:pt x="0" y="8"/>
                  </a:cubicBezTo>
                  <a:cubicBezTo>
                    <a:pt x="0" y="17"/>
                    <a:pt x="12" y="20"/>
                    <a:pt x="12" y="2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11" name="Group 110"/>
          <p:cNvGrpSpPr/>
          <p:nvPr/>
        </p:nvGrpSpPr>
        <p:grpSpPr>
          <a:xfrm>
            <a:off x="7570667" y="5002212"/>
            <a:ext cx="1466850" cy="876300"/>
            <a:chOff x="7570667" y="5002212"/>
            <a:chExt cx="1466850" cy="876300"/>
          </a:xfrm>
        </p:grpSpPr>
        <p:sp>
          <p:nvSpPr>
            <p:cNvPr id="83" name="Freeform 75"/>
            <p:cNvSpPr>
              <a:spLocks/>
            </p:cNvSpPr>
            <p:nvPr/>
          </p:nvSpPr>
          <p:spPr bwMode="auto">
            <a:xfrm>
              <a:off x="7619879" y="5046662"/>
              <a:ext cx="620713" cy="468313"/>
            </a:xfrm>
            <a:custGeom>
              <a:avLst/>
              <a:gdLst>
                <a:gd name="T0" fmla="*/ 0 w 391"/>
                <a:gd name="T1" fmla="*/ 62 h 295"/>
                <a:gd name="T2" fmla="*/ 329 w 391"/>
                <a:gd name="T3" fmla="*/ 0 h 295"/>
                <a:gd name="T4" fmla="*/ 391 w 391"/>
                <a:gd name="T5" fmla="*/ 201 h 295"/>
                <a:gd name="T6" fmla="*/ 77 w 391"/>
                <a:gd name="T7" fmla="*/ 295 h 295"/>
                <a:gd name="T8" fmla="*/ 0 w 391"/>
                <a:gd name="T9" fmla="*/ 62 h 295"/>
              </a:gdLst>
              <a:ahLst/>
              <a:cxnLst>
                <a:cxn ang="0">
                  <a:pos x="T0" y="T1"/>
                </a:cxn>
                <a:cxn ang="0">
                  <a:pos x="T2" y="T3"/>
                </a:cxn>
                <a:cxn ang="0">
                  <a:pos x="T4" y="T5"/>
                </a:cxn>
                <a:cxn ang="0">
                  <a:pos x="T6" y="T7"/>
                </a:cxn>
                <a:cxn ang="0">
                  <a:pos x="T8" y="T9"/>
                </a:cxn>
              </a:cxnLst>
              <a:rect l="0" t="0" r="r" b="b"/>
              <a:pathLst>
                <a:path w="391" h="295">
                  <a:moveTo>
                    <a:pt x="0" y="62"/>
                  </a:moveTo>
                  <a:lnTo>
                    <a:pt x="329" y="0"/>
                  </a:lnTo>
                  <a:lnTo>
                    <a:pt x="391" y="201"/>
                  </a:lnTo>
                  <a:lnTo>
                    <a:pt x="77" y="295"/>
                  </a:lnTo>
                  <a:lnTo>
                    <a:pt x="0" y="62"/>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76"/>
            <p:cNvSpPr>
              <a:spLocks/>
            </p:cNvSpPr>
            <p:nvPr/>
          </p:nvSpPr>
          <p:spPr bwMode="auto">
            <a:xfrm>
              <a:off x="7570667" y="5002212"/>
              <a:ext cx="950913" cy="490538"/>
            </a:xfrm>
            <a:custGeom>
              <a:avLst/>
              <a:gdLst>
                <a:gd name="T0" fmla="*/ 0 w 599"/>
                <a:gd name="T1" fmla="*/ 77 h 309"/>
                <a:gd name="T2" fmla="*/ 374 w 599"/>
                <a:gd name="T3" fmla="*/ 0 h 309"/>
                <a:gd name="T4" fmla="*/ 447 w 599"/>
                <a:gd name="T5" fmla="*/ 243 h 309"/>
                <a:gd name="T6" fmla="*/ 599 w 599"/>
                <a:gd name="T7" fmla="*/ 309 h 309"/>
              </a:gdLst>
              <a:ahLst/>
              <a:cxnLst>
                <a:cxn ang="0">
                  <a:pos x="T0" y="T1"/>
                </a:cxn>
                <a:cxn ang="0">
                  <a:pos x="T2" y="T3"/>
                </a:cxn>
                <a:cxn ang="0">
                  <a:pos x="T4" y="T5"/>
                </a:cxn>
                <a:cxn ang="0">
                  <a:pos x="T6" y="T7"/>
                </a:cxn>
              </a:cxnLst>
              <a:rect l="0" t="0" r="r" b="b"/>
              <a:pathLst>
                <a:path w="599" h="309">
                  <a:moveTo>
                    <a:pt x="0" y="77"/>
                  </a:moveTo>
                  <a:lnTo>
                    <a:pt x="374" y="0"/>
                  </a:lnTo>
                  <a:lnTo>
                    <a:pt x="447" y="243"/>
                  </a:lnTo>
                  <a:lnTo>
                    <a:pt x="599" y="309"/>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77"/>
            <p:cNvSpPr>
              <a:spLocks/>
            </p:cNvSpPr>
            <p:nvPr/>
          </p:nvSpPr>
          <p:spPr bwMode="auto">
            <a:xfrm>
              <a:off x="7570667" y="5145087"/>
              <a:ext cx="334963" cy="633413"/>
            </a:xfrm>
            <a:custGeom>
              <a:avLst/>
              <a:gdLst>
                <a:gd name="T0" fmla="*/ 0 w 211"/>
                <a:gd name="T1" fmla="*/ 0 h 399"/>
                <a:gd name="T2" fmla="*/ 87 w 211"/>
                <a:gd name="T3" fmla="*/ 264 h 399"/>
                <a:gd name="T4" fmla="*/ 211 w 211"/>
                <a:gd name="T5" fmla="*/ 399 h 399"/>
              </a:gdLst>
              <a:ahLst/>
              <a:cxnLst>
                <a:cxn ang="0">
                  <a:pos x="T0" y="T1"/>
                </a:cxn>
                <a:cxn ang="0">
                  <a:pos x="T2" y="T3"/>
                </a:cxn>
                <a:cxn ang="0">
                  <a:pos x="T4" y="T5"/>
                </a:cxn>
              </a:cxnLst>
              <a:rect l="0" t="0" r="r" b="b"/>
              <a:pathLst>
                <a:path w="211" h="399">
                  <a:moveTo>
                    <a:pt x="0" y="0"/>
                  </a:moveTo>
                  <a:lnTo>
                    <a:pt x="87" y="264"/>
                  </a:lnTo>
                  <a:lnTo>
                    <a:pt x="211" y="399"/>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78"/>
            <p:cNvSpPr>
              <a:spLocks noChangeShapeType="1"/>
            </p:cNvSpPr>
            <p:nvPr/>
          </p:nvSpPr>
          <p:spPr bwMode="auto">
            <a:xfrm flipV="1">
              <a:off x="7724654" y="5486399"/>
              <a:ext cx="225425" cy="7302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79"/>
            <p:cNvSpPr>
              <a:spLocks noChangeShapeType="1"/>
            </p:cNvSpPr>
            <p:nvPr/>
          </p:nvSpPr>
          <p:spPr bwMode="auto">
            <a:xfrm flipV="1">
              <a:off x="8088192" y="5608637"/>
              <a:ext cx="411163" cy="18097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Freeform 80"/>
            <p:cNvSpPr>
              <a:spLocks/>
            </p:cNvSpPr>
            <p:nvPr/>
          </p:nvSpPr>
          <p:spPr bwMode="auto">
            <a:xfrm>
              <a:off x="7873879" y="5729287"/>
              <a:ext cx="203200" cy="149225"/>
            </a:xfrm>
            <a:custGeom>
              <a:avLst/>
              <a:gdLst>
                <a:gd name="T0" fmla="*/ 0 w 37"/>
                <a:gd name="T1" fmla="*/ 27 h 27"/>
                <a:gd name="T2" fmla="*/ 6 w 37"/>
                <a:gd name="T3" fmla="*/ 11 h 27"/>
                <a:gd name="T4" fmla="*/ 37 w 37"/>
                <a:gd name="T5" fmla="*/ 11 h 27"/>
                <a:gd name="T6" fmla="*/ 37 w 37"/>
                <a:gd name="T7" fmla="*/ 25 h 27"/>
              </a:gdLst>
              <a:ahLst/>
              <a:cxnLst>
                <a:cxn ang="0">
                  <a:pos x="T0" y="T1"/>
                </a:cxn>
                <a:cxn ang="0">
                  <a:pos x="T2" y="T3"/>
                </a:cxn>
                <a:cxn ang="0">
                  <a:pos x="T4" y="T5"/>
                </a:cxn>
                <a:cxn ang="0">
                  <a:pos x="T6" y="T7"/>
                </a:cxn>
              </a:cxnLst>
              <a:rect l="0" t="0" r="r" b="b"/>
              <a:pathLst>
                <a:path w="37" h="27">
                  <a:moveTo>
                    <a:pt x="0" y="27"/>
                  </a:moveTo>
                  <a:cubicBezTo>
                    <a:pt x="6" y="11"/>
                    <a:pt x="6" y="11"/>
                    <a:pt x="6" y="11"/>
                  </a:cubicBezTo>
                  <a:cubicBezTo>
                    <a:pt x="6" y="11"/>
                    <a:pt x="16" y="0"/>
                    <a:pt x="37" y="11"/>
                  </a:cubicBezTo>
                  <a:cubicBezTo>
                    <a:pt x="37" y="25"/>
                    <a:pt x="37" y="25"/>
                    <a:pt x="37" y="2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Freeform 81"/>
            <p:cNvSpPr>
              <a:spLocks/>
            </p:cNvSpPr>
            <p:nvPr/>
          </p:nvSpPr>
          <p:spPr bwMode="auto">
            <a:xfrm>
              <a:off x="8521579" y="5486399"/>
              <a:ext cx="515938" cy="265113"/>
            </a:xfrm>
            <a:custGeom>
              <a:avLst/>
              <a:gdLst>
                <a:gd name="T0" fmla="*/ 48 w 94"/>
                <a:gd name="T1" fmla="*/ 48 h 48"/>
                <a:gd name="T2" fmla="*/ 35 w 94"/>
                <a:gd name="T3" fmla="*/ 40 h 48"/>
                <a:gd name="T4" fmla="*/ 2 w 94"/>
                <a:gd name="T5" fmla="*/ 25 h 48"/>
                <a:gd name="T6" fmla="*/ 12 w 94"/>
                <a:gd name="T7" fmla="*/ 0 h 48"/>
                <a:gd name="T8" fmla="*/ 40 w 94"/>
                <a:gd name="T9" fmla="*/ 10 h 48"/>
                <a:gd name="T10" fmla="*/ 85 w 94"/>
                <a:gd name="T11" fmla="*/ 9 h 48"/>
                <a:gd name="T12" fmla="*/ 94 w 94"/>
                <a:gd name="T13" fmla="*/ 12 h 48"/>
              </a:gdLst>
              <a:ahLst/>
              <a:cxnLst>
                <a:cxn ang="0">
                  <a:pos x="T0" y="T1"/>
                </a:cxn>
                <a:cxn ang="0">
                  <a:pos x="T2" y="T3"/>
                </a:cxn>
                <a:cxn ang="0">
                  <a:pos x="T4" y="T5"/>
                </a:cxn>
                <a:cxn ang="0">
                  <a:pos x="T6" y="T7"/>
                </a:cxn>
                <a:cxn ang="0">
                  <a:pos x="T8" y="T9"/>
                </a:cxn>
                <a:cxn ang="0">
                  <a:pos x="T10" y="T11"/>
                </a:cxn>
                <a:cxn ang="0">
                  <a:pos x="T12" y="T13"/>
                </a:cxn>
              </a:cxnLst>
              <a:rect l="0" t="0" r="r" b="b"/>
              <a:pathLst>
                <a:path w="94" h="48">
                  <a:moveTo>
                    <a:pt x="48" y="48"/>
                  </a:moveTo>
                  <a:cubicBezTo>
                    <a:pt x="35" y="40"/>
                    <a:pt x="35" y="40"/>
                    <a:pt x="35" y="40"/>
                  </a:cubicBezTo>
                  <a:cubicBezTo>
                    <a:pt x="2" y="25"/>
                    <a:pt x="2" y="25"/>
                    <a:pt x="2" y="25"/>
                  </a:cubicBezTo>
                  <a:cubicBezTo>
                    <a:pt x="0" y="7"/>
                    <a:pt x="12" y="0"/>
                    <a:pt x="12" y="0"/>
                  </a:cubicBezTo>
                  <a:cubicBezTo>
                    <a:pt x="40" y="10"/>
                    <a:pt x="40" y="10"/>
                    <a:pt x="40" y="10"/>
                  </a:cubicBezTo>
                  <a:cubicBezTo>
                    <a:pt x="85" y="9"/>
                    <a:pt x="85" y="9"/>
                    <a:pt x="85" y="9"/>
                  </a:cubicBezTo>
                  <a:cubicBezTo>
                    <a:pt x="94" y="12"/>
                    <a:pt x="94" y="12"/>
                    <a:pt x="94" y="1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Freeform 82"/>
            <p:cNvSpPr>
              <a:spLocks/>
            </p:cNvSpPr>
            <p:nvPr/>
          </p:nvSpPr>
          <p:spPr bwMode="auto">
            <a:xfrm>
              <a:off x="8213604" y="5503862"/>
              <a:ext cx="307975" cy="138113"/>
            </a:xfrm>
            <a:custGeom>
              <a:avLst/>
              <a:gdLst>
                <a:gd name="T0" fmla="*/ 56 w 56"/>
                <a:gd name="T1" fmla="*/ 16 h 25"/>
                <a:gd name="T2" fmla="*/ 39 w 56"/>
                <a:gd name="T3" fmla="*/ 15 h 25"/>
                <a:gd name="T4" fmla="*/ 15 w 56"/>
                <a:gd name="T5" fmla="*/ 14 h 25"/>
                <a:gd name="T6" fmla="*/ 0 w 56"/>
                <a:gd name="T7" fmla="*/ 4 h 25"/>
                <a:gd name="T8" fmla="*/ 18 w 56"/>
                <a:gd name="T9" fmla="*/ 6 h 25"/>
              </a:gdLst>
              <a:ahLst/>
              <a:cxnLst>
                <a:cxn ang="0">
                  <a:pos x="T0" y="T1"/>
                </a:cxn>
                <a:cxn ang="0">
                  <a:pos x="T2" y="T3"/>
                </a:cxn>
                <a:cxn ang="0">
                  <a:pos x="T4" y="T5"/>
                </a:cxn>
                <a:cxn ang="0">
                  <a:pos x="T6" y="T7"/>
                </a:cxn>
                <a:cxn ang="0">
                  <a:pos x="T8" y="T9"/>
                </a:cxn>
              </a:cxnLst>
              <a:rect l="0" t="0" r="r" b="b"/>
              <a:pathLst>
                <a:path w="56" h="25">
                  <a:moveTo>
                    <a:pt x="56" y="16"/>
                  </a:moveTo>
                  <a:cubicBezTo>
                    <a:pt x="39" y="15"/>
                    <a:pt x="39" y="15"/>
                    <a:pt x="39" y="15"/>
                  </a:cubicBezTo>
                  <a:cubicBezTo>
                    <a:pt x="39" y="15"/>
                    <a:pt x="30" y="25"/>
                    <a:pt x="15" y="14"/>
                  </a:cubicBezTo>
                  <a:cubicBezTo>
                    <a:pt x="15" y="14"/>
                    <a:pt x="0" y="8"/>
                    <a:pt x="0" y="4"/>
                  </a:cubicBezTo>
                  <a:cubicBezTo>
                    <a:pt x="1" y="0"/>
                    <a:pt x="18" y="6"/>
                    <a:pt x="18" y="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Freeform 83"/>
            <p:cNvSpPr>
              <a:spLocks/>
            </p:cNvSpPr>
            <p:nvPr/>
          </p:nvSpPr>
          <p:spPr bwMode="auto">
            <a:xfrm>
              <a:off x="8148517" y="5410199"/>
              <a:ext cx="417513" cy="109538"/>
            </a:xfrm>
            <a:custGeom>
              <a:avLst/>
              <a:gdLst>
                <a:gd name="T0" fmla="*/ 76 w 76"/>
                <a:gd name="T1" fmla="*/ 15 h 20"/>
                <a:gd name="T2" fmla="*/ 65 w 76"/>
                <a:gd name="T3" fmla="*/ 15 h 20"/>
                <a:gd name="T4" fmla="*/ 36 w 76"/>
                <a:gd name="T5" fmla="*/ 3 h 20"/>
                <a:gd name="T6" fmla="*/ 33 w 76"/>
                <a:gd name="T7" fmla="*/ 3 h 20"/>
                <a:gd name="T8" fmla="*/ 13 w 76"/>
                <a:gd name="T9" fmla="*/ 1 h 20"/>
                <a:gd name="T10" fmla="*/ 9 w 76"/>
                <a:gd name="T11" fmla="*/ 2 h 20"/>
                <a:gd name="T12" fmla="*/ 7 w 76"/>
                <a:gd name="T13" fmla="*/ 5 h 20"/>
                <a:gd name="T14" fmla="*/ 4 w 76"/>
                <a:gd name="T15" fmla="*/ 6 h 20"/>
                <a:gd name="T16" fmla="*/ 1 w 76"/>
                <a:gd name="T17" fmla="*/ 14 h 20"/>
                <a:gd name="T18" fmla="*/ 2 w 76"/>
                <a:gd name="T19" fmla="*/ 15 h 20"/>
                <a:gd name="T20" fmla="*/ 6 w 76"/>
                <a:gd name="T21" fmla="*/ 14 h 20"/>
                <a:gd name="T22" fmla="*/ 25 w 76"/>
                <a:gd name="T23" fmla="*/ 14 h 20"/>
                <a:gd name="T24" fmla="*/ 30 w 76"/>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20">
                  <a:moveTo>
                    <a:pt x="76" y="15"/>
                  </a:moveTo>
                  <a:cubicBezTo>
                    <a:pt x="65" y="15"/>
                    <a:pt x="65" y="15"/>
                    <a:pt x="65" y="15"/>
                  </a:cubicBezTo>
                  <a:cubicBezTo>
                    <a:pt x="36" y="3"/>
                    <a:pt x="36" y="3"/>
                    <a:pt x="36" y="3"/>
                  </a:cubicBezTo>
                  <a:cubicBezTo>
                    <a:pt x="35" y="3"/>
                    <a:pt x="34" y="3"/>
                    <a:pt x="33" y="3"/>
                  </a:cubicBezTo>
                  <a:cubicBezTo>
                    <a:pt x="13" y="1"/>
                    <a:pt x="13" y="1"/>
                    <a:pt x="13" y="1"/>
                  </a:cubicBezTo>
                  <a:cubicBezTo>
                    <a:pt x="12" y="0"/>
                    <a:pt x="10" y="1"/>
                    <a:pt x="9" y="2"/>
                  </a:cubicBezTo>
                  <a:cubicBezTo>
                    <a:pt x="7" y="5"/>
                    <a:pt x="7" y="5"/>
                    <a:pt x="7" y="5"/>
                  </a:cubicBezTo>
                  <a:cubicBezTo>
                    <a:pt x="4" y="6"/>
                    <a:pt x="4" y="6"/>
                    <a:pt x="4" y="6"/>
                  </a:cubicBezTo>
                  <a:cubicBezTo>
                    <a:pt x="1" y="14"/>
                    <a:pt x="1" y="14"/>
                    <a:pt x="1" y="14"/>
                  </a:cubicBezTo>
                  <a:cubicBezTo>
                    <a:pt x="0" y="15"/>
                    <a:pt x="1" y="16"/>
                    <a:pt x="2" y="15"/>
                  </a:cubicBezTo>
                  <a:cubicBezTo>
                    <a:pt x="6" y="14"/>
                    <a:pt x="6" y="14"/>
                    <a:pt x="6" y="14"/>
                  </a:cubicBezTo>
                  <a:cubicBezTo>
                    <a:pt x="25" y="14"/>
                    <a:pt x="25" y="14"/>
                    <a:pt x="25" y="14"/>
                  </a:cubicBezTo>
                  <a:cubicBezTo>
                    <a:pt x="30" y="20"/>
                    <a:pt x="30" y="20"/>
                    <a:pt x="30" y="2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Freeform 84"/>
            <p:cNvSpPr>
              <a:spLocks/>
            </p:cNvSpPr>
            <p:nvPr/>
          </p:nvSpPr>
          <p:spPr bwMode="auto">
            <a:xfrm>
              <a:off x="7884992" y="5476874"/>
              <a:ext cx="268288" cy="301625"/>
            </a:xfrm>
            <a:custGeom>
              <a:avLst/>
              <a:gdLst>
                <a:gd name="T0" fmla="*/ 8 w 49"/>
                <a:gd name="T1" fmla="*/ 52 h 55"/>
                <a:gd name="T2" fmla="*/ 0 w 49"/>
                <a:gd name="T3" fmla="*/ 41 h 55"/>
                <a:gd name="T4" fmla="*/ 1 w 49"/>
                <a:gd name="T5" fmla="*/ 19 h 55"/>
                <a:gd name="T6" fmla="*/ 4 w 49"/>
                <a:gd name="T7" fmla="*/ 14 h 55"/>
                <a:gd name="T8" fmla="*/ 7 w 49"/>
                <a:gd name="T9" fmla="*/ 12 h 55"/>
                <a:gd name="T10" fmla="*/ 8 w 49"/>
                <a:gd name="T11" fmla="*/ 8 h 55"/>
                <a:gd name="T12" fmla="*/ 11 w 49"/>
                <a:gd name="T13" fmla="*/ 5 h 55"/>
                <a:gd name="T14" fmla="*/ 14 w 49"/>
                <a:gd name="T15" fmla="*/ 4 h 55"/>
                <a:gd name="T16" fmla="*/ 15 w 49"/>
                <a:gd name="T17" fmla="*/ 3 h 55"/>
                <a:gd name="T18" fmla="*/ 19 w 49"/>
                <a:gd name="T19" fmla="*/ 0 h 55"/>
                <a:gd name="T20" fmla="*/ 27 w 49"/>
                <a:gd name="T21" fmla="*/ 0 h 55"/>
                <a:gd name="T22" fmla="*/ 32 w 49"/>
                <a:gd name="T23" fmla="*/ 2 h 55"/>
                <a:gd name="T24" fmla="*/ 34 w 49"/>
                <a:gd name="T25" fmla="*/ 5 h 55"/>
                <a:gd name="T26" fmla="*/ 38 w 49"/>
                <a:gd name="T27" fmla="*/ 15 h 55"/>
                <a:gd name="T28" fmla="*/ 41 w 49"/>
                <a:gd name="T29" fmla="*/ 15 h 55"/>
                <a:gd name="T30" fmla="*/ 41 w 49"/>
                <a:gd name="T31" fmla="*/ 15 h 55"/>
                <a:gd name="T32" fmla="*/ 45 w 49"/>
                <a:gd name="T33" fmla="*/ 15 h 55"/>
                <a:gd name="T34" fmla="*/ 47 w 49"/>
                <a:gd name="T35" fmla="*/ 18 h 55"/>
                <a:gd name="T36" fmla="*/ 48 w 49"/>
                <a:gd name="T37" fmla="*/ 23 h 55"/>
                <a:gd name="T38" fmla="*/ 47 w 49"/>
                <a:gd name="T39" fmla="*/ 39 h 55"/>
                <a:gd name="T40" fmla="*/ 44 w 49"/>
                <a:gd name="T41" fmla="*/ 43 h 55"/>
                <a:gd name="T42" fmla="*/ 39 w 49"/>
                <a:gd name="T43" fmla="*/ 47 h 55"/>
                <a:gd name="T44" fmla="*/ 37 w 49"/>
                <a:gd name="T45" fmla="*/ 49 h 55"/>
                <a:gd name="T46" fmla="*/ 34 w 49"/>
                <a:gd name="T4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55">
                  <a:moveTo>
                    <a:pt x="8" y="52"/>
                  </a:moveTo>
                  <a:cubicBezTo>
                    <a:pt x="0" y="41"/>
                    <a:pt x="0" y="41"/>
                    <a:pt x="0" y="41"/>
                  </a:cubicBezTo>
                  <a:cubicBezTo>
                    <a:pt x="1" y="19"/>
                    <a:pt x="1" y="19"/>
                    <a:pt x="1" y="19"/>
                  </a:cubicBezTo>
                  <a:cubicBezTo>
                    <a:pt x="2" y="17"/>
                    <a:pt x="2" y="15"/>
                    <a:pt x="4" y="14"/>
                  </a:cubicBezTo>
                  <a:cubicBezTo>
                    <a:pt x="7" y="12"/>
                    <a:pt x="7" y="12"/>
                    <a:pt x="7" y="12"/>
                  </a:cubicBezTo>
                  <a:cubicBezTo>
                    <a:pt x="8" y="8"/>
                    <a:pt x="8" y="8"/>
                    <a:pt x="8" y="8"/>
                  </a:cubicBezTo>
                  <a:cubicBezTo>
                    <a:pt x="8" y="7"/>
                    <a:pt x="9" y="5"/>
                    <a:pt x="11" y="5"/>
                  </a:cubicBezTo>
                  <a:cubicBezTo>
                    <a:pt x="14" y="4"/>
                    <a:pt x="14" y="4"/>
                    <a:pt x="14" y="4"/>
                  </a:cubicBezTo>
                  <a:cubicBezTo>
                    <a:pt x="15" y="3"/>
                    <a:pt x="15" y="3"/>
                    <a:pt x="15" y="3"/>
                  </a:cubicBezTo>
                  <a:cubicBezTo>
                    <a:pt x="15" y="1"/>
                    <a:pt x="17" y="0"/>
                    <a:pt x="19" y="0"/>
                  </a:cubicBezTo>
                  <a:cubicBezTo>
                    <a:pt x="27" y="0"/>
                    <a:pt x="27" y="0"/>
                    <a:pt x="27" y="0"/>
                  </a:cubicBezTo>
                  <a:cubicBezTo>
                    <a:pt x="32" y="2"/>
                    <a:pt x="32" y="2"/>
                    <a:pt x="32" y="2"/>
                  </a:cubicBezTo>
                  <a:cubicBezTo>
                    <a:pt x="33" y="3"/>
                    <a:pt x="34" y="4"/>
                    <a:pt x="34" y="5"/>
                  </a:cubicBezTo>
                  <a:cubicBezTo>
                    <a:pt x="38" y="15"/>
                    <a:pt x="38" y="15"/>
                    <a:pt x="38" y="15"/>
                  </a:cubicBezTo>
                  <a:cubicBezTo>
                    <a:pt x="38" y="16"/>
                    <a:pt x="40" y="17"/>
                    <a:pt x="41" y="15"/>
                  </a:cubicBezTo>
                  <a:cubicBezTo>
                    <a:pt x="41" y="15"/>
                    <a:pt x="41" y="15"/>
                    <a:pt x="41" y="15"/>
                  </a:cubicBezTo>
                  <a:cubicBezTo>
                    <a:pt x="42" y="14"/>
                    <a:pt x="44" y="14"/>
                    <a:pt x="45" y="15"/>
                  </a:cubicBezTo>
                  <a:cubicBezTo>
                    <a:pt x="47" y="18"/>
                    <a:pt x="47" y="18"/>
                    <a:pt x="47" y="18"/>
                  </a:cubicBezTo>
                  <a:cubicBezTo>
                    <a:pt x="48" y="19"/>
                    <a:pt x="49" y="21"/>
                    <a:pt x="48" y="23"/>
                  </a:cubicBezTo>
                  <a:cubicBezTo>
                    <a:pt x="47" y="39"/>
                    <a:pt x="47" y="39"/>
                    <a:pt x="47" y="39"/>
                  </a:cubicBezTo>
                  <a:cubicBezTo>
                    <a:pt x="47" y="40"/>
                    <a:pt x="46" y="42"/>
                    <a:pt x="44" y="43"/>
                  </a:cubicBezTo>
                  <a:cubicBezTo>
                    <a:pt x="39" y="47"/>
                    <a:pt x="39" y="47"/>
                    <a:pt x="39" y="47"/>
                  </a:cubicBezTo>
                  <a:cubicBezTo>
                    <a:pt x="38" y="48"/>
                    <a:pt x="37" y="48"/>
                    <a:pt x="37" y="49"/>
                  </a:cubicBezTo>
                  <a:cubicBezTo>
                    <a:pt x="34" y="55"/>
                    <a:pt x="34" y="55"/>
                    <a:pt x="34" y="5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Freeform 85"/>
            <p:cNvSpPr>
              <a:spLocks/>
            </p:cNvSpPr>
            <p:nvPr/>
          </p:nvSpPr>
          <p:spPr bwMode="auto">
            <a:xfrm>
              <a:off x="8823204" y="5013324"/>
              <a:ext cx="192088" cy="341313"/>
            </a:xfrm>
            <a:custGeom>
              <a:avLst/>
              <a:gdLst>
                <a:gd name="T0" fmla="*/ 0 w 35"/>
                <a:gd name="T1" fmla="*/ 0 h 62"/>
                <a:gd name="T2" fmla="*/ 7 w 35"/>
                <a:gd name="T3" fmla="*/ 11 h 62"/>
                <a:gd name="T4" fmla="*/ 12 w 35"/>
                <a:gd name="T5" fmla="*/ 43 h 62"/>
                <a:gd name="T6" fmla="*/ 20 w 35"/>
                <a:gd name="T7" fmla="*/ 54 h 62"/>
                <a:gd name="T8" fmla="*/ 35 w 35"/>
                <a:gd name="T9" fmla="*/ 62 h 62"/>
              </a:gdLst>
              <a:ahLst/>
              <a:cxnLst>
                <a:cxn ang="0">
                  <a:pos x="T0" y="T1"/>
                </a:cxn>
                <a:cxn ang="0">
                  <a:pos x="T2" y="T3"/>
                </a:cxn>
                <a:cxn ang="0">
                  <a:pos x="T4" y="T5"/>
                </a:cxn>
                <a:cxn ang="0">
                  <a:pos x="T6" y="T7"/>
                </a:cxn>
                <a:cxn ang="0">
                  <a:pos x="T8" y="T9"/>
                </a:cxn>
              </a:cxnLst>
              <a:rect l="0" t="0" r="r" b="b"/>
              <a:pathLst>
                <a:path w="35" h="62">
                  <a:moveTo>
                    <a:pt x="0" y="0"/>
                  </a:moveTo>
                  <a:cubicBezTo>
                    <a:pt x="7" y="11"/>
                    <a:pt x="7" y="11"/>
                    <a:pt x="7" y="11"/>
                  </a:cubicBezTo>
                  <a:cubicBezTo>
                    <a:pt x="12" y="43"/>
                    <a:pt x="12" y="43"/>
                    <a:pt x="12" y="43"/>
                  </a:cubicBezTo>
                  <a:cubicBezTo>
                    <a:pt x="12" y="48"/>
                    <a:pt x="15" y="52"/>
                    <a:pt x="20" y="54"/>
                  </a:cubicBezTo>
                  <a:cubicBezTo>
                    <a:pt x="35" y="62"/>
                    <a:pt x="35" y="62"/>
                    <a:pt x="35" y="6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96"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97" name="Group 96"/>
          <p:cNvGrpSpPr/>
          <p:nvPr/>
        </p:nvGrpSpPr>
        <p:grpSpPr>
          <a:xfrm rot="3600000">
            <a:off x="9865406" y="965650"/>
            <a:ext cx="1973440" cy="1973438"/>
            <a:chOff x="9865406" y="965650"/>
            <a:chExt cx="1973440" cy="1973438"/>
          </a:xfrm>
        </p:grpSpPr>
        <p:sp>
          <p:nvSpPr>
            <p:cNvPr id="98" name="Oval 97"/>
            <p:cNvSpPr/>
            <p:nvPr/>
          </p:nvSpPr>
          <p:spPr>
            <a:xfrm>
              <a:off x="9865406" y="965650"/>
              <a:ext cx="1973440" cy="1973438"/>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 name="Straight Connector 98"/>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grpSp>
        <p:nvGrpSpPr>
          <p:cNvPr id="100" name="Group 99"/>
          <p:cNvGrpSpPr/>
          <p:nvPr/>
        </p:nvGrpSpPr>
        <p:grpSpPr>
          <a:xfrm>
            <a:off x="9865406" y="965650"/>
            <a:ext cx="1973440" cy="1973438"/>
            <a:chOff x="9865406" y="965650"/>
            <a:chExt cx="1973440" cy="1973438"/>
          </a:xfrm>
        </p:grpSpPr>
        <p:sp>
          <p:nvSpPr>
            <p:cNvPr id="101" name="Oval 100"/>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2" name="Straight Connector 101"/>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103" name="Oval 102"/>
          <p:cNvSpPr/>
          <p:nvPr/>
        </p:nvSpPr>
        <p:spPr>
          <a:xfrm>
            <a:off x="10762126" y="184830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120"/>
          <p:cNvGrpSpPr/>
          <p:nvPr/>
        </p:nvGrpSpPr>
        <p:grpSpPr>
          <a:xfrm>
            <a:off x="3792228" y="2850081"/>
            <a:ext cx="1813517" cy="1289528"/>
            <a:chOff x="3792228" y="2850081"/>
            <a:chExt cx="1813517" cy="1289528"/>
          </a:xfrm>
        </p:grpSpPr>
        <p:sp>
          <p:nvSpPr>
            <p:cNvPr id="112" name="Rectangle 111"/>
            <p:cNvSpPr/>
            <p:nvPr/>
          </p:nvSpPr>
          <p:spPr>
            <a:xfrm>
              <a:off x="3792228" y="2850081"/>
              <a:ext cx="1813517" cy="1289528"/>
            </a:xfrm>
            <a:custGeom>
              <a:avLst/>
              <a:gdLst>
                <a:gd name="connsiteX0" fmla="*/ 0 w 1690688"/>
                <a:gd name="connsiteY0" fmla="*/ 0 h 811857"/>
                <a:gd name="connsiteX1" fmla="*/ 1690688 w 1690688"/>
                <a:gd name="connsiteY1" fmla="*/ 0 h 811857"/>
                <a:gd name="connsiteX2" fmla="*/ 1690688 w 1690688"/>
                <a:gd name="connsiteY2" fmla="*/ 811857 h 811857"/>
                <a:gd name="connsiteX3" fmla="*/ 0 w 1690688"/>
                <a:gd name="connsiteY3" fmla="*/ 811857 h 811857"/>
                <a:gd name="connsiteX4" fmla="*/ 0 w 1690688"/>
                <a:gd name="connsiteY4" fmla="*/ 0 h 811857"/>
                <a:gd name="connsiteX0" fmla="*/ 191069 w 1690688"/>
                <a:gd name="connsiteY0" fmla="*/ 0 h 866448"/>
                <a:gd name="connsiteX1" fmla="*/ 1690688 w 1690688"/>
                <a:gd name="connsiteY1" fmla="*/ 54591 h 866448"/>
                <a:gd name="connsiteX2" fmla="*/ 1690688 w 1690688"/>
                <a:gd name="connsiteY2" fmla="*/ 866448 h 866448"/>
                <a:gd name="connsiteX3" fmla="*/ 0 w 1690688"/>
                <a:gd name="connsiteY3" fmla="*/ 866448 h 866448"/>
                <a:gd name="connsiteX4" fmla="*/ 191069 w 1690688"/>
                <a:gd name="connsiteY4" fmla="*/ 0 h 866448"/>
                <a:gd name="connsiteX0" fmla="*/ 95534 w 1690688"/>
                <a:gd name="connsiteY0" fmla="*/ 0 h 880095"/>
                <a:gd name="connsiteX1" fmla="*/ 1690688 w 1690688"/>
                <a:gd name="connsiteY1" fmla="*/ 68238 h 880095"/>
                <a:gd name="connsiteX2" fmla="*/ 1690688 w 1690688"/>
                <a:gd name="connsiteY2" fmla="*/ 880095 h 880095"/>
                <a:gd name="connsiteX3" fmla="*/ 0 w 1690688"/>
                <a:gd name="connsiteY3" fmla="*/ 880095 h 880095"/>
                <a:gd name="connsiteX4" fmla="*/ 95534 w 1690688"/>
                <a:gd name="connsiteY4" fmla="*/ 0 h 880095"/>
                <a:gd name="connsiteX0" fmla="*/ 109182 w 1690688"/>
                <a:gd name="connsiteY0" fmla="*/ 0 h 948334"/>
                <a:gd name="connsiteX1" fmla="*/ 1690688 w 1690688"/>
                <a:gd name="connsiteY1" fmla="*/ 136477 h 948334"/>
                <a:gd name="connsiteX2" fmla="*/ 1690688 w 1690688"/>
                <a:gd name="connsiteY2" fmla="*/ 948334 h 948334"/>
                <a:gd name="connsiteX3" fmla="*/ 0 w 1690688"/>
                <a:gd name="connsiteY3" fmla="*/ 948334 h 948334"/>
                <a:gd name="connsiteX4" fmla="*/ 109182 w 1690688"/>
                <a:gd name="connsiteY4" fmla="*/ 0 h 948334"/>
                <a:gd name="connsiteX0" fmla="*/ 150125 w 1731631"/>
                <a:gd name="connsiteY0" fmla="*/ 0 h 1057516"/>
                <a:gd name="connsiteX1" fmla="*/ 1731631 w 1731631"/>
                <a:gd name="connsiteY1" fmla="*/ 136477 h 1057516"/>
                <a:gd name="connsiteX2" fmla="*/ 1731631 w 1731631"/>
                <a:gd name="connsiteY2" fmla="*/ 948334 h 1057516"/>
                <a:gd name="connsiteX3" fmla="*/ 0 w 1731631"/>
                <a:gd name="connsiteY3" fmla="*/ 1057516 h 1057516"/>
                <a:gd name="connsiteX4" fmla="*/ 150125 w 1731631"/>
                <a:gd name="connsiteY4" fmla="*/ 0 h 1057516"/>
                <a:gd name="connsiteX0" fmla="*/ 150125 w 1731631"/>
                <a:gd name="connsiteY0" fmla="*/ 0 h 1289528"/>
                <a:gd name="connsiteX1" fmla="*/ 1731631 w 1731631"/>
                <a:gd name="connsiteY1" fmla="*/ 136477 h 1289528"/>
                <a:gd name="connsiteX2" fmla="*/ 1690687 w 1731631"/>
                <a:gd name="connsiteY2" fmla="*/ 1289528 h 1289528"/>
                <a:gd name="connsiteX3" fmla="*/ 0 w 1731631"/>
                <a:gd name="connsiteY3" fmla="*/ 1057516 h 1289528"/>
                <a:gd name="connsiteX4" fmla="*/ 150125 w 1731631"/>
                <a:gd name="connsiteY4" fmla="*/ 0 h 1289528"/>
                <a:gd name="connsiteX0" fmla="*/ 150125 w 1840813"/>
                <a:gd name="connsiteY0" fmla="*/ 0 h 1289528"/>
                <a:gd name="connsiteX1" fmla="*/ 1840813 w 1840813"/>
                <a:gd name="connsiteY1" fmla="*/ 95534 h 1289528"/>
                <a:gd name="connsiteX2" fmla="*/ 1690687 w 1840813"/>
                <a:gd name="connsiteY2" fmla="*/ 1289528 h 1289528"/>
                <a:gd name="connsiteX3" fmla="*/ 0 w 1840813"/>
                <a:gd name="connsiteY3" fmla="*/ 1057516 h 1289528"/>
                <a:gd name="connsiteX4" fmla="*/ 150125 w 1840813"/>
                <a:gd name="connsiteY4" fmla="*/ 0 h 1289528"/>
                <a:gd name="connsiteX0" fmla="*/ 150125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50125 w 1813517"/>
                <a:gd name="connsiteY4" fmla="*/ 0 h 1289528"/>
                <a:gd name="connsiteX0" fmla="*/ 122829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22829 w 1813517"/>
                <a:gd name="connsiteY4" fmla="*/ 0 h 128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517" h="1289528">
                  <a:moveTo>
                    <a:pt x="122829" y="0"/>
                  </a:moveTo>
                  <a:lnTo>
                    <a:pt x="1813517" y="95534"/>
                  </a:lnTo>
                  <a:lnTo>
                    <a:pt x="1690687" y="1289528"/>
                  </a:lnTo>
                  <a:lnTo>
                    <a:pt x="0" y="1057516"/>
                  </a:lnTo>
                  <a:lnTo>
                    <a:pt x="122829" y="0"/>
                  </a:lnTo>
                  <a:close/>
                </a:path>
              </a:pathLst>
            </a:custGeom>
            <a:noFill/>
            <a:ln w="28575">
              <a:solidFill>
                <a:schemeClr val="bg2"/>
              </a:solidFill>
            </a:ln>
          </p:spPr>
          <p:txBody>
            <a:bodyPr wrap="square" rtlCol="0" anchor="ctr">
              <a:noAutofit/>
            </a:bodyPr>
            <a:lstStyle/>
            <a:p>
              <a:pPr algn="ctr"/>
              <a:endParaRPr lang="en-GB" sz="2400" dirty="0">
                <a:solidFill>
                  <a:schemeClr val="tx1"/>
                </a:solidFill>
              </a:endParaRPr>
            </a:p>
          </p:txBody>
        </p:sp>
        <p:sp>
          <p:nvSpPr>
            <p:cNvPr id="113" name="Rectangle 112"/>
            <p:cNvSpPr/>
            <p:nvPr/>
          </p:nvSpPr>
          <p:spPr>
            <a:xfrm rot="266998">
              <a:off x="3952377" y="3024388"/>
              <a:ext cx="1528432" cy="954107"/>
            </a:xfrm>
            <a:prstGeom prst="rect">
              <a:avLst/>
            </a:prstGeom>
          </p:spPr>
          <p:txBody>
            <a:bodyPr wrap="none">
              <a:spAutoFit/>
            </a:bodyPr>
            <a:lstStyle/>
            <a:p>
              <a:pPr algn="ctr"/>
              <a:r>
                <a:rPr lang="en-GB" sz="2800" dirty="0">
                  <a:solidFill>
                    <a:schemeClr val="tx2"/>
                  </a:solidFill>
                </a:rPr>
                <a:t>PROJECT </a:t>
              </a:r>
            </a:p>
            <a:p>
              <a:pPr algn="ctr"/>
              <a:r>
                <a:rPr lang="en-GB" sz="2800" dirty="0">
                  <a:solidFill>
                    <a:schemeClr val="tx2"/>
                  </a:solidFill>
                </a:rPr>
                <a:t>X</a:t>
              </a:r>
            </a:p>
          </p:txBody>
        </p:sp>
      </p:grpSp>
      <p:sp>
        <p:nvSpPr>
          <p:cNvPr id="114" name="Arc 113"/>
          <p:cNvSpPr/>
          <p:nvPr/>
        </p:nvSpPr>
        <p:spPr>
          <a:xfrm flipV="1">
            <a:off x="3981536" y="-452433"/>
            <a:ext cx="3637336" cy="3637336"/>
          </a:xfrm>
          <a:prstGeom prst="arc">
            <a:avLst>
              <a:gd name="adj1" fmla="val 16345933"/>
              <a:gd name="adj2" fmla="val 19952500"/>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15" name="Arc 114"/>
          <p:cNvSpPr/>
          <p:nvPr/>
        </p:nvSpPr>
        <p:spPr>
          <a:xfrm flipV="1">
            <a:off x="3995510" y="-987431"/>
            <a:ext cx="4509300" cy="4509300"/>
          </a:xfrm>
          <a:prstGeom prst="arc">
            <a:avLst>
              <a:gd name="adj1" fmla="val 15566079"/>
              <a:gd name="adj2" fmla="val 19798402"/>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16" name="Arc 115"/>
          <p:cNvSpPr/>
          <p:nvPr/>
        </p:nvSpPr>
        <p:spPr>
          <a:xfrm flipV="1">
            <a:off x="4272049" y="-1317674"/>
            <a:ext cx="5456286" cy="5456286"/>
          </a:xfrm>
          <a:prstGeom prst="arc">
            <a:avLst>
              <a:gd name="adj1" fmla="val 14611216"/>
              <a:gd name="adj2" fmla="val 17845164"/>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17" name="Arc 116"/>
          <p:cNvSpPr/>
          <p:nvPr/>
        </p:nvSpPr>
        <p:spPr>
          <a:xfrm flipV="1">
            <a:off x="5364308" y="121938"/>
            <a:ext cx="5456286" cy="5456286"/>
          </a:xfrm>
          <a:prstGeom prst="arc">
            <a:avLst>
              <a:gd name="adj1" fmla="val 12621656"/>
              <a:gd name="adj2" fmla="val 15587768"/>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18" name="Arc 117"/>
          <p:cNvSpPr/>
          <p:nvPr/>
        </p:nvSpPr>
        <p:spPr>
          <a:xfrm flipV="1">
            <a:off x="7054729" y="-1141048"/>
            <a:ext cx="3207036" cy="3207036"/>
          </a:xfrm>
          <a:prstGeom prst="arc">
            <a:avLst>
              <a:gd name="adj1" fmla="val 13772578"/>
              <a:gd name="adj2" fmla="val 15163724"/>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19" name="Arc 118"/>
          <p:cNvSpPr/>
          <p:nvPr/>
        </p:nvSpPr>
        <p:spPr>
          <a:xfrm flipV="1">
            <a:off x="8979427" y="1750939"/>
            <a:ext cx="3207036" cy="3207036"/>
          </a:xfrm>
          <a:prstGeom prst="arc">
            <a:avLst>
              <a:gd name="adj1" fmla="val 9567260"/>
              <a:gd name="adj2" fmla="val 12057302"/>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20" name="Arc 119"/>
          <p:cNvSpPr/>
          <p:nvPr/>
        </p:nvSpPr>
        <p:spPr>
          <a:xfrm flipV="1">
            <a:off x="8573028" y="3701891"/>
            <a:ext cx="3207036" cy="3207036"/>
          </a:xfrm>
          <a:prstGeom prst="arc">
            <a:avLst>
              <a:gd name="adj1" fmla="val 8789083"/>
              <a:gd name="adj2" fmla="val 10989827"/>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23" name="Freeform 24"/>
          <p:cNvSpPr>
            <a:spLocks noEditPoints="1"/>
          </p:cNvSpPr>
          <p:nvPr/>
        </p:nvSpPr>
        <p:spPr bwMode="auto">
          <a:xfrm rot="21045386">
            <a:off x="6055536" y="3030646"/>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5" name="Freeform 24"/>
          <p:cNvSpPr>
            <a:spLocks noEditPoints="1"/>
          </p:cNvSpPr>
          <p:nvPr/>
        </p:nvSpPr>
        <p:spPr bwMode="auto">
          <a:xfrm rot="19605997">
            <a:off x="6654545" y="2760596"/>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6" name="Freeform 24"/>
          <p:cNvSpPr>
            <a:spLocks noEditPoints="1"/>
          </p:cNvSpPr>
          <p:nvPr/>
        </p:nvSpPr>
        <p:spPr bwMode="auto">
          <a:xfrm rot="19013735">
            <a:off x="7105127" y="2363223"/>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7" name="Freeform 24"/>
          <p:cNvSpPr>
            <a:spLocks noEditPoints="1"/>
          </p:cNvSpPr>
          <p:nvPr/>
        </p:nvSpPr>
        <p:spPr bwMode="auto">
          <a:xfrm rot="21045386">
            <a:off x="6055536" y="3397690"/>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8" name="Freeform 24"/>
          <p:cNvSpPr>
            <a:spLocks noEditPoints="1"/>
          </p:cNvSpPr>
          <p:nvPr/>
        </p:nvSpPr>
        <p:spPr bwMode="auto">
          <a:xfrm rot="20055468">
            <a:off x="6832428" y="3279271"/>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9" name="Freeform 24"/>
          <p:cNvSpPr>
            <a:spLocks noEditPoints="1"/>
          </p:cNvSpPr>
          <p:nvPr/>
        </p:nvSpPr>
        <p:spPr bwMode="auto">
          <a:xfrm rot="19451068">
            <a:off x="7487911" y="2936715"/>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0" name="Freeform 24"/>
          <p:cNvSpPr>
            <a:spLocks noEditPoints="1"/>
          </p:cNvSpPr>
          <p:nvPr/>
        </p:nvSpPr>
        <p:spPr bwMode="auto">
          <a:xfrm rot="18699534">
            <a:off x="7926035" y="2499748"/>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1" name="Freeform 24"/>
          <p:cNvSpPr>
            <a:spLocks noEditPoints="1"/>
          </p:cNvSpPr>
          <p:nvPr/>
        </p:nvSpPr>
        <p:spPr bwMode="auto">
          <a:xfrm rot="712699">
            <a:off x="6041945" y="3899299"/>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2" name="Freeform 24"/>
          <p:cNvSpPr>
            <a:spLocks noEditPoints="1"/>
          </p:cNvSpPr>
          <p:nvPr/>
        </p:nvSpPr>
        <p:spPr bwMode="auto">
          <a:xfrm rot="468906">
            <a:off x="6709486" y="4009225"/>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3" name="Freeform 24"/>
          <p:cNvSpPr>
            <a:spLocks noEditPoints="1"/>
          </p:cNvSpPr>
          <p:nvPr/>
        </p:nvSpPr>
        <p:spPr bwMode="auto">
          <a:xfrm rot="20718512">
            <a:off x="7376817" y="3980092"/>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4" name="Freeform 24"/>
          <p:cNvSpPr>
            <a:spLocks noEditPoints="1"/>
          </p:cNvSpPr>
          <p:nvPr/>
        </p:nvSpPr>
        <p:spPr bwMode="auto">
          <a:xfrm rot="20718512">
            <a:off x="7908913" y="3812317"/>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5" name="Freeform 24"/>
          <p:cNvSpPr>
            <a:spLocks noEditPoints="1"/>
          </p:cNvSpPr>
          <p:nvPr/>
        </p:nvSpPr>
        <p:spPr bwMode="auto">
          <a:xfrm rot="2778692">
            <a:off x="5810307" y="4444920"/>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6" name="Freeform 24"/>
          <p:cNvSpPr>
            <a:spLocks noEditPoints="1"/>
          </p:cNvSpPr>
          <p:nvPr/>
        </p:nvSpPr>
        <p:spPr bwMode="auto">
          <a:xfrm rot="2778692">
            <a:off x="6218845" y="4868200"/>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7" name="Freeform 24"/>
          <p:cNvSpPr>
            <a:spLocks noEditPoints="1"/>
          </p:cNvSpPr>
          <p:nvPr/>
        </p:nvSpPr>
        <p:spPr bwMode="auto">
          <a:xfrm rot="2074515">
            <a:off x="6671004" y="5177068"/>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8" name="Freeform 24"/>
          <p:cNvSpPr>
            <a:spLocks noEditPoints="1"/>
          </p:cNvSpPr>
          <p:nvPr/>
        </p:nvSpPr>
        <p:spPr bwMode="auto">
          <a:xfrm rot="1147888">
            <a:off x="7189631" y="5382648"/>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9" name="Freeform 24"/>
          <p:cNvSpPr>
            <a:spLocks noEditPoints="1"/>
          </p:cNvSpPr>
          <p:nvPr/>
        </p:nvSpPr>
        <p:spPr bwMode="auto">
          <a:xfrm rot="1573038">
            <a:off x="7734306" y="1732721"/>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0" name="Freeform 24"/>
          <p:cNvSpPr>
            <a:spLocks noEditPoints="1"/>
          </p:cNvSpPr>
          <p:nvPr/>
        </p:nvSpPr>
        <p:spPr bwMode="auto">
          <a:xfrm>
            <a:off x="8852228" y="3071599"/>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1" name="Freeform 24"/>
          <p:cNvSpPr>
            <a:spLocks noEditPoints="1"/>
          </p:cNvSpPr>
          <p:nvPr/>
        </p:nvSpPr>
        <p:spPr bwMode="auto">
          <a:xfrm rot="310425">
            <a:off x="8553932" y="4530869"/>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2" name="Freeform 24"/>
          <p:cNvSpPr>
            <a:spLocks noEditPoints="1"/>
          </p:cNvSpPr>
          <p:nvPr/>
        </p:nvSpPr>
        <p:spPr bwMode="auto">
          <a:xfrm rot="310425">
            <a:off x="8446210" y="4953668"/>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3" name="Freeform 24"/>
          <p:cNvSpPr>
            <a:spLocks noEditPoints="1"/>
          </p:cNvSpPr>
          <p:nvPr/>
        </p:nvSpPr>
        <p:spPr bwMode="auto">
          <a:xfrm>
            <a:off x="8892958" y="3480418"/>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172" name="Group 171"/>
          <p:cNvGrpSpPr/>
          <p:nvPr/>
        </p:nvGrpSpPr>
        <p:grpSpPr>
          <a:xfrm>
            <a:off x="3818157" y="2725084"/>
            <a:ext cx="1787588" cy="239302"/>
            <a:chOff x="3818157" y="2725084"/>
            <a:chExt cx="1787588" cy="239302"/>
          </a:xfrm>
          <a:solidFill>
            <a:schemeClr val="tx2"/>
          </a:solidFill>
        </p:grpSpPr>
        <p:sp>
          <p:nvSpPr>
            <p:cNvPr id="157" name="Freeform 24"/>
            <p:cNvSpPr>
              <a:spLocks noEditPoints="1"/>
            </p:cNvSpPr>
            <p:nvPr/>
          </p:nvSpPr>
          <p:spPr bwMode="auto">
            <a:xfrm rot="567336">
              <a:off x="3818157" y="2725084"/>
              <a:ext cx="296478" cy="209049"/>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164" name="Straight Connector 163"/>
            <p:cNvCxnSpPr/>
            <p:nvPr/>
          </p:nvCxnSpPr>
          <p:spPr>
            <a:xfrm>
              <a:off x="4184318" y="2850081"/>
              <a:ext cx="1421427" cy="114305"/>
            </a:xfrm>
            <a:prstGeom prst="line">
              <a:avLst/>
            </a:prstGeom>
            <a:grpFill/>
            <a:ln w="28575" cap="rnd">
              <a:solidFill>
                <a:schemeClr val="accent3"/>
              </a:solidFill>
              <a:prstDash val="sysDot"/>
              <a:round/>
              <a:headEnd/>
              <a:tailEnd/>
            </a:ln>
            <a:extLst/>
          </p:spPr>
        </p:cxnSp>
      </p:grpSp>
      <p:grpSp>
        <p:nvGrpSpPr>
          <p:cNvPr id="173" name="Group 172"/>
          <p:cNvGrpSpPr/>
          <p:nvPr/>
        </p:nvGrpSpPr>
        <p:grpSpPr>
          <a:xfrm>
            <a:off x="3772808" y="2987320"/>
            <a:ext cx="1832937" cy="259496"/>
            <a:chOff x="3772808" y="2987320"/>
            <a:chExt cx="1832937" cy="259496"/>
          </a:xfrm>
          <a:solidFill>
            <a:schemeClr val="tx2"/>
          </a:solidFill>
        </p:grpSpPr>
        <p:sp>
          <p:nvSpPr>
            <p:cNvPr id="158" name="Freeform 24"/>
            <p:cNvSpPr>
              <a:spLocks noEditPoints="1"/>
            </p:cNvSpPr>
            <p:nvPr/>
          </p:nvSpPr>
          <p:spPr bwMode="auto">
            <a:xfrm rot="567336">
              <a:off x="3772808" y="2987320"/>
              <a:ext cx="296478" cy="209049"/>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165" name="Straight Connector 164"/>
            <p:cNvCxnSpPr/>
            <p:nvPr/>
          </p:nvCxnSpPr>
          <p:spPr>
            <a:xfrm>
              <a:off x="4184318" y="3132511"/>
              <a:ext cx="1421427" cy="114305"/>
            </a:xfrm>
            <a:prstGeom prst="line">
              <a:avLst/>
            </a:prstGeom>
            <a:grpFill/>
            <a:ln w="28575" cap="rnd">
              <a:solidFill>
                <a:schemeClr val="accent3"/>
              </a:solidFill>
              <a:prstDash val="sysDot"/>
              <a:round/>
              <a:headEnd/>
              <a:tailEnd/>
            </a:ln>
            <a:extLst/>
          </p:spPr>
        </p:cxnSp>
      </p:grpSp>
      <p:grpSp>
        <p:nvGrpSpPr>
          <p:cNvPr id="174" name="Group 173"/>
          <p:cNvGrpSpPr/>
          <p:nvPr/>
        </p:nvGrpSpPr>
        <p:grpSpPr>
          <a:xfrm>
            <a:off x="3750374" y="3250737"/>
            <a:ext cx="1750887" cy="304469"/>
            <a:chOff x="3750374" y="3250737"/>
            <a:chExt cx="1750887" cy="304469"/>
          </a:xfrm>
          <a:solidFill>
            <a:schemeClr val="tx2"/>
          </a:solidFill>
        </p:grpSpPr>
        <p:sp>
          <p:nvSpPr>
            <p:cNvPr id="159" name="Freeform 24"/>
            <p:cNvSpPr>
              <a:spLocks noEditPoints="1"/>
            </p:cNvSpPr>
            <p:nvPr/>
          </p:nvSpPr>
          <p:spPr bwMode="auto">
            <a:xfrm rot="567336">
              <a:off x="3750374" y="3250737"/>
              <a:ext cx="296478" cy="209049"/>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166" name="Straight Connector 165"/>
            <p:cNvCxnSpPr/>
            <p:nvPr/>
          </p:nvCxnSpPr>
          <p:spPr>
            <a:xfrm>
              <a:off x="4145681" y="3401842"/>
              <a:ext cx="1355580" cy="153364"/>
            </a:xfrm>
            <a:prstGeom prst="line">
              <a:avLst/>
            </a:prstGeom>
            <a:grpFill/>
            <a:ln w="28575" cap="rnd">
              <a:solidFill>
                <a:schemeClr val="accent3"/>
              </a:solidFill>
              <a:prstDash val="sysDot"/>
              <a:round/>
              <a:headEnd/>
              <a:tailEnd/>
            </a:ln>
            <a:extLst/>
          </p:spPr>
        </p:cxnSp>
      </p:grpSp>
      <p:grpSp>
        <p:nvGrpSpPr>
          <p:cNvPr id="175" name="Group 174"/>
          <p:cNvGrpSpPr/>
          <p:nvPr/>
        </p:nvGrpSpPr>
        <p:grpSpPr>
          <a:xfrm>
            <a:off x="3714999" y="3514875"/>
            <a:ext cx="1786517" cy="323945"/>
            <a:chOff x="3714999" y="3514875"/>
            <a:chExt cx="1786517" cy="323945"/>
          </a:xfrm>
          <a:solidFill>
            <a:schemeClr val="tx2"/>
          </a:solidFill>
        </p:grpSpPr>
        <p:sp>
          <p:nvSpPr>
            <p:cNvPr id="160" name="Freeform 24"/>
            <p:cNvSpPr>
              <a:spLocks noEditPoints="1"/>
            </p:cNvSpPr>
            <p:nvPr/>
          </p:nvSpPr>
          <p:spPr bwMode="auto">
            <a:xfrm rot="567336">
              <a:off x="3714999" y="3514875"/>
              <a:ext cx="296478" cy="209048"/>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167" name="Straight Connector 166"/>
            <p:cNvCxnSpPr/>
            <p:nvPr/>
          </p:nvCxnSpPr>
          <p:spPr>
            <a:xfrm>
              <a:off x="4094165" y="3658799"/>
              <a:ext cx="1407351" cy="180021"/>
            </a:xfrm>
            <a:prstGeom prst="line">
              <a:avLst/>
            </a:prstGeom>
            <a:grpFill/>
            <a:ln w="28575" cap="rnd">
              <a:solidFill>
                <a:schemeClr val="accent3"/>
              </a:solidFill>
              <a:prstDash val="sysDot"/>
              <a:round/>
              <a:headEnd/>
              <a:tailEnd/>
            </a:ln>
            <a:extLst/>
          </p:spPr>
        </p:cxnSp>
      </p:grpSp>
      <p:grpSp>
        <p:nvGrpSpPr>
          <p:cNvPr id="176" name="Group 175"/>
          <p:cNvGrpSpPr/>
          <p:nvPr/>
        </p:nvGrpSpPr>
        <p:grpSpPr>
          <a:xfrm>
            <a:off x="3677571" y="3803126"/>
            <a:ext cx="1772780" cy="342247"/>
            <a:chOff x="3677571" y="3803126"/>
            <a:chExt cx="1772780" cy="342247"/>
          </a:xfrm>
          <a:solidFill>
            <a:schemeClr val="tx2"/>
          </a:solidFill>
        </p:grpSpPr>
        <p:sp>
          <p:nvSpPr>
            <p:cNvPr id="161" name="Freeform 24"/>
            <p:cNvSpPr>
              <a:spLocks noEditPoints="1"/>
            </p:cNvSpPr>
            <p:nvPr/>
          </p:nvSpPr>
          <p:spPr bwMode="auto">
            <a:xfrm rot="567336">
              <a:off x="3677571" y="3803126"/>
              <a:ext cx="296478" cy="209049"/>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168" name="Straight Connector 167"/>
            <p:cNvCxnSpPr/>
            <p:nvPr/>
          </p:nvCxnSpPr>
          <p:spPr>
            <a:xfrm>
              <a:off x="4042649" y="3955384"/>
              <a:ext cx="1407702" cy="189989"/>
            </a:xfrm>
            <a:prstGeom prst="line">
              <a:avLst/>
            </a:prstGeom>
            <a:grpFill/>
            <a:ln w="28575" cap="rnd">
              <a:solidFill>
                <a:schemeClr val="accent3"/>
              </a:solidFill>
              <a:prstDash val="sysDot"/>
              <a:round/>
              <a:headEnd/>
              <a:tailEnd/>
            </a:ln>
            <a:extLst/>
          </p:spPr>
        </p:cxnSp>
      </p:grpSp>
      <p:sp>
        <p:nvSpPr>
          <p:cNvPr id="177" name="TextBox 176"/>
          <p:cNvSpPr txBox="1"/>
          <p:nvPr/>
        </p:nvSpPr>
        <p:spPr>
          <a:xfrm>
            <a:off x="9706181" y="3632857"/>
            <a:ext cx="2504742" cy="2431435"/>
          </a:xfrm>
          <a:prstGeom prst="rect">
            <a:avLst/>
          </a:prstGeom>
          <a:noFill/>
        </p:spPr>
        <p:txBody>
          <a:bodyPr wrap="square" rtlCol="0">
            <a:spAutoFit/>
          </a:bodyPr>
          <a:lstStyle/>
          <a:p>
            <a:pPr marL="342900" indent="-342900">
              <a:buFont typeface="Arial" panose="020B0604020202020204" pitchFamily="34" charset="0"/>
              <a:buChar char="•"/>
            </a:pPr>
            <a:r>
              <a:rPr lang="en-GB" sz="2000" b="1" dirty="0"/>
              <a:t>NO MECHANISM OF ASSIGNING </a:t>
            </a:r>
            <a:r>
              <a:rPr lang="en-GB" sz="2000" b="1" dirty="0">
                <a:solidFill>
                  <a:srgbClr val="92D050"/>
                </a:solidFill>
              </a:rPr>
              <a:t>#TASKS </a:t>
            </a:r>
            <a:r>
              <a:rPr lang="en-GB" sz="2000" b="1" dirty="0"/>
              <a:t>TO </a:t>
            </a:r>
            <a:r>
              <a:rPr lang="en-GB" sz="2000" b="1" dirty="0">
                <a:solidFill>
                  <a:srgbClr val="92D050"/>
                </a:solidFill>
              </a:rPr>
              <a:t>@PEOPLE </a:t>
            </a:r>
            <a:endParaRPr lang="en-GB" sz="2000" b="1" dirty="0"/>
          </a:p>
          <a:p>
            <a:pPr marL="342900" indent="-342900">
              <a:buFont typeface="Arial" panose="020B0604020202020204" pitchFamily="34" charset="0"/>
              <a:buChar char="•"/>
            </a:pPr>
            <a:endParaRPr lang="en-GB" sz="1200" b="1" dirty="0"/>
          </a:p>
          <a:p>
            <a:pPr marL="342900" indent="-342900">
              <a:buFont typeface="Arial" panose="020B0604020202020204" pitchFamily="34" charset="0"/>
              <a:buChar char="•"/>
            </a:pPr>
            <a:r>
              <a:rPr lang="en-GB" sz="2000" b="1" dirty="0">
                <a:solidFill>
                  <a:srgbClr val="92D050"/>
                </a:solidFill>
              </a:rPr>
              <a:t>INABILITY</a:t>
            </a:r>
            <a:r>
              <a:rPr lang="en-GB" sz="2000" b="1" dirty="0"/>
              <a:t> TO FILTER, SEARCH OR ALERT</a:t>
            </a:r>
          </a:p>
        </p:txBody>
      </p:sp>
      <p:sp>
        <p:nvSpPr>
          <p:cNvPr id="178" name="Rectangle 177"/>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Managing Projects &amp; Team Work</a:t>
            </a:r>
            <a:endParaRPr lang="en-US" sz="4000" dirty="0">
              <a:solidFill>
                <a:schemeClr val="bg1"/>
              </a:solidFill>
              <a:latin typeface="Arial"/>
              <a:cs typeface="Arial"/>
            </a:endParaRPr>
          </a:p>
        </p:txBody>
      </p:sp>
      <p:sp>
        <p:nvSpPr>
          <p:cNvPr id="179" name="Freeform 24"/>
          <p:cNvSpPr>
            <a:spLocks noEditPoints="1"/>
          </p:cNvSpPr>
          <p:nvPr/>
        </p:nvSpPr>
        <p:spPr bwMode="auto">
          <a:xfrm rot="1573038">
            <a:off x="7746852" y="1732721"/>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80" name="Freeform 24"/>
          <p:cNvSpPr>
            <a:spLocks noEditPoints="1"/>
          </p:cNvSpPr>
          <p:nvPr/>
        </p:nvSpPr>
        <p:spPr bwMode="auto">
          <a:xfrm>
            <a:off x="8864774" y="3071599"/>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81" name="Freeform 24"/>
          <p:cNvSpPr>
            <a:spLocks noEditPoints="1"/>
          </p:cNvSpPr>
          <p:nvPr/>
        </p:nvSpPr>
        <p:spPr bwMode="auto">
          <a:xfrm rot="310425">
            <a:off x="8566478" y="4530869"/>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82" name="Freeform 24"/>
          <p:cNvSpPr>
            <a:spLocks noEditPoints="1"/>
          </p:cNvSpPr>
          <p:nvPr/>
        </p:nvSpPr>
        <p:spPr bwMode="auto">
          <a:xfrm rot="310425">
            <a:off x="8458756" y="4953668"/>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83" name="Freeform 24"/>
          <p:cNvSpPr>
            <a:spLocks noEditPoints="1"/>
          </p:cNvSpPr>
          <p:nvPr/>
        </p:nvSpPr>
        <p:spPr bwMode="auto">
          <a:xfrm>
            <a:off x="8905504" y="3480418"/>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1" name="Freeform 24"/>
          <p:cNvSpPr>
            <a:spLocks noEditPoints="1"/>
          </p:cNvSpPr>
          <p:nvPr/>
        </p:nvSpPr>
        <p:spPr bwMode="auto">
          <a:xfrm rot="310425">
            <a:off x="8446207" y="4953660"/>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2" name="Freeform 24"/>
          <p:cNvSpPr>
            <a:spLocks noEditPoints="1"/>
          </p:cNvSpPr>
          <p:nvPr/>
        </p:nvSpPr>
        <p:spPr bwMode="auto">
          <a:xfrm rot="310425">
            <a:off x="8560205" y="4529799"/>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3" name="Freeform 24"/>
          <p:cNvSpPr>
            <a:spLocks noEditPoints="1"/>
          </p:cNvSpPr>
          <p:nvPr/>
        </p:nvSpPr>
        <p:spPr bwMode="auto">
          <a:xfrm>
            <a:off x="8903440" y="3480418"/>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4" name="Freeform 24"/>
          <p:cNvSpPr>
            <a:spLocks noEditPoints="1"/>
          </p:cNvSpPr>
          <p:nvPr/>
        </p:nvSpPr>
        <p:spPr bwMode="auto">
          <a:xfrm>
            <a:off x="8859498" y="3068468"/>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5" name="Freeform 24"/>
          <p:cNvSpPr>
            <a:spLocks noEditPoints="1"/>
          </p:cNvSpPr>
          <p:nvPr/>
        </p:nvSpPr>
        <p:spPr bwMode="auto">
          <a:xfrm rot="1403246">
            <a:off x="7740468" y="1731034"/>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6" name="TextBox 155"/>
          <p:cNvSpPr txBox="1"/>
          <p:nvPr/>
        </p:nvSpPr>
        <p:spPr>
          <a:xfrm>
            <a:off x="2998010" y="970297"/>
            <a:ext cx="2723993" cy="707886"/>
          </a:xfrm>
          <a:prstGeom prst="rect">
            <a:avLst/>
          </a:prstGeom>
          <a:noFill/>
        </p:spPr>
        <p:txBody>
          <a:bodyPr wrap="square" rtlCol="0">
            <a:spAutoFit/>
          </a:bodyPr>
          <a:lstStyle/>
          <a:p>
            <a:pPr algn="ctr"/>
            <a:r>
              <a:rPr lang="en-GB" sz="2000" b="1" dirty="0"/>
              <a:t>CC’s, BCC’s and FWD’s DON’T ADD ANY VALUE</a:t>
            </a:r>
          </a:p>
        </p:txBody>
      </p:sp>
      <p:sp>
        <p:nvSpPr>
          <p:cNvPr id="162" name="Rectangle 161"/>
          <p:cNvSpPr/>
          <p:nvPr/>
        </p:nvSpPr>
        <p:spPr>
          <a:xfrm rot="266998">
            <a:off x="4086901" y="3157502"/>
            <a:ext cx="1417376" cy="338554"/>
          </a:xfrm>
          <a:prstGeom prst="rect">
            <a:avLst/>
          </a:prstGeom>
        </p:spPr>
        <p:txBody>
          <a:bodyPr wrap="none">
            <a:spAutoFit/>
            <a:scene3d>
              <a:camera prst="orthographicFront">
                <a:rot lat="881593" lon="20981879" rev="21388776"/>
              </a:camera>
              <a:lightRig rig="threePt" dir="t"/>
            </a:scene3d>
          </a:bodyPr>
          <a:lstStyle/>
          <a:p>
            <a:pPr algn="ctr"/>
            <a:r>
              <a:rPr lang="en-GB" sz="1600" dirty="0">
                <a:solidFill>
                  <a:schemeClr val="tx2"/>
                </a:solidFill>
              </a:rPr>
              <a:t>John </a:t>
            </a:r>
            <a:r>
              <a:rPr lang="en-GB" sz="1600" dirty="0" err="1">
                <a:solidFill>
                  <a:schemeClr val="tx2"/>
                </a:solidFill>
              </a:rPr>
              <a:t>pls</a:t>
            </a:r>
            <a:r>
              <a:rPr lang="en-GB" sz="1600" dirty="0">
                <a:solidFill>
                  <a:schemeClr val="tx2"/>
                </a:solidFill>
              </a:rPr>
              <a:t> action</a:t>
            </a:r>
          </a:p>
        </p:txBody>
      </p:sp>
      <p:sp>
        <p:nvSpPr>
          <p:cNvPr id="163" name="Rectangle 162"/>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251749802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75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750"/>
                                        <p:tgtEl>
                                          <p:spTgt spid="34"/>
                                        </p:tgtEl>
                                      </p:cBhvr>
                                    </p:animEffect>
                                  </p:childTnLst>
                                </p:cTn>
                              </p:par>
                              <p:par>
                                <p:cTn id="14" presetID="22" presetClass="entr" presetSubtype="4" fill="hold"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wipe(down)">
                                      <p:cBhvr>
                                        <p:cTn id="16" dur="750"/>
                                        <p:tgtEl>
                                          <p:spTgt spid="106"/>
                                        </p:tgtEl>
                                      </p:cBhvr>
                                    </p:animEffect>
                                  </p:childTnLst>
                                </p:cTn>
                              </p:par>
                              <p:par>
                                <p:cTn id="17" presetID="21" presetClass="entr" presetSubtype="1"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heel(1)">
                                      <p:cBhvr>
                                        <p:cTn id="19" dur="750"/>
                                        <p:tgtEl>
                                          <p:spTgt spid="104"/>
                                        </p:tgtEl>
                                      </p:cBhvr>
                                    </p:animEffect>
                                  </p:childTnLst>
                                </p:cTn>
                              </p:par>
                              <p:par>
                                <p:cTn id="20" presetID="21" presetClass="entr" presetSubtype="1" fill="hold"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wheel(1)">
                                      <p:cBhvr>
                                        <p:cTn id="22" dur="750"/>
                                        <p:tgtEl>
                                          <p:spTgt spid="107"/>
                                        </p:tgtEl>
                                      </p:cBhvr>
                                    </p:animEffect>
                                  </p:childTnLst>
                                </p:cTn>
                              </p:par>
                              <p:par>
                                <p:cTn id="23" presetID="22" presetClass="entr" presetSubtype="2"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right)">
                                      <p:cBhvr>
                                        <p:cTn id="25" dur="750"/>
                                        <p:tgtEl>
                                          <p:spTgt spid="105"/>
                                        </p:tgtEl>
                                      </p:cBhvr>
                                    </p:animEffect>
                                  </p:childTnLst>
                                </p:cTn>
                              </p:par>
                              <p:par>
                                <p:cTn id="26" presetID="21" presetClass="entr" presetSubtype="1" fill="hold" nodeType="with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wheel(1)">
                                      <p:cBhvr>
                                        <p:cTn id="28" dur="750"/>
                                        <p:tgtEl>
                                          <p:spTgt spid="108"/>
                                        </p:tgtEl>
                                      </p:cBhvr>
                                    </p:animEffect>
                                  </p:childTnLst>
                                </p:cTn>
                              </p:par>
                              <p:par>
                                <p:cTn id="29" presetID="22" presetClass="entr" presetSubtype="8" fill="hold" nodeType="with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wipe(left)">
                                      <p:cBhvr>
                                        <p:cTn id="31" dur="750"/>
                                        <p:tgtEl>
                                          <p:spTgt spid="109"/>
                                        </p:tgtEl>
                                      </p:cBhvr>
                                    </p:animEffect>
                                  </p:childTnLst>
                                </p:cTn>
                              </p:par>
                              <p:par>
                                <p:cTn id="32" presetID="21" presetClass="entr" presetSubtype="1" fill="hold"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wheel(1)">
                                      <p:cBhvr>
                                        <p:cTn id="34" dur="750"/>
                                        <p:tgtEl>
                                          <p:spTgt spid="110"/>
                                        </p:tgtEl>
                                      </p:cBhvr>
                                    </p:animEffect>
                                  </p:childTnLst>
                                </p:cTn>
                              </p:par>
                              <p:par>
                                <p:cTn id="35" presetID="22" presetClass="entr" presetSubtype="2" fill="hold" nodeType="with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wipe(right)">
                                      <p:cBhvr>
                                        <p:cTn id="37" dur="750"/>
                                        <p:tgtEl>
                                          <p:spTgt spid="1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1"/>
                                        </p:tgtEl>
                                        <p:attrNameLst>
                                          <p:attrName>style.visibility</p:attrName>
                                        </p:attrNameLst>
                                      </p:cBhvr>
                                      <p:to>
                                        <p:strVal val="visible"/>
                                      </p:to>
                                    </p:set>
                                    <p:anim calcmode="lin" valueType="num">
                                      <p:cBhvr>
                                        <p:cTn id="42" dur="500" fill="hold"/>
                                        <p:tgtEl>
                                          <p:spTgt spid="121"/>
                                        </p:tgtEl>
                                        <p:attrNameLst>
                                          <p:attrName>ppt_w</p:attrName>
                                        </p:attrNameLst>
                                      </p:cBhvr>
                                      <p:tavLst>
                                        <p:tav tm="0">
                                          <p:val>
                                            <p:fltVal val="0"/>
                                          </p:val>
                                        </p:tav>
                                        <p:tav tm="100000">
                                          <p:val>
                                            <p:strVal val="#ppt_w"/>
                                          </p:val>
                                        </p:tav>
                                      </p:tavLst>
                                    </p:anim>
                                    <p:anim calcmode="lin" valueType="num">
                                      <p:cBhvr>
                                        <p:cTn id="43" dur="500" fill="hold"/>
                                        <p:tgtEl>
                                          <p:spTgt spid="121"/>
                                        </p:tgtEl>
                                        <p:attrNameLst>
                                          <p:attrName>ppt_h</p:attrName>
                                        </p:attrNameLst>
                                      </p:cBhvr>
                                      <p:tavLst>
                                        <p:tav tm="0">
                                          <p:val>
                                            <p:fltVal val="0"/>
                                          </p:val>
                                        </p:tav>
                                        <p:tav tm="100000">
                                          <p:val>
                                            <p:strVal val="#ppt_h"/>
                                          </p:val>
                                        </p:tav>
                                      </p:tavLst>
                                    </p:anim>
                                    <p:animEffect transition="in" filter="fade">
                                      <p:cBhvr>
                                        <p:cTn id="44" dur="500"/>
                                        <p:tgtEl>
                                          <p:spTgt spid="121"/>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2250" fill="hold"/>
                                        <p:tgtEl>
                                          <p:spTgt spid="100"/>
                                        </p:tgtEl>
                                        <p:attrNameLst>
                                          <p:attrName>r</p:attrName>
                                        </p:attrNameLst>
                                      </p:cBhvr>
                                    </p:animRot>
                                  </p:childTnLst>
                                </p:cTn>
                              </p:par>
                              <p:par>
                                <p:cTn id="49" presetID="8" presetClass="emph" presetSubtype="0" fill="hold" nodeType="withEffect">
                                  <p:stCondLst>
                                    <p:cond delay="0"/>
                                  </p:stCondLst>
                                  <p:childTnLst>
                                    <p:animRot by="1800000">
                                      <p:cBhvr>
                                        <p:cTn id="50" dur="2250" fill="hold"/>
                                        <p:tgtEl>
                                          <p:spTgt spid="97"/>
                                        </p:tgtEl>
                                        <p:attrNameLst>
                                          <p:attrName>r</p:attrName>
                                        </p:attrNameLst>
                                      </p:cBhvr>
                                    </p:animRot>
                                  </p:childTnLst>
                                </p:cTn>
                              </p:par>
                              <p:par>
                                <p:cTn id="51" presetID="22" presetClass="entr" presetSubtype="8" fill="hold" grpId="0" nodeType="withEffect">
                                  <p:stCondLst>
                                    <p:cond delay="0"/>
                                  </p:stCondLst>
                                  <p:childTnLst>
                                    <p:set>
                                      <p:cBhvr>
                                        <p:cTn id="52" dur="1" fill="hold">
                                          <p:stCondLst>
                                            <p:cond delay="0"/>
                                          </p:stCondLst>
                                        </p:cTn>
                                        <p:tgtEl>
                                          <p:spTgt spid="114"/>
                                        </p:tgtEl>
                                        <p:attrNameLst>
                                          <p:attrName>style.visibility</p:attrName>
                                        </p:attrNameLst>
                                      </p:cBhvr>
                                      <p:to>
                                        <p:strVal val="visible"/>
                                      </p:to>
                                    </p:set>
                                    <p:animEffect transition="in" filter="wipe(left)">
                                      <p:cBhvr>
                                        <p:cTn id="53" dur="250"/>
                                        <p:tgtEl>
                                          <p:spTgt spid="11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5"/>
                                        </p:tgtEl>
                                        <p:attrNameLst>
                                          <p:attrName>style.visibility</p:attrName>
                                        </p:attrNameLst>
                                      </p:cBhvr>
                                      <p:to>
                                        <p:strVal val="visible"/>
                                      </p:to>
                                    </p:set>
                                    <p:animEffect transition="in" filter="wipe(left)">
                                      <p:cBhvr>
                                        <p:cTn id="56" dur="250"/>
                                        <p:tgtEl>
                                          <p:spTgt spid="11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left)">
                                      <p:cBhvr>
                                        <p:cTn id="59" dur="250"/>
                                        <p:tgtEl>
                                          <p:spTgt spid="1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17"/>
                                        </p:tgtEl>
                                        <p:attrNameLst>
                                          <p:attrName>style.visibility</p:attrName>
                                        </p:attrNameLst>
                                      </p:cBhvr>
                                      <p:to>
                                        <p:strVal val="visible"/>
                                      </p:to>
                                    </p:set>
                                    <p:animEffect transition="in" filter="wipe(left)">
                                      <p:cBhvr>
                                        <p:cTn id="62" dur="250"/>
                                        <p:tgtEl>
                                          <p:spTgt spid="117"/>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18"/>
                                        </p:tgtEl>
                                        <p:attrNameLst>
                                          <p:attrName>style.visibility</p:attrName>
                                        </p:attrNameLst>
                                      </p:cBhvr>
                                      <p:to>
                                        <p:strVal val="visible"/>
                                      </p:to>
                                    </p:set>
                                    <p:animEffect transition="in" filter="wipe(up)">
                                      <p:cBhvr>
                                        <p:cTn id="65" dur="250"/>
                                        <p:tgtEl>
                                          <p:spTgt spid="118"/>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19"/>
                                        </p:tgtEl>
                                        <p:attrNameLst>
                                          <p:attrName>style.visibility</p:attrName>
                                        </p:attrNameLst>
                                      </p:cBhvr>
                                      <p:to>
                                        <p:strVal val="visible"/>
                                      </p:to>
                                    </p:set>
                                    <p:animEffect transition="in" filter="wipe(up)">
                                      <p:cBhvr>
                                        <p:cTn id="68" dur="250"/>
                                        <p:tgtEl>
                                          <p:spTgt spid="119"/>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20"/>
                                        </p:tgtEl>
                                        <p:attrNameLst>
                                          <p:attrName>style.visibility</p:attrName>
                                        </p:attrNameLst>
                                      </p:cBhvr>
                                      <p:to>
                                        <p:strVal val="visible"/>
                                      </p:to>
                                    </p:set>
                                    <p:animEffect transition="in" filter="wipe(up)">
                                      <p:cBhvr>
                                        <p:cTn id="71" dur="250"/>
                                        <p:tgtEl>
                                          <p:spTgt spid="1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5"/>
                                        </p:tgtEl>
                                        <p:attrNameLst>
                                          <p:attrName>style.visibility</p:attrName>
                                        </p:attrNameLst>
                                      </p:cBhvr>
                                      <p:to>
                                        <p:strVal val="visible"/>
                                      </p:to>
                                    </p:set>
                                    <p:animEffect transition="in" filter="fade">
                                      <p:cBhvr>
                                        <p:cTn id="74" dur="250"/>
                                        <p:tgtEl>
                                          <p:spTgt spid="13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31"/>
                                        </p:tgtEl>
                                        <p:attrNameLst>
                                          <p:attrName>style.visibility</p:attrName>
                                        </p:attrNameLst>
                                      </p:cBhvr>
                                      <p:to>
                                        <p:strVal val="visible"/>
                                      </p:to>
                                    </p:set>
                                    <p:animEffect transition="in" filter="fade">
                                      <p:cBhvr>
                                        <p:cTn id="77" dur="250"/>
                                        <p:tgtEl>
                                          <p:spTgt spid="13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fade">
                                      <p:cBhvr>
                                        <p:cTn id="80" dur="250"/>
                                        <p:tgtEl>
                                          <p:spTgt spid="12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3"/>
                                        </p:tgtEl>
                                        <p:attrNameLst>
                                          <p:attrName>style.visibility</p:attrName>
                                        </p:attrNameLst>
                                      </p:cBhvr>
                                      <p:to>
                                        <p:strVal val="visible"/>
                                      </p:to>
                                    </p:set>
                                    <p:animEffect transition="in" filter="fade">
                                      <p:cBhvr>
                                        <p:cTn id="83" dur="250"/>
                                        <p:tgtEl>
                                          <p:spTgt spid="123"/>
                                        </p:tgtEl>
                                      </p:cBhvr>
                                    </p:animEffect>
                                  </p:childTnLst>
                                </p:cTn>
                              </p:par>
                              <p:par>
                                <p:cTn id="84" presetID="10" presetClass="entr" presetSubtype="0" fill="hold" grpId="0" nodeType="withEffect">
                                  <p:stCondLst>
                                    <p:cond delay="250"/>
                                  </p:stCondLst>
                                  <p:childTnLst>
                                    <p:set>
                                      <p:cBhvr>
                                        <p:cTn id="85" dur="1" fill="hold">
                                          <p:stCondLst>
                                            <p:cond delay="0"/>
                                          </p:stCondLst>
                                        </p:cTn>
                                        <p:tgtEl>
                                          <p:spTgt spid="125"/>
                                        </p:tgtEl>
                                        <p:attrNameLst>
                                          <p:attrName>style.visibility</p:attrName>
                                        </p:attrNameLst>
                                      </p:cBhvr>
                                      <p:to>
                                        <p:strVal val="visible"/>
                                      </p:to>
                                    </p:set>
                                    <p:animEffect transition="in" filter="fade">
                                      <p:cBhvr>
                                        <p:cTn id="86" dur="250"/>
                                        <p:tgtEl>
                                          <p:spTgt spid="125"/>
                                        </p:tgtEl>
                                      </p:cBhvr>
                                    </p:animEffect>
                                  </p:childTnLst>
                                </p:cTn>
                              </p:par>
                              <p:par>
                                <p:cTn id="87" presetID="10" presetClass="entr" presetSubtype="0" fill="hold" grpId="0" nodeType="withEffect">
                                  <p:stCondLst>
                                    <p:cond delay="250"/>
                                  </p:stCondLst>
                                  <p:childTnLst>
                                    <p:set>
                                      <p:cBhvr>
                                        <p:cTn id="88" dur="1" fill="hold">
                                          <p:stCondLst>
                                            <p:cond delay="0"/>
                                          </p:stCondLst>
                                        </p:cTn>
                                        <p:tgtEl>
                                          <p:spTgt spid="128"/>
                                        </p:tgtEl>
                                        <p:attrNameLst>
                                          <p:attrName>style.visibility</p:attrName>
                                        </p:attrNameLst>
                                      </p:cBhvr>
                                      <p:to>
                                        <p:strVal val="visible"/>
                                      </p:to>
                                    </p:set>
                                    <p:animEffect transition="in" filter="fade">
                                      <p:cBhvr>
                                        <p:cTn id="89" dur="250"/>
                                        <p:tgtEl>
                                          <p:spTgt spid="128"/>
                                        </p:tgtEl>
                                      </p:cBhvr>
                                    </p:animEffect>
                                  </p:childTnLst>
                                </p:cTn>
                              </p:par>
                              <p:par>
                                <p:cTn id="90" presetID="10" presetClass="entr" presetSubtype="0" fill="hold" grpId="0" nodeType="withEffect">
                                  <p:stCondLst>
                                    <p:cond delay="250"/>
                                  </p:stCondLst>
                                  <p:childTnLst>
                                    <p:set>
                                      <p:cBhvr>
                                        <p:cTn id="91" dur="1" fill="hold">
                                          <p:stCondLst>
                                            <p:cond delay="0"/>
                                          </p:stCondLst>
                                        </p:cTn>
                                        <p:tgtEl>
                                          <p:spTgt spid="132"/>
                                        </p:tgtEl>
                                        <p:attrNameLst>
                                          <p:attrName>style.visibility</p:attrName>
                                        </p:attrNameLst>
                                      </p:cBhvr>
                                      <p:to>
                                        <p:strVal val="visible"/>
                                      </p:to>
                                    </p:set>
                                    <p:animEffect transition="in" filter="fade">
                                      <p:cBhvr>
                                        <p:cTn id="92" dur="250"/>
                                        <p:tgtEl>
                                          <p:spTgt spid="132"/>
                                        </p:tgtEl>
                                      </p:cBhvr>
                                    </p:animEffect>
                                  </p:childTnLst>
                                </p:cTn>
                              </p:par>
                              <p:par>
                                <p:cTn id="93" presetID="10" presetClass="entr" presetSubtype="0" fill="hold" grpId="0" nodeType="withEffect">
                                  <p:stCondLst>
                                    <p:cond delay="25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50"/>
                                        <p:tgtEl>
                                          <p:spTgt spid="136"/>
                                        </p:tgtEl>
                                      </p:cBhvr>
                                    </p:animEffect>
                                  </p:childTnLst>
                                </p:cTn>
                              </p:par>
                              <p:par>
                                <p:cTn id="96" presetID="10" presetClass="exit" presetSubtype="0" fill="hold" grpId="1" nodeType="withEffect">
                                  <p:stCondLst>
                                    <p:cond delay="250"/>
                                  </p:stCondLst>
                                  <p:childTnLst>
                                    <p:animEffect transition="out" filter="fade">
                                      <p:cBhvr>
                                        <p:cTn id="97" dur="250"/>
                                        <p:tgtEl>
                                          <p:spTgt spid="135"/>
                                        </p:tgtEl>
                                      </p:cBhvr>
                                    </p:animEffect>
                                    <p:set>
                                      <p:cBhvr>
                                        <p:cTn id="98" dur="1" fill="hold">
                                          <p:stCondLst>
                                            <p:cond delay="249"/>
                                          </p:stCondLst>
                                        </p:cTn>
                                        <p:tgtEl>
                                          <p:spTgt spid="135"/>
                                        </p:tgtEl>
                                        <p:attrNameLst>
                                          <p:attrName>style.visibility</p:attrName>
                                        </p:attrNameLst>
                                      </p:cBhvr>
                                      <p:to>
                                        <p:strVal val="hidden"/>
                                      </p:to>
                                    </p:set>
                                  </p:childTnLst>
                                </p:cTn>
                              </p:par>
                              <p:par>
                                <p:cTn id="99" presetID="10" presetClass="exit" presetSubtype="0" fill="hold" grpId="1" nodeType="withEffect">
                                  <p:stCondLst>
                                    <p:cond delay="250"/>
                                  </p:stCondLst>
                                  <p:childTnLst>
                                    <p:animEffect transition="out" filter="fade">
                                      <p:cBhvr>
                                        <p:cTn id="100" dur="250"/>
                                        <p:tgtEl>
                                          <p:spTgt spid="131"/>
                                        </p:tgtEl>
                                      </p:cBhvr>
                                    </p:animEffect>
                                    <p:set>
                                      <p:cBhvr>
                                        <p:cTn id="101" dur="1" fill="hold">
                                          <p:stCondLst>
                                            <p:cond delay="249"/>
                                          </p:stCondLst>
                                        </p:cTn>
                                        <p:tgtEl>
                                          <p:spTgt spid="131"/>
                                        </p:tgtEl>
                                        <p:attrNameLst>
                                          <p:attrName>style.visibility</p:attrName>
                                        </p:attrNameLst>
                                      </p:cBhvr>
                                      <p:to>
                                        <p:strVal val="hidden"/>
                                      </p:to>
                                    </p:set>
                                  </p:childTnLst>
                                </p:cTn>
                              </p:par>
                              <p:par>
                                <p:cTn id="102" presetID="10" presetClass="exit" presetSubtype="0" fill="hold" grpId="1" nodeType="withEffect">
                                  <p:stCondLst>
                                    <p:cond delay="250"/>
                                  </p:stCondLst>
                                  <p:childTnLst>
                                    <p:animEffect transition="out" filter="fade">
                                      <p:cBhvr>
                                        <p:cTn id="103" dur="250"/>
                                        <p:tgtEl>
                                          <p:spTgt spid="127"/>
                                        </p:tgtEl>
                                      </p:cBhvr>
                                    </p:animEffect>
                                    <p:set>
                                      <p:cBhvr>
                                        <p:cTn id="104" dur="1" fill="hold">
                                          <p:stCondLst>
                                            <p:cond delay="249"/>
                                          </p:stCondLst>
                                        </p:cTn>
                                        <p:tgtEl>
                                          <p:spTgt spid="127"/>
                                        </p:tgtEl>
                                        <p:attrNameLst>
                                          <p:attrName>style.visibility</p:attrName>
                                        </p:attrNameLst>
                                      </p:cBhvr>
                                      <p:to>
                                        <p:strVal val="hidden"/>
                                      </p:to>
                                    </p:set>
                                  </p:childTnLst>
                                </p:cTn>
                              </p:par>
                              <p:par>
                                <p:cTn id="105" presetID="10" presetClass="exit" presetSubtype="0" fill="hold" grpId="1" nodeType="withEffect">
                                  <p:stCondLst>
                                    <p:cond delay="250"/>
                                  </p:stCondLst>
                                  <p:childTnLst>
                                    <p:animEffect transition="out" filter="fade">
                                      <p:cBhvr>
                                        <p:cTn id="106" dur="250"/>
                                        <p:tgtEl>
                                          <p:spTgt spid="123"/>
                                        </p:tgtEl>
                                      </p:cBhvr>
                                    </p:animEffect>
                                    <p:set>
                                      <p:cBhvr>
                                        <p:cTn id="107" dur="1" fill="hold">
                                          <p:stCondLst>
                                            <p:cond delay="249"/>
                                          </p:stCondLst>
                                        </p:cTn>
                                        <p:tgtEl>
                                          <p:spTgt spid="123"/>
                                        </p:tgtEl>
                                        <p:attrNameLst>
                                          <p:attrName>style.visibility</p:attrName>
                                        </p:attrNameLst>
                                      </p:cBhvr>
                                      <p:to>
                                        <p:strVal val="hidden"/>
                                      </p:to>
                                    </p:set>
                                  </p:childTnLst>
                                </p:cTn>
                              </p:par>
                              <p:par>
                                <p:cTn id="108" presetID="10" presetClass="exit" presetSubtype="0" fill="hold" grpId="1" nodeType="withEffect">
                                  <p:stCondLst>
                                    <p:cond delay="500"/>
                                  </p:stCondLst>
                                  <p:childTnLst>
                                    <p:animEffect transition="out" filter="fade">
                                      <p:cBhvr>
                                        <p:cTn id="109" dur="250"/>
                                        <p:tgtEl>
                                          <p:spTgt spid="125"/>
                                        </p:tgtEl>
                                      </p:cBhvr>
                                    </p:animEffect>
                                    <p:set>
                                      <p:cBhvr>
                                        <p:cTn id="110" dur="1" fill="hold">
                                          <p:stCondLst>
                                            <p:cond delay="249"/>
                                          </p:stCondLst>
                                        </p:cTn>
                                        <p:tgtEl>
                                          <p:spTgt spid="125"/>
                                        </p:tgtEl>
                                        <p:attrNameLst>
                                          <p:attrName>style.visibility</p:attrName>
                                        </p:attrNameLst>
                                      </p:cBhvr>
                                      <p:to>
                                        <p:strVal val="hidden"/>
                                      </p:to>
                                    </p:set>
                                  </p:childTnLst>
                                </p:cTn>
                              </p:par>
                              <p:par>
                                <p:cTn id="111" presetID="10" presetClass="exit" presetSubtype="0" fill="hold" grpId="1" nodeType="withEffect">
                                  <p:stCondLst>
                                    <p:cond delay="500"/>
                                  </p:stCondLst>
                                  <p:childTnLst>
                                    <p:animEffect transition="out" filter="fade">
                                      <p:cBhvr>
                                        <p:cTn id="112" dur="250"/>
                                        <p:tgtEl>
                                          <p:spTgt spid="128"/>
                                        </p:tgtEl>
                                      </p:cBhvr>
                                    </p:animEffect>
                                    <p:set>
                                      <p:cBhvr>
                                        <p:cTn id="113" dur="1" fill="hold">
                                          <p:stCondLst>
                                            <p:cond delay="249"/>
                                          </p:stCondLst>
                                        </p:cTn>
                                        <p:tgtEl>
                                          <p:spTgt spid="128"/>
                                        </p:tgtEl>
                                        <p:attrNameLst>
                                          <p:attrName>style.visibility</p:attrName>
                                        </p:attrNameLst>
                                      </p:cBhvr>
                                      <p:to>
                                        <p:strVal val="hidden"/>
                                      </p:to>
                                    </p:set>
                                  </p:childTnLst>
                                </p:cTn>
                              </p:par>
                              <p:par>
                                <p:cTn id="114" presetID="10" presetClass="exit" presetSubtype="0" fill="hold" grpId="1" nodeType="withEffect">
                                  <p:stCondLst>
                                    <p:cond delay="500"/>
                                  </p:stCondLst>
                                  <p:childTnLst>
                                    <p:animEffect transition="out" filter="fade">
                                      <p:cBhvr>
                                        <p:cTn id="115" dur="250"/>
                                        <p:tgtEl>
                                          <p:spTgt spid="132"/>
                                        </p:tgtEl>
                                      </p:cBhvr>
                                    </p:animEffect>
                                    <p:set>
                                      <p:cBhvr>
                                        <p:cTn id="116" dur="1" fill="hold">
                                          <p:stCondLst>
                                            <p:cond delay="249"/>
                                          </p:stCondLst>
                                        </p:cTn>
                                        <p:tgtEl>
                                          <p:spTgt spid="132"/>
                                        </p:tgtEl>
                                        <p:attrNameLst>
                                          <p:attrName>style.visibility</p:attrName>
                                        </p:attrNameLst>
                                      </p:cBhvr>
                                      <p:to>
                                        <p:strVal val="hidden"/>
                                      </p:to>
                                    </p:set>
                                  </p:childTnLst>
                                </p:cTn>
                              </p:par>
                              <p:par>
                                <p:cTn id="117" presetID="10" presetClass="exit" presetSubtype="0" fill="hold" grpId="1" nodeType="withEffect">
                                  <p:stCondLst>
                                    <p:cond delay="500"/>
                                  </p:stCondLst>
                                  <p:childTnLst>
                                    <p:animEffect transition="out" filter="fade">
                                      <p:cBhvr>
                                        <p:cTn id="118" dur="250"/>
                                        <p:tgtEl>
                                          <p:spTgt spid="136"/>
                                        </p:tgtEl>
                                      </p:cBhvr>
                                    </p:animEffect>
                                    <p:set>
                                      <p:cBhvr>
                                        <p:cTn id="119" dur="1" fill="hold">
                                          <p:stCondLst>
                                            <p:cond delay="249"/>
                                          </p:stCondLst>
                                        </p:cTn>
                                        <p:tgtEl>
                                          <p:spTgt spid="136"/>
                                        </p:tgtEl>
                                        <p:attrNameLst>
                                          <p:attrName>style.visibility</p:attrName>
                                        </p:attrNameLst>
                                      </p:cBhvr>
                                      <p:to>
                                        <p:strVal val="hidden"/>
                                      </p:to>
                                    </p:set>
                                  </p:childTnLst>
                                </p:cTn>
                              </p:par>
                              <p:par>
                                <p:cTn id="120" presetID="10" presetClass="entr" presetSubtype="0" fill="hold" grpId="0" nodeType="withEffect">
                                  <p:stCondLst>
                                    <p:cond delay="500"/>
                                  </p:stCondLst>
                                  <p:childTnLst>
                                    <p:set>
                                      <p:cBhvr>
                                        <p:cTn id="121" dur="1" fill="hold">
                                          <p:stCondLst>
                                            <p:cond delay="0"/>
                                          </p:stCondLst>
                                        </p:cTn>
                                        <p:tgtEl>
                                          <p:spTgt spid="126"/>
                                        </p:tgtEl>
                                        <p:attrNameLst>
                                          <p:attrName>style.visibility</p:attrName>
                                        </p:attrNameLst>
                                      </p:cBhvr>
                                      <p:to>
                                        <p:strVal val="visible"/>
                                      </p:to>
                                    </p:set>
                                    <p:animEffect transition="in" filter="fade">
                                      <p:cBhvr>
                                        <p:cTn id="122" dur="250"/>
                                        <p:tgtEl>
                                          <p:spTgt spid="126"/>
                                        </p:tgtEl>
                                      </p:cBhvr>
                                    </p:animEffect>
                                  </p:childTnLst>
                                </p:cTn>
                              </p:par>
                              <p:par>
                                <p:cTn id="123" presetID="10" presetClass="entr" presetSubtype="0" fill="hold" grpId="0" nodeType="withEffect">
                                  <p:stCondLst>
                                    <p:cond delay="50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50"/>
                                        <p:tgtEl>
                                          <p:spTgt spid="129"/>
                                        </p:tgtEl>
                                      </p:cBhvr>
                                    </p:animEffect>
                                  </p:childTnLst>
                                </p:cTn>
                              </p:par>
                              <p:par>
                                <p:cTn id="126" presetID="10" presetClass="entr" presetSubtype="0" fill="hold" grpId="0" nodeType="withEffect">
                                  <p:stCondLst>
                                    <p:cond delay="500"/>
                                  </p:stCondLst>
                                  <p:childTnLst>
                                    <p:set>
                                      <p:cBhvr>
                                        <p:cTn id="127" dur="1" fill="hold">
                                          <p:stCondLst>
                                            <p:cond delay="0"/>
                                          </p:stCondLst>
                                        </p:cTn>
                                        <p:tgtEl>
                                          <p:spTgt spid="133"/>
                                        </p:tgtEl>
                                        <p:attrNameLst>
                                          <p:attrName>style.visibility</p:attrName>
                                        </p:attrNameLst>
                                      </p:cBhvr>
                                      <p:to>
                                        <p:strVal val="visible"/>
                                      </p:to>
                                    </p:set>
                                    <p:animEffect transition="in" filter="fade">
                                      <p:cBhvr>
                                        <p:cTn id="128" dur="250"/>
                                        <p:tgtEl>
                                          <p:spTgt spid="133"/>
                                        </p:tgtEl>
                                      </p:cBhvr>
                                    </p:animEffect>
                                  </p:childTnLst>
                                </p:cTn>
                              </p:par>
                              <p:par>
                                <p:cTn id="129" presetID="10" presetClass="entr" presetSubtype="0" fill="hold" grpId="0" nodeType="withEffect">
                                  <p:stCondLst>
                                    <p:cond delay="500"/>
                                  </p:stCondLst>
                                  <p:childTnLst>
                                    <p:set>
                                      <p:cBhvr>
                                        <p:cTn id="130" dur="1" fill="hold">
                                          <p:stCondLst>
                                            <p:cond delay="0"/>
                                          </p:stCondLst>
                                        </p:cTn>
                                        <p:tgtEl>
                                          <p:spTgt spid="137"/>
                                        </p:tgtEl>
                                        <p:attrNameLst>
                                          <p:attrName>style.visibility</p:attrName>
                                        </p:attrNameLst>
                                      </p:cBhvr>
                                      <p:to>
                                        <p:strVal val="visible"/>
                                      </p:to>
                                    </p:set>
                                    <p:animEffect transition="in" filter="fade">
                                      <p:cBhvr>
                                        <p:cTn id="131" dur="250"/>
                                        <p:tgtEl>
                                          <p:spTgt spid="137"/>
                                        </p:tgtEl>
                                      </p:cBhvr>
                                    </p:animEffect>
                                  </p:childTnLst>
                                </p:cTn>
                              </p:par>
                              <p:par>
                                <p:cTn id="132" presetID="10" presetClass="entr" presetSubtype="0" fill="hold" grpId="0" nodeType="withEffect">
                                  <p:stCondLst>
                                    <p:cond delay="750"/>
                                  </p:stCondLst>
                                  <p:childTnLst>
                                    <p:set>
                                      <p:cBhvr>
                                        <p:cTn id="133" dur="1" fill="hold">
                                          <p:stCondLst>
                                            <p:cond delay="0"/>
                                          </p:stCondLst>
                                        </p:cTn>
                                        <p:tgtEl>
                                          <p:spTgt spid="130"/>
                                        </p:tgtEl>
                                        <p:attrNameLst>
                                          <p:attrName>style.visibility</p:attrName>
                                        </p:attrNameLst>
                                      </p:cBhvr>
                                      <p:to>
                                        <p:strVal val="visible"/>
                                      </p:to>
                                    </p:set>
                                    <p:animEffect transition="in" filter="fade">
                                      <p:cBhvr>
                                        <p:cTn id="134" dur="250"/>
                                        <p:tgtEl>
                                          <p:spTgt spid="130"/>
                                        </p:tgtEl>
                                      </p:cBhvr>
                                    </p:animEffect>
                                  </p:childTnLst>
                                </p:cTn>
                              </p:par>
                              <p:par>
                                <p:cTn id="135" presetID="10" presetClass="entr" presetSubtype="0" fill="hold" grpId="0" nodeType="withEffect">
                                  <p:stCondLst>
                                    <p:cond delay="750"/>
                                  </p:stCondLst>
                                  <p:childTnLst>
                                    <p:set>
                                      <p:cBhvr>
                                        <p:cTn id="136" dur="1" fill="hold">
                                          <p:stCondLst>
                                            <p:cond delay="0"/>
                                          </p:stCondLst>
                                        </p:cTn>
                                        <p:tgtEl>
                                          <p:spTgt spid="134"/>
                                        </p:tgtEl>
                                        <p:attrNameLst>
                                          <p:attrName>style.visibility</p:attrName>
                                        </p:attrNameLst>
                                      </p:cBhvr>
                                      <p:to>
                                        <p:strVal val="visible"/>
                                      </p:to>
                                    </p:set>
                                    <p:animEffect transition="in" filter="fade">
                                      <p:cBhvr>
                                        <p:cTn id="137" dur="250"/>
                                        <p:tgtEl>
                                          <p:spTgt spid="134"/>
                                        </p:tgtEl>
                                      </p:cBhvr>
                                    </p:animEffect>
                                  </p:childTnLst>
                                </p:cTn>
                              </p:par>
                              <p:par>
                                <p:cTn id="138" presetID="10" presetClass="entr" presetSubtype="0" fill="hold" grpId="0" nodeType="withEffect">
                                  <p:stCondLst>
                                    <p:cond delay="750"/>
                                  </p:stCondLst>
                                  <p:childTnLst>
                                    <p:set>
                                      <p:cBhvr>
                                        <p:cTn id="139" dur="1" fill="hold">
                                          <p:stCondLst>
                                            <p:cond delay="0"/>
                                          </p:stCondLst>
                                        </p:cTn>
                                        <p:tgtEl>
                                          <p:spTgt spid="138"/>
                                        </p:tgtEl>
                                        <p:attrNameLst>
                                          <p:attrName>style.visibility</p:attrName>
                                        </p:attrNameLst>
                                      </p:cBhvr>
                                      <p:to>
                                        <p:strVal val="visible"/>
                                      </p:to>
                                    </p:set>
                                    <p:animEffect transition="in" filter="fade">
                                      <p:cBhvr>
                                        <p:cTn id="140" dur="250"/>
                                        <p:tgtEl>
                                          <p:spTgt spid="138"/>
                                        </p:tgtEl>
                                      </p:cBhvr>
                                    </p:animEffect>
                                  </p:childTnLst>
                                </p:cTn>
                              </p:par>
                              <p:par>
                                <p:cTn id="141" presetID="10" presetClass="exit" presetSubtype="0" fill="hold" grpId="1" nodeType="withEffect">
                                  <p:stCondLst>
                                    <p:cond delay="750"/>
                                  </p:stCondLst>
                                  <p:childTnLst>
                                    <p:animEffect transition="out" filter="fade">
                                      <p:cBhvr>
                                        <p:cTn id="142" dur="250"/>
                                        <p:tgtEl>
                                          <p:spTgt spid="126"/>
                                        </p:tgtEl>
                                      </p:cBhvr>
                                    </p:animEffect>
                                    <p:set>
                                      <p:cBhvr>
                                        <p:cTn id="143" dur="1" fill="hold">
                                          <p:stCondLst>
                                            <p:cond delay="249"/>
                                          </p:stCondLst>
                                        </p:cTn>
                                        <p:tgtEl>
                                          <p:spTgt spid="126"/>
                                        </p:tgtEl>
                                        <p:attrNameLst>
                                          <p:attrName>style.visibility</p:attrName>
                                        </p:attrNameLst>
                                      </p:cBhvr>
                                      <p:to>
                                        <p:strVal val="hidden"/>
                                      </p:to>
                                    </p:set>
                                  </p:childTnLst>
                                </p:cTn>
                              </p:par>
                              <p:par>
                                <p:cTn id="144" presetID="10" presetClass="exit" presetSubtype="0" fill="hold" grpId="1" nodeType="withEffect">
                                  <p:stCondLst>
                                    <p:cond delay="750"/>
                                  </p:stCondLst>
                                  <p:childTnLst>
                                    <p:animEffect transition="out" filter="fade">
                                      <p:cBhvr>
                                        <p:cTn id="145" dur="250"/>
                                        <p:tgtEl>
                                          <p:spTgt spid="129"/>
                                        </p:tgtEl>
                                      </p:cBhvr>
                                    </p:animEffect>
                                    <p:set>
                                      <p:cBhvr>
                                        <p:cTn id="146" dur="1" fill="hold">
                                          <p:stCondLst>
                                            <p:cond delay="249"/>
                                          </p:stCondLst>
                                        </p:cTn>
                                        <p:tgtEl>
                                          <p:spTgt spid="129"/>
                                        </p:tgtEl>
                                        <p:attrNameLst>
                                          <p:attrName>style.visibility</p:attrName>
                                        </p:attrNameLst>
                                      </p:cBhvr>
                                      <p:to>
                                        <p:strVal val="hidden"/>
                                      </p:to>
                                    </p:set>
                                  </p:childTnLst>
                                </p:cTn>
                              </p:par>
                              <p:par>
                                <p:cTn id="147" presetID="10" presetClass="exit" presetSubtype="0" fill="hold" grpId="1" nodeType="withEffect">
                                  <p:stCondLst>
                                    <p:cond delay="750"/>
                                  </p:stCondLst>
                                  <p:childTnLst>
                                    <p:animEffect transition="out" filter="fade">
                                      <p:cBhvr>
                                        <p:cTn id="148" dur="250"/>
                                        <p:tgtEl>
                                          <p:spTgt spid="133"/>
                                        </p:tgtEl>
                                      </p:cBhvr>
                                    </p:animEffect>
                                    <p:set>
                                      <p:cBhvr>
                                        <p:cTn id="149" dur="1" fill="hold">
                                          <p:stCondLst>
                                            <p:cond delay="249"/>
                                          </p:stCondLst>
                                        </p:cTn>
                                        <p:tgtEl>
                                          <p:spTgt spid="133"/>
                                        </p:tgtEl>
                                        <p:attrNameLst>
                                          <p:attrName>style.visibility</p:attrName>
                                        </p:attrNameLst>
                                      </p:cBhvr>
                                      <p:to>
                                        <p:strVal val="hidden"/>
                                      </p:to>
                                    </p:set>
                                  </p:childTnLst>
                                </p:cTn>
                              </p:par>
                              <p:par>
                                <p:cTn id="150" presetID="10" presetClass="exit" presetSubtype="0" fill="hold" grpId="1" nodeType="withEffect">
                                  <p:stCondLst>
                                    <p:cond delay="750"/>
                                  </p:stCondLst>
                                  <p:childTnLst>
                                    <p:animEffect transition="out" filter="fade">
                                      <p:cBhvr>
                                        <p:cTn id="151" dur="250"/>
                                        <p:tgtEl>
                                          <p:spTgt spid="137"/>
                                        </p:tgtEl>
                                      </p:cBhvr>
                                    </p:animEffect>
                                    <p:set>
                                      <p:cBhvr>
                                        <p:cTn id="152" dur="1" fill="hold">
                                          <p:stCondLst>
                                            <p:cond delay="249"/>
                                          </p:stCondLst>
                                        </p:cTn>
                                        <p:tgtEl>
                                          <p:spTgt spid="137"/>
                                        </p:tgtEl>
                                        <p:attrNameLst>
                                          <p:attrName>style.visibility</p:attrName>
                                        </p:attrNameLst>
                                      </p:cBhvr>
                                      <p:to>
                                        <p:strVal val="hidden"/>
                                      </p:to>
                                    </p:set>
                                  </p:childTnLst>
                                </p:cTn>
                              </p:par>
                              <p:par>
                                <p:cTn id="153" presetID="10" presetClass="exit" presetSubtype="0" fill="hold" grpId="1" nodeType="withEffect">
                                  <p:stCondLst>
                                    <p:cond delay="1000"/>
                                  </p:stCondLst>
                                  <p:childTnLst>
                                    <p:animEffect transition="out" filter="fade">
                                      <p:cBhvr>
                                        <p:cTn id="154" dur="250"/>
                                        <p:tgtEl>
                                          <p:spTgt spid="130"/>
                                        </p:tgtEl>
                                      </p:cBhvr>
                                    </p:animEffect>
                                    <p:set>
                                      <p:cBhvr>
                                        <p:cTn id="155" dur="1" fill="hold">
                                          <p:stCondLst>
                                            <p:cond delay="249"/>
                                          </p:stCondLst>
                                        </p:cTn>
                                        <p:tgtEl>
                                          <p:spTgt spid="130"/>
                                        </p:tgtEl>
                                        <p:attrNameLst>
                                          <p:attrName>style.visibility</p:attrName>
                                        </p:attrNameLst>
                                      </p:cBhvr>
                                      <p:to>
                                        <p:strVal val="hidden"/>
                                      </p:to>
                                    </p:set>
                                  </p:childTnLst>
                                </p:cTn>
                              </p:par>
                              <p:par>
                                <p:cTn id="156" presetID="10" presetClass="exit" presetSubtype="0" fill="hold" grpId="1" nodeType="withEffect">
                                  <p:stCondLst>
                                    <p:cond delay="1000"/>
                                  </p:stCondLst>
                                  <p:childTnLst>
                                    <p:animEffect transition="out" filter="fade">
                                      <p:cBhvr>
                                        <p:cTn id="157" dur="250"/>
                                        <p:tgtEl>
                                          <p:spTgt spid="134"/>
                                        </p:tgtEl>
                                      </p:cBhvr>
                                    </p:animEffect>
                                    <p:set>
                                      <p:cBhvr>
                                        <p:cTn id="158" dur="1" fill="hold">
                                          <p:stCondLst>
                                            <p:cond delay="249"/>
                                          </p:stCondLst>
                                        </p:cTn>
                                        <p:tgtEl>
                                          <p:spTgt spid="134"/>
                                        </p:tgtEl>
                                        <p:attrNameLst>
                                          <p:attrName>style.visibility</p:attrName>
                                        </p:attrNameLst>
                                      </p:cBhvr>
                                      <p:to>
                                        <p:strVal val="hidden"/>
                                      </p:to>
                                    </p:set>
                                  </p:childTnLst>
                                </p:cTn>
                              </p:par>
                              <p:par>
                                <p:cTn id="159" presetID="10" presetClass="exit" presetSubtype="0" fill="hold" grpId="1" nodeType="withEffect">
                                  <p:stCondLst>
                                    <p:cond delay="1000"/>
                                  </p:stCondLst>
                                  <p:childTnLst>
                                    <p:animEffect transition="out" filter="fade">
                                      <p:cBhvr>
                                        <p:cTn id="160" dur="250"/>
                                        <p:tgtEl>
                                          <p:spTgt spid="138"/>
                                        </p:tgtEl>
                                      </p:cBhvr>
                                    </p:animEffect>
                                    <p:set>
                                      <p:cBhvr>
                                        <p:cTn id="161" dur="1" fill="hold">
                                          <p:stCondLst>
                                            <p:cond delay="249"/>
                                          </p:stCondLst>
                                        </p:cTn>
                                        <p:tgtEl>
                                          <p:spTgt spid="138"/>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139"/>
                                        </p:tgtEl>
                                        <p:attrNameLst>
                                          <p:attrName>style.visibility</p:attrName>
                                        </p:attrNameLst>
                                      </p:cBhvr>
                                      <p:to>
                                        <p:strVal val="visible"/>
                                      </p:to>
                                    </p:set>
                                    <p:animEffect transition="in" filter="fade">
                                      <p:cBhvr>
                                        <p:cTn id="166" dur="250"/>
                                        <p:tgtEl>
                                          <p:spTgt spid="139"/>
                                        </p:tgtEl>
                                      </p:cBhvr>
                                    </p:animEffect>
                                  </p:childTnLst>
                                </p:cTn>
                              </p:par>
                              <p:par>
                                <p:cTn id="167" presetID="1" presetClass="entr" presetSubtype="0" fill="hold" grpId="0" nodeType="withEffect">
                                  <p:stCondLst>
                                    <p:cond delay="0"/>
                                  </p:stCondLst>
                                  <p:childTnLst>
                                    <p:set>
                                      <p:cBhvr>
                                        <p:cTn id="168" dur="1" fill="hold">
                                          <p:stCondLst>
                                            <p:cond delay="0"/>
                                          </p:stCondLst>
                                        </p:cTn>
                                        <p:tgtEl>
                                          <p:spTgt spid="156">
                                            <p:txEl>
                                              <p:pRg st="0" end="0"/>
                                            </p:txEl>
                                          </p:spTgt>
                                        </p:tgtEl>
                                        <p:attrNameLst>
                                          <p:attrName>style.visibility</p:attrName>
                                        </p:attrNameLst>
                                      </p:cBhvr>
                                      <p:to>
                                        <p:strVal val="visible"/>
                                      </p:to>
                                    </p:set>
                                  </p:childTnLst>
                                </p:cTn>
                              </p:par>
                              <p:par>
                                <p:cTn id="169" presetID="10" presetClass="entr" presetSubtype="0" fill="hold" grpId="0" nodeType="withEffect">
                                  <p:stCondLst>
                                    <p:cond delay="0"/>
                                  </p:stCondLst>
                                  <p:childTnLst>
                                    <p:set>
                                      <p:cBhvr>
                                        <p:cTn id="170" dur="1" fill="hold">
                                          <p:stCondLst>
                                            <p:cond delay="0"/>
                                          </p:stCondLst>
                                        </p:cTn>
                                        <p:tgtEl>
                                          <p:spTgt spid="140"/>
                                        </p:tgtEl>
                                        <p:attrNameLst>
                                          <p:attrName>style.visibility</p:attrName>
                                        </p:attrNameLst>
                                      </p:cBhvr>
                                      <p:to>
                                        <p:strVal val="visible"/>
                                      </p:to>
                                    </p:set>
                                    <p:animEffect transition="in" filter="fade">
                                      <p:cBhvr>
                                        <p:cTn id="171" dur="250"/>
                                        <p:tgtEl>
                                          <p:spTgt spid="140"/>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41"/>
                                        </p:tgtEl>
                                        <p:attrNameLst>
                                          <p:attrName>style.visibility</p:attrName>
                                        </p:attrNameLst>
                                      </p:cBhvr>
                                      <p:to>
                                        <p:strVal val="visible"/>
                                      </p:to>
                                    </p:set>
                                    <p:animEffect transition="in" filter="fade">
                                      <p:cBhvr>
                                        <p:cTn id="174" dur="250"/>
                                        <p:tgtEl>
                                          <p:spTgt spid="141"/>
                                        </p:tgtEl>
                                      </p:cBhvr>
                                    </p:animEffect>
                                  </p:childTnLst>
                                </p:cTn>
                              </p:par>
                              <p:par>
                                <p:cTn id="175" presetID="10" presetClass="exit" presetSubtype="0" fill="hold" grpId="1" nodeType="withEffect">
                                  <p:stCondLst>
                                    <p:cond delay="250"/>
                                  </p:stCondLst>
                                  <p:childTnLst>
                                    <p:animEffect transition="out" filter="fade">
                                      <p:cBhvr>
                                        <p:cTn id="176" dur="250"/>
                                        <p:tgtEl>
                                          <p:spTgt spid="140"/>
                                        </p:tgtEl>
                                      </p:cBhvr>
                                    </p:animEffect>
                                    <p:set>
                                      <p:cBhvr>
                                        <p:cTn id="177" dur="1" fill="hold">
                                          <p:stCondLst>
                                            <p:cond delay="249"/>
                                          </p:stCondLst>
                                        </p:cTn>
                                        <p:tgtEl>
                                          <p:spTgt spid="140"/>
                                        </p:tgtEl>
                                        <p:attrNameLst>
                                          <p:attrName>style.visibility</p:attrName>
                                        </p:attrNameLst>
                                      </p:cBhvr>
                                      <p:to>
                                        <p:strVal val="hidden"/>
                                      </p:to>
                                    </p:set>
                                  </p:childTnLst>
                                </p:cTn>
                              </p:par>
                              <p:par>
                                <p:cTn id="178" presetID="10" presetClass="exit" presetSubtype="0" fill="hold" grpId="1" nodeType="withEffect">
                                  <p:stCondLst>
                                    <p:cond delay="250"/>
                                  </p:stCondLst>
                                  <p:childTnLst>
                                    <p:animEffect transition="out" filter="fade">
                                      <p:cBhvr>
                                        <p:cTn id="179" dur="250"/>
                                        <p:tgtEl>
                                          <p:spTgt spid="141"/>
                                        </p:tgtEl>
                                      </p:cBhvr>
                                    </p:animEffect>
                                    <p:set>
                                      <p:cBhvr>
                                        <p:cTn id="180" dur="1" fill="hold">
                                          <p:stCondLst>
                                            <p:cond delay="249"/>
                                          </p:stCondLst>
                                        </p:cTn>
                                        <p:tgtEl>
                                          <p:spTgt spid="141"/>
                                        </p:tgtEl>
                                        <p:attrNameLst>
                                          <p:attrName>style.visibility</p:attrName>
                                        </p:attrNameLst>
                                      </p:cBhvr>
                                      <p:to>
                                        <p:strVal val="hidden"/>
                                      </p:to>
                                    </p:set>
                                  </p:childTnLst>
                                </p:cTn>
                              </p:par>
                              <p:par>
                                <p:cTn id="181" presetID="10" presetClass="exit" presetSubtype="0" fill="hold" grpId="1" nodeType="withEffect">
                                  <p:stCondLst>
                                    <p:cond delay="250"/>
                                  </p:stCondLst>
                                  <p:childTnLst>
                                    <p:animEffect transition="out" filter="fade">
                                      <p:cBhvr>
                                        <p:cTn id="182" dur="250"/>
                                        <p:tgtEl>
                                          <p:spTgt spid="139"/>
                                        </p:tgtEl>
                                      </p:cBhvr>
                                    </p:animEffect>
                                    <p:set>
                                      <p:cBhvr>
                                        <p:cTn id="183" dur="1" fill="hold">
                                          <p:stCondLst>
                                            <p:cond delay="249"/>
                                          </p:stCondLst>
                                        </p:cTn>
                                        <p:tgtEl>
                                          <p:spTgt spid="139"/>
                                        </p:tgtEl>
                                        <p:attrNameLst>
                                          <p:attrName>style.visibility</p:attrName>
                                        </p:attrNameLst>
                                      </p:cBhvr>
                                      <p:to>
                                        <p:strVal val="hidden"/>
                                      </p:to>
                                    </p:set>
                                  </p:childTnLst>
                                </p:cTn>
                              </p:par>
                              <p:par>
                                <p:cTn id="184" presetID="10" presetClass="entr" presetSubtype="0" fill="hold" grpId="0" nodeType="withEffect">
                                  <p:stCondLst>
                                    <p:cond delay="250"/>
                                  </p:stCondLst>
                                  <p:childTnLst>
                                    <p:set>
                                      <p:cBhvr>
                                        <p:cTn id="185" dur="1" fill="hold">
                                          <p:stCondLst>
                                            <p:cond delay="0"/>
                                          </p:stCondLst>
                                        </p:cTn>
                                        <p:tgtEl>
                                          <p:spTgt spid="143"/>
                                        </p:tgtEl>
                                        <p:attrNameLst>
                                          <p:attrName>style.visibility</p:attrName>
                                        </p:attrNameLst>
                                      </p:cBhvr>
                                      <p:to>
                                        <p:strVal val="visible"/>
                                      </p:to>
                                    </p:set>
                                    <p:animEffect transition="in" filter="fade">
                                      <p:cBhvr>
                                        <p:cTn id="186" dur="250"/>
                                        <p:tgtEl>
                                          <p:spTgt spid="143"/>
                                        </p:tgtEl>
                                      </p:cBhvr>
                                    </p:animEffect>
                                  </p:childTnLst>
                                </p:cTn>
                              </p:par>
                              <p:par>
                                <p:cTn id="187" presetID="10" presetClass="entr" presetSubtype="0" fill="hold" grpId="0" nodeType="withEffect">
                                  <p:stCondLst>
                                    <p:cond delay="250"/>
                                  </p:stCondLst>
                                  <p:childTnLst>
                                    <p:set>
                                      <p:cBhvr>
                                        <p:cTn id="188" dur="1" fill="hold">
                                          <p:stCondLst>
                                            <p:cond delay="0"/>
                                          </p:stCondLst>
                                        </p:cTn>
                                        <p:tgtEl>
                                          <p:spTgt spid="142"/>
                                        </p:tgtEl>
                                        <p:attrNameLst>
                                          <p:attrName>style.visibility</p:attrName>
                                        </p:attrNameLst>
                                      </p:cBhvr>
                                      <p:to>
                                        <p:strVal val="visible"/>
                                      </p:to>
                                    </p:set>
                                    <p:animEffect transition="in" filter="fade">
                                      <p:cBhvr>
                                        <p:cTn id="189" dur="250"/>
                                        <p:tgtEl>
                                          <p:spTgt spid="142"/>
                                        </p:tgtEl>
                                      </p:cBhvr>
                                    </p:animEffect>
                                  </p:childTnLst>
                                </p:cTn>
                              </p:par>
                              <p:par>
                                <p:cTn id="190" presetID="10" presetClass="exit" presetSubtype="0" fill="hold" grpId="1" nodeType="withEffect">
                                  <p:stCondLst>
                                    <p:cond delay="500"/>
                                  </p:stCondLst>
                                  <p:childTnLst>
                                    <p:animEffect transition="out" filter="fade">
                                      <p:cBhvr>
                                        <p:cTn id="191" dur="250"/>
                                        <p:tgtEl>
                                          <p:spTgt spid="143"/>
                                        </p:tgtEl>
                                      </p:cBhvr>
                                    </p:animEffect>
                                    <p:set>
                                      <p:cBhvr>
                                        <p:cTn id="192" dur="1" fill="hold">
                                          <p:stCondLst>
                                            <p:cond delay="249"/>
                                          </p:stCondLst>
                                        </p:cTn>
                                        <p:tgtEl>
                                          <p:spTgt spid="143"/>
                                        </p:tgtEl>
                                        <p:attrNameLst>
                                          <p:attrName>style.visibility</p:attrName>
                                        </p:attrNameLst>
                                      </p:cBhvr>
                                      <p:to>
                                        <p:strVal val="hidden"/>
                                      </p:to>
                                    </p:set>
                                  </p:childTnLst>
                                </p:cTn>
                              </p:par>
                              <p:par>
                                <p:cTn id="193" presetID="10" presetClass="exit" presetSubtype="0" fill="hold" grpId="1" nodeType="withEffect">
                                  <p:stCondLst>
                                    <p:cond delay="500"/>
                                  </p:stCondLst>
                                  <p:childTnLst>
                                    <p:animEffect transition="out" filter="fade">
                                      <p:cBhvr>
                                        <p:cTn id="194" dur="250"/>
                                        <p:tgtEl>
                                          <p:spTgt spid="142"/>
                                        </p:tgtEl>
                                      </p:cBhvr>
                                    </p:animEffect>
                                    <p:set>
                                      <p:cBhvr>
                                        <p:cTn id="195" dur="1" fill="hold">
                                          <p:stCondLst>
                                            <p:cond delay="249"/>
                                          </p:stCondLst>
                                        </p:cTn>
                                        <p:tgtEl>
                                          <p:spTgt spid="142"/>
                                        </p:tgtEl>
                                        <p:attrNameLst>
                                          <p:attrName>style.visibility</p:attrName>
                                        </p:attrNameLst>
                                      </p:cBhvr>
                                      <p:to>
                                        <p:strVal val="hidden"/>
                                      </p:to>
                                    </p:set>
                                  </p:childTnLst>
                                </p:cTn>
                              </p:par>
                              <p:par>
                                <p:cTn id="196" presetID="10" presetClass="entr" presetSubtype="0" fill="hold" grpId="2" nodeType="withEffect">
                                  <p:stCondLst>
                                    <p:cond delay="500"/>
                                  </p:stCondLst>
                                  <p:childTnLst>
                                    <p:set>
                                      <p:cBhvr>
                                        <p:cTn id="197" dur="1" fill="hold">
                                          <p:stCondLst>
                                            <p:cond delay="0"/>
                                          </p:stCondLst>
                                        </p:cTn>
                                        <p:tgtEl>
                                          <p:spTgt spid="130"/>
                                        </p:tgtEl>
                                        <p:attrNameLst>
                                          <p:attrName>style.visibility</p:attrName>
                                        </p:attrNameLst>
                                      </p:cBhvr>
                                      <p:to>
                                        <p:strVal val="visible"/>
                                      </p:to>
                                    </p:set>
                                    <p:animEffect transition="in" filter="fade">
                                      <p:cBhvr>
                                        <p:cTn id="198" dur="250"/>
                                        <p:tgtEl>
                                          <p:spTgt spid="130"/>
                                        </p:tgtEl>
                                      </p:cBhvr>
                                    </p:animEffect>
                                  </p:childTnLst>
                                </p:cTn>
                              </p:par>
                              <p:par>
                                <p:cTn id="199" presetID="10" presetClass="entr" presetSubtype="0" fill="hold" grpId="2" nodeType="withEffect">
                                  <p:stCondLst>
                                    <p:cond delay="500"/>
                                  </p:stCondLst>
                                  <p:childTnLst>
                                    <p:set>
                                      <p:cBhvr>
                                        <p:cTn id="200" dur="1" fill="hold">
                                          <p:stCondLst>
                                            <p:cond delay="0"/>
                                          </p:stCondLst>
                                        </p:cTn>
                                        <p:tgtEl>
                                          <p:spTgt spid="134"/>
                                        </p:tgtEl>
                                        <p:attrNameLst>
                                          <p:attrName>style.visibility</p:attrName>
                                        </p:attrNameLst>
                                      </p:cBhvr>
                                      <p:to>
                                        <p:strVal val="visible"/>
                                      </p:to>
                                    </p:set>
                                    <p:animEffect transition="in" filter="fade">
                                      <p:cBhvr>
                                        <p:cTn id="201" dur="250"/>
                                        <p:tgtEl>
                                          <p:spTgt spid="134"/>
                                        </p:tgtEl>
                                      </p:cBhvr>
                                    </p:animEffect>
                                  </p:childTnLst>
                                </p:cTn>
                              </p:par>
                              <p:par>
                                <p:cTn id="202" presetID="10" presetClass="entr" presetSubtype="0" fill="hold" grpId="2" nodeType="withEffect">
                                  <p:stCondLst>
                                    <p:cond delay="50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50"/>
                                        <p:tgtEl>
                                          <p:spTgt spid="138"/>
                                        </p:tgtEl>
                                      </p:cBhvr>
                                    </p:animEffect>
                                  </p:childTnLst>
                                </p:cTn>
                              </p:par>
                              <p:par>
                                <p:cTn id="205" presetID="10" presetClass="exit" presetSubtype="0" fill="hold" grpId="3" nodeType="withEffect">
                                  <p:stCondLst>
                                    <p:cond delay="750"/>
                                  </p:stCondLst>
                                  <p:childTnLst>
                                    <p:animEffect transition="out" filter="fade">
                                      <p:cBhvr>
                                        <p:cTn id="206" dur="250"/>
                                        <p:tgtEl>
                                          <p:spTgt spid="130"/>
                                        </p:tgtEl>
                                      </p:cBhvr>
                                    </p:animEffect>
                                    <p:set>
                                      <p:cBhvr>
                                        <p:cTn id="207" dur="1" fill="hold">
                                          <p:stCondLst>
                                            <p:cond delay="249"/>
                                          </p:stCondLst>
                                        </p:cTn>
                                        <p:tgtEl>
                                          <p:spTgt spid="130"/>
                                        </p:tgtEl>
                                        <p:attrNameLst>
                                          <p:attrName>style.visibility</p:attrName>
                                        </p:attrNameLst>
                                      </p:cBhvr>
                                      <p:to>
                                        <p:strVal val="hidden"/>
                                      </p:to>
                                    </p:set>
                                  </p:childTnLst>
                                </p:cTn>
                              </p:par>
                              <p:par>
                                <p:cTn id="208" presetID="10" presetClass="exit" presetSubtype="0" fill="hold" grpId="3" nodeType="withEffect">
                                  <p:stCondLst>
                                    <p:cond delay="750"/>
                                  </p:stCondLst>
                                  <p:childTnLst>
                                    <p:animEffect transition="out" filter="fade">
                                      <p:cBhvr>
                                        <p:cTn id="209" dur="250"/>
                                        <p:tgtEl>
                                          <p:spTgt spid="134"/>
                                        </p:tgtEl>
                                      </p:cBhvr>
                                    </p:animEffect>
                                    <p:set>
                                      <p:cBhvr>
                                        <p:cTn id="210" dur="1" fill="hold">
                                          <p:stCondLst>
                                            <p:cond delay="249"/>
                                          </p:stCondLst>
                                        </p:cTn>
                                        <p:tgtEl>
                                          <p:spTgt spid="134"/>
                                        </p:tgtEl>
                                        <p:attrNameLst>
                                          <p:attrName>style.visibility</p:attrName>
                                        </p:attrNameLst>
                                      </p:cBhvr>
                                      <p:to>
                                        <p:strVal val="hidden"/>
                                      </p:to>
                                    </p:set>
                                  </p:childTnLst>
                                </p:cTn>
                              </p:par>
                              <p:par>
                                <p:cTn id="211" presetID="10" presetClass="exit" presetSubtype="0" fill="hold" grpId="3" nodeType="withEffect">
                                  <p:stCondLst>
                                    <p:cond delay="750"/>
                                  </p:stCondLst>
                                  <p:childTnLst>
                                    <p:animEffect transition="out" filter="fade">
                                      <p:cBhvr>
                                        <p:cTn id="212" dur="250"/>
                                        <p:tgtEl>
                                          <p:spTgt spid="138"/>
                                        </p:tgtEl>
                                      </p:cBhvr>
                                    </p:animEffect>
                                    <p:set>
                                      <p:cBhvr>
                                        <p:cTn id="213" dur="1" fill="hold">
                                          <p:stCondLst>
                                            <p:cond delay="249"/>
                                          </p:stCondLst>
                                        </p:cTn>
                                        <p:tgtEl>
                                          <p:spTgt spid="138"/>
                                        </p:tgtEl>
                                        <p:attrNameLst>
                                          <p:attrName>style.visibility</p:attrName>
                                        </p:attrNameLst>
                                      </p:cBhvr>
                                      <p:to>
                                        <p:strVal val="hidden"/>
                                      </p:to>
                                    </p:set>
                                  </p:childTnLst>
                                </p:cTn>
                              </p:par>
                              <p:par>
                                <p:cTn id="214" presetID="10" presetClass="entr" presetSubtype="0" fill="hold" grpId="2" nodeType="withEffect">
                                  <p:stCondLst>
                                    <p:cond delay="750"/>
                                  </p:stCondLst>
                                  <p:childTnLst>
                                    <p:set>
                                      <p:cBhvr>
                                        <p:cTn id="215" dur="1" fill="hold">
                                          <p:stCondLst>
                                            <p:cond delay="0"/>
                                          </p:stCondLst>
                                        </p:cTn>
                                        <p:tgtEl>
                                          <p:spTgt spid="126"/>
                                        </p:tgtEl>
                                        <p:attrNameLst>
                                          <p:attrName>style.visibility</p:attrName>
                                        </p:attrNameLst>
                                      </p:cBhvr>
                                      <p:to>
                                        <p:strVal val="visible"/>
                                      </p:to>
                                    </p:set>
                                    <p:animEffect transition="in" filter="fade">
                                      <p:cBhvr>
                                        <p:cTn id="216" dur="250"/>
                                        <p:tgtEl>
                                          <p:spTgt spid="126"/>
                                        </p:tgtEl>
                                      </p:cBhvr>
                                    </p:animEffect>
                                  </p:childTnLst>
                                </p:cTn>
                              </p:par>
                              <p:par>
                                <p:cTn id="217" presetID="10" presetClass="entr" presetSubtype="0" fill="hold" grpId="2" nodeType="withEffect">
                                  <p:stCondLst>
                                    <p:cond delay="750"/>
                                  </p:stCondLst>
                                  <p:childTnLst>
                                    <p:set>
                                      <p:cBhvr>
                                        <p:cTn id="218" dur="1" fill="hold">
                                          <p:stCondLst>
                                            <p:cond delay="0"/>
                                          </p:stCondLst>
                                        </p:cTn>
                                        <p:tgtEl>
                                          <p:spTgt spid="129"/>
                                        </p:tgtEl>
                                        <p:attrNameLst>
                                          <p:attrName>style.visibility</p:attrName>
                                        </p:attrNameLst>
                                      </p:cBhvr>
                                      <p:to>
                                        <p:strVal val="visible"/>
                                      </p:to>
                                    </p:set>
                                    <p:animEffect transition="in" filter="fade">
                                      <p:cBhvr>
                                        <p:cTn id="219" dur="250"/>
                                        <p:tgtEl>
                                          <p:spTgt spid="129"/>
                                        </p:tgtEl>
                                      </p:cBhvr>
                                    </p:animEffect>
                                  </p:childTnLst>
                                </p:cTn>
                              </p:par>
                              <p:par>
                                <p:cTn id="220" presetID="10" presetClass="entr" presetSubtype="0" fill="hold" grpId="2" nodeType="withEffect">
                                  <p:stCondLst>
                                    <p:cond delay="750"/>
                                  </p:stCondLst>
                                  <p:childTnLst>
                                    <p:set>
                                      <p:cBhvr>
                                        <p:cTn id="221" dur="1" fill="hold">
                                          <p:stCondLst>
                                            <p:cond delay="0"/>
                                          </p:stCondLst>
                                        </p:cTn>
                                        <p:tgtEl>
                                          <p:spTgt spid="133"/>
                                        </p:tgtEl>
                                        <p:attrNameLst>
                                          <p:attrName>style.visibility</p:attrName>
                                        </p:attrNameLst>
                                      </p:cBhvr>
                                      <p:to>
                                        <p:strVal val="visible"/>
                                      </p:to>
                                    </p:set>
                                    <p:animEffect transition="in" filter="fade">
                                      <p:cBhvr>
                                        <p:cTn id="222" dur="250"/>
                                        <p:tgtEl>
                                          <p:spTgt spid="133"/>
                                        </p:tgtEl>
                                      </p:cBhvr>
                                    </p:animEffect>
                                  </p:childTnLst>
                                </p:cTn>
                              </p:par>
                              <p:par>
                                <p:cTn id="223" presetID="10" presetClass="entr" presetSubtype="0" fill="hold" grpId="2" nodeType="withEffect">
                                  <p:stCondLst>
                                    <p:cond delay="750"/>
                                  </p:stCondLst>
                                  <p:childTnLst>
                                    <p:set>
                                      <p:cBhvr>
                                        <p:cTn id="224" dur="1" fill="hold">
                                          <p:stCondLst>
                                            <p:cond delay="0"/>
                                          </p:stCondLst>
                                        </p:cTn>
                                        <p:tgtEl>
                                          <p:spTgt spid="137"/>
                                        </p:tgtEl>
                                        <p:attrNameLst>
                                          <p:attrName>style.visibility</p:attrName>
                                        </p:attrNameLst>
                                      </p:cBhvr>
                                      <p:to>
                                        <p:strVal val="visible"/>
                                      </p:to>
                                    </p:set>
                                    <p:animEffect transition="in" filter="fade">
                                      <p:cBhvr>
                                        <p:cTn id="225" dur="250"/>
                                        <p:tgtEl>
                                          <p:spTgt spid="137"/>
                                        </p:tgtEl>
                                      </p:cBhvr>
                                    </p:animEffect>
                                  </p:childTnLst>
                                </p:cTn>
                              </p:par>
                              <p:par>
                                <p:cTn id="226" presetID="10" presetClass="exit" presetSubtype="0" fill="hold" grpId="3" nodeType="withEffect">
                                  <p:stCondLst>
                                    <p:cond delay="1000"/>
                                  </p:stCondLst>
                                  <p:childTnLst>
                                    <p:animEffect transition="out" filter="fade">
                                      <p:cBhvr>
                                        <p:cTn id="227" dur="250"/>
                                        <p:tgtEl>
                                          <p:spTgt spid="126"/>
                                        </p:tgtEl>
                                      </p:cBhvr>
                                    </p:animEffect>
                                    <p:set>
                                      <p:cBhvr>
                                        <p:cTn id="228" dur="1" fill="hold">
                                          <p:stCondLst>
                                            <p:cond delay="249"/>
                                          </p:stCondLst>
                                        </p:cTn>
                                        <p:tgtEl>
                                          <p:spTgt spid="126"/>
                                        </p:tgtEl>
                                        <p:attrNameLst>
                                          <p:attrName>style.visibility</p:attrName>
                                        </p:attrNameLst>
                                      </p:cBhvr>
                                      <p:to>
                                        <p:strVal val="hidden"/>
                                      </p:to>
                                    </p:set>
                                  </p:childTnLst>
                                </p:cTn>
                              </p:par>
                              <p:par>
                                <p:cTn id="229" presetID="10" presetClass="exit" presetSubtype="0" fill="hold" grpId="3" nodeType="withEffect">
                                  <p:stCondLst>
                                    <p:cond delay="1000"/>
                                  </p:stCondLst>
                                  <p:childTnLst>
                                    <p:animEffect transition="out" filter="fade">
                                      <p:cBhvr>
                                        <p:cTn id="230" dur="250"/>
                                        <p:tgtEl>
                                          <p:spTgt spid="129"/>
                                        </p:tgtEl>
                                      </p:cBhvr>
                                    </p:animEffect>
                                    <p:set>
                                      <p:cBhvr>
                                        <p:cTn id="231" dur="1" fill="hold">
                                          <p:stCondLst>
                                            <p:cond delay="249"/>
                                          </p:stCondLst>
                                        </p:cTn>
                                        <p:tgtEl>
                                          <p:spTgt spid="129"/>
                                        </p:tgtEl>
                                        <p:attrNameLst>
                                          <p:attrName>style.visibility</p:attrName>
                                        </p:attrNameLst>
                                      </p:cBhvr>
                                      <p:to>
                                        <p:strVal val="hidden"/>
                                      </p:to>
                                    </p:set>
                                  </p:childTnLst>
                                </p:cTn>
                              </p:par>
                              <p:par>
                                <p:cTn id="232" presetID="10" presetClass="exit" presetSubtype="0" fill="hold" grpId="3" nodeType="withEffect">
                                  <p:stCondLst>
                                    <p:cond delay="1000"/>
                                  </p:stCondLst>
                                  <p:childTnLst>
                                    <p:animEffect transition="out" filter="fade">
                                      <p:cBhvr>
                                        <p:cTn id="233" dur="250"/>
                                        <p:tgtEl>
                                          <p:spTgt spid="133"/>
                                        </p:tgtEl>
                                      </p:cBhvr>
                                    </p:animEffect>
                                    <p:set>
                                      <p:cBhvr>
                                        <p:cTn id="234" dur="1" fill="hold">
                                          <p:stCondLst>
                                            <p:cond delay="249"/>
                                          </p:stCondLst>
                                        </p:cTn>
                                        <p:tgtEl>
                                          <p:spTgt spid="133"/>
                                        </p:tgtEl>
                                        <p:attrNameLst>
                                          <p:attrName>style.visibility</p:attrName>
                                        </p:attrNameLst>
                                      </p:cBhvr>
                                      <p:to>
                                        <p:strVal val="hidden"/>
                                      </p:to>
                                    </p:set>
                                  </p:childTnLst>
                                </p:cTn>
                              </p:par>
                              <p:par>
                                <p:cTn id="235" presetID="10" presetClass="exit" presetSubtype="0" fill="hold" grpId="3" nodeType="withEffect">
                                  <p:stCondLst>
                                    <p:cond delay="1000"/>
                                  </p:stCondLst>
                                  <p:childTnLst>
                                    <p:animEffect transition="out" filter="fade">
                                      <p:cBhvr>
                                        <p:cTn id="236" dur="250"/>
                                        <p:tgtEl>
                                          <p:spTgt spid="137"/>
                                        </p:tgtEl>
                                      </p:cBhvr>
                                    </p:animEffect>
                                    <p:set>
                                      <p:cBhvr>
                                        <p:cTn id="237" dur="1" fill="hold">
                                          <p:stCondLst>
                                            <p:cond delay="249"/>
                                          </p:stCondLst>
                                        </p:cTn>
                                        <p:tgtEl>
                                          <p:spTgt spid="137"/>
                                        </p:tgtEl>
                                        <p:attrNameLst>
                                          <p:attrName>style.visibility</p:attrName>
                                        </p:attrNameLst>
                                      </p:cBhvr>
                                      <p:to>
                                        <p:strVal val="hidden"/>
                                      </p:to>
                                    </p:set>
                                  </p:childTnLst>
                                </p:cTn>
                              </p:par>
                              <p:par>
                                <p:cTn id="238" presetID="10" presetClass="entr" presetSubtype="0" fill="hold" grpId="2" nodeType="withEffect">
                                  <p:stCondLst>
                                    <p:cond delay="1000"/>
                                  </p:stCondLst>
                                  <p:childTnLst>
                                    <p:set>
                                      <p:cBhvr>
                                        <p:cTn id="239" dur="1" fill="hold">
                                          <p:stCondLst>
                                            <p:cond delay="0"/>
                                          </p:stCondLst>
                                        </p:cTn>
                                        <p:tgtEl>
                                          <p:spTgt spid="125"/>
                                        </p:tgtEl>
                                        <p:attrNameLst>
                                          <p:attrName>style.visibility</p:attrName>
                                        </p:attrNameLst>
                                      </p:cBhvr>
                                      <p:to>
                                        <p:strVal val="visible"/>
                                      </p:to>
                                    </p:set>
                                    <p:animEffect transition="in" filter="fade">
                                      <p:cBhvr>
                                        <p:cTn id="240" dur="250"/>
                                        <p:tgtEl>
                                          <p:spTgt spid="125"/>
                                        </p:tgtEl>
                                      </p:cBhvr>
                                    </p:animEffect>
                                  </p:childTnLst>
                                </p:cTn>
                              </p:par>
                              <p:par>
                                <p:cTn id="241" presetID="10" presetClass="entr" presetSubtype="0" fill="hold" grpId="2" nodeType="withEffect">
                                  <p:stCondLst>
                                    <p:cond delay="1000"/>
                                  </p:stCondLst>
                                  <p:childTnLst>
                                    <p:set>
                                      <p:cBhvr>
                                        <p:cTn id="242" dur="1" fill="hold">
                                          <p:stCondLst>
                                            <p:cond delay="0"/>
                                          </p:stCondLst>
                                        </p:cTn>
                                        <p:tgtEl>
                                          <p:spTgt spid="128"/>
                                        </p:tgtEl>
                                        <p:attrNameLst>
                                          <p:attrName>style.visibility</p:attrName>
                                        </p:attrNameLst>
                                      </p:cBhvr>
                                      <p:to>
                                        <p:strVal val="visible"/>
                                      </p:to>
                                    </p:set>
                                    <p:animEffect transition="in" filter="fade">
                                      <p:cBhvr>
                                        <p:cTn id="243" dur="250"/>
                                        <p:tgtEl>
                                          <p:spTgt spid="128"/>
                                        </p:tgtEl>
                                      </p:cBhvr>
                                    </p:animEffect>
                                  </p:childTnLst>
                                </p:cTn>
                              </p:par>
                              <p:par>
                                <p:cTn id="244" presetID="10" presetClass="entr" presetSubtype="0" fill="hold" grpId="2" nodeType="withEffect">
                                  <p:stCondLst>
                                    <p:cond delay="1000"/>
                                  </p:stCondLst>
                                  <p:childTnLst>
                                    <p:set>
                                      <p:cBhvr>
                                        <p:cTn id="245" dur="1" fill="hold">
                                          <p:stCondLst>
                                            <p:cond delay="0"/>
                                          </p:stCondLst>
                                        </p:cTn>
                                        <p:tgtEl>
                                          <p:spTgt spid="132"/>
                                        </p:tgtEl>
                                        <p:attrNameLst>
                                          <p:attrName>style.visibility</p:attrName>
                                        </p:attrNameLst>
                                      </p:cBhvr>
                                      <p:to>
                                        <p:strVal val="visible"/>
                                      </p:to>
                                    </p:set>
                                    <p:animEffect transition="in" filter="fade">
                                      <p:cBhvr>
                                        <p:cTn id="246" dur="250"/>
                                        <p:tgtEl>
                                          <p:spTgt spid="132"/>
                                        </p:tgtEl>
                                      </p:cBhvr>
                                    </p:animEffect>
                                  </p:childTnLst>
                                </p:cTn>
                              </p:par>
                              <p:par>
                                <p:cTn id="247" presetID="10" presetClass="entr" presetSubtype="0" fill="hold" grpId="2" nodeType="withEffect">
                                  <p:stCondLst>
                                    <p:cond delay="1000"/>
                                  </p:stCondLst>
                                  <p:childTnLst>
                                    <p:set>
                                      <p:cBhvr>
                                        <p:cTn id="248" dur="1" fill="hold">
                                          <p:stCondLst>
                                            <p:cond delay="0"/>
                                          </p:stCondLst>
                                        </p:cTn>
                                        <p:tgtEl>
                                          <p:spTgt spid="136"/>
                                        </p:tgtEl>
                                        <p:attrNameLst>
                                          <p:attrName>style.visibility</p:attrName>
                                        </p:attrNameLst>
                                      </p:cBhvr>
                                      <p:to>
                                        <p:strVal val="visible"/>
                                      </p:to>
                                    </p:set>
                                    <p:animEffect transition="in" filter="fade">
                                      <p:cBhvr>
                                        <p:cTn id="249" dur="250"/>
                                        <p:tgtEl>
                                          <p:spTgt spid="136"/>
                                        </p:tgtEl>
                                      </p:cBhvr>
                                    </p:animEffect>
                                  </p:childTnLst>
                                </p:cTn>
                              </p:par>
                              <p:par>
                                <p:cTn id="250" presetID="10" presetClass="exit" presetSubtype="0" fill="hold" grpId="3" nodeType="withEffect">
                                  <p:stCondLst>
                                    <p:cond delay="1250"/>
                                  </p:stCondLst>
                                  <p:childTnLst>
                                    <p:animEffect transition="out" filter="fade">
                                      <p:cBhvr>
                                        <p:cTn id="251" dur="250"/>
                                        <p:tgtEl>
                                          <p:spTgt spid="125"/>
                                        </p:tgtEl>
                                      </p:cBhvr>
                                    </p:animEffect>
                                    <p:set>
                                      <p:cBhvr>
                                        <p:cTn id="252" dur="1" fill="hold">
                                          <p:stCondLst>
                                            <p:cond delay="249"/>
                                          </p:stCondLst>
                                        </p:cTn>
                                        <p:tgtEl>
                                          <p:spTgt spid="125"/>
                                        </p:tgtEl>
                                        <p:attrNameLst>
                                          <p:attrName>style.visibility</p:attrName>
                                        </p:attrNameLst>
                                      </p:cBhvr>
                                      <p:to>
                                        <p:strVal val="hidden"/>
                                      </p:to>
                                    </p:set>
                                  </p:childTnLst>
                                </p:cTn>
                              </p:par>
                              <p:par>
                                <p:cTn id="253" presetID="10" presetClass="exit" presetSubtype="0" fill="hold" grpId="3" nodeType="withEffect">
                                  <p:stCondLst>
                                    <p:cond delay="1250"/>
                                  </p:stCondLst>
                                  <p:childTnLst>
                                    <p:animEffect transition="out" filter="fade">
                                      <p:cBhvr>
                                        <p:cTn id="254" dur="250"/>
                                        <p:tgtEl>
                                          <p:spTgt spid="128"/>
                                        </p:tgtEl>
                                      </p:cBhvr>
                                    </p:animEffect>
                                    <p:set>
                                      <p:cBhvr>
                                        <p:cTn id="255" dur="1" fill="hold">
                                          <p:stCondLst>
                                            <p:cond delay="249"/>
                                          </p:stCondLst>
                                        </p:cTn>
                                        <p:tgtEl>
                                          <p:spTgt spid="128"/>
                                        </p:tgtEl>
                                        <p:attrNameLst>
                                          <p:attrName>style.visibility</p:attrName>
                                        </p:attrNameLst>
                                      </p:cBhvr>
                                      <p:to>
                                        <p:strVal val="hidden"/>
                                      </p:to>
                                    </p:set>
                                  </p:childTnLst>
                                </p:cTn>
                              </p:par>
                              <p:par>
                                <p:cTn id="256" presetID="10" presetClass="exit" presetSubtype="0" fill="hold" grpId="3" nodeType="withEffect">
                                  <p:stCondLst>
                                    <p:cond delay="1250"/>
                                  </p:stCondLst>
                                  <p:childTnLst>
                                    <p:animEffect transition="out" filter="fade">
                                      <p:cBhvr>
                                        <p:cTn id="257" dur="250"/>
                                        <p:tgtEl>
                                          <p:spTgt spid="132"/>
                                        </p:tgtEl>
                                      </p:cBhvr>
                                    </p:animEffect>
                                    <p:set>
                                      <p:cBhvr>
                                        <p:cTn id="258" dur="1" fill="hold">
                                          <p:stCondLst>
                                            <p:cond delay="249"/>
                                          </p:stCondLst>
                                        </p:cTn>
                                        <p:tgtEl>
                                          <p:spTgt spid="132"/>
                                        </p:tgtEl>
                                        <p:attrNameLst>
                                          <p:attrName>style.visibility</p:attrName>
                                        </p:attrNameLst>
                                      </p:cBhvr>
                                      <p:to>
                                        <p:strVal val="hidden"/>
                                      </p:to>
                                    </p:set>
                                  </p:childTnLst>
                                </p:cTn>
                              </p:par>
                              <p:par>
                                <p:cTn id="259" presetID="10" presetClass="exit" presetSubtype="0" fill="hold" grpId="3" nodeType="withEffect">
                                  <p:stCondLst>
                                    <p:cond delay="1250"/>
                                  </p:stCondLst>
                                  <p:childTnLst>
                                    <p:animEffect transition="out" filter="fade">
                                      <p:cBhvr>
                                        <p:cTn id="260" dur="250"/>
                                        <p:tgtEl>
                                          <p:spTgt spid="136"/>
                                        </p:tgtEl>
                                      </p:cBhvr>
                                    </p:animEffect>
                                    <p:set>
                                      <p:cBhvr>
                                        <p:cTn id="261" dur="1" fill="hold">
                                          <p:stCondLst>
                                            <p:cond delay="249"/>
                                          </p:stCondLst>
                                        </p:cTn>
                                        <p:tgtEl>
                                          <p:spTgt spid="136"/>
                                        </p:tgtEl>
                                        <p:attrNameLst>
                                          <p:attrName>style.visibility</p:attrName>
                                        </p:attrNameLst>
                                      </p:cBhvr>
                                      <p:to>
                                        <p:strVal val="hidden"/>
                                      </p:to>
                                    </p:set>
                                  </p:childTnLst>
                                </p:cTn>
                              </p:par>
                              <p:par>
                                <p:cTn id="262" presetID="10" presetClass="entr" presetSubtype="0" fill="hold" grpId="2" nodeType="withEffect">
                                  <p:stCondLst>
                                    <p:cond delay="1250"/>
                                  </p:stCondLst>
                                  <p:childTnLst>
                                    <p:set>
                                      <p:cBhvr>
                                        <p:cTn id="263" dur="1" fill="hold">
                                          <p:stCondLst>
                                            <p:cond delay="0"/>
                                          </p:stCondLst>
                                        </p:cTn>
                                        <p:tgtEl>
                                          <p:spTgt spid="135"/>
                                        </p:tgtEl>
                                        <p:attrNameLst>
                                          <p:attrName>style.visibility</p:attrName>
                                        </p:attrNameLst>
                                      </p:cBhvr>
                                      <p:to>
                                        <p:strVal val="visible"/>
                                      </p:to>
                                    </p:set>
                                    <p:animEffect transition="in" filter="fade">
                                      <p:cBhvr>
                                        <p:cTn id="264" dur="250"/>
                                        <p:tgtEl>
                                          <p:spTgt spid="135"/>
                                        </p:tgtEl>
                                      </p:cBhvr>
                                    </p:animEffect>
                                  </p:childTnLst>
                                </p:cTn>
                              </p:par>
                              <p:par>
                                <p:cTn id="265" presetID="10" presetClass="entr" presetSubtype="0" fill="hold" grpId="2" nodeType="withEffect">
                                  <p:stCondLst>
                                    <p:cond delay="1250"/>
                                  </p:stCondLst>
                                  <p:childTnLst>
                                    <p:set>
                                      <p:cBhvr>
                                        <p:cTn id="266" dur="1" fill="hold">
                                          <p:stCondLst>
                                            <p:cond delay="0"/>
                                          </p:stCondLst>
                                        </p:cTn>
                                        <p:tgtEl>
                                          <p:spTgt spid="131"/>
                                        </p:tgtEl>
                                        <p:attrNameLst>
                                          <p:attrName>style.visibility</p:attrName>
                                        </p:attrNameLst>
                                      </p:cBhvr>
                                      <p:to>
                                        <p:strVal val="visible"/>
                                      </p:to>
                                    </p:set>
                                    <p:animEffect transition="in" filter="fade">
                                      <p:cBhvr>
                                        <p:cTn id="267" dur="250"/>
                                        <p:tgtEl>
                                          <p:spTgt spid="131"/>
                                        </p:tgtEl>
                                      </p:cBhvr>
                                    </p:animEffect>
                                  </p:childTnLst>
                                </p:cTn>
                              </p:par>
                              <p:par>
                                <p:cTn id="268" presetID="10" presetClass="entr" presetSubtype="0" fill="hold" grpId="2" nodeType="withEffect">
                                  <p:stCondLst>
                                    <p:cond delay="1250"/>
                                  </p:stCondLst>
                                  <p:childTnLst>
                                    <p:set>
                                      <p:cBhvr>
                                        <p:cTn id="269" dur="1" fill="hold">
                                          <p:stCondLst>
                                            <p:cond delay="0"/>
                                          </p:stCondLst>
                                        </p:cTn>
                                        <p:tgtEl>
                                          <p:spTgt spid="127"/>
                                        </p:tgtEl>
                                        <p:attrNameLst>
                                          <p:attrName>style.visibility</p:attrName>
                                        </p:attrNameLst>
                                      </p:cBhvr>
                                      <p:to>
                                        <p:strVal val="visible"/>
                                      </p:to>
                                    </p:set>
                                    <p:animEffect transition="in" filter="fade">
                                      <p:cBhvr>
                                        <p:cTn id="270" dur="250"/>
                                        <p:tgtEl>
                                          <p:spTgt spid="127"/>
                                        </p:tgtEl>
                                      </p:cBhvr>
                                    </p:animEffect>
                                  </p:childTnLst>
                                </p:cTn>
                              </p:par>
                              <p:par>
                                <p:cTn id="271" presetID="10" presetClass="entr" presetSubtype="0" fill="hold" grpId="2" nodeType="withEffect">
                                  <p:stCondLst>
                                    <p:cond delay="1250"/>
                                  </p:stCondLst>
                                  <p:childTnLst>
                                    <p:set>
                                      <p:cBhvr>
                                        <p:cTn id="272" dur="1" fill="hold">
                                          <p:stCondLst>
                                            <p:cond delay="0"/>
                                          </p:stCondLst>
                                        </p:cTn>
                                        <p:tgtEl>
                                          <p:spTgt spid="123"/>
                                        </p:tgtEl>
                                        <p:attrNameLst>
                                          <p:attrName>style.visibility</p:attrName>
                                        </p:attrNameLst>
                                      </p:cBhvr>
                                      <p:to>
                                        <p:strVal val="visible"/>
                                      </p:to>
                                    </p:set>
                                    <p:animEffect transition="in" filter="fade">
                                      <p:cBhvr>
                                        <p:cTn id="273" dur="250"/>
                                        <p:tgtEl>
                                          <p:spTgt spid="123"/>
                                        </p:tgtEl>
                                      </p:cBhvr>
                                    </p:animEffect>
                                  </p:childTnLst>
                                </p:cTn>
                              </p:par>
                              <p:par>
                                <p:cTn id="274" presetID="10" presetClass="exit" presetSubtype="0" fill="hold" grpId="3" nodeType="withEffect">
                                  <p:stCondLst>
                                    <p:cond delay="1500"/>
                                  </p:stCondLst>
                                  <p:childTnLst>
                                    <p:animEffect transition="out" filter="fade">
                                      <p:cBhvr>
                                        <p:cTn id="275" dur="250"/>
                                        <p:tgtEl>
                                          <p:spTgt spid="135"/>
                                        </p:tgtEl>
                                      </p:cBhvr>
                                    </p:animEffect>
                                    <p:set>
                                      <p:cBhvr>
                                        <p:cTn id="276" dur="1" fill="hold">
                                          <p:stCondLst>
                                            <p:cond delay="249"/>
                                          </p:stCondLst>
                                        </p:cTn>
                                        <p:tgtEl>
                                          <p:spTgt spid="135"/>
                                        </p:tgtEl>
                                        <p:attrNameLst>
                                          <p:attrName>style.visibility</p:attrName>
                                        </p:attrNameLst>
                                      </p:cBhvr>
                                      <p:to>
                                        <p:strVal val="hidden"/>
                                      </p:to>
                                    </p:set>
                                  </p:childTnLst>
                                </p:cTn>
                              </p:par>
                              <p:par>
                                <p:cTn id="277" presetID="10" presetClass="exit" presetSubtype="0" fill="hold" grpId="3" nodeType="withEffect">
                                  <p:stCondLst>
                                    <p:cond delay="1500"/>
                                  </p:stCondLst>
                                  <p:childTnLst>
                                    <p:animEffect transition="out" filter="fade">
                                      <p:cBhvr>
                                        <p:cTn id="278" dur="250"/>
                                        <p:tgtEl>
                                          <p:spTgt spid="131"/>
                                        </p:tgtEl>
                                      </p:cBhvr>
                                    </p:animEffect>
                                    <p:set>
                                      <p:cBhvr>
                                        <p:cTn id="279" dur="1" fill="hold">
                                          <p:stCondLst>
                                            <p:cond delay="249"/>
                                          </p:stCondLst>
                                        </p:cTn>
                                        <p:tgtEl>
                                          <p:spTgt spid="131"/>
                                        </p:tgtEl>
                                        <p:attrNameLst>
                                          <p:attrName>style.visibility</p:attrName>
                                        </p:attrNameLst>
                                      </p:cBhvr>
                                      <p:to>
                                        <p:strVal val="hidden"/>
                                      </p:to>
                                    </p:set>
                                  </p:childTnLst>
                                </p:cTn>
                              </p:par>
                              <p:par>
                                <p:cTn id="280" presetID="10" presetClass="exit" presetSubtype="0" fill="hold" grpId="3" nodeType="withEffect">
                                  <p:stCondLst>
                                    <p:cond delay="1500"/>
                                  </p:stCondLst>
                                  <p:childTnLst>
                                    <p:animEffect transition="out" filter="fade">
                                      <p:cBhvr>
                                        <p:cTn id="281" dur="250"/>
                                        <p:tgtEl>
                                          <p:spTgt spid="127"/>
                                        </p:tgtEl>
                                      </p:cBhvr>
                                    </p:animEffect>
                                    <p:set>
                                      <p:cBhvr>
                                        <p:cTn id="282" dur="1" fill="hold">
                                          <p:stCondLst>
                                            <p:cond delay="249"/>
                                          </p:stCondLst>
                                        </p:cTn>
                                        <p:tgtEl>
                                          <p:spTgt spid="127"/>
                                        </p:tgtEl>
                                        <p:attrNameLst>
                                          <p:attrName>style.visibility</p:attrName>
                                        </p:attrNameLst>
                                      </p:cBhvr>
                                      <p:to>
                                        <p:strVal val="hidden"/>
                                      </p:to>
                                    </p:set>
                                  </p:childTnLst>
                                </p:cTn>
                              </p:par>
                              <p:par>
                                <p:cTn id="283" presetID="10" presetClass="exit" presetSubtype="0" fill="hold" grpId="3" nodeType="withEffect">
                                  <p:stCondLst>
                                    <p:cond delay="1500"/>
                                  </p:stCondLst>
                                  <p:childTnLst>
                                    <p:animEffect transition="out" filter="fade">
                                      <p:cBhvr>
                                        <p:cTn id="284" dur="250"/>
                                        <p:tgtEl>
                                          <p:spTgt spid="123"/>
                                        </p:tgtEl>
                                      </p:cBhvr>
                                    </p:animEffect>
                                    <p:set>
                                      <p:cBhvr>
                                        <p:cTn id="285" dur="1" fill="hold">
                                          <p:stCondLst>
                                            <p:cond delay="249"/>
                                          </p:stCondLst>
                                        </p:cTn>
                                        <p:tgtEl>
                                          <p:spTgt spid="123"/>
                                        </p:tgtEl>
                                        <p:attrNameLst>
                                          <p:attrName>style.visibility</p:attrName>
                                        </p:attrNameLst>
                                      </p:cBhvr>
                                      <p:to>
                                        <p:strVal val="hidden"/>
                                      </p:to>
                                    </p:set>
                                  </p:child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grpId="0" nodeType="clickEffect">
                                  <p:stCondLst>
                                    <p:cond delay="0"/>
                                  </p:stCondLst>
                                  <p:childTnLst>
                                    <p:set>
                                      <p:cBhvr>
                                        <p:cTn id="289" dur="1" fill="hold">
                                          <p:stCondLst>
                                            <p:cond delay="0"/>
                                          </p:stCondLst>
                                        </p:cTn>
                                        <p:tgtEl>
                                          <p:spTgt spid="179"/>
                                        </p:tgtEl>
                                        <p:attrNameLst>
                                          <p:attrName>style.visibility</p:attrName>
                                        </p:attrNameLst>
                                      </p:cBhvr>
                                      <p:to>
                                        <p:strVal val="visible"/>
                                      </p:to>
                                    </p:set>
                                    <p:animEffect transition="in" filter="fade">
                                      <p:cBhvr>
                                        <p:cTn id="290" dur="250"/>
                                        <p:tgtEl>
                                          <p:spTgt spid="179"/>
                                        </p:tgtEl>
                                      </p:cBhvr>
                                    </p:animEffect>
                                  </p:childTnLst>
                                </p:cTn>
                              </p:par>
                              <p:par>
                                <p:cTn id="291" presetID="10" presetClass="entr" presetSubtype="0" fill="hold" grpId="0" nodeType="withEffect">
                                  <p:stCondLst>
                                    <p:cond delay="0"/>
                                  </p:stCondLst>
                                  <p:childTnLst>
                                    <p:set>
                                      <p:cBhvr>
                                        <p:cTn id="292" dur="1" fill="hold">
                                          <p:stCondLst>
                                            <p:cond delay="0"/>
                                          </p:stCondLst>
                                        </p:cTn>
                                        <p:tgtEl>
                                          <p:spTgt spid="180"/>
                                        </p:tgtEl>
                                        <p:attrNameLst>
                                          <p:attrName>style.visibility</p:attrName>
                                        </p:attrNameLst>
                                      </p:cBhvr>
                                      <p:to>
                                        <p:strVal val="visible"/>
                                      </p:to>
                                    </p:set>
                                    <p:animEffect transition="in" filter="fade">
                                      <p:cBhvr>
                                        <p:cTn id="293" dur="250"/>
                                        <p:tgtEl>
                                          <p:spTgt spid="180"/>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181"/>
                                        </p:tgtEl>
                                        <p:attrNameLst>
                                          <p:attrName>style.visibility</p:attrName>
                                        </p:attrNameLst>
                                      </p:cBhvr>
                                      <p:to>
                                        <p:strVal val="visible"/>
                                      </p:to>
                                    </p:set>
                                    <p:animEffect transition="in" filter="fade">
                                      <p:cBhvr>
                                        <p:cTn id="296" dur="250"/>
                                        <p:tgtEl>
                                          <p:spTgt spid="181"/>
                                        </p:tgtEl>
                                      </p:cBhvr>
                                    </p:animEffect>
                                  </p:childTnLst>
                                </p:cTn>
                              </p:par>
                              <p:par>
                                <p:cTn id="297" presetID="10" presetClass="exit" presetSubtype="0" fill="hold" grpId="1" nodeType="withEffect">
                                  <p:stCondLst>
                                    <p:cond delay="250"/>
                                  </p:stCondLst>
                                  <p:childTnLst>
                                    <p:animEffect transition="out" filter="fade">
                                      <p:cBhvr>
                                        <p:cTn id="298" dur="250"/>
                                        <p:tgtEl>
                                          <p:spTgt spid="180"/>
                                        </p:tgtEl>
                                      </p:cBhvr>
                                    </p:animEffect>
                                    <p:set>
                                      <p:cBhvr>
                                        <p:cTn id="299" dur="1" fill="hold">
                                          <p:stCondLst>
                                            <p:cond delay="249"/>
                                          </p:stCondLst>
                                        </p:cTn>
                                        <p:tgtEl>
                                          <p:spTgt spid="180"/>
                                        </p:tgtEl>
                                        <p:attrNameLst>
                                          <p:attrName>style.visibility</p:attrName>
                                        </p:attrNameLst>
                                      </p:cBhvr>
                                      <p:to>
                                        <p:strVal val="hidden"/>
                                      </p:to>
                                    </p:set>
                                  </p:childTnLst>
                                </p:cTn>
                              </p:par>
                              <p:par>
                                <p:cTn id="300" presetID="10" presetClass="exit" presetSubtype="0" fill="hold" grpId="1" nodeType="withEffect">
                                  <p:stCondLst>
                                    <p:cond delay="250"/>
                                  </p:stCondLst>
                                  <p:childTnLst>
                                    <p:animEffect transition="out" filter="fade">
                                      <p:cBhvr>
                                        <p:cTn id="301" dur="250"/>
                                        <p:tgtEl>
                                          <p:spTgt spid="181"/>
                                        </p:tgtEl>
                                      </p:cBhvr>
                                    </p:animEffect>
                                    <p:set>
                                      <p:cBhvr>
                                        <p:cTn id="302" dur="1" fill="hold">
                                          <p:stCondLst>
                                            <p:cond delay="249"/>
                                          </p:stCondLst>
                                        </p:cTn>
                                        <p:tgtEl>
                                          <p:spTgt spid="181"/>
                                        </p:tgtEl>
                                        <p:attrNameLst>
                                          <p:attrName>style.visibility</p:attrName>
                                        </p:attrNameLst>
                                      </p:cBhvr>
                                      <p:to>
                                        <p:strVal val="hidden"/>
                                      </p:to>
                                    </p:set>
                                  </p:childTnLst>
                                </p:cTn>
                              </p:par>
                              <p:par>
                                <p:cTn id="303" presetID="10" presetClass="exit" presetSubtype="0" fill="hold" grpId="1" nodeType="withEffect">
                                  <p:stCondLst>
                                    <p:cond delay="250"/>
                                  </p:stCondLst>
                                  <p:childTnLst>
                                    <p:animEffect transition="out" filter="fade">
                                      <p:cBhvr>
                                        <p:cTn id="304" dur="250"/>
                                        <p:tgtEl>
                                          <p:spTgt spid="179"/>
                                        </p:tgtEl>
                                      </p:cBhvr>
                                    </p:animEffect>
                                    <p:set>
                                      <p:cBhvr>
                                        <p:cTn id="305" dur="1" fill="hold">
                                          <p:stCondLst>
                                            <p:cond delay="249"/>
                                          </p:stCondLst>
                                        </p:cTn>
                                        <p:tgtEl>
                                          <p:spTgt spid="179"/>
                                        </p:tgtEl>
                                        <p:attrNameLst>
                                          <p:attrName>style.visibility</p:attrName>
                                        </p:attrNameLst>
                                      </p:cBhvr>
                                      <p:to>
                                        <p:strVal val="hidden"/>
                                      </p:to>
                                    </p:set>
                                  </p:childTnLst>
                                </p:cTn>
                              </p:par>
                              <p:par>
                                <p:cTn id="306" presetID="10" presetClass="entr" presetSubtype="0" fill="hold" grpId="0" nodeType="withEffect">
                                  <p:stCondLst>
                                    <p:cond delay="250"/>
                                  </p:stCondLst>
                                  <p:childTnLst>
                                    <p:set>
                                      <p:cBhvr>
                                        <p:cTn id="307" dur="1" fill="hold">
                                          <p:stCondLst>
                                            <p:cond delay="0"/>
                                          </p:stCondLst>
                                        </p:cTn>
                                        <p:tgtEl>
                                          <p:spTgt spid="183"/>
                                        </p:tgtEl>
                                        <p:attrNameLst>
                                          <p:attrName>style.visibility</p:attrName>
                                        </p:attrNameLst>
                                      </p:cBhvr>
                                      <p:to>
                                        <p:strVal val="visible"/>
                                      </p:to>
                                    </p:set>
                                    <p:animEffect transition="in" filter="fade">
                                      <p:cBhvr>
                                        <p:cTn id="308" dur="250"/>
                                        <p:tgtEl>
                                          <p:spTgt spid="183"/>
                                        </p:tgtEl>
                                      </p:cBhvr>
                                    </p:animEffect>
                                  </p:childTnLst>
                                </p:cTn>
                              </p:par>
                              <p:par>
                                <p:cTn id="309" presetID="10" presetClass="entr" presetSubtype="0" fill="hold" grpId="0" nodeType="withEffect">
                                  <p:stCondLst>
                                    <p:cond delay="250"/>
                                  </p:stCondLst>
                                  <p:childTnLst>
                                    <p:set>
                                      <p:cBhvr>
                                        <p:cTn id="310" dur="1" fill="hold">
                                          <p:stCondLst>
                                            <p:cond delay="0"/>
                                          </p:stCondLst>
                                        </p:cTn>
                                        <p:tgtEl>
                                          <p:spTgt spid="182"/>
                                        </p:tgtEl>
                                        <p:attrNameLst>
                                          <p:attrName>style.visibility</p:attrName>
                                        </p:attrNameLst>
                                      </p:cBhvr>
                                      <p:to>
                                        <p:strVal val="visible"/>
                                      </p:to>
                                    </p:set>
                                    <p:animEffect transition="in" filter="fade">
                                      <p:cBhvr>
                                        <p:cTn id="311" dur="250"/>
                                        <p:tgtEl>
                                          <p:spTgt spid="182"/>
                                        </p:tgtEl>
                                      </p:cBhvr>
                                    </p:animEffect>
                                  </p:childTnLst>
                                </p:cTn>
                              </p:par>
                              <p:par>
                                <p:cTn id="312" presetID="10" presetClass="exit" presetSubtype="0" fill="hold" grpId="1" nodeType="withEffect">
                                  <p:stCondLst>
                                    <p:cond delay="500"/>
                                  </p:stCondLst>
                                  <p:childTnLst>
                                    <p:animEffect transition="out" filter="fade">
                                      <p:cBhvr>
                                        <p:cTn id="313" dur="250"/>
                                        <p:tgtEl>
                                          <p:spTgt spid="183"/>
                                        </p:tgtEl>
                                      </p:cBhvr>
                                    </p:animEffect>
                                    <p:set>
                                      <p:cBhvr>
                                        <p:cTn id="314" dur="1" fill="hold">
                                          <p:stCondLst>
                                            <p:cond delay="249"/>
                                          </p:stCondLst>
                                        </p:cTn>
                                        <p:tgtEl>
                                          <p:spTgt spid="183"/>
                                        </p:tgtEl>
                                        <p:attrNameLst>
                                          <p:attrName>style.visibility</p:attrName>
                                        </p:attrNameLst>
                                      </p:cBhvr>
                                      <p:to>
                                        <p:strVal val="hidden"/>
                                      </p:to>
                                    </p:set>
                                  </p:childTnLst>
                                </p:cTn>
                              </p:par>
                              <p:par>
                                <p:cTn id="315" presetID="10" presetClass="exit" presetSubtype="0" fill="hold" grpId="1" nodeType="withEffect">
                                  <p:stCondLst>
                                    <p:cond delay="500"/>
                                  </p:stCondLst>
                                  <p:childTnLst>
                                    <p:animEffect transition="out" filter="fade">
                                      <p:cBhvr>
                                        <p:cTn id="316" dur="250"/>
                                        <p:tgtEl>
                                          <p:spTgt spid="182"/>
                                        </p:tgtEl>
                                      </p:cBhvr>
                                    </p:animEffect>
                                    <p:set>
                                      <p:cBhvr>
                                        <p:cTn id="317" dur="1" fill="hold">
                                          <p:stCondLst>
                                            <p:cond delay="249"/>
                                          </p:stCondLst>
                                        </p:cTn>
                                        <p:tgtEl>
                                          <p:spTgt spid="182"/>
                                        </p:tgtEl>
                                        <p:attrNameLst>
                                          <p:attrName>style.visibility</p:attrName>
                                        </p:attrNameLst>
                                      </p:cBhvr>
                                      <p:to>
                                        <p:strVal val="hidden"/>
                                      </p:to>
                                    </p:set>
                                  </p:childTnLst>
                                </p:cTn>
                              </p:par>
                              <p:par>
                                <p:cTn id="318" presetID="10" presetClass="entr" presetSubtype="0" fill="hold" grpId="0" nodeType="withEffect">
                                  <p:stCondLst>
                                    <p:cond delay="750"/>
                                  </p:stCondLst>
                                  <p:childTnLst>
                                    <p:set>
                                      <p:cBhvr>
                                        <p:cTn id="319" dur="1" fill="hold">
                                          <p:stCondLst>
                                            <p:cond delay="0"/>
                                          </p:stCondLst>
                                        </p:cTn>
                                        <p:tgtEl>
                                          <p:spTgt spid="151"/>
                                        </p:tgtEl>
                                        <p:attrNameLst>
                                          <p:attrName>style.visibility</p:attrName>
                                        </p:attrNameLst>
                                      </p:cBhvr>
                                      <p:to>
                                        <p:strVal val="visible"/>
                                      </p:to>
                                    </p:set>
                                    <p:animEffect transition="in" filter="fade">
                                      <p:cBhvr>
                                        <p:cTn id="320" dur="250"/>
                                        <p:tgtEl>
                                          <p:spTgt spid="151"/>
                                        </p:tgtEl>
                                      </p:cBhvr>
                                    </p:animEffect>
                                  </p:childTnLst>
                                </p:cTn>
                              </p:par>
                              <p:par>
                                <p:cTn id="321" presetID="10" presetClass="entr" presetSubtype="0" fill="hold" grpId="0" nodeType="withEffect">
                                  <p:stCondLst>
                                    <p:cond delay="750"/>
                                  </p:stCondLst>
                                  <p:childTnLst>
                                    <p:set>
                                      <p:cBhvr>
                                        <p:cTn id="322" dur="1" fill="hold">
                                          <p:stCondLst>
                                            <p:cond delay="0"/>
                                          </p:stCondLst>
                                        </p:cTn>
                                        <p:tgtEl>
                                          <p:spTgt spid="153"/>
                                        </p:tgtEl>
                                        <p:attrNameLst>
                                          <p:attrName>style.visibility</p:attrName>
                                        </p:attrNameLst>
                                      </p:cBhvr>
                                      <p:to>
                                        <p:strVal val="visible"/>
                                      </p:to>
                                    </p:set>
                                    <p:animEffect transition="in" filter="fade">
                                      <p:cBhvr>
                                        <p:cTn id="323" dur="250"/>
                                        <p:tgtEl>
                                          <p:spTgt spid="153"/>
                                        </p:tgtEl>
                                      </p:cBhvr>
                                    </p:animEffect>
                                  </p:childTnLst>
                                </p:cTn>
                              </p:par>
                              <p:par>
                                <p:cTn id="324" presetID="10" presetClass="exit" presetSubtype="0" fill="hold" grpId="1" nodeType="withEffect">
                                  <p:stCondLst>
                                    <p:cond delay="1000"/>
                                  </p:stCondLst>
                                  <p:childTnLst>
                                    <p:animEffect transition="out" filter="fade">
                                      <p:cBhvr>
                                        <p:cTn id="325" dur="250"/>
                                        <p:tgtEl>
                                          <p:spTgt spid="151"/>
                                        </p:tgtEl>
                                      </p:cBhvr>
                                    </p:animEffect>
                                    <p:set>
                                      <p:cBhvr>
                                        <p:cTn id="326" dur="1" fill="hold">
                                          <p:stCondLst>
                                            <p:cond delay="249"/>
                                          </p:stCondLst>
                                        </p:cTn>
                                        <p:tgtEl>
                                          <p:spTgt spid="151"/>
                                        </p:tgtEl>
                                        <p:attrNameLst>
                                          <p:attrName>style.visibility</p:attrName>
                                        </p:attrNameLst>
                                      </p:cBhvr>
                                      <p:to>
                                        <p:strVal val="hidden"/>
                                      </p:to>
                                    </p:set>
                                  </p:childTnLst>
                                </p:cTn>
                              </p:par>
                              <p:par>
                                <p:cTn id="327" presetID="10" presetClass="exit" presetSubtype="0" fill="hold" grpId="1" nodeType="withEffect">
                                  <p:stCondLst>
                                    <p:cond delay="1000"/>
                                  </p:stCondLst>
                                  <p:childTnLst>
                                    <p:animEffect transition="out" filter="fade">
                                      <p:cBhvr>
                                        <p:cTn id="328" dur="250"/>
                                        <p:tgtEl>
                                          <p:spTgt spid="153"/>
                                        </p:tgtEl>
                                      </p:cBhvr>
                                    </p:animEffect>
                                    <p:set>
                                      <p:cBhvr>
                                        <p:cTn id="329" dur="1" fill="hold">
                                          <p:stCondLst>
                                            <p:cond delay="249"/>
                                          </p:stCondLst>
                                        </p:cTn>
                                        <p:tgtEl>
                                          <p:spTgt spid="153"/>
                                        </p:tgtEl>
                                        <p:attrNameLst>
                                          <p:attrName>style.visibility</p:attrName>
                                        </p:attrNameLst>
                                      </p:cBhvr>
                                      <p:to>
                                        <p:strVal val="hidden"/>
                                      </p:to>
                                    </p:set>
                                  </p:childTnLst>
                                </p:cTn>
                              </p:par>
                              <p:par>
                                <p:cTn id="330" presetID="10" presetClass="entr" presetSubtype="0" fill="hold" grpId="0" nodeType="withEffect">
                                  <p:stCondLst>
                                    <p:cond delay="1000"/>
                                  </p:stCondLst>
                                  <p:childTnLst>
                                    <p:set>
                                      <p:cBhvr>
                                        <p:cTn id="331" dur="1" fill="hold">
                                          <p:stCondLst>
                                            <p:cond delay="0"/>
                                          </p:stCondLst>
                                        </p:cTn>
                                        <p:tgtEl>
                                          <p:spTgt spid="152"/>
                                        </p:tgtEl>
                                        <p:attrNameLst>
                                          <p:attrName>style.visibility</p:attrName>
                                        </p:attrNameLst>
                                      </p:cBhvr>
                                      <p:to>
                                        <p:strVal val="visible"/>
                                      </p:to>
                                    </p:set>
                                    <p:animEffect transition="in" filter="fade">
                                      <p:cBhvr>
                                        <p:cTn id="332" dur="250"/>
                                        <p:tgtEl>
                                          <p:spTgt spid="152"/>
                                        </p:tgtEl>
                                      </p:cBhvr>
                                    </p:animEffect>
                                  </p:childTnLst>
                                </p:cTn>
                              </p:par>
                              <p:par>
                                <p:cTn id="333" presetID="10" presetClass="entr" presetSubtype="0" fill="hold" grpId="0" nodeType="withEffect">
                                  <p:stCondLst>
                                    <p:cond delay="1000"/>
                                  </p:stCondLst>
                                  <p:childTnLst>
                                    <p:set>
                                      <p:cBhvr>
                                        <p:cTn id="334" dur="1" fill="hold">
                                          <p:stCondLst>
                                            <p:cond delay="0"/>
                                          </p:stCondLst>
                                        </p:cTn>
                                        <p:tgtEl>
                                          <p:spTgt spid="154"/>
                                        </p:tgtEl>
                                        <p:attrNameLst>
                                          <p:attrName>style.visibility</p:attrName>
                                        </p:attrNameLst>
                                      </p:cBhvr>
                                      <p:to>
                                        <p:strVal val="visible"/>
                                      </p:to>
                                    </p:set>
                                    <p:animEffect transition="in" filter="fade">
                                      <p:cBhvr>
                                        <p:cTn id="335" dur="250"/>
                                        <p:tgtEl>
                                          <p:spTgt spid="154"/>
                                        </p:tgtEl>
                                      </p:cBhvr>
                                    </p:animEffect>
                                  </p:childTnLst>
                                </p:cTn>
                              </p:par>
                              <p:par>
                                <p:cTn id="336" presetID="10" presetClass="entr" presetSubtype="0" fill="hold" grpId="0" nodeType="withEffect">
                                  <p:stCondLst>
                                    <p:cond delay="1000"/>
                                  </p:stCondLst>
                                  <p:childTnLst>
                                    <p:set>
                                      <p:cBhvr>
                                        <p:cTn id="337" dur="1" fill="hold">
                                          <p:stCondLst>
                                            <p:cond delay="0"/>
                                          </p:stCondLst>
                                        </p:cTn>
                                        <p:tgtEl>
                                          <p:spTgt spid="155"/>
                                        </p:tgtEl>
                                        <p:attrNameLst>
                                          <p:attrName>style.visibility</p:attrName>
                                        </p:attrNameLst>
                                      </p:cBhvr>
                                      <p:to>
                                        <p:strVal val="visible"/>
                                      </p:to>
                                    </p:set>
                                    <p:animEffect transition="in" filter="fade">
                                      <p:cBhvr>
                                        <p:cTn id="338" dur="250"/>
                                        <p:tgtEl>
                                          <p:spTgt spid="155"/>
                                        </p:tgtEl>
                                      </p:cBhvr>
                                    </p:animEffect>
                                  </p:childTnLst>
                                </p:cTn>
                              </p:par>
                              <p:par>
                                <p:cTn id="339" presetID="10" presetClass="exit" presetSubtype="0" fill="hold" grpId="1" nodeType="withEffect">
                                  <p:stCondLst>
                                    <p:cond delay="1250"/>
                                  </p:stCondLst>
                                  <p:childTnLst>
                                    <p:animEffect transition="out" filter="fade">
                                      <p:cBhvr>
                                        <p:cTn id="340" dur="250"/>
                                        <p:tgtEl>
                                          <p:spTgt spid="155"/>
                                        </p:tgtEl>
                                      </p:cBhvr>
                                    </p:animEffect>
                                    <p:set>
                                      <p:cBhvr>
                                        <p:cTn id="341" dur="1" fill="hold">
                                          <p:stCondLst>
                                            <p:cond delay="249"/>
                                          </p:stCondLst>
                                        </p:cTn>
                                        <p:tgtEl>
                                          <p:spTgt spid="155"/>
                                        </p:tgtEl>
                                        <p:attrNameLst>
                                          <p:attrName>style.visibility</p:attrName>
                                        </p:attrNameLst>
                                      </p:cBhvr>
                                      <p:to>
                                        <p:strVal val="hidden"/>
                                      </p:to>
                                    </p:set>
                                  </p:childTnLst>
                                </p:cTn>
                              </p:par>
                              <p:par>
                                <p:cTn id="342" presetID="10" presetClass="exit" presetSubtype="0" fill="hold" grpId="1" nodeType="withEffect">
                                  <p:stCondLst>
                                    <p:cond delay="1250"/>
                                  </p:stCondLst>
                                  <p:childTnLst>
                                    <p:animEffect transition="out" filter="fade">
                                      <p:cBhvr>
                                        <p:cTn id="343" dur="250"/>
                                        <p:tgtEl>
                                          <p:spTgt spid="152"/>
                                        </p:tgtEl>
                                      </p:cBhvr>
                                    </p:animEffect>
                                    <p:set>
                                      <p:cBhvr>
                                        <p:cTn id="344" dur="1" fill="hold">
                                          <p:stCondLst>
                                            <p:cond delay="249"/>
                                          </p:stCondLst>
                                        </p:cTn>
                                        <p:tgtEl>
                                          <p:spTgt spid="152"/>
                                        </p:tgtEl>
                                        <p:attrNameLst>
                                          <p:attrName>style.visibility</p:attrName>
                                        </p:attrNameLst>
                                      </p:cBhvr>
                                      <p:to>
                                        <p:strVal val="hidden"/>
                                      </p:to>
                                    </p:set>
                                  </p:childTnLst>
                                </p:cTn>
                              </p:par>
                              <p:par>
                                <p:cTn id="345" presetID="10" presetClass="exit" presetSubtype="0" fill="hold" grpId="1" nodeType="withEffect">
                                  <p:stCondLst>
                                    <p:cond delay="1250"/>
                                  </p:stCondLst>
                                  <p:childTnLst>
                                    <p:animEffect transition="out" filter="fade">
                                      <p:cBhvr>
                                        <p:cTn id="346" dur="250"/>
                                        <p:tgtEl>
                                          <p:spTgt spid="154"/>
                                        </p:tgtEl>
                                      </p:cBhvr>
                                    </p:animEffect>
                                    <p:set>
                                      <p:cBhvr>
                                        <p:cTn id="347" dur="1" fill="hold">
                                          <p:stCondLst>
                                            <p:cond delay="249"/>
                                          </p:stCondLst>
                                        </p:cTn>
                                        <p:tgtEl>
                                          <p:spTgt spid="154"/>
                                        </p:tgtEl>
                                        <p:attrNameLst>
                                          <p:attrName>style.visibility</p:attrName>
                                        </p:attrNameLst>
                                      </p:cBhvr>
                                      <p:to>
                                        <p:strVal val="hidden"/>
                                      </p:to>
                                    </p:set>
                                  </p:childTnLst>
                                </p:cTn>
                              </p:par>
                            </p:childTnLst>
                          </p:cTn>
                        </p:par>
                      </p:childTnLst>
                    </p:cTn>
                  </p:par>
                  <p:par>
                    <p:cTn id="348" fill="hold">
                      <p:stCondLst>
                        <p:cond delay="indefinite"/>
                      </p:stCondLst>
                      <p:childTnLst>
                        <p:par>
                          <p:cTn id="349" fill="hold">
                            <p:stCondLst>
                              <p:cond delay="0"/>
                            </p:stCondLst>
                            <p:childTnLst>
                              <p:par>
                                <p:cTn id="350" presetID="53" presetClass="exit" presetSubtype="32" fill="hold" nodeType="clickEffect">
                                  <p:stCondLst>
                                    <p:cond delay="0"/>
                                  </p:stCondLst>
                                  <p:childTnLst>
                                    <p:anim calcmode="lin" valueType="num">
                                      <p:cBhvr>
                                        <p:cTn id="351" dur="500"/>
                                        <p:tgtEl>
                                          <p:spTgt spid="121"/>
                                        </p:tgtEl>
                                        <p:attrNameLst>
                                          <p:attrName>ppt_w</p:attrName>
                                        </p:attrNameLst>
                                      </p:cBhvr>
                                      <p:tavLst>
                                        <p:tav tm="0">
                                          <p:val>
                                            <p:strVal val="ppt_w"/>
                                          </p:val>
                                        </p:tav>
                                        <p:tav tm="100000">
                                          <p:val>
                                            <p:fltVal val="0"/>
                                          </p:val>
                                        </p:tav>
                                      </p:tavLst>
                                    </p:anim>
                                    <p:anim calcmode="lin" valueType="num">
                                      <p:cBhvr>
                                        <p:cTn id="352" dur="500"/>
                                        <p:tgtEl>
                                          <p:spTgt spid="121"/>
                                        </p:tgtEl>
                                        <p:attrNameLst>
                                          <p:attrName>ppt_h</p:attrName>
                                        </p:attrNameLst>
                                      </p:cBhvr>
                                      <p:tavLst>
                                        <p:tav tm="0">
                                          <p:val>
                                            <p:strVal val="ppt_h"/>
                                          </p:val>
                                        </p:tav>
                                        <p:tav tm="100000">
                                          <p:val>
                                            <p:fltVal val="0"/>
                                          </p:val>
                                        </p:tav>
                                      </p:tavLst>
                                    </p:anim>
                                    <p:animEffect transition="out" filter="fade">
                                      <p:cBhvr>
                                        <p:cTn id="353" dur="500"/>
                                        <p:tgtEl>
                                          <p:spTgt spid="121"/>
                                        </p:tgtEl>
                                      </p:cBhvr>
                                    </p:animEffect>
                                    <p:set>
                                      <p:cBhvr>
                                        <p:cTn id="354" dur="1" fill="hold">
                                          <p:stCondLst>
                                            <p:cond delay="499"/>
                                          </p:stCondLst>
                                        </p:cTn>
                                        <p:tgtEl>
                                          <p:spTgt spid="121"/>
                                        </p:tgtEl>
                                        <p:attrNameLst>
                                          <p:attrName>style.visibility</p:attrName>
                                        </p:attrNameLst>
                                      </p:cBhvr>
                                      <p:to>
                                        <p:strVal val="hidden"/>
                                      </p:to>
                                    </p:set>
                                  </p:childTnLst>
                                </p:cTn>
                              </p:par>
                              <p:par>
                                <p:cTn id="355" presetID="1" presetClass="entr" presetSubtype="0" fill="hold" nodeType="withEffect">
                                  <p:stCondLst>
                                    <p:cond delay="250"/>
                                  </p:stCondLst>
                                  <p:childTnLst>
                                    <p:set>
                                      <p:cBhvr>
                                        <p:cTn id="356" dur="1" fill="hold">
                                          <p:stCondLst>
                                            <p:cond delay="0"/>
                                          </p:stCondLst>
                                        </p:cTn>
                                        <p:tgtEl>
                                          <p:spTgt spid="172"/>
                                        </p:tgtEl>
                                        <p:attrNameLst>
                                          <p:attrName>style.visibility</p:attrName>
                                        </p:attrNameLst>
                                      </p:cBhvr>
                                      <p:to>
                                        <p:strVal val="visible"/>
                                      </p:to>
                                    </p:set>
                                  </p:childTnLst>
                                </p:cTn>
                              </p:par>
                              <p:par>
                                <p:cTn id="357" presetID="1" presetClass="entr" presetSubtype="0" fill="hold" nodeType="withEffect">
                                  <p:stCondLst>
                                    <p:cond delay="500"/>
                                  </p:stCondLst>
                                  <p:childTnLst>
                                    <p:set>
                                      <p:cBhvr>
                                        <p:cTn id="358" dur="1" fill="hold">
                                          <p:stCondLst>
                                            <p:cond delay="0"/>
                                          </p:stCondLst>
                                        </p:cTn>
                                        <p:tgtEl>
                                          <p:spTgt spid="173"/>
                                        </p:tgtEl>
                                        <p:attrNameLst>
                                          <p:attrName>style.visibility</p:attrName>
                                        </p:attrNameLst>
                                      </p:cBhvr>
                                      <p:to>
                                        <p:strVal val="visible"/>
                                      </p:to>
                                    </p:set>
                                  </p:childTnLst>
                                </p:cTn>
                              </p:par>
                              <p:par>
                                <p:cTn id="359" presetID="1" presetClass="entr" presetSubtype="0" fill="hold" nodeType="withEffect">
                                  <p:stCondLst>
                                    <p:cond delay="750"/>
                                  </p:stCondLst>
                                  <p:childTnLst>
                                    <p:set>
                                      <p:cBhvr>
                                        <p:cTn id="360" dur="1" fill="hold">
                                          <p:stCondLst>
                                            <p:cond delay="0"/>
                                          </p:stCondLst>
                                        </p:cTn>
                                        <p:tgtEl>
                                          <p:spTgt spid="174"/>
                                        </p:tgtEl>
                                        <p:attrNameLst>
                                          <p:attrName>style.visibility</p:attrName>
                                        </p:attrNameLst>
                                      </p:cBhvr>
                                      <p:to>
                                        <p:strVal val="visible"/>
                                      </p:to>
                                    </p:set>
                                  </p:childTnLst>
                                </p:cTn>
                              </p:par>
                              <p:par>
                                <p:cTn id="361" presetID="1" presetClass="entr" presetSubtype="0" fill="hold" grpId="0" nodeType="withEffect">
                                  <p:stCondLst>
                                    <p:cond delay="750"/>
                                  </p:stCondLst>
                                  <p:childTnLst>
                                    <p:set>
                                      <p:cBhvr>
                                        <p:cTn id="362" dur="1" fill="hold">
                                          <p:stCondLst>
                                            <p:cond delay="0"/>
                                          </p:stCondLst>
                                        </p:cTn>
                                        <p:tgtEl>
                                          <p:spTgt spid="162"/>
                                        </p:tgtEl>
                                        <p:attrNameLst>
                                          <p:attrName>style.visibility</p:attrName>
                                        </p:attrNameLst>
                                      </p:cBhvr>
                                      <p:to>
                                        <p:strVal val="visible"/>
                                      </p:to>
                                    </p:set>
                                  </p:childTnLst>
                                </p:cTn>
                              </p:par>
                              <p:par>
                                <p:cTn id="363" presetID="1" presetClass="entr" presetSubtype="0" fill="hold" nodeType="withEffect">
                                  <p:stCondLst>
                                    <p:cond delay="1000"/>
                                  </p:stCondLst>
                                  <p:childTnLst>
                                    <p:set>
                                      <p:cBhvr>
                                        <p:cTn id="364" dur="1" fill="hold">
                                          <p:stCondLst>
                                            <p:cond delay="0"/>
                                          </p:stCondLst>
                                        </p:cTn>
                                        <p:tgtEl>
                                          <p:spTgt spid="175"/>
                                        </p:tgtEl>
                                        <p:attrNameLst>
                                          <p:attrName>style.visibility</p:attrName>
                                        </p:attrNameLst>
                                      </p:cBhvr>
                                      <p:to>
                                        <p:strVal val="visible"/>
                                      </p:to>
                                    </p:set>
                                  </p:childTnLst>
                                </p:cTn>
                              </p:par>
                              <p:par>
                                <p:cTn id="365" presetID="1" presetClass="entr" presetSubtype="0" fill="hold" nodeType="withEffect">
                                  <p:stCondLst>
                                    <p:cond delay="1250"/>
                                  </p:stCondLst>
                                  <p:childTnLst>
                                    <p:set>
                                      <p:cBhvr>
                                        <p:cTn id="366" dur="1" fill="hold">
                                          <p:stCondLst>
                                            <p:cond delay="0"/>
                                          </p:stCondLst>
                                        </p:cTn>
                                        <p:tgtEl>
                                          <p:spTgt spid="176"/>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ntr" presetSubtype="0" fill="hold" grpId="0" nodeType="clickEffect">
                                  <p:stCondLst>
                                    <p:cond delay="250"/>
                                  </p:stCondLst>
                                  <p:childTnLst>
                                    <p:set>
                                      <p:cBhvr>
                                        <p:cTn id="370" dur="1" fill="hold">
                                          <p:stCondLst>
                                            <p:cond delay="0"/>
                                          </p:stCondLst>
                                        </p:cTn>
                                        <p:tgtEl>
                                          <p:spTgt spid="177">
                                            <p:txEl>
                                              <p:pRg st="0" end="0"/>
                                            </p:txEl>
                                          </p:spTgt>
                                        </p:tgtEl>
                                        <p:attrNameLst>
                                          <p:attrName>style.visibility</p:attrName>
                                        </p:attrNameLst>
                                      </p:cBhvr>
                                      <p:to>
                                        <p:strVal val="visible"/>
                                      </p:to>
                                    </p:set>
                                  </p:childTnLst>
                                </p:cTn>
                              </p:par>
                            </p:childTnLst>
                          </p:cTn>
                        </p:par>
                        <p:par>
                          <p:cTn id="371" fill="hold">
                            <p:stCondLst>
                              <p:cond delay="250"/>
                            </p:stCondLst>
                            <p:childTnLst>
                              <p:par>
                                <p:cTn id="372" presetID="1" presetClass="entr" presetSubtype="0" fill="hold" grpId="0" nodeType="afterEffect">
                                  <p:stCondLst>
                                    <p:cond delay="500"/>
                                  </p:stCondLst>
                                  <p:childTnLst>
                                    <p:set>
                                      <p:cBhvr>
                                        <p:cTn id="373" dur="1" fill="hold">
                                          <p:stCondLst>
                                            <p:cond delay="0"/>
                                          </p:stCondLst>
                                        </p:cTn>
                                        <p:tgtEl>
                                          <p:spTgt spid="177">
                                            <p:txEl>
                                              <p:pRg st="2" end="2"/>
                                            </p:txEl>
                                          </p:spTgt>
                                        </p:tgtEl>
                                        <p:attrNameLst>
                                          <p:attrName>style.visibility</p:attrName>
                                        </p:attrNameLst>
                                      </p:cBhvr>
                                      <p:to>
                                        <p:strVal val="visible"/>
                                      </p:to>
                                    </p:set>
                                  </p:childTnLst>
                                </p:cTn>
                              </p:par>
                            </p:childTnLst>
                          </p:cTn>
                        </p:par>
                        <p:par>
                          <p:cTn id="374" fill="hold">
                            <p:stCondLst>
                              <p:cond delay="750"/>
                            </p:stCondLst>
                            <p:childTnLst>
                              <p:par>
                                <p:cTn id="375" presetID="10" presetClass="entr" presetSubtype="0" fill="hold" grpId="0" nodeType="afterEffect">
                                  <p:stCondLst>
                                    <p:cond delay="0"/>
                                  </p:stCondLst>
                                  <p:childTnLst>
                                    <p:set>
                                      <p:cBhvr>
                                        <p:cTn id="376" dur="1" fill="hold">
                                          <p:stCondLst>
                                            <p:cond delay="0"/>
                                          </p:stCondLst>
                                        </p:cTn>
                                        <p:tgtEl>
                                          <p:spTgt spid="163"/>
                                        </p:tgtEl>
                                        <p:attrNameLst>
                                          <p:attrName>style.visibility</p:attrName>
                                        </p:attrNameLst>
                                      </p:cBhvr>
                                      <p:to>
                                        <p:strVal val="visible"/>
                                      </p:to>
                                    </p:set>
                                    <p:animEffect transition="in" filter="fade">
                                      <p:cBhvr>
                                        <p:cTn id="377" dur="2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animBg="1"/>
      <p:bldP spid="114" grpId="0" animBg="1"/>
      <p:bldP spid="115" grpId="0" animBg="1"/>
      <p:bldP spid="116" grpId="0" animBg="1"/>
      <p:bldP spid="117" grpId="0" animBg="1"/>
      <p:bldP spid="118" grpId="0" animBg="1"/>
      <p:bldP spid="119" grpId="0" animBg="1"/>
      <p:bldP spid="120" grpId="0" animBg="1"/>
      <p:bldP spid="123" grpId="0" animBg="1"/>
      <p:bldP spid="123" grpId="1" animBg="1"/>
      <p:bldP spid="123" grpId="2" animBg="1"/>
      <p:bldP spid="123" grpId="3" animBg="1"/>
      <p:bldP spid="125" grpId="0" animBg="1"/>
      <p:bldP spid="125" grpId="1" animBg="1"/>
      <p:bldP spid="125" grpId="2" animBg="1"/>
      <p:bldP spid="125" grpId="3" animBg="1"/>
      <p:bldP spid="126" grpId="0" animBg="1"/>
      <p:bldP spid="126" grpId="1" animBg="1"/>
      <p:bldP spid="126" grpId="2" animBg="1"/>
      <p:bldP spid="126" grpId="3" animBg="1"/>
      <p:bldP spid="127" grpId="0" animBg="1"/>
      <p:bldP spid="127" grpId="1" animBg="1"/>
      <p:bldP spid="127" grpId="2" animBg="1"/>
      <p:bldP spid="127" grpId="3" animBg="1"/>
      <p:bldP spid="128" grpId="0" animBg="1"/>
      <p:bldP spid="128" grpId="1" animBg="1"/>
      <p:bldP spid="128" grpId="2" animBg="1"/>
      <p:bldP spid="128" grpId="3" animBg="1"/>
      <p:bldP spid="129" grpId="0" animBg="1"/>
      <p:bldP spid="129" grpId="1" animBg="1"/>
      <p:bldP spid="129" grpId="2" animBg="1"/>
      <p:bldP spid="129" grpId="3" animBg="1"/>
      <p:bldP spid="130" grpId="0" animBg="1"/>
      <p:bldP spid="130" grpId="1" animBg="1"/>
      <p:bldP spid="130" grpId="2" animBg="1"/>
      <p:bldP spid="130" grpId="3" animBg="1"/>
      <p:bldP spid="131" grpId="0" animBg="1"/>
      <p:bldP spid="131" grpId="1" animBg="1"/>
      <p:bldP spid="131" grpId="2" animBg="1"/>
      <p:bldP spid="131" grpId="3" animBg="1"/>
      <p:bldP spid="132" grpId="0" animBg="1"/>
      <p:bldP spid="132" grpId="1" animBg="1"/>
      <p:bldP spid="132" grpId="2" animBg="1"/>
      <p:bldP spid="132" grpId="3" animBg="1"/>
      <p:bldP spid="133" grpId="0" animBg="1"/>
      <p:bldP spid="133" grpId="1" animBg="1"/>
      <p:bldP spid="133" grpId="2" animBg="1"/>
      <p:bldP spid="133" grpId="3" animBg="1"/>
      <p:bldP spid="134" grpId="0" animBg="1"/>
      <p:bldP spid="134" grpId="1" animBg="1"/>
      <p:bldP spid="134" grpId="2" animBg="1"/>
      <p:bldP spid="134" grpId="3" animBg="1"/>
      <p:bldP spid="135" grpId="0" animBg="1"/>
      <p:bldP spid="135" grpId="1" animBg="1"/>
      <p:bldP spid="135" grpId="2" animBg="1"/>
      <p:bldP spid="135" grpId="3" animBg="1"/>
      <p:bldP spid="136" grpId="0" animBg="1"/>
      <p:bldP spid="136" grpId="1" animBg="1"/>
      <p:bldP spid="136" grpId="2" animBg="1"/>
      <p:bldP spid="136" grpId="3" animBg="1"/>
      <p:bldP spid="137" grpId="0" animBg="1"/>
      <p:bldP spid="137" grpId="1" animBg="1"/>
      <p:bldP spid="137" grpId="2" animBg="1"/>
      <p:bldP spid="137" grpId="3" animBg="1"/>
      <p:bldP spid="138" grpId="0" animBg="1"/>
      <p:bldP spid="138" grpId="1" animBg="1"/>
      <p:bldP spid="138" grpId="2" animBg="1"/>
      <p:bldP spid="138" grpId="3"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77" grpId="0" uiExpand="1" build="p"/>
      <p:bldP spid="178" grpId="0"/>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uiExpand="1" build="p"/>
      <p:bldP spid="162" grpId="0"/>
      <p:bldP spid="1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85597" y="3076036"/>
            <a:ext cx="540912" cy="540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 name="Group 103"/>
          <p:cNvGrpSpPr/>
          <p:nvPr/>
        </p:nvGrpSpPr>
        <p:grpSpPr>
          <a:xfrm>
            <a:off x="1558593" y="1350962"/>
            <a:ext cx="1471612" cy="2041526"/>
            <a:chOff x="1558593" y="1350962"/>
            <a:chExt cx="1471612" cy="2041526"/>
          </a:xfrm>
        </p:grpSpPr>
        <p:sp>
          <p:nvSpPr>
            <p:cNvPr id="13" name="Freeform 5"/>
            <p:cNvSpPr>
              <a:spLocks/>
            </p:cNvSpPr>
            <p:nvPr/>
          </p:nvSpPr>
          <p:spPr bwMode="auto">
            <a:xfrm>
              <a:off x="1690355" y="1350962"/>
              <a:ext cx="1339850" cy="1771650"/>
            </a:xfrm>
            <a:custGeom>
              <a:avLst/>
              <a:gdLst>
                <a:gd name="T0" fmla="*/ 0 w 244"/>
                <a:gd name="T1" fmla="*/ 80 h 322"/>
                <a:gd name="T2" fmla="*/ 137 w 244"/>
                <a:gd name="T3" fmla="*/ 29 h 322"/>
                <a:gd name="T4" fmla="*/ 151 w 244"/>
                <a:gd name="T5" fmla="*/ 35 h 322"/>
                <a:gd name="T6" fmla="*/ 209 w 244"/>
                <a:gd name="T7" fmla="*/ 75 h 322"/>
                <a:gd name="T8" fmla="*/ 209 w 244"/>
                <a:gd name="T9" fmla="*/ 149 h 322"/>
                <a:gd name="T10" fmla="*/ 208 w 244"/>
                <a:gd name="T11" fmla="*/ 201 h 322"/>
                <a:gd name="T12" fmla="*/ 203 w 244"/>
                <a:gd name="T13" fmla="*/ 214 h 322"/>
                <a:gd name="T14" fmla="*/ 200 w 244"/>
                <a:gd name="T15" fmla="*/ 219 h 322"/>
                <a:gd name="T16" fmla="*/ 196 w 244"/>
                <a:gd name="T17" fmla="*/ 232 h 322"/>
                <a:gd name="T18" fmla="*/ 188 w 244"/>
                <a:gd name="T19" fmla="*/ 289 h 322"/>
                <a:gd name="T20" fmla="*/ 182 w 244"/>
                <a:gd name="T21" fmla="*/ 303 h 322"/>
                <a:gd name="T22" fmla="*/ 157 w 244"/>
                <a:gd name="T23" fmla="*/ 31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322">
                  <a:moveTo>
                    <a:pt x="0" y="80"/>
                  </a:moveTo>
                  <a:cubicBezTo>
                    <a:pt x="0" y="80"/>
                    <a:pt x="28" y="0"/>
                    <a:pt x="137" y="29"/>
                  </a:cubicBezTo>
                  <a:cubicBezTo>
                    <a:pt x="142" y="30"/>
                    <a:pt x="146" y="32"/>
                    <a:pt x="151" y="35"/>
                  </a:cubicBezTo>
                  <a:cubicBezTo>
                    <a:pt x="209" y="75"/>
                    <a:pt x="209" y="75"/>
                    <a:pt x="209" y="75"/>
                  </a:cubicBezTo>
                  <a:cubicBezTo>
                    <a:pt x="209" y="75"/>
                    <a:pt x="244" y="114"/>
                    <a:pt x="209" y="149"/>
                  </a:cubicBezTo>
                  <a:cubicBezTo>
                    <a:pt x="208" y="201"/>
                    <a:pt x="208" y="201"/>
                    <a:pt x="208" y="201"/>
                  </a:cubicBezTo>
                  <a:cubicBezTo>
                    <a:pt x="208" y="206"/>
                    <a:pt x="206" y="210"/>
                    <a:pt x="203" y="214"/>
                  </a:cubicBezTo>
                  <a:cubicBezTo>
                    <a:pt x="200" y="219"/>
                    <a:pt x="200" y="219"/>
                    <a:pt x="200" y="219"/>
                  </a:cubicBezTo>
                  <a:cubicBezTo>
                    <a:pt x="197" y="223"/>
                    <a:pt x="196" y="227"/>
                    <a:pt x="196" y="232"/>
                  </a:cubicBezTo>
                  <a:cubicBezTo>
                    <a:pt x="197" y="245"/>
                    <a:pt x="198" y="275"/>
                    <a:pt x="188" y="289"/>
                  </a:cubicBezTo>
                  <a:cubicBezTo>
                    <a:pt x="185" y="294"/>
                    <a:pt x="183" y="298"/>
                    <a:pt x="182" y="303"/>
                  </a:cubicBezTo>
                  <a:cubicBezTo>
                    <a:pt x="179" y="311"/>
                    <a:pt x="173" y="322"/>
                    <a:pt x="157" y="31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p:nvSpPr>
          <p:spPr bwMode="auto">
            <a:xfrm>
              <a:off x="2476168" y="3024188"/>
              <a:ext cx="71438" cy="323850"/>
            </a:xfrm>
            <a:custGeom>
              <a:avLst/>
              <a:gdLst>
                <a:gd name="T0" fmla="*/ 13 w 13"/>
                <a:gd name="T1" fmla="*/ 0 h 59"/>
                <a:gd name="T2" fmla="*/ 5 w 13"/>
                <a:gd name="T3" fmla="*/ 59 h 59"/>
              </a:gdLst>
              <a:ahLst/>
              <a:cxnLst>
                <a:cxn ang="0">
                  <a:pos x="T0" y="T1"/>
                </a:cxn>
                <a:cxn ang="0">
                  <a:pos x="T2" y="T3"/>
                </a:cxn>
              </a:cxnLst>
              <a:rect l="0" t="0" r="r" b="b"/>
              <a:pathLst>
                <a:path w="13" h="59">
                  <a:moveTo>
                    <a:pt x="13" y="0"/>
                  </a:moveTo>
                  <a:cubicBezTo>
                    <a:pt x="13" y="0"/>
                    <a:pt x="0" y="48"/>
                    <a:pt x="5" y="5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p:nvSpPr>
          <p:spPr bwMode="auto">
            <a:xfrm>
              <a:off x="2465055" y="2408238"/>
              <a:ext cx="115888" cy="417513"/>
            </a:xfrm>
            <a:custGeom>
              <a:avLst/>
              <a:gdLst>
                <a:gd name="T0" fmla="*/ 21 w 21"/>
                <a:gd name="T1" fmla="*/ 0 h 76"/>
                <a:gd name="T2" fmla="*/ 21 w 21"/>
                <a:gd name="T3" fmla="*/ 76 h 76"/>
              </a:gdLst>
              <a:ahLst/>
              <a:cxnLst>
                <a:cxn ang="0">
                  <a:pos x="T0" y="T1"/>
                </a:cxn>
                <a:cxn ang="0">
                  <a:pos x="T2" y="T3"/>
                </a:cxn>
              </a:cxnLst>
              <a:rect l="0" t="0" r="r" b="b"/>
              <a:pathLst>
                <a:path w="21" h="76">
                  <a:moveTo>
                    <a:pt x="21" y="0"/>
                  </a:moveTo>
                  <a:cubicBezTo>
                    <a:pt x="21" y="0"/>
                    <a:pt x="0" y="26"/>
                    <a:pt x="21" y="7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p:cNvSpPr>
            <p:nvPr/>
          </p:nvSpPr>
          <p:spPr bwMode="auto">
            <a:xfrm>
              <a:off x="2185655" y="2408238"/>
              <a:ext cx="312738" cy="527050"/>
            </a:xfrm>
            <a:custGeom>
              <a:avLst/>
              <a:gdLst>
                <a:gd name="T0" fmla="*/ 57 w 57"/>
                <a:gd name="T1" fmla="*/ 0 h 96"/>
                <a:gd name="T2" fmla="*/ 47 w 57"/>
                <a:gd name="T3" fmla="*/ 40 h 96"/>
                <a:gd name="T4" fmla="*/ 36 w 57"/>
                <a:gd name="T5" fmla="*/ 59 h 96"/>
                <a:gd name="T6" fmla="*/ 0 w 57"/>
                <a:gd name="T7" fmla="*/ 96 h 96"/>
              </a:gdLst>
              <a:ahLst/>
              <a:cxnLst>
                <a:cxn ang="0">
                  <a:pos x="T0" y="T1"/>
                </a:cxn>
                <a:cxn ang="0">
                  <a:pos x="T2" y="T3"/>
                </a:cxn>
                <a:cxn ang="0">
                  <a:pos x="T4" y="T5"/>
                </a:cxn>
                <a:cxn ang="0">
                  <a:pos x="T6" y="T7"/>
                </a:cxn>
              </a:cxnLst>
              <a:rect l="0" t="0" r="r" b="b"/>
              <a:pathLst>
                <a:path w="57" h="96">
                  <a:moveTo>
                    <a:pt x="57" y="0"/>
                  </a:moveTo>
                  <a:cubicBezTo>
                    <a:pt x="47" y="40"/>
                    <a:pt x="47" y="40"/>
                    <a:pt x="47" y="40"/>
                  </a:cubicBezTo>
                  <a:cubicBezTo>
                    <a:pt x="45" y="47"/>
                    <a:pt x="41" y="54"/>
                    <a:pt x="36" y="59"/>
                  </a:cubicBezTo>
                  <a:cubicBezTo>
                    <a:pt x="0" y="96"/>
                    <a:pt x="0" y="96"/>
                    <a:pt x="0" y="9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p:nvSpPr>
          <p:spPr bwMode="auto">
            <a:xfrm>
              <a:off x="2036430" y="3024188"/>
              <a:ext cx="439738" cy="285750"/>
            </a:xfrm>
            <a:custGeom>
              <a:avLst/>
              <a:gdLst>
                <a:gd name="T0" fmla="*/ 0 w 80"/>
                <a:gd name="T1" fmla="*/ 0 h 52"/>
                <a:gd name="T2" fmla="*/ 80 w 80"/>
                <a:gd name="T3" fmla="*/ 52 h 52"/>
              </a:gdLst>
              <a:ahLst/>
              <a:cxnLst>
                <a:cxn ang="0">
                  <a:pos x="T0" y="T1"/>
                </a:cxn>
                <a:cxn ang="0">
                  <a:pos x="T2" y="T3"/>
                </a:cxn>
              </a:cxnLst>
              <a:rect l="0" t="0" r="r" b="b"/>
              <a:pathLst>
                <a:path w="80" h="52">
                  <a:moveTo>
                    <a:pt x="0" y="0"/>
                  </a:moveTo>
                  <a:cubicBezTo>
                    <a:pt x="0" y="0"/>
                    <a:pt x="46" y="11"/>
                    <a:pt x="80" y="5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p:nvSpPr>
          <p:spPr bwMode="auto">
            <a:xfrm>
              <a:off x="1558593" y="2941638"/>
              <a:ext cx="917575" cy="450850"/>
            </a:xfrm>
            <a:custGeom>
              <a:avLst/>
              <a:gdLst>
                <a:gd name="T0" fmla="*/ 0 w 167"/>
                <a:gd name="T1" fmla="*/ 41 h 82"/>
                <a:gd name="T2" fmla="*/ 29 w 167"/>
                <a:gd name="T3" fmla="*/ 8 h 82"/>
                <a:gd name="T4" fmla="*/ 167 w 167"/>
                <a:gd name="T5" fmla="*/ 82 h 82"/>
              </a:gdLst>
              <a:ahLst/>
              <a:cxnLst>
                <a:cxn ang="0">
                  <a:pos x="T0" y="T1"/>
                </a:cxn>
                <a:cxn ang="0">
                  <a:pos x="T2" y="T3"/>
                </a:cxn>
                <a:cxn ang="0">
                  <a:pos x="T4" y="T5"/>
                </a:cxn>
              </a:cxnLst>
              <a:rect l="0" t="0" r="r" b="b"/>
              <a:pathLst>
                <a:path w="167" h="82">
                  <a:moveTo>
                    <a:pt x="0" y="41"/>
                  </a:moveTo>
                  <a:cubicBezTo>
                    <a:pt x="29" y="8"/>
                    <a:pt x="29" y="8"/>
                    <a:pt x="29" y="8"/>
                  </a:cubicBezTo>
                  <a:cubicBezTo>
                    <a:pt x="29" y="8"/>
                    <a:pt x="85" y="0"/>
                    <a:pt x="167" y="8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 name="Freeform 18"/>
          <p:cNvSpPr>
            <a:spLocks/>
          </p:cNvSpPr>
          <p:nvPr/>
        </p:nvSpPr>
        <p:spPr bwMode="auto">
          <a:xfrm>
            <a:off x="801355" y="3144838"/>
            <a:ext cx="701675" cy="771525"/>
          </a:xfrm>
          <a:custGeom>
            <a:avLst/>
            <a:gdLst>
              <a:gd name="T0" fmla="*/ 128 w 128"/>
              <a:gd name="T1" fmla="*/ 0 h 140"/>
              <a:gd name="T2" fmla="*/ 67 w 128"/>
              <a:gd name="T3" fmla="*/ 30 h 140"/>
              <a:gd name="T4" fmla="*/ 1 w 128"/>
              <a:gd name="T5" fmla="*/ 140 h 140"/>
            </a:gdLst>
            <a:ahLst/>
            <a:cxnLst>
              <a:cxn ang="0">
                <a:pos x="T0" y="T1"/>
              </a:cxn>
              <a:cxn ang="0">
                <a:pos x="T2" y="T3"/>
              </a:cxn>
              <a:cxn ang="0">
                <a:pos x="T4" y="T5"/>
              </a:cxn>
            </a:cxnLst>
            <a:rect l="0" t="0" r="r" b="b"/>
            <a:pathLst>
              <a:path w="128" h="140">
                <a:moveTo>
                  <a:pt x="128" y="0"/>
                </a:moveTo>
                <a:cubicBezTo>
                  <a:pt x="67" y="30"/>
                  <a:pt x="67" y="30"/>
                  <a:pt x="67" y="30"/>
                </a:cubicBezTo>
                <a:cubicBezTo>
                  <a:pt x="67" y="30"/>
                  <a:pt x="0" y="60"/>
                  <a:pt x="1" y="14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5" name="Group 104"/>
          <p:cNvGrpSpPr/>
          <p:nvPr/>
        </p:nvGrpSpPr>
        <p:grpSpPr>
          <a:xfrm>
            <a:off x="3558843" y="4779963"/>
            <a:ext cx="1597025" cy="688975"/>
            <a:chOff x="3558843" y="4779963"/>
            <a:chExt cx="1597025" cy="688975"/>
          </a:xfrm>
        </p:grpSpPr>
        <p:sp>
          <p:nvSpPr>
            <p:cNvPr id="27" name="Freeform 19"/>
            <p:cNvSpPr>
              <a:spLocks/>
            </p:cNvSpPr>
            <p:nvPr/>
          </p:nvSpPr>
          <p:spPr bwMode="auto">
            <a:xfrm>
              <a:off x="4211305" y="4956175"/>
              <a:ext cx="944563" cy="512763"/>
            </a:xfrm>
            <a:custGeom>
              <a:avLst/>
              <a:gdLst>
                <a:gd name="T0" fmla="*/ 0 w 595"/>
                <a:gd name="T1" fmla="*/ 219 h 323"/>
                <a:gd name="T2" fmla="*/ 405 w 595"/>
                <a:gd name="T3" fmla="*/ 323 h 323"/>
                <a:gd name="T4" fmla="*/ 595 w 595"/>
                <a:gd name="T5" fmla="*/ 153 h 323"/>
                <a:gd name="T6" fmla="*/ 38 w 595"/>
                <a:gd name="T7" fmla="*/ 0 h 323"/>
              </a:gdLst>
              <a:ahLst/>
              <a:cxnLst>
                <a:cxn ang="0">
                  <a:pos x="T0" y="T1"/>
                </a:cxn>
                <a:cxn ang="0">
                  <a:pos x="T2" y="T3"/>
                </a:cxn>
                <a:cxn ang="0">
                  <a:pos x="T4" y="T5"/>
                </a:cxn>
                <a:cxn ang="0">
                  <a:pos x="T6" y="T7"/>
                </a:cxn>
              </a:cxnLst>
              <a:rect l="0" t="0" r="r" b="b"/>
              <a:pathLst>
                <a:path w="595" h="323">
                  <a:moveTo>
                    <a:pt x="0" y="219"/>
                  </a:moveTo>
                  <a:lnTo>
                    <a:pt x="405" y="323"/>
                  </a:lnTo>
                  <a:lnTo>
                    <a:pt x="595" y="153"/>
                  </a:lnTo>
                  <a:lnTo>
                    <a:pt x="38"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flipH="1" flipV="1">
              <a:off x="3558843" y="4779963"/>
              <a:ext cx="158750" cy="49213"/>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6" name="Group 105"/>
          <p:cNvGrpSpPr/>
          <p:nvPr/>
        </p:nvGrpSpPr>
        <p:grpSpPr>
          <a:xfrm>
            <a:off x="2558718" y="3392488"/>
            <a:ext cx="1949450" cy="2830512"/>
            <a:chOff x="2558718" y="3392488"/>
            <a:chExt cx="1949450" cy="2830512"/>
          </a:xfrm>
        </p:grpSpPr>
        <p:sp>
          <p:nvSpPr>
            <p:cNvPr id="19" name="Freeform 11"/>
            <p:cNvSpPr>
              <a:spLocks/>
            </p:cNvSpPr>
            <p:nvPr/>
          </p:nvSpPr>
          <p:spPr bwMode="auto">
            <a:xfrm>
              <a:off x="2558718" y="3392488"/>
              <a:ext cx="1223963" cy="2119313"/>
            </a:xfrm>
            <a:custGeom>
              <a:avLst/>
              <a:gdLst>
                <a:gd name="T0" fmla="*/ 0 w 223"/>
                <a:gd name="T1" fmla="*/ 0 h 385"/>
                <a:gd name="T2" fmla="*/ 95 w 223"/>
                <a:gd name="T3" fmla="*/ 41 h 385"/>
                <a:gd name="T4" fmla="*/ 128 w 223"/>
                <a:gd name="T5" fmla="*/ 77 h 385"/>
                <a:gd name="T6" fmla="*/ 131 w 223"/>
                <a:gd name="T7" fmla="*/ 88 h 385"/>
                <a:gd name="T8" fmla="*/ 136 w 223"/>
                <a:gd name="T9" fmla="*/ 152 h 385"/>
                <a:gd name="T10" fmla="*/ 196 w 223"/>
                <a:gd name="T11" fmla="*/ 310 h 385"/>
                <a:gd name="T12" fmla="*/ 219 w 223"/>
                <a:gd name="T13" fmla="*/ 385 h 385"/>
              </a:gdLst>
              <a:ahLst/>
              <a:cxnLst>
                <a:cxn ang="0">
                  <a:pos x="T0" y="T1"/>
                </a:cxn>
                <a:cxn ang="0">
                  <a:pos x="T2" y="T3"/>
                </a:cxn>
                <a:cxn ang="0">
                  <a:pos x="T4" y="T5"/>
                </a:cxn>
                <a:cxn ang="0">
                  <a:pos x="T6" y="T7"/>
                </a:cxn>
                <a:cxn ang="0">
                  <a:pos x="T8" y="T9"/>
                </a:cxn>
                <a:cxn ang="0">
                  <a:pos x="T10" y="T11"/>
                </a:cxn>
                <a:cxn ang="0">
                  <a:pos x="T12" y="T13"/>
                </a:cxn>
              </a:cxnLst>
              <a:rect l="0" t="0" r="r" b="b"/>
              <a:pathLst>
                <a:path w="223" h="385">
                  <a:moveTo>
                    <a:pt x="0" y="0"/>
                  </a:moveTo>
                  <a:cubicBezTo>
                    <a:pt x="0" y="0"/>
                    <a:pt x="70" y="38"/>
                    <a:pt x="95" y="41"/>
                  </a:cubicBezTo>
                  <a:cubicBezTo>
                    <a:pt x="113" y="42"/>
                    <a:pt x="124" y="66"/>
                    <a:pt x="128" y="77"/>
                  </a:cubicBezTo>
                  <a:cubicBezTo>
                    <a:pt x="129" y="81"/>
                    <a:pt x="130" y="84"/>
                    <a:pt x="131" y="88"/>
                  </a:cubicBezTo>
                  <a:cubicBezTo>
                    <a:pt x="132" y="101"/>
                    <a:pt x="136" y="134"/>
                    <a:pt x="136" y="152"/>
                  </a:cubicBezTo>
                  <a:cubicBezTo>
                    <a:pt x="196" y="310"/>
                    <a:pt x="196" y="310"/>
                    <a:pt x="196" y="310"/>
                  </a:cubicBezTo>
                  <a:cubicBezTo>
                    <a:pt x="196" y="310"/>
                    <a:pt x="223" y="341"/>
                    <a:pt x="219" y="38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p:cNvSpPr>
            <p:nvPr/>
          </p:nvSpPr>
          <p:spPr bwMode="auto">
            <a:xfrm>
              <a:off x="3668380" y="4929188"/>
              <a:ext cx="565150" cy="517525"/>
            </a:xfrm>
            <a:custGeom>
              <a:avLst/>
              <a:gdLst>
                <a:gd name="T0" fmla="*/ 0 w 103"/>
                <a:gd name="T1" fmla="*/ 27 h 94"/>
                <a:gd name="T2" fmla="*/ 12 w 103"/>
                <a:gd name="T3" fmla="*/ 11 h 94"/>
                <a:gd name="T4" fmla="*/ 103 w 103"/>
                <a:gd name="T5" fmla="*/ 94 h 94"/>
              </a:gdLst>
              <a:ahLst/>
              <a:cxnLst>
                <a:cxn ang="0">
                  <a:pos x="T0" y="T1"/>
                </a:cxn>
                <a:cxn ang="0">
                  <a:pos x="T2" y="T3"/>
                </a:cxn>
                <a:cxn ang="0">
                  <a:pos x="T4" y="T5"/>
                </a:cxn>
              </a:cxnLst>
              <a:rect l="0" t="0" r="r" b="b"/>
              <a:pathLst>
                <a:path w="103" h="94">
                  <a:moveTo>
                    <a:pt x="0" y="27"/>
                  </a:moveTo>
                  <a:cubicBezTo>
                    <a:pt x="12" y="11"/>
                    <a:pt x="12" y="11"/>
                    <a:pt x="12" y="11"/>
                  </a:cubicBezTo>
                  <a:cubicBezTo>
                    <a:pt x="12" y="11"/>
                    <a:pt x="91" y="0"/>
                    <a:pt x="103" y="9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p:nvSpPr>
          <p:spPr bwMode="auto">
            <a:xfrm>
              <a:off x="2750805" y="5132388"/>
              <a:ext cx="1433513" cy="771525"/>
            </a:xfrm>
            <a:custGeom>
              <a:avLst/>
              <a:gdLst>
                <a:gd name="T0" fmla="*/ 261 w 261"/>
                <a:gd name="T1" fmla="*/ 64 h 140"/>
                <a:gd name="T2" fmla="*/ 206 w 261"/>
                <a:gd name="T3" fmla="*/ 131 h 140"/>
                <a:gd name="T4" fmla="*/ 187 w 261"/>
                <a:gd name="T5" fmla="*/ 140 h 140"/>
                <a:gd name="T6" fmla="*/ 148 w 261"/>
                <a:gd name="T7" fmla="*/ 140 h 140"/>
                <a:gd name="T8" fmla="*/ 124 w 261"/>
                <a:gd name="T9" fmla="*/ 130 h 140"/>
                <a:gd name="T10" fmla="*/ 0 w 261"/>
                <a:gd name="T11" fmla="*/ 0 h 140"/>
              </a:gdLst>
              <a:ahLst/>
              <a:cxnLst>
                <a:cxn ang="0">
                  <a:pos x="T0" y="T1"/>
                </a:cxn>
                <a:cxn ang="0">
                  <a:pos x="T2" y="T3"/>
                </a:cxn>
                <a:cxn ang="0">
                  <a:pos x="T4" y="T5"/>
                </a:cxn>
                <a:cxn ang="0">
                  <a:pos x="T6" y="T7"/>
                </a:cxn>
                <a:cxn ang="0">
                  <a:pos x="T8" y="T9"/>
                </a:cxn>
                <a:cxn ang="0">
                  <a:pos x="T10" y="T11"/>
                </a:cxn>
              </a:cxnLst>
              <a:rect l="0" t="0" r="r" b="b"/>
              <a:pathLst>
                <a:path w="261" h="140">
                  <a:moveTo>
                    <a:pt x="261" y="64"/>
                  </a:moveTo>
                  <a:cubicBezTo>
                    <a:pt x="206" y="131"/>
                    <a:pt x="206" y="131"/>
                    <a:pt x="206" y="131"/>
                  </a:cubicBezTo>
                  <a:cubicBezTo>
                    <a:pt x="202" y="137"/>
                    <a:pt x="195" y="140"/>
                    <a:pt x="187" y="140"/>
                  </a:cubicBezTo>
                  <a:cubicBezTo>
                    <a:pt x="148" y="140"/>
                    <a:pt x="148" y="140"/>
                    <a:pt x="148" y="140"/>
                  </a:cubicBezTo>
                  <a:cubicBezTo>
                    <a:pt x="139" y="140"/>
                    <a:pt x="130" y="136"/>
                    <a:pt x="124" y="130"/>
                  </a:cubicBezTo>
                  <a:cubicBezTo>
                    <a:pt x="0" y="0"/>
                    <a:pt x="0" y="0"/>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p:nvSpPr>
          <p:spPr bwMode="auto">
            <a:xfrm>
              <a:off x="3762043" y="4906963"/>
              <a:ext cx="422275" cy="247650"/>
            </a:xfrm>
            <a:custGeom>
              <a:avLst/>
              <a:gdLst>
                <a:gd name="T0" fmla="*/ 66 w 77"/>
                <a:gd name="T1" fmla="*/ 45 h 45"/>
                <a:gd name="T2" fmla="*/ 77 w 77"/>
                <a:gd name="T3" fmla="*/ 27 h 45"/>
                <a:gd name="T4" fmla="*/ 0 w 77"/>
                <a:gd name="T5" fmla="*/ 5 h 45"/>
              </a:gdLst>
              <a:ahLst/>
              <a:cxnLst>
                <a:cxn ang="0">
                  <a:pos x="T0" y="T1"/>
                </a:cxn>
                <a:cxn ang="0">
                  <a:pos x="T2" y="T3"/>
                </a:cxn>
                <a:cxn ang="0">
                  <a:pos x="T4" y="T5"/>
                </a:cxn>
              </a:cxnLst>
              <a:rect l="0" t="0" r="r" b="b"/>
              <a:pathLst>
                <a:path w="77" h="45">
                  <a:moveTo>
                    <a:pt x="66" y="45"/>
                  </a:moveTo>
                  <a:cubicBezTo>
                    <a:pt x="77" y="27"/>
                    <a:pt x="77" y="27"/>
                    <a:pt x="77" y="27"/>
                  </a:cubicBezTo>
                  <a:cubicBezTo>
                    <a:pt x="77" y="27"/>
                    <a:pt x="51" y="0"/>
                    <a:pt x="0" y="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p:nvSpPr>
          <p:spPr bwMode="auto">
            <a:xfrm>
              <a:off x="3804905" y="4797425"/>
              <a:ext cx="417513" cy="185738"/>
            </a:xfrm>
            <a:custGeom>
              <a:avLst/>
              <a:gdLst>
                <a:gd name="T0" fmla="*/ 69 w 76"/>
                <a:gd name="T1" fmla="*/ 34 h 34"/>
                <a:gd name="T2" fmla="*/ 73 w 76"/>
                <a:gd name="T3" fmla="*/ 28 h 34"/>
                <a:gd name="T4" fmla="*/ 68 w 76"/>
                <a:gd name="T5" fmla="*/ 17 h 34"/>
                <a:gd name="T6" fmla="*/ 8 w 76"/>
                <a:gd name="T7" fmla="*/ 1 h 34"/>
                <a:gd name="T8" fmla="*/ 0 w 76"/>
                <a:gd name="T9" fmla="*/ 8 h 34"/>
                <a:gd name="T10" fmla="*/ 0 w 76"/>
                <a:gd name="T11" fmla="*/ 17 h 34"/>
              </a:gdLst>
              <a:ahLst/>
              <a:cxnLst>
                <a:cxn ang="0">
                  <a:pos x="T0" y="T1"/>
                </a:cxn>
                <a:cxn ang="0">
                  <a:pos x="T2" y="T3"/>
                </a:cxn>
                <a:cxn ang="0">
                  <a:pos x="T4" y="T5"/>
                </a:cxn>
                <a:cxn ang="0">
                  <a:pos x="T6" y="T7"/>
                </a:cxn>
                <a:cxn ang="0">
                  <a:pos x="T8" y="T9"/>
                </a:cxn>
                <a:cxn ang="0">
                  <a:pos x="T10" y="T11"/>
                </a:cxn>
              </a:cxnLst>
              <a:rect l="0" t="0" r="r" b="b"/>
              <a:pathLst>
                <a:path w="76" h="34">
                  <a:moveTo>
                    <a:pt x="69" y="34"/>
                  </a:moveTo>
                  <a:cubicBezTo>
                    <a:pt x="73" y="28"/>
                    <a:pt x="73" y="28"/>
                    <a:pt x="73" y="28"/>
                  </a:cubicBezTo>
                  <a:cubicBezTo>
                    <a:pt x="76" y="23"/>
                    <a:pt x="73" y="18"/>
                    <a:pt x="68" y="17"/>
                  </a:cubicBezTo>
                  <a:cubicBezTo>
                    <a:pt x="8" y="1"/>
                    <a:pt x="8" y="1"/>
                    <a:pt x="8" y="1"/>
                  </a:cubicBezTo>
                  <a:cubicBezTo>
                    <a:pt x="4" y="0"/>
                    <a:pt x="0" y="4"/>
                    <a:pt x="0" y="8"/>
                  </a:cubicBezTo>
                  <a:cubicBezTo>
                    <a:pt x="0" y="17"/>
                    <a:pt x="0" y="17"/>
                    <a:pt x="0" y="1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6"/>
            <p:cNvSpPr>
              <a:spLocks noChangeShapeType="1"/>
            </p:cNvSpPr>
            <p:nvPr/>
          </p:nvSpPr>
          <p:spPr bwMode="auto">
            <a:xfrm flipH="1">
              <a:off x="2992105" y="5534025"/>
              <a:ext cx="87313" cy="68897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p:nvSpPr>
          <p:spPr bwMode="auto">
            <a:xfrm>
              <a:off x="2766680" y="3684588"/>
              <a:ext cx="312738" cy="842963"/>
            </a:xfrm>
            <a:custGeom>
              <a:avLst/>
              <a:gdLst>
                <a:gd name="T0" fmla="*/ 57 w 57"/>
                <a:gd name="T1" fmla="*/ 0 h 153"/>
                <a:gd name="T2" fmla="*/ 0 w 57"/>
                <a:gd name="T3" fmla="*/ 153 h 153"/>
              </a:gdLst>
              <a:ahLst/>
              <a:cxnLst>
                <a:cxn ang="0">
                  <a:pos x="T0" y="T1"/>
                </a:cxn>
                <a:cxn ang="0">
                  <a:pos x="T2" y="T3"/>
                </a:cxn>
              </a:cxnLst>
              <a:rect l="0" t="0" r="r" b="b"/>
              <a:pathLst>
                <a:path w="57" h="153">
                  <a:moveTo>
                    <a:pt x="57" y="0"/>
                  </a:moveTo>
                  <a:cubicBezTo>
                    <a:pt x="57" y="0"/>
                    <a:pt x="8" y="18"/>
                    <a:pt x="0" y="15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flipV="1">
              <a:off x="4508168" y="4394200"/>
              <a:ext cx="0" cy="3254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7" name="Group 106"/>
          <p:cNvGrpSpPr/>
          <p:nvPr/>
        </p:nvGrpSpPr>
        <p:grpSpPr>
          <a:xfrm>
            <a:off x="3492168" y="2517775"/>
            <a:ext cx="2449513" cy="2378076"/>
            <a:chOff x="3492168" y="2517775"/>
            <a:chExt cx="2449513" cy="2378076"/>
          </a:xfrm>
        </p:grpSpPr>
        <p:sp>
          <p:nvSpPr>
            <p:cNvPr id="29" name="Freeform 21"/>
            <p:cNvSpPr>
              <a:spLocks/>
            </p:cNvSpPr>
            <p:nvPr/>
          </p:nvSpPr>
          <p:spPr bwMode="auto">
            <a:xfrm>
              <a:off x="4211305" y="4598988"/>
              <a:ext cx="928688" cy="296863"/>
            </a:xfrm>
            <a:custGeom>
              <a:avLst/>
              <a:gdLst>
                <a:gd name="T0" fmla="*/ 153 w 585"/>
                <a:gd name="T1" fmla="*/ 0 h 187"/>
                <a:gd name="T2" fmla="*/ 0 w 585"/>
                <a:gd name="T3" fmla="*/ 76 h 187"/>
                <a:gd name="T4" fmla="*/ 454 w 585"/>
                <a:gd name="T5" fmla="*/ 187 h 187"/>
                <a:gd name="T6" fmla="*/ 585 w 585"/>
                <a:gd name="T7" fmla="*/ 93 h 187"/>
                <a:gd name="T8" fmla="*/ 519 w 585"/>
                <a:gd name="T9" fmla="*/ 76 h 187"/>
              </a:gdLst>
              <a:ahLst/>
              <a:cxnLst>
                <a:cxn ang="0">
                  <a:pos x="T0" y="T1"/>
                </a:cxn>
                <a:cxn ang="0">
                  <a:pos x="T2" y="T3"/>
                </a:cxn>
                <a:cxn ang="0">
                  <a:pos x="T4" y="T5"/>
                </a:cxn>
                <a:cxn ang="0">
                  <a:pos x="T6" y="T7"/>
                </a:cxn>
                <a:cxn ang="0">
                  <a:pos x="T8" y="T9"/>
                </a:cxn>
              </a:cxnLst>
              <a:rect l="0" t="0" r="r" b="b"/>
              <a:pathLst>
                <a:path w="585" h="187">
                  <a:moveTo>
                    <a:pt x="153" y="0"/>
                  </a:moveTo>
                  <a:lnTo>
                    <a:pt x="0" y="76"/>
                  </a:lnTo>
                  <a:lnTo>
                    <a:pt x="454" y="187"/>
                  </a:lnTo>
                  <a:lnTo>
                    <a:pt x="585" y="93"/>
                  </a:lnTo>
                  <a:lnTo>
                    <a:pt x="519" y="7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flipV="1">
              <a:off x="4898693" y="4456113"/>
              <a:ext cx="0" cy="3508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24"/>
            <p:cNvSpPr>
              <a:spLocks/>
            </p:cNvSpPr>
            <p:nvPr/>
          </p:nvSpPr>
          <p:spPr bwMode="auto">
            <a:xfrm>
              <a:off x="3492168" y="2517775"/>
              <a:ext cx="2449513" cy="2036763"/>
            </a:xfrm>
            <a:custGeom>
              <a:avLst/>
              <a:gdLst>
                <a:gd name="T0" fmla="*/ 142 w 1543"/>
                <a:gd name="T1" fmla="*/ 0 h 1283"/>
                <a:gd name="T2" fmla="*/ 0 w 1543"/>
                <a:gd name="T3" fmla="*/ 1047 h 1283"/>
                <a:gd name="T4" fmla="*/ 1381 w 1543"/>
                <a:gd name="T5" fmla="*/ 1283 h 1283"/>
                <a:gd name="T6" fmla="*/ 1543 w 1543"/>
                <a:gd name="T7" fmla="*/ 97 h 1283"/>
                <a:gd name="T8" fmla="*/ 142 w 1543"/>
                <a:gd name="T9" fmla="*/ 0 h 1283"/>
              </a:gdLst>
              <a:ahLst/>
              <a:cxnLst>
                <a:cxn ang="0">
                  <a:pos x="T0" y="T1"/>
                </a:cxn>
                <a:cxn ang="0">
                  <a:pos x="T2" y="T3"/>
                </a:cxn>
                <a:cxn ang="0">
                  <a:pos x="T4" y="T5"/>
                </a:cxn>
                <a:cxn ang="0">
                  <a:pos x="T6" y="T7"/>
                </a:cxn>
                <a:cxn ang="0">
                  <a:pos x="T8" y="T9"/>
                </a:cxn>
              </a:cxnLst>
              <a:rect l="0" t="0" r="r" b="b"/>
              <a:pathLst>
                <a:path w="1543" h="1283">
                  <a:moveTo>
                    <a:pt x="142" y="0"/>
                  </a:moveTo>
                  <a:lnTo>
                    <a:pt x="0" y="1047"/>
                  </a:lnTo>
                  <a:lnTo>
                    <a:pt x="1381" y="1283"/>
                  </a:lnTo>
                  <a:lnTo>
                    <a:pt x="1543" y="97"/>
                  </a:lnTo>
                  <a:lnTo>
                    <a:pt x="142"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p:nvSpPr>
          <p:spPr bwMode="auto">
            <a:xfrm>
              <a:off x="3585830" y="2638425"/>
              <a:ext cx="2235200" cy="1755775"/>
            </a:xfrm>
            <a:custGeom>
              <a:avLst/>
              <a:gdLst>
                <a:gd name="T0" fmla="*/ 111 w 1408"/>
                <a:gd name="T1" fmla="*/ 0 h 1106"/>
                <a:gd name="T2" fmla="*/ 1408 w 1408"/>
                <a:gd name="T3" fmla="*/ 76 h 1106"/>
                <a:gd name="T4" fmla="*/ 1283 w 1408"/>
                <a:gd name="T5" fmla="*/ 1106 h 1106"/>
                <a:gd name="T6" fmla="*/ 0 w 1408"/>
                <a:gd name="T7" fmla="*/ 895 h 1106"/>
                <a:gd name="T8" fmla="*/ 111 w 1408"/>
                <a:gd name="T9" fmla="*/ 0 h 1106"/>
              </a:gdLst>
              <a:ahLst/>
              <a:cxnLst>
                <a:cxn ang="0">
                  <a:pos x="T0" y="T1"/>
                </a:cxn>
                <a:cxn ang="0">
                  <a:pos x="T2" y="T3"/>
                </a:cxn>
                <a:cxn ang="0">
                  <a:pos x="T4" y="T5"/>
                </a:cxn>
                <a:cxn ang="0">
                  <a:pos x="T6" y="T7"/>
                </a:cxn>
                <a:cxn ang="0">
                  <a:pos x="T8" y="T9"/>
                </a:cxn>
              </a:cxnLst>
              <a:rect l="0" t="0" r="r" b="b"/>
              <a:pathLst>
                <a:path w="1408" h="1106">
                  <a:moveTo>
                    <a:pt x="111" y="0"/>
                  </a:moveTo>
                  <a:lnTo>
                    <a:pt x="1408" y="76"/>
                  </a:lnTo>
                  <a:lnTo>
                    <a:pt x="1283" y="1106"/>
                  </a:lnTo>
                  <a:lnTo>
                    <a:pt x="0" y="895"/>
                  </a:lnTo>
                  <a:lnTo>
                    <a:pt x="111"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4" name="Freeform 26"/>
          <p:cNvSpPr>
            <a:spLocks/>
          </p:cNvSpPr>
          <p:nvPr/>
        </p:nvSpPr>
        <p:spPr bwMode="auto">
          <a:xfrm>
            <a:off x="129843" y="3668713"/>
            <a:ext cx="2214563" cy="2581275"/>
          </a:xfrm>
          <a:custGeom>
            <a:avLst/>
            <a:gdLst>
              <a:gd name="T0" fmla="*/ 0 w 403"/>
              <a:gd name="T1" fmla="*/ 0 h 469"/>
              <a:gd name="T2" fmla="*/ 356 w 403"/>
              <a:gd name="T3" fmla="*/ 90 h 469"/>
              <a:gd name="T4" fmla="*/ 375 w 403"/>
              <a:gd name="T5" fmla="*/ 111 h 469"/>
              <a:gd name="T6" fmla="*/ 403 w 403"/>
              <a:gd name="T7" fmla="*/ 469 h 469"/>
            </a:gdLst>
            <a:ahLst/>
            <a:cxnLst>
              <a:cxn ang="0">
                <a:pos x="T0" y="T1"/>
              </a:cxn>
              <a:cxn ang="0">
                <a:pos x="T2" y="T3"/>
              </a:cxn>
              <a:cxn ang="0">
                <a:pos x="T4" y="T5"/>
              </a:cxn>
              <a:cxn ang="0">
                <a:pos x="T6" y="T7"/>
              </a:cxn>
            </a:cxnLst>
            <a:rect l="0" t="0" r="r" b="b"/>
            <a:pathLst>
              <a:path w="403" h="469">
                <a:moveTo>
                  <a:pt x="0" y="0"/>
                </a:moveTo>
                <a:cubicBezTo>
                  <a:pt x="0" y="0"/>
                  <a:pt x="131" y="70"/>
                  <a:pt x="356" y="90"/>
                </a:cubicBezTo>
                <a:cubicBezTo>
                  <a:pt x="366" y="91"/>
                  <a:pt x="375" y="100"/>
                  <a:pt x="375" y="111"/>
                </a:cubicBezTo>
                <a:cubicBezTo>
                  <a:pt x="377" y="158"/>
                  <a:pt x="383" y="289"/>
                  <a:pt x="403" y="46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97" name="Group 96"/>
          <p:cNvGrpSpPr/>
          <p:nvPr/>
        </p:nvGrpSpPr>
        <p:grpSpPr>
          <a:xfrm rot="7200000">
            <a:off x="9865406" y="965650"/>
            <a:ext cx="1973440" cy="1973438"/>
            <a:chOff x="9865406" y="965650"/>
            <a:chExt cx="1973440" cy="1973438"/>
          </a:xfrm>
        </p:grpSpPr>
        <p:sp>
          <p:nvSpPr>
            <p:cNvPr id="98" name="Oval 97"/>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 name="Straight Connector 98"/>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grpSp>
        <p:nvGrpSpPr>
          <p:cNvPr id="100" name="Group 99"/>
          <p:cNvGrpSpPr/>
          <p:nvPr/>
        </p:nvGrpSpPr>
        <p:grpSpPr>
          <a:xfrm>
            <a:off x="9865406" y="965650"/>
            <a:ext cx="1973440" cy="1973438"/>
            <a:chOff x="9865406" y="965650"/>
            <a:chExt cx="1973440" cy="1973438"/>
          </a:xfrm>
        </p:grpSpPr>
        <p:sp>
          <p:nvSpPr>
            <p:cNvPr id="101" name="Oval 100"/>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103" name="Oval 102"/>
          <p:cNvSpPr/>
          <p:nvPr/>
        </p:nvSpPr>
        <p:spPr>
          <a:xfrm>
            <a:off x="10762126" y="1848301"/>
            <a:ext cx="180000" cy="180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120"/>
          <p:cNvGrpSpPr/>
          <p:nvPr/>
        </p:nvGrpSpPr>
        <p:grpSpPr>
          <a:xfrm>
            <a:off x="3792228" y="2850081"/>
            <a:ext cx="1813517" cy="1289528"/>
            <a:chOff x="3792228" y="2850081"/>
            <a:chExt cx="1813517" cy="1289528"/>
          </a:xfrm>
        </p:grpSpPr>
        <p:sp>
          <p:nvSpPr>
            <p:cNvPr id="112" name="Rectangle 111"/>
            <p:cNvSpPr/>
            <p:nvPr/>
          </p:nvSpPr>
          <p:spPr>
            <a:xfrm>
              <a:off x="3792228" y="2850081"/>
              <a:ext cx="1813517" cy="1289528"/>
            </a:xfrm>
            <a:custGeom>
              <a:avLst/>
              <a:gdLst>
                <a:gd name="connsiteX0" fmla="*/ 0 w 1690688"/>
                <a:gd name="connsiteY0" fmla="*/ 0 h 811857"/>
                <a:gd name="connsiteX1" fmla="*/ 1690688 w 1690688"/>
                <a:gd name="connsiteY1" fmla="*/ 0 h 811857"/>
                <a:gd name="connsiteX2" fmla="*/ 1690688 w 1690688"/>
                <a:gd name="connsiteY2" fmla="*/ 811857 h 811857"/>
                <a:gd name="connsiteX3" fmla="*/ 0 w 1690688"/>
                <a:gd name="connsiteY3" fmla="*/ 811857 h 811857"/>
                <a:gd name="connsiteX4" fmla="*/ 0 w 1690688"/>
                <a:gd name="connsiteY4" fmla="*/ 0 h 811857"/>
                <a:gd name="connsiteX0" fmla="*/ 191069 w 1690688"/>
                <a:gd name="connsiteY0" fmla="*/ 0 h 866448"/>
                <a:gd name="connsiteX1" fmla="*/ 1690688 w 1690688"/>
                <a:gd name="connsiteY1" fmla="*/ 54591 h 866448"/>
                <a:gd name="connsiteX2" fmla="*/ 1690688 w 1690688"/>
                <a:gd name="connsiteY2" fmla="*/ 866448 h 866448"/>
                <a:gd name="connsiteX3" fmla="*/ 0 w 1690688"/>
                <a:gd name="connsiteY3" fmla="*/ 866448 h 866448"/>
                <a:gd name="connsiteX4" fmla="*/ 191069 w 1690688"/>
                <a:gd name="connsiteY4" fmla="*/ 0 h 866448"/>
                <a:gd name="connsiteX0" fmla="*/ 95534 w 1690688"/>
                <a:gd name="connsiteY0" fmla="*/ 0 h 880095"/>
                <a:gd name="connsiteX1" fmla="*/ 1690688 w 1690688"/>
                <a:gd name="connsiteY1" fmla="*/ 68238 h 880095"/>
                <a:gd name="connsiteX2" fmla="*/ 1690688 w 1690688"/>
                <a:gd name="connsiteY2" fmla="*/ 880095 h 880095"/>
                <a:gd name="connsiteX3" fmla="*/ 0 w 1690688"/>
                <a:gd name="connsiteY3" fmla="*/ 880095 h 880095"/>
                <a:gd name="connsiteX4" fmla="*/ 95534 w 1690688"/>
                <a:gd name="connsiteY4" fmla="*/ 0 h 880095"/>
                <a:gd name="connsiteX0" fmla="*/ 109182 w 1690688"/>
                <a:gd name="connsiteY0" fmla="*/ 0 h 948334"/>
                <a:gd name="connsiteX1" fmla="*/ 1690688 w 1690688"/>
                <a:gd name="connsiteY1" fmla="*/ 136477 h 948334"/>
                <a:gd name="connsiteX2" fmla="*/ 1690688 w 1690688"/>
                <a:gd name="connsiteY2" fmla="*/ 948334 h 948334"/>
                <a:gd name="connsiteX3" fmla="*/ 0 w 1690688"/>
                <a:gd name="connsiteY3" fmla="*/ 948334 h 948334"/>
                <a:gd name="connsiteX4" fmla="*/ 109182 w 1690688"/>
                <a:gd name="connsiteY4" fmla="*/ 0 h 948334"/>
                <a:gd name="connsiteX0" fmla="*/ 150125 w 1731631"/>
                <a:gd name="connsiteY0" fmla="*/ 0 h 1057516"/>
                <a:gd name="connsiteX1" fmla="*/ 1731631 w 1731631"/>
                <a:gd name="connsiteY1" fmla="*/ 136477 h 1057516"/>
                <a:gd name="connsiteX2" fmla="*/ 1731631 w 1731631"/>
                <a:gd name="connsiteY2" fmla="*/ 948334 h 1057516"/>
                <a:gd name="connsiteX3" fmla="*/ 0 w 1731631"/>
                <a:gd name="connsiteY3" fmla="*/ 1057516 h 1057516"/>
                <a:gd name="connsiteX4" fmla="*/ 150125 w 1731631"/>
                <a:gd name="connsiteY4" fmla="*/ 0 h 1057516"/>
                <a:gd name="connsiteX0" fmla="*/ 150125 w 1731631"/>
                <a:gd name="connsiteY0" fmla="*/ 0 h 1289528"/>
                <a:gd name="connsiteX1" fmla="*/ 1731631 w 1731631"/>
                <a:gd name="connsiteY1" fmla="*/ 136477 h 1289528"/>
                <a:gd name="connsiteX2" fmla="*/ 1690687 w 1731631"/>
                <a:gd name="connsiteY2" fmla="*/ 1289528 h 1289528"/>
                <a:gd name="connsiteX3" fmla="*/ 0 w 1731631"/>
                <a:gd name="connsiteY3" fmla="*/ 1057516 h 1289528"/>
                <a:gd name="connsiteX4" fmla="*/ 150125 w 1731631"/>
                <a:gd name="connsiteY4" fmla="*/ 0 h 1289528"/>
                <a:gd name="connsiteX0" fmla="*/ 150125 w 1840813"/>
                <a:gd name="connsiteY0" fmla="*/ 0 h 1289528"/>
                <a:gd name="connsiteX1" fmla="*/ 1840813 w 1840813"/>
                <a:gd name="connsiteY1" fmla="*/ 95534 h 1289528"/>
                <a:gd name="connsiteX2" fmla="*/ 1690687 w 1840813"/>
                <a:gd name="connsiteY2" fmla="*/ 1289528 h 1289528"/>
                <a:gd name="connsiteX3" fmla="*/ 0 w 1840813"/>
                <a:gd name="connsiteY3" fmla="*/ 1057516 h 1289528"/>
                <a:gd name="connsiteX4" fmla="*/ 150125 w 1840813"/>
                <a:gd name="connsiteY4" fmla="*/ 0 h 1289528"/>
                <a:gd name="connsiteX0" fmla="*/ 150125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50125 w 1813517"/>
                <a:gd name="connsiteY4" fmla="*/ 0 h 1289528"/>
                <a:gd name="connsiteX0" fmla="*/ 122829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22829 w 1813517"/>
                <a:gd name="connsiteY4" fmla="*/ 0 h 128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517" h="1289528">
                  <a:moveTo>
                    <a:pt x="122829" y="0"/>
                  </a:moveTo>
                  <a:lnTo>
                    <a:pt x="1813517" y="95534"/>
                  </a:lnTo>
                  <a:lnTo>
                    <a:pt x="1690687" y="1289528"/>
                  </a:lnTo>
                  <a:lnTo>
                    <a:pt x="0" y="1057516"/>
                  </a:lnTo>
                  <a:lnTo>
                    <a:pt x="122829" y="0"/>
                  </a:lnTo>
                  <a:close/>
                </a:path>
              </a:pathLst>
            </a:custGeom>
            <a:noFill/>
            <a:ln w="28575">
              <a:solidFill>
                <a:schemeClr val="bg2"/>
              </a:solidFill>
            </a:ln>
          </p:spPr>
          <p:txBody>
            <a:bodyPr wrap="square" rtlCol="0" anchor="ctr">
              <a:noAutofit/>
            </a:bodyPr>
            <a:lstStyle/>
            <a:p>
              <a:pPr algn="ctr"/>
              <a:endParaRPr lang="en-GB" sz="2400" dirty="0">
                <a:solidFill>
                  <a:schemeClr val="tx1"/>
                </a:solidFill>
              </a:endParaRPr>
            </a:p>
          </p:txBody>
        </p:sp>
        <p:sp>
          <p:nvSpPr>
            <p:cNvPr id="113" name="Rectangle 112"/>
            <p:cNvSpPr/>
            <p:nvPr/>
          </p:nvSpPr>
          <p:spPr>
            <a:xfrm rot="266998">
              <a:off x="3950263" y="3239831"/>
              <a:ext cx="1532664" cy="523220"/>
            </a:xfrm>
            <a:prstGeom prst="rect">
              <a:avLst/>
            </a:prstGeom>
          </p:spPr>
          <p:txBody>
            <a:bodyPr wrap="none">
              <a:spAutoFit/>
            </a:bodyPr>
            <a:lstStyle/>
            <a:p>
              <a:pPr algn="ctr"/>
              <a:r>
                <a:rPr lang="en-GB" sz="2800" dirty="0">
                  <a:solidFill>
                    <a:schemeClr val="bg2"/>
                  </a:solidFill>
                </a:rPr>
                <a:t>URGENT!</a:t>
              </a:r>
            </a:p>
          </p:txBody>
        </p:sp>
      </p:grpSp>
      <p:sp>
        <p:nvSpPr>
          <p:cNvPr id="116" name="Arc 115"/>
          <p:cNvSpPr/>
          <p:nvPr/>
        </p:nvSpPr>
        <p:spPr>
          <a:xfrm flipV="1">
            <a:off x="4353375" y="-1864003"/>
            <a:ext cx="5456286" cy="5456286"/>
          </a:xfrm>
          <a:prstGeom prst="arc">
            <a:avLst>
              <a:gd name="adj1" fmla="val 14611216"/>
              <a:gd name="adj2" fmla="val 17845164"/>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en-GB"/>
          </a:p>
        </p:txBody>
      </p:sp>
      <p:sp>
        <p:nvSpPr>
          <p:cNvPr id="131" name="Freeform 24"/>
          <p:cNvSpPr>
            <a:spLocks noEditPoints="1"/>
          </p:cNvSpPr>
          <p:nvPr/>
        </p:nvSpPr>
        <p:spPr bwMode="auto">
          <a:xfrm rot="712699">
            <a:off x="6041945" y="3355601"/>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2" name="Freeform 24"/>
          <p:cNvSpPr>
            <a:spLocks noEditPoints="1"/>
          </p:cNvSpPr>
          <p:nvPr/>
        </p:nvSpPr>
        <p:spPr bwMode="auto">
          <a:xfrm rot="468906">
            <a:off x="6709486" y="3465527"/>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3" name="Freeform 24"/>
          <p:cNvSpPr>
            <a:spLocks noEditPoints="1"/>
          </p:cNvSpPr>
          <p:nvPr/>
        </p:nvSpPr>
        <p:spPr bwMode="auto">
          <a:xfrm rot="20718512">
            <a:off x="7376817" y="3436394"/>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4" name="Freeform 24"/>
          <p:cNvSpPr>
            <a:spLocks noEditPoints="1"/>
          </p:cNvSpPr>
          <p:nvPr/>
        </p:nvSpPr>
        <p:spPr bwMode="auto">
          <a:xfrm rot="20718512">
            <a:off x="7908913" y="3268619"/>
            <a:ext cx="294281" cy="207501"/>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77" name="TextBox 176"/>
          <p:cNvSpPr txBox="1"/>
          <p:nvPr/>
        </p:nvSpPr>
        <p:spPr>
          <a:xfrm>
            <a:off x="6219707" y="4531665"/>
            <a:ext cx="5606654" cy="1631216"/>
          </a:xfrm>
          <a:prstGeom prst="rect">
            <a:avLst/>
          </a:prstGeom>
          <a:noFill/>
        </p:spPr>
        <p:txBody>
          <a:bodyPr wrap="square" rtlCol="0">
            <a:spAutoFit/>
          </a:bodyPr>
          <a:lstStyle/>
          <a:p>
            <a:pPr marL="342900" indent="-342900">
              <a:buFont typeface="Arial" panose="020B0604020202020204" pitchFamily="34" charset="0"/>
              <a:buChar char="•"/>
            </a:pPr>
            <a:r>
              <a:rPr lang="en-GB" sz="2000" b="1" dirty="0"/>
              <a:t>EXECUTIVES </a:t>
            </a:r>
            <a:r>
              <a:rPr lang="en-GB" sz="2000" b="1" dirty="0">
                <a:solidFill>
                  <a:srgbClr val="92D050"/>
                </a:solidFill>
              </a:rPr>
              <a:t>WASTE 150H/ YEAR SEARCHING </a:t>
            </a:r>
            <a:r>
              <a:rPr lang="en-GB" sz="2000" b="1" dirty="0"/>
              <a:t>FOR LOST INFORMATION</a:t>
            </a:r>
          </a:p>
          <a:p>
            <a:pPr marL="342900" indent="-342900">
              <a:lnSpc>
                <a:spcPct val="150000"/>
              </a:lnSpc>
              <a:buFont typeface="Arial" panose="020B0604020202020204" pitchFamily="34" charset="0"/>
              <a:buChar char="•"/>
            </a:pPr>
            <a:r>
              <a:rPr lang="en-GB" sz="2000" b="1" dirty="0"/>
              <a:t>NO </a:t>
            </a:r>
            <a:r>
              <a:rPr lang="en-GB" sz="2000" b="1" dirty="0">
                <a:solidFill>
                  <a:srgbClr val="92D050"/>
                </a:solidFill>
              </a:rPr>
              <a:t>VISIBILTY, </a:t>
            </a:r>
            <a:r>
              <a:rPr lang="en-GB" sz="2000" b="1" dirty="0"/>
              <a:t>EMAIL</a:t>
            </a:r>
            <a:r>
              <a:rPr lang="en-GB" sz="2000" b="1" dirty="0">
                <a:solidFill>
                  <a:srgbClr val="92D050"/>
                </a:solidFill>
              </a:rPr>
              <a:t> BLACK HOLE</a:t>
            </a:r>
            <a:endParaRPr lang="en-GB" sz="2000" b="1" dirty="0"/>
          </a:p>
          <a:p>
            <a:pPr marL="342900" indent="-342900">
              <a:lnSpc>
                <a:spcPct val="150000"/>
              </a:lnSpc>
              <a:buFont typeface="Arial" panose="020B0604020202020204" pitchFamily="34" charset="0"/>
              <a:buChar char="•"/>
            </a:pPr>
            <a:r>
              <a:rPr lang="en-GB" sz="2000" b="1" dirty="0"/>
              <a:t>KNOWLEDGE ISN’T AN </a:t>
            </a:r>
            <a:r>
              <a:rPr lang="en-GB" sz="2000" b="1" dirty="0">
                <a:solidFill>
                  <a:srgbClr val="92D050"/>
                </a:solidFill>
              </a:rPr>
              <a:t>ORGANISATIONAL ASSET</a:t>
            </a:r>
          </a:p>
        </p:txBody>
      </p:sp>
      <p:sp>
        <p:nvSpPr>
          <p:cNvPr id="178" name="Rectangle 177"/>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Knowledge Management</a:t>
            </a:r>
            <a:endParaRPr lang="en-US" sz="4000" dirty="0">
              <a:solidFill>
                <a:schemeClr val="bg1"/>
              </a:solidFill>
              <a:latin typeface="Arial"/>
              <a:cs typeface="Arial"/>
            </a:endParaRPr>
          </a:p>
        </p:txBody>
      </p:sp>
      <p:sp>
        <p:nvSpPr>
          <p:cNvPr id="147" name="Oval 146"/>
          <p:cNvSpPr/>
          <p:nvPr/>
        </p:nvSpPr>
        <p:spPr>
          <a:xfrm>
            <a:off x="7677709" y="2968148"/>
            <a:ext cx="756688" cy="7566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a:off x="7560363" y="2848790"/>
            <a:ext cx="995404" cy="995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8" name="Group 187"/>
          <p:cNvGrpSpPr/>
          <p:nvPr/>
        </p:nvGrpSpPr>
        <p:grpSpPr>
          <a:xfrm>
            <a:off x="5956045" y="1117450"/>
            <a:ext cx="2835413" cy="1701252"/>
            <a:chOff x="5956045" y="1000312"/>
            <a:chExt cx="2835413" cy="1701252"/>
          </a:xfrm>
        </p:grpSpPr>
        <p:grpSp>
          <p:nvGrpSpPr>
            <p:cNvPr id="4" name="Group 5"/>
            <p:cNvGrpSpPr>
              <a:grpSpLocks noChangeAspect="1"/>
            </p:cNvGrpSpPr>
            <p:nvPr/>
          </p:nvGrpSpPr>
          <p:grpSpPr bwMode="auto">
            <a:xfrm>
              <a:off x="6114932" y="1126762"/>
              <a:ext cx="2676526" cy="1574802"/>
              <a:chOff x="4014" y="903"/>
              <a:chExt cx="1686" cy="992"/>
            </a:xfrm>
          </p:grpSpPr>
          <p:sp>
            <p:nvSpPr>
              <p:cNvPr id="6" name="Freeform 6"/>
              <p:cNvSpPr>
                <a:spLocks/>
              </p:cNvSpPr>
              <p:nvPr/>
            </p:nvSpPr>
            <p:spPr bwMode="auto">
              <a:xfrm>
                <a:off x="5293" y="903"/>
                <a:ext cx="202" cy="176"/>
              </a:xfrm>
              <a:custGeom>
                <a:avLst/>
                <a:gdLst>
                  <a:gd name="T0" fmla="*/ 223 w 223"/>
                  <a:gd name="T1" fmla="*/ 88 h 194"/>
                  <a:gd name="T2" fmla="*/ 54 w 223"/>
                  <a:gd name="T3" fmla="*/ 108 h 194"/>
                  <a:gd name="T4" fmla="*/ 35 w 223"/>
                  <a:gd name="T5" fmla="*/ 194 h 194"/>
                </a:gdLst>
                <a:ahLst/>
                <a:cxnLst>
                  <a:cxn ang="0">
                    <a:pos x="T0" y="T1"/>
                  </a:cxn>
                  <a:cxn ang="0">
                    <a:pos x="T2" y="T3"/>
                  </a:cxn>
                  <a:cxn ang="0">
                    <a:pos x="T4" y="T5"/>
                  </a:cxn>
                </a:cxnLst>
                <a:rect l="0" t="0" r="r" b="b"/>
                <a:pathLst>
                  <a:path w="223" h="194">
                    <a:moveTo>
                      <a:pt x="223" y="88"/>
                    </a:moveTo>
                    <a:cubicBezTo>
                      <a:pt x="223" y="88"/>
                      <a:pt x="138" y="0"/>
                      <a:pt x="54" y="108"/>
                    </a:cubicBezTo>
                    <a:cubicBezTo>
                      <a:pt x="54" y="108"/>
                      <a:pt x="0" y="166"/>
                      <a:pt x="35" y="19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p:nvSpPr>
            <p:spPr bwMode="auto">
              <a:xfrm>
                <a:off x="5294" y="1079"/>
                <a:ext cx="20" cy="38"/>
              </a:xfrm>
              <a:custGeom>
                <a:avLst/>
                <a:gdLst>
                  <a:gd name="T0" fmla="*/ 22 w 22"/>
                  <a:gd name="T1" fmla="*/ 0 h 41"/>
                  <a:gd name="T2" fmla="*/ 0 w 22"/>
                  <a:gd name="T3" fmla="*/ 41 h 41"/>
                </a:gdLst>
                <a:ahLst/>
                <a:cxnLst>
                  <a:cxn ang="0">
                    <a:pos x="T0" y="T1"/>
                  </a:cxn>
                  <a:cxn ang="0">
                    <a:pos x="T2" y="T3"/>
                  </a:cxn>
                </a:cxnLst>
                <a:rect l="0" t="0" r="r" b="b"/>
                <a:pathLst>
                  <a:path w="22" h="41">
                    <a:moveTo>
                      <a:pt x="22" y="0"/>
                    </a:moveTo>
                    <a:cubicBezTo>
                      <a:pt x="22" y="0"/>
                      <a:pt x="21" y="28"/>
                      <a:pt x="0" y="4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p:nvSpPr>
            <p:spPr bwMode="auto">
              <a:xfrm>
                <a:off x="5370" y="1082"/>
                <a:ext cx="52" cy="27"/>
              </a:xfrm>
              <a:custGeom>
                <a:avLst/>
                <a:gdLst>
                  <a:gd name="T0" fmla="*/ 57 w 57"/>
                  <a:gd name="T1" fmla="*/ 0 h 30"/>
                  <a:gd name="T2" fmla="*/ 0 w 57"/>
                  <a:gd name="T3" fmla="*/ 10 h 30"/>
                </a:gdLst>
                <a:ahLst/>
                <a:cxnLst>
                  <a:cxn ang="0">
                    <a:pos x="T0" y="T1"/>
                  </a:cxn>
                  <a:cxn ang="0">
                    <a:pos x="T2" y="T3"/>
                  </a:cxn>
                </a:cxnLst>
                <a:rect l="0" t="0" r="r" b="b"/>
                <a:pathLst>
                  <a:path w="57" h="30">
                    <a:moveTo>
                      <a:pt x="57" y="0"/>
                    </a:moveTo>
                    <a:cubicBezTo>
                      <a:pt x="57" y="0"/>
                      <a:pt x="30" y="30"/>
                      <a:pt x="0" y="1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5437" y="1049"/>
                <a:ext cx="61" cy="85"/>
              </a:xfrm>
              <a:custGeom>
                <a:avLst/>
                <a:gdLst>
                  <a:gd name="T0" fmla="*/ 67 w 67"/>
                  <a:gd name="T1" fmla="*/ 0 h 93"/>
                  <a:gd name="T2" fmla="*/ 0 w 67"/>
                  <a:gd name="T3" fmla="*/ 93 h 93"/>
                </a:gdLst>
                <a:ahLst/>
                <a:cxnLst>
                  <a:cxn ang="0">
                    <a:pos x="T0" y="T1"/>
                  </a:cxn>
                  <a:cxn ang="0">
                    <a:pos x="T2" y="T3"/>
                  </a:cxn>
                </a:cxnLst>
                <a:rect l="0" t="0" r="r" b="b"/>
                <a:pathLst>
                  <a:path w="67" h="93">
                    <a:moveTo>
                      <a:pt x="67" y="0"/>
                    </a:moveTo>
                    <a:cubicBezTo>
                      <a:pt x="67" y="0"/>
                      <a:pt x="63" y="57"/>
                      <a:pt x="0" y="9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p:nvSpPr>
            <p:spPr bwMode="auto">
              <a:xfrm>
                <a:off x="5280" y="1111"/>
                <a:ext cx="157" cy="55"/>
              </a:xfrm>
              <a:custGeom>
                <a:avLst/>
                <a:gdLst>
                  <a:gd name="T0" fmla="*/ 0 w 173"/>
                  <a:gd name="T1" fmla="*/ 25 h 60"/>
                  <a:gd name="T2" fmla="*/ 51 w 173"/>
                  <a:gd name="T3" fmla="*/ 6 h 60"/>
                  <a:gd name="T4" fmla="*/ 173 w 173"/>
                  <a:gd name="T5" fmla="*/ 33 h 60"/>
                  <a:gd name="T6" fmla="*/ 173 w 173"/>
                  <a:gd name="T7" fmla="*/ 60 h 60"/>
                  <a:gd name="T8" fmla="*/ 75 w 173"/>
                  <a:gd name="T9" fmla="*/ 53 h 60"/>
                  <a:gd name="T10" fmla="*/ 75 w 173"/>
                  <a:gd name="T11" fmla="*/ 25 h 60"/>
                </a:gdLst>
                <a:ahLst/>
                <a:cxnLst>
                  <a:cxn ang="0">
                    <a:pos x="T0" y="T1"/>
                  </a:cxn>
                  <a:cxn ang="0">
                    <a:pos x="T2" y="T3"/>
                  </a:cxn>
                  <a:cxn ang="0">
                    <a:pos x="T4" y="T5"/>
                  </a:cxn>
                  <a:cxn ang="0">
                    <a:pos x="T6" y="T7"/>
                  </a:cxn>
                  <a:cxn ang="0">
                    <a:pos x="T8" y="T9"/>
                  </a:cxn>
                  <a:cxn ang="0">
                    <a:pos x="T10" y="T11"/>
                  </a:cxn>
                </a:cxnLst>
                <a:rect l="0" t="0" r="r" b="b"/>
                <a:pathLst>
                  <a:path w="173" h="60">
                    <a:moveTo>
                      <a:pt x="0" y="25"/>
                    </a:moveTo>
                    <a:cubicBezTo>
                      <a:pt x="51" y="6"/>
                      <a:pt x="51" y="6"/>
                      <a:pt x="51" y="6"/>
                    </a:cubicBezTo>
                    <a:cubicBezTo>
                      <a:pt x="51" y="6"/>
                      <a:pt x="168" y="0"/>
                      <a:pt x="173" y="33"/>
                    </a:cubicBezTo>
                    <a:cubicBezTo>
                      <a:pt x="173" y="60"/>
                      <a:pt x="173" y="60"/>
                      <a:pt x="173" y="60"/>
                    </a:cubicBezTo>
                    <a:cubicBezTo>
                      <a:pt x="75" y="53"/>
                      <a:pt x="75" y="53"/>
                      <a:pt x="75" y="53"/>
                    </a:cubicBezTo>
                    <a:cubicBezTo>
                      <a:pt x="75" y="25"/>
                      <a:pt x="75" y="25"/>
                      <a:pt x="75" y="2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p:nvSpPr>
            <p:spPr bwMode="auto">
              <a:xfrm>
                <a:off x="5270" y="1178"/>
                <a:ext cx="238" cy="228"/>
              </a:xfrm>
              <a:custGeom>
                <a:avLst/>
                <a:gdLst>
                  <a:gd name="T0" fmla="*/ 184 w 262"/>
                  <a:gd name="T1" fmla="*/ 0 h 250"/>
                  <a:gd name="T2" fmla="*/ 110 w 262"/>
                  <a:gd name="T3" fmla="*/ 250 h 250"/>
                  <a:gd name="T4" fmla="*/ 0 w 262"/>
                  <a:gd name="T5" fmla="*/ 178 h 250"/>
                </a:gdLst>
                <a:ahLst/>
                <a:cxnLst>
                  <a:cxn ang="0">
                    <a:pos x="T0" y="T1"/>
                  </a:cxn>
                  <a:cxn ang="0">
                    <a:pos x="T2" y="T3"/>
                  </a:cxn>
                  <a:cxn ang="0">
                    <a:pos x="T4" y="T5"/>
                  </a:cxn>
                </a:cxnLst>
                <a:rect l="0" t="0" r="r" b="b"/>
                <a:pathLst>
                  <a:path w="262" h="250">
                    <a:moveTo>
                      <a:pt x="184" y="0"/>
                    </a:moveTo>
                    <a:cubicBezTo>
                      <a:pt x="184" y="0"/>
                      <a:pt x="262" y="134"/>
                      <a:pt x="110" y="250"/>
                    </a:cubicBezTo>
                    <a:cubicBezTo>
                      <a:pt x="110" y="250"/>
                      <a:pt x="76" y="188"/>
                      <a:pt x="0" y="17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12"/>
              <p:cNvSpPr>
                <a:spLocks/>
              </p:cNvSpPr>
              <p:nvPr/>
            </p:nvSpPr>
            <p:spPr bwMode="auto">
              <a:xfrm>
                <a:off x="5294" y="1178"/>
                <a:ext cx="83" cy="121"/>
              </a:xfrm>
              <a:custGeom>
                <a:avLst/>
                <a:gdLst>
                  <a:gd name="T0" fmla="*/ 92 w 92"/>
                  <a:gd name="T1" fmla="*/ 0 h 132"/>
                  <a:gd name="T2" fmla="*/ 36 w 92"/>
                  <a:gd name="T3" fmla="*/ 56 h 132"/>
                  <a:gd name="T4" fmla="*/ 0 w 92"/>
                  <a:gd name="T5" fmla="*/ 132 h 132"/>
                </a:gdLst>
                <a:ahLst/>
                <a:cxnLst>
                  <a:cxn ang="0">
                    <a:pos x="T0" y="T1"/>
                  </a:cxn>
                  <a:cxn ang="0">
                    <a:pos x="T2" y="T3"/>
                  </a:cxn>
                  <a:cxn ang="0">
                    <a:pos x="T4" y="T5"/>
                  </a:cxn>
                </a:cxnLst>
                <a:rect l="0" t="0" r="r" b="b"/>
                <a:pathLst>
                  <a:path w="92" h="132">
                    <a:moveTo>
                      <a:pt x="92" y="0"/>
                    </a:moveTo>
                    <a:cubicBezTo>
                      <a:pt x="92" y="0"/>
                      <a:pt x="40" y="20"/>
                      <a:pt x="36" y="56"/>
                    </a:cubicBezTo>
                    <a:cubicBezTo>
                      <a:pt x="32" y="92"/>
                      <a:pt x="0" y="132"/>
                      <a:pt x="0" y="13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13"/>
              <p:cNvSpPr>
                <a:spLocks noChangeShapeType="1"/>
              </p:cNvSpPr>
              <p:nvPr/>
            </p:nvSpPr>
            <p:spPr bwMode="auto">
              <a:xfrm flipH="1">
                <a:off x="5251" y="1359"/>
                <a:ext cx="19" cy="36"/>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Freeform 14"/>
              <p:cNvSpPr>
                <a:spLocks/>
              </p:cNvSpPr>
              <p:nvPr/>
            </p:nvSpPr>
            <p:spPr bwMode="auto">
              <a:xfrm>
                <a:off x="5030" y="1377"/>
                <a:ext cx="240" cy="29"/>
              </a:xfrm>
              <a:custGeom>
                <a:avLst/>
                <a:gdLst>
                  <a:gd name="T0" fmla="*/ 264 w 264"/>
                  <a:gd name="T1" fmla="*/ 25 h 32"/>
                  <a:gd name="T2" fmla="*/ 0 w 264"/>
                  <a:gd name="T3" fmla="*/ 0 h 32"/>
                </a:gdLst>
                <a:ahLst/>
                <a:cxnLst>
                  <a:cxn ang="0">
                    <a:pos x="T0" y="T1"/>
                  </a:cxn>
                  <a:cxn ang="0">
                    <a:pos x="T2" y="T3"/>
                  </a:cxn>
                </a:cxnLst>
                <a:rect l="0" t="0" r="r" b="b"/>
                <a:pathLst>
                  <a:path w="264" h="32">
                    <a:moveTo>
                      <a:pt x="264" y="25"/>
                    </a:moveTo>
                    <a:cubicBezTo>
                      <a:pt x="264" y="25"/>
                      <a:pt x="32" y="32"/>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Freeform 15"/>
              <p:cNvSpPr>
                <a:spLocks/>
              </p:cNvSpPr>
              <p:nvPr/>
            </p:nvSpPr>
            <p:spPr bwMode="auto">
              <a:xfrm>
                <a:off x="5011" y="1414"/>
                <a:ext cx="348" cy="89"/>
              </a:xfrm>
              <a:custGeom>
                <a:avLst/>
                <a:gdLst>
                  <a:gd name="T0" fmla="*/ 383 w 383"/>
                  <a:gd name="T1" fmla="*/ 0 h 97"/>
                  <a:gd name="T2" fmla="*/ 314 w 383"/>
                  <a:gd name="T3" fmla="*/ 77 h 97"/>
                  <a:gd name="T4" fmla="*/ 268 w 383"/>
                  <a:gd name="T5" fmla="*/ 95 h 97"/>
                  <a:gd name="T6" fmla="*/ 0 w 383"/>
                  <a:gd name="T7" fmla="*/ 19 h 97"/>
                </a:gdLst>
                <a:ahLst/>
                <a:cxnLst>
                  <a:cxn ang="0">
                    <a:pos x="T0" y="T1"/>
                  </a:cxn>
                  <a:cxn ang="0">
                    <a:pos x="T2" y="T3"/>
                  </a:cxn>
                  <a:cxn ang="0">
                    <a:pos x="T4" y="T5"/>
                  </a:cxn>
                  <a:cxn ang="0">
                    <a:pos x="T6" y="T7"/>
                  </a:cxn>
                </a:cxnLst>
                <a:rect l="0" t="0" r="r" b="b"/>
                <a:pathLst>
                  <a:path w="383" h="97">
                    <a:moveTo>
                      <a:pt x="383" y="0"/>
                    </a:moveTo>
                    <a:cubicBezTo>
                      <a:pt x="314" y="77"/>
                      <a:pt x="314" y="77"/>
                      <a:pt x="314" y="77"/>
                    </a:cubicBezTo>
                    <a:cubicBezTo>
                      <a:pt x="303" y="90"/>
                      <a:pt x="285" y="97"/>
                      <a:pt x="268" y="95"/>
                    </a:cubicBezTo>
                    <a:cubicBezTo>
                      <a:pt x="207" y="89"/>
                      <a:pt x="66" y="70"/>
                      <a:pt x="0" y="1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Freeform 16"/>
              <p:cNvSpPr>
                <a:spLocks/>
              </p:cNvSpPr>
              <p:nvPr/>
            </p:nvSpPr>
            <p:spPr bwMode="auto">
              <a:xfrm>
                <a:off x="4899" y="1330"/>
                <a:ext cx="116" cy="42"/>
              </a:xfrm>
              <a:custGeom>
                <a:avLst/>
                <a:gdLst>
                  <a:gd name="T0" fmla="*/ 116 w 116"/>
                  <a:gd name="T1" fmla="*/ 42 h 42"/>
                  <a:gd name="T2" fmla="*/ 69 w 116"/>
                  <a:gd name="T3" fmla="*/ 0 h 42"/>
                  <a:gd name="T4" fmla="*/ 15 w 116"/>
                  <a:gd name="T5" fmla="*/ 11 h 42"/>
                  <a:gd name="T6" fmla="*/ 0 w 116"/>
                  <a:gd name="T7" fmla="*/ 29 h 42"/>
                </a:gdLst>
                <a:ahLst/>
                <a:cxnLst>
                  <a:cxn ang="0">
                    <a:pos x="T0" y="T1"/>
                  </a:cxn>
                  <a:cxn ang="0">
                    <a:pos x="T2" y="T3"/>
                  </a:cxn>
                  <a:cxn ang="0">
                    <a:pos x="T4" y="T5"/>
                  </a:cxn>
                  <a:cxn ang="0">
                    <a:pos x="T6" y="T7"/>
                  </a:cxn>
                </a:cxnLst>
                <a:rect l="0" t="0" r="r" b="b"/>
                <a:pathLst>
                  <a:path w="116" h="42">
                    <a:moveTo>
                      <a:pt x="116" y="42"/>
                    </a:moveTo>
                    <a:lnTo>
                      <a:pt x="69" y="0"/>
                    </a:lnTo>
                    <a:lnTo>
                      <a:pt x="15" y="11"/>
                    </a:lnTo>
                    <a:lnTo>
                      <a:pt x="0" y="29"/>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Freeform 17"/>
              <p:cNvSpPr>
                <a:spLocks/>
              </p:cNvSpPr>
              <p:nvPr/>
            </p:nvSpPr>
            <p:spPr bwMode="auto">
              <a:xfrm>
                <a:off x="4927" y="1389"/>
                <a:ext cx="77" cy="39"/>
              </a:xfrm>
              <a:custGeom>
                <a:avLst/>
                <a:gdLst>
                  <a:gd name="T0" fmla="*/ 0 w 77"/>
                  <a:gd name="T1" fmla="*/ 0 h 39"/>
                  <a:gd name="T2" fmla="*/ 45 w 77"/>
                  <a:gd name="T3" fmla="*/ 25 h 39"/>
                  <a:gd name="T4" fmla="*/ 77 w 77"/>
                  <a:gd name="T5" fmla="*/ 39 h 39"/>
                </a:gdLst>
                <a:ahLst/>
                <a:cxnLst>
                  <a:cxn ang="0">
                    <a:pos x="T0" y="T1"/>
                  </a:cxn>
                  <a:cxn ang="0">
                    <a:pos x="T2" y="T3"/>
                  </a:cxn>
                  <a:cxn ang="0">
                    <a:pos x="T4" y="T5"/>
                  </a:cxn>
                </a:cxnLst>
                <a:rect l="0" t="0" r="r" b="b"/>
                <a:pathLst>
                  <a:path w="77" h="39">
                    <a:moveTo>
                      <a:pt x="0" y="0"/>
                    </a:moveTo>
                    <a:lnTo>
                      <a:pt x="45" y="25"/>
                    </a:lnTo>
                    <a:lnTo>
                      <a:pt x="77" y="39"/>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Freeform 18"/>
              <p:cNvSpPr>
                <a:spLocks/>
              </p:cNvSpPr>
              <p:nvPr/>
            </p:nvSpPr>
            <p:spPr bwMode="auto">
              <a:xfrm>
                <a:off x="5270" y="1090"/>
                <a:ext cx="28" cy="44"/>
              </a:xfrm>
              <a:custGeom>
                <a:avLst/>
                <a:gdLst>
                  <a:gd name="T0" fmla="*/ 28 w 28"/>
                  <a:gd name="T1" fmla="*/ 0 h 44"/>
                  <a:gd name="T2" fmla="*/ 10 w 28"/>
                  <a:gd name="T3" fmla="*/ 8 h 44"/>
                  <a:gd name="T4" fmla="*/ 0 w 28"/>
                  <a:gd name="T5" fmla="*/ 44 h 44"/>
                </a:gdLst>
                <a:ahLst/>
                <a:cxnLst>
                  <a:cxn ang="0">
                    <a:pos x="T0" y="T1"/>
                  </a:cxn>
                  <a:cxn ang="0">
                    <a:pos x="T2" y="T3"/>
                  </a:cxn>
                  <a:cxn ang="0">
                    <a:pos x="T4" y="T5"/>
                  </a:cxn>
                </a:cxnLst>
                <a:rect l="0" t="0" r="r" b="b"/>
                <a:pathLst>
                  <a:path w="28" h="44">
                    <a:moveTo>
                      <a:pt x="28" y="0"/>
                    </a:moveTo>
                    <a:lnTo>
                      <a:pt x="10" y="8"/>
                    </a:lnTo>
                    <a:lnTo>
                      <a:pt x="0" y="44"/>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Freeform 19"/>
              <p:cNvSpPr>
                <a:spLocks/>
              </p:cNvSpPr>
              <p:nvPr/>
            </p:nvSpPr>
            <p:spPr bwMode="auto">
              <a:xfrm>
                <a:off x="5073" y="1076"/>
                <a:ext cx="188" cy="149"/>
              </a:xfrm>
              <a:custGeom>
                <a:avLst/>
                <a:gdLst>
                  <a:gd name="T0" fmla="*/ 207 w 207"/>
                  <a:gd name="T1" fmla="*/ 40 h 164"/>
                  <a:gd name="T2" fmla="*/ 0 w 207"/>
                  <a:gd name="T3" fmla="*/ 136 h 164"/>
                  <a:gd name="T4" fmla="*/ 0 w 207"/>
                  <a:gd name="T5" fmla="*/ 164 h 164"/>
                </a:gdLst>
                <a:ahLst/>
                <a:cxnLst>
                  <a:cxn ang="0">
                    <a:pos x="T0" y="T1"/>
                  </a:cxn>
                  <a:cxn ang="0">
                    <a:pos x="T2" y="T3"/>
                  </a:cxn>
                  <a:cxn ang="0">
                    <a:pos x="T4" y="T5"/>
                  </a:cxn>
                </a:cxnLst>
                <a:rect l="0" t="0" r="r" b="b"/>
                <a:pathLst>
                  <a:path w="207" h="164">
                    <a:moveTo>
                      <a:pt x="207" y="40"/>
                    </a:moveTo>
                    <a:cubicBezTo>
                      <a:pt x="207" y="40"/>
                      <a:pt x="113" y="0"/>
                      <a:pt x="0" y="136"/>
                    </a:cubicBezTo>
                    <a:cubicBezTo>
                      <a:pt x="0" y="164"/>
                      <a:pt x="0" y="164"/>
                      <a:pt x="0" y="16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20"/>
              <p:cNvSpPr>
                <a:spLocks noChangeShapeType="1"/>
              </p:cNvSpPr>
              <p:nvPr/>
            </p:nvSpPr>
            <p:spPr bwMode="auto">
              <a:xfrm flipH="1">
                <a:off x="4946" y="1207"/>
                <a:ext cx="118" cy="92"/>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Freeform 21"/>
              <p:cNvSpPr>
                <a:spLocks/>
              </p:cNvSpPr>
              <p:nvPr/>
            </p:nvSpPr>
            <p:spPr bwMode="auto">
              <a:xfrm>
                <a:off x="4983" y="1158"/>
                <a:ext cx="192" cy="141"/>
              </a:xfrm>
              <a:custGeom>
                <a:avLst/>
                <a:gdLst>
                  <a:gd name="T0" fmla="*/ 212 w 212"/>
                  <a:gd name="T1" fmla="*/ 0 h 154"/>
                  <a:gd name="T2" fmla="*/ 0 w 212"/>
                  <a:gd name="T3" fmla="*/ 154 h 154"/>
                </a:gdLst>
                <a:ahLst/>
                <a:cxnLst>
                  <a:cxn ang="0">
                    <a:pos x="T0" y="T1"/>
                  </a:cxn>
                  <a:cxn ang="0">
                    <a:pos x="T2" y="T3"/>
                  </a:cxn>
                </a:cxnLst>
                <a:rect l="0" t="0" r="r" b="b"/>
                <a:pathLst>
                  <a:path w="212" h="154">
                    <a:moveTo>
                      <a:pt x="212" y="0"/>
                    </a:moveTo>
                    <a:cubicBezTo>
                      <a:pt x="212" y="0"/>
                      <a:pt x="10" y="133"/>
                      <a:pt x="0" y="15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22"/>
              <p:cNvSpPr>
                <a:spLocks noChangeShapeType="1"/>
              </p:cNvSpPr>
              <p:nvPr/>
            </p:nvSpPr>
            <p:spPr bwMode="auto">
              <a:xfrm flipH="1">
                <a:off x="5143" y="1141"/>
                <a:ext cx="118" cy="66"/>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Freeform 23"/>
              <p:cNvSpPr>
                <a:spLocks/>
              </p:cNvSpPr>
              <p:nvPr/>
            </p:nvSpPr>
            <p:spPr bwMode="auto">
              <a:xfrm>
                <a:off x="5095" y="1490"/>
                <a:ext cx="127" cy="62"/>
              </a:xfrm>
              <a:custGeom>
                <a:avLst/>
                <a:gdLst>
                  <a:gd name="T0" fmla="*/ 139 w 139"/>
                  <a:gd name="T1" fmla="*/ 22 h 68"/>
                  <a:gd name="T2" fmla="*/ 60 w 139"/>
                  <a:gd name="T3" fmla="*/ 68 h 68"/>
                  <a:gd name="T4" fmla="*/ 0 w 139"/>
                  <a:gd name="T5" fmla="*/ 0 h 68"/>
                </a:gdLst>
                <a:ahLst/>
                <a:cxnLst>
                  <a:cxn ang="0">
                    <a:pos x="T0" y="T1"/>
                  </a:cxn>
                  <a:cxn ang="0">
                    <a:pos x="T2" y="T3"/>
                  </a:cxn>
                  <a:cxn ang="0">
                    <a:pos x="T4" y="T5"/>
                  </a:cxn>
                </a:cxnLst>
                <a:rect l="0" t="0" r="r" b="b"/>
                <a:pathLst>
                  <a:path w="139" h="68">
                    <a:moveTo>
                      <a:pt x="139" y="22"/>
                    </a:moveTo>
                    <a:cubicBezTo>
                      <a:pt x="135" y="22"/>
                      <a:pt x="60" y="68"/>
                      <a:pt x="60" y="68"/>
                    </a:cubicBezTo>
                    <a:cubicBezTo>
                      <a:pt x="60" y="68"/>
                      <a:pt x="47" y="22"/>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Freeform 24"/>
              <p:cNvSpPr>
                <a:spLocks/>
              </p:cNvSpPr>
              <p:nvPr/>
            </p:nvSpPr>
            <p:spPr bwMode="auto">
              <a:xfrm>
                <a:off x="4739" y="1552"/>
                <a:ext cx="385" cy="63"/>
              </a:xfrm>
              <a:custGeom>
                <a:avLst/>
                <a:gdLst>
                  <a:gd name="T0" fmla="*/ 423 w 423"/>
                  <a:gd name="T1" fmla="*/ 0 h 69"/>
                  <a:gd name="T2" fmla="*/ 0 w 423"/>
                  <a:gd name="T3" fmla="*/ 10 h 69"/>
                </a:gdLst>
                <a:ahLst/>
                <a:cxnLst>
                  <a:cxn ang="0">
                    <a:pos x="T0" y="T1"/>
                  </a:cxn>
                  <a:cxn ang="0">
                    <a:pos x="T2" y="T3"/>
                  </a:cxn>
                </a:cxnLst>
                <a:rect l="0" t="0" r="r" b="b"/>
                <a:pathLst>
                  <a:path w="423" h="69">
                    <a:moveTo>
                      <a:pt x="423" y="0"/>
                    </a:moveTo>
                    <a:cubicBezTo>
                      <a:pt x="423" y="0"/>
                      <a:pt x="354" y="69"/>
                      <a:pt x="0" y="1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Freeform 25"/>
              <p:cNvSpPr>
                <a:spLocks/>
              </p:cNvSpPr>
              <p:nvPr/>
            </p:nvSpPr>
            <p:spPr bwMode="auto">
              <a:xfrm>
                <a:off x="4755" y="1382"/>
                <a:ext cx="111" cy="170"/>
              </a:xfrm>
              <a:custGeom>
                <a:avLst/>
                <a:gdLst>
                  <a:gd name="T0" fmla="*/ 5 w 122"/>
                  <a:gd name="T1" fmla="*/ 187 h 187"/>
                  <a:gd name="T2" fmla="*/ 0 w 122"/>
                  <a:gd name="T3" fmla="*/ 8 h 187"/>
                  <a:gd name="T4" fmla="*/ 122 w 122"/>
                  <a:gd name="T5" fmla="*/ 0 h 187"/>
                </a:gdLst>
                <a:ahLst/>
                <a:cxnLst>
                  <a:cxn ang="0">
                    <a:pos x="T0" y="T1"/>
                  </a:cxn>
                  <a:cxn ang="0">
                    <a:pos x="T2" y="T3"/>
                  </a:cxn>
                  <a:cxn ang="0">
                    <a:pos x="T4" y="T5"/>
                  </a:cxn>
                </a:cxnLst>
                <a:rect l="0" t="0" r="r" b="b"/>
                <a:pathLst>
                  <a:path w="122" h="187">
                    <a:moveTo>
                      <a:pt x="5" y="187"/>
                    </a:moveTo>
                    <a:cubicBezTo>
                      <a:pt x="72" y="81"/>
                      <a:pt x="0" y="8"/>
                      <a:pt x="0" y="8"/>
                    </a:cubicBezTo>
                    <a:cubicBezTo>
                      <a:pt x="122" y="0"/>
                      <a:pt x="122" y="0"/>
                      <a:pt x="122"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Freeform 26"/>
              <p:cNvSpPr>
                <a:spLocks/>
              </p:cNvSpPr>
              <p:nvPr/>
            </p:nvSpPr>
            <p:spPr bwMode="auto">
              <a:xfrm>
                <a:off x="4119" y="1389"/>
                <a:ext cx="613" cy="100"/>
              </a:xfrm>
              <a:custGeom>
                <a:avLst/>
                <a:gdLst>
                  <a:gd name="T0" fmla="*/ 674 w 674"/>
                  <a:gd name="T1" fmla="*/ 0 h 110"/>
                  <a:gd name="T2" fmla="*/ 640 w 674"/>
                  <a:gd name="T3" fmla="*/ 0 h 110"/>
                  <a:gd name="T4" fmla="*/ 592 w 674"/>
                  <a:gd name="T5" fmla="*/ 9 h 110"/>
                  <a:gd name="T6" fmla="*/ 502 w 674"/>
                  <a:gd name="T7" fmla="*/ 45 h 110"/>
                  <a:gd name="T8" fmla="*/ 489 w 674"/>
                  <a:gd name="T9" fmla="*/ 49 h 110"/>
                  <a:gd name="T10" fmla="*/ 266 w 674"/>
                  <a:gd name="T11" fmla="*/ 103 h 110"/>
                  <a:gd name="T12" fmla="*/ 227 w 674"/>
                  <a:gd name="T13" fmla="*/ 110 h 110"/>
                  <a:gd name="T14" fmla="*/ 73 w 674"/>
                  <a:gd name="T15" fmla="*/ 103 h 110"/>
                  <a:gd name="T16" fmla="*/ 0 w 674"/>
                  <a:gd name="T17" fmla="*/ 8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4" h="110">
                    <a:moveTo>
                      <a:pt x="674" y="0"/>
                    </a:moveTo>
                    <a:cubicBezTo>
                      <a:pt x="640" y="0"/>
                      <a:pt x="640" y="0"/>
                      <a:pt x="640" y="0"/>
                    </a:cubicBezTo>
                    <a:cubicBezTo>
                      <a:pt x="624" y="0"/>
                      <a:pt x="607" y="3"/>
                      <a:pt x="592" y="9"/>
                    </a:cubicBezTo>
                    <a:cubicBezTo>
                      <a:pt x="502" y="45"/>
                      <a:pt x="502" y="45"/>
                      <a:pt x="502" y="45"/>
                    </a:cubicBezTo>
                    <a:cubicBezTo>
                      <a:pt x="498" y="47"/>
                      <a:pt x="494" y="48"/>
                      <a:pt x="489" y="49"/>
                    </a:cubicBezTo>
                    <a:cubicBezTo>
                      <a:pt x="459" y="53"/>
                      <a:pt x="335" y="73"/>
                      <a:pt x="266" y="103"/>
                    </a:cubicBezTo>
                    <a:cubicBezTo>
                      <a:pt x="254" y="108"/>
                      <a:pt x="240" y="110"/>
                      <a:pt x="227" y="110"/>
                    </a:cubicBezTo>
                    <a:cubicBezTo>
                      <a:pt x="73" y="103"/>
                      <a:pt x="73" y="103"/>
                      <a:pt x="73" y="103"/>
                    </a:cubicBezTo>
                    <a:cubicBezTo>
                      <a:pt x="0" y="85"/>
                      <a:pt x="0" y="85"/>
                      <a:pt x="0" y="8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Freeform 27"/>
              <p:cNvSpPr>
                <a:spLocks/>
              </p:cNvSpPr>
              <p:nvPr/>
            </p:nvSpPr>
            <p:spPr bwMode="auto">
              <a:xfrm>
                <a:off x="4303" y="1505"/>
                <a:ext cx="443" cy="47"/>
              </a:xfrm>
              <a:custGeom>
                <a:avLst/>
                <a:gdLst>
                  <a:gd name="T0" fmla="*/ 0 w 488"/>
                  <a:gd name="T1" fmla="*/ 51 h 51"/>
                  <a:gd name="T2" fmla="*/ 31 w 488"/>
                  <a:gd name="T3" fmla="*/ 44 h 51"/>
                  <a:gd name="T4" fmla="*/ 237 w 488"/>
                  <a:gd name="T5" fmla="*/ 49 h 51"/>
                  <a:gd name="T6" fmla="*/ 328 w 488"/>
                  <a:gd name="T7" fmla="*/ 33 h 51"/>
                  <a:gd name="T8" fmla="*/ 386 w 488"/>
                  <a:gd name="T9" fmla="*/ 9 h 51"/>
                  <a:gd name="T10" fmla="*/ 448 w 488"/>
                  <a:gd name="T11" fmla="*/ 15 h 51"/>
                  <a:gd name="T12" fmla="*/ 488 w 488"/>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488" h="51">
                    <a:moveTo>
                      <a:pt x="0" y="51"/>
                    </a:moveTo>
                    <a:cubicBezTo>
                      <a:pt x="31" y="44"/>
                      <a:pt x="31" y="44"/>
                      <a:pt x="31" y="44"/>
                    </a:cubicBezTo>
                    <a:cubicBezTo>
                      <a:pt x="237" y="49"/>
                      <a:pt x="237" y="49"/>
                      <a:pt x="237" y="49"/>
                    </a:cubicBezTo>
                    <a:cubicBezTo>
                      <a:pt x="268" y="50"/>
                      <a:pt x="299" y="45"/>
                      <a:pt x="328" y="33"/>
                    </a:cubicBezTo>
                    <a:cubicBezTo>
                      <a:pt x="386" y="9"/>
                      <a:pt x="386" y="9"/>
                      <a:pt x="386" y="9"/>
                    </a:cubicBezTo>
                    <a:cubicBezTo>
                      <a:pt x="407" y="0"/>
                      <a:pt x="430" y="3"/>
                      <a:pt x="448" y="15"/>
                    </a:cubicBezTo>
                    <a:cubicBezTo>
                      <a:pt x="488" y="43"/>
                      <a:pt x="488" y="43"/>
                      <a:pt x="488" y="4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Freeform 28"/>
              <p:cNvSpPr>
                <a:spLocks/>
              </p:cNvSpPr>
              <p:nvPr/>
            </p:nvSpPr>
            <p:spPr bwMode="auto">
              <a:xfrm>
                <a:off x="4080" y="1480"/>
                <a:ext cx="255" cy="76"/>
              </a:xfrm>
              <a:custGeom>
                <a:avLst/>
                <a:gdLst>
                  <a:gd name="T0" fmla="*/ 16 w 280"/>
                  <a:gd name="T1" fmla="*/ 71 h 84"/>
                  <a:gd name="T2" fmla="*/ 7 w 280"/>
                  <a:gd name="T3" fmla="*/ 54 h 84"/>
                  <a:gd name="T4" fmla="*/ 14 w 280"/>
                  <a:gd name="T5" fmla="*/ 17 h 84"/>
                  <a:gd name="T6" fmla="*/ 29 w 280"/>
                  <a:gd name="T7" fmla="*/ 6 h 84"/>
                  <a:gd name="T8" fmla="*/ 56 w 280"/>
                  <a:gd name="T9" fmla="*/ 6 h 84"/>
                  <a:gd name="T10" fmla="*/ 81 w 280"/>
                  <a:gd name="T11" fmla="*/ 23 h 84"/>
                  <a:gd name="T12" fmla="*/ 167 w 280"/>
                  <a:gd name="T13" fmla="*/ 67 h 84"/>
                  <a:gd name="T14" fmla="*/ 183 w 280"/>
                  <a:gd name="T15" fmla="*/ 72 h 84"/>
                  <a:gd name="T16" fmla="*/ 280 w 280"/>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84">
                    <a:moveTo>
                      <a:pt x="16" y="71"/>
                    </a:moveTo>
                    <a:cubicBezTo>
                      <a:pt x="7" y="54"/>
                      <a:pt x="7" y="54"/>
                      <a:pt x="7" y="54"/>
                    </a:cubicBezTo>
                    <a:cubicBezTo>
                      <a:pt x="0" y="41"/>
                      <a:pt x="3" y="26"/>
                      <a:pt x="14" y="17"/>
                    </a:cubicBezTo>
                    <a:cubicBezTo>
                      <a:pt x="29" y="6"/>
                      <a:pt x="29" y="6"/>
                      <a:pt x="29" y="6"/>
                    </a:cubicBezTo>
                    <a:cubicBezTo>
                      <a:pt x="37" y="0"/>
                      <a:pt x="48" y="0"/>
                      <a:pt x="56" y="6"/>
                    </a:cubicBezTo>
                    <a:cubicBezTo>
                      <a:pt x="81" y="23"/>
                      <a:pt x="81" y="23"/>
                      <a:pt x="81" y="23"/>
                    </a:cubicBezTo>
                    <a:cubicBezTo>
                      <a:pt x="167" y="67"/>
                      <a:pt x="167" y="67"/>
                      <a:pt x="167" y="67"/>
                    </a:cubicBezTo>
                    <a:cubicBezTo>
                      <a:pt x="172" y="69"/>
                      <a:pt x="178" y="71"/>
                      <a:pt x="183" y="72"/>
                    </a:cubicBezTo>
                    <a:cubicBezTo>
                      <a:pt x="280" y="84"/>
                      <a:pt x="280" y="84"/>
                      <a:pt x="280" y="8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Freeform 29"/>
              <p:cNvSpPr>
                <a:spLocks/>
              </p:cNvSpPr>
              <p:nvPr/>
            </p:nvSpPr>
            <p:spPr bwMode="auto">
              <a:xfrm>
                <a:off x="4126" y="1552"/>
                <a:ext cx="521" cy="127"/>
              </a:xfrm>
              <a:custGeom>
                <a:avLst/>
                <a:gdLst>
                  <a:gd name="T0" fmla="*/ 0 w 573"/>
                  <a:gd name="T1" fmla="*/ 34 h 140"/>
                  <a:gd name="T2" fmla="*/ 58 w 573"/>
                  <a:gd name="T3" fmla="*/ 86 h 140"/>
                  <a:gd name="T4" fmla="*/ 158 w 573"/>
                  <a:gd name="T5" fmla="*/ 112 h 140"/>
                  <a:gd name="T6" fmla="*/ 274 w 573"/>
                  <a:gd name="T7" fmla="*/ 68 h 140"/>
                  <a:gd name="T8" fmla="*/ 573 w 573"/>
                  <a:gd name="T9" fmla="*/ 0 h 140"/>
                </a:gdLst>
                <a:ahLst/>
                <a:cxnLst>
                  <a:cxn ang="0">
                    <a:pos x="T0" y="T1"/>
                  </a:cxn>
                  <a:cxn ang="0">
                    <a:pos x="T2" y="T3"/>
                  </a:cxn>
                  <a:cxn ang="0">
                    <a:pos x="T4" y="T5"/>
                  </a:cxn>
                  <a:cxn ang="0">
                    <a:pos x="T6" y="T7"/>
                  </a:cxn>
                  <a:cxn ang="0">
                    <a:pos x="T8" y="T9"/>
                  </a:cxn>
                </a:cxnLst>
                <a:rect l="0" t="0" r="r" b="b"/>
                <a:pathLst>
                  <a:path w="573" h="140">
                    <a:moveTo>
                      <a:pt x="0" y="34"/>
                    </a:moveTo>
                    <a:cubicBezTo>
                      <a:pt x="58" y="86"/>
                      <a:pt x="58" y="86"/>
                      <a:pt x="58" y="86"/>
                    </a:cubicBezTo>
                    <a:cubicBezTo>
                      <a:pt x="58" y="86"/>
                      <a:pt x="112" y="140"/>
                      <a:pt x="158" y="112"/>
                    </a:cubicBezTo>
                    <a:cubicBezTo>
                      <a:pt x="205" y="84"/>
                      <a:pt x="274" y="68"/>
                      <a:pt x="274" y="68"/>
                    </a:cubicBezTo>
                    <a:cubicBezTo>
                      <a:pt x="274" y="68"/>
                      <a:pt x="547" y="46"/>
                      <a:pt x="573"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Freeform 30"/>
              <p:cNvSpPr>
                <a:spLocks/>
              </p:cNvSpPr>
              <p:nvPr/>
            </p:nvSpPr>
            <p:spPr bwMode="auto">
              <a:xfrm>
                <a:off x="4710" y="1317"/>
                <a:ext cx="213" cy="60"/>
              </a:xfrm>
              <a:custGeom>
                <a:avLst/>
                <a:gdLst>
                  <a:gd name="T0" fmla="*/ 0 w 234"/>
                  <a:gd name="T1" fmla="*/ 66 h 66"/>
                  <a:gd name="T2" fmla="*/ 218 w 234"/>
                  <a:gd name="T3" fmla="*/ 0 h 66"/>
                  <a:gd name="T4" fmla="*/ 234 w 234"/>
                  <a:gd name="T5" fmla="*/ 14 h 66"/>
                </a:gdLst>
                <a:ahLst/>
                <a:cxnLst>
                  <a:cxn ang="0">
                    <a:pos x="T0" y="T1"/>
                  </a:cxn>
                  <a:cxn ang="0">
                    <a:pos x="T2" y="T3"/>
                  </a:cxn>
                  <a:cxn ang="0">
                    <a:pos x="T4" y="T5"/>
                  </a:cxn>
                </a:cxnLst>
                <a:rect l="0" t="0" r="r" b="b"/>
                <a:pathLst>
                  <a:path w="234" h="66">
                    <a:moveTo>
                      <a:pt x="0" y="66"/>
                    </a:moveTo>
                    <a:cubicBezTo>
                      <a:pt x="0" y="66"/>
                      <a:pt x="91" y="18"/>
                      <a:pt x="218" y="0"/>
                    </a:cubicBezTo>
                    <a:cubicBezTo>
                      <a:pt x="234" y="14"/>
                      <a:pt x="234" y="14"/>
                      <a:pt x="234" y="1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Freeform 31"/>
              <p:cNvSpPr>
                <a:spLocks/>
              </p:cNvSpPr>
              <p:nvPr/>
            </p:nvSpPr>
            <p:spPr bwMode="auto">
              <a:xfrm>
                <a:off x="5202" y="972"/>
                <a:ext cx="150" cy="126"/>
              </a:xfrm>
              <a:custGeom>
                <a:avLst/>
                <a:gdLst>
                  <a:gd name="T0" fmla="*/ 165 w 165"/>
                  <a:gd name="T1" fmla="*/ 13 h 139"/>
                  <a:gd name="T2" fmla="*/ 117 w 165"/>
                  <a:gd name="T3" fmla="*/ 3 h 139"/>
                  <a:gd name="T4" fmla="*/ 76 w 165"/>
                  <a:gd name="T5" fmla="*/ 21 h 139"/>
                  <a:gd name="T6" fmla="*/ 0 w 165"/>
                  <a:gd name="T7" fmla="*/ 139 h 139"/>
                </a:gdLst>
                <a:ahLst/>
                <a:cxnLst>
                  <a:cxn ang="0">
                    <a:pos x="T0" y="T1"/>
                  </a:cxn>
                  <a:cxn ang="0">
                    <a:pos x="T2" y="T3"/>
                  </a:cxn>
                  <a:cxn ang="0">
                    <a:pos x="T4" y="T5"/>
                  </a:cxn>
                  <a:cxn ang="0">
                    <a:pos x="T6" y="T7"/>
                  </a:cxn>
                </a:cxnLst>
                <a:rect l="0" t="0" r="r" b="b"/>
                <a:pathLst>
                  <a:path w="165" h="139">
                    <a:moveTo>
                      <a:pt x="165" y="13"/>
                    </a:moveTo>
                    <a:cubicBezTo>
                      <a:pt x="117" y="3"/>
                      <a:pt x="117" y="3"/>
                      <a:pt x="117" y="3"/>
                    </a:cubicBezTo>
                    <a:cubicBezTo>
                      <a:pt x="101" y="0"/>
                      <a:pt x="85" y="7"/>
                      <a:pt x="76" y="21"/>
                    </a:cubicBezTo>
                    <a:cubicBezTo>
                      <a:pt x="0" y="139"/>
                      <a:pt x="0" y="139"/>
                      <a:pt x="0" y="13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Freeform 32"/>
              <p:cNvSpPr>
                <a:spLocks/>
              </p:cNvSpPr>
              <p:nvPr/>
            </p:nvSpPr>
            <p:spPr bwMode="auto">
              <a:xfrm>
                <a:off x="4014" y="1042"/>
                <a:ext cx="1686" cy="741"/>
              </a:xfrm>
              <a:custGeom>
                <a:avLst/>
                <a:gdLst>
                  <a:gd name="T0" fmla="*/ 1662 w 1855"/>
                  <a:gd name="T1" fmla="*/ 0 h 814"/>
                  <a:gd name="T2" fmla="*/ 1785 w 1855"/>
                  <a:gd name="T3" fmla="*/ 21 h 814"/>
                  <a:gd name="T4" fmla="*/ 1817 w 1855"/>
                  <a:gd name="T5" fmla="*/ 37 h 814"/>
                  <a:gd name="T6" fmla="*/ 1843 w 1855"/>
                  <a:gd name="T7" fmla="*/ 63 h 814"/>
                  <a:gd name="T8" fmla="*/ 1846 w 1855"/>
                  <a:gd name="T9" fmla="*/ 105 h 814"/>
                  <a:gd name="T10" fmla="*/ 1481 w 1855"/>
                  <a:gd name="T11" fmla="*/ 607 h 814"/>
                  <a:gd name="T12" fmla="*/ 1456 w 1855"/>
                  <a:gd name="T13" fmla="*/ 622 h 814"/>
                  <a:gd name="T14" fmla="*/ 237 w 1855"/>
                  <a:gd name="T15" fmla="*/ 812 h 814"/>
                  <a:gd name="T16" fmla="*/ 200 w 1855"/>
                  <a:gd name="T17" fmla="*/ 798 h 814"/>
                  <a:gd name="T18" fmla="*/ 0 w 1855"/>
                  <a:gd name="T19" fmla="*/ 56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5" h="814">
                    <a:moveTo>
                      <a:pt x="1662" y="0"/>
                    </a:moveTo>
                    <a:cubicBezTo>
                      <a:pt x="1785" y="21"/>
                      <a:pt x="1785" y="21"/>
                      <a:pt x="1785" y="21"/>
                    </a:cubicBezTo>
                    <a:cubicBezTo>
                      <a:pt x="1797" y="23"/>
                      <a:pt x="1808" y="28"/>
                      <a:pt x="1817" y="37"/>
                    </a:cubicBezTo>
                    <a:cubicBezTo>
                      <a:pt x="1843" y="63"/>
                      <a:pt x="1843" y="63"/>
                      <a:pt x="1843" y="63"/>
                    </a:cubicBezTo>
                    <a:cubicBezTo>
                      <a:pt x="1854" y="74"/>
                      <a:pt x="1855" y="92"/>
                      <a:pt x="1846" y="105"/>
                    </a:cubicBezTo>
                    <a:cubicBezTo>
                      <a:pt x="1481" y="607"/>
                      <a:pt x="1481" y="607"/>
                      <a:pt x="1481" y="607"/>
                    </a:cubicBezTo>
                    <a:cubicBezTo>
                      <a:pt x="1475" y="615"/>
                      <a:pt x="1466" y="621"/>
                      <a:pt x="1456" y="622"/>
                    </a:cubicBezTo>
                    <a:cubicBezTo>
                      <a:pt x="237" y="812"/>
                      <a:pt x="237" y="812"/>
                      <a:pt x="237" y="812"/>
                    </a:cubicBezTo>
                    <a:cubicBezTo>
                      <a:pt x="223" y="814"/>
                      <a:pt x="209" y="809"/>
                      <a:pt x="200" y="798"/>
                    </a:cubicBezTo>
                    <a:cubicBezTo>
                      <a:pt x="0" y="560"/>
                      <a:pt x="0" y="560"/>
                      <a:pt x="0" y="56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Freeform 33"/>
              <p:cNvSpPr>
                <a:spLocks/>
              </p:cNvSpPr>
              <p:nvPr/>
            </p:nvSpPr>
            <p:spPr bwMode="auto">
              <a:xfrm>
                <a:off x="4228" y="1098"/>
                <a:ext cx="1420" cy="619"/>
              </a:xfrm>
              <a:custGeom>
                <a:avLst/>
                <a:gdLst>
                  <a:gd name="T0" fmla="*/ 1562 w 1562"/>
                  <a:gd name="T1" fmla="*/ 0 h 679"/>
                  <a:gd name="T2" fmla="*/ 1187 w 1562"/>
                  <a:gd name="T3" fmla="*/ 483 h 679"/>
                  <a:gd name="T4" fmla="*/ 1147 w 1562"/>
                  <a:gd name="T5" fmla="*/ 507 h 679"/>
                  <a:gd name="T6" fmla="*/ 0 w 1562"/>
                  <a:gd name="T7" fmla="*/ 679 h 679"/>
                </a:gdLst>
                <a:ahLst/>
                <a:cxnLst>
                  <a:cxn ang="0">
                    <a:pos x="T0" y="T1"/>
                  </a:cxn>
                  <a:cxn ang="0">
                    <a:pos x="T2" y="T3"/>
                  </a:cxn>
                  <a:cxn ang="0">
                    <a:pos x="T4" y="T5"/>
                  </a:cxn>
                  <a:cxn ang="0">
                    <a:pos x="T6" y="T7"/>
                  </a:cxn>
                </a:cxnLst>
                <a:rect l="0" t="0" r="r" b="b"/>
                <a:pathLst>
                  <a:path w="1562" h="679">
                    <a:moveTo>
                      <a:pt x="1562" y="0"/>
                    </a:moveTo>
                    <a:cubicBezTo>
                      <a:pt x="1187" y="483"/>
                      <a:pt x="1187" y="483"/>
                      <a:pt x="1187" y="483"/>
                    </a:cubicBezTo>
                    <a:cubicBezTo>
                      <a:pt x="1177" y="496"/>
                      <a:pt x="1163" y="504"/>
                      <a:pt x="1147" y="507"/>
                    </a:cubicBezTo>
                    <a:cubicBezTo>
                      <a:pt x="0" y="679"/>
                      <a:pt x="0" y="679"/>
                      <a:pt x="0" y="67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34"/>
              <p:cNvSpPr>
                <a:spLocks noChangeShapeType="1"/>
              </p:cNvSpPr>
              <p:nvPr/>
            </p:nvSpPr>
            <p:spPr bwMode="auto">
              <a:xfrm>
                <a:off x="5455" y="1481"/>
                <a:ext cx="127" cy="71"/>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Freeform 35"/>
              <p:cNvSpPr>
                <a:spLocks/>
              </p:cNvSpPr>
              <p:nvPr/>
            </p:nvSpPr>
            <p:spPr bwMode="auto">
              <a:xfrm>
                <a:off x="5422" y="1542"/>
                <a:ext cx="211" cy="33"/>
              </a:xfrm>
              <a:custGeom>
                <a:avLst/>
                <a:gdLst>
                  <a:gd name="T0" fmla="*/ 0 w 211"/>
                  <a:gd name="T1" fmla="*/ 0 h 33"/>
                  <a:gd name="T2" fmla="*/ 59 w 211"/>
                  <a:gd name="T3" fmla="*/ 33 h 33"/>
                  <a:gd name="T4" fmla="*/ 211 w 211"/>
                  <a:gd name="T5" fmla="*/ 16 h 33"/>
                </a:gdLst>
                <a:ahLst/>
                <a:cxnLst>
                  <a:cxn ang="0">
                    <a:pos x="T0" y="T1"/>
                  </a:cxn>
                  <a:cxn ang="0">
                    <a:pos x="T2" y="T3"/>
                  </a:cxn>
                  <a:cxn ang="0">
                    <a:pos x="T4" y="T5"/>
                  </a:cxn>
                </a:cxnLst>
                <a:rect l="0" t="0" r="r" b="b"/>
                <a:pathLst>
                  <a:path w="211" h="33">
                    <a:moveTo>
                      <a:pt x="0" y="0"/>
                    </a:moveTo>
                    <a:lnTo>
                      <a:pt x="59" y="33"/>
                    </a:lnTo>
                    <a:lnTo>
                      <a:pt x="211" y="1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Freeform 36"/>
              <p:cNvSpPr>
                <a:spLocks/>
              </p:cNvSpPr>
              <p:nvPr/>
            </p:nvSpPr>
            <p:spPr bwMode="auto">
              <a:xfrm>
                <a:off x="4223" y="1661"/>
                <a:ext cx="1467" cy="234"/>
              </a:xfrm>
              <a:custGeom>
                <a:avLst/>
                <a:gdLst>
                  <a:gd name="T0" fmla="*/ 0 w 1467"/>
                  <a:gd name="T1" fmla="*/ 147 h 234"/>
                  <a:gd name="T2" fmla="*/ 97 w 1467"/>
                  <a:gd name="T3" fmla="*/ 234 h 234"/>
                  <a:gd name="T4" fmla="*/ 1467 w 1467"/>
                  <a:gd name="T5" fmla="*/ 0 h 234"/>
                </a:gdLst>
                <a:ahLst/>
                <a:cxnLst>
                  <a:cxn ang="0">
                    <a:pos x="T0" y="T1"/>
                  </a:cxn>
                  <a:cxn ang="0">
                    <a:pos x="T2" y="T3"/>
                  </a:cxn>
                  <a:cxn ang="0">
                    <a:pos x="T4" y="T5"/>
                  </a:cxn>
                </a:cxnLst>
                <a:rect l="0" t="0" r="r" b="b"/>
                <a:pathLst>
                  <a:path w="1467" h="234">
                    <a:moveTo>
                      <a:pt x="0" y="147"/>
                    </a:moveTo>
                    <a:lnTo>
                      <a:pt x="97" y="234"/>
                    </a:lnTo>
                    <a:lnTo>
                      <a:pt x="1467"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84" name="Group 41"/>
            <p:cNvGrpSpPr>
              <a:grpSpLocks noChangeAspect="1"/>
            </p:cNvGrpSpPr>
            <p:nvPr/>
          </p:nvGrpSpPr>
          <p:grpSpPr bwMode="auto">
            <a:xfrm>
              <a:off x="5956045" y="1000312"/>
              <a:ext cx="1050886" cy="1049622"/>
              <a:chOff x="3822" y="551"/>
              <a:chExt cx="831" cy="830"/>
            </a:xfrm>
          </p:grpSpPr>
          <p:sp>
            <p:nvSpPr>
              <p:cNvPr id="186" name="Freeform 42"/>
              <p:cNvSpPr>
                <a:spLocks/>
              </p:cNvSpPr>
              <p:nvPr/>
            </p:nvSpPr>
            <p:spPr bwMode="auto">
              <a:xfrm>
                <a:off x="3822" y="551"/>
                <a:ext cx="831" cy="830"/>
              </a:xfrm>
              <a:custGeom>
                <a:avLst/>
                <a:gdLst>
                  <a:gd name="T0" fmla="*/ 317 w 1268"/>
                  <a:gd name="T1" fmla="*/ 516 h 1267"/>
                  <a:gd name="T2" fmla="*/ 293 w 1268"/>
                  <a:gd name="T3" fmla="*/ 561 h 1267"/>
                  <a:gd name="T4" fmla="*/ 206 w 1268"/>
                  <a:gd name="T5" fmla="*/ 617 h 1267"/>
                  <a:gd name="T6" fmla="*/ 118 w 1268"/>
                  <a:gd name="T7" fmla="*/ 606 h 1267"/>
                  <a:gd name="T8" fmla="*/ 64 w 1268"/>
                  <a:gd name="T9" fmla="*/ 682 h 1267"/>
                  <a:gd name="T10" fmla="*/ 4 w 1268"/>
                  <a:gd name="T11" fmla="*/ 666 h 1267"/>
                  <a:gd name="T12" fmla="*/ 25 w 1268"/>
                  <a:gd name="T13" fmla="*/ 523 h 1267"/>
                  <a:gd name="T14" fmla="*/ 73 w 1268"/>
                  <a:gd name="T15" fmla="*/ 442 h 1267"/>
                  <a:gd name="T16" fmla="*/ 182 w 1268"/>
                  <a:gd name="T17" fmla="*/ 342 h 1267"/>
                  <a:gd name="T18" fmla="*/ 298 w 1268"/>
                  <a:gd name="T19" fmla="*/ 289 h 1267"/>
                  <a:gd name="T20" fmla="*/ 343 w 1268"/>
                  <a:gd name="T21" fmla="*/ 272 h 1267"/>
                  <a:gd name="T22" fmla="*/ 284 w 1268"/>
                  <a:gd name="T23" fmla="*/ 188 h 1267"/>
                  <a:gd name="T24" fmla="*/ 277 w 1268"/>
                  <a:gd name="T25" fmla="*/ 136 h 1267"/>
                  <a:gd name="T26" fmla="*/ 225 w 1268"/>
                  <a:gd name="T27" fmla="*/ 133 h 1267"/>
                  <a:gd name="T28" fmla="*/ 186 w 1268"/>
                  <a:gd name="T29" fmla="*/ 40 h 1267"/>
                  <a:gd name="T30" fmla="*/ 346 w 1268"/>
                  <a:gd name="T31" fmla="*/ 6 h 1267"/>
                  <a:gd name="T32" fmla="*/ 418 w 1268"/>
                  <a:gd name="T33" fmla="*/ 30 h 1267"/>
                  <a:gd name="T34" fmla="*/ 545 w 1268"/>
                  <a:gd name="T35" fmla="*/ 125 h 1267"/>
                  <a:gd name="T36" fmla="*/ 632 w 1268"/>
                  <a:gd name="T37" fmla="*/ 246 h 1267"/>
                  <a:gd name="T38" fmla="*/ 686 w 1268"/>
                  <a:gd name="T39" fmla="*/ 168 h 1267"/>
                  <a:gd name="T40" fmla="*/ 812 w 1268"/>
                  <a:gd name="T41" fmla="*/ 50 h 1267"/>
                  <a:gd name="T42" fmla="*/ 892 w 1268"/>
                  <a:gd name="T43" fmla="*/ 13 h 1267"/>
                  <a:gd name="T44" fmla="*/ 1023 w 1268"/>
                  <a:gd name="T45" fmla="*/ 9 h 1267"/>
                  <a:gd name="T46" fmla="*/ 1088 w 1268"/>
                  <a:gd name="T47" fmla="*/ 82 h 1267"/>
                  <a:gd name="T48" fmla="*/ 991 w 1268"/>
                  <a:gd name="T49" fmla="*/ 136 h 1267"/>
                  <a:gd name="T50" fmla="*/ 972 w 1268"/>
                  <a:gd name="T51" fmla="*/ 154 h 1267"/>
                  <a:gd name="T52" fmla="*/ 923 w 1268"/>
                  <a:gd name="T53" fmla="*/ 275 h 1267"/>
                  <a:gd name="T54" fmla="*/ 993 w 1268"/>
                  <a:gd name="T55" fmla="*/ 297 h 1267"/>
                  <a:gd name="T56" fmla="*/ 1104 w 1268"/>
                  <a:gd name="T57" fmla="*/ 354 h 1267"/>
                  <a:gd name="T58" fmla="*/ 1224 w 1268"/>
                  <a:gd name="T59" fmla="*/ 486 h 1267"/>
                  <a:gd name="T60" fmla="*/ 1261 w 1268"/>
                  <a:gd name="T61" fmla="*/ 579 h 1267"/>
                  <a:gd name="T62" fmla="*/ 1258 w 1268"/>
                  <a:gd name="T63" fmla="*/ 699 h 1267"/>
                  <a:gd name="T64" fmla="*/ 1163 w 1268"/>
                  <a:gd name="T65" fmla="*/ 663 h 1267"/>
                  <a:gd name="T66" fmla="*/ 1136 w 1268"/>
                  <a:gd name="T67" fmla="*/ 603 h 1267"/>
                  <a:gd name="T68" fmla="*/ 1059 w 1268"/>
                  <a:gd name="T69" fmla="*/ 617 h 1267"/>
                  <a:gd name="T70" fmla="*/ 978 w 1268"/>
                  <a:gd name="T71" fmla="*/ 576 h 1267"/>
                  <a:gd name="T72" fmla="*/ 926 w 1268"/>
                  <a:gd name="T73" fmla="*/ 539 h 1267"/>
                  <a:gd name="T74" fmla="*/ 865 w 1268"/>
                  <a:gd name="T75" fmla="*/ 526 h 1267"/>
                  <a:gd name="T76" fmla="*/ 796 w 1268"/>
                  <a:gd name="T77" fmla="*/ 400 h 1267"/>
                  <a:gd name="T78" fmla="*/ 678 w 1268"/>
                  <a:gd name="T79" fmla="*/ 379 h 1267"/>
                  <a:gd name="T80" fmla="*/ 579 w 1268"/>
                  <a:gd name="T81" fmla="*/ 456 h 1267"/>
                  <a:gd name="T82" fmla="*/ 559 w 1268"/>
                  <a:gd name="T83" fmla="*/ 557 h 1267"/>
                  <a:gd name="T84" fmla="*/ 566 w 1268"/>
                  <a:gd name="T85" fmla="*/ 779 h 1267"/>
                  <a:gd name="T86" fmla="*/ 588 w 1268"/>
                  <a:gd name="T87" fmla="*/ 883 h 1267"/>
                  <a:gd name="T88" fmla="*/ 609 w 1268"/>
                  <a:gd name="T89" fmla="*/ 946 h 1267"/>
                  <a:gd name="T90" fmla="*/ 667 w 1268"/>
                  <a:gd name="T91" fmla="*/ 1072 h 1267"/>
                  <a:gd name="T92" fmla="*/ 724 w 1268"/>
                  <a:gd name="T93" fmla="*/ 1161 h 1267"/>
                  <a:gd name="T94" fmla="*/ 815 w 1268"/>
                  <a:gd name="T95" fmla="*/ 1266 h 1267"/>
                  <a:gd name="T96" fmla="*/ 450 w 1268"/>
                  <a:gd name="T97" fmla="*/ 1241 h 1267"/>
                  <a:gd name="T98" fmla="*/ 421 w 1268"/>
                  <a:gd name="T99" fmla="*/ 1159 h 1267"/>
                  <a:gd name="T100" fmla="*/ 405 w 1268"/>
                  <a:gd name="T101" fmla="*/ 1102 h 1267"/>
                  <a:gd name="T102" fmla="*/ 389 w 1268"/>
                  <a:gd name="T103" fmla="*/ 1029 h 1267"/>
                  <a:gd name="T104" fmla="*/ 374 w 1268"/>
                  <a:gd name="T105" fmla="*/ 900 h 1267"/>
                  <a:gd name="T106" fmla="*/ 381 w 1268"/>
                  <a:gd name="T107" fmla="*/ 61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68" h="1267">
                    <a:moveTo>
                      <a:pt x="396" y="532"/>
                    </a:moveTo>
                    <a:cubicBezTo>
                      <a:pt x="389" y="536"/>
                      <a:pt x="382" y="539"/>
                      <a:pt x="374" y="542"/>
                    </a:cubicBezTo>
                    <a:cubicBezTo>
                      <a:pt x="369" y="544"/>
                      <a:pt x="365" y="547"/>
                      <a:pt x="360" y="549"/>
                    </a:cubicBezTo>
                    <a:cubicBezTo>
                      <a:pt x="353" y="551"/>
                      <a:pt x="350" y="546"/>
                      <a:pt x="346" y="543"/>
                    </a:cubicBezTo>
                    <a:cubicBezTo>
                      <a:pt x="336" y="534"/>
                      <a:pt x="327" y="525"/>
                      <a:pt x="317" y="516"/>
                    </a:cubicBezTo>
                    <a:cubicBezTo>
                      <a:pt x="312" y="512"/>
                      <a:pt x="307" y="508"/>
                      <a:pt x="302" y="504"/>
                    </a:cubicBezTo>
                    <a:cubicBezTo>
                      <a:pt x="302" y="504"/>
                      <a:pt x="301" y="504"/>
                      <a:pt x="301" y="505"/>
                    </a:cubicBezTo>
                    <a:cubicBezTo>
                      <a:pt x="300" y="511"/>
                      <a:pt x="299" y="517"/>
                      <a:pt x="298" y="524"/>
                    </a:cubicBezTo>
                    <a:cubicBezTo>
                      <a:pt x="296" y="534"/>
                      <a:pt x="295" y="545"/>
                      <a:pt x="293" y="556"/>
                    </a:cubicBezTo>
                    <a:cubicBezTo>
                      <a:pt x="293" y="558"/>
                      <a:pt x="293" y="560"/>
                      <a:pt x="293" y="561"/>
                    </a:cubicBezTo>
                    <a:cubicBezTo>
                      <a:pt x="292" y="567"/>
                      <a:pt x="291" y="573"/>
                      <a:pt x="290" y="578"/>
                    </a:cubicBezTo>
                    <a:cubicBezTo>
                      <a:pt x="289" y="580"/>
                      <a:pt x="287" y="582"/>
                      <a:pt x="285" y="583"/>
                    </a:cubicBezTo>
                    <a:cubicBezTo>
                      <a:pt x="275" y="587"/>
                      <a:pt x="265" y="592"/>
                      <a:pt x="255" y="596"/>
                    </a:cubicBezTo>
                    <a:cubicBezTo>
                      <a:pt x="245" y="600"/>
                      <a:pt x="236" y="604"/>
                      <a:pt x="226" y="609"/>
                    </a:cubicBezTo>
                    <a:cubicBezTo>
                      <a:pt x="220" y="611"/>
                      <a:pt x="213" y="614"/>
                      <a:pt x="206" y="617"/>
                    </a:cubicBezTo>
                    <a:cubicBezTo>
                      <a:pt x="199" y="621"/>
                      <a:pt x="192" y="624"/>
                      <a:pt x="185" y="628"/>
                    </a:cubicBezTo>
                    <a:cubicBezTo>
                      <a:pt x="181" y="630"/>
                      <a:pt x="176" y="632"/>
                      <a:pt x="172" y="633"/>
                    </a:cubicBezTo>
                    <a:cubicBezTo>
                      <a:pt x="170" y="633"/>
                      <a:pt x="166" y="632"/>
                      <a:pt x="164" y="630"/>
                    </a:cubicBezTo>
                    <a:cubicBezTo>
                      <a:pt x="150" y="618"/>
                      <a:pt x="136" y="605"/>
                      <a:pt x="121" y="591"/>
                    </a:cubicBezTo>
                    <a:cubicBezTo>
                      <a:pt x="120" y="597"/>
                      <a:pt x="118" y="602"/>
                      <a:pt x="118" y="606"/>
                    </a:cubicBezTo>
                    <a:cubicBezTo>
                      <a:pt x="116" y="616"/>
                      <a:pt x="115" y="626"/>
                      <a:pt x="114" y="636"/>
                    </a:cubicBezTo>
                    <a:cubicBezTo>
                      <a:pt x="114" y="642"/>
                      <a:pt x="112" y="647"/>
                      <a:pt x="112" y="653"/>
                    </a:cubicBezTo>
                    <a:cubicBezTo>
                      <a:pt x="111" y="659"/>
                      <a:pt x="108" y="663"/>
                      <a:pt x="103" y="665"/>
                    </a:cubicBezTo>
                    <a:cubicBezTo>
                      <a:pt x="95" y="668"/>
                      <a:pt x="87" y="672"/>
                      <a:pt x="79" y="675"/>
                    </a:cubicBezTo>
                    <a:cubicBezTo>
                      <a:pt x="74" y="677"/>
                      <a:pt x="69" y="679"/>
                      <a:pt x="64" y="682"/>
                    </a:cubicBezTo>
                    <a:cubicBezTo>
                      <a:pt x="58" y="684"/>
                      <a:pt x="53" y="687"/>
                      <a:pt x="47" y="689"/>
                    </a:cubicBezTo>
                    <a:cubicBezTo>
                      <a:pt x="43" y="691"/>
                      <a:pt x="39" y="693"/>
                      <a:pt x="35" y="695"/>
                    </a:cubicBezTo>
                    <a:cubicBezTo>
                      <a:pt x="28" y="698"/>
                      <a:pt x="21" y="701"/>
                      <a:pt x="13" y="704"/>
                    </a:cubicBezTo>
                    <a:cubicBezTo>
                      <a:pt x="11" y="699"/>
                      <a:pt x="9" y="694"/>
                      <a:pt x="8" y="688"/>
                    </a:cubicBezTo>
                    <a:cubicBezTo>
                      <a:pt x="6" y="681"/>
                      <a:pt x="6" y="673"/>
                      <a:pt x="4" y="666"/>
                    </a:cubicBezTo>
                    <a:cubicBezTo>
                      <a:pt x="0" y="649"/>
                      <a:pt x="1" y="632"/>
                      <a:pt x="2" y="616"/>
                    </a:cubicBezTo>
                    <a:cubicBezTo>
                      <a:pt x="2" y="605"/>
                      <a:pt x="5" y="595"/>
                      <a:pt x="7" y="584"/>
                    </a:cubicBezTo>
                    <a:cubicBezTo>
                      <a:pt x="8" y="578"/>
                      <a:pt x="9" y="572"/>
                      <a:pt x="10" y="566"/>
                    </a:cubicBezTo>
                    <a:cubicBezTo>
                      <a:pt x="13" y="558"/>
                      <a:pt x="16" y="550"/>
                      <a:pt x="18" y="542"/>
                    </a:cubicBezTo>
                    <a:cubicBezTo>
                      <a:pt x="20" y="536"/>
                      <a:pt x="22" y="529"/>
                      <a:pt x="25" y="523"/>
                    </a:cubicBezTo>
                    <a:cubicBezTo>
                      <a:pt x="27" y="518"/>
                      <a:pt x="30" y="514"/>
                      <a:pt x="32" y="509"/>
                    </a:cubicBezTo>
                    <a:cubicBezTo>
                      <a:pt x="35" y="504"/>
                      <a:pt x="36" y="499"/>
                      <a:pt x="39" y="495"/>
                    </a:cubicBezTo>
                    <a:cubicBezTo>
                      <a:pt x="43" y="487"/>
                      <a:pt x="47" y="480"/>
                      <a:pt x="52" y="473"/>
                    </a:cubicBezTo>
                    <a:cubicBezTo>
                      <a:pt x="54" y="468"/>
                      <a:pt x="57" y="464"/>
                      <a:pt x="60" y="460"/>
                    </a:cubicBezTo>
                    <a:cubicBezTo>
                      <a:pt x="64" y="454"/>
                      <a:pt x="68" y="447"/>
                      <a:pt x="73" y="442"/>
                    </a:cubicBezTo>
                    <a:cubicBezTo>
                      <a:pt x="78" y="435"/>
                      <a:pt x="84" y="428"/>
                      <a:pt x="89" y="422"/>
                    </a:cubicBezTo>
                    <a:cubicBezTo>
                      <a:pt x="98" y="412"/>
                      <a:pt x="106" y="403"/>
                      <a:pt x="116" y="394"/>
                    </a:cubicBezTo>
                    <a:cubicBezTo>
                      <a:pt x="125" y="385"/>
                      <a:pt x="134" y="377"/>
                      <a:pt x="144" y="369"/>
                    </a:cubicBezTo>
                    <a:cubicBezTo>
                      <a:pt x="149" y="364"/>
                      <a:pt x="155" y="361"/>
                      <a:pt x="161" y="356"/>
                    </a:cubicBezTo>
                    <a:cubicBezTo>
                      <a:pt x="168" y="352"/>
                      <a:pt x="175" y="346"/>
                      <a:pt x="182" y="342"/>
                    </a:cubicBezTo>
                    <a:cubicBezTo>
                      <a:pt x="191" y="336"/>
                      <a:pt x="201" y="331"/>
                      <a:pt x="210" y="326"/>
                    </a:cubicBezTo>
                    <a:cubicBezTo>
                      <a:pt x="220" y="320"/>
                      <a:pt x="230" y="315"/>
                      <a:pt x="241" y="310"/>
                    </a:cubicBezTo>
                    <a:cubicBezTo>
                      <a:pt x="249" y="306"/>
                      <a:pt x="257" y="303"/>
                      <a:pt x="265" y="300"/>
                    </a:cubicBezTo>
                    <a:cubicBezTo>
                      <a:pt x="272" y="298"/>
                      <a:pt x="278" y="295"/>
                      <a:pt x="285" y="293"/>
                    </a:cubicBezTo>
                    <a:cubicBezTo>
                      <a:pt x="289" y="291"/>
                      <a:pt x="294" y="291"/>
                      <a:pt x="298" y="289"/>
                    </a:cubicBezTo>
                    <a:cubicBezTo>
                      <a:pt x="304" y="288"/>
                      <a:pt x="310" y="286"/>
                      <a:pt x="315" y="284"/>
                    </a:cubicBezTo>
                    <a:cubicBezTo>
                      <a:pt x="321" y="283"/>
                      <a:pt x="327" y="282"/>
                      <a:pt x="333" y="281"/>
                    </a:cubicBezTo>
                    <a:cubicBezTo>
                      <a:pt x="335" y="281"/>
                      <a:pt x="337" y="281"/>
                      <a:pt x="339" y="281"/>
                    </a:cubicBezTo>
                    <a:cubicBezTo>
                      <a:pt x="342" y="280"/>
                      <a:pt x="344" y="279"/>
                      <a:pt x="346" y="278"/>
                    </a:cubicBezTo>
                    <a:cubicBezTo>
                      <a:pt x="345" y="276"/>
                      <a:pt x="345" y="274"/>
                      <a:pt x="343" y="272"/>
                    </a:cubicBezTo>
                    <a:cubicBezTo>
                      <a:pt x="333" y="261"/>
                      <a:pt x="323" y="249"/>
                      <a:pt x="313" y="238"/>
                    </a:cubicBezTo>
                    <a:cubicBezTo>
                      <a:pt x="305" y="229"/>
                      <a:pt x="297" y="219"/>
                      <a:pt x="290" y="210"/>
                    </a:cubicBezTo>
                    <a:cubicBezTo>
                      <a:pt x="287" y="207"/>
                      <a:pt x="284" y="204"/>
                      <a:pt x="283" y="201"/>
                    </a:cubicBezTo>
                    <a:cubicBezTo>
                      <a:pt x="282" y="199"/>
                      <a:pt x="282" y="197"/>
                      <a:pt x="282" y="194"/>
                    </a:cubicBezTo>
                    <a:cubicBezTo>
                      <a:pt x="283" y="192"/>
                      <a:pt x="284" y="190"/>
                      <a:pt x="284" y="188"/>
                    </a:cubicBezTo>
                    <a:cubicBezTo>
                      <a:pt x="286" y="180"/>
                      <a:pt x="287" y="172"/>
                      <a:pt x="289" y="164"/>
                    </a:cubicBezTo>
                    <a:cubicBezTo>
                      <a:pt x="290" y="158"/>
                      <a:pt x="291" y="152"/>
                      <a:pt x="292" y="146"/>
                    </a:cubicBezTo>
                    <a:cubicBezTo>
                      <a:pt x="293" y="141"/>
                      <a:pt x="294" y="136"/>
                      <a:pt x="295" y="130"/>
                    </a:cubicBezTo>
                    <a:cubicBezTo>
                      <a:pt x="292" y="131"/>
                      <a:pt x="289" y="132"/>
                      <a:pt x="287" y="133"/>
                    </a:cubicBezTo>
                    <a:cubicBezTo>
                      <a:pt x="284" y="134"/>
                      <a:pt x="281" y="135"/>
                      <a:pt x="277" y="136"/>
                    </a:cubicBezTo>
                    <a:cubicBezTo>
                      <a:pt x="273" y="137"/>
                      <a:pt x="269" y="138"/>
                      <a:pt x="265" y="140"/>
                    </a:cubicBezTo>
                    <a:cubicBezTo>
                      <a:pt x="260" y="141"/>
                      <a:pt x="255" y="143"/>
                      <a:pt x="249" y="145"/>
                    </a:cubicBezTo>
                    <a:cubicBezTo>
                      <a:pt x="246" y="146"/>
                      <a:pt x="242" y="147"/>
                      <a:pt x="238" y="147"/>
                    </a:cubicBezTo>
                    <a:cubicBezTo>
                      <a:pt x="238" y="148"/>
                      <a:pt x="237" y="147"/>
                      <a:pt x="236" y="146"/>
                    </a:cubicBezTo>
                    <a:cubicBezTo>
                      <a:pt x="232" y="142"/>
                      <a:pt x="229" y="137"/>
                      <a:pt x="225" y="133"/>
                    </a:cubicBezTo>
                    <a:cubicBezTo>
                      <a:pt x="221" y="129"/>
                      <a:pt x="217" y="124"/>
                      <a:pt x="213" y="120"/>
                    </a:cubicBezTo>
                    <a:cubicBezTo>
                      <a:pt x="205" y="110"/>
                      <a:pt x="196" y="100"/>
                      <a:pt x="188" y="91"/>
                    </a:cubicBezTo>
                    <a:cubicBezTo>
                      <a:pt x="181" y="82"/>
                      <a:pt x="174" y="74"/>
                      <a:pt x="167" y="66"/>
                    </a:cubicBezTo>
                    <a:cubicBezTo>
                      <a:pt x="164" y="62"/>
                      <a:pt x="164" y="60"/>
                      <a:pt x="169" y="55"/>
                    </a:cubicBezTo>
                    <a:cubicBezTo>
                      <a:pt x="174" y="50"/>
                      <a:pt x="180" y="44"/>
                      <a:pt x="186" y="40"/>
                    </a:cubicBezTo>
                    <a:cubicBezTo>
                      <a:pt x="195" y="32"/>
                      <a:pt x="204" y="26"/>
                      <a:pt x="215" y="21"/>
                    </a:cubicBezTo>
                    <a:cubicBezTo>
                      <a:pt x="223" y="17"/>
                      <a:pt x="231" y="13"/>
                      <a:pt x="239" y="10"/>
                    </a:cubicBezTo>
                    <a:cubicBezTo>
                      <a:pt x="249" y="7"/>
                      <a:pt x="259" y="6"/>
                      <a:pt x="269" y="3"/>
                    </a:cubicBezTo>
                    <a:cubicBezTo>
                      <a:pt x="285" y="0"/>
                      <a:pt x="302" y="1"/>
                      <a:pt x="318" y="2"/>
                    </a:cubicBezTo>
                    <a:cubicBezTo>
                      <a:pt x="328" y="2"/>
                      <a:pt x="337" y="4"/>
                      <a:pt x="346" y="6"/>
                    </a:cubicBezTo>
                    <a:cubicBezTo>
                      <a:pt x="352" y="7"/>
                      <a:pt x="358" y="8"/>
                      <a:pt x="364" y="10"/>
                    </a:cubicBezTo>
                    <a:cubicBezTo>
                      <a:pt x="369" y="11"/>
                      <a:pt x="373" y="13"/>
                      <a:pt x="378" y="14"/>
                    </a:cubicBezTo>
                    <a:cubicBezTo>
                      <a:pt x="382" y="16"/>
                      <a:pt x="386" y="17"/>
                      <a:pt x="390" y="18"/>
                    </a:cubicBezTo>
                    <a:cubicBezTo>
                      <a:pt x="394" y="19"/>
                      <a:pt x="397" y="20"/>
                      <a:pt x="400" y="21"/>
                    </a:cubicBezTo>
                    <a:cubicBezTo>
                      <a:pt x="406" y="24"/>
                      <a:pt x="412" y="27"/>
                      <a:pt x="418" y="30"/>
                    </a:cubicBezTo>
                    <a:cubicBezTo>
                      <a:pt x="423" y="32"/>
                      <a:pt x="427" y="35"/>
                      <a:pt x="432" y="38"/>
                    </a:cubicBezTo>
                    <a:cubicBezTo>
                      <a:pt x="438" y="41"/>
                      <a:pt x="444" y="43"/>
                      <a:pt x="449" y="46"/>
                    </a:cubicBezTo>
                    <a:cubicBezTo>
                      <a:pt x="458" y="52"/>
                      <a:pt x="468" y="59"/>
                      <a:pt x="477" y="65"/>
                    </a:cubicBezTo>
                    <a:cubicBezTo>
                      <a:pt x="486" y="71"/>
                      <a:pt x="494" y="79"/>
                      <a:pt x="502" y="85"/>
                    </a:cubicBezTo>
                    <a:cubicBezTo>
                      <a:pt x="518" y="96"/>
                      <a:pt x="532" y="111"/>
                      <a:pt x="545" y="125"/>
                    </a:cubicBezTo>
                    <a:cubicBezTo>
                      <a:pt x="556" y="136"/>
                      <a:pt x="567" y="148"/>
                      <a:pt x="577" y="160"/>
                    </a:cubicBezTo>
                    <a:cubicBezTo>
                      <a:pt x="583" y="168"/>
                      <a:pt x="589" y="177"/>
                      <a:pt x="595" y="186"/>
                    </a:cubicBezTo>
                    <a:cubicBezTo>
                      <a:pt x="601" y="195"/>
                      <a:pt x="608" y="204"/>
                      <a:pt x="614" y="214"/>
                    </a:cubicBezTo>
                    <a:cubicBezTo>
                      <a:pt x="619" y="222"/>
                      <a:pt x="624" y="231"/>
                      <a:pt x="628" y="240"/>
                    </a:cubicBezTo>
                    <a:cubicBezTo>
                      <a:pt x="629" y="242"/>
                      <a:pt x="630" y="245"/>
                      <a:pt x="632" y="246"/>
                    </a:cubicBezTo>
                    <a:cubicBezTo>
                      <a:pt x="633" y="247"/>
                      <a:pt x="636" y="247"/>
                      <a:pt x="636" y="246"/>
                    </a:cubicBezTo>
                    <a:cubicBezTo>
                      <a:pt x="640" y="241"/>
                      <a:pt x="642" y="235"/>
                      <a:pt x="646" y="229"/>
                    </a:cubicBezTo>
                    <a:cubicBezTo>
                      <a:pt x="649" y="223"/>
                      <a:pt x="652" y="218"/>
                      <a:pt x="656" y="213"/>
                    </a:cubicBezTo>
                    <a:cubicBezTo>
                      <a:pt x="660" y="206"/>
                      <a:pt x="664" y="199"/>
                      <a:pt x="668" y="193"/>
                    </a:cubicBezTo>
                    <a:cubicBezTo>
                      <a:pt x="674" y="185"/>
                      <a:pt x="680" y="176"/>
                      <a:pt x="686" y="168"/>
                    </a:cubicBezTo>
                    <a:cubicBezTo>
                      <a:pt x="690" y="162"/>
                      <a:pt x="695" y="156"/>
                      <a:pt x="700" y="150"/>
                    </a:cubicBezTo>
                    <a:cubicBezTo>
                      <a:pt x="708" y="140"/>
                      <a:pt x="716" y="131"/>
                      <a:pt x="725" y="122"/>
                    </a:cubicBezTo>
                    <a:cubicBezTo>
                      <a:pt x="737" y="111"/>
                      <a:pt x="749" y="99"/>
                      <a:pt x="761" y="88"/>
                    </a:cubicBezTo>
                    <a:cubicBezTo>
                      <a:pt x="768" y="82"/>
                      <a:pt x="775" y="77"/>
                      <a:pt x="782" y="72"/>
                    </a:cubicBezTo>
                    <a:cubicBezTo>
                      <a:pt x="792" y="64"/>
                      <a:pt x="802" y="57"/>
                      <a:pt x="812" y="50"/>
                    </a:cubicBezTo>
                    <a:cubicBezTo>
                      <a:pt x="820" y="46"/>
                      <a:pt x="828" y="42"/>
                      <a:pt x="836" y="38"/>
                    </a:cubicBezTo>
                    <a:cubicBezTo>
                      <a:pt x="842" y="34"/>
                      <a:pt x="848" y="30"/>
                      <a:pt x="855" y="27"/>
                    </a:cubicBezTo>
                    <a:cubicBezTo>
                      <a:pt x="860" y="24"/>
                      <a:pt x="866" y="23"/>
                      <a:pt x="872" y="21"/>
                    </a:cubicBezTo>
                    <a:cubicBezTo>
                      <a:pt x="875" y="19"/>
                      <a:pt x="879" y="17"/>
                      <a:pt x="883" y="16"/>
                    </a:cubicBezTo>
                    <a:cubicBezTo>
                      <a:pt x="886" y="15"/>
                      <a:pt x="889" y="14"/>
                      <a:pt x="892" y="13"/>
                    </a:cubicBezTo>
                    <a:cubicBezTo>
                      <a:pt x="897" y="12"/>
                      <a:pt x="902" y="11"/>
                      <a:pt x="906" y="9"/>
                    </a:cubicBezTo>
                    <a:cubicBezTo>
                      <a:pt x="913" y="8"/>
                      <a:pt x="919" y="6"/>
                      <a:pt x="925" y="5"/>
                    </a:cubicBezTo>
                    <a:cubicBezTo>
                      <a:pt x="926" y="4"/>
                      <a:pt x="926" y="4"/>
                      <a:pt x="927" y="4"/>
                    </a:cubicBezTo>
                    <a:cubicBezTo>
                      <a:pt x="948" y="1"/>
                      <a:pt x="969" y="0"/>
                      <a:pt x="990" y="2"/>
                    </a:cubicBezTo>
                    <a:cubicBezTo>
                      <a:pt x="1001" y="3"/>
                      <a:pt x="1012" y="6"/>
                      <a:pt x="1023" y="9"/>
                    </a:cubicBezTo>
                    <a:cubicBezTo>
                      <a:pt x="1032" y="12"/>
                      <a:pt x="1041" y="15"/>
                      <a:pt x="1050" y="18"/>
                    </a:cubicBezTo>
                    <a:cubicBezTo>
                      <a:pt x="1056" y="21"/>
                      <a:pt x="1061" y="26"/>
                      <a:pt x="1067" y="29"/>
                    </a:cubicBezTo>
                    <a:cubicBezTo>
                      <a:pt x="1080" y="36"/>
                      <a:pt x="1091" y="46"/>
                      <a:pt x="1101" y="57"/>
                    </a:cubicBezTo>
                    <a:cubicBezTo>
                      <a:pt x="1102" y="59"/>
                      <a:pt x="1103" y="60"/>
                      <a:pt x="1104" y="62"/>
                    </a:cubicBezTo>
                    <a:cubicBezTo>
                      <a:pt x="1099" y="69"/>
                      <a:pt x="1094" y="76"/>
                      <a:pt x="1088" y="82"/>
                    </a:cubicBezTo>
                    <a:cubicBezTo>
                      <a:pt x="1080" y="92"/>
                      <a:pt x="1071" y="102"/>
                      <a:pt x="1062" y="112"/>
                    </a:cubicBezTo>
                    <a:cubicBezTo>
                      <a:pt x="1053" y="122"/>
                      <a:pt x="1044" y="133"/>
                      <a:pt x="1035" y="143"/>
                    </a:cubicBezTo>
                    <a:cubicBezTo>
                      <a:pt x="1033" y="146"/>
                      <a:pt x="1025" y="147"/>
                      <a:pt x="1021" y="144"/>
                    </a:cubicBezTo>
                    <a:cubicBezTo>
                      <a:pt x="1020" y="144"/>
                      <a:pt x="1019" y="143"/>
                      <a:pt x="1018" y="143"/>
                    </a:cubicBezTo>
                    <a:cubicBezTo>
                      <a:pt x="1009" y="141"/>
                      <a:pt x="1000" y="139"/>
                      <a:pt x="991" y="136"/>
                    </a:cubicBezTo>
                    <a:cubicBezTo>
                      <a:pt x="984" y="135"/>
                      <a:pt x="977" y="133"/>
                      <a:pt x="970" y="131"/>
                    </a:cubicBezTo>
                    <a:cubicBezTo>
                      <a:pt x="969" y="131"/>
                      <a:pt x="969" y="131"/>
                      <a:pt x="968" y="131"/>
                    </a:cubicBezTo>
                    <a:cubicBezTo>
                      <a:pt x="967" y="132"/>
                      <a:pt x="967" y="133"/>
                      <a:pt x="967" y="134"/>
                    </a:cubicBezTo>
                    <a:cubicBezTo>
                      <a:pt x="969" y="140"/>
                      <a:pt x="970" y="147"/>
                      <a:pt x="972" y="153"/>
                    </a:cubicBezTo>
                    <a:cubicBezTo>
                      <a:pt x="972" y="153"/>
                      <a:pt x="972" y="154"/>
                      <a:pt x="972" y="154"/>
                    </a:cubicBezTo>
                    <a:cubicBezTo>
                      <a:pt x="974" y="161"/>
                      <a:pt x="974" y="168"/>
                      <a:pt x="976" y="174"/>
                    </a:cubicBezTo>
                    <a:cubicBezTo>
                      <a:pt x="977" y="180"/>
                      <a:pt x="979" y="186"/>
                      <a:pt x="981" y="191"/>
                    </a:cubicBezTo>
                    <a:cubicBezTo>
                      <a:pt x="982" y="195"/>
                      <a:pt x="981" y="206"/>
                      <a:pt x="979" y="209"/>
                    </a:cubicBezTo>
                    <a:cubicBezTo>
                      <a:pt x="967" y="223"/>
                      <a:pt x="955" y="237"/>
                      <a:pt x="943" y="251"/>
                    </a:cubicBezTo>
                    <a:cubicBezTo>
                      <a:pt x="936" y="259"/>
                      <a:pt x="929" y="267"/>
                      <a:pt x="923" y="275"/>
                    </a:cubicBezTo>
                    <a:cubicBezTo>
                      <a:pt x="920" y="278"/>
                      <a:pt x="925" y="278"/>
                      <a:pt x="925" y="280"/>
                    </a:cubicBezTo>
                    <a:cubicBezTo>
                      <a:pt x="926" y="280"/>
                      <a:pt x="927" y="281"/>
                      <a:pt x="928" y="281"/>
                    </a:cubicBezTo>
                    <a:cubicBezTo>
                      <a:pt x="938" y="281"/>
                      <a:pt x="947" y="283"/>
                      <a:pt x="956" y="286"/>
                    </a:cubicBezTo>
                    <a:cubicBezTo>
                      <a:pt x="961" y="288"/>
                      <a:pt x="967" y="288"/>
                      <a:pt x="972" y="290"/>
                    </a:cubicBezTo>
                    <a:cubicBezTo>
                      <a:pt x="979" y="292"/>
                      <a:pt x="986" y="294"/>
                      <a:pt x="993" y="297"/>
                    </a:cubicBezTo>
                    <a:cubicBezTo>
                      <a:pt x="999" y="299"/>
                      <a:pt x="1006" y="301"/>
                      <a:pt x="1012" y="303"/>
                    </a:cubicBezTo>
                    <a:cubicBezTo>
                      <a:pt x="1020" y="307"/>
                      <a:pt x="1027" y="310"/>
                      <a:pt x="1035" y="314"/>
                    </a:cubicBezTo>
                    <a:cubicBezTo>
                      <a:pt x="1040" y="316"/>
                      <a:pt x="1045" y="318"/>
                      <a:pt x="1049" y="320"/>
                    </a:cubicBezTo>
                    <a:cubicBezTo>
                      <a:pt x="1055" y="323"/>
                      <a:pt x="1061" y="327"/>
                      <a:pt x="1067" y="330"/>
                    </a:cubicBezTo>
                    <a:cubicBezTo>
                      <a:pt x="1079" y="338"/>
                      <a:pt x="1092" y="346"/>
                      <a:pt x="1104" y="354"/>
                    </a:cubicBezTo>
                    <a:cubicBezTo>
                      <a:pt x="1114" y="361"/>
                      <a:pt x="1123" y="368"/>
                      <a:pt x="1132" y="376"/>
                    </a:cubicBezTo>
                    <a:cubicBezTo>
                      <a:pt x="1140" y="384"/>
                      <a:pt x="1149" y="391"/>
                      <a:pt x="1157" y="399"/>
                    </a:cubicBezTo>
                    <a:cubicBezTo>
                      <a:pt x="1168" y="410"/>
                      <a:pt x="1178" y="420"/>
                      <a:pt x="1187" y="432"/>
                    </a:cubicBezTo>
                    <a:cubicBezTo>
                      <a:pt x="1195" y="440"/>
                      <a:pt x="1202" y="450"/>
                      <a:pt x="1208" y="459"/>
                    </a:cubicBezTo>
                    <a:cubicBezTo>
                      <a:pt x="1214" y="468"/>
                      <a:pt x="1219" y="477"/>
                      <a:pt x="1224" y="486"/>
                    </a:cubicBezTo>
                    <a:cubicBezTo>
                      <a:pt x="1229" y="494"/>
                      <a:pt x="1234" y="502"/>
                      <a:pt x="1238" y="510"/>
                    </a:cubicBezTo>
                    <a:cubicBezTo>
                      <a:pt x="1241" y="518"/>
                      <a:pt x="1244" y="525"/>
                      <a:pt x="1247" y="533"/>
                    </a:cubicBezTo>
                    <a:cubicBezTo>
                      <a:pt x="1249" y="539"/>
                      <a:pt x="1252" y="546"/>
                      <a:pt x="1254" y="552"/>
                    </a:cubicBezTo>
                    <a:cubicBezTo>
                      <a:pt x="1256" y="556"/>
                      <a:pt x="1256" y="559"/>
                      <a:pt x="1257" y="563"/>
                    </a:cubicBezTo>
                    <a:cubicBezTo>
                      <a:pt x="1258" y="568"/>
                      <a:pt x="1260" y="573"/>
                      <a:pt x="1261" y="579"/>
                    </a:cubicBezTo>
                    <a:cubicBezTo>
                      <a:pt x="1262" y="586"/>
                      <a:pt x="1262" y="595"/>
                      <a:pt x="1264" y="602"/>
                    </a:cubicBezTo>
                    <a:cubicBezTo>
                      <a:pt x="1268" y="615"/>
                      <a:pt x="1266" y="628"/>
                      <a:pt x="1266" y="641"/>
                    </a:cubicBezTo>
                    <a:cubicBezTo>
                      <a:pt x="1267" y="646"/>
                      <a:pt x="1267" y="651"/>
                      <a:pt x="1266" y="655"/>
                    </a:cubicBezTo>
                    <a:cubicBezTo>
                      <a:pt x="1266" y="663"/>
                      <a:pt x="1265" y="670"/>
                      <a:pt x="1263" y="677"/>
                    </a:cubicBezTo>
                    <a:cubicBezTo>
                      <a:pt x="1262" y="685"/>
                      <a:pt x="1260" y="692"/>
                      <a:pt x="1258" y="699"/>
                    </a:cubicBezTo>
                    <a:cubicBezTo>
                      <a:pt x="1257" y="701"/>
                      <a:pt x="1256" y="702"/>
                      <a:pt x="1255" y="704"/>
                    </a:cubicBezTo>
                    <a:cubicBezTo>
                      <a:pt x="1245" y="700"/>
                      <a:pt x="1235" y="695"/>
                      <a:pt x="1226" y="691"/>
                    </a:cubicBezTo>
                    <a:cubicBezTo>
                      <a:pt x="1216" y="687"/>
                      <a:pt x="1207" y="683"/>
                      <a:pt x="1197" y="679"/>
                    </a:cubicBezTo>
                    <a:cubicBezTo>
                      <a:pt x="1190" y="676"/>
                      <a:pt x="1183" y="672"/>
                      <a:pt x="1175" y="668"/>
                    </a:cubicBezTo>
                    <a:cubicBezTo>
                      <a:pt x="1171" y="666"/>
                      <a:pt x="1167" y="664"/>
                      <a:pt x="1163" y="663"/>
                    </a:cubicBezTo>
                    <a:cubicBezTo>
                      <a:pt x="1157" y="661"/>
                      <a:pt x="1157" y="657"/>
                      <a:pt x="1157" y="653"/>
                    </a:cubicBezTo>
                    <a:cubicBezTo>
                      <a:pt x="1155" y="643"/>
                      <a:pt x="1154" y="632"/>
                      <a:pt x="1153" y="621"/>
                    </a:cubicBezTo>
                    <a:cubicBezTo>
                      <a:pt x="1152" y="614"/>
                      <a:pt x="1151" y="606"/>
                      <a:pt x="1150" y="599"/>
                    </a:cubicBezTo>
                    <a:cubicBezTo>
                      <a:pt x="1150" y="597"/>
                      <a:pt x="1148" y="595"/>
                      <a:pt x="1147" y="593"/>
                    </a:cubicBezTo>
                    <a:cubicBezTo>
                      <a:pt x="1143" y="596"/>
                      <a:pt x="1139" y="599"/>
                      <a:pt x="1136" y="603"/>
                    </a:cubicBezTo>
                    <a:cubicBezTo>
                      <a:pt x="1130" y="607"/>
                      <a:pt x="1125" y="612"/>
                      <a:pt x="1120" y="616"/>
                    </a:cubicBezTo>
                    <a:cubicBezTo>
                      <a:pt x="1114" y="622"/>
                      <a:pt x="1108" y="627"/>
                      <a:pt x="1102" y="632"/>
                    </a:cubicBezTo>
                    <a:cubicBezTo>
                      <a:pt x="1101" y="633"/>
                      <a:pt x="1098" y="634"/>
                      <a:pt x="1096" y="633"/>
                    </a:cubicBezTo>
                    <a:cubicBezTo>
                      <a:pt x="1089" y="630"/>
                      <a:pt x="1082" y="626"/>
                      <a:pt x="1075" y="623"/>
                    </a:cubicBezTo>
                    <a:cubicBezTo>
                      <a:pt x="1070" y="621"/>
                      <a:pt x="1064" y="619"/>
                      <a:pt x="1059" y="617"/>
                    </a:cubicBezTo>
                    <a:cubicBezTo>
                      <a:pt x="1052" y="613"/>
                      <a:pt x="1045" y="610"/>
                      <a:pt x="1037" y="606"/>
                    </a:cubicBezTo>
                    <a:cubicBezTo>
                      <a:pt x="1033" y="604"/>
                      <a:pt x="1028" y="602"/>
                      <a:pt x="1023" y="600"/>
                    </a:cubicBezTo>
                    <a:cubicBezTo>
                      <a:pt x="1016" y="596"/>
                      <a:pt x="1008" y="593"/>
                      <a:pt x="1000" y="589"/>
                    </a:cubicBezTo>
                    <a:cubicBezTo>
                      <a:pt x="995" y="587"/>
                      <a:pt x="990" y="585"/>
                      <a:pt x="985" y="583"/>
                    </a:cubicBezTo>
                    <a:cubicBezTo>
                      <a:pt x="981" y="582"/>
                      <a:pt x="979" y="580"/>
                      <a:pt x="978" y="576"/>
                    </a:cubicBezTo>
                    <a:cubicBezTo>
                      <a:pt x="976" y="569"/>
                      <a:pt x="977" y="561"/>
                      <a:pt x="975" y="554"/>
                    </a:cubicBezTo>
                    <a:cubicBezTo>
                      <a:pt x="973" y="548"/>
                      <a:pt x="974" y="542"/>
                      <a:pt x="973" y="536"/>
                    </a:cubicBezTo>
                    <a:cubicBezTo>
                      <a:pt x="971" y="525"/>
                      <a:pt x="969" y="515"/>
                      <a:pt x="967" y="503"/>
                    </a:cubicBezTo>
                    <a:cubicBezTo>
                      <a:pt x="963" y="507"/>
                      <a:pt x="959" y="510"/>
                      <a:pt x="956" y="513"/>
                    </a:cubicBezTo>
                    <a:cubicBezTo>
                      <a:pt x="946" y="522"/>
                      <a:pt x="936" y="530"/>
                      <a:pt x="926" y="539"/>
                    </a:cubicBezTo>
                    <a:cubicBezTo>
                      <a:pt x="923" y="541"/>
                      <a:pt x="920" y="544"/>
                      <a:pt x="917" y="547"/>
                    </a:cubicBezTo>
                    <a:cubicBezTo>
                      <a:pt x="914" y="550"/>
                      <a:pt x="911" y="550"/>
                      <a:pt x="908" y="548"/>
                    </a:cubicBezTo>
                    <a:cubicBezTo>
                      <a:pt x="899" y="545"/>
                      <a:pt x="891" y="540"/>
                      <a:pt x="882" y="536"/>
                    </a:cubicBezTo>
                    <a:cubicBezTo>
                      <a:pt x="877" y="534"/>
                      <a:pt x="872" y="532"/>
                      <a:pt x="868" y="530"/>
                    </a:cubicBezTo>
                    <a:cubicBezTo>
                      <a:pt x="867" y="529"/>
                      <a:pt x="866" y="527"/>
                      <a:pt x="865" y="526"/>
                    </a:cubicBezTo>
                    <a:cubicBezTo>
                      <a:pt x="864" y="516"/>
                      <a:pt x="864" y="506"/>
                      <a:pt x="862" y="496"/>
                    </a:cubicBezTo>
                    <a:cubicBezTo>
                      <a:pt x="861" y="488"/>
                      <a:pt x="858" y="480"/>
                      <a:pt x="855" y="472"/>
                    </a:cubicBezTo>
                    <a:cubicBezTo>
                      <a:pt x="852" y="466"/>
                      <a:pt x="849" y="460"/>
                      <a:pt x="846" y="454"/>
                    </a:cubicBezTo>
                    <a:cubicBezTo>
                      <a:pt x="842" y="444"/>
                      <a:pt x="835" y="435"/>
                      <a:pt x="828" y="426"/>
                    </a:cubicBezTo>
                    <a:cubicBezTo>
                      <a:pt x="819" y="416"/>
                      <a:pt x="808" y="407"/>
                      <a:pt x="796" y="400"/>
                    </a:cubicBezTo>
                    <a:cubicBezTo>
                      <a:pt x="787" y="394"/>
                      <a:pt x="778" y="389"/>
                      <a:pt x="768" y="385"/>
                    </a:cubicBezTo>
                    <a:cubicBezTo>
                      <a:pt x="761" y="382"/>
                      <a:pt x="753" y="380"/>
                      <a:pt x="745" y="377"/>
                    </a:cubicBezTo>
                    <a:cubicBezTo>
                      <a:pt x="745" y="377"/>
                      <a:pt x="745" y="377"/>
                      <a:pt x="744" y="377"/>
                    </a:cubicBezTo>
                    <a:cubicBezTo>
                      <a:pt x="730" y="376"/>
                      <a:pt x="716" y="372"/>
                      <a:pt x="701" y="374"/>
                    </a:cubicBezTo>
                    <a:cubicBezTo>
                      <a:pt x="693" y="375"/>
                      <a:pt x="686" y="377"/>
                      <a:pt x="678" y="379"/>
                    </a:cubicBezTo>
                    <a:cubicBezTo>
                      <a:pt x="673" y="380"/>
                      <a:pt x="668" y="381"/>
                      <a:pt x="664" y="383"/>
                    </a:cubicBezTo>
                    <a:cubicBezTo>
                      <a:pt x="658" y="384"/>
                      <a:pt x="653" y="386"/>
                      <a:pt x="648" y="389"/>
                    </a:cubicBezTo>
                    <a:cubicBezTo>
                      <a:pt x="639" y="394"/>
                      <a:pt x="631" y="399"/>
                      <a:pt x="623" y="405"/>
                    </a:cubicBezTo>
                    <a:cubicBezTo>
                      <a:pt x="613" y="411"/>
                      <a:pt x="604" y="419"/>
                      <a:pt x="597" y="429"/>
                    </a:cubicBezTo>
                    <a:cubicBezTo>
                      <a:pt x="591" y="438"/>
                      <a:pt x="584" y="446"/>
                      <a:pt x="579" y="456"/>
                    </a:cubicBezTo>
                    <a:cubicBezTo>
                      <a:pt x="575" y="462"/>
                      <a:pt x="574" y="469"/>
                      <a:pt x="572" y="475"/>
                    </a:cubicBezTo>
                    <a:cubicBezTo>
                      <a:pt x="570" y="482"/>
                      <a:pt x="569" y="489"/>
                      <a:pt x="567" y="496"/>
                    </a:cubicBezTo>
                    <a:cubicBezTo>
                      <a:pt x="567" y="497"/>
                      <a:pt x="567" y="497"/>
                      <a:pt x="567" y="497"/>
                    </a:cubicBezTo>
                    <a:cubicBezTo>
                      <a:pt x="566" y="507"/>
                      <a:pt x="565" y="516"/>
                      <a:pt x="563" y="525"/>
                    </a:cubicBezTo>
                    <a:cubicBezTo>
                      <a:pt x="562" y="536"/>
                      <a:pt x="560" y="546"/>
                      <a:pt x="559" y="557"/>
                    </a:cubicBezTo>
                    <a:cubicBezTo>
                      <a:pt x="558" y="564"/>
                      <a:pt x="558" y="570"/>
                      <a:pt x="558" y="577"/>
                    </a:cubicBezTo>
                    <a:cubicBezTo>
                      <a:pt x="553" y="613"/>
                      <a:pt x="555" y="648"/>
                      <a:pt x="555" y="684"/>
                    </a:cubicBezTo>
                    <a:cubicBezTo>
                      <a:pt x="556" y="699"/>
                      <a:pt x="557" y="714"/>
                      <a:pt x="558" y="729"/>
                    </a:cubicBezTo>
                    <a:cubicBezTo>
                      <a:pt x="559" y="737"/>
                      <a:pt x="560" y="746"/>
                      <a:pt x="561" y="754"/>
                    </a:cubicBezTo>
                    <a:cubicBezTo>
                      <a:pt x="563" y="762"/>
                      <a:pt x="564" y="770"/>
                      <a:pt x="566" y="779"/>
                    </a:cubicBezTo>
                    <a:cubicBezTo>
                      <a:pt x="566" y="779"/>
                      <a:pt x="566" y="780"/>
                      <a:pt x="566" y="781"/>
                    </a:cubicBezTo>
                    <a:cubicBezTo>
                      <a:pt x="568" y="794"/>
                      <a:pt x="570" y="808"/>
                      <a:pt x="572" y="821"/>
                    </a:cubicBezTo>
                    <a:cubicBezTo>
                      <a:pt x="574" y="831"/>
                      <a:pt x="578" y="841"/>
                      <a:pt x="580" y="851"/>
                    </a:cubicBezTo>
                    <a:cubicBezTo>
                      <a:pt x="581" y="857"/>
                      <a:pt x="582" y="862"/>
                      <a:pt x="583" y="867"/>
                    </a:cubicBezTo>
                    <a:cubicBezTo>
                      <a:pt x="585" y="872"/>
                      <a:pt x="586" y="877"/>
                      <a:pt x="588" y="883"/>
                    </a:cubicBezTo>
                    <a:cubicBezTo>
                      <a:pt x="589" y="887"/>
                      <a:pt x="590" y="891"/>
                      <a:pt x="592" y="895"/>
                    </a:cubicBezTo>
                    <a:cubicBezTo>
                      <a:pt x="593" y="901"/>
                      <a:pt x="595" y="906"/>
                      <a:pt x="597" y="912"/>
                    </a:cubicBezTo>
                    <a:cubicBezTo>
                      <a:pt x="598" y="916"/>
                      <a:pt x="599" y="921"/>
                      <a:pt x="600" y="925"/>
                    </a:cubicBezTo>
                    <a:cubicBezTo>
                      <a:pt x="602" y="929"/>
                      <a:pt x="604" y="933"/>
                      <a:pt x="605" y="937"/>
                    </a:cubicBezTo>
                    <a:cubicBezTo>
                      <a:pt x="606" y="940"/>
                      <a:pt x="607" y="943"/>
                      <a:pt x="609" y="946"/>
                    </a:cubicBezTo>
                    <a:cubicBezTo>
                      <a:pt x="612" y="955"/>
                      <a:pt x="616" y="965"/>
                      <a:pt x="619" y="974"/>
                    </a:cubicBezTo>
                    <a:cubicBezTo>
                      <a:pt x="622" y="981"/>
                      <a:pt x="625" y="989"/>
                      <a:pt x="628" y="996"/>
                    </a:cubicBezTo>
                    <a:cubicBezTo>
                      <a:pt x="633" y="1006"/>
                      <a:pt x="637" y="1015"/>
                      <a:pt x="642" y="1024"/>
                    </a:cubicBezTo>
                    <a:cubicBezTo>
                      <a:pt x="644" y="1029"/>
                      <a:pt x="646" y="1034"/>
                      <a:pt x="648" y="1039"/>
                    </a:cubicBezTo>
                    <a:cubicBezTo>
                      <a:pt x="654" y="1050"/>
                      <a:pt x="661" y="1061"/>
                      <a:pt x="667" y="1072"/>
                    </a:cubicBezTo>
                    <a:cubicBezTo>
                      <a:pt x="670" y="1077"/>
                      <a:pt x="673" y="1083"/>
                      <a:pt x="676" y="1088"/>
                    </a:cubicBezTo>
                    <a:cubicBezTo>
                      <a:pt x="680" y="1095"/>
                      <a:pt x="685" y="1102"/>
                      <a:pt x="689" y="1109"/>
                    </a:cubicBezTo>
                    <a:cubicBezTo>
                      <a:pt x="693" y="1115"/>
                      <a:pt x="696" y="1121"/>
                      <a:pt x="699" y="1126"/>
                    </a:cubicBezTo>
                    <a:cubicBezTo>
                      <a:pt x="702" y="1131"/>
                      <a:pt x="705" y="1135"/>
                      <a:pt x="708" y="1139"/>
                    </a:cubicBezTo>
                    <a:cubicBezTo>
                      <a:pt x="713" y="1146"/>
                      <a:pt x="719" y="1153"/>
                      <a:pt x="724" y="1161"/>
                    </a:cubicBezTo>
                    <a:cubicBezTo>
                      <a:pt x="727" y="1165"/>
                      <a:pt x="730" y="1169"/>
                      <a:pt x="733" y="1173"/>
                    </a:cubicBezTo>
                    <a:cubicBezTo>
                      <a:pt x="739" y="1180"/>
                      <a:pt x="744" y="1187"/>
                      <a:pt x="750" y="1194"/>
                    </a:cubicBezTo>
                    <a:cubicBezTo>
                      <a:pt x="758" y="1203"/>
                      <a:pt x="765" y="1212"/>
                      <a:pt x="773" y="1221"/>
                    </a:cubicBezTo>
                    <a:cubicBezTo>
                      <a:pt x="781" y="1231"/>
                      <a:pt x="790" y="1240"/>
                      <a:pt x="798" y="1249"/>
                    </a:cubicBezTo>
                    <a:cubicBezTo>
                      <a:pt x="803" y="1254"/>
                      <a:pt x="809" y="1259"/>
                      <a:pt x="815" y="1266"/>
                    </a:cubicBezTo>
                    <a:cubicBezTo>
                      <a:pt x="812" y="1266"/>
                      <a:pt x="810" y="1266"/>
                      <a:pt x="808" y="1266"/>
                    </a:cubicBezTo>
                    <a:cubicBezTo>
                      <a:pt x="695" y="1266"/>
                      <a:pt x="582" y="1266"/>
                      <a:pt x="469" y="1266"/>
                    </a:cubicBezTo>
                    <a:cubicBezTo>
                      <a:pt x="468" y="1266"/>
                      <a:pt x="466" y="1267"/>
                      <a:pt x="464" y="1266"/>
                    </a:cubicBezTo>
                    <a:cubicBezTo>
                      <a:pt x="462" y="1266"/>
                      <a:pt x="460" y="1265"/>
                      <a:pt x="460" y="1264"/>
                    </a:cubicBezTo>
                    <a:cubicBezTo>
                      <a:pt x="456" y="1256"/>
                      <a:pt x="454" y="1249"/>
                      <a:pt x="450" y="1241"/>
                    </a:cubicBezTo>
                    <a:cubicBezTo>
                      <a:pt x="448" y="1235"/>
                      <a:pt x="445" y="1229"/>
                      <a:pt x="443" y="1223"/>
                    </a:cubicBezTo>
                    <a:cubicBezTo>
                      <a:pt x="440" y="1217"/>
                      <a:pt x="438" y="1211"/>
                      <a:pt x="436" y="1205"/>
                    </a:cubicBezTo>
                    <a:cubicBezTo>
                      <a:pt x="434" y="1199"/>
                      <a:pt x="432" y="1193"/>
                      <a:pt x="430" y="1187"/>
                    </a:cubicBezTo>
                    <a:cubicBezTo>
                      <a:pt x="428" y="1182"/>
                      <a:pt x="427" y="1178"/>
                      <a:pt x="425" y="1173"/>
                    </a:cubicBezTo>
                    <a:cubicBezTo>
                      <a:pt x="424" y="1168"/>
                      <a:pt x="422" y="1164"/>
                      <a:pt x="421" y="1159"/>
                    </a:cubicBezTo>
                    <a:cubicBezTo>
                      <a:pt x="419" y="1156"/>
                      <a:pt x="418" y="1153"/>
                      <a:pt x="417" y="1150"/>
                    </a:cubicBezTo>
                    <a:cubicBezTo>
                      <a:pt x="416" y="1145"/>
                      <a:pt x="415" y="1139"/>
                      <a:pt x="414" y="1134"/>
                    </a:cubicBezTo>
                    <a:cubicBezTo>
                      <a:pt x="413" y="1129"/>
                      <a:pt x="411" y="1125"/>
                      <a:pt x="409" y="1120"/>
                    </a:cubicBezTo>
                    <a:cubicBezTo>
                      <a:pt x="409" y="1119"/>
                      <a:pt x="409" y="1119"/>
                      <a:pt x="409" y="1118"/>
                    </a:cubicBezTo>
                    <a:cubicBezTo>
                      <a:pt x="407" y="1113"/>
                      <a:pt x="407" y="1107"/>
                      <a:pt x="405" y="1102"/>
                    </a:cubicBezTo>
                    <a:cubicBezTo>
                      <a:pt x="404" y="1096"/>
                      <a:pt x="402" y="1091"/>
                      <a:pt x="401" y="1085"/>
                    </a:cubicBezTo>
                    <a:cubicBezTo>
                      <a:pt x="400" y="1085"/>
                      <a:pt x="400" y="1085"/>
                      <a:pt x="400" y="1084"/>
                    </a:cubicBezTo>
                    <a:cubicBezTo>
                      <a:pt x="399" y="1078"/>
                      <a:pt x="398" y="1071"/>
                      <a:pt x="397" y="1065"/>
                    </a:cubicBezTo>
                    <a:cubicBezTo>
                      <a:pt x="395" y="1058"/>
                      <a:pt x="394" y="1052"/>
                      <a:pt x="392" y="1045"/>
                    </a:cubicBezTo>
                    <a:cubicBezTo>
                      <a:pt x="391" y="1040"/>
                      <a:pt x="390" y="1034"/>
                      <a:pt x="389" y="1029"/>
                    </a:cubicBezTo>
                    <a:cubicBezTo>
                      <a:pt x="388" y="1021"/>
                      <a:pt x="387" y="1012"/>
                      <a:pt x="386" y="1004"/>
                    </a:cubicBezTo>
                    <a:cubicBezTo>
                      <a:pt x="384" y="995"/>
                      <a:pt x="382" y="985"/>
                      <a:pt x="381" y="976"/>
                    </a:cubicBezTo>
                    <a:cubicBezTo>
                      <a:pt x="381" y="975"/>
                      <a:pt x="380" y="974"/>
                      <a:pt x="380" y="973"/>
                    </a:cubicBezTo>
                    <a:cubicBezTo>
                      <a:pt x="379" y="962"/>
                      <a:pt x="378" y="950"/>
                      <a:pt x="377" y="938"/>
                    </a:cubicBezTo>
                    <a:cubicBezTo>
                      <a:pt x="376" y="925"/>
                      <a:pt x="376" y="912"/>
                      <a:pt x="374" y="900"/>
                    </a:cubicBezTo>
                    <a:cubicBezTo>
                      <a:pt x="371" y="878"/>
                      <a:pt x="372" y="857"/>
                      <a:pt x="371" y="836"/>
                    </a:cubicBezTo>
                    <a:cubicBezTo>
                      <a:pt x="370" y="818"/>
                      <a:pt x="369" y="800"/>
                      <a:pt x="369" y="781"/>
                    </a:cubicBezTo>
                    <a:cubicBezTo>
                      <a:pt x="370" y="756"/>
                      <a:pt x="371" y="731"/>
                      <a:pt x="372" y="705"/>
                    </a:cubicBezTo>
                    <a:cubicBezTo>
                      <a:pt x="373" y="693"/>
                      <a:pt x="374" y="681"/>
                      <a:pt x="375" y="669"/>
                    </a:cubicBezTo>
                    <a:cubicBezTo>
                      <a:pt x="377" y="652"/>
                      <a:pt x="378" y="635"/>
                      <a:pt x="381" y="618"/>
                    </a:cubicBezTo>
                    <a:cubicBezTo>
                      <a:pt x="382" y="606"/>
                      <a:pt x="384" y="593"/>
                      <a:pt x="386" y="581"/>
                    </a:cubicBezTo>
                    <a:cubicBezTo>
                      <a:pt x="388" y="571"/>
                      <a:pt x="390" y="561"/>
                      <a:pt x="392" y="551"/>
                    </a:cubicBezTo>
                    <a:cubicBezTo>
                      <a:pt x="393" y="546"/>
                      <a:pt x="395" y="541"/>
                      <a:pt x="396" y="535"/>
                    </a:cubicBezTo>
                    <a:cubicBezTo>
                      <a:pt x="397" y="534"/>
                      <a:pt x="396" y="534"/>
                      <a:pt x="396" y="532"/>
                    </a:cubicBez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Freeform 43"/>
              <p:cNvSpPr>
                <a:spLocks/>
              </p:cNvSpPr>
              <p:nvPr/>
            </p:nvSpPr>
            <p:spPr bwMode="auto">
              <a:xfrm>
                <a:off x="4237" y="826"/>
                <a:ext cx="119" cy="119"/>
              </a:xfrm>
              <a:custGeom>
                <a:avLst/>
                <a:gdLst>
                  <a:gd name="T0" fmla="*/ 92 w 182"/>
                  <a:gd name="T1" fmla="*/ 2 h 182"/>
                  <a:gd name="T2" fmla="*/ 150 w 182"/>
                  <a:gd name="T3" fmla="*/ 23 h 182"/>
                  <a:gd name="T4" fmla="*/ 182 w 182"/>
                  <a:gd name="T5" fmla="*/ 91 h 182"/>
                  <a:gd name="T6" fmla="*/ 91 w 182"/>
                  <a:gd name="T7" fmla="*/ 182 h 182"/>
                  <a:gd name="T8" fmla="*/ 1 w 182"/>
                  <a:gd name="T9" fmla="*/ 91 h 182"/>
                  <a:gd name="T10" fmla="*/ 27 w 182"/>
                  <a:gd name="T11" fmla="*/ 27 h 182"/>
                  <a:gd name="T12" fmla="*/ 92 w 182"/>
                  <a:gd name="T13" fmla="*/ 2 h 182"/>
                </a:gdLst>
                <a:ahLst/>
                <a:cxnLst>
                  <a:cxn ang="0">
                    <a:pos x="T0" y="T1"/>
                  </a:cxn>
                  <a:cxn ang="0">
                    <a:pos x="T2" y="T3"/>
                  </a:cxn>
                  <a:cxn ang="0">
                    <a:pos x="T4" y="T5"/>
                  </a:cxn>
                  <a:cxn ang="0">
                    <a:pos x="T6" y="T7"/>
                  </a:cxn>
                  <a:cxn ang="0">
                    <a:pos x="T8" y="T9"/>
                  </a:cxn>
                  <a:cxn ang="0">
                    <a:pos x="T10" y="T11"/>
                  </a:cxn>
                  <a:cxn ang="0">
                    <a:pos x="T12" y="T13"/>
                  </a:cxn>
                </a:cxnLst>
                <a:rect l="0" t="0" r="r" b="b"/>
                <a:pathLst>
                  <a:path w="182" h="182">
                    <a:moveTo>
                      <a:pt x="92" y="2"/>
                    </a:moveTo>
                    <a:cubicBezTo>
                      <a:pt x="114" y="0"/>
                      <a:pt x="133" y="8"/>
                      <a:pt x="150" y="23"/>
                    </a:cubicBezTo>
                    <a:cubicBezTo>
                      <a:pt x="171" y="40"/>
                      <a:pt x="182" y="64"/>
                      <a:pt x="182" y="91"/>
                    </a:cubicBezTo>
                    <a:cubicBezTo>
                      <a:pt x="182" y="141"/>
                      <a:pt x="141" y="182"/>
                      <a:pt x="91" y="182"/>
                    </a:cubicBezTo>
                    <a:cubicBezTo>
                      <a:pt x="43" y="182"/>
                      <a:pt x="0" y="143"/>
                      <a:pt x="1" y="91"/>
                    </a:cubicBezTo>
                    <a:cubicBezTo>
                      <a:pt x="1" y="66"/>
                      <a:pt x="9" y="45"/>
                      <a:pt x="27" y="27"/>
                    </a:cubicBezTo>
                    <a:cubicBezTo>
                      <a:pt x="44" y="10"/>
                      <a:pt x="65" y="0"/>
                      <a:pt x="92" y="2"/>
                    </a:cubicBez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191" name="Freeform: Shape 190"/>
          <p:cNvSpPr/>
          <p:nvPr/>
        </p:nvSpPr>
        <p:spPr>
          <a:xfrm>
            <a:off x="3326685" y="984045"/>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45720" rIns="91440" bIns="45720" numCol="1" anchor="ctr" anchorCtr="0" compatLnSpc="1">
            <a:prstTxWarp prst="textNoShape">
              <a:avLst/>
            </a:prstTxWarp>
          </a:bodyPr>
          <a:lstStyle/>
          <a:p>
            <a:pPr algn="ctr"/>
            <a:r>
              <a:rPr lang="en-GB" b="1" dirty="0">
                <a:solidFill>
                  <a:schemeClr val="tx2"/>
                </a:solidFill>
              </a:rPr>
              <a:t>NEED TO GET </a:t>
            </a:r>
          </a:p>
          <a:p>
            <a:pPr algn="ctr"/>
            <a:r>
              <a:rPr lang="en-GB" b="1" dirty="0">
                <a:solidFill>
                  <a:schemeClr val="tx2"/>
                </a:solidFill>
              </a:rPr>
              <a:t>BACK TO MY CLIENT! BUT WHERE IS THE FILE?</a:t>
            </a:r>
          </a:p>
        </p:txBody>
      </p:sp>
      <p:sp>
        <p:nvSpPr>
          <p:cNvPr id="192" name="Freeform: Shape 191"/>
          <p:cNvSpPr/>
          <p:nvPr/>
        </p:nvSpPr>
        <p:spPr>
          <a:xfrm>
            <a:off x="2785215" y="1131390"/>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93" name="Freeform: Shape 192"/>
          <p:cNvSpPr/>
          <p:nvPr/>
        </p:nvSpPr>
        <p:spPr>
          <a:xfrm>
            <a:off x="3394333" y="861377"/>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94" name="Freeform: Shape 193"/>
          <p:cNvSpPr/>
          <p:nvPr/>
        </p:nvSpPr>
        <p:spPr>
          <a:xfrm>
            <a:off x="1868578" y="3329237"/>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180000" rIns="91440" bIns="45720" numCol="1" anchor="ctr" anchorCtr="0" compatLnSpc="1">
            <a:prstTxWarp prst="textNoShape">
              <a:avLst/>
            </a:prstTxWarp>
          </a:bodyPr>
          <a:lstStyle/>
          <a:p>
            <a:pPr algn="ctr"/>
            <a:r>
              <a:rPr lang="en-GB" b="1" dirty="0">
                <a:solidFill>
                  <a:schemeClr val="tx2"/>
                </a:solidFill>
              </a:rPr>
              <a:t>WELL MY </a:t>
            </a:r>
          </a:p>
          <a:p>
            <a:pPr algn="ctr"/>
            <a:r>
              <a:rPr lang="en-GB" b="1" dirty="0">
                <a:solidFill>
                  <a:schemeClr val="tx2"/>
                </a:solidFill>
              </a:rPr>
              <a:t>COLLEAGUE WASN’T HAPPY WHEN I CALLED LAST NIGHT</a:t>
            </a:r>
          </a:p>
        </p:txBody>
      </p:sp>
      <p:sp>
        <p:nvSpPr>
          <p:cNvPr id="195" name="Freeform: Shape 194"/>
          <p:cNvSpPr/>
          <p:nvPr/>
        </p:nvSpPr>
        <p:spPr>
          <a:xfrm>
            <a:off x="1910489" y="2689241"/>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96" name="Freeform: Shape 195"/>
          <p:cNvSpPr/>
          <p:nvPr/>
        </p:nvSpPr>
        <p:spPr>
          <a:xfrm>
            <a:off x="1939903" y="3191726"/>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98" name="Freeform: Shape 197"/>
          <p:cNvSpPr/>
          <p:nvPr/>
        </p:nvSpPr>
        <p:spPr>
          <a:xfrm>
            <a:off x="143045" y="2201078"/>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252000" rIns="91440" bIns="45720" numCol="1" anchor="ctr" anchorCtr="0" compatLnSpc="1">
            <a:prstTxWarp prst="textNoShape">
              <a:avLst/>
            </a:prstTxWarp>
          </a:bodyPr>
          <a:lstStyle/>
          <a:p>
            <a:pPr algn="ctr"/>
            <a:r>
              <a:rPr lang="en-GB" b="1" dirty="0">
                <a:solidFill>
                  <a:schemeClr val="tx2"/>
                </a:solidFill>
              </a:rPr>
              <a:t>HAVE TO EMAIL SOMEONE ELSE WHO MAY BE ABLE TO HELP</a:t>
            </a:r>
          </a:p>
        </p:txBody>
      </p:sp>
      <p:sp>
        <p:nvSpPr>
          <p:cNvPr id="199" name="Freeform: Shape 198"/>
          <p:cNvSpPr/>
          <p:nvPr/>
        </p:nvSpPr>
        <p:spPr>
          <a:xfrm>
            <a:off x="1242968" y="1609974"/>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200" name="Freeform: Shape 199"/>
          <p:cNvSpPr/>
          <p:nvPr/>
        </p:nvSpPr>
        <p:spPr>
          <a:xfrm>
            <a:off x="665278" y="1862597"/>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8" name="TextBox 107"/>
          <p:cNvSpPr txBox="1"/>
          <p:nvPr/>
        </p:nvSpPr>
        <p:spPr>
          <a:xfrm>
            <a:off x="8566471" y="3090406"/>
            <a:ext cx="3313324" cy="1015663"/>
          </a:xfrm>
          <a:prstGeom prst="rect">
            <a:avLst/>
          </a:prstGeom>
          <a:noFill/>
        </p:spPr>
        <p:txBody>
          <a:bodyPr wrap="square" rtlCol="0">
            <a:spAutoFit/>
          </a:bodyPr>
          <a:lstStyle/>
          <a:p>
            <a:pPr algn="ctr"/>
            <a:r>
              <a:rPr lang="en-GB" sz="2000" b="1" dirty="0"/>
              <a:t>KNOWLEDGE IS KEPT IN SILOS / PEOPLE’S INBOXES OR HEADS</a:t>
            </a:r>
          </a:p>
        </p:txBody>
      </p:sp>
      <p:sp>
        <p:nvSpPr>
          <p:cNvPr id="109" name="Rectangle 108"/>
          <p:cNvSpPr/>
          <p:nvPr/>
        </p:nvSpPr>
        <p:spPr>
          <a:xfrm>
            <a:off x="1490321" y="6304785"/>
            <a:ext cx="1253869" cy="261610"/>
          </a:xfrm>
          <a:prstGeom prst="rect">
            <a:avLst/>
          </a:prstGeom>
        </p:spPr>
        <p:txBody>
          <a:bodyPr wrap="none">
            <a:spAutoFit/>
          </a:bodyPr>
          <a:lstStyle/>
          <a:p>
            <a:r>
              <a:rPr lang="en-GB" sz="1100" b="1" i="1" dirty="0"/>
              <a:t>SOURCES: FORBES</a:t>
            </a:r>
          </a:p>
        </p:txBody>
      </p:sp>
      <p:sp>
        <p:nvSpPr>
          <p:cNvPr id="110" name="Rectangle 109"/>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22358524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 calcmode="lin" valueType="num">
                                      <p:cBhvr>
                                        <p:cTn id="11" dur="500" fill="hold"/>
                                        <p:tgtEl>
                                          <p:spTgt spid="121"/>
                                        </p:tgtEl>
                                        <p:attrNameLst>
                                          <p:attrName>ppt_w</p:attrName>
                                        </p:attrNameLst>
                                      </p:cBhvr>
                                      <p:tavLst>
                                        <p:tav tm="0">
                                          <p:val>
                                            <p:fltVal val="0"/>
                                          </p:val>
                                        </p:tav>
                                        <p:tav tm="100000">
                                          <p:val>
                                            <p:strVal val="#ppt_w"/>
                                          </p:val>
                                        </p:tav>
                                      </p:tavLst>
                                    </p:anim>
                                    <p:anim calcmode="lin" valueType="num">
                                      <p:cBhvr>
                                        <p:cTn id="12" dur="500" fill="hold"/>
                                        <p:tgtEl>
                                          <p:spTgt spid="121"/>
                                        </p:tgtEl>
                                        <p:attrNameLst>
                                          <p:attrName>ppt_h</p:attrName>
                                        </p:attrNameLst>
                                      </p:cBhvr>
                                      <p:tavLst>
                                        <p:tav tm="0">
                                          <p:val>
                                            <p:fltVal val="0"/>
                                          </p:val>
                                        </p:tav>
                                        <p:tav tm="100000">
                                          <p:val>
                                            <p:strVal val="#ppt_h"/>
                                          </p:val>
                                        </p:tav>
                                      </p:tavLst>
                                    </p:anim>
                                    <p:animEffect transition="in" filter="fade">
                                      <p:cBhvr>
                                        <p:cTn id="13" dur="500"/>
                                        <p:tgtEl>
                                          <p:spTgt spid="12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92"/>
                                        </p:tgtEl>
                                        <p:attrNameLst>
                                          <p:attrName>style.visibility</p:attrName>
                                        </p:attrNameLst>
                                      </p:cBhvr>
                                      <p:to>
                                        <p:strVal val="visible"/>
                                      </p:to>
                                    </p:set>
                                    <p:anim calcmode="lin" valueType="num">
                                      <p:cBhvr>
                                        <p:cTn id="17" dur="500" fill="hold"/>
                                        <p:tgtEl>
                                          <p:spTgt spid="192"/>
                                        </p:tgtEl>
                                        <p:attrNameLst>
                                          <p:attrName>ppt_w</p:attrName>
                                        </p:attrNameLst>
                                      </p:cBhvr>
                                      <p:tavLst>
                                        <p:tav tm="0">
                                          <p:val>
                                            <p:fltVal val="0"/>
                                          </p:val>
                                        </p:tav>
                                        <p:tav tm="100000">
                                          <p:val>
                                            <p:strVal val="#ppt_w"/>
                                          </p:val>
                                        </p:tav>
                                      </p:tavLst>
                                    </p:anim>
                                    <p:anim calcmode="lin" valueType="num">
                                      <p:cBhvr>
                                        <p:cTn id="18" dur="500" fill="hold"/>
                                        <p:tgtEl>
                                          <p:spTgt spid="192"/>
                                        </p:tgtEl>
                                        <p:attrNameLst>
                                          <p:attrName>ppt_h</p:attrName>
                                        </p:attrNameLst>
                                      </p:cBhvr>
                                      <p:tavLst>
                                        <p:tav tm="0">
                                          <p:val>
                                            <p:fltVal val="0"/>
                                          </p:val>
                                        </p:tav>
                                        <p:tav tm="100000">
                                          <p:val>
                                            <p:strVal val="#ppt_h"/>
                                          </p:val>
                                        </p:tav>
                                      </p:tavLst>
                                    </p:anim>
                                    <p:animEffect transition="in" filter="fade">
                                      <p:cBhvr>
                                        <p:cTn id="19" dur="500"/>
                                        <p:tgtEl>
                                          <p:spTgt spid="192"/>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193"/>
                                        </p:tgtEl>
                                        <p:attrNameLst>
                                          <p:attrName>style.visibility</p:attrName>
                                        </p:attrNameLst>
                                      </p:cBhvr>
                                      <p:to>
                                        <p:strVal val="visible"/>
                                      </p:to>
                                    </p:set>
                                    <p:anim calcmode="lin" valueType="num">
                                      <p:cBhvr>
                                        <p:cTn id="22" dur="500" fill="hold"/>
                                        <p:tgtEl>
                                          <p:spTgt spid="193"/>
                                        </p:tgtEl>
                                        <p:attrNameLst>
                                          <p:attrName>ppt_w</p:attrName>
                                        </p:attrNameLst>
                                      </p:cBhvr>
                                      <p:tavLst>
                                        <p:tav tm="0">
                                          <p:val>
                                            <p:fltVal val="0"/>
                                          </p:val>
                                        </p:tav>
                                        <p:tav tm="100000">
                                          <p:val>
                                            <p:strVal val="#ppt_w"/>
                                          </p:val>
                                        </p:tav>
                                      </p:tavLst>
                                    </p:anim>
                                    <p:anim calcmode="lin" valueType="num">
                                      <p:cBhvr>
                                        <p:cTn id="23" dur="500" fill="hold"/>
                                        <p:tgtEl>
                                          <p:spTgt spid="193"/>
                                        </p:tgtEl>
                                        <p:attrNameLst>
                                          <p:attrName>ppt_h</p:attrName>
                                        </p:attrNameLst>
                                      </p:cBhvr>
                                      <p:tavLst>
                                        <p:tav tm="0">
                                          <p:val>
                                            <p:fltVal val="0"/>
                                          </p:val>
                                        </p:tav>
                                        <p:tav tm="100000">
                                          <p:val>
                                            <p:strVal val="#ppt_h"/>
                                          </p:val>
                                        </p:tav>
                                      </p:tavLst>
                                    </p:anim>
                                    <p:animEffect transition="in" filter="fade">
                                      <p:cBhvr>
                                        <p:cTn id="24" dur="500"/>
                                        <p:tgtEl>
                                          <p:spTgt spid="193"/>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91"/>
                                        </p:tgtEl>
                                        <p:attrNameLst>
                                          <p:attrName>style.visibility</p:attrName>
                                        </p:attrNameLst>
                                      </p:cBhvr>
                                      <p:to>
                                        <p:strVal val="visible"/>
                                      </p:to>
                                    </p:set>
                                    <p:anim calcmode="lin" valueType="num">
                                      <p:cBhvr>
                                        <p:cTn id="27" dur="500" fill="hold"/>
                                        <p:tgtEl>
                                          <p:spTgt spid="191"/>
                                        </p:tgtEl>
                                        <p:attrNameLst>
                                          <p:attrName>ppt_w</p:attrName>
                                        </p:attrNameLst>
                                      </p:cBhvr>
                                      <p:tavLst>
                                        <p:tav tm="0">
                                          <p:val>
                                            <p:fltVal val="0"/>
                                          </p:val>
                                        </p:tav>
                                        <p:tav tm="100000">
                                          <p:val>
                                            <p:strVal val="#ppt_w"/>
                                          </p:val>
                                        </p:tav>
                                      </p:tavLst>
                                    </p:anim>
                                    <p:anim calcmode="lin" valueType="num">
                                      <p:cBhvr>
                                        <p:cTn id="28" dur="500" fill="hold"/>
                                        <p:tgtEl>
                                          <p:spTgt spid="191"/>
                                        </p:tgtEl>
                                        <p:attrNameLst>
                                          <p:attrName>ppt_h</p:attrName>
                                        </p:attrNameLst>
                                      </p:cBhvr>
                                      <p:tavLst>
                                        <p:tav tm="0">
                                          <p:val>
                                            <p:fltVal val="0"/>
                                          </p:val>
                                        </p:tav>
                                        <p:tav tm="100000">
                                          <p:val>
                                            <p:strVal val="#ppt_h"/>
                                          </p:val>
                                        </p:tav>
                                      </p:tavLst>
                                    </p:anim>
                                    <p:animEffect transition="in" filter="fade">
                                      <p:cBhvr>
                                        <p:cTn id="29" dur="500"/>
                                        <p:tgtEl>
                                          <p:spTgt spid="191"/>
                                        </p:tgtEl>
                                      </p:cBhvr>
                                    </p:animEffect>
                                  </p:childTnLst>
                                </p:cTn>
                              </p:par>
                            </p:childTnLst>
                          </p:cTn>
                        </p:par>
                        <p:par>
                          <p:cTn id="30" fill="hold">
                            <p:stCondLst>
                              <p:cond delay="2000"/>
                            </p:stCondLst>
                            <p:childTnLst>
                              <p:par>
                                <p:cTn id="31" presetID="53" presetClass="entr" presetSubtype="16" fill="hold" grpId="0" nodeType="afterEffect">
                                  <p:stCondLst>
                                    <p:cond delay="1500"/>
                                  </p:stCondLst>
                                  <p:childTnLst>
                                    <p:set>
                                      <p:cBhvr>
                                        <p:cTn id="32" dur="1" fill="hold">
                                          <p:stCondLst>
                                            <p:cond delay="0"/>
                                          </p:stCondLst>
                                        </p:cTn>
                                        <p:tgtEl>
                                          <p:spTgt spid="195"/>
                                        </p:tgtEl>
                                        <p:attrNameLst>
                                          <p:attrName>style.visibility</p:attrName>
                                        </p:attrNameLst>
                                      </p:cBhvr>
                                      <p:to>
                                        <p:strVal val="visible"/>
                                      </p:to>
                                    </p:set>
                                    <p:anim calcmode="lin" valueType="num">
                                      <p:cBhvr>
                                        <p:cTn id="33" dur="500" fill="hold"/>
                                        <p:tgtEl>
                                          <p:spTgt spid="195"/>
                                        </p:tgtEl>
                                        <p:attrNameLst>
                                          <p:attrName>ppt_w</p:attrName>
                                        </p:attrNameLst>
                                      </p:cBhvr>
                                      <p:tavLst>
                                        <p:tav tm="0">
                                          <p:val>
                                            <p:fltVal val="0"/>
                                          </p:val>
                                        </p:tav>
                                        <p:tav tm="100000">
                                          <p:val>
                                            <p:strVal val="#ppt_w"/>
                                          </p:val>
                                        </p:tav>
                                      </p:tavLst>
                                    </p:anim>
                                    <p:anim calcmode="lin" valueType="num">
                                      <p:cBhvr>
                                        <p:cTn id="34" dur="500" fill="hold"/>
                                        <p:tgtEl>
                                          <p:spTgt spid="195"/>
                                        </p:tgtEl>
                                        <p:attrNameLst>
                                          <p:attrName>ppt_h</p:attrName>
                                        </p:attrNameLst>
                                      </p:cBhvr>
                                      <p:tavLst>
                                        <p:tav tm="0">
                                          <p:val>
                                            <p:fltVal val="0"/>
                                          </p:val>
                                        </p:tav>
                                        <p:tav tm="100000">
                                          <p:val>
                                            <p:strVal val="#ppt_h"/>
                                          </p:val>
                                        </p:tav>
                                      </p:tavLst>
                                    </p:anim>
                                    <p:animEffect transition="in" filter="fade">
                                      <p:cBhvr>
                                        <p:cTn id="35" dur="500"/>
                                        <p:tgtEl>
                                          <p:spTgt spid="195"/>
                                        </p:tgtEl>
                                      </p:cBhvr>
                                    </p:animEffect>
                                  </p:childTnLst>
                                </p:cTn>
                              </p:par>
                              <p:par>
                                <p:cTn id="36" presetID="10" presetClass="exit" presetSubtype="0" fill="hold" grpId="1" nodeType="withEffect">
                                  <p:stCondLst>
                                    <p:cond delay="1500"/>
                                  </p:stCondLst>
                                  <p:childTnLst>
                                    <p:animEffect transition="out" filter="fade">
                                      <p:cBhvr>
                                        <p:cTn id="37" dur="500"/>
                                        <p:tgtEl>
                                          <p:spTgt spid="192"/>
                                        </p:tgtEl>
                                      </p:cBhvr>
                                    </p:animEffect>
                                    <p:set>
                                      <p:cBhvr>
                                        <p:cTn id="38" dur="1" fill="hold">
                                          <p:stCondLst>
                                            <p:cond delay="499"/>
                                          </p:stCondLst>
                                        </p:cTn>
                                        <p:tgtEl>
                                          <p:spTgt spid="192"/>
                                        </p:tgtEl>
                                        <p:attrNameLst>
                                          <p:attrName>style.visibility</p:attrName>
                                        </p:attrNameLst>
                                      </p:cBhvr>
                                      <p:to>
                                        <p:strVal val="hidden"/>
                                      </p:to>
                                    </p:set>
                                  </p:childTnLst>
                                </p:cTn>
                              </p:par>
                              <p:par>
                                <p:cTn id="39" presetID="10" presetClass="exit" presetSubtype="0" fill="hold" grpId="1" nodeType="withEffect">
                                  <p:stCondLst>
                                    <p:cond delay="1500"/>
                                  </p:stCondLst>
                                  <p:childTnLst>
                                    <p:animEffect transition="out" filter="fade">
                                      <p:cBhvr>
                                        <p:cTn id="40" dur="500"/>
                                        <p:tgtEl>
                                          <p:spTgt spid="193"/>
                                        </p:tgtEl>
                                      </p:cBhvr>
                                    </p:animEffect>
                                    <p:set>
                                      <p:cBhvr>
                                        <p:cTn id="41" dur="1" fill="hold">
                                          <p:stCondLst>
                                            <p:cond delay="499"/>
                                          </p:stCondLst>
                                        </p:cTn>
                                        <p:tgtEl>
                                          <p:spTgt spid="193"/>
                                        </p:tgtEl>
                                        <p:attrNameLst>
                                          <p:attrName>style.visibility</p:attrName>
                                        </p:attrNameLst>
                                      </p:cBhvr>
                                      <p:to>
                                        <p:strVal val="hidden"/>
                                      </p:to>
                                    </p:set>
                                  </p:childTnLst>
                                </p:cTn>
                              </p:par>
                              <p:par>
                                <p:cTn id="42" presetID="10" presetClass="exit" presetSubtype="0" fill="hold" grpId="1" nodeType="withEffect">
                                  <p:stCondLst>
                                    <p:cond delay="1500"/>
                                  </p:stCondLst>
                                  <p:childTnLst>
                                    <p:animEffect transition="out" filter="fade">
                                      <p:cBhvr>
                                        <p:cTn id="43" dur="500"/>
                                        <p:tgtEl>
                                          <p:spTgt spid="191"/>
                                        </p:tgtEl>
                                      </p:cBhvr>
                                    </p:animEffect>
                                    <p:set>
                                      <p:cBhvr>
                                        <p:cTn id="44" dur="1" fill="hold">
                                          <p:stCondLst>
                                            <p:cond delay="499"/>
                                          </p:stCondLst>
                                        </p:cTn>
                                        <p:tgtEl>
                                          <p:spTgt spid="191"/>
                                        </p:tgtEl>
                                        <p:attrNameLst>
                                          <p:attrName>style.visibility</p:attrName>
                                        </p:attrNameLst>
                                      </p:cBhvr>
                                      <p:to>
                                        <p:strVal val="hidden"/>
                                      </p:to>
                                    </p:set>
                                  </p:childTnLst>
                                </p:cTn>
                              </p:par>
                              <p:par>
                                <p:cTn id="45" presetID="53" presetClass="entr" presetSubtype="16" fill="hold" grpId="0" nodeType="withEffect">
                                  <p:stCondLst>
                                    <p:cond delay="1750"/>
                                  </p:stCondLst>
                                  <p:childTnLst>
                                    <p:set>
                                      <p:cBhvr>
                                        <p:cTn id="46" dur="1" fill="hold">
                                          <p:stCondLst>
                                            <p:cond delay="0"/>
                                          </p:stCondLst>
                                        </p:cTn>
                                        <p:tgtEl>
                                          <p:spTgt spid="196"/>
                                        </p:tgtEl>
                                        <p:attrNameLst>
                                          <p:attrName>style.visibility</p:attrName>
                                        </p:attrNameLst>
                                      </p:cBhvr>
                                      <p:to>
                                        <p:strVal val="visible"/>
                                      </p:to>
                                    </p:set>
                                    <p:anim calcmode="lin" valueType="num">
                                      <p:cBhvr>
                                        <p:cTn id="47" dur="500" fill="hold"/>
                                        <p:tgtEl>
                                          <p:spTgt spid="196"/>
                                        </p:tgtEl>
                                        <p:attrNameLst>
                                          <p:attrName>ppt_w</p:attrName>
                                        </p:attrNameLst>
                                      </p:cBhvr>
                                      <p:tavLst>
                                        <p:tav tm="0">
                                          <p:val>
                                            <p:fltVal val="0"/>
                                          </p:val>
                                        </p:tav>
                                        <p:tav tm="100000">
                                          <p:val>
                                            <p:strVal val="#ppt_w"/>
                                          </p:val>
                                        </p:tav>
                                      </p:tavLst>
                                    </p:anim>
                                    <p:anim calcmode="lin" valueType="num">
                                      <p:cBhvr>
                                        <p:cTn id="48" dur="500" fill="hold"/>
                                        <p:tgtEl>
                                          <p:spTgt spid="196"/>
                                        </p:tgtEl>
                                        <p:attrNameLst>
                                          <p:attrName>ppt_h</p:attrName>
                                        </p:attrNameLst>
                                      </p:cBhvr>
                                      <p:tavLst>
                                        <p:tav tm="0">
                                          <p:val>
                                            <p:fltVal val="0"/>
                                          </p:val>
                                        </p:tav>
                                        <p:tav tm="100000">
                                          <p:val>
                                            <p:strVal val="#ppt_h"/>
                                          </p:val>
                                        </p:tav>
                                      </p:tavLst>
                                    </p:anim>
                                    <p:animEffect transition="in" filter="fade">
                                      <p:cBhvr>
                                        <p:cTn id="49" dur="500"/>
                                        <p:tgtEl>
                                          <p:spTgt spid="196"/>
                                        </p:tgtEl>
                                      </p:cBhvr>
                                    </p:animEffect>
                                  </p:childTnLst>
                                </p:cTn>
                              </p:par>
                              <p:par>
                                <p:cTn id="50" presetID="53" presetClass="entr" presetSubtype="16" fill="hold" grpId="0" nodeType="withEffect">
                                  <p:stCondLst>
                                    <p:cond delay="2000"/>
                                  </p:stCondLst>
                                  <p:childTnLst>
                                    <p:set>
                                      <p:cBhvr>
                                        <p:cTn id="51" dur="1" fill="hold">
                                          <p:stCondLst>
                                            <p:cond delay="0"/>
                                          </p:stCondLst>
                                        </p:cTn>
                                        <p:tgtEl>
                                          <p:spTgt spid="194"/>
                                        </p:tgtEl>
                                        <p:attrNameLst>
                                          <p:attrName>style.visibility</p:attrName>
                                        </p:attrNameLst>
                                      </p:cBhvr>
                                      <p:to>
                                        <p:strVal val="visible"/>
                                      </p:to>
                                    </p:set>
                                    <p:anim calcmode="lin" valueType="num">
                                      <p:cBhvr>
                                        <p:cTn id="52" dur="500" fill="hold"/>
                                        <p:tgtEl>
                                          <p:spTgt spid="194"/>
                                        </p:tgtEl>
                                        <p:attrNameLst>
                                          <p:attrName>ppt_w</p:attrName>
                                        </p:attrNameLst>
                                      </p:cBhvr>
                                      <p:tavLst>
                                        <p:tav tm="0">
                                          <p:val>
                                            <p:fltVal val="0"/>
                                          </p:val>
                                        </p:tav>
                                        <p:tav tm="100000">
                                          <p:val>
                                            <p:strVal val="#ppt_w"/>
                                          </p:val>
                                        </p:tav>
                                      </p:tavLst>
                                    </p:anim>
                                    <p:anim calcmode="lin" valueType="num">
                                      <p:cBhvr>
                                        <p:cTn id="53" dur="500" fill="hold"/>
                                        <p:tgtEl>
                                          <p:spTgt spid="194"/>
                                        </p:tgtEl>
                                        <p:attrNameLst>
                                          <p:attrName>ppt_h</p:attrName>
                                        </p:attrNameLst>
                                      </p:cBhvr>
                                      <p:tavLst>
                                        <p:tav tm="0">
                                          <p:val>
                                            <p:fltVal val="0"/>
                                          </p:val>
                                        </p:tav>
                                        <p:tav tm="100000">
                                          <p:val>
                                            <p:strVal val="#ppt_h"/>
                                          </p:val>
                                        </p:tav>
                                      </p:tavLst>
                                    </p:anim>
                                    <p:animEffect transition="in" filter="fade">
                                      <p:cBhvr>
                                        <p:cTn id="54" dur="500"/>
                                        <p:tgtEl>
                                          <p:spTgt spid="194"/>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188"/>
                                        </p:tgtEl>
                                        <p:attrNameLst>
                                          <p:attrName>style.visibility</p:attrName>
                                        </p:attrNameLst>
                                      </p:cBhvr>
                                      <p:to>
                                        <p:strVal val="visible"/>
                                      </p:to>
                                    </p:set>
                                    <p:anim calcmode="lin" valueType="num">
                                      <p:cBhvr>
                                        <p:cTn id="58" dur="500" fill="hold"/>
                                        <p:tgtEl>
                                          <p:spTgt spid="188"/>
                                        </p:tgtEl>
                                        <p:attrNameLst>
                                          <p:attrName>ppt_w</p:attrName>
                                        </p:attrNameLst>
                                      </p:cBhvr>
                                      <p:tavLst>
                                        <p:tav tm="0">
                                          <p:val>
                                            <p:fltVal val="0"/>
                                          </p:val>
                                        </p:tav>
                                        <p:tav tm="100000">
                                          <p:val>
                                            <p:strVal val="#ppt_w"/>
                                          </p:val>
                                        </p:tav>
                                      </p:tavLst>
                                    </p:anim>
                                    <p:anim calcmode="lin" valueType="num">
                                      <p:cBhvr>
                                        <p:cTn id="59" dur="500" fill="hold"/>
                                        <p:tgtEl>
                                          <p:spTgt spid="188"/>
                                        </p:tgtEl>
                                        <p:attrNameLst>
                                          <p:attrName>ppt_h</p:attrName>
                                        </p:attrNameLst>
                                      </p:cBhvr>
                                      <p:tavLst>
                                        <p:tav tm="0">
                                          <p:val>
                                            <p:fltVal val="0"/>
                                          </p:val>
                                        </p:tav>
                                        <p:tav tm="100000">
                                          <p:val>
                                            <p:strVal val="#ppt_h"/>
                                          </p:val>
                                        </p:tav>
                                      </p:tavLst>
                                    </p:anim>
                                    <p:animEffect transition="in" filter="fade">
                                      <p:cBhvr>
                                        <p:cTn id="60" dur="500"/>
                                        <p:tgtEl>
                                          <p:spTgt spid="188"/>
                                        </p:tgtEl>
                                      </p:cBhvr>
                                    </p:animEffect>
                                  </p:childTnLst>
                                </p:cTn>
                              </p:par>
                              <p:par>
                                <p:cTn id="61" presetID="10" presetClass="entr" presetSubtype="0" fill="hold" grpId="0" nodeType="withEffect">
                                  <p:stCondLst>
                                    <p:cond delay="600"/>
                                  </p:stCondLst>
                                  <p:childTnLst>
                                    <p:set>
                                      <p:cBhvr>
                                        <p:cTn id="62" dur="1" fill="hold">
                                          <p:stCondLst>
                                            <p:cond delay="0"/>
                                          </p:stCondLst>
                                        </p:cTn>
                                        <p:tgtEl>
                                          <p:spTgt spid="108">
                                            <p:txEl>
                                              <p:pRg st="0" end="0"/>
                                            </p:txEl>
                                          </p:spTgt>
                                        </p:tgtEl>
                                        <p:attrNameLst>
                                          <p:attrName>style.visibility</p:attrName>
                                        </p:attrNameLst>
                                      </p:cBhvr>
                                      <p:to>
                                        <p:strVal val="visible"/>
                                      </p:to>
                                    </p:set>
                                    <p:animEffect transition="in" filter="fade">
                                      <p:cBhvr>
                                        <p:cTn id="63" dur="500"/>
                                        <p:tgtEl>
                                          <p:spTgt spid="108">
                                            <p:txEl>
                                              <p:pRg st="0" end="0"/>
                                            </p:txEl>
                                          </p:spTgt>
                                        </p:tgtEl>
                                      </p:cBhvr>
                                    </p:animEffect>
                                  </p:childTnLst>
                                </p:cTn>
                              </p:par>
                            </p:childTnLst>
                          </p:cTn>
                        </p:par>
                        <p:par>
                          <p:cTn id="64" fill="hold">
                            <p:stCondLst>
                              <p:cond delay="5600"/>
                            </p:stCondLst>
                            <p:childTnLst>
                              <p:par>
                                <p:cTn id="65" presetID="10" presetClass="exit" presetSubtype="0" fill="hold" grpId="1" nodeType="afterEffect">
                                  <p:stCondLst>
                                    <p:cond delay="1500"/>
                                  </p:stCondLst>
                                  <p:childTnLst>
                                    <p:animEffect transition="out" filter="fade">
                                      <p:cBhvr>
                                        <p:cTn id="66" dur="500"/>
                                        <p:tgtEl>
                                          <p:spTgt spid="196"/>
                                        </p:tgtEl>
                                      </p:cBhvr>
                                    </p:animEffect>
                                    <p:set>
                                      <p:cBhvr>
                                        <p:cTn id="67" dur="1" fill="hold">
                                          <p:stCondLst>
                                            <p:cond delay="499"/>
                                          </p:stCondLst>
                                        </p:cTn>
                                        <p:tgtEl>
                                          <p:spTgt spid="196"/>
                                        </p:tgtEl>
                                        <p:attrNameLst>
                                          <p:attrName>style.visibility</p:attrName>
                                        </p:attrNameLst>
                                      </p:cBhvr>
                                      <p:to>
                                        <p:strVal val="hidden"/>
                                      </p:to>
                                    </p:set>
                                  </p:childTnLst>
                                </p:cTn>
                              </p:par>
                              <p:par>
                                <p:cTn id="68" presetID="10" presetClass="exit" presetSubtype="0" fill="hold" grpId="1" nodeType="withEffect">
                                  <p:stCondLst>
                                    <p:cond delay="1500"/>
                                  </p:stCondLst>
                                  <p:childTnLst>
                                    <p:animEffect transition="out" filter="fade">
                                      <p:cBhvr>
                                        <p:cTn id="69" dur="500"/>
                                        <p:tgtEl>
                                          <p:spTgt spid="194"/>
                                        </p:tgtEl>
                                      </p:cBhvr>
                                    </p:animEffect>
                                    <p:set>
                                      <p:cBhvr>
                                        <p:cTn id="70" dur="1" fill="hold">
                                          <p:stCondLst>
                                            <p:cond delay="499"/>
                                          </p:stCondLst>
                                        </p:cTn>
                                        <p:tgtEl>
                                          <p:spTgt spid="194"/>
                                        </p:tgtEl>
                                        <p:attrNameLst>
                                          <p:attrName>style.visibility</p:attrName>
                                        </p:attrNameLst>
                                      </p:cBhvr>
                                      <p:to>
                                        <p:strVal val="hidden"/>
                                      </p:to>
                                    </p:set>
                                  </p:childTnLst>
                                </p:cTn>
                              </p:par>
                              <p:par>
                                <p:cTn id="71" presetID="10" presetClass="exit" presetSubtype="0" fill="hold" grpId="1" nodeType="withEffect">
                                  <p:stCondLst>
                                    <p:cond delay="1500"/>
                                  </p:stCondLst>
                                  <p:childTnLst>
                                    <p:animEffect transition="out" filter="fade">
                                      <p:cBhvr>
                                        <p:cTn id="72" dur="500"/>
                                        <p:tgtEl>
                                          <p:spTgt spid="195"/>
                                        </p:tgtEl>
                                      </p:cBhvr>
                                    </p:animEffect>
                                    <p:set>
                                      <p:cBhvr>
                                        <p:cTn id="73" dur="1" fill="hold">
                                          <p:stCondLst>
                                            <p:cond delay="499"/>
                                          </p:stCondLst>
                                        </p:cTn>
                                        <p:tgtEl>
                                          <p:spTgt spid="195"/>
                                        </p:tgtEl>
                                        <p:attrNameLst>
                                          <p:attrName>style.visibility</p:attrName>
                                        </p:attrNameLst>
                                      </p:cBhvr>
                                      <p:to>
                                        <p:strVal val="hidden"/>
                                      </p:to>
                                    </p:set>
                                  </p:childTnLst>
                                </p:cTn>
                              </p:par>
                              <p:par>
                                <p:cTn id="74" presetID="53" presetClass="entr" presetSubtype="16" fill="hold" grpId="0" nodeType="withEffect">
                                  <p:stCondLst>
                                    <p:cond delay="1500"/>
                                  </p:stCondLst>
                                  <p:childTnLst>
                                    <p:set>
                                      <p:cBhvr>
                                        <p:cTn id="75" dur="1" fill="hold">
                                          <p:stCondLst>
                                            <p:cond delay="0"/>
                                          </p:stCondLst>
                                        </p:cTn>
                                        <p:tgtEl>
                                          <p:spTgt spid="199"/>
                                        </p:tgtEl>
                                        <p:attrNameLst>
                                          <p:attrName>style.visibility</p:attrName>
                                        </p:attrNameLst>
                                      </p:cBhvr>
                                      <p:to>
                                        <p:strVal val="visible"/>
                                      </p:to>
                                    </p:set>
                                    <p:anim calcmode="lin" valueType="num">
                                      <p:cBhvr>
                                        <p:cTn id="76" dur="500" fill="hold"/>
                                        <p:tgtEl>
                                          <p:spTgt spid="199"/>
                                        </p:tgtEl>
                                        <p:attrNameLst>
                                          <p:attrName>ppt_w</p:attrName>
                                        </p:attrNameLst>
                                      </p:cBhvr>
                                      <p:tavLst>
                                        <p:tav tm="0">
                                          <p:val>
                                            <p:fltVal val="0"/>
                                          </p:val>
                                        </p:tav>
                                        <p:tav tm="100000">
                                          <p:val>
                                            <p:strVal val="#ppt_w"/>
                                          </p:val>
                                        </p:tav>
                                      </p:tavLst>
                                    </p:anim>
                                    <p:anim calcmode="lin" valueType="num">
                                      <p:cBhvr>
                                        <p:cTn id="77" dur="500" fill="hold"/>
                                        <p:tgtEl>
                                          <p:spTgt spid="199"/>
                                        </p:tgtEl>
                                        <p:attrNameLst>
                                          <p:attrName>ppt_h</p:attrName>
                                        </p:attrNameLst>
                                      </p:cBhvr>
                                      <p:tavLst>
                                        <p:tav tm="0">
                                          <p:val>
                                            <p:fltVal val="0"/>
                                          </p:val>
                                        </p:tav>
                                        <p:tav tm="100000">
                                          <p:val>
                                            <p:strVal val="#ppt_h"/>
                                          </p:val>
                                        </p:tav>
                                      </p:tavLst>
                                    </p:anim>
                                    <p:animEffect transition="in" filter="fade">
                                      <p:cBhvr>
                                        <p:cTn id="78" dur="500"/>
                                        <p:tgtEl>
                                          <p:spTgt spid="199"/>
                                        </p:tgtEl>
                                      </p:cBhvr>
                                    </p:animEffect>
                                  </p:childTnLst>
                                </p:cTn>
                              </p:par>
                              <p:par>
                                <p:cTn id="79" presetID="53" presetClass="entr" presetSubtype="16" fill="hold" grpId="0" nodeType="withEffect">
                                  <p:stCondLst>
                                    <p:cond delay="1500"/>
                                  </p:stCondLst>
                                  <p:childTnLst>
                                    <p:set>
                                      <p:cBhvr>
                                        <p:cTn id="80" dur="1" fill="hold">
                                          <p:stCondLst>
                                            <p:cond delay="0"/>
                                          </p:stCondLst>
                                        </p:cTn>
                                        <p:tgtEl>
                                          <p:spTgt spid="200"/>
                                        </p:tgtEl>
                                        <p:attrNameLst>
                                          <p:attrName>style.visibility</p:attrName>
                                        </p:attrNameLst>
                                      </p:cBhvr>
                                      <p:to>
                                        <p:strVal val="visible"/>
                                      </p:to>
                                    </p:set>
                                    <p:anim calcmode="lin" valueType="num">
                                      <p:cBhvr>
                                        <p:cTn id="81" dur="500" fill="hold"/>
                                        <p:tgtEl>
                                          <p:spTgt spid="200"/>
                                        </p:tgtEl>
                                        <p:attrNameLst>
                                          <p:attrName>ppt_w</p:attrName>
                                        </p:attrNameLst>
                                      </p:cBhvr>
                                      <p:tavLst>
                                        <p:tav tm="0">
                                          <p:val>
                                            <p:fltVal val="0"/>
                                          </p:val>
                                        </p:tav>
                                        <p:tav tm="100000">
                                          <p:val>
                                            <p:strVal val="#ppt_w"/>
                                          </p:val>
                                        </p:tav>
                                      </p:tavLst>
                                    </p:anim>
                                    <p:anim calcmode="lin" valueType="num">
                                      <p:cBhvr>
                                        <p:cTn id="82" dur="500" fill="hold"/>
                                        <p:tgtEl>
                                          <p:spTgt spid="200"/>
                                        </p:tgtEl>
                                        <p:attrNameLst>
                                          <p:attrName>ppt_h</p:attrName>
                                        </p:attrNameLst>
                                      </p:cBhvr>
                                      <p:tavLst>
                                        <p:tav tm="0">
                                          <p:val>
                                            <p:fltVal val="0"/>
                                          </p:val>
                                        </p:tav>
                                        <p:tav tm="100000">
                                          <p:val>
                                            <p:strVal val="#ppt_h"/>
                                          </p:val>
                                        </p:tav>
                                      </p:tavLst>
                                    </p:anim>
                                    <p:animEffect transition="in" filter="fade">
                                      <p:cBhvr>
                                        <p:cTn id="83" dur="500"/>
                                        <p:tgtEl>
                                          <p:spTgt spid="200"/>
                                        </p:tgtEl>
                                      </p:cBhvr>
                                    </p:animEffect>
                                  </p:childTnLst>
                                </p:cTn>
                              </p:par>
                              <p:par>
                                <p:cTn id="84" presetID="53" presetClass="entr" presetSubtype="16" fill="hold" grpId="0" nodeType="withEffect">
                                  <p:stCondLst>
                                    <p:cond delay="1750"/>
                                  </p:stCondLst>
                                  <p:childTnLst>
                                    <p:set>
                                      <p:cBhvr>
                                        <p:cTn id="85" dur="1" fill="hold">
                                          <p:stCondLst>
                                            <p:cond delay="0"/>
                                          </p:stCondLst>
                                        </p:cTn>
                                        <p:tgtEl>
                                          <p:spTgt spid="198"/>
                                        </p:tgtEl>
                                        <p:attrNameLst>
                                          <p:attrName>style.visibility</p:attrName>
                                        </p:attrNameLst>
                                      </p:cBhvr>
                                      <p:to>
                                        <p:strVal val="visible"/>
                                      </p:to>
                                    </p:set>
                                    <p:anim calcmode="lin" valueType="num">
                                      <p:cBhvr>
                                        <p:cTn id="86" dur="500" fill="hold"/>
                                        <p:tgtEl>
                                          <p:spTgt spid="198"/>
                                        </p:tgtEl>
                                        <p:attrNameLst>
                                          <p:attrName>ppt_w</p:attrName>
                                        </p:attrNameLst>
                                      </p:cBhvr>
                                      <p:tavLst>
                                        <p:tav tm="0">
                                          <p:val>
                                            <p:fltVal val="0"/>
                                          </p:val>
                                        </p:tav>
                                        <p:tav tm="100000">
                                          <p:val>
                                            <p:strVal val="#ppt_w"/>
                                          </p:val>
                                        </p:tav>
                                      </p:tavLst>
                                    </p:anim>
                                    <p:anim calcmode="lin" valueType="num">
                                      <p:cBhvr>
                                        <p:cTn id="87" dur="500" fill="hold"/>
                                        <p:tgtEl>
                                          <p:spTgt spid="198"/>
                                        </p:tgtEl>
                                        <p:attrNameLst>
                                          <p:attrName>ppt_h</p:attrName>
                                        </p:attrNameLst>
                                      </p:cBhvr>
                                      <p:tavLst>
                                        <p:tav tm="0">
                                          <p:val>
                                            <p:fltVal val="0"/>
                                          </p:val>
                                        </p:tav>
                                        <p:tav tm="100000">
                                          <p:val>
                                            <p:strVal val="#ppt_h"/>
                                          </p:val>
                                        </p:tav>
                                      </p:tavLst>
                                    </p:anim>
                                    <p:animEffect transition="in" filter="fade">
                                      <p:cBhvr>
                                        <p:cTn id="88" dur="500"/>
                                        <p:tgtEl>
                                          <p:spTgt spid="198"/>
                                        </p:tgtEl>
                                      </p:cBhvr>
                                    </p:animEffect>
                                  </p:childTnLst>
                                </p:cTn>
                              </p:par>
                            </p:childTnLst>
                          </p:cTn>
                        </p:par>
                        <p:par>
                          <p:cTn id="89" fill="hold">
                            <p:stCondLst>
                              <p:cond delay="7850"/>
                            </p:stCondLst>
                            <p:childTnLst>
                              <p:par>
                                <p:cTn id="90" presetID="53" presetClass="exit" presetSubtype="32" fill="hold" nodeType="afterEffect">
                                  <p:stCondLst>
                                    <p:cond delay="1500"/>
                                  </p:stCondLst>
                                  <p:childTnLst>
                                    <p:anim calcmode="lin" valueType="num">
                                      <p:cBhvr>
                                        <p:cTn id="91" dur="500"/>
                                        <p:tgtEl>
                                          <p:spTgt spid="121"/>
                                        </p:tgtEl>
                                        <p:attrNameLst>
                                          <p:attrName>ppt_w</p:attrName>
                                        </p:attrNameLst>
                                      </p:cBhvr>
                                      <p:tavLst>
                                        <p:tav tm="0">
                                          <p:val>
                                            <p:strVal val="ppt_w"/>
                                          </p:val>
                                        </p:tav>
                                        <p:tav tm="100000">
                                          <p:val>
                                            <p:fltVal val="0"/>
                                          </p:val>
                                        </p:tav>
                                      </p:tavLst>
                                    </p:anim>
                                    <p:anim calcmode="lin" valueType="num">
                                      <p:cBhvr>
                                        <p:cTn id="92" dur="500"/>
                                        <p:tgtEl>
                                          <p:spTgt spid="121"/>
                                        </p:tgtEl>
                                        <p:attrNameLst>
                                          <p:attrName>ppt_h</p:attrName>
                                        </p:attrNameLst>
                                      </p:cBhvr>
                                      <p:tavLst>
                                        <p:tav tm="0">
                                          <p:val>
                                            <p:strVal val="ppt_h"/>
                                          </p:val>
                                        </p:tav>
                                        <p:tav tm="100000">
                                          <p:val>
                                            <p:fltVal val="0"/>
                                          </p:val>
                                        </p:tav>
                                      </p:tavLst>
                                    </p:anim>
                                    <p:animEffect transition="out" filter="fade">
                                      <p:cBhvr>
                                        <p:cTn id="93" dur="500"/>
                                        <p:tgtEl>
                                          <p:spTgt spid="121"/>
                                        </p:tgtEl>
                                      </p:cBhvr>
                                    </p:animEffect>
                                    <p:set>
                                      <p:cBhvr>
                                        <p:cTn id="94" dur="1" fill="hold">
                                          <p:stCondLst>
                                            <p:cond delay="499"/>
                                          </p:stCondLst>
                                        </p:cTn>
                                        <p:tgtEl>
                                          <p:spTgt spid="121"/>
                                        </p:tgtEl>
                                        <p:attrNameLst>
                                          <p:attrName>style.visibility</p:attrName>
                                        </p:attrNameLst>
                                      </p:cBhvr>
                                      <p:to>
                                        <p:strVal val="hidden"/>
                                      </p:to>
                                    </p:set>
                                  </p:childTnLst>
                                </p:cTn>
                              </p:par>
                              <p:par>
                                <p:cTn id="95" presetID="10" presetClass="exit" presetSubtype="0" fill="hold" grpId="1" nodeType="withEffect">
                                  <p:stCondLst>
                                    <p:cond delay="1500"/>
                                  </p:stCondLst>
                                  <p:childTnLst>
                                    <p:animEffect transition="out" filter="fade">
                                      <p:cBhvr>
                                        <p:cTn id="96" dur="500"/>
                                        <p:tgtEl>
                                          <p:spTgt spid="199"/>
                                        </p:tgtEl>
                                      </p:cBhvr>
                                    </p:animEffect>
                                    <p:set>
                                      <p:cBhvr>
                                        <p:cTn id="97" dur="1" fill="hold">
                                          <p:stCondLst>
                                            <p:cond delay="499"/>
                                          </p:stCondLst>
                                        </p:cTn>
                                        <p:tgtEl>
                                          <p:spTgt spid="199"/>
                                        </p:tgtEl>
                                        <p:attrNameLst>
                                          <p:attrName>style.visibility</p:attrName>
                                        </p:attrNameLst>
                                      </p:cBhvr>
                                      <p:to>
                                        <p:strVal val="hidden"/>
                                      </p:to>
                                    </p:set>
                                  </p:childTnLst>
                                </p:cTn>
                              </p:par>
                              <p:par>
                                <p:cTn id="98" presetID="10" presetClass="exit" presetSubtype="0" fill="hold" grpId="1" nodeType="withEffect">
                                  <p:stCondLst>
                                    <p:cond delay="1500"/>
                                  </p:stCondLst>
                                  <p:childTnLst>
                                    <p:animEffect transition="out" filter="fade">
                                      <p:cBhvr>
                                        <p:cTn id="99" dur="500"/>
                                        <p:tgtEl>
                                          <p:spTgt spid="200"/>
                                        </p:tgtEl>
                                      </p:cBhvr>
                                    </p:animEffect>
                                    <p:set>
                                      <p:cBhvr>
                                        <p:cTn id="100" dur="1" fill="hold">
                                          <p:stCondLst>
                                            <p:cond delay="499"/>
                                          </p:stCondLst>
                                        </p:cTn>
                                        <p:tgtEl>
                                          <p:spTgt spid="200"/>
                                        </p:tgtEl>
                                        <p:attrNameLst>
                                          <p:attrName>style.visibility</p:attrName>
                                        </p:attrNameLst>
                                      </p:cBhvr>
                                      <p:to>
                                        <p:strVal val="hidden"/>
                                      </p:to>
                                    </p:set>
                                  </p:childTnLst>
                                </p:cTn>
                              </p:par>
                              <p:par>
                                <p:cTn id="101" presetID="10" presetClass="exit" presetSubtype="0" fill="hold" grpId="1" nodeType="withEffect">
                                  <p:stCondLst>
                                    <p:cond delay="1500"/>
                                  </p:stCondLst>
                                  <p:childTnLst>
                                    <p:animEffect transition="out" filter="fade">
                                      <p:cBhvr>
                                        <p:cTn id="102" dur="500"/>
                                        <p:tgtEl>
                                          <p:spTgt spid="198"/>
                                        </p:tgtEl>
                                      </p:cBhvr>
                                    </p:animEffect>
                                    <p:set>
                                      <p:cBhvr>
                                        <p:cTn id="103" dur="1" fill="hold">
                                          <p:stCondLst>
                                            <p:cond delay="499"/>
                                          </p:stCondLst>
                                        </p:cTn>
                                        <p:tgtEl>
                                          <p:spTgt spid="198"/>
                                        </p:tgtEl>
                                        <p:attrNameLst>
                                          <p:attrName>style.visibility</p:attrName>
                                        </p:attrNameLst>
                                      </p:cBhvr>
                                      <p:to>
                                        <p:strVal val="hidden"/>
                                      </p:to>
                                    </p:set>
                                  </p:childTnLst>
                                </p:cTn>
                              </p:par>
                              <p:par>
                                <p:cTn id="104" presetID="53" presetClass="entr" presetSubtype="16" fill="hold" grpId="0" nodeType="withEffect">
                                  <p:stCondLst>
                                    <p:cond delay="1500"/>
                                  </p:stCondLst>
                                  <p:childTnLst>
                                    <p:set>
                                      <p:cBhvr>
                                        <p:cTn id="105" dur="1" fill="hold">
                                          <p:stCondLst>
                                            <p:cond delay="0"/>
                                          </p:stCondLst>
                                        </p:cTn>
                                        <p:tgtEl>
                                          <p:spTgt spid="2"/>
                                        </p:tgtEl>
                                        <p:attrNameLst>
                                          <p:attrName>style.visibility</p:attrName>
                                        </p:attrNameLst>
                                      </p:cBhvr>
                                      <p:to>
                                        <p:strVal val="visible"/>
                                      </p:to>
                                    </p:set>
                                    <p:anim calcmode="lin" valueType="num">
                                      <p:cBhvr>
                                        <p:cTn id="106" dur="500" fill="hold"/>
                                        <p:tgtEl>
                                          <p:spTgt spid="2"/>
                                        </p:tgtEl>
                                        <p:attrNameLst>
                                          <p:attrName>ppt_w</p:attrName>
                                        </p:attrNameLst>
                                      </p:cBhvr>
                                      <p:tavLst>
                                        <p:tav tm="0">
                                          <p:val>
                                            <p:fltVal val="0"/>
                                          </p:val>
                                        </p:tav>
                                        <p:tav tm="100000">
                                          <p:val>
                                            <p:strVal val="#ppt_w"/>
                                          </p:val>
                                        </p:tav>
                                      </p:tavLst>
                                    </p:anim>
                                    <p:anim calcmode="lin" valueType="num">
                                      <p:cBhvr>
                                        <p:cTn id="107" dur="500" fill="hold"/>
                                        <p:tgtEl>
                                          <p:spTgt spid="2"/>
                                        </p:tgtEl>
                                        <p:attrNameLst>
                                          <p:attrName>ppt_h</p:attrName>
                                        </p:attrNameLst>
                                      </p:cBhvr>
                                      <p:tavLst>
                                        <p:tav tm="0">
                                          <p:val>
                                            <p:fltVal val="0"/>
                                          </p:val>
                                        </p:tav>
                                        <p:tav tm="100000">
                                          <p:val>
                                            <p:strVal val="#ppt_h"/>
                                          </p:val>
                                        </p:tav>
                                      </p:tavLst>
                                    </p:anim>
                                    <p:animEffect transition="in" filter="fade">
                                      <p:cBhvr>
                                        <p:cTn id="108" dur="500"/>
                                        <p:tgtEl>
                                          <p:spTgt spid="2"/>
                                        </p:tgtEl>
                                      </p:cBhvr>
                                    </p:animEffect>
                                  </p:childTnLst>
                                </p:cTn>
                              </p:par>
                              <p:par>
                                <p:cTn id="109" presetID="53" presetClass="entr" presetSubtype="16" fill="hold" grpId="0" nodeType="withEffect">
                                  <p:stCondLst>
                                    <p:cond delay="1500"/>
                                  </p:stCondLst>
                                  <p:childTnLst>
                                    <p:set>
                                      <p:cBhvr>
                                        <p:cTn id="110" dur="1" fill="hold">
                                          <p:stCondLst>
                                            <p:cond delay="0"/>
                                          </p:stCondLst>
                                        </p:cTn>
                                        <p:tgtEl>
                                          <p:spTgt spid="147"/>
                                        </p:tgtEl>
                                        <p:attrNameLst>
                                          <p:attrName>style.visibility</p:attrName>
                                        </p:attrNameLst>
                                      </p:cBhvr>
                                      <p:to>
                                        <p:strVal val="visible"/>
                                      </p:to>
                                    </p:set>
                                    <p:anim calcmode="lin" valueType="num">
                                      <p:cBhvr>
                                        <p:cTn id="111" dur="500" fill="hold"/>
                                        <p:tgtEl>
                                          <p:spTgt spid="147"/>
                                        </p:tgtEl>
                                        <p:attrNameLst>
                                          <p:attrName>ppt_w</p:attrName>
                                        </p:attrNameLst>
                                      </p:cBhvr>
                                      <p:tavLst>
                                        <p:tav tm="0">
                                          <p:val>
                                            <p:fltVal val="0"/>
                                          </p:val>
                                        </p:tav>
                                        <p:tav tm="100000">
                                          <p:val>
                                            <p:strVal val="#ppt_w"/>
                                          </p:val>
                                        </p:tav>
                                      </p:tavLst>
                                    </p:anim>
                                    <p:anim calcmode="lin" valueType="num">
                                      <p:cBhvr>
                                        <p:cTn id="112" dur="500" fill="hold"/>
                                        <p:tgtEl>
                                          <p:spTgt spid="147"/>
                                        </p:tgtEl>
                                        <p:attrNameLst>
                                          <p:attrName>ppt_h</p:attrName>
                                        </p:attrNameLst>
                                      </p:cBhvr>
                                      <p:tavLst>
                                        <p:tav tm="0">
                                          <p:val>
                                            <p:fltVal val="0"/>
                                          </p:val>
                                        </p:tav>
                                        <p:tav tm="100000">
                                          <p:val>
                                            <p:strVal val="#ppt_h"/>
                                          </p:val>
                                        </p:tav>
                                      </p:tavLst>
                                    </p:anim>
                                    <p:animEffect transition="in" filter="fade">
                                      <p:cBhvr>
                                        <p:cTn id="113" dur="500"/>
                                        <p:tgtEl>
                                          <p:spTgt spid="147"/>
                                        </p:tgtEl>
                                      </p:cBhvr>
                                    </p:animEffect>
                                  </p:childTnLst>
                                </p:cTn>
                              </p:par>
                              <p:par>
                                <p:cTn id="114" presetID="53" presetClass="entr" presetSubtype="16" fill="hold" grpId="0" nodeType="withEffect">
                                  <p:stCondLst>
                                    <p:cond delay="1500"/>
                                  </p:stCondLst>
                                  <p:childTnLst>
                                    <p:set>
                                      <p:cBhvr>
                                        <p:cTn id="115" dur="1" fill="hold">
                                          <p:stCondLst>
                                            <p:cond delay="0"/>
                                          </p:stCondLst>
                                        </p:cTn>
                                        <p:tgtEl>
                                          <p:spTgt spid="148"/>
                                        </p:tgtEl>
                                        <p:attrNameLst>
                                          <p:attrName>style.visibility</p:attrName>
                                        </p:attrNameLst>
                                      </p:cBhvr>
                                      <p:to>
                                        <p:strVal val="visible"/>
                                      </p:to>
                                    </p:set>
                                    <p:anim calcmode="lin" valueType="num">
                                      <p:cBhvr>
                                        <p:cTn id="116" dur="500" fill="hold"/>
                                        <p:tgtEl>
                                          <p:spTgt spid="148"/>
                                        </p:tgtEl>
                                        <p:attrNameLst>
                                          <p:attrName>ppt_w</p:attrName>
                                        </p:attrNameLst>
                                      </p:cBhvr>
                                      <p:tavLst>
                                        <p:tav tm="0">
                                          <p:val>
                                            <p:fltVal val="0"/>
                                          </p:val>
                                        </p:tav>
                                        <p:tav tm="100000">
                                          <p:val>
                                            <p:strVal val="#ppt_w"/>
                                          </p:val>
                                        </p:tav>
                                      </p:tavLst>
                                    </p:anim>
                                    <p:anim calcmode="lin" valueType="num">
                                      <p:cBhvr>
                                        <p:cTn id="117" dur="500" fill="hold"/>
                                        <p:tgtEl>
                                          <p:spTgt spid="148"/>
                                        </p:tgtEl>
                                        <p:attrNameLst>
                                          <p:attrName>ppt_h</p:attrName>
                                        </p:attrNameLst>
                                      </p:cBhvr>
                                      <p:tavLst>
                                        <p:tav tm="0">
                                          <p:val>
                                            <p:fltVal val="0"/>
                                          </p:val>
                                        </p:tav>
                                        <p:tav tm="100000">
                                          <p:val>
                                            <p:strVal val="#ppt_h"/>
                                          </p:val>
                                        </p:tav>
                                      </p:tavLst>
                                    </p:anim>
                                    <p:animEffect transition="in" filter="fade">
                                      <p:cBhvr>
                                        <p:cTn id="118" dur="500"/>
                                        <p:tgtEl>
                                          <p:spTgt spid="148"/>
                                        </p:tgtEl>
                                      </p:cBhvr>
                                    </p:animEffect>
                                  </p:childTnLst>
                                </p:cTn>
                              </p:par>
                              <p:par>
                                <p:cTn id="119" presetID="22" presetClass="entr" presetSubtype="8" fill="hold" grpId="0" nodeType="withEffect">
                                  <p:stCondLst>
                                    <p:cond delay="1500"/>
                                  </p:stCondLst>
                                  <p:childTnLst>
                                    <p:set>
                                      <p:cBhvr>
                                        <p:cTn id="120" dur="1" fill="hold">
                                          <p:stCondLst>
                                            <p:cond delay="0"/>
                                          </p:stCondLst>
                                        </p:cTn>
                                        <p:tgtEl>
                                          <p:spTgt spid="116"/>
                                        </p:tgtEl>
                                        <p:attrNameLst>
                                          <p:attrName>style.visibility</p:attrName>
                                        </p:attrNameLst>
                                      </p:cBhvr>
                                      <p:to>
                                        <p:strVal val="visible"/>
                                      </p:to>
                                    </p:set>
                                    <p:animEffect transition="in" filter="wipe(left)">
                                      <p:cBhvr>
                                        <p:cTn id="121" dur="250"/>
                                        <p:tgtEl>
                                          <p:spTgt spid="116"/>
                                        </p:tgtEl>
                                      </p:cBhvr>
                                    </p:animEffect>
                                  </p:childTnLst>
                                </p:cTn>
                              </p:par>
                              <p:par>
                                <p:cTn id="122" presetID="10" presetClass="entr" presetSubtype="0" fill="hold" grpId="0" nodeType="withEffect">
                                  <p:stCondLst>
                                    <p:cond delay="1500"/>
                                  </p:stCondLst>
                                  <p:childTnLst>
                                    <p:set>
                                      <p:cBhvr>
                                        <p:cTn id="123" dur="1" fill="hold">
                                          <p:stCondLst>
                                            <p:cond delay="0"/>
                                          </p:stCondLst>
                                        </p:cTn>
                                        <p:tgtEl>
                                          <p:spTgt spid="131"/>
                                        </p:tgtEl>
                                        <p:attrNameLst>
                                          <p:attrName>style.visibility</p:attrName>
                                        </p:attrNameLst>
                                      </p:cBhvr>
                                      <p:to>
                                        <p:strVal val="visible"/>
                                      </p:to>
                                    </p:set>
                                    <p:animEffect transition="in" filter="fade">
                                      <p:cBhvr>
                                        <p:cTn id="124" dur="250"/>
                                        <p:tgtEl>
                                          <p:spTgt spid="131"/>
                                        </p:tgtEl>
                                      </p:cBhvr>
                                    </p:animEffect>
                                  </p:childTnLst>
                                </p:cTn>
                              </p:par>
                              <p:par>
                                <p:cTn id="125" presetID="10" presetClass="entr" presetSubtype="0" fill="hold" grpId="0" nodeType="withEffect">
                                  <p:stCondLst>
                                    <p:cond delay="1750"/>
                                  </p:stCondLst>
                                  <p:childTnLst>
                                    <p:set>
                                      <p:cBhvr>
                                        <p:cTn id="126" dur="1" fill="hold">
                                          <p:stCondLst>
                                            <p:cond delay="0"/>
                                          </p:stCondLst>
                                        </p:cTn>
                                        <p:tgtEl>
                                          <p:spTgt spid="132"/>
                                        </p:tgtEl>
                                        <p:attrNameLst>
                                          <p:attrName>style.visibility</p:attrName>
                                        </p:attrNameLst>
                                      </p:cBhvr>
                                      <p:to>
                                        <p:strVal val="visible"/>
                                      </p:to>
                                    </p:set>
                                    <p:animEffect transition="in" filter="fade">
                                      <p:cBhvr>
                                        <p:cTn id="127" dur="250"/>
                                        <p:tgtEl>
                                          <p:spTgt spid="132"/>
                                        </p:tgtEl>
                                      </p:cBhvr>
                                    </p:animEffect>
                                  </p:childTnLst>
                                </p:cTn>
                              </p:par>
                              <p:par>
                                <p:cTn id="128" presetID="10" presetClass="exit" presetSubtype="0" fill="hold" grpId="1" nodeType="withEffect">
                                  <p:stCondLst>
                                    <p:cond delay="1750"/>
                                  </p:stCondLst>
                                  <p:childTnLst>
                                    <p:animEffect transition="out" filter="fade">
                                      <p:cBhvr>
                                        <p:cTn id="129" dur="250"/>
                                        <p:tgtEl>
                                          <p:spTgt spid="131"/>
                                        </p:tgtEl>
                                      </p:cBhvr>
                                    </p:animEffect>
                                    <p:set>
                                      <p:cBhvr>
                                        <p:cTn id="130" dur="1" fill="hold">
                                          <p:stCondLst>
                                            <p:cond delay="249"/>
                                          </p:stCondLst>
                                        </p:cTn>
                                        <p:tgtEl>
                                          <p:spTgt spid="131"/>
                                        </p:tgtEl>
                                        <p:attrNameLst>
                                          <p:attrName>style.visibility</p:attrName>
                                        </p:attrNameLst>
                                      </p:cBhvr>
                                      <p:to>
                                        <p:strVal val="hidden"/>
                                      </p:to>
                                    </p:set>
                                  </p:childTnLst>
                                </p:cTn>
                              </p:par>
                              <p:par>
                                <p:cTn id="131" presetID="10" presetClass="exit" presetSubtype="0" fill="hold" grpId="1" nodeType="withEffect">
                                  <p:stCondLst>
                                    <p:cond delay="2000"/>
                                  </p:stCondLst>
                                  <p:childTnLst>
                                    <p:animEffect transition="out" filter="fade">
                                      <p:cBhvr>
                                        <p:cTn id="132" dur="250"/>
                                        <p:tgtEl>
                                          <p:spTgt spid="132"/>
                                        </p:tgtEl>
                                      </p:cBhvr>
                                    </p:animEffect>
                                    <p:set>
                                      <p:cBhvr>
                                        <p:cTn id="133" dur="1" fill="hold">
                                          <p:stCondLst>
                                            <p:cond delay="249"/>
                                          </p:stCondLst>
                                        </p:cTn>
                                        <p:tgtEl>
                                          <p:spTgt spid="132"/>
                                        </p:tgtEl>
                                        <p:attrNameLst>
                                          <p:attrName>style.visibility</p:attrName>
                                        </p:attrNameLst>
                                      </p:cBhvr>
                                      <p:to>
                                        <p:strVal val="hidden"/>
                                      </p:to>
                                    </p:set>
                                  </p:childTnLst>
                                </p:cTn>
                              </p:par>
                              <p:par>
                                <p:cTn id="134" presetID="10" presetClass="entr" presetSubtype="0" fill="hold" grpId="0" nodeType="withEffect">
                                  <p:stCondLst>
                                    <p:cond delay="2000"/>
                                  </p:stCondLst>
                                  <p:childTnLst>
                                    <p:set>
                                      <p:cBhvr>
                                        <p:cTn id="135" dur="1" fill="hold">
                                          <p:stCondLst>
                                            <p:cond delay="0"/>
                                          </p:stCondLst>
                                        </p:cTn>
                                        <p:tgtEl>
                                          <p:spTgt spid="133"/>
                                        </p:tgtEl>
                                        <p:attrNameLst>
                                          <p:attrName>style.visibility</p:attrName>
                                        </p:attrNameLst>
                                      </p:cBhvr>
                                      <p:to>
                                        <p:strVal val="visible"/>
                                      </p:to>
                                    </p:set>
                                    <p:animEffect transition="in" filter="fade">
                                      <p:cBhvr>
                                        <p:cTn id="136" dur="250"/>
                                        <p:tgtEl>
                                          <p:spTgt spid="133"/>
                                        </p:tgtEl>
                                      </p:cBhvr>
                                    </p:animEffect>
                                  </p:childTnLst>
                                </p:cTn>
                              </p:par>
                              <p:par>
                                <p:cTn id="137" presetID="10" presetClass="entr" presetSubtype="0" fill="hold" grpId="0" nodeType="withEffect">
                                  <p:stCondLst>
                                    <p:cond delay="2250"/>
                                  </p:stCondLst>
                                  <p:childTnLst>
                                    <p:set>
                                      <p:cBhvr>
                                        <p:cTn id="138" dur="1" fill="hold">
                                          <p:stCondLst>
                                            <p:cond delay="0"/>
                                          </p:stCondLst>
                                        </p:cTn>
                                        <p:tgtEl>
                                          <p:spTgt spid="134"/>
                                        </p:tgtEl>
                                        <p:attrNameLst>
                                          <p:attrName>style.visibility</p:attrName>
                                        </p:attrNameLst>
                                      </p:cBhvr>
                                      <p:to>
                                        <p:strVal val="visible"/>
                                      </p:to>
                                    </p:set>
                                    <p:animEffect transition="in" filter="fade">
                                      <p:cBhvr>
                                        <p:cTn id="139" dur="250"/>
                                        <p:tgtEl>
                                          <p:spTgt spid="134"/>
                                        </p:tgtEl>
                                      </p:cBhvr>
                                    </p:animEffect>
                                  </p:childTnLst>
                                </p:cTn>
                              </p:par>
                              <p:par>
                                <p:cTn id="140" presetID="10" presetClass="exit" presetSubtype="0" fill="hold" grpId="1" nodeType="withEffect">
                                  <p:stCondLst>
                                    <p:cond delay="2250"/>
                                  </p:stCondLst>
                                  <p:childTnLst>
                                    <p:animEffect transition="out" filter="fade">
                                      <p:cBhvr>
                                        <p:cTn id="141" dur="250"/>
                                        <p:tgtEl>
                                          <p:spTgt spid="133"/>
                                        </p:tgtEl>
                                      </p:cBhvr>
                                    </p:animEffect>
                                    <p:set>
                                      <p:cBhvr>
                                        <p:cTn id="142" dur="1" fill="hold">
                                          <p:stCondLst>
                                            <p:cond delay="249"/>
                                          </p:stCondLst>
                                        </p:cTn>
                                        <p:tgtEl>
                                          <p:spTgt spid="133"/>
                                        </p:tgtEl>
                                        <p:attrNameLst>
                                          <p:attrName>style.visibility</p:attrName>
                                        </p:attrNameLst>
                                      </p:cBhvr>
                                      <p:to>
                                        <p:strVal val="hidden"/>
                                      </p:to>
                                    </p:set>
                                  </p:childTnLst>
                                </p:cTn>
                              </p:par>
                              <p:par>
                                <p:cTn id="143" presetID="10" presetClass="exit" presetSubtype="0" fill="hold" grpId="1" nodeType="withEffect">
                                  <p:stCondLst>
                                    <p:cond delay="2500"/>
                                  </p:stCondLst>
                                  <p:childTnLst>
                                    <p:animEffect transition="out" filter="fade">
                                      <p:cBhvr>
                                        <p:cTn id="144" dur="250"/>
                                        <p:tgtEl>
                                          <p:spTgt spid="134"/>
                                        </p:tgtEl>
                                      </p:cBhvr>
                                    </p:animEffect>
                                    <p:set>
                                      <p:cBhvr>
                                        <p:cTn id="145" dur="1" fill="hold">
                                          <p:stCondLst>
                                            <p:cond delay="249"/>
                                          </p:stCondLst>
                                        </p:cTn>
                                        <p:tgtEl>
                                          <p:spTgt spid="134"/>
                                        </p:tgtEl>
                                        <p:attrNameLst>
                                          <p:attrName>style.visibility</p:attrName>
                                        </p:attrNameLst>
                                      </p:cBhvr>
                                      <p:to>
                                        <p:strVal val="hidden"/>
                                      </p:to>
                                    </p:set>
                                  </p:childTnLst>
                                </p:cTn>
                              </p:par>
                              <p:par>
                                <p:cTn id="146" presetID="8" presetClass="emph" presetSubtype="0" fill="hold" nodeType="withEffect">
                                  <p:stCondLst>
                                    <p:cond delay="1500"/>
                                  </p:stCondLst>
                                  <p:childTnLst>
                                    <p:animRot by="10800000">
                                      <p:cBhvr>
                                        <p:cTn id="147" dur="2000" fill="hold"/>
                                        <p:tgtEl>
                                          <p:spTgt spid="100"/>
                                        </p:tgtEl>
                                        <p:attrNameLst>
                                          <p:attrName>r</p:attrName>
                                        </p:attrNameLst>
                                      </p:cBhvr>
                                    </p:animRot>
                                  </p:childTnLst>
                                </p:cTn>
                              </p:par>
                            </p:childTnLst>
                          </p:cTn>
                        </p:par>
                        <p:par>
                          <p:cTn id="148" fill="hold">
                            <p:stCondLst>
                              <p:cond delay="11350"/>
                            </p:stCondLst>
                            <p:childTnLst>
                              <p:par>
                                <p:cTn id="149" presetID="1" presetClass="entr" presetSubtype="0" fill="hold" grpId="0" nodeType="afterEffect">
                                  <p:stCondLst>
                                    <p:cond delay="0"/>
                                  </p:stCondLst>
                                  <p:childTnLst>
                                    <p:set>
                                      <p:cBhvr>
                                        <p:cTn id="150" dur="1" fill="hold">
                                          <p:stCondLst>
                                            <p:cond delay="0"/>
                                          </p:stCondLst>
                                        </p:cTn>
                                        <p:tgtEl>
                                          <p:spTgt spid="177">
                                            <p:txEl>
                                              <p:pRg st="0" end="0"/>
                                            </p:txEl>
                                          </p:spTgt>
                                        </p:tgtEl>
                                        <p:attrNameLst>
                                          <p:attrName>style.visibility</p:attrName>
                                        </p:attrNameLst>
                                      </p:cBhvr>
                                      <p:to>
                                        <p:strVal val="visible"/>
                                      </p:to>
                                    </p:set>
                                  </p:childTnLst>
                                </p:cTn>
                              </p:par>
                            </p:childTnLst>
                          </p:cTn>
                        </p:par>
                        <p:par>
                          <p:cTn id="151" fill="hold">
                            <p:stCondLst>
                              <p:cond delay="11350"/>
                            </p:stCondLst>
                            <p:childTnLst>
                              <p:par>
                                <p:cTn id="152" presetID="1" presetClass="entr" presetSubtype="0" fill="hold" grpId="0" nodeType="afterEffect">
                                  <p:stCondLst>
                                    <p:cond delay="500"/>
                                  </p:stCondLst>
                                  <p:childTnLst>
                                    <p:set>
                                      <p:cBhvr>
                                        <p:cTn id="153" dur="1" fill="hold">
                                          <p:stCondLst>
                                            <p:cond delay="0"/>
                                          </p:stCondLst>
                                        </p:cTn>
                                        <p:tgtEl>
                                          <p:spTgt spid="177">
                                            <p:txEl>
                                              <p:pRg st="1" end="1"/>
                                            </p:txEl>
                                          </p:spTgt>
                                        </p:tgtEl>
                                        <p:attrNameLst>
                                          <p:attrName>style.visibility</p:attrName>
                                        </p:attrNameLst>
                                      </p:cBhvr>
                                      <p:to>
                                        <p:strVal val="visible"/>
                                      </p:to>
                                    </p:set>
                                  </p:childTnLst>
                                </p:cTn>
                              </p:par>
                            </p:childTnLst>
                          </p:cTn>
                        </p:par>
                        <p:par>
                          <p:cTn id="154" fill="hold">
                            <p:stCondLst>
                              <p:cond delay="11850"/>
                            </p:stCondLst>
                            <p:childTnLst>
                              <p:par>
                                <p:cTn id="155" presetID="1" presetClass="entr" presetSubtype="0" fill="hold" grpId="0" nodeType="afterEffect">
                                  <p:stCondLst>
                                    <p:cond delay="500"/>
                                  </p:stCondLst>
                                  <p:childTnLst>
                                    <p:set>
                                      <p:cBhvr>
                                        <p:cTn id="156" dur="1" fill="hold">
                                          <p:stCondLst>
                                            <p:cond delay="0"/>
                                          </p:stCondLst>
                                        </p:cTn>
                                        <p:tgtEl>
                                          <p:spTgt spid="177">
                                            <p:txEl>
                                              <p:pRg st="2" end="2"/>
                                            </p:txEl>
                                          </p:spTgt>
                                        </p:tgtEl>
                                        <p:attrNameLst>
                                          <p:attrName>style.visibility</p:attrName>
                                        </p:attrNameLst>
                                      </p:cBhvr>
                                      <p:to>
                                        <p:strVal val="visible"/>
                                      </p:to>
                                    </p:set>
                                  </p:childTnLst>
                                </p:cTn>
                              </p:par>
                            </p:childTnLst>
                          </p:cTn>
                        </p:par>
                        <p:par>
                          <p:cTn id="157" fill="hold">
                            <p:stCondLst>
                              <p:cond delay="12350"/>
                            </p:stCondLst>
                            <p:childTnLst>
                              <p:par>
                                <p:cTn id="158" presetID="10" presetClass="entr" presetSubtype="0" fill="hold" grpId="0" nodeType="afterEffect">
                                  <p:stCondLst>
                                    <p:cond delay="30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200"/>
                                        <p:tgtEl>
                                          <p:spTgt spid="109"/>
                                        </p:tgtEl>
                                      </p:cBhvr>
                                    </p:animEffect>
                                  </p:childTnLst>
                                </p:cTn>
                              </p:par>
                            </p:childTnLst>
                          </p:cTn>
                        </p:par>
                        <p:par>
                          <p:cTn id="161" fill="hold">
                            <p:stCondLst>
                              <p:cond delay="12850"/>
                            </p:stCondLst>
                            <p:childTnLst>
                              <p:par>
                                <p:cTn id="162" presetID="10" presetClass="entr" presetSubtype="0" fill="hold" grpId="0" nodeType="afterEffect">
                                  <p:stCondLst>
                                    <p:cond delay="0"/>
                                  </p:stCondLst>
                                  <p:childTnLst>
                                    <p:set>
                                      <p:cBhvr>
                                        <p:cTn id="163" dur="1" fill="hold">
                                          <p:stCondLst>
                                            <p:cond delay="0"/>
                                          </p:stCondLst>
                                        </p:cTn>
                                        <p:tgtEl>
                                          <p:spTgt spid="110"/>
                                        </p:tgtEl>
                                        <p:attrNameLst>
                                          <p:attrName>style.visibility</p:attrName>
                                        </p:attrNameLst>
                                      </p:cBhvr>
                                      <p:to>
                                        <p:strVal val="visible"/>
                                      </p:to>
                                    </p:set>
                                    <p:animEffect transition="in" filter="fade">
                                      <p:cBhvr>
                                        <p:cTn id="164" dur="2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6" grpId="0" animBg="1"/>
      <p:bldP spid="131" grpId="0" animBg="1"/>
      <p:bldP spid="131" grpId="1" animBg="1"/>
      <p:bldP spid="132" grpId="0" animBg="1"/>
      <p:bldP spid="132" grpId="1" animBg="1"/>
      <p:bldP spid="133" grpId="0" animBg="1"/>
      <p:bldP spid="133" grpId="1" animBg="1"/>
      <p:bldP spid="134" grpId="0" animBg="1"/>
      <p:bldP spid="134" grpId="1" animBg="1"/>
      <p:bldP spid="177" grpId="0" uiExpand="1" build="p"/>
      <p:bldP spid="178" grpId="0"/>
      <p:bldP spid="147" grpId="0" animBg="1"/>
      <p:bldP spid="148" grpId="0"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8" grpId="0" animBg="1"/>
      <p:bldP spid="198" grpId="1" animBg="1"/>
      <p:bldP spid="199" grpId="0" animBg="1"/>
      <p:bldP spid="199" grpId="1" animBg="1"/>
      <p:bldP spid="200" grpId="0" animBg="1"/>
      <p:bldP spid="200" grpId="1" animBg="1"/>
      <p:bldP spid="108" grpId="0" uiExpand="1" build="p"/>
      <p:bldP spid="109" grpId="0"/>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p:cNvGrpSpPr/>
          <p:nvPr/>
        </p:nvGrpSpPr>
        <p:grpSpPr>
          <a:xfrm>
            <a:off x="1558593" y="1350962"/>
            <a:ext cx="1471612" cy="2041526"/>
            <a:chOff x="1558593" y="1350962"/>
            <a:chExt cx="1471612" cy="2041526"/>
          </a:xfrm>
        </p:grpSpPr>
        <p:sp>
          <p:nvSpPr>
            <p:cNvPr id="13" name="Freeform 5"/>
            <p:cNvSpPr>
              <a:spLocks/>
            </p:cNvSpPr>
            <p:nvPr/>
          </p:nvSpPr>
          <p:spPr bwMode="auto">
            <a:xfrm>
              <a:off x="1690355" y="1350962"/>
              <a:ext cx="1339850" cy="1771650"/>
            </a:xfrm>
            <a:custGeom>
              <a:avLst/>
              <a:gdLst>
                <a:gd name="T0" fmla="*/ 0 w 244"/>
                <a:gd name="T1" fmla="*/ 80 h 322"/>
                <a:gd name="T2" fmla="*/ 137 w 244"/>
                <a:gd name="T3" fmla="*/ 29 h 322"/>
                <a:gd name="T4" fmla="*/ 151 w 244"/>
                <a:gd name="T5" fmla="*/ 35 h 322"/>
                <a:gd name="T6" fmla="*/ 209 w 244"/>
                <a:gd name="T7" fmla="*/ 75 h 322"/>
                <a:gd name="T8" fmla="*/ 209 w 244"/>
                <a:gd name="T9" fmla="*/ 149 h 322"/>
                <a:gd name="T10" fmla="*/ 208 w 244"/>
                <a:gd name="T11" fmla="*/ 201 h 322"/>
                <a:gd name="T12" fmla="*/ 203 w 244"/>
                <a:gd name="T13" fmla="*/ 214 h 322"/>
                <a:gd name="T14" fmla="*/ 200 w 244"/>
                <a:gd name="T15" fmla="*/ 219 h 322"/>
                <a:gd name="T16" fmla="*/ 196 w 244"/>
                <a:gd name="T17" fmla="*/ 232 h 322"/>
                <a:gd name="T18" fmla="*/ 188 w 244"/>
                <a:gd name="T19" fmla="*/ 289 h 322"/>
                <a:gd name="T20" fmla="*/ 182 w 244"/>
                <a:gd name="T21" fmla="*/ 303 h 322"/>
                <a:gd name="T22" fmla="*/ 157 w 244"/>
                <a:gd name="T23" fmla="*/ 31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322">
                  <a:moveTo>
                    <a:pt x="0" y="80"/>
                  </a:moveTo>
                  <a:cubicBezTo>
                    <a:pt x="0" y="80"/>
                    <a:pt x="28" y="0"/>
                    <a:pt x="137" y="29"/>
                  </a:cubicBezTo>
                  <a:cubicBezTo>
                    <a:pt x="142" y="30"/>
                    <a:pt x="146" y="32"/>
                    <a:pt x="151" y="35"/>
                  </a:cubicBezTo>
                  <a:cubicBezTo>
                    <a:pt x="209" y="75"/>
                    <a:pt x="209" y="75"/>
                    <a:pt x="209" y="75"/>
                  </a:cubicBezTo>
                  <a:cubicBezTo>
                    <a:pt x="209" y="75"/>
                    <a:pt x="244" y="114"/>
                    <a:pt x="209" y="149"/>
                  </a:cubicBezTo>
                  <a:cubicBezTo>
                    <a:pt x="208" y="201"/>
                    <a:pt x="208" y="201"/>
                    <a:pt x="208" y="201"/>
                  </a:cubicBezTo>
                  <a:cubicBezTo>
                    <a:pt x="208" y="206"/>
                    <a:pt x="206" y="210"/>
                    <a:pt x="203" y="214"/>
                  </a:cubicBezTo>
                  <a:cubicBezTo>
                    <a:pt x="200" y="219"/>
                    <a:pt x="200" y="219"/>
                    <a:pt x="200" y="219"/>
                  </a:cubicBezTo>
                  <a:cubicBezTo>
                    <a:pt x="197" y="223"/>
                    <a:pt x="196" y="227"/>
                    <a:pt x="196" y="232"/>
                  </a:cubicBezTo>
                  <a:cubicBezTo>
                    <a:pt x="197" y="245"/>
                    <a:pt x="198" y="275"/>
                    <a:pt x="188" y="289"/>
                  </a:cubicBezTo>
                  <a:cubicBezTo>
                    <a:pt x="185" y="294"/>
                    <a:pt x="183" y="298"/>
                    <a:pt x="182" y="303"/>
                  </a:cubicBezTo>
                  <a:cubicBezTo>
                    <a:pt x="179" y="311"/>
                    <a:pt x="173" y="322"/>
                    <a:pt x="157" y="31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p:nvSpPr>
          <p:spPr bwMode="auto">
            <a:xfrm>
              <a:off x="2476168" y="3024188"/>
              <a:ext cx="71438" cy="323850"/>
            </a:xfrm>
            <a:custGeom>
              <a:avLst/>
              <a:gdLst>
                <a:gd name="T0" fmla="*/ 13 w 13"/>
                <a:gd name="T1" fmla="*/ 0 h 59"/>
                <a:gd name="T2" fmla="*/ 5 w 13"/>
                <a:gd name="T3" fmla="*/ 59 h 59"/>
              </a:gdLst>
              <a:ahLst/>
              <a:cxnLst>
                <a:cxn ang="0">
                  <a:pos x="T0" y="T1"/>
                </a:cxn>
                <a:cxn ang="0">
                  <a:pos x="T2" y="T3"/>
                </a:cxn>
              </a:cxnLst>
              <a:rect l="0" t="0" r="r" b="b"/>
              <a:pathLst>
                <a:path w="13" h="59">
                  <a:moveTo>
                    <a:pt x="13" y="0"/>
                  </a:moveTo>
                  <a:cubicBezTo>
                    <a:pt x="13" y="0"/>
                    <a:pt x="0" y="48"/>
                    <a:pt x="5" y="5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p:nvSpPr>
          <p:spPr bwMode="auto">
            <a:xfrm>
              <a:off x="2465055" y="2408238"/>
              <a:ext cx="115888" cy="417513"/>
            </a:xfrm>
            <a:custGeom>
              <a:avLst/>
              <a:gdLst>
                <a:gd name="T0" fmla="*/ 21 w 21"/>
                <a:gd name="T1" fmla="*/ 0 h 76"/>
                <a:gd name="T2" fmla="*/ 21 w 21"/>
                <a:gd name="T3" fmla="*/ 76 h 76"/>
              </a:gdLst>
              <a:ahLst/>
              <a:cxnLst>
                <a:cxn ang="0">
                  <a:pos x="T0" y="T1"/>
                </a:cxn>
                <a:cxn ang="0">
                  <a:pos x="T2" y="T3"/>
                </a:cxn>
              </a:cxnLst>
              <a:rect l="0" t="0" r="r" b="b"/>
              <a:pathLst>
                <a:path w="21" h="76">
                  <a:moveTo>
                    <a:pt x="21" y="0"/>
                  </a:moveTo>
                  <a:cubicBezTo>
                    <a:pt x="21" y="0"/>
                    <a:pt x="0" y="26"/>
                    <a:pt x="21" y="7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p:cNvSpPr>
            <p:nvPr/>
          </p:nvSpPr>
          <p:spPr bwMode="auto">
            <a:xfrm>
              <a:off x="2185655" y="2408238"/>
              <a:ext cx="312738" cy="527050"/>
            </a:xfrm>
            <a:custGeom>
              <a:avLst/>
              <a:gdLst>
                <a:gd name="T0" fmla="*/ 57 w 57"/>
                <a:gd name="T1" fmla="*/ 0 h 96"/>
                <a:gd name="T2" fmla="*/ 47 w 57"/>
                <a:gd name="T3" fmla="*/ 40 h 96"/>
                <a:gd name="T4" fmla="*/ 36 w 57"/>
                <a:gd name="T5" fmla="*/ 59 h 96"/>
                <a:gd name="T6" fmla="*/ 0 w 57"/>
                <a:gd name="T7" fmla="*/ 96 h 96"/>
              </a:gdLst>
              <a:ahLst/>
              <a:cxnLst>
                <a:cxn ang="0">
                  <a:pos x="T0" y="T1"/>
                </a:cxn>
                <a:cxn ang="0">
                  <a:pos x="T2" y="T3"/>
                </a:cxn>
                <a:cxn ang="0">
                  <a:pos x="T4" y="T5"/>
                </a:cxn>
                <a:cxn ang="0">
                  <a:pos x="T6" y="T7"/>
                </a:cxn>
              </a:cxnLst>
              <a:rect l="0" t="0" r="r" b="b"/>
              <a:pathLst>
                <a:path w="57" h="96">
                  <a:moveTo>
                    <a:pt x="57" y="0"/>
                  </a:moveTo>
                  <a:cubicBezTo>
                    <a:pt x="47" y="40"/>
                    <a:pt x="47" y="40"/>
                    <a:pt x="47" y="40"/>
                  </a:cubicBezTo>
                  <a:cubicBezTo>
                    <a:pt x="45" y="47"/>
                    <a:pt x="41" y="54"/>
                    <a:pt x="36" y="59"/>
                  </a:cubicBezTo>
                  <a:cubicBezTo>
                    <a:pt x="0" y="96"/>
                    <a:pt x="0" y="96"/>
                    <a:pt x="0" y="96"/>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p:nvSpPr>
          <p:spPr bwMode="auto">
            <a:xfrm>
              <a:off x="2036430" y="3024188"/>
              <a:ext cx="439738" cy="285750"/>
            </a:xfrm>
            <a:custGeom>
              <a:avLst/>
              <a:gdLst>
                <a:gd name="T0" fmla="*/ 0 w 80"/>
                <a:gd name="T1" fmla="*/ 0 h 52"/>
                <a:gd name="T2" fmla="*/ 80 w 80"/>
                <a:gd name="T3" fmla="*/ 52 h 52"/>
              </a:gdLst>
              <a:ahLst/>
              <a:cxnLst>
                <a:cxn ang="0">
                  <a:pos x="T0" y="T1"/>
                </a:cxn>
                <a:cxn ang="0">
                  <a:pos x="T2" y="T3"/>
                </a:cxn>
              </a:cxnLst>
              <a:rect l="0" t="0" r="r" b="b"/>
              <a:pathLst>
                <a:path w="80" h="52">
                  <a:moveTo>
                    <a:pt x="0" y="0"/>
                  </a:moveTo>
                  <a:cubicBezTo>
                    <a:pt x="0" y="0"/>
                    <a:pt x="46" y="11"/>
                    <a:pt x="80" y="5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p:nvSpPr>
          <p:spPr bwMode="auto">
            <a:xfrm>
              <a:off x="1558593" y="2941638"/>
              <a:ext cx="917575" cy="450850"/>
            </a:xfrm>
            <a:custGeom>
              <a:avLst/>
              <a:gdLst>
                <a:gd name="T0" fmla="*/ 0 w 167"/>
                <a:gd name="T1" fmla="*/ 41 h 82"/>
                <a:gd name="T2" fmla="*/ 29 w 167"/>
                <a:gd name="T3" fmla="*/ 8 h 82"/>
                <a:gd name="T4" fmla="*/ 167 w 167"/>
                <a:gd name="T5" fmla="*/ 82 h 82"/>
              </a:gdLst>
              <a:ahLst/>
              <a:cxnLst>
                <a:cxn ang="0">
                  <a:pos x="T0" y="T1"/>
                </a:cxn>
                <a:cxn ang="0">
                  <a:pos x="T2" y="T3"/>
                </a:cxn>
                <a:cxn ang="0">
                  <a:pos x="T4" y="T5"/>
                </a:cxn>
              </a:cxnLst>
              <a:rect l="0" t="0" r="r" b="b"/>
              <a:pathLst>
                <a:path w="167" h="82">
                  <a:moveTo>
                    <a:pt x="0" y="41"/>
                  </a:moveTo>
                  <a:cubicBezTo>
                    <a:pt x="29" y="8"/>
                    <a:pt x="29" y="8"/>
                    <a:pt x="29" y="8"/>
                  </a:cubicBezTo>
                  <a:cubicBezTo>
                    <a:pt x="29" y="8"/>
                    <a:pt x="85" y="0"/>
                    <a:pt x="167" y="82"/>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 name="Freeform 18"/>
          <p:cNvSpPr>
            <a:spLocks/>
          </p:cNvSpPr>
          <p:nvPr/>
        </p:nvSpPr>
        <p:spPr bwMode="auto">
          <a:xfrm>
            <a:off x="801355" y="3144838"/>
            <a:ext cx="701675" cy="771525"/>
          </a:xfrm>
          <a:custGeom>
            <a:avLst/>
            <a:gdLst>
              <a:gd name="T0" fmla="*/ 128 w 128"/>
              <a:gd name="T1" fmla="*/ 0 h 140"/>
              <a:gd name="T2" fmla="*/ 67 w 128"/>
              <a:gd name="T3" fmla="*/ 30 h 140"/>
              <a:gd name="T4" fmla="*/ 1 w 128"/>
              <a:gd name="T5" fmla="*/ 140 h 140"/>
            </a:gdLst>
            <a:ahLst/>
            <a:cxnLst>
              <a:cxn ang="0">
                <a:pos x="T0" y="T1"/>
              </a:cxn>
              <a:cxn ang="0">
                <a:pos x="T2" y="T3"/>
              </a:cxn>
              <a:cxn ang="0">
                <a:pos x="T4" y="T5"/>
              </a:cxn>
            </a:cxnLst>
            <a:rect l="0" t="0" r="r" b="b"/>
            <a:pathLst>
              <a:path w="128" h="140">
                <a:moveTo>
                  <a:pt x="128" y="0"/>
                </a:moveTo>
                <a:cubicBezTo>
                  <a:pt x="67" y="30"/>
                  <a:pt x="67" y="30"/>
                  <a:pt x="67" y="30"/>
                </a:cubicBezTo>
                <a:cubicBezTo>
                  <a:pt x="67" y="30"/>
                  <a:pt x="0" y="60"/>
                  <a:pt x="1" y="14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5" name="Group 104"/>
          <p:cNvGrpSpPr/>
          <p:nvPr/>
        </p:nvGrpSpPr>
        <p:grpSpPr>
          <a:xfrm>
            <a:off x="3558843" y="4779963"/>
            <a:ext cx="1597025" cy="688975"/>
            <a:chOff x="3558843" y="4779963"/>
            <a:chExt cx="1597025" cy="688975"/>
          </a:xfrm>
        </p:grpSpPr>
        <p:sp>
          <p:nvSpPr>
            <p:cNvPr id="27" name="Freeform 19"/>
            <p:cNvSpPr>
              <a:spLocks/>
            </p:cNvSpPr>
            <p:nvPr/>
          </p:nvSpPr>
          <p:spPr bwMode="auto">
            <a:xfrm>
              <a:off x="4211305" y="4956175"/>
              <a:ext cx="944563" cy="512763"/>
            </a:xfrm>
            <a:custGeom>
              <a:avLst/>
              <a:gdLst>
                <a:gd name="T0" fmla="*/ 0 w 595"/>
                <a:gd name="T1" fmla="*/ 219 h 323"/>
                <a:gd name="T2" fmla="*/ 405 w 595"/>
                <a:gd name="T3" fmla="*/ 323 h 323"/>
                <a:gd name="T4" fmla="*/ 595 w 595"/>
                <a:gd name="T5" fmla="*/ 153 h 323"/>
                <a:gd name="T6" fmla="*/ 38 w 595"/>
                <a:gd name="T7" fmla="*/ 0 h 323"/>
              </a:gdLst>
              <a:ahLst/>
              <a:cxnLst>
                <a:cxn ang="0">
                  <a:pos x="T0" y="T1"/>
                </a:cxn>
                <a:cxn ang="0">
                  <a:pos x="T2" y="T3"/>
                </a:cxn>
                <a:cxn ang="0">
                  <a:pos x="T4" y="T5"/>
                </a:cxn>
                <a:cxn ang="0">
                  <a:pos x="T6" y="T7"/>
                </a:cxn>
              </a:cxnLst>
              <a:rect l="0" t="0" r="r" b="b"/>
              <a:pathLst>
                <a:path w="595" h="323">
                  <a:moveTo>
                    <a:pt x="0" y="219"/>
                  </a:moveTo>
                  <a:lnTo>
                    <a:pt x="405" y="323"/>
                  </a:lnTo>
                  <a:lnTo>
                    <a:pt x="595" y="153"/>
                  </a:lnTo>
                  <a:lnTo>
                    <a:pt x="38"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0"/>
            <p:cNvSpPr>
              <a:spLocks noChangeShapeType="1"/>
            </p:cNvSpPr>
            <p:nvPr/>
          </p:nvSpPr>
          <p:spPr bwMode="auto">
            <a:xfrm flipH="1" flipV="1">
              <a:off x="3558843" y="4779963"/>
              <a:ext cx="158750" cy="49213"/>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6" name="Group 105"/>
          <p:cNvGrpSpPr/>
          <p:nvPr/>
        </p:nvGrpSpPr>
        <p:grpSpPr>
          <a:xfrm>
            <a:off x="2558718" y="3392488"/>
            <a:ext cx="1949450" cy="2830512"/>
            <a:chOff x="2558718" y="3392488"/>
            <a:chExt cx="1949450" cy="2830512"/>
          </a:xfrm>
        </p:grpSpPr>
        <p:sp>
          <p:nvSpPr>
            <p:cNvPr id="19" name="Freeform 11"/>
            <p:cNvSpPr>
              <a:spLocks/>
            </p:cNvSpPr>
            <p:nvPr/>
          </p:nvSpPr>
          <p:spPr bwMode="auto">
            <a:xfrm>
              <a:off x="2558718" y="3392488"/>
              <a:ext cx="1223963" cy="2119313"/>
            </a:xfrm>
            <a:custGeom>
              <a:avLst/>
              <a:gdLst>
                <a:gd name="T0" fmla="*/ 0 w 223"/>
                <a:gd name="T1" fmla="*/ 0 h 385"/>
                <a:gd name="T2" fmla="*/ 95 w 223"/>
                <a:gd name="T3" fmla="*/ 41 h 385"/>
                <a:gd name="T4" fmla="*/ 128 w 223"/>
                <a:gd name="T5" fmla="*/ 77 h 385"/>
                <a:gd name="T6" fmla="*/ 131 w 223"/>
                <a:gd name="T7" fmla="*/ 88 h 385"/>
                <a:gd name="T8" fmla="*/ 136 w 223"/>
                <a:gd name="T9" fmla="*/ 152 h 385"/>
                <a:gd name="T10" fmla="*/ 196 w 223"/>
                <a:gd name="T11" fmla="*/ 310 h 385"/>
                <a:gd name="T12" fmla="*/ 219 w 223"/>
                <a:gd name="T13" fmla="*/ 385 h 385"/>
              </a:gdLst>
              <a:ahLst/>
              <a:cxnLst>
                <a:cxn ang="0">
                  <a:pos x="T0" y="T1"/>
                </a:cxn>
                <a:cxn ang="0">
                  <a:pos x="T2" y="T3"/>
                </a:cxn>
                <a:cxn ang="0">
                  <a:pos x="T4" y="T5"/>
                </a:cxn>
                <a:cxn ang="0">
                  <a:pos x="T6" y="T7"/>
                </a:cxn>
                <a:cxn ang="0">
                  <a:pos x="T8" y="T9"/>
                </a:cxn>
                <a:cxn ang="0">
                  <a:pos x="T10" y="T11"/>
                </a:cxn>
                <a:cxn ang="0">
                  <a:pos x="T12" y="T13"/>
                </a:cxn>
              </a:cxnLst>
              <a:rect l="0" t="0" r="r" b="b"/>
              <a:pathLst>
                <a:path w="223" h="385">
                  <a:moveTo>
                    <a:pt x="0" y="0"/>
                  </a:moveTo>
                  <a:cubicBezTo>
                    <a:pt x="0" y="0"/>
                    <a:pt x="70" y="38"/>
                    <a:pt x="95" y="41"/>
                  </a:cubicBezTo>
                  <a:cubicBezTo>
                    <a:pt x="113" y="42"/>
                    <a:pt x="124" y="66"/>
                    <a:pt x="128" y="77"/>
                  </a:cubicBezTo>
                  <a:cubicBezTo>
                    <a:pt x="129" y="81"/>
                    <a:pt x="130" y="84"/>
                    <a:pt x="131" y="88"/>
                  </a:cubicBezTo>
                  <a:cubicBezTo>
                    <a:pt x="132" y="101"/>
                    <a:pt x="136" y="134"/>
                    <a:pt x="136" y="152"/>
                  </a:cubicBezTo>
                  <a:cubicBezTo>
                    <a:pt x="196" y="310"/>
                    <a:pt x="196" y="310"/>
                    <a:pt x="196" y="310"/>
                  </a:cubicBezTo>
                  <a:cubicBezTo>
                    <a:pt x="196" y="310"/>
                    <a:pt x="223" y="341"/>
                    <a:pt x="219" y="38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p:cNvSpPr>
            <p:nvPr/>
          </p:nvSpPr>
          <p:spPr bwMode="auto">
            <a:xfrm>
              <a:off x="3668380" y="4929188"/>
              <a:ext cx="565150" cy="517525"/>
            </a:xfrm>
            <a:custGeom>
              <a:avLst/>
              <a:gdLst>
                <a:gd name="T0" fmla="*/ 0 w 103"/>
                <a:gd name="T1" fmla="*/ 27 h 94"/>
                <a:gd name="T2" fmla="*/ 12 w 103"/>
                <a:gd name="T3" fmla="*/ 11 h 94"/>
                <a:gd name="T4" fmla="*/ 103 w 103"/>
                <a:gd name="T5" fmla="*/ 94 h 94"/>
              </a:gdLst>
              <a:ahLst/>
              <a:cxnLst>
                <a:cxn ang="0">
                  <a:pos x="T0" y="T1"/>
                </a:cxn>
                <a:cxn ang="0">
                  <a:pos x="T2" y="T3"/>
                </a:cxn>
                <a:cxn ang="0">
                  <a:pos x="T4" y="T5"/>
                </a:cxn>
              </a:cxnLst>
              <a:rect l="0" t="0" r="r" b="b"/>
              <a:pathLst>
                <a:path w="103" h="94">
                  <a:moveTo>
                    <a:pt x="0" y="27"/>
                  </a:moveTo>
                  <a:cubicBezTo>
                    <a:pt x="12" y="11"/>
                    <a:pt x="12" y="11"/>
                    <a:pt x="12" y="11"/>
                  </a:cubicBezTo>
                  <a:cubicBezTo>
                    <a:pt x="12" y="11"/>
                    <a:pt x="91" y="0"/>
                    <a:pt x="103" y="9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p:nvSpPr>
          <p:spPr bwMode="auto">
            <a:xfrm>
              <a:off x="2750805" y="5132388"/>
              <a:ext cx="1433513" cy="771525"/>
            </a:xfrm>
            <a:custGeom>
              <a:avLst/>
              <a:gdLst>
                <a:gd name="T0" fmla="*/ 261 w 261"/>
                <a:gd name="T1" fmla="*/ 64 h 140"/>
                <a:gd name="T2" fmla="*/ 206 w 261"/>
                <a:gd name="T3" fmla="*/ 131 h 140"/>
                <a:gd name="T4" fmla="*/ 187 w 261"/>
                <a:gd name="T5" fmla="*/ 140 h 140"/>
                <a:gd name="T6" fmla="*/ 148 w 261"/>
                <a:gd name="T7" fmla="*/ 140 h 140"/>
                <a:gd name="T8" fmla="*/ 124 w 261"/>
                <a:gd name="T9" fmla="*/ 130 h 140"/>
                <a:gd name="T10" fmla="*/ 0 w 261"/>
                <a:gd name="T11" fmla="*/ 0 h 140"/>
              </a:gdLst>
              <a:ahLst/>
              <a:cxnLst>
                <a:cxn ang="0">
                  <a:pos x="T0" y="T1"/>
                </a:cxn>
                <a:cxn ang="0">
                  <a:pos x="T2" y="T3"/>
                </a:cxn>
                <a:cxn ang="0">
                  <a:pos x="T4" y="T5"/>
                </a:cxn>
                <a:cxn ang="0">
                  <a:pos x="T6" y="T7"/>
                </a:cxn>
                <a:cxn ang="0">
                  <a:pos x="T8" y="T9"/>
                </a:cxn>
                <a:cxn ang="0">
                  <a:pos x="T10" y="T11"/>
                </a:cxn>
              </a:cxnLst>
              <a:rect l="0" t="0" r="r" b="b"/>
              <a:pathLst>
                <a:path w="261" h="140">
                  <a:moveTo>
                    <a:pt x="261" y="64"/>
                  </a:moveTo>
                  <a:cubicBezTo>
                    <a:pt x="206" y="131"/>
                    <a:pt x="206" y="131"/>
                    <a:pt x="206" y="131"/>
                  </a:cubicBezTo>
                  <a:cubicBezTo>
                    <a:pt x="202" y="137"/>
                    <a:pt x="195" y="140"/>
                    <a:pt x="187" y="140"/>
                  </a:cubicBezTo>
                  <a:cubicBezTo>
                    <a:pt x="148" y="140"/>
                    <a:pt x="148" y="140"/>
                    <a:pt x="148" y="140"/>
                  </a:cubicBezTo>
                  <a:cubicBezTo>
                    <a:pt x="139" y="140"/>
                    <a:pt x="130" y="136"/>
                    <a:pt x="124" y="130"/>
                  </a:cubicBezTo>
                  <a:cubicBezTo>
                    <a:pt x="0" y="0"/>
                    <a:pt x="0" y="0"/>
                    <a:pt x="0"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p:nvSpPr>
          <p:spPr bwMode="auto">
            <a:xfrm>
              <a:off x="3762043" y="4906963"/>
              <a:ext cx="422275" cy="247650"/>
            </a:xfrm>
            <a:custGeom>
              <a:avLst/>
              <a:gdLst>
                <a:gd name="T0" fmla="*/ 66 w 77"/>
                <a:gd name="T1" fmla="*/ 45 h 45"/>
                <a:gd name="T2" fmla="*/ 77 w 77"/>
                <a:gd name="T3" fmla="*/ 27 h 45"/>
                <a:gd name="T4" fmla="*/ 0 w 77"/>
                <a:gd name="T5" fmla="*/ 5 h 45"/>
              </a:gdLst>
              <a:ahLst/>
              <a:cxnLst>
                <a:cxn ang="0">
                  <a:pos x="T0" y="T1"/>
                </a:cxn>
                <a:cxn ang="0">
                  <a:pos x="T2" y="T3"/>
                </a:cxn>
                <a:cxn ang="0">
                  <a:pos x="T4" y="T5"/>
                </a:cxn>
              </a:cxnLst>
              <a:rect l="0" t="0" r="r" b="b"/>
              <a:pathLst>
                <a:path w="77" h="45">
                  <a:moveTo>
                    <a:pt x="66" y="45"/>
                  </a:moveTo>
                  <a:cubicBezTo>
                    <a:pt x="77" y="27"/>
                    <a:pt x="77" y="27"/>
                    <a:pt x="77" y="27"/>
                  </a:cubicBezTo>
                  <a:cubicBezTo>
                    <a:pt x="77" y="27"/>
                    <a:pt x="51" y="0"/>
                    <a:pt x="0" y="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p:nvSpPr>
          <p:spPr bwMode="auto">
            <a:xfrm>
              <a:off x="3804905" y="4797425"/>
              <a:ext cx="417513" cy="185738"/>
            </a:xfrm>
            <a:custGeom>
              <a:avLst/>
              <a:gdLst>
                <a:gd name="T0" fmla="*/ 69 w 76"/>
                <a:gd name="T1" fmla="*/ 34 h 34"/>
                <a:gd name="T2" fmla="*/ 73 w 76"/>
                <a:gd name="T3" fmla="*/ 28 h 34"/>
                <a:gd name="T4" fmla="*/ 68 w 76"/>
                <a:gd name="T5" fmla="*/ 17 h 34"/>
                <a:gd name="T6" fmla="*/ 8 w 76"/>
                <a:gd name="T7" fmla="*/ 1 h 34"/>
                <a:gd name="T8" fmla="*/ 0 w 76"/>
                <a:gd name="T9" fmla="*/ 8 h 34"/>
                <a:gd name="T10" fmla="*/ 0 w 76"/>
                <a:gd name="T11" fmla="*/ 17 h 34"/>
              </a:gdLst>
              <a:ahLst/>
              <a:cxnLst>
                <a:cxn ang="0">
                  <a:pos x="T0" y="T1"/>
                </a:cxn>
                <a:cxn ang="0">
                  <a:pos x="T2" y="T3"/>
                </a:cxn>
                <a:cxn ang="0">
                  <a:pos x="T4" y="T5"/>
                </a:cxn>
                <a:cxn ang="0">
                  <a:pos x="T6" y="T7"/>
                </a:cxn>
                <a:cxn ang="0">
                  <a:pos x="T8" y="T9"/>
                </a:cxn>
                <a:cxn ang="0">
                  <a:pos x="T10" y="T11"/>
                </a:cxn>
              </a:cxnLst>
              <a:rect l="0" t="0" r="r" b="b"/>
              <a:pathLst>
                <a:path w="76" h="34">
                  <a:moveTo>
                    <a:pt x="69" y="34"/>
                  </a:moveTo>
                  <a:cubicBezTo>
                    <a:pt x="73" y="28"/>
                    <a:pt x="73" y="28"/>
                    <a:pt x="73" y="28"/>
                  </a:cubicBezTo>
                  <a:cubicBezTo>
                    <a:pt x="76" y="23"/>
                    <a:pt x="73" y="18"/>
                    <a:pt x="68" y="17"/>
                  </a:cubicBezTo>
                  <a:cubicBezTo>
                    <a:pt x="8" y="1"/>
                    <a:pt x="8" y="1"/>
                    <a:pt x="8" y="1"/>
                  </a:cubicBezTo>
                  <a:cubicBezTo>
                    <a:pt x="4" y="0"/>
                    <a:pt x="0" y="4"/>
                    <a:pt x="0" y="8"/>
                  </a:cubicBezTo>
                  <a:cubicBezTo>
                    <a:pt x="0" y="17"/>
                    <a:pt x="0" y="17"/>
                    <a:pt x="0" y="1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6"/>
            <p:cNvSpPr>
              <a:spLocks noChangeShapeType="1"/>
            </p:cNvSpPr>
            <p:nvPr/>
          </p:nvSpPr>
          <p:spPr bwMode="auto">
            <a:xfrm flipH="1">
              <a:off x="2992105" y="5534025"/>
              <a:ext cx="87313" cy="688975"/>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p:nvSpPr>
          <p:spPr bwMode="auto">
            <a:xfrm>
              <a:off x="2766680" y="3684588"/>
              <a:ext cx="312738" cy="842963"/>
            </a:xfrm>
            <a:custGeom>
              <a:avLst/>
              <a:gdLst>
                <a:gd name="T0" fmla="*/ 57 w 57"/>
                <a:gd name="T1" fmla="*/ 0 h 153"/>
                <a:gd name="T2" fmla="*/ 0 w 57"/>
                <a:gd name="T3" fmla="*/ 153 h 153"/>
              </a:gdLst>
              <a:ahLst/>
              <a:cxnLst>
                <a:cxn ang="0">
                  <a:pos x="T0" y="T1"/>
                </a:cxn>
                <a:cxn ang="0">
                  <a:pos x="T2" y="T3"/>
                </a:cxn>
              </a:cxnLst>
              <a:rect l="0" t="0" r="r" b="b"/>
              <a:pathLst>
                <a:path w="57" h="153">
                  <a:moveTo>
                    <a:pt x="57" y="0"/>
                  </a:moveTo>
                  <a:cubicBezTo>
                    <a:pt x="57" y="0"/>
                    <a:pt x="8" y="18"/>
                    <a:pt x="0" y="15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2"/>
            <p:cNvSpPr>
              <a:spLocks noChangeShapeType="1"/>
            </p:cNvSpPr>
            <p:nvPr/>
          </p:nvSpPr>
          <p:spPr bwMode="auto">
            <a:xfrm flipV="1">
              <a:off x="4508168" y="4394200"/>
              <a:ext cx="0" cy="3254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07" name="Group 106"/>
          <p:cNvGrpSpPr/>
          <p:nvPr/>
        </p:nvGrpSpPr>
        <p:grpSpPr>
          <a:xfrm>
            <a:off x="3492168" y="2517775"/>
            <a:ext cx="2449513" cy="2378076"/>
            <a:chOff x="3492168" y="2517775"/>
            <a:chExt cx="2449513" cy="2378076"/>
          </a:xfrm>
        </p:grpSpPr>
        <p:sp>
          <p:nvSpPr>
            <p:cNvPr id="29" name="Freeform 21"/>
            <p:cNvSpPr>
              <a:spLocks/>
            </p:cNvSpPr>
            <p:nvPr/>
          </p:nvSpPr>
          <p:spPr bwMode="auto">
            <a:xfrm>
              <a:off x="4211305" y="4598988"/>
              <a:ext cx="928688" cy="296863"/>
            </a:xfrm>
            <a:custGeom>
              <a:avLst/>
              <a:gdLst>
                <a:gd name="T0" fmla="*/ 153 w 585"/>
                <a:gd name="T1" fmla="*/ 0 h 187"/>
                <a:gd name="T2" fmla="*/ 0 w 585"/>
                <a:gd name="T3" fmla="*/ 76 h 187"/>
                <a:gd name="T4" fmla="*/ 454 w 585"/>
                <a:gd name="T5" fmla="*/ 187 h 187"/>
                <a:gd name="T6" fmla="*/ 585 w 585"/>
                <a:gd name="T7" fmla="*/ 93 h 187"/>
                <a:gd name="T8" fmla="*/ 519 w 585"/>
                <a:gd name="T9" fmla="*/ 76 h 187"/>
              </a:gdLst>
              <a:ahLst/>
              <a:cxnLst>
                <a:cxn ang="0">
                  <a:pos x="T0" y="T1"/>
                </a:cxn>
                <a:cxn ang="0">
                  <a:pos x="T2" y="T3"/>
                </a:cxn>
                <a:cxn ang="0">
                  <a:pos x="T4" y="T5"/>
                </a:cxn>
                <a:cxn ang="0">
                  <a:pos x="T6" y="T7"/>
                </a:cxn>
                <a:cxn ang="0">
                  <a:pos x="T8" y="T9"/>
                </a:cxn>
              </a:cxnLst>
              <a:rect l="0" t="0" r="r" b="b"/>
              <a:pathLst>
                <a:path w="585" h="187">
                  <a:moveTo>
                    <a:pt x="153" y="0"/>
                  </a:moveTo>
                  <a:lnTo>
                    <a:pt x="0" y="76"/>
                  </a:lnTo>
                  <a:lnTo>
                    <a:pt x="454" y="187"/>
                  </a:lnTo>
                  <a:lnTo>
                    <a:pt x="585" y="93"/>
                  </a:lnTo>
                  <a:lnTo>
                    <a:pt x="519" y="76"/>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3"/>
            <p:cNvSpPr>
              <a:spLocks noChangeShapeType="1"/>
            </p:cNvSpPr>
            <p:nvPr/>
          </p:nvSpPr>
          <p:spPr bwMode="auto">
            <a:xfrm flipV="1">
              <a:off x="4898693" y="4456113"/>
              <a:ext cx="0" cy="350838"/>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24"/>
            <p:cNvSpPr>
              <a:spLocks/>
            </p:cNvSpPr>
            <p:nvPr/>
          </p:nvSpPr>
          <p:spPr bwMode="auto">
            <a:xfrm>
              <a:off x="3492168" y="2517775"/>
              <a:ext cx="2449513" cy="2036763"/>
            </a:xfrm>
            <a:custGeom>
              <a:avLst/>
              <a:gdLst>
                <a:gd name="T0" fmla="*/ 142 w 1543"/>
                <a:gd name="T1" fmla="*/ 0 h 1283"/>
                <a:gd name="T2" fmla="*/ 0 w 1543"/>
                <a:gd name="T3" fmla="*/ 1047 h 1283"/>
                <a:gd name="T4" fmla="*/ 1381 w 1543"/>
                <a:gd name="T5" fmla="*/ 1283 h 1283"/>
                <a:gd name="T6" fmla="*/ 1543 w 1543"/>
                <a:gd name="T7" fmla="*/ 97 h 1283"/>
                <a:gd name="T8" fmla="*/ 142 w 1543"/>
                <a:gd name="T9" fmla="*/ 0 h 1283"/>
              </a:gdLst>
              <a:ahLst/>
              <a:cxnLst>
                <a:cxn ang="0">
                  <a:pos x="T0" y="T1"/>
                </a:cxn>
                <a:cxn ang="0">
                  <a:pos x="T2" y="T3"/>
                </a:cxn>
                <a:cxn ang="0">
                  <a:pos x="T4" y="T5"/>
                </a:cxn>
                <a:cxn ang="0">
                  <a:pos x="T6" y="T7"/>
                </a:cxn>
                <a:cxn ang="0">
                  <a:pos x="T8" y="T9"/>
                </a:cxn>
              </a:cxnLst>
              <a:rect l="0" t="0" r="r" b="b"/>
              <a:pathLst>
                <a:path w="1543" h="1283">
                  <a:moveTo>
                    <a:pt x="142" y="0"/>
                  </a:moveTo>
                  <a:lnTo>
                    <a:pt x="0" y="1047"/>
                  </a:lnTo>
                  <a:lnTo>
                    <a:pt x="1381" y="1283"/>
                  </a:lnTo>
                  <a:lnTo>
                    <a:pt x="1543" y="97"/>
                  </a:lnTo>
                  <a:lnTo>
                    <a:pt x="142"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p:nvSpPr>
          <p:spPr bwMode="auto">
            <a:xfrm>
              <a:off x="3585830" y="2638425"/>
              <a:ext cx="2235200" cy="1755775"/>
            </a:xfrm>
            <a:custGeom>
              <a:avLst/>
              <a:gdLst>
                <a:gd name="T0" fmla="*/ 111 w 1408"/>
                <a:gd name="T1" fmla="*/ 0 h 1106"/>
                <a:gd name="T2" fmla="*/ 1408 w 1408"/>
                <a:gd name="T3" fmla="*/ 76 h 1106"/>
                <a:gd name="T4" fmla="*/ 1283 w 1408"/>
                <a:gd name="T5" fmla="*/ 1106 h 1106"/>
                <a:gd name="T6" fmla="*/ 0 w 1408"/>
                <a:gd name="T7" fmla="*/ 895 h 1106"/>
                <a:gd name="T8" fmla="*/ 111 w 1408"/>
                <a:gd name="T9" fmla="*/ 0 h 1106"/>
              </a:gdLst>
              <a:ahLst/>
              <a:cxnLst>
                <a:cxn ang="0">
                  <a:pos x="T0" y="T1"/>
                </a:cxn>
                <a:cxn ang="0">
                  <a:pos x="T2" y="T3"/>
                </a:cxn>
                <a:cxn ang="0">
                  <a:pos x="T4" y="T5"/>
                </a:cxn>
                <a:cxn ang="0">
                  <a:pos x="T6" y="T7"/>
                </a:cxn>
                <a:cxn ang="0">
                  <a:pos x="T8" y="T9"/>
                </a:cxn>
              </a:cxnLst>
              <a:rect l="0" t="0" r="r" b="b"/>
              <a:pathLst>
                <a:path w="1408" h="1106">
                  <a:moveTo>
                    <a:pt x="111" y="0"/>
                  </a:moveTo>
                  <a:lnTo>
                    <a:pt x="1408" y="76"/>
                  </a:lnTo>
                  <a:lnTo>
                    <a:pt x="1283" y="1106"/>
                  </a:lnTo>
                  <a:lnTo>
                    <a:pt x="0" y="895"/>
                  </a:lnTo>
                  <a:lnTo>
                    <a:pt x="111" y="0"/>
                  </a:lnTo>
                  <a:close/>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4" name="Freeform 26"/>
          <p:cNvSpPr>
            <a:spLocks/>
          </p:cNvSpPr>
          <p:nvPr/>
        </p:nvSpPr>
        <p:spPr bwMode="auto">
          <a:xfrm>
            <a:off x="129843" y="3668713"/>
            <a:ext cx="2214563" cy="2581275"/>
          </a:xfrm>
          <a:custGeom>
            <a:avLst/>
            <a:gdLst>
              <a:gd name="T0" fmla="*/ 0 w 403"/>
              <a:gd name="T1" fmla="*/ 0 h 469"/>
              <a:gd name="T2" fmla="*/ 356 w 403"/>
              <a:gd name="T3" fmla="*/ 90 h 469"/>
              <a:gd name="T4" fmla="*/ 375 w 403"/>
              <a:gd name="T5" fmla="*/ 111 h 469"/>
              <a:gd name="T6" fmla="*/ 403 w 403"/>
              <a:gd name="T7" fmla="*/ 469 h 469"/>
            </a:gdLst>
            <a:ahLst/>
            <a:cxnLst>
              <a:cxn ang="0">
                <a:pos x="T0" y="T1"/>
              </a:cxn>
              <a:cxn ang="0">
                <a:pos x="T2" y="T3"/>
              </a:cxn>
              <a:cxn ang="0">
                <a:pos x="T4" y="T5"/>
              </a:cxn>
              <a:cxn ang="0">
                <a:pos x="T6" y="T7"/>
              </a:cxn>
            </a:cxnLst>
            <a:rect l="0" t="0" r="r" b="b"/>
            <a:pathLst>
              <a:path w="403" h="469">
                <a:moveTo>
                  <a:pt x="0" y="0"/>
                </a:moveTo>
                <a:cubicBezTo>
                  <a:pt x="0" y="0"/>
                  <a:pt x="131" y="70"/>
                  <a:pt x="356" y="90"/>
                </a:cubicBezTo>
                <a:cubicBezTo>
                  <a:pt x="366" y="91"/>
                  <a:pt x="375" y="100"/>
                  <a:pt x="375" y="111"/>
                </a:cubicBezTo>
                <a:cubicBezTo>
                  <a:pt x="377" y="158"/>
                  <a:pt x="383" y="289"/>
                  <a:pt x="403" y="46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97" name="Group 96"/>
          <p:cNvGrpSpPr/>
          <p:nvPr/>
        </p:nvGrpSpPr>
        <p:grpSpPr>
          <a:xfrm rot="7200000">
            <a:off x="9865406" y="965650"/>
            <a:ext cx="1973440" cy="1973438"/>
            <a:chOff x="9865406" y="965650"/>
            <a:chExt cx="1973440" cy="1973438"/>
          </a:xfrm>
        </p:grpSpPr>
        <p:sp>
          <p:nvSpPr>
            <p:cNvPr id="98" name="Oval 97"/>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 name="Straight Connector 98"/>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grpSp>
        <p:nvGrpSpPr>
          <p:cNvPr id="100" name="Group 99"/>
          <p:cNvGrpSpPr/>
          <p:nvPr/>
        </p:nvGrpSpPr>
        <p:grpSpPr>
          <a:xfrm rot="10800000">
            <a:off x="9865406" y="965650"/>
            <a:ext cx="1973440" cy="1973438"/>
            <a:chOff x="9865406" y="965650"/>
            <a:chExt cx="1973440" cy="1973438"/>
          </a:xfrm>
        </p:grpSpPr>
        <p:sp>
          <p:nvSpPr>
            <p:cNvPr id="101" name="Oval 100"/>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103" name="Oval 102"/>
          <p:cNvSpPr/>
          <p:nvPr/>
        </p:nvSpPr>
        <p:spPr>
          <a:xfrm>
            <a:off x="10762126" y="184830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120"/>
          <p:cNvGrpSpPr/>
          <p:nvPr/>
        </p:nvGrpSpPr>
        <p:grpSpPr>
          <a:xfrm>
            <a:off x="3792228" y="2850081"/>
            <a:ext cx="1813517" cy="1289528"/>
            <a:chOff x="3792228" y="2850081"/>
            <a:chExt cx="1813517" cy="1289528"/>
          </a:xfrm>
        </p:grpSpPr>
        <p:sp>
          <p:nvSpPr>
            <p:cNvPr id="112" name="Rectangle 111"/>
            <p:cNvSpPr/>
            <p:nvPr/>
          </p:nvSpPr>
          <p:spPr>
            <a:xfrm>
              <a:off x="3792228" y="2850081"/>
              <a:ext cx="1813517" cy="1289528"/>
            </a:xfrm>
            <a:custGeom>
              <a:avLst/>
              <a:gdLst>
                <a:gd name="connsiteX0" fmla="*/ 0 w 1690688"/>
                <a:gd name="connsiteY0" fmla="*/ 0 h 811857"/>
                <a:gd name="connsiteX1" fmla="*/ 1690688 w 1690688"/>
                <a:gd name="connsiteY1" fmla="*/ 0 h 811857"/>
                <a:gd name="connsiteX2" fmla="*/ 1690688 w 1690688"/>
                <a:gd name="connsiteY2" fmla="*/ 811857 h 811857"/>
                <a:gd name="connsiteX3" fmla="*/ 0 w 1690688"/>
                <a:gd name="connsiteY3" fmla="*/ 811857 h 811857"/>
                <a:gd name="connsiteX4" fmla="*/ 0 w 1690688"/>
                <a:gd name="connsiteY4" fmla="*/ 0 h 811857"/>
                <a:gd name="connsiteX0" fmla="*/ 191069 w 1690688"/>
                <a:gd name="connsiteY0" fmla="*/ 0 h 866448"/>
                <a:gd name="connsiteX1" fmla="*/ 1690688 w 1690688"/>
                <a:gd name="connsiteY1" fmla="*/ 54591 h 866448"/>
                <a:gd name="connsiteX2" fmla="*/ 1690688 w 1690688"/>
                <a:gd name="connsiteY2" fmla="*/ 866448 h 866448"/>
                <a:gd name="connsiteX3" fmla="*/ 0 w 1690688"/>
                <a:gd name="connsiteY3" fmla="*/ 866448 h 866448"/>
                <a:gd name="connsiteX4" fmla="*/ 191069 w 1690688"/>
                <a:gd name="connsiteY4" fmla="*/ 0 h 866448"/>
                <a:gd name="connsiteX0" fmla="*/ 95534 w 1690688"/>
                <a:gd name="connsiteY0" fmla="*/ 0 h 880095"/>
                <a:gd name="connsiteX1" fmla="*/ 1690688 w 1690688"/>
                <a:gd name="connsiteY1" fmla="*/ 68238 h 880095"/>
                <a:gd name="connsiteX2" fmla="*/ 1690688 w 1690688"/>
                <a:gd name="connsiteY2" fmla="*/ 880095 h 880095"/>
                <a:gd name="connsiteX3" fmla="*/ 0 w 1690688"/>
                <a:gd name="connsiteY3" fmla="*/ 880095 h 880095"/>
                <a:gd name="connsiteX4" fmla="*/ 95534 w 1690688"/>
                <a:gd name="connsiteY4" fmla="*/ 0 h 880095"/>
                <a:gd name="connsiteX0" fmla="*/ 109182 w 1690688"/>
                <a:gd name="connsiteY0" fmla="*/ 0 h 948334"/>
                <a:gd name="connsiteX1" fmla="*/ 1690688 w 1690688"/>
                <a:gd name="connsiteY1" fmla="*/ 136477 h 948334"/>
                <a:gd name="connsiteX2" fmla="*/ 1690688 w 1690688"/>
                <a:gd name="connsiteY2" fmla="*/ 948334 h 948334"/>
                <a:gd name="connsiteX3" fmla="*/ 0 w 1690688"/>
                <a:gd name="connsiteY3" fmla="*/ 948334 h 948334"/>
                <a:gd name="connsiteX4" fmla="*/ 109182 w 1690688"/>
                <a:gd name="connsiteY4" fmla="*/ 0 h 948334"/>
                <a:gd name="connsiteX0" fmla="*/ 150125 w 1731631"/>
                <a:gd name="connsiteY0" fmla="*/ 0 h 1057516"/>
                <a:gd name="connsiteX1" fmla="*/ 1731631 w 1731631"/>
                <a:gd name="connsiteY1" fmla="*/ 136477 h 1057516"/>
                <a:gd name="connsiteX2" fmla="*/ 1731631 w 1731631"/>
                <a:gd name="connsiteY2" fmla="*/ 948334 h 1057516"/>
                <a:gd name="connsiteX3" fmla="*/ 0 w 1731631"/>
                <a:gd name="connsiteY3" fmla="*/ 1057516 h 1057516"/>
                <a:gd name="connsiteX4" fmla="*/ 150125 w 1731631"/>
                <a:gd name="connsiteY4" fmla="*/ 0 h 1057516"/>
                <a:gd name="connsiteX0" fmla="*/ 150125 w 1731631"/>
                <a:gd name="connsiteY0" fmla="*/ 0 h 1289528"/>
                <a:gd name="connsiteX1" fmla="*/ 1731631 w 1731631"/>
                <a:gd name="connsiteY1" fmla="*/ 136477 h 1289528"/>
                <a:gd name="connsiteX2" fmla="*/ 1690687 w 1731631"/>
                <a:gd name="connsiteY2" fmla="*/ 1289528 h 1289528"/>
                <a:gd name="connsiteX3" fmla="*/ 0 w 1731631"/>
                <a:gd name="connsiteY3" fmla="*/ 1057516 h 1289528"/>
                <a:gd name="connsiteX4" fmla="*/ 150125 w 1731631"/>
                <a:gd name="connsiteY4" fmla="*/ 0 h 1289528"/>
                <a:gd name="connsiteX0" fmla="*/ 150125 w 1840813"/>
                <a:gd name="connsiteY0" fmla="*/ 0 h 1289528"/>
                <a:gd name="connsiteX1" fmla="*/ 1840813 w 1840813"/>
                <a:gd name="connsiteY1" fmla="*/ 95534 h 1289528"/>
                <a:gd name="connsiteX2" fmla="*/ 1690687 w 1840813"/>
                <a:gd name="connsiteY2" fmla="*/ 1289528 h 1289528"/>
                <a:gd name="connsiteX3" fmla="*/ 0 w 1840813"/>
                <a:gd name="connsiteY3" fmla="*/ 1057516 h 1289528"/>
                <a:gd name="connsiteX4" fmla="*/ 150125 w 1840813"/>
                <a:gd name="connsiteY4" fmla="*/ 0 h 1289528"/>
                <a:gd name="connsiteX0" fmla="*/ 150125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50125 w 1813517"/>
                <a:gd name="connsiteY4" fmla="*/ 0 h 1289528"/>
                <a:gd name="connsiteX0" fmla="*/ 122829 w 1813517"/>
                <a:gd name="connsiteY0" fmla="*/ 0 h 1289528"/>
                <a:gd name="connsiteX1" fmla="*/ 1813517 w 1813517"/>
                <a:gd name="connsiteY1" fmla="*/ 95534 h 1289528"/>
                <a:gd name="connsiteX2" fmla="*/ 1690687 w 1813517"/>
                <a:gd name="connsiteY2" fmla="*/ 1289528 h 1289528"/>
                <a:gd name="connsiteX3" fmla="*/ 0 w 1813517"/>
                <a:gd name="connsiteY3" fmla="*/ 1057516 h 1289528"/>
                <a:gd name="connsiteX4" fmla="*/ 122829 w 1813517"/>
                <a:gd name="connsiteY4" fmla="*/ 0 h 128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517" h="1289528">
                  <a:moveTo>
                    <a:pt x="122829" y="0"/>
                  </a:moveTo>
                  <a:lnTo>
                    <a:pt x="1813517" y="95534"/>
                  </a:lnTo>
                  <a:lnTo>
                    <a:pt x="1690687" y="1289528"/>
                  </a:lnTo>
                  <a:lnTo>
                    <a:pt x="0" y="1057516"/>
                  </a:lnTo>
                  <a:lnTo>
                    <a:pt x="122829" y="0"/>
                  </a:lnTo>
                  <a:close/>
                </a:path>
              </a:pathLst>
            </a:custGeom>
            <a:noFill/>
            <a:ln w="28575">
              <a:solidFill>
                <a:schemeClr val="bg2"/>
              </a:solidFill>
            </a:ln>
          </p:spPr>
          <p:txBody>
            <a:bodyPr wrap="square" rtlCol="0" anchor="ctr">
              <a:noAutofit/>
            </a:bodyPr>
            <a:lstStyle/>
            <a:p>
              <a:pPr algn="ctr"/>
              <a:endParaRPr lang="en-GB" sz="2400" dirty="0">
                <a:solidFill>
                  <a:schemeClr val="tx1"/>
                </a:solidFill>
              </a:endParaRPr>
            </a:p>
          </p:txBody>
        </p:sp>
        <p:sp>
          <p:nvSpPr>
            <p:cNvPr id="113" name="Rectangle 112"/>
            <p:cNvSpPr/>
            <p:nvPr/>
          </p:nvSpPr>
          <p:spPr>
            <a:xfrm rot="266998">
              <a:off x="4117714" y="3024388"/>
              <a:ext cx="1197764" cy="954107"/>
            </a:xfrm>
            <a:prstGeom prst="rect">
              <a:avLst/>
            </a:prstGeom>
          </p:spPr>
          <p:txBody>
            <a:bodyPr wrap="none">
              <a:spAutoFit/>
            </a:bodyPr>
            <a:lstStyle/>
            <a:p>
              <a:pPr algn="ctr"/>
              <a:r>
                <a:rPr lang="en-GB" sz="2800" dirty="0">
                  <a:solidFill>
                    <a:schemeClr val="bg2"/>
                  </a:solidFill>
                </a:rPr>
                <a:t>CLIENT</a:t>
              </a:r>
            </a:p>
            <a:p>
              <a:pPr algn="ctr"/>
              <a:r>
                <a:rPr lang="en-GB" sz="2800" dirty="0">
                  <a:solidFill>
                    <a:schemeClr val="bg2"/>
                  </a:solidFill>
                </a:rPr>
                <a:t>PPT</a:t>
              </a:r>
            </a:p>
          </p:txBody>
        </p:sp>
      </p:grpSp>
      <p:grpSp>
        <p:nvGrpSpPr>
          <p:cNvPr id="3" name="Group 2"/>
          <p:cNvGrpSpPr/>
          <p:nvPr/>
        </p:nvGrpSpPr>
        <p:grpSpPr>
          <a:xfrm>
            <a:off x="3870466" y="2920410"/>
            <a:ext cx="1448326" cy="1188727"/>
            <a:chOff x="3870466" y="2894652"/>
            <a:chExt cx="1448326" cy="1188727"/>
          </a:xfrm>
        </p:grpSpPr>
        <p:sp>
          <p:nvSpPr>
            <p:cNvPr id="108" name="Freeform 24"/>
            <p:cNvSpPr>
              <a:spLocks noEditPoints="1"/>
            </p:cNvSpPr>
            <p:nvPr/>
          </p:nvSpPr>
          <p:spPr bwMode="auto">
            <a:xfrm rot="337839">
              <a:off x="4175651" y="2894652"/>
              <a:ext cx="988432" cy="696955"/>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9" name="Rectangle 108"/>
            <p:cNvSpPr/>
            <p:nvPr/>
          </p:nvSpPr>
          <p:spPr>
            <a:xfrm rot="387814">
              <a:off x="3870466" y="3560159"/>
              <a:ext cx="1448326" cy="523220"/>
            </a:xfrm>
            <a:prstGeom prst="rect">
              <a:avLst/>
            </a:prstGeom>
          </p:spPr>
          <p:txBody>
            <a:bodyPr wrap="square">
              <a:spAutoFit/>
            </a:bodyPr>
            <a:lstStyle/>
            <a:p>
              <a:pPr algn="ctr"/>
              <a:r>
                <a:rPr lang="en-GB" sz="2800" dirty="0">
                  <a:solidFill>
                    <a:schemeClr val="tx2"/>
                  </a:solidFill>
                </a:rPr>
                <a:t>SENT</a:t>
              </a:r>
            </a:p>
          </p:txBody>
        </p:sp>
      </p:grpSp>
      <p:grpSp>
        <p:nvGrpSpPr>
          <p:cNvPr id="110" name="Group 109"/>
          <p:cNvGrpSpPr/>
          <p:nvPr/>
        </p:nvGrpSpPr>
        <p:grpSpPr>
          <a:xfrm>
            <a:off x="3818157" y="2725084"/>
            <a:ext cx="1787588" cy="239302"/>
            <a:chOff x="3818157" y="2725084"/>
            <a:chExt cx="1787588" cy="239302"/>
          </a:xfrm>
        </p:grpSpPr>
        <p:sp>
          <p:nvSpPr>
            <p:cNvPr id="111" name="Freeform 24"/>
            <p:cNvSpPr>
              <a:spLocks noEditPoints="1"/>
            </p:cNvSpPr>
            <p:nvPr/>
          </p:nvSpPr>
          <p:spPr bwMode="auto">
            <a:xfrm rot="567336">
              <a:off x="3818157" y="2725084"/>
              <a:ext cx="296478" cy="209049"/>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114" name="Straight Connector 113"/>
            <p:cNvCxnSpPr/>
            <p:nvPr/>
          </p:nvCxnSpPr>
          <p:spPr>
            <a:xfrm>
              <a:off x="4184318" y="2850081"/>
              <a:ext cx="1421427" cy="114305"/>
            </a:xfrm>
            <a:prstGeom prst="line">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cxnSp>
      </p:grpSp>
      <p:grpSp>
        <p:nvGrpSpPr>
          <p:cNvPr id="115" name="Group 114"/>
          <p:cNvGrpSpPr/>
          <p:nvPr/>
        </p:nvGrpSpPr>
        <p:grpSpPr>
          <a:xfrm>
            <a:off x="3772808" y="2987320"/>
            <a:ext cx="1832937" cy="259496"/>
            <a:chOff x="3772808" y="2987320"/>
            <a:chExt cx="1832937" cy="259496"/>
          </a:xfrm>
        </p:grpSpPr>
        <p:sp>
          <p:nvSpPr>
            <p:cNvPr id="117" name="Freeform 24"/>
            <p:cNvSpPr>
              <a:spLocks noEditPoints="1"/>
            </p:cNvSpPr>
            <p:nvPr/>
          </p:nvSpPr>
          <p:spPr bwMode="auto">
            <a:xfrm rot="567336">
              <a:off x="3772808" y="2987320"/>
              <a:ext cx="296478" cy="209049"/>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118" name="Straight Connector 117"/>
            <p:cNvCxnSpPr/>
            <p:nvPr/>
          </p:nvCxnSpPr>
          <p:spPr>
            <a:xfrm>
              <a:off x="4184318" y="3132511"/>
              <a:ext cx="1421427" cy="114305"/>
            </a:xfrm>
            <a:prstGeom prst="line">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cxnSp>
      </p:grpSp>
      <p:grpSp>
        <p:nvGrpSpPr>
          <p:cNvPr id="119" name="Group 118"/>
          <p:cNvGrpSpPr/>
          <p:nvPr/>
        </p:nvGrpSpPr>
        <p:grpSpPr>
          <a:xfrm>
            <a:off x="3750374" y="3250737"/>
            <a:ext cx="1750887" cy="304469"/>
            <a:chOff x="3750374" y="3250737"/>
            <a:chExt cx="1750887" cy="304469"/>
          </a:xfrm>
        </p:grpSpPr>
        <p:sp>
          <p:nvSpPr>
            <p:cNvPr id="120" name="Freeform 24"/>
            <p:cNvSpPr>
              <a:spLocks noEditPoints="1"/>
            </p:cNvSpPr>
            <p:nvPr/>
          </p:nvSpPr>
          <p:spPr bwMode="auto">
            <a:xfrm rot="567336">
              <a:off x="3750374" y="3250737"/>
              <a:ext cx="296478" cy="209049"/>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123" name="Straight Connector 122"/>
            <p:cNvCxnSpPr/>
            <p:nvPr/>
          </p:nvCxnSpPr>
          <p:spPr>
            <a:xfrm>
              <a:off x="4145681" y="3401842"/>
              <a:ext cx="1355580" cy="153364"/>
            </a:xfrm>
            <a:prstGeom prst="line">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cxnSp>
      </p:grpSp>
      <p:grpSp>
        <p:nvGrpSpPr>
          <p:cNvPr id="125" name="Group 124"/>
          <p:cNvGrpSpPr/>
          <p:nvPr/>
        </p:nvGrpSpPr>
        <p:grpSpPr>
          <a:xfrm>
            <a:off x="3714999" y="3514875"/>
            <a:ext cx="1786517" cy="323945"/>
            <a:chOff x="3714999" y="3514875"/>
            <a:chExt cx="1786517" cy="323945"/>
          </a:xfrm>
        </p:grpSpPr>
        <p:sp>
          <p:nvSpPr>
            <p:cNvPr id="126" name="Freeform 24"/>
            <p:cNvSpPr>
              <a:spLocks noEditPoints="1"/>
            </p:cNvSpPr>
            <p:nvPr/>
          </p:nvSpPr>
          <p:spPr bwMode="auto">
            <a:xfrm rot="567336">
              <a:off x="3714999" y="3514875"/>
              <a:ext cx="296478" cy="209048"/>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127" name="Straight Connector 126"/>
            <p:cNvCxnSpPr/>
            <p:nvPr/>
          </p:nvCxnSpPr>
          <p:spPr>
            <a:xfrm>
              <a:off x="4094165" y="3658799"/>
              <a:ext cx="1407351" cy="180021"/>
            </a:xfrm>
            <a:prstGeom prst="line">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cxnSp>
      </p:grpSp>
      <p:grpSp>
        <p:nvGrpSpPr>
          <p:cNvPr id="128" name="Group 127"/>
          <p:cNvGrpSpPr/>
          <p:nvPr/>
        </p:nvGrpSpPr>
        <p:grpSpPr>
          <a:xfrm>
            <a:off x="3677571" y="3803126"/>
            <a:ext cx="1772780" cy="342247"/>
            <a:chOff x="3677571" y="3803126"/>
            <a:chExt cx="1772780" cy="342247"/>
          </a:xfrm>
        </p:grpSpPr>
        <p:sp>
          <p:nvSpPr>
            <p:cNvPr id="129" name="Freeform 24"/>
            <p:cNvSpPr>
              <a:spLocks noEditPoints="1"/>
            </p:cNvSpPr>
            <p:nvPr/>
          </p:nvSpPr>
          <p:spPr bwMode="auto">
            <a:xfrm rot="567336">
              <a:off x="3677571" y="3803126"/>
              <a:ext cx="296478" cy="209049"/>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130" name="Straight Connector 129"/>
            <p:cNvCxnSpPr/>
            <p:nvPr/>
          </p:nvCxnSpPr>
          <p:spPr>
            <a:xfrm>
              <a:off x="4042649" y="3955384"/>
              <a:ext cx="1407702" cy="189989"/>
            </a:xfrm>
            <a:prstGeom prst="line">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cxnSp>
      </p:grpSp>
      <p:grpSp>
        <p:nvGrpSpPr>
          <p:cNvPr id="135" name="Group 134"/>
          <p:cNvGrpSpPr/>
          <p:nvPr/>
        </p:nvGrpSpPr>
        <p:grpSpPr>
          <a:xfrm>
            <a:off x="3750374" y="3250737"/>
            <a:ext cx="1834628" cy="471397"/>
            <a:chOff x="3750374" y="3250737"/>
            <a:chExt cx="1834628" cy="471397"/>
          </a:xfrm>
        </p:grpSpPr>
        <p:sp>
          <p:nvSpPr>
            <p:cNvPr id="136" name="Freeform 24"/>
            <p:cNvSpPr>
              <a:spLocks noEditPoints="1"/>
            </p:cNvSpPr>
            <p:nvPr/>
          </p:nvSpPr>
          <p:spPr bwMode="auto">
            <a:xfrm rot="567336">
              <a:off x="3750374" y="3250737"/>
              <a:ext cx="296478" cy="209049"/>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37" name="TextBox 136"/>
            <p:cNvSpPr txBox="1"/>
            <p:nvPr/>
          </p:nvSpPr>
          <p:spPr>
            <a:xfrm rot="355189">
              <a:off x="4055068" y="3260469"/>
              <a:ext cx="1529934" cy="461665"/>
            </a:xfrm>
            <a:prstGeom prst="rect">
              <a:avLst/>
            </a:prstGeom>
            <a:solidFill>
              <a:schemeClr val="bg1"/>
            </a:solidFill>
          </p:spPr>
          <p:txBody>
            <a:bodyPr wrap="square" rtlCol="0">
              <a:spAutoFit/>
            </a:bodyPr>
            <a:lstStyle/>
            <a:p>
              <a:r>
                <a:rPr lang="en-GB" sz="1200" dirty="0"/>
                <a:t>Asia Team – Client PPT</a:t>
              </a:r>
            </a:p>
          </p:txBody>
        </p:sp>
      </p:grpSp>
      <p:sp>
        <p:nvSpPr>
          <p:cNvPr id="138" name="Freeform: Shape 137"/>
          <p:cNvSpPr/>
          <p:nvPr/>
        </p:nvSpPr>
        <p:spPr>
          <a:xfrm>
            <a:off x="3326685" y="984045"/>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0" rIns="91440" bIns="45720" numCol="1" anchor="ctr" anchorCtr="0" compatLnSpc="1">
            <a:prstTxWarp prst="textNoShape">
              <a:avLst/>
            </a:prstTxWarp>
          </a:bodyPr>
          <a:lstStyle/>
          <a:p>
            <a:pPr algn="ctr"/>
            <a:r>
              <a:rPr lang="en-GB" b="1" dirty="0">
                <a:solidFill>
                  <a:schemeClr val="tx2"/>
                </a:solidFill>
              </a:rPr>
              <a:t>ASIA HAS </a:t>
            </a:r>
          </a:p>
          <a:p>
            <a:pPr algn="ctr"/>
            <a:r>
              <a:rPr lang="en-GB" b="1" dirty="0">
                <a:solidFill>
                  <a:schemeClr val="tx2"/>
                </a:solidFill>
              </a:rPr>
              <a:t>ALREADY DONE IT,</a:t>
            </a:r>
          </a:p>
          <a:p>
            <a:pPr algn="ctr"/>
            <a:r>
              <a:rPr lang="en-GB" b="1" dirty="0">
                <a:solidFill>
                  <a:schemeClr val="tx2"/>
                </a:solidFill>
              </a:rPr>
              <a:t>THAT’S 2 HRS WASTED!</a:t>
            </a:r>
          </a:p>
        </p:txBody>
      </p:sp>
      <p:sp>
        <p:nvSpPr>
          <p:cNvPr id="139" name="Freeform: Shape 138"/>
          <p:cNvSpPr/>
          <p:nvPr/>
        </p:nvSpPr>
        <p:spPr>
          <a:xfrm>
            <a:off x="2785215" y="1131390"/>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40" name="Freeform: Shape 139"/>
          <p:cNvSpPr/>
          <p:nvPr/>
        </p:nvSpPr>
        <p:spPr>
          <a:xfrm>
            <a:off x="3394333" y="861377"/>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41" name="TextBox 140"/>
          <p:cNvSpPr txBox="1"/>
          <p:nvPr/>
        </p:nvSpPr>
        <p:spPr>
          <a:xfrm>
            <a:off x="6027428" y="3478524"/>
            <a:ext cx="5985726" cy="400110"/>
          </a:xfrm>
          <a:prstGeom prst="rect">
            <a:avLst/>
          </a:prstGeom>
          <a:noFill/>
        </p:spPr>
        <p:txBody>
          <a:bodyPr wrap="square" rtlCol="0">
            <a:spAutoFit/>
          </a:bodyPr>
          <a:lstStyle/>
          <a:p>
            <a:r>
              <a:rPr lang="en-GB" sz="2000" b="1" dirty="0"/>
              <a:t>EMAIL LACKS ACCESS &amp; TRANSPARENCY ACROSS SILOS</a:t>
            </a:r>
          </a:p>
        </p:txBody>
      </p:sp>
      <p:cxnSp>
        <p:nvCxnSpPr>
          <p:cNvPr id="38" name="Straight Connector 37"/>
          <p:cNvCxnSpPr/>
          <p:nvPr/>
        </p:nvCxnSpPr>
        <p:spPr>
          <a:xfrm>
            <a:off x="5730877" y="4217817"/>
            <a:ext cx="6491173"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cxnSp>
        <p:nvCxnSpPr>
          <p:cNvPr id="4" name="Straight Connector 3"/>
          <p:cNvCxnSpPr/>
          <p:nvPr/>
        </p:nvCxnSpPr>
        <p:spPr>
          <a:xfrm flipV="1">
            <a:off x="1065341" y="2079905"/>
            <a:ext cx="380508" cy="66964"/>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14230" y="1522496"/>
            <a:ext cx="388800" cy="11731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707917" y="1013920"/>
            <a:ext cx="153540" cy="29943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2370273" y="1014634"/>
            <a:ext cx="94782" cy="28027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11461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Document Management</a:t>
            </a:r>
            <a:endParaRPr lang="en-US" sz="4000" dirty="0">
              <a:solidFill>
                <a:schemeClr val="bg1"/>
              </a:solidFill>
              <a:latin typeface="Arial"/>
              <a:cs typeface="Arial"/>
            </a:endParaRPr>
          </a:p>
        </p:txBody>
      </p:sp>
      <p:sp>
        <p:nvSpPr>
          <p:cNvPr id="73" name="TextBox 72"/>
          <p:cNvSpPr txBox="1"/>
          <p:nvPr/>
        </p:nvSpPr>
        <p:spPr>
          <a:xfrm>
            <a:off x="6832449" y="4568826"/>
            <a:ext cx="4053594" cy="1477328"/>
          </a:xfrm>
          <a:prstGeom prst="rect">
            <a:avLst/>
          </a:prstGeom>
          <a:noFill/>
        </p:spPr>
        <p:txBody>
          <a:bodyPr wrap="square" rtlCol="0">
            <a:spAutoFit/>
          </a:bodyPr>
          <a:lstStyle/>
          <a:p>
            <a:pPr marL="457200" indent="-457200">
              <a:lnSpc>
                <a:spcPct val="150000"/>
              </a:lnSpc>
              <a:buClr>
                <a:schemeClr val="tx1"/>
              </a:buClr>
              <a:buFont typeface="Arial" panose="020B0604020202020204" pitchFamily="34" charset="0"/>
              <a:buChar char="•"/>
            </a:pPr>
            <a:r>
              <a:rPr lang="en-GB" sz="2000" b="1" dirty="0">
                <a:solidFill>
                  <a:srgbClr val="92D050"/>
                </a:solidFill>
              </a:rPr>
              <a:t>DUPLICATION</a:t>
            </a:r>
            <a:r>
              <a:rPr lang="en-GB" sz="2000" b="1" dirty="0"/>
              <a:t> OF WORK</a:t>
            </a:r>
          </a:p>
          <a:p>
            <a:pPr marL="457200" indent="-457200">
              <a:lnSpc>
                <a:spcPct val="150000"/>
              </a:lnSpc>
              <a:buFont typeface="Arial" panose="020B0604020202020204" pitchFamily="34" charset="0"/>
              <a:buChar char="•"/>
            </a:pPr>
            <a:r>
              <a:rPr lang="en-GB" sz="2000" b="1" dirty="0"/>
              <a:t>ISSUE WITH </a:t>
            </a:r>
            <a:r>
              <a:rPr lang="en-GB" sz="2000" b="1" dirty="0">
                <a:solidFill>
                  <a:srgbClr val="92D050"/>
                </a:solidFill>
              </a:rPr>
              <a:t>VERSION CONTROL</a:t>
            </a:r>
          </a:p>
          <a:p>
            <a:pPr marL="457200" indent="-457200">
              <a:lnSpc>
                <a:spcPct val="150000"/>
              </a:lnSpc>
              <a:buFont typeface="Arial" panose="020B0604020202020204" pitchFamily="34" charset="0"/>
              <a:buChar char="•"/>
            </a:pPr>
            <a:r>
              <a:rPr lang="en-GB" sz="2000" b="1" dirty="0"/>
              <a:t>LOSS OF </a:t>
            </a:r>
            <a:r>
              <a:rPr lang="en-GB" sz="2000" b="1" dirty="0">
                <a:solidFill>
                  <a:srgbClr val="92D050"/>
                </a:solidFill>
              </a:rPr>
              <a:t>PRODUCTIVITY</a:t>
            </a:r>
          </a:p>
        </p:txBody>
      </p:sp>
      <p:sp>
        <p:nvSpPr>
          <p:cNvPr id="74" name="Rectangle 73"/>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223571164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par>
                                <p:cTn id="13" presetID="8" presetClass="emph" presetSubtype="0" fill="hold" nodeType="withEffect">
                                  <p:stCondLst>
                                    <p:cond delay="0"/>
                                  </p:stCondLst>
                                  <p:childTnLst>
                                    <p:animRot by="21600000">
                                      <p:cBhvr>
                                        <p:cTn id="14" dur="1000" fill="hold"/>
                                        <p:tgtEl>
                                          <p:spTgt spid="100"/>
                                        </p:tgtEl>
                                        <p:attrNameLst>
                                          <p:attrName>r</p:attrName>
                                        </p:attrNameLst>
                                      </p:cBhvr>
                                    </p:animRot>
                                  </p:childTnLst>
                                </p:cTn>
                              </p:par>
                              <p:par>
                                <p:cTn id="15" presetID="8" presetClass="emph" presetSubtype="0" fill="hold" nodeType="withEffect">
                                  <p:stCondLst>
                                    <p:cond delay="0"/>
                                  </p:stCondLst>
                                  <p:childTnLst>
                                    <p:animRot by="1800000">
                                      <p:cBhvr>
                                        <p:cTn id="16" dur="1000" fill="hold"/>
                                        <p:tgtEl>
                                          <p:spTgt spid="97"/>
                                        </p:tgtEl>
                                        <p:attrNameLst>
                                          <p:attrName>r</p:attrName>
                                        </p:attrNameLst>
                                      </p:cBhvr>
                                    </p:animRot>
                                  </p:childTnLst>
                                </p:cTn>
                              </p:par>
                            </p:childTnLst>
                          </p:cTn>
                        </p:par>
                        <p:par>
                          <p:cTn id="17" fill="hold">
                            <p:stCondLst>
                              <p:cond delay="1000"/>
                            </p:stCondLst>
                            <p:childTnLst>
                              <p:par>
                                <p:cTn id="18" presetID="53" presetClass="exit" presetSubtype="32" fill="hold" nodeType="afterEffect">
                                  <p:stCondLst>
                                    <p:cond delay="0"/>
                                  </p:stCondLst>
                                  <p:childTnLst>
                                    <p:anim calcmode="lin" valueType="num">
                                      <p:cBhvr>
                                        <p:cTn id="19" dur="500"/>
                                        <p:tgtEl>
                                          <p:spTgt spid="121"/>
                                        </p:tgtEl>
                                        <p:attrNameLst>
                                          <p:attrName>ppt_w</p:attrName>
                                        </p:attrNameLst>
                                      </p:cBhvr>
                                      <p:tavLst>
                                        <p:tav tm="0">
                                          <p:val>
                                            <p:strVal val="ppt_w"/>
                                          </p:val>
                                        </p:tav>
                                        <p:tav tm="100000">
                                          <p:val>
                                            <p:fltVal val="0"/>
                                          </p:val>
                                        </p:tav>
                                      </p:tavLst>
                                    </p:anim>
                                    <p:anim calcmode="lin" valueType="num">
                                      <p:cBhvr>
                                        <p:cTn id="20" dur="500"/>
                                        <p:tgtEl>
                                          <p:spTgt spid="121"/>
                                        </p:tgtEl>
                                        <p:attrNameLst>
                                          <p:attrName>ppt_h</p:attrName>
                                        </p:attrNameLst>
                                      </p:cBhvr>
                                      <p:tavLst>
                                        <p:tav tm="0">
                                          <p:val>
                                            <p:strVal val="ppt_h"/>
                                          </p:val>
                                        </p:tav>
                                        <p:tav tm="100000">
                                          <p:val>
                                            <p:fltVal val="0"/>
                                          </p:val>
                                        </p:tav>
                                      </p:tavLst>
                                    </p:anim>
                                    <p:animEffect transition="out" filter="fade">
                                      <p:cBhvr>
                                        <p:cTn id="21" dur="500"/>
                                        <p:tgtEl>
                                          <p:spTgt spid="121"/>
                                        </p:tgtEl>
                                      </p:cBhvr>
                                    </p:animEffect>
                                    <p:set>
                                      <p:cBhvr>
                                        <p:cTn id="22" dur="1" fill="hold">
                                          <p:stCondLst>
                                            <p:cond delay="499"/>
                                          </p:stCondLst>
                                        </p:cTn>
                                        <p:tgtEl>
                                          <p:spTgt spid="121"/>
                                        </p:tgtEl>
                                        <p:attrNameLst>
                                          <p:attrName>style.visibility</p:attrName>
                                        </p:attrNameLst>
                                      </p:cBhvr>
                                      <p:to>
                                        <p:strVal val="hidden"/>
                                      </p:to>
                                    </p:set>
                                  </p:childTnLst>
                                </p:cTn>
                              </p:par>
                              <p:par>
                                <p:cTn id="23" presetID="53" presetClass="entr" presetSubtype="16"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 calcmode="lin" valueType="num">
                                      <p:cBhvr>
                                        <p:cTn id="25" dur="800" fill="hold"/>
                                        <p:tgtEl>
                                          <p:spTgt spid="3"/>
                                        </p:tgtEl>
                                        <p:attrNameLst>
                                          <p:attrName>ppt_w</p:attrName>
                                        </p:attrNameLst>
                                      </p:cBhvr>
                                      <p:tavLst>
                                        <p:tav tm="0">
                                          <p:val>
                                            <p:fltVal val="0"/>
                                          </p:val>
                                        </p:tav>
                                        <p:tav tm="100000">
                                          <p:val>
                                            <p:strVal val="#ppt_w"/>
                                          </p:val>
                                        </p:tav>
                                      </p:tavLst>
                                    </p:anim>
                                    <p:anim calcmode="lin" valueType="num">
                                      <p:cBhvr>
                                        <p:cTn id="26" dur="800" fill="hold"/>
                                        <p:tgtEl>
                                          <p:spTgt spid="3"/>
                                        </p:tgtEl>
                                        <p:attrNameLst>
                                          <p:attrName>ppt_h</p:attrName>
                                        </p:attrNameLst>
                                      </p:cBhvr>
                                      <p:tavLst>
                                        <p:tav tm="0">
                                          <p:val>
                                            <p:fltVal val="0"/>
                                          </p:val>
                                        </p:tav>
                                        <p:tav tm="100000">
                                          <p:val>
                                            <p:strVal val="#ppt_h"/>
                                          </p:val>
                                        </p:tav>
                                      </p:tavLst>
                                    </p:anim>
                                    <p:animEffect transition="in" filter="fade">
                                      <p:cBhvr>
                                        <p:cTn id="27" dur="800"/>
                                        <p:tgtEl>
                                          <p:spTgt spid="3"/>
                                        </p:tgtEl>
                                      </p:cBhvr>
                                    </p:animEffect>
                                  </p:childTnLst>
                                </p:cTn>
                              </p:par>
                              <p:par>
                                <p:cTn id="28" presetID="8" presetClass="emph" presetSubtype="0" fill="hold" nodeType="withEffect">
                                  <p:stCondLst>
                                    <p:cond delay="0"/>
                                  </p:stCondLst>
                                  <p:childTnLst>
                                    <p:animRot by="43200000">
                                      <p:cBhvr>
                                        <p:cTn id="29" dur="1000" fill="hold"/>
                                        <p:tgtEl>
                                          <p:spTgt spid="100"/>
                                        </p:tgtEl>
                                        <p:attrNameLst>
                                          <p:attrName>r</p:attrName>
                                        </p:attrNameLst>
                                      </p:cBhvr>
                                    </p:animRot>
                                  </p:childTnLst>
                                </p:cTn>
                              </p:par>
                              <p:par>
                                <p:cTn id="30" presetID="8" presetClass="emph" presetSubtype="0" fill="hold" nodeType="withEffect">
                                  <p:stCondLst>
                                    <p:cond delay="0"/>
                                  </p:stCondLst>
                                  <p:childTnLst>
                                    <p:animRot by="3600000">
                                      <p:cBhvr>
                                        <p:cTn id="31" dur="1000" fill="hold"/>
                                        <p:tgtEl>
                                          <p:spTgt spid="97"/>
                                        </p:tgtEl>
                                        <p:attrNameLst>
                                          <p:attrName>r</p:attrName>
                                        </p:attrNameLst>
                                      </p:cBhvr>
                                    </p:animRot>
                                  </p:childTnLst>
                                </p:cTn>
                              </p:par>
                            </p:childTnLst>
                          </p:cTn>
                        </p:par>
                        <p:par>
                          <p:cTn id="32" fill="hold">
                            <p:stCondLst>
                              <p:cond delay="2300"/>
                            </p:stCondLst>
                            <p:childTnLst>
                              <p:par>
                                <p:cTn id="33" presetID="1" presetClass="entr" presetSubtype="0" fill="hold" nodeType="after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0" presetClass="exit" presetSubtype="0" fill="hold" nodeType="withEffect">
                                  <p:stCondLst>
                                    <p:cond delay="500"/>
                                  </p:stCondLst>
                                  <p:childTnLst>
                                    <p:animEffect transition="out" filter="fade">
                                      <p:cBhvr>
                                        <p:cTn id="36" dur="900"/>
                                        <p:tgtEl>
                                          <p:spTgt spid="3"/>
                                        </p:tgtEl>
                                      </p:cBhvr>
                                    </p:animEffect>
                                    <p:set>
                                      <p:cBhvr>
                                        <p:cTn id="37" dur="1" fill="hold">
                                          <p:stCondLst>
                                            <p:cond delay="899"/>
                                          </p:stCondLst>
                                        </p:cTn>
                                        <p:tgtEl>
                                          <p:spTgt spid="3"/>
                                        </p:tgtEl>
                                        <p:attrNameLst>
                                          <p:attrName>style.visibility</p:attrName>
                                        </p:attrNameLst>
                                      </p:cBhvr>
                                      <p:to>
                                        <p:strVal val="hidden"/>
                                      </p:to>
                                    </p:set>
                                  </p:childTnLst>
                                </p:cTn>
                              </p:par>
                              <p:par>
                                <p:cTn id="38" presetID="1" presetClass="entr" presetSubtype="0" fill="hold" nodeType="withEffect">
                                  <p:stCondLst>
                                    <p:cond delay="500"/>
                                  </p:stCondLst>
                                  <p:childTnLst>
                                    <p:set>
                                      <p:cBhvr>
                                        <p:cTn id="39" dur="1" fill="hold">
                                          <p:stCondLst>
                                            <p:cond delay="0"/>
                                          </p:stCondLst>
                                        </p:cTn>
                                        <p:tgtEl>
                                          <p:spTgt spid="115"/>
                                        </p:tgtEl>
                                        <p:attrNameLst>
                                          <p:attrName>style.visibility</p:attrName>
                                        </p:attrNameLst>
                                      </p:cBhvr>
                                      <p:to>
                                        <p:strVal val="visible"/>
                                      </p:to>
                                    </p:set>
                                  </p:childTnLst>
                                </p:cTn>
                              </p:par>
                              <p:par>
                                <p:cTn id="40" presetID="1" presetClass="entr" presetSubtype="0" fill="hold" nodeType="withEffect">
                                  <p:stCondLst>
                                    <p:cond delay="750"/>
                                  </p:stCondLst>
                                  <p:childTnLst>
                                    <p:set>
                                      <p:cBhvr>
                                        <p:cTn id="41" dur="1" fill="hold">
                                          <p:stCondLst>
                                            <p:cond delay="0"/>
                                          </p:stCondLst>
                                        </p:cTn>
                                        <p:tgtEl>
                                          <p:spTgt spid="119"/>
                                        </p:tgtEl>
                                        <p:attrNameLst>
                                          <p:attrName>style.visibility</p:attrName>
                                        </p:attrNameLst>
                                      </p:cBhvr>
                                      <p:to>
                                        <p:strVal val="visible"/>
                                      </p:to>
                                    </p:set>
                                  </p:childTnLst>
                                </p:cTn>
                              </p:par>
                              <p:par>
                                <p:cTn id="42" presetID="1" presetClass="entr" presetSubtype="0" fill="hold" nodeType="withEffect">
                                  <p:stCondLst>
                                    <p:cond delay="1000"/>
                                  </p:stCondLst>
                                  <p:childTnLst>
                                    <p:set>
                                      <p:cBhvr>
                                        <p:cTn id="43" dur="1" fill="hold">
                                          <p:stCondLst>
                                            <p:cond delay="0"/>
                                          </p:stCondLst>
                                        </p:cTn>
                                        <p:tgtEl>
                                          <p:spTgt spid="125"/>
                                        </p:tgtEl>
                                        <p:attrNameLst>
                                          <p:attrName>style.visibility</p:attrName>
                                        </p:attrNameLst>
                                      </p:cBhvr>
                                      <p:to>
                                        <p:strVal val="visible"/>
                                      </p:to>
                                    </p:set>
                                  </p:childTnLst>
                                </p:cTn>
                              </p:par>
                              <p:par>
                                <p:cTn id="44" presetID="1" presetClass="entr" presetSubtype="0" fill="hold" nodeType="withEffect">
                                  <p:stCondLst>
                                    <p:cond delay="1250"/>
                                  </p:stCondLst>
                                  <p:childTnLst>
                                    <p:set>
                                      <p:cBhvr>
                                        <p:cTn id="45" dur="1" fill="hold">
                                          <p:stCondLst>
                                            <p:cond delay="0"/>
                                          </p:stCondLst>
                                        </p:cTn>
                                        <p:tgtEl>
                                          <p:spTgt spid="128"/>
                                        </p:tgtEl>
                                        <p:attrNameLst>
                                          <p:attrName>style.visibility</p:attrName>
                                        </p:attrNameLst>
                                      </p:cBhvr>
                                      <p:to>
                                        <p:strVal val="visible"/>
                                      </p:to>
                                    </p:set>
                                  </p:childTnLst>
                                </p:cTn>
                              </p:par>
                              <p:par>
                                <p:cTn id="46" presetID="8" presetClass="emph" presetSubtype="0" fill="hold" nodeType="withEffect">
                                  <p:stCondLst>
                                    <p:cond delay="0"/>
                                  </p:stCondLst>
                                  <p:childTnLst>
                                    <p:animRot by="21600000">
                                      <p:cBhvr>
                                        <p:cTn id="47" dur="1000" fill="hold"/>
                                        <p:tgtEl>
                                          <p:spTgt spid="100"/>
                                        </p:tgtEl>
                                        <p:attrNameLst>
                                          <p:attrName>r</p:attrName>
                                        </p:attrNameLst>
                                      </p:cBhvr>
                                    </p:animRot>
                                  </p:childTnLst>
                                </p:cTn>
                              </p:par>
                              <p:par>
                                <p:cTn id="48" presetID="8" presetClass="emph" presetSubtype="0" fill="hold" nodeType="withEffect">
                                  <p:stCondLst>
                                    <p:cond delay="0"/>
                                  </p:stCondLst>
                                  <p:childTnLst>
                                    <p:animRot by="1800000">
                                      <p:cBhvr>
                                        <p:cTn id="49" dur="1000" fill="hold"/>
                                        <p:tgtEl>
                                          <p:spTgt spid="97"/>
                                        </p:tgtEl>
                                        <p:attrNameLst>
                                          <p:attrName>r</p:attrName>
                                        </p:attrNameLst>
                                      </p:cBhvr>
                                    </p:animRot>
                                  </p:childTnLst>
                                </p:cTn>
                              </p:par>
                            </p:childTnLst>
                          </p:cTn>
                        </p:par>
                        <p:par>
                          <p:cTn id="50" fill="hold">
                            <p:stCondLst>
                              <p:cond delay="3700"/>
                            </p:stCondLst>
                            <p:childTnLst>
                              <p:par>
                                <p:cTn id="51" presetID="1" presetClass="entr" presetSubtype="0" fill="hold" nodeType="afterEffect">
                                  <p:stCondLst>
                                    <p:cond delay="0"/>
                                  </p:stCondLst>
                                  <p:childTnLst>
                                    <p:set>
                                      <p:cBhvr>
                                        <p:cTn id="52" dur="1" fill="hold">
                                          <p:stCondLst>
                                            <p:cond delay="0"/>
                                          </p:stCondLst>
                                        </p:cTn>
                                        <p:tgtEl>
                                          <p:spTgt spid="135"/>
                                        </p:tgtEl>
                                        <p:attrNameLst>
                                          <p:attrName>style.visibility</p:attrName>
                                        </p:attrNameLst>
                                      </p:cBhvr>
                                      <p:to>
                                        <p:strVal val="visible"/>
                                      </p:to>
                                    </p:set>
                                  </p:childTnLst>
                                </p:cTn>
                              </p:par>
                            </p:childTnLst>
                          </p:cTn>
                        </p:par>
                        <p:par>
                          <p:cTn id="53" fill="hold">
                            <p:stCondLst>
                              <p:cond delay="3700"/>
                            </p:stCondLst>
                            <p:childTnLst>
                              <p:par>
                                <p:cTn id="54" presetID="53" presetClass="entr" presetSubtype="16" fill="hold" grpId="0" nodeType="afterEffect">
                                  <p:stCondLst>
                                    <p:cond delay="0"/>
                                  </p:stCondLst>
                                  <p:childTnLst>
                                    <p:set>
                                      <p:cBhvr>
                                        <p:cTn id="55" dur="1" fill="hold">
                                          <p:stCondLst>
                                            <p:cond delay="0"/>
                                          </p:stCondLst>
                                        </p:cTn>
                                        <p:tgtEl>
                                          <p:spTgt spid="139"/>
                                        </p:tgtEl>
                                        <p:attrNameLst>
                                          <p:attrName>style.visibility</p:attrName>
                                        </p:attrNameLst>
                                      </p:cBhvr>
                                      <p:to>
                                        <p:strVal val="visible"/>
                                      </p:to>
                                    </p:set>
                                    <p:anim calcmode="lin" valueType="num">
                                      <p:cBhvr>
                                        <p:cTn id="56" dur="500" fill="hold"/>
                                        <p:tgtEl>
                                          <p:spTgt spid="139"/>
                                        </p:tgtEl>
                                        <p:attrNameLst>
                                          <p:attrName>ppt_w</p:attrName>
                                        </p:attrNameLst>
                                      </p:cBhvr>
                                      <p:tavLst>
                                        <p:tav tm="0">
                                          <p:val>
                                            <p:fltVal val="0"/>
                                          </p:val>
                                        </p:tav>
                                        <p:tav tm="100000">
                                          <p:val>
                                            <p:strVal val="#ppt_w"/>
                                          </p:val>
                                        </p:tav>
                                      </p:tavLst>
                                    </p:anim>
                                    <p:anim calcmode="lin" valueType="num">
                                      <p:cBhvr>
                                        <p:cTn id="57" dur="500" fill="hold"/>
                                        <p:tgtEl>
                                          <p:spTgt spid="139"/>
                                        </p:tgtEl>
                                        <p:attrNameLst>
                                          <p:attrName>ppt_h</p:attrName>
                                        </p:attrNameLst>
                                      </p:cBhvr>
                                      <p:tavLst>
                                        <p:tav tm="0">
                                          <p:val>
                                            <p:fltVal val="0"/>
                                          </p:val>
                                        </p:tav>
                                        <p:tav tm="100000">
                                          <p:val>
                                            <p:strVal val="#ppt_h"/>
                                          </p:val>
                                        </p:tav>
                                      </p:tavLst>
                                    </p:anim>
                                    <p:animEffect transition="in" filter="fade">
                                      <p:cBhvr>
                                        <p:cTn id="58" dur="500"/>
                                        <p:tgtEl>
                                          <p:spTgt spid="139"/>
                                        </p:tgtEl>
                                      </p:cBhvr>
                                    </p:animEffect>
                                  </p:childTnLst>
                                </p:cTn>
                              </p:par>
                              <p:par>
                                <p:cTn id="59" presetID="53" presetClass="entr" presetSubtype="16" fill="hold" grpId="0" nodeType="withEffect">
                                  <p:stCondLst>
                                    <p:cond delay="250"/>
                                  </p:stCondLst>
                                  <p:childTnLst>
                                    <p:set>
                                      <p:cBhvr>
                                        <p:cTn id="60" dur="1" fill="hold">
                                          <p:stCondLst>
                                            <p:cond delay="0"/>
                                          </p:stCondLst>
                                        </p:cTn>
                                        <p:tgtEl>
                                          <p:spTgt spid="140"/>
                                        </p:tgtEl>
                                        <p:attrNameLst>
                                          <p:attrName>style.visibility</p:attrName>
                                        </p:attrNameLst>
                                      </p:cBhvr>
                                      <p:to>
                                        <p:strVal val="visible"/>
                                      </p:to>
                                    </p:set>
                                    <p:anim calcmode="lin" valueType="num">
                                      <p:cBhvr>
                                        <p:cTn id="61" dur="500" fill="hold"/>
                                        <p:tgtEl>
                                          <p:spTgt spid="140"/>
                                        </p:tgtEl>
                                        <p:attrNameLst>
                                          <p:attrName>ppt_w</p:attrName>
                                        </p:attrNameLst>
                                      </p:cBhvr>
                                      <p:tavLst>
                                        <p:tav tm="0">
                                          <p:val>
                                            <p:fltVal val="0"/>
                                          </p:val>
                                        </p:tav>
                                        <p:tav tm="100000">
                                          <p:val>
                                            <p:strVal val="#ppt_w"/>
                                          </p:val>
                                        </p:tav>
                                      </p:tavLst>
                                    </p:anim>
                                    <p:anim calcmode="lin" valueType="num">
                                      <p:cBhvr>
                                        <p:cTn id="62" dur="500" fill="hold"/>
                                        <p:tgtEl>
                                          <p:spTgt spid="140"/>
                                        </p:tgtEl>
                                        <p:attrNameLst>
                                          <p:attrName>ppt_h</p:attrName>
                                        </p:attrNameLst>
                                      </p:cBhvr>
                                      <p:tavLst>
                                        <p:tav tm="0">
                                          <p:val>
                                            <p:fltVal val="0"/>
                                          </p:val>
                                        </p:tav>
                                        <p:tav tm="100000">
                                          <p:val>
                                            <p:strVal val="#ppt_h"/>
                                          </p:val>
                                        </p:tav>
                                      </p:tavLst>
                                    </p:anim>
                                    <p:animEffect transition="in" filter="fade">
                                      <p:cBhvr>
                                        <p:cTn id="63" dur="500"/>
                                        <p:tgtEl>
                                          <p:spTgt spid="140"/>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par>
                                <p:cTn id="69" presetID="22" presetClass="entr" presetSubtype="2" fill="hold" nodeType="withEffect">
                                  <p:stCondLst>
                                    <p:cond delay="500"/>
                                  </p:stCondLst>
                                  <p:childTnLst>
                                    <p:set>
                                      <p:cBhvr>
                                        <p:cTn id="70" dur="1" fill="hold">
                                          <p:stCondLst>
                                            <p:cond delay="0"/>
                                          </p:stCondLst>
                                        </p:cTn>
                                        <p:tgtEl>
                                          <p:spTgt spid="4"/>
                                        </p:tgtEl>
                                        <p:attrNameLst>
                                          <p:attrName>style.visibility</p:attrName>
                                        </p:attrNameLst>
                                      </p:cBhvr>
                                      <p:to>
                                        <p:strVal val="visible"/>
                                      </p:to>
                                    </p:set>
                                    <p:animEffect transition="in" filter="wipe(right)">
                                      <p:cBhvr>
                                        <p:cTn id="71" dur="500"/>
                                        <p:tgtEl>
                                          <p:spTgt spid="4"/>
                                        </p:tgtEl>
                                      </p:cBhvr>
                                    </p:animEffect>
                                  </p:childTnLst>
                                </p:cTn>
                              </p:par>
                              <p:par>
                                <p:cTn id="72" presetID="22" presetClass="entr" presetSubtype="2" fill="hold" nodeType="withEffect">
                                  <p:stCondLst>
                                    <p:cond delay="500"/>
                                  </p:stCondLst>
                                  <p:childTnLst>
                                    <p:set>
                                      <p:cBhvr>
                                        <p:cTn id="73" dur="1" fill="hold">
                                          <p:stCondLst>
                                            <p:cond delay="0"/>
                                          </p:stCondLst>
                                        </p:cTn>
                                        <p:tgtEl>
                                          <p:spTgt spid="70"/>
                                        </p:tgtEl>
                                        <p:attrNameLst>
                                          <p:attrName>style.visibility</p:attrName>
                                        </p:attrNameLst>
                                      </p:cBhvr>
                                      <p:to>
                                        <p:strVal val="visible"/>
                                      </p:to>
                                    </p:set>
                                    <p:animEffect transition="in" filter="wipe(right)">
                                      <p:cBhvr>
                                        <p:cTn id="74" dur="500"/>
                                        <p:tgtEl>
                                          <p:spTgt spid="70"/>
                                        </p:tgtEl>
                                      </p:cBhvr>
                                    </p:animEffect>
                                  </p:childTnLst>
                                </p:cTn>
                              </p:par>
                              <p:par>
                                <p:cTn id="75" presetID="22" presetClass="entr" presetSubtype="4" fill="hold" nodeType="withEffect">
                                  <p:stCondLst>
                                    <p:cond delay="500"/>
                                  </p:stCondLst>
                                  <p:childTnLst>
                                    <p:set>
                                      <p:cBhvr>
                                        <p:cTn id="76" dur="1" fill="hold">
                                          <p:stCondLst>
                                            <p:cond delay="0"/>
                                          </p:stCondLst>
                                        </p:cTn>
                                        <p:tgtEl>
                                          <p:spTgt spid="71"/>
                                        </p:tgtEl>
                                        <p:attrNameLst>
                                          <p:attrName>style.visibility</p:attrName>
                                        </p:attrNameLst>
                                      </p:cBhvr>
                                      <p:to>
                                        <p:strVal val="visible"/>
                                      </p:to>
                                    </p:set>
                                    <p:animEffect transition="in" filter="wipe(down)">
                                      <p:cBhvr>
                                        <p:cTn id="77" dur="500"/>
                                        <p:tgtEl>
                                          <p:spTgt spid="71"/>
                                        </p:tgtEl>
                                      </p:cBhvr>
                                    </p:animEffect>
                                  </p:childTnLst>
                                </p:cTn>
                              </p:par>
                              <p:par>
                                <p:cTn id="78" presetID="22" presetClass="entr" presetSubtype="4" fill="hold" nodeType="withEffect">
                                  <p:stCondLst>
                                    <p:cond delay="500"/>
                                  </p:stCondLst>
                                  <p:childTnLst>
                                    <p:set>
                                      <p:cBhvr>
                                        <p:cTn id="79" dur="1" fill="hold">
                                          <p:stCondLst>
                                            <p:cond delay="0"/>
                                          </p:stCondLst>
                                        </p:cTn>
                                        <p:tgtEl>
                                          <p:spTgt spid="72"/>
                                        </p:tgtEl>
                                        <p:attrNameLst>
                                          <p:attrName>style.visibility</p:attrName>
                                        </p:attrNameLst>
                                      </p:cBhvr>
                                      <p:to>
                                        <p:strVal val="visible"/>
                                      </p:to>
                                    </p:set>
                                    <p:animEffect transition="in" filter="wipe(down)">
                                      <p:cBhvr>
                                        <p:cTn id="80" dur="500"/>
                                        <p:tgtEl>
                                          <p:spTgt spid="72"/>
                                        </p:tgtEl>
                                      </p:cBhvr>
                                    </p:animEffect>
                                  </p:childTnLst>
                                </p:cTn>
                              </p:par>
                            </p:childTnLst>
                          </p:cTn>
                        </p:par>
                        <p:par>
                          <p:cTn id="81" fill="hold">
                            <p:stCondLst>
                              <p:cond delay="4700"/>
                            </p:stCondLst>
                            <p:childTnLst>
                              <p:par>
                                <p:cTn id="82" presetID="26" presetClass="emph" presetSubtype="0" repeatCount="3000" fill="hold" nodeType="afterEffect">
                                  <p:stCondLst>
                                    <p:cond delay="0"/>
                                  </p:stCondLst>
                                  <p:childTnLst>
                                    <p:animEffect transition="out" filter="fade">
                                      <p:cBhvr>
                                        <p:cTn id="83" dur="400" tmFilter="0, 0; .2, .5; .8, .5; 1, 0"/>
                                        <p:tgtEl>
                                          <p:spTgt spid="4"/>
                                        </p:tgtEl>
                                      </p:cBhvr>
                                    </p:animEffect>
                                    <p:animScale>
                                      <p:cBhvr>
                                        <p:cTn id="84" dur="200" autoRev="1" fill="hold"/>
                                        <p:tgtEl>
                                          <p:spTgt spid="4"/>
                                        </p:tgtEl>
                                      </p:cBhvr>
                                      <p:by x="105000" y="105000"/>
                                    </p:animScale>
                                  </p:childTnLst>
                                </p:cTn>
                              </p:par>
                              <p:par>
                                <p:cTn id="85" presetID="26" presetClass="emph" presetSubtype="0" repeatCount="3000" fill="hold" nodeType="withEffect">
                                  <p:stCondLst>
                                    <p:cond delay="0"/>
                                  </p:stCondLst>
                                  <p:childTnLst>
                                    <p:animEffect transition="out" filter="fade">
                                      <p:cBhvr>
                                        <p:cTn id="86" dur="400" tmFilter="0, 0; .2, .5; .8, .5; 1, 0"/>
                                        <p:tgtEl>
                                          <p:spTgt spid="70"/>
                                        </p:tgtEl>
                                      </p:cBhvr>
                                    </p:animEffect>
                                    <p:animScale>
                                      <p:cBhvr>
                                        <p:cTn id="87" dur="200" autoRev="1" fill="hold"/>
                                        <p:tgtEl>
                                          <p:spTgt spid="70"/>
                                        </p:tgtEl>
                                      </p:cBhvr>
                                      <p:by x="105000" y="105000"/>
                                    </p:animScale>
                                  </p:childTnLst>
                                </p:cTn>
                              </p:par>
                              <p:par>
                                <p:cTn id="88" presetID="26" presetClass="emph" presetSubtype="0" repeatCount="3000" fill="hold" nodeType="withEffect">
                                  <p:stCondLst>
                                    <p:cond delay="0"/>
                                  </p:stCondLst>
                                  <p:childTnLst>
                                    <p:animEffect transition="out" filter="fade">
                                      <p:cBhvr>
                                        <p:cTn id="89" dur="400" tmFilter="0, 0; .2, .5; .8, .5; 1, 0"/>
                                        <p:tgtEl>
                                          <p:spTgt spid="71"/>
                                        </p:tgtEl>
                                      </p:cBhvr>
                                    </p:animEffect>
                                    <p:animScale>
                                      <p:cBhvr>
                                        <p:cTn id="90" dur="200" autoRev="1" fill="hold"/>
                                        <p:tgtEl>
                                          <p:spTgt spid="71"/>
                                        </p:tgtEl>
                                      </p:cBhvr>
                                      <p:by x="105000" y="105000"/>
                                    </p:animScale>
                                  </p:childTnLst>
                                </p:cTn>
                              </p:par>
                              <p:par>
                                <p:cTn id="91" presetID="26" presetClass="emph" presetSubtype="0" repeatCount="3000" fill="hold" nodeType="withEffect">
                                  <p:stCondLst>
                                    <p:cond delay="0"/>
                                  </p:stCondLst>
                                  <p:childTnLst>
                                    <p:animEffect transition="out" filter="fade">
                                      <p:cBhvr>
                                        <p:cTn id="92" dur="400" tmFilter="0, 0; .2, .5; .8, .5; 1, 0"/>
                                        <p:tgtEl>
                                          <p:spTgt spid="72"/>
                                        </p:tgtEl>
                                      </p:cBhvr>
                                    </p:animEffect>
                                    <p:animScale>
                                      <p:cBhvr>
                                        <p:cTn id="93" dur="200" autoRev="1" fill="hold"/>
                                        <p:tgtEl>
                                          <p:spTgt spid="72"/>
                                        </p:tgtEl>
                                      </p:cBhvr>
                                      <p:by x="105000" y="105000"/>
                                    </p:animScale>
                                  </p:childTnLst>
                                </p:cTn>
                              </p:par>
                            </p:childTnLst>
                          </p:cTn>
                        </p:par>
                        <p:par>
                          <p:cTn id="94" fill="hold">
                            <p:stCondLst>
                              <p:cond delay="5900"/>
                            </p:stCondLst>
                            <p:childTnLst>
                              <p:par>
                                <p:cTn id="95" presetID="10" presetClass="exit" presetSubtype="0" fill="hold" grpId="1" nodeType="afterEffect">
                                  <p:stCondLst>
                                    <p:cond delay="750"/>
                                  </p:stCondLst>
                                  <p:childTnLst>
                                    <p:animEffect transition="out" filter="fade">
                                      <p:cBhvr>
                                        <p:cTn id="96" dur="500"/>
                                        <p:tgtEl>
                                          <p:spTgt spid="139"/>
                                        </p:tgtEl>
                                      </p:cBhvr>
                                    </p:animEffect>
                                    <p:set>
                                      <p:cBhvr>
                                        <p:cTn id="97" dur="1" fill="hold">
                                          <p:stCondLst>
                                            <p:cond delay="499"/>
                                          </p:stCondLst>
                                        </p:cTn>
                                        <p:tgtEl>
                                          <p:spTgt spid="139"/>
                                        </p:tgtEl>
                                        <p:attrNameLst>
                                          <p:attrName>style.visibility</p:attrName>
                                        </p:attrNameLst>
                                      </p:cBhvr>
                                      <p:to>
                                        <p:strVal val="hidden"/>
                                      </p:to>
                                    </p:set>
                                  </p:childTnLst>
                                </p:cTn>
                              </p:par>
                              <p:par>
                                <p:cTn id="98" presetID="10" presetClass="exit" presetSubtype="0" fill="hold" grpId="1" nodeType="withEffect">
                                  <p:stCondLst>
                                    <p:cond delay="750"/>
                                  </p:stCondLst>
                                  <p:childTnLst>
                                    <p:animEffect transition="out" filter="fade">
                                      <p:cBhvr>
                                        <p:cTn id="99" dur="500"/>
                                        <p:tgtEl>
                                          <p:spTgt spid="140"/>
                                        </p:tgtEl>
                                      </p:cBhvr>
                                    </p:animEffect>
                                    <p:set>
                                      <p:cBhvr>
                                        <p:cTn id="100" dur="1" fill="hold">
                                          <p:stCondLst>
                                            <p:cond delay="499"/>
                                          </p:stCondLst>
                                        </p:cTn>
                                        <p:tgtEl>
                                          <p:spTgt spid="140"/>
                                        </p:tgtEl>
                                        <p:attrNameLst>
                                          <p:attrName>style.visibility</p:attrName>
                                        </p:attrNameLst>
                                      </p:cBhvr>
                                      <p:to>
                                        <p:strVal val="hidden"/>
                                      </p:to>
                                    </p:set>
                                  </p:childTnLst>
                                </p:cTn>
                              </p:par>
                              <p:par>
                                <p:cTn id="101" presetID="10" presetClass="exit" presetSubtype="0" fill="hold" grpId="1" nodeType="withEffect">
                                  <p:stCondLst>
                                    <p:cond delay="750"/>
                                  </p:stCondLst>
                                  <p:childTnLst>
                                    <p:animEffect transition="out" filter="fade">
                                      <p:cBhvr>
                                        <p:cTn id="102" dur="500"/>
                                        <p:tgtEl>
                                          <p:spTgt spid="138"/>
                                        </p:tgtEl>
                                      </p:cBhvr>
                                    </p:animEffect>
                                    <p:set>
                                      <p:cBhvr>
                                        <p:cTn id="103" dur="1" fill="hold">
                                          <p:stCondLst>
                                            <p:cond delay="499"/>
                                          </p:stCondLst>
                                        </p:cTn>
                                        <p:tgtEl>
                                          <p:spTgt spid="138"/>
                                        </p:tgtEl>
                                        <p:attrNameLst>
                                          <p:attrName>style.visibility</p:attrName>
                                        </p:attrNameLst>
                                      </p:cBhvr>
                                      <p:to>
                                        <p:strVal val="hidden"/>
                                      </p:to>
                                    </p:set>
                                  </p:childTnLst>
                                </p:cTn>
                              </p:par>
                              <p:par>
                                <p:cTn id="104" presetID="22" presetClass="entr" presetSubtype="8" fill="hold" nodeType="withEffect">
                                  <p:stCondLst>
                                    <p:cond delay="750"/>
                                  </p:stCondLst>
                                  <p:childTnLst>
                                    <p:set>
                                      <p:cBhvr>
                                        <p:cTn id="105" dur="1" fill="hold">
                                          <p:stCondLst>
                                            <p:cond delay="0"/>
                                          </p:stCondLst>
                                        </p:cTn>
                                        <p:tgtEl>
                                          <p:spTgt spid="38"/>
                                        </p:tgtEl>
                                        <p:attrNameLst>
                                          <p:attrName>style.visibility</p:attrName>
                                        </p:attrNameLst>
                                      </p:cBhvr>
                                      <p:to>
                                        <p:strVal val="visible"/>
                                      </p:to>
                                    </p:set>
                                    <p:animEffect transition="in" filter="wipe(left)">
                                      <p:cBhvr>
                                        <p:cTn id="106" dur="500"/>
                                        <p:tgtEl>
                                          <p:spTgt spid="38"/>
                                        </p:tgtEl>
                                      </p:cBhvr>
                                    </p:animEffect>
                                  </p:childTnLst>
                                </p:cTn>
                              </p:par>
                            </p:childTnLst>
                          </p:cTn>
                        </p:par>
                        <p:par>
                          <p:cTn id="107" fill="hold">
                            <p:stCondLst>
                              <p:cond delay="7150"/>
                            </p:stCondLst>
                            <p:childTnLst>
                              <p:par>
                                <p:cTn id="108" presetID="1" presetClass="entr" presetSubtype="0" fill="hold" grpId="0" nodeType="afterEffect">
                                  <p:stCondLst>
                                    <p:cond delay="250"/>
                                  </p:stCondLst>
                                  <p:childTnLst>
                                    <p:set>
                                      <p:cBhvr>
                                        <p:cTn id="109" dur="1" fill="hold">
                                          <p:stCondLst>
                                            <p:cond delay="0"/>
                                          </p:stCondLst>
                                        </p:cTn>
                                        <p:tgtEl>
                                          <p:spTgt spid="141">
                                            <p:txEl>
                                              <p:pRg st="0" end="0"/>
                                            </p:txEl>
                                          </p:spTgt>
                                        </p:tgtEl>
                                        <p:attrNameLst>
                                          <p:attrName>style.visibility</p:attrName>
                                        </p:attrNameLst>
                                      </p:cBhvr>
                                      <p:to>
                                        <p:strVal val="visible"/>
                                      </p:to>
                                    </p:set>
                                  </p:childTnLst>
                                </p:cTn>
                              </p:par>
                            </p:childTnLst>
                          </p:cTn>
                        </p:par>
                        <p:par>
                          <p:cTn id="110" fill="hold">
                            <p:stCondLst>
                              <p:cond delay="7400"/>
                            </p:stCondLst>
                            <p:childTnLst>
                              <p:par>
                                <p:cTn id="111" presetID="2" presetClass="entr" presetSubtype="2" fill="hold" grpId="0" nodeType="afterEffect">
                                  <p:stCondLst>
                                    <p:cond delay="250"/>
                                  </p:stCondLst>
                                  <p:childTnLst>
                                    <p:set>
                                      <p:cBhvr>
                                        <p:cTn id="112" dur="1" fill="hold">
                                          <p:stCondLst>
                                            <p:cond delay="0"/>
                                          </p:stCondLst>
                                        </p:cTn>
                                        <p:tgtEl>
                                          <p:spTgt spid="73">
                                            <p:txEl>
                                              <p:pRg st="0" end="0"/>
                                            </p:txEl>
                                          </p:spTgt>
                                        </p:tgtEl>
                                        <p:attrNameLst>
                                          <p:attrName>style.visibility</p:attrName>
                                        </p:attrNameLst>
                                      </p:cBhvr>
                                      <p:to>
                                        <p:strVal val="visible"/>
                                      </p:to>
                                    </p:set>
                                    <p:anim calcmode="lin" valueType="num">
                                      <p:cBhvr additive="base">
                                        <p:cTn id="113" dur="500" fill="hold"/>
                                        <p:tgtEl>
                                          <p:spTgt spid="7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7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8150"/>
                            </p:stCondLst>
                            <p:childTnLst>
                              <p:par>
                                <p:cTn id="116" presetID="2" presetClass="entr" presetSubtype="2" fill="hold" grpId="0" nodeType="afterEffect">
                                  <p:stCondLst>
                                    <p:cond delay="250"/>
                                  </p:stCondLst>
                                  <p:childTnLst>
                                    <p:set>
                                      <p:cBhvr>
                                        <p:cTn id="117" dur="1" fill="hold">
                                          <p:stCondLst>
                                            <p:cond delay="0"/>
                                          </p:stCondLst>
                                        </p:cTn>
                                        <p:tgtEl>
                                          <p:spTgt spid="73">
                                            <p:txEl>
                                              <p:pRg st="1" end="1"/>
                                            </p:txEl>
                                          </p:spTgt>
                                        </p:tgtEl>
                                        <p:attrNameLst>
                                          <p:attrName>style.visibility</p:attrName>
                                        </p:attrNameLst>
                                      </p:cBhvr>
                                      <p:to>
                                        <p:strVal val="visible"/>
                                      </p:to>
                                    </p:set>
                                    <p:anim calcmode="lin" valueType="num">
                                      <p:cBhvr additive="base">
                                        <p:cTn id="118" dur="500" fill="hold"/>
                                        <p:tgtEl>
                                          <p:spTgt spid="73">
                                            <p:txEl>
                                              <p:pRg st="1" end="1"/>
                                            </p:txEl>
                                          </p:spTgt>
                                        </p:tgtEl>
                                        <p:attrNameLst>
                                          <p:attrName>ppt_x</p:attrName>
                                        </p:attrNameLst>
                                      </p:cBhvr>
                                      <p:tavLst>
                                        <p:tav tm="0">
                                          <p:val>
                                            <p:strVal val="1+#ppt_w/2"/>
                                          </p:val>
                                        </p:tav>
                                        <p:tav tm="100000">
                                          <p:val>
                                            <p:strVal val="#ppt_x"/>
                                          </p:val>
                                        </p:tav>
                                      </p:tavLst>
                                    </p:anim>
                                    <p:anim calcmode="lin" valueType="num">
                                      <p:cBhvr additive="base">
                                        <p:cTn id="119" dur="500" fill="hold"/>
                                        <p:tgtEl>
                                          <p:spTgt spid="73">
                                            <p:txEl>
                                              <p:pRg st="1" end="1"/>
                                            </p:txEl>
                                          </p:spTgt>
                                        </p:tgtEl>
                                        <p:attrNameLst>
                                          <p:attrName>ppt_y</p:attrName>
                                        </p:attrNameLst>
                                      </p:cBhvr>
                                      <p:tavLst>
                                        <p:tav tm="0">
                                          <p:val>
                                            <p:strVal val="#ppt_y"/>
                                          </p:val>
                                        </p:tav>
                                        <p:tav tm="100000">
                                          <p:val>
                                            <p:strVal val="#ppt_y"/>
                                          </p:val>
                                        </p:tav>
                                      </p:tavLst>
                                    </p:anim>
                                  </p:childTnLst>
                                </p:cTn>
                              </p:par>
                            </p:childTnLst>
                          </p:cTn>
                        </p:par>
                        <p:par>
                          <p:cTn id="120" fill="hold">
                            <p:stCondLst>
                              <p:cond delay="8900"/>
                            </p:stCondLst>
                            <p:childTnLst>
                              <p:par>
                                <p:cTn id="121" presetID="2" presetClass="entr" presetSubtype="2" fill="hold" grpId="0" nodeType="afterEffect">
                                  <p:stCondLst>
                                    <p:cond delay="250"/>
                                  </p:stCondLst>
                                  <p:childTnLst>
                                    <p:set>
                                      <p:cBhvr>
                                        <p:cTn id="122" dur="1" fill="hold">
                                          <p:stCondLst>
                                            <p:cond delay="0"/>
                                          </p:stCondLst>
                                        </p:cTn>
                                        <p:tgtEl>
                                          <p:spTgt spid="73">
                                            <p:txEl>
                                              <p:pRg st="2" end="2"/>
                                            </p:txEl>
                                          </p:spTgt>
                                        </p:tgtEl>
                                        <p:attrNameLst>
                                          <p:attrName>style.visibility</p:attrName>
                                        </p:attrNameLst>
                                      </p:cBhvr>
                                      <p:to>
                                        <p:strVal val="visible"/>
                                      </p:to>
                                    </p:set>
                                    <p:anim calcmode="lin" valueType="num">
                                      <p:cBhvr additive="base">
                                        <p:cTn id="123" dur="500" fill="hold"/>
                                        <p:tgtEl>
                                          <p:spTgt spid="73">
                                            <p:txEl>
                                              <p:pRg st="2" end="2"/>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73">
                                            <p:txEl>
                                              <p:pRg st="2" end="2"/>
                                            </p:txEl>
                                          </p:spTgt>
                                        </p:tgtEl>
                                        <p:attrNameLst>
                                          <p:attrName>ppt_y</p:attrName>
                                        </p:attrNameLst>
                                      </p:cBhvr>
                                      <p:tavLst>
                                        <p:tav tm="0">
                                          <p:val>
                                            <p:strVal val="#ppt_y"/>
                                          </p:val>
                                        </p:tav>
                                        <p:tav tm="100000">
                                          <p:val>
                                            <p:strVal val="#ppt_y"/>
                                          </p:val>
                                        </p:tav>
                                      </p:tavLst>
                                    </p:anim>
                                  </p:childTnLst>
                                </p:cTn>
                              </p:par>
                            </p:childTnLst>
                          </p:cTn>
                        </p:par>
                        <p:par>
                          <p:cTn id="125" fill="hold">
                            <p:stCondLst>
                              <p:cond delay="9650"/>
                            </p:stCondLst>
                            <p:childTnLst>
                              <p:par>
                                <p:cTn id="126" presetID="10"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8" grpId="1" animBg="1"/>
      <p:bldP spid="139" grpId="0" animBg="1"/>
      <p:bldP spid="139" grpId="1" animBg="1"/>
      <p:bldP spid="140" grpId="0" animBg="1"/>
      <p:bldP spid="140" grpId="1" animBg="1"/>
      <p:bldP spid="141" grpId="0" build="p"/>
      <p:bldP spid="69" grpId="0"/>
      <p:bldP spid="73" grpId="0" build="p"/>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H="1">
            <a:off x="226931" y="4216435"/>
            <a:ext cx="5140366"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sp>
        <p:nvSpPr>
          <p:cNvPr id="12" name="Freeform 9"/>
          <p:cNvSpPr>
            <a:spLocks/>
          </p:cNvSpPr>
          <p:nvPr/>
        </p:nvSpPr>
        <p:spPr bwMode="auto">
          <a:xfrm>
            <a:off x="5637920" y="1697191"/>
            <a:ext cx="291557" cy="477932"/>
          </a:xfrm>
          <a:custGeom>
            <a:avLst/>
            <a:gdLst>
              <a:gd name="T0" fmla="*/ 84 w 84"/>
              <a:gd name="T1" fmla="*/ 0 h 137"/>
              <a:gd name="T2" fmla="*/ 19 w 84"/>
              <a:gd name="T3" fmla="*/ 44 h 137"/>
              <a:gd name="T4" fmla="*/ 0 w 84"/>
              <a:gd name="T5" fmla="*/ 137 h 137"/>
            </a:gdLst>
            <a:ahLst/>
            <a:cxnLst>
              <a:cxn ang="0">
                <a:pos x="T0" y="T1"/>
              </a:cxn>
              <a:cxn ang="0">
                <a:pos x="T2" y="T3"/>
              </a:cxn>
              <a:cxn ang="0">
                <a:pos x="T4" y="T5"/>
              </a:cxn>
            </a:cxnLst>
            <a:rect l="0" t="0" r="r" b="b"/>
            <a:pathLst>
              <a:path w="84" h="137">
                <a:moveTo>
                  <a:pt x="84" y="0"/>
                </a:moveTo>
                <a:cubicBezTo>
                  <a:pt x="84" y="0"/>
                  <a:pt x="28" y="29"/>
                  <a:pt x="19" y="44"/>
                </a:cubicBezTo>
                <a:cubicBezTo>
                  <a:pt x="10" y="59"/>
                  <a:pt x="0" y="137"/>
                  <a:pt x="0" y="13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p:nvSpPr>
        <p:spPr bwMode="auto">
          <a:xfrm>
            <a:off x="5853820" y="1503434"/>
            <a:ext cx="983544" cy="1291709"/>
          </a:xfrm>
          <a:custGeom>
            <a:avLst/>
            <a:gdLst>
              <a:gd name="T0" fmla="*/ 143 w 282"/>
              <a:gd name="T1" fmla="*/ 0 h 371"/>
              <a:gd name="T2" fmla="*/ 166 w 282"/>
              <a:gd name="T3" fmla="*/ 27 h 371"/>
              <a:gd name="T4" fmla="*/ 244 w 282"/>
              <a:gd name="T5" fmla="*/ 65 h 371"/>
              <a:gd name="T6" fmla="*/ 272 w 282"/>
              <a:gd name="T7" fmla="*/ 139 h 371"/>
              <a:gd name="T8" fmla="*/ 195 w 282"/>
              <a:gd name="T9" fmla="*/ 371 h 371"/>
              <a:gd name="T10" fmla="*/ 0 w 282"/>
              <a:gd name="T11" fmla="*/ 343 h 371"/>
              <a:gd name="T12" fmla="*/ 12 w 282"/>
              <a:gd name="T13" fmla="*/ 239 h 371"/>
              <a:gd name="T14" fmla="*/ 96 w 282"/>
              <a:gd name="T15" fmla="*/ 272 h 371"/>
              <a:gd name="T16" fmla="*/ 147 w 282"/>
              <a:gd name="T17" fmla="*/ 265 h 371"/>
              <a:gd name="T18" fmla="*/ 216 w 282"/>
              <a:gd name="T19" fmla="*/ 33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371">
                <a:moveTo>
                  <a:pt x="143" y="0"/>
                </a:moveTo>
                <a:cubicBezTo>
                  <a:pt x="166" y="27"/>
                  <a:pt x="166" y="27"/>
                  <a:pt x="166" y="27"/>
                </a:cubicBezTo>
                <a:cubicBezTo>
                  <a:pt x="244" y="65"/>
                  <a:pt x="244" y="65"/>
                  <a:pt x="244" y="65"/>
                </a:cubicBezTo>
                <a:cubicBezTo>
                  <a:pt x="244" y="65"/>
                  <a:pt x="280" y="61"/>
                  <a:pt x="272" y="139"/>
                </a:cubicBezTo>
                <a:cubicBezTo>
                  <a:pt x="272" y="139"/>
                  <a:pt x="282" y="308"/>
                  <a:pt x="195" y="371"/>
                </a:cubicBezTo>
                <a:cubicBezTo>
                  <a:pt x="0" y="343"/>
                  <a:pt x="0" y="343"/>
                  <a:pt x="0" y="343"/>
                </a:cubicBezTo>
                <a:cubicBezTo>
                  <a:pt x="0" y="343"/>
                  <a:pt x="16" y="249"/>
                  <a:pt x="12" y="239"/>
                </a:cubicBezTo>
                <a:cubicBezTo>
                  <a:pt x="96" y="272"/>
                  <a:pt x="96" y="272"/>
                  <a:pt x="96" y="272"/>
                </a:cubicBezTo>
                <a:cubicBezTo>
                  <a:pt x="147" y="265"/>
                  <a:pt x="147" y="265"/>
                  <a:pt x="147" y="265"/>
                </a:cubicBezTo>
                <a:cubicBezTo>
                  <a:pt x="147" y="265"/>
                  <a:pt x="214" y="268"/>
                  <a:pt x="216" y="33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p:nvSpPr>
        <p:spPr bwMode="auto">
          <a:xfrm>
            <a:off x="6355741" y="1848505"/>
            <a:ext cx="178994" cy="535137"/>
          </a:xfrm>
          <a:custGeom>
            <a:avLst/>
            <a:gdLst>
              <a:gd name="T0" fmla="*/ 51 w 51"/>
              <a:gd name="T1" fmla="*/ 0 h 154"/>
              <a:gd name="T2" fmla="*/ 9 w 51"/>
              <a:gd name="T3" fmla="*/ 94 h 154"/>
              <a:gd name="T4" fmla="*/ 0 w 51"/>
              <a:gd name="T5" fmla="*/ 154 h 154"/>
            </a:gdLst>
            <a:ahLst/>
            <a:cxnLst>
              <a:cxn ang="0">
                <a:pos x="T0" y="T1"/>
              </a:cxn>
              <a:cxn ang="0">
                <a:pos x="T2" y="T3"/>
              </a:cxn>
              <a:cxn ang="0">
                <a:pos x="T4" y="T5"/>
              </a:cxn>
            </a:cxnLst>
            <a:rect l="0" t="0" r="r" b="b"/>
            <a:pathLst>
              <a:path w="51" h="154">
                <a:moveTo>
                  <a:pt x="51" y="0"/>
                </a:moveTo>
                <a:cubicBezTo>
                  <a:pt x="51" y="0"/>
                  <a:pt x="20" y="46"/>
                  <a:pt x="9" y="94"/>
                </a:cubicBezTo>
                <a:cubicBezTo>
                  <a:pt x="0" y="154"/>
                  <a:pt x="0" y="154"/>
                  <a:pt x="0" y="15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5"/>
          <p:cNvSpPr>
            <a:spLocks/>
          </p:cNvSpPr>
          <p:nvPr/>
        </p:nvSpPr>
        <p:spPr bwMode="auto">
          <a:xfrm>
            <a:off x="5959002" y="2732403"/>
            <a:ext cx="714131" cy="970627"/>
          </a:xfrm>
          <a:custGeom>
            <a:avLst/>
            <a:gdLst>
              <a:gd name="T0" fmla="*/ 198 w 205"/>
              <a:gd name="T1" fmla="*/ 0 h 279"/>
              <a:gd name="T2" fmla="*/ 198 w 205"/>
              <a:gd name="T3" fmla="*/ 111 h 279"/>
              <a:gd name="T4" fmla="*/ 205 w 205"/>
              <a:gd name="T5" fmla="*/ 279 h 279"/>
              <a:gd name="T6" fmla="*/ 0 w 205"/>
              <a:gd name="T7" fmla="*/ 267 h 279"/>
            </a:gdLst>
            <a:ahLst/>
            <a:cxnLst>
              <a:cxn ang="0">
                <a:pos x="T0" y="T1"/>
              </a:cxn>
              <a:cxn ang="0">
                <a:pos x="T2" y="T3"/>
              </a:cxn>
              <a:cxn ang="0">
                <a:pos x="T4" y="T5"/>
              </a:cxn>
              <a:cxn ang="0">
                <a:pos x="T6" y="T7"/>
              </a:cxn>
            </a:cxnLst>
            <a:rect l="0" t="0" r="r" b="b"/>
            <a:pathLst>
              <a:path w="205" h="279">
                <a:moveTo>
                  <a:pt x="198" y="0"/>
                </a:moveTo>
                <a:cubicBezTo>
                  <a:pt x="198" y="0"/>
                  <a:pt x="194" y="71"/>
                  <a:pt x="198" y="111"/>
                </a:cubicBezTo>
                <a:cubicBezTo>
                  <a:pt x="202" y="151"/>
                  <a:pt x="205" y="279"/>
                  <a:pt x="205" y="279"/>
                </a:cubicBezTo>
                <a:cubicBezTo>
                  <a:pt x="0" y="267"/>
                  <a:pt x="0" y="267"/>
                  <a:pt x="0" y="26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16"/>
          <p:cNvSpPr>
            <a:spLocks/>
          </p:cNvSpPr>
          <p:nvPr/>
        </p:nvSpPr>
        <p:spPr bwMode="auto">
          <a:xfrm>
            <a:off x="5811378" y="2630912"/>
            <a:ext cx="118099" cy="957710"/>
          </a:xfrm>
          <a:custGeom>
            <a:avLst/>
            <a:gdLst>
              <a:gd name="T0" fmla="*/ 0 w 34"/>
              <a:gd name="T1" fmla="*/ 0 h 275"/>
              <a:gd name="T2" fmla="*/ 34 w 34"/>
              <a:gd name="T3" fmla="*/ 275 h 275"/>
            </a:gdLst>
            <a:ahLst/>
            <a:cxnLst>
              <a:cxn ang="0">
                <a:pos x="T0" y="T1"/>
              </a:cxn>
              <a:cxn ang="0">
                <a:pos x="T2" y="T3"/>
              </a:cxn>
            </a:cxnLst>
            <a:rect l="0" t="0" r="r" b="b"/>
            <a:pathLst>
              <a:path w="34" h="275">
                <a:moveTo>
                  <a:pt x="0" y="0"/>
                </a:moveTo>
                <a:cubicBezTo>
                  <a:pt x="0" y="0"/>
                  <a:pt x="2" y="225"/>
                  <a:pt x="34" y="27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7"/>
          <p:cNvSpPr>
            <a:spLocks/>
          </p:cNvSpPr>
          <p:nvPr/>
        </p:nvSpPr>
        <p:spPr bwMode="auto">
          <a:xfrm>
            <a:off x="5420174" y="2557100"/>
            <a:ext cx="282331" cy="1086881"/>
          </a:xfrm>
          <a:custGeom>
            <a:avLst/>
            <a:gdLst>
              <a:gd name="T0" fmla="*/ 81 w 81"/>
              <a:gd name="T1" fmla="*/ 149 h 312"/>
              <a:gd name="T2" fmla="*/ 0 w 81"/>
              <a:gd name="T3" fmla="*/ 312 h 312"/>
              <a:gd name="T4" fmla="*/ 81 w 81"/>
              <a:gd name="T5" fmla="*/ 0 h 312"/>
            </a:gdLst>
            <a:ahLst/>
            <a:cxnLst>
              <a:cxn ang="0">
                <a:pos x="T0" y="T1"/>
              </a:cxn>
              <a:cxn ang="0">
                <a:pos x="T2" y="T3"/>
              </a:cxn>
              <a:cxn ang="0">
                <a:pos x="T4" y="T5"/>
              </a:cxn>
            </a:cxnLst>
            <a:rect l="0" t="0" r="r" b="b"/>
            <a:pathLst>
              <a:path w="81" h="312">
                <a:moveTo>
                  <a:pt x="81" y="149"/>
                </a:moveTo>
                <a:cubicBezTo>
                  <a:pt x="81" y="149"/>
                  <a:pt x="15" y="310"/>
                  <a:pt x="0" y="312"/>
                </a:cubicBezTo>
                <a:cubicBezTo>
                  <a:pt x="0" y="312"/>
                  <a:pt x="76" y="22"/>
                  <a:pt x="81"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8"/>
          <p:cNvSpPr>
            <a:spLocks noChangeShapeType="1"/>
          </p:cNvSpPr>
          <p:nvPr/>
        </p:nvSpPr>
        <p:spPr bwMode="auto">
          <a:xfrm flipH="1">
            <a:off x="5444163" y="3643981"/>
            <a:ext cx="193756"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p:cNvSpPr>
            <a:spLocks/>
          </p:cNvSpPr>
          <p:nvPr/>
        </p:nvSpPr>
        <p:spPr bwMode="auto">
          <a:xfrm>
            <a:off x="5639765" y="3450225"/>
            <a:ext cx="171613" cy="950329"/>
          </a:xfrm>
          <a:custGeom>
            <a:avLst/>
            <a:gdLst>
              <a:gd name="T0" fmla="*/ 7 w 49"/>
              <a:gd name="T1" fmla="*/ 0 h 273"/>
              <a:gd name="T2" fmla="*/ 49 w 49"/>
              <a:gd name="T3" fmla="*/ 273 h 273"/>
            </a:gdLst>
            <a:ahLst/>
            <a:cxnLst>
              <a:cxn ang="0">
                <a:pos x="T0" y="T1"/>
              </a:cxn>
              <a:cxn ang="0">
                <a:pos x="T2" y="T3"/>
              </a:cxn>
            </a:cxnLst>
            <a:rect l="0" t="0" r="r" b="b"/>
            <a:pathLst>
              <a:path w="49" h="273">
                <a:moveTo>
                  <a:pt x="7" y="0"/>
                </a:moveTo>
                <a:cubicBezTo>
                  <a:pt x="7" y="0"/>
                  <a:pt x="0" y="104"/>
                  <a:pt x="49" y="27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20"/>
          <p:cNvSpPr>
            <a:spLocks/>
          </p:cNvSpPr>
          <p:nvPr/>
        </p:nvSpPr>
        <p:spPr bwMode="auto">
          <a:xfrm>
            <a:off x="5396185" y="3741782"/>
            <a:ext cx="1138550" cy="2135011"/>
          </a:xfrm>
          <a:custGeom>
            <a:avLst/>
            <a:gdLst>
              <a:gd name="T0" fmla="*/ 161 w 326"/>
              <a:gd name="T1" fmla="*/ 0 h 613"/>
              <a:gd name="T2" fmla="*/ 119 w 326"/>
              <a:gd name="T3" fmla="*/ 245 h 613"/>
              <a:gd name="T4" fmla="*/ 111 w 326"/>
              <a:gd name="T5" fmla="*/ 288 h 613"/>
              <a:gd name="T6" fmla="*/ 88 w 326"/>
              <a:gd name="T7" fmla="*/ 409 h 613"/>
              <a:gd name="T8" fmla="*/ 59 w 326"/>
              <a:gd name="T9" fmla="*/ 478 h 613"/>
              <a:gd name="T10" fmla="*/ 0 w 326"/>
              <a:gd name="T11" fmla="*/ 536 h 613"/>
              <a:gd name="T12" fmla="*/ 48 w 326"/>
              <a:gd name="T13" fmla="*/ 572 h 613"/>
              <a:gd name="T14" fmla="*/ 131 w 326"/>
              <a:gd name="T15" fmla="*/ 613 h 613"/>
              <a:gd name="T16" fmla="*/ 187 w 326"/>
              <a:gd name="T17" fmla="*/ 449 h 613"/>
              <a:gd name="T18" fmla="*/ 226 w 326"/>
              <a:gd name="T19" fmla="*/ 290 h 613"/>
              <a:gd name="T20" fmla="*/ 285 w 326"/>
              <a:gd name="T21" fmla="*/ 76 h 613"/>
              <a:gd name="T22" fmla="*/ 326 w 326"/>
              <a:gd name="T23"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 h="613">
                <a:moveTo>
                  <a:pt x="161" y="0"/>
                </a:moveTo>
                <a:cubicBezTo>
                  <a:pt x="161" y="0"/>
                  <a:pt x="115" y="162"/>
                  <a:pt x="119" y="245"/>
                </a:cubicBezTo>
                <a:cubicBezTo>
                  <a:pt x="119" y="245"/>
                  <a:pt x="102" y="269"/>
                  <a:pt x="111" y="288"/>
                </a:cubicBezTo>
                <a:cubicBezTo>
                  <a:pt x="111" y="288"/>
                  <a:pt x="90" y="336"/>
                  <a:pt x="88" y="409"/>
                </a:cubicBezTo>
                <a:cubicBezTo>
                  <a:pt x="59" y="478"/>
                  <a:pt x="59" y="478"/>
                  <a:pt x="59" y="478"/>
                </a:cubicBezTo>
                <a:cubicBezTo>
                  <a:pt x="0" y="536"/>
                  <a:pt x="0" y="536"/>
                  <a:pt x="0" y="536"/>
                </a:cubicBezTo>
                <a:cubicBezTo>
                  <a:pt x="48" y="572"/>
                  <a:pt x="48" y="572"/>
                  <a:pt x="48" y="572"/>
                </a:cubicBezTo>
                <a:cubicBezTo>
                  <a:pt x="131" y="613"/>
                  <a:pt x="131" y="613"/>
                  <a:pt x="131" y="613"/>
                </a:cubicBezTo>
                <a:cubicBezTo>
                  <a:pt x="187" y="449"/>
                  <a:pt x="187" y="449"/>
                  <a:pt x="187" y="449"/>
                </a:cubicBezTo>
                <a:cubicBezTo>
                  <a:pt x="187" y="449"/>
                  <a:pt x="235" y="322"/>
                  <a:pt x="226" y="290"/>
                </a:cubicBezTo>
                <a:cubicBezTo>
                  <a:pt x="226" y="290"/>
                  <a:pt x="290" y="106"/>
                  <a:pt x="285" y="76"/>
                </a:cubicBezTo>
                <a:cubicBezTo>
                  <a:pt x="326" y="0"/>
                  <a:pt x="326" y="0"/>
                  <a:pt x="326"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21"/>
          <p:cNvSpPr>
            <a:spLocks/>
          </p:cNvSpPr>
          <p:nvPr/>
        </p:nvSpPr>
        <p:spPr bwMode="auto">
          <a:xfrm>
            <a:off x="6069720" y="4479902"/>
            <a:ext cx="465015" cy="1310162"/>
          </a:xfrm>
          <a:custGeom>
            <a:avLst/>
            <a:gdLst>
              <a:gd name="T0" fmla="*/ 71 w 133"/>
              <a:gd name="T1" fmla="*/ 0 h 376"/>
              <a:gd name="T2" fmla="*/ 71 w 133"/>
              <a:gd name="T3" fmla="*/ 42 h 376"/>
              <a:gd name="T4" fmla="*/ 108 w 133"/>
              <a:gd name="T5" fmla="*/ 252 h 376"/>
              <a:gd name="T6" fmla="*/ 133 w 133"/>
              <a:gd name="T7" fmla="*/ 350 h 376"/>
              <a:gd name="T8" fmla="*/ 22 w 133"/>
              <a:gd name="T9" fmla="*/ 358 h 376"/>
              <a:gd name="T10" fmla="*/ 22 w 133"/>
              <a:gd name="T11" fmla="*/ 302 h 376"/>
              <a:gd name="T12" fmla="*/ 13 w 133"/>
              <a:gd name="T13" fmla="*/ 301 h 376"/>
              <a:gd name="T14" fmla="*/ 0 w 133"/>
              <a:gd name="T15" fmla="*/ 248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376">
                <a:moveTo>
                  <a:pt x="71" y="0"/>
                </a:moveTo>
                <a:cubicBezTo>
                  <a:pt x="71" y="42"/>
                  <a:pt x="71" y="42"/>
                  <a:pt x="71" y="42"/>
                </a:cubicBezTo>
                <a:cubicBezTo>
                  <a:pt x="71" y="42"/>
                  <a:pt x="106" y="202"/>
                  <a:pt x="108" y="252"/>
                </a:cubicBezTo>
                <a:cubicBezTo>
                  <a:pt x="133" y="350"/>
                  <a:pt x="133" y="350"/>
                  <a:pt x="133" y="350"/>
                </a:cubicBezTo>
                <a:cubicBezTo>
                  <a:pt x="133" y="350"/>
                  <a:pt x="129" y="376"/>
                  <a:pt x="22" y="358"/>
                </a:cubicBezTo>
                <a:cubicBezTo>
                  <a:pt x="22" y="302"/>
                  <a:pt x="22" y="302"/>
                  <a:pt x="22" y="302"/>
                </a:cubicBezTo>
                <a:cubicBezTo>
                  <a:pt x="13" y="301"/>
                  <a:pt x="13" y="301"/>
                  <a:pt x="13" y="301"/>
                </a:cubicBezTo>
                <a:cubicBezTo>
                  <a:pt x="0" y="248"/>
                  <a:pt x="0" y="248"/>
                  <a:pt x="0" y="248"/>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p:cNvGrpSpPr/>
          <p:nvPr/>
        </p:nvGrpSpPr>
        <p:grpSpPr>
          <a:xfrm>
            <a:off x="5110164" y="5708871"/>
            <a:ext cx="721512" cy="372750"/>
            <a:chOff x="5110164" y="5708871"/>
            <a:chExt cx="721512" cy="372750"/>
          </a:xfrm>
        </p:grpSpPr>
        <p:sp>
          <p:nvSpPr>
            <p:cNvPr id="25" name="Freeform 22"/>
            <p:cNvSpPr>
              <a:spLocks/>
            </p:cNvSpPr>
            <p:nvPr/>
          </p:nvSpPr>
          <p:spPr bwMode="auto">
            <a:xfrm>
              <a:off x="5110164" y="5708871"/>
              <a:ext cx="551744" cy="269414"/>
            </a:xfrm>
            <a:custGeom>
              <a:avLst/>
              <a:gdLst>
                <a:gd name="T0" fmla="*/ 109 w 158"/>
                <a:gd name="T1" fmla="*/ 12 h 77"/>
                <a:gd name="T2" fmla="*/ 89 w 158"/>
                <a:gd name="T3" fmla="*/ 23 h 77"/>
                <a:gd name="T4" fmla="*/ 11 w 158"/>
                <a:gd name="T5" fmla="*/ 23 h 77"/>
                <a:gd name="T6" fmla="*/ 47 w 158"/>
                <a:gd name="T7" fmla="*/ 67 h 77"/>
                <a:gd name="T8" fmla="*/ 89 w 158"/>
                <a:gd name="T9" fmla="*/ 77 h 77"/>
                <a:gd name="T10" fmla="*/ 158 w 158"/>
                <a:gd name="T11" fmla="*/ 77 h 77"/>
              </a:gdLst>
              <a:ahLst/>
              <a:cxnLst>
                <a:cxn ang="0">
                  <a:pos x="T0" y="T1"/>
                </a:cxn>
                <a:cxn ang="0">
                  <a:pos x="T2" y="T3"/>
                </a:cxn>
                <a:cxn ang="0">
                  <a:pos x="T4" y="T5"/>
                </a:cxn>
                <a:cxn ang="0">
                  <a:pos x="T6" y="T7"/>
                </a:cxn>
                <a:cxn ang="0">
                  <a:pos x="T8" y="T9"/>
                </a:cxn>
                <a:cxn ang="0">
                  <a:pos x="T10" y="T11"/>
                </a:cxn>
              </a:cxnLst>
              <a:rect l="0" t="0" r="r" b="b"/>
              <a:pathLst>
                <a:path w="158" h="77">
                  <a:moveTo>
                    <a:pt x="109" y="12"/>
                  </a:moveTo>
                  <a:cubicBezTo>
                    <a:pt x="89" y="23"/>
                    <a:pt x="89" y="23"/>
                    <a:pt x="89" y="23"/>
                  </a:cubicBezTo>
                  <a:cubicBezTo>
                    <a:pt x="89" y="23"/>
                    <a:pt x="0" y="0"/>
                    <a:pt x="11" y="23"/>
                  </a:cubicBezTo>
                  <a:cubicBezTo>
                    <a:pt x="21" y="45"/>
                    <a:pt x="47" y="67"/>
                    <a:pt x="47" y="67"/>
                  </a:cubicBezTo>
                  <a:cubicBezTo>
                    <a:pt x="89" y="77"/>
                    <a:pt x="89" y="77"/>
                    <a:pt x="89" y="77"/>
                  </a:cubicBezTo>
                  <a:cubicBezTo>
                    <a:pt x="158" y="77"/>
                    <a:pt x="158" y="77"/>
                    <a:pt x="158" y="7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23"/>
            <p:cNvSpPr>
              <a:spLocks/>
            </p:cNvSpPr>
            <p:nvPr/>
          </p:nvSpPr>
          <p:spPr bwMode="auto">
            <a:xfrm>
              <a:off x="5564108" y="5928461"/>
              <a:ext cx="267568" cy="153160"/>
            </a:xfrm>
            <a:custGeom>
              <a:avLst/>
              <a:gdLst>
                <a:gd name="T0" fmla="*/ 0 w 145"/>
                <a:gd name="T1" fmla="*/ 47 h 83"/>
                <a:gd name="T2" fmla="*/ 75 w 145"/>
                <a:gd name="T3" fmla="*/ 83 h 83"/>
                <a:gd name="T4" fmla="*/ 145 w 145"/>
                <a:gd name="T5" fmla="*/ 83 h 83"/>
                <a:gd name="T6" fmla="*/ 145 w 145"/>
                <a:gd name="T7" fmla="*/ 0 h 83"/>
              </a:gdLst>
              <a:ahLst/>
              <a:cxnLst>
                <a:cxn ang="0">
                  <a:pos x="T0" y="T1"/>
                </a:cxn>
                <a:cxn ang="0">
                  <a:pos x="T2" y="T3"/>
                </a:cxn>
                <a:cxn ang="0">
                  <a:pos x="T4" y="T5"/>
                </a:cxn>
                <a:cxn ang="0">
                  <a:pos x="T6" y="T7"/>
                </a:cxn>
              </a:cxnLst>
              <a:rect l="0" t="0" r="r" b="b"/>
              <a:pathLst>
                <a:path w="145" h="83">
                  <a:moveTo>
                    <a:pt x="0" y="47"/>
                  </a:moveTo>
                  <a:lnTo>
                    <a:pt x="75" y="83"/>
                  </a:lnTo>
                  <a:lnTo>
                    <a:pt x="145" y="83"/>
                  </a:lnTo>
                  <a:lnTo>
                    <a:pt x="145"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 name="Group 6"/>
          <p:cNvGrpSpPr/>
          <p:nvPr/>
        </p:nvGrpSpPr>
        <p:grpSpPr>
          <a:xfrm>
            <a:off x="5752328" y="5751312"/>
            <a:ext cx="782407" cy="195602"/>
            <a:chOff x="5752328" y="5751312"/>
            <a:chExt cx="782407" cy="195602"/>
          </a:xfrm>
        </p:grpSpPr>
        <p:sp>
          <p:nvSpPr>
            <p:cNvPr id="27" name="Freeform 24"/>
            <p:cNvSpPr>
              <a:spLocks/>
            </p:cNvSpPr>
            <p:nvPr/>
          </p:nvSpPr>
          <p:spPr bwMode="auto">
            <a:xfrm>
              <a:off x="5752328" y="5751312"/>
              <a:ext cx="564662" cy="195602"/>
            </a:xfrm>
            <a:custGeom>
              <a:avLst/>
              <a:gdLst>
                <a:gd name="T0" fmla="*/ 108 w 162"/>
                <a:gd name="T1" fmla="*/ 0 h 56"/>
                <a:gd name="T2" fmla="*/ 83 w 162"/>
                <a:gd name="T3" fmla="*/ 19 h 56"/>
                <a:gd name="T4" fmla="*/ 45 w 162"/>
                <a:gd name="T5" fmla="*/ 51 h 56"/>
                <a:gd name="T6" fmla="*/ 59 w 162"/>
                <a:gd name="T7" fmla="*/ 56 h 56"/>
                <a:gd name="T8" fmla="*/ 136 w 162"/>
                <a:gd name="T9" fmla="*/ 51 h 56"/>
                <a:gd name="T10" fmla="*/ 162 w 162"/>
                <a:gd name="T11" fmla="*/ 41 h 56"/>
              </a:gdLst>
              <a:ahLst/>
              <a:cxnLst>
                <a:cxn ang="0">
                  <a:pos x="T0" y="T1"/>
                </a:cxn>
                <a:cxn ang="0">
                  <a:pos x="T2" y="T3"/>
                </a:cxn>
                <a:cxn ang="0">
                  <a:pos x="T4" y="T5"/>
                </a:cxn>
                <a:cxn ang="0">
                  <a:pos x="T6" y="T7"/>
                </a:cxn>
                <a:cxn ang="0">
                  <a:pos x="T8" y="T9"/>
                </a:cxn>
                <a:cxn ang="0">
                  <a:pos x="T10" y="T11"/>
                </a:cxn>
              </a:cxnLst>
              <a:rect l="0" t="0" r="r" b="b"/>
              <a:pathLst>
                <a:path w="162" h="56">
                  <a:moveTo>
                    <a:pt x="108" y="0"/>
                  </a:moveTo>
                  <a:cubicBezTo>
                    <a:pt x="83" y="19"/>
                    <a:pt x="83" y="19"/>
                    <a:pt x="83" y="19"/>
                  </a:cubicBezTo>
                  <a:cubicBezTo>
                    <a:pt x="83" y="19"/>
                    <a:pt x="0" y="35"/>
                    <a:pt x="45" y="51"/>
                  </a:cubicBezTo>
                  <a:cubicBezTo>
                    <a:pt x="59" y="56"/>
                    <a:pt x="59" y="56"/>
                    <a:pt x="59" y="56"/>
                  </a:cubicBezTo>
                  <a:cubicBezTo>
                    <a:pt x="136" y="51"/>
                    <a:pt x="136" y="51"/>
                    <a:pt x="136" y="51"/>
                  </a:cubicBezTo>
                  <a:cubicBezTo>
                    <a:pt x="162" y="41"/>
                    <a:pt x="162" y="41"/>
                    <a:pt x="162" y="4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6355741" y="5751312"/>
              <a:ext cx="178994" cy="180839"/>
            </a:xfrm>
            <a:custGeom>
              <a:avLst/>
              <a:gdLst>
                <a:gd name="T0" fmla="*/ 51 w 51"/>
                <a:gd name="T1" fmla="*/ 0 h 52"/>
                <a:gd name="T2" fmla="*/ 51 w 51"/>
                <a:gd name="T3" fmla="*/ 43 h 52"/>
                <a:gd name="T4" fmla="*/ 0 w 51"/>
                <a:gd name="T5" fmla="*/ 43 h 52"/>
              </a:gdLst>
              <a:ahLst/>
              <a:cxnLst>
                <a:cxn ang="0">
                  <a:pos x="T0" y="T1"/>
                </a:cxn>
                <a:cxn ang="0">
                  <a:pos x="T2" y="T3"/>
                </a:cxn>
                <a:cxn ang="0">
                  <a:pos x="T4" y="T5"/>
                </a:cxn>
              </a:cxnLst>
              <a:rect l="0" t="0" r="r" b="b"/>
              <a:pathLst>
                <a:path w="51" h="52">
                  <a:moveTo>
                    <a:pt x="51" y="0"/>
                  </a:moveTo>
                  <a:cubicBezTo>
                    <a:pt x="51" y="43"/>
                    <a:pt x="51" y="43"/>
                    <a:pt x="51" y="43"/>
                  </a:cubicBezTo>
                  <a:cubicBezTo>
                    <a:pt x="51" y="43"/>
                    <a:pt x="16" y="52"/>
                    <a:pt x="0" y="4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 name="Group 3"/>
          <p:cNvGrpSpPr/>
          <p:nvPr/>
        </p:nvGrpSpPr>
        <p:grpSpPr>
          <a:xfrm>
            <a:off x="5344517" y="2116074"/>
            <a:ext cx="509302" cy="679070"/>
            <a:chOff x="5344517" y="2116074"/>
            <a:chExt cx="509302" cy="679070"/>
          </a:xfrm>
        </p:grpSpPr>
        <p:sp>
          <p:nvSpPr>
            <p:cNvPr id="15" name="Freeform 12"/>
            <p:cNvSpPr>
              <a:spLocks/>
            </p:cNvSpPr>
            <p:nvPr/>
          </p:nvSpPr>
          <p:spPr bwMode="auto">
            <a:xfrm>
              <a:off x="5767090" y="2328283"/>
              <a:ext cx="86729" cy="228817"/>
            </a:xfrm>
            <a:custGeom>
              <a:avLst/>
              <a:gdLst>
                <a:gd name="T0" fmla="*/ 47 w 47"/>
                <a:gd name="T1" fmla="*/ 124 h 124"/>
                <a:gd name="T2" fmla="*/ 0 w 47"/>
                <a:gd name="T3" fmla="*/ 102 h 124"/>
                <a:gd name="T4" fmla="*/ 47 w 47"/>
                <a:gd name="T5" fmla="*/ 0 h 124"/>
              </a:gdLst>
              <a:ahLst/>
              <a:cxnLst>
                <a:cxn ang="0">
                  <a:pos x="T0" y="T1"/>
                </a:cxn>
                <a:cxn ang="0">
                  <a:pos x="T2" y="T3"/>
                </a:cxn>
                <a:cxn ang="0">
                  <a:pos x="T4" y="T5"/>
                </a:cxn>
              </a:cxnLst>
              <a:rect l="0" t="0" r="r" b="b"/>
              <a:pathLst>
                <a:path w="47" h="124">
                  <a:moveTo>
                    <a:pt x="47" y="124"/>
                  </a:moveTo>
                  <a:lnTo>
                    <a:pt x="0" y="102"/>
                  </a:lnTo>
                  <a:lnTo>
                    <a:pt x="47" y="0"/>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13"/>
            <p:cNvSpPr>
              <a:spLocks/>
            </p:cNvSpPr>
            <p:nvPr/>
          </p:nvSpPr>
          <p:spPr bwMode="auto">
            <a:xfrm>
              <a:off x="5375887" y="2156670"/>
              <a:ext cx="435491" cy="321082"/>
            </a:xfrm>
            <a:custGeom>
              <a:avLst/>
              <a:gdLst>
                <a:gd name="T0" fmla="*/ 108 w 125"/>
                <a:gd name="T1" fmla="*/ 92 h 92"/>
                <a:gd name="T2" fmla="*/ 64 w 125"/>
                <a:gd name="T3" fmla="*/ 92 h 92"/>
                <a:gd name="T4" fmla="*/ 29 w 125"/>
                <a:gd name="T5" fmla="*/ 78 h 92"/>
                <a:gd name="T6" fmla="*/ 21 w 125"/>
                <a:gd name="T7" fmla="*/ 68 h 92"/>
                <a:gd name="T8" fmla="*/ 16 w 125"/>
                <a:gd name="T9" fmla="*/ 49 h 92"/>
                <a:gd name="T10" fmla="*/ 8 w 125"/>
                <a:gd name="T11" fmla="*/ 38 h 92"/>
                <a:gd name="T12" fmla="*/ 7 w 125"/>
                <a:gd name="T13" fmla="*/ 28 h 92"/>
                <a:gd name="T14" fmla="*/ 11 w 125"/>
                <a:gd name="T15" fmla="*/ 20 h 92"/>
                <a:gd name="T16" fmla="*/ 16 w 125"/>
                <a:gd name="T17" fmla="*/ 5 h 92"/>
                <a:gd name="T18" fmla="*/ 56 w 125"/>
                <a:gd name="T19" fmla="*/ 27 h 92"/>
                <a:gd name="T20" fmla="*/ 44 w 125"/>
                <a:gd name="T21" fmla="*/ 5 h 92"/>
                <a:gd name="T22" fmla="*/ 64 w 125"/>
                <a:gd name="T23" fmla="*/ 13 h 92"/>
                <a:gd name="T24" fmla="*/ 94 w 125"/>
                <a:gd name="T25" fmla="*/ 16 h 92"/>
                <a:gd name="T26" fmla="*/ 125 w 125"/>
                <a:gd name="T27"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92">
                  <a:moveTo>
                    <a:pt x="108" y="92"/>
                  </a:moveTo>
                  <a:cubicBezTo>
                    <a:pt x="64" y="92"/>
                    <a:pt x="64" y="92"/>
                    <a:pt x="64" y="92"/>
                  </a:cubicBezTo>
                  <a:cubicBezTo>
                    <a:pt x="29" y="78"/>
                    <a:pt x="29" y="78"/>
                    <a:pt x="29" y="78"/>
                  </a:cubicBezTo>
                  <a:cubicBezTo>
                    <a:pt x="25" y="76"/>
                    <a:pt x="22" y="72"/>
                    <a:pt x="21" y="68"/>
                  </a:cubicBezTo>
                  <a:cubicBezTo>
                    <a:pt x="16" y="49"/>
                    <a:pt x="16" y="49"/>
                    <a:pt x="16" y="49"/>
                  </a:cubicBezTo>
                  <a:cubicBezTo>
                    <a:pt x="8" y="38"/>
                    <a:pt x="8" y="38"/>
                    <a:pt x="8" y="38"/>
                  </a:cubicBezTo>
                  <a:cubicBezTo>
                    <a:pt x="6" y="35"/>
                    <a:pt x="5" y="31"/>
                    <a:pt x="7" y="28"/>
                  </a:cubicBezTo>
                  <a:cubicBezTo>
                    <a:pt x="11" y="20"/>
                    <a:pt x="11" y="20"/>
                    <a:pt x="11" y="20"/>
                  </a:cubicBezTo>
                  <a:cubicBezTo>
                    <a:pt x="11" y="20"/>
                    <a:pt x="0" y="11"/>
                    <a:pt x="16" y="5"/>
                  </a:cubicBezTo>
                  <a:cubicBezTo>
                    <a:pt x="56" y="27"/>
                    <a:pt x="56" y="27"/>
                    <a:pt x="56" y="27"/>
                  </a:cubicBezTo>
                  <a:cubicBezTo>
                    <a:pt x="44" y="5"/>
                    <a:pt x="44" y="5"/>
                    <a:pt x="44" y="5"/>
                  </a:cubicBezTo>
                  <a:cubicBezTo>
                    <a:pt x="44" y="5"/>
                    <a:pt x="49" y="0"/>
                    <a:pt x="64" y="13"/>
                  </a:cubicBezTo>
                  <a:cubicBezTo>
                    <a:pt x="94" y="16"/>
                    <a:pt x="94" y="16"/>
                    <a:pt x="94" y="16"/>
                  </a:cubicBezTo>
                  <a:cubicBezTo>
                    <a:pt x="125" y="49"/>
                    <a:pt x="125" y="49"/>
                    <a:pt x="125" y="4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14"/>
            <p:cNvSpPr>
              <a:spLocks/>
            </p:cNvSpPr>
            <p:nvPr/>
          </p:nvSpPr>
          <p:spPr bwMode="auto">
            <a:xfrm>
              <a:off x="5344517" y="2116074"/>
              <a:ext cx="197447" cy="107027"/>
            </a:xfrm>
            <a:custGeom>
              <a:avLst/>
              <a:gdLst>
                <a:gd name="T0" fmla="*/ 13 w 57"/>
                <a:gd name="T1" fmla="*/ 25 h 31"/>
                <a:gd name="T2" fmla="*/ 2 w 57"/>
                <a:gd name="T3" fmla="*/ 8 h 31"/>
                <a:gd name="T4" fmla="*/ 6 w 57"/>
                <a:gd name="T5" fmla="*/ 0 h 31"/>
                <a:gd name="T6" fmla="*/ 23 w 57"/>
                <a:gd name="T7" fmla="*/ 0 h 31"/>
                <a:gd name="T8" fmla="*/ 41 w 57"/>
                <a:gd name="T9" fmla="*/ 10 h 31"/>
                <a:gd name="T10" fmla="*/ 57 w 57"/>
                <a:gd name="T11" fmla="*/ 31 h 31"/>
              </a:gdLst>
              <a:ahLst/>
              <a:cxnLst>
                <a:cxn ang="0">
                  <a:pos x="T0" y="T1"/>
                </a:cxn>
                <a:cxn ang="0">
                  <a:pos x="T2" y="T3"/>
                </a:cxn>
                <a:cxn ang="0">
                  <a:pos x="T4" y="T5"/>
                </a:cxn>
                <a:cxn ang="0">
                  <a:pos x="T6" y="T7"/>
                </a:cxn>
                <a:cxn ang="0">
                  <a:pos x="T8" y="T9"/>
                </a:cxn>
                <a:cxn ang="0">
                  <a:pos x="T10" y="T11"/>
                </a:cxn>
              </a:cxnLst>
              <a:rect l="0" t="0" r="r" b="b"/>
              <a:pathLst>
                <a:path w="57" h="31">
                  <a:moveTo>
                    <a:pt x="13" y="25"/>
                  </a:moveTo>
                  <a:cubicBezTo>
                    <a:pt x="2" y="8"/>
                    <a:pt x="2" y="8"/>
                    <a:pt x="2" y="8"/>
                  </a:cubicBezTo>
                  <a:cubicBezTo>
                    <a:pt x="0" y="5"/>
                    <a:pt x="2" y="0"/>
                    <a:pt x="6" y="0"/>
                  </a:cubicBezTo>
                  <a:cubicBezTo>
                    <a:pt x="23" y="0"/>
                    <a:pt x="23" y="0"/>
                    <a:pt x="23" y="0"/>
                  </a:cubicBezTo>
                  <a:cubicBezTo>
                    <a:pt x="30" y="0"/>
                    <a:pt x="37" y="4"/>
                    <a:pt x="41" y="10"/>
                  </a:cubicBezTo>
                  <a:cubicBezTo>
                    <a:pt x="57" y="31"/>
                    <a:pt x="57" y="31"/>
                    <a:pt x="57" y="31"/>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26"/>
            <p:cNvSpPr>
              <a:spLocks/>
            </p:cNvSpPr>
            <p:nvPr/>
          </p:nvSpPr>
          <p:spPr bwMode="auto">
            <a:xfrm>
              <a:off x="5420174" y="2352272"/>
              <a:ext cx="217745" cy="177149"/>
            </a:xfrm>
            <a:custGeom>
              <a:avLst/>
              <a:gdLst>
                <a:gd name="T0" fmla="*/ 0 w 118"/>
                <a:gd name="T1" fmla="*/ 0 h 96"/>
                <a:gd name="T2" fmla="*/ 0 w 118"/>
                <a:gd name="T3" fmla="*/ 49 h 96"/>
                <a:gd name="T4" fmla="*/ 66 w 118"/>
                <a:gd name="T5" fmla="*/ 96 h 96"/>
                <a:gd name="T6" fmla="*/ 99 w 118"/>
                <a:gd name="T7" fmla="*/ 96 h 96"/>
                <a:gd name="T8" fmla="*/ 118 w 118"/>
                <a:gd name="T9" fmla="*/ 68 h 96"/>
              </a:gdLst>
              <a:ahLst/>
              <a:cxnLst>
                <a:cxn ang="0">
                  <a:pos x="T0" y="T1"/>
                </a:cxn>
                <a:cxn ang="0">
                  <a:pos x="T2" y="T3"/>
                </a:cxn>
                <a:cxn ang="0">
                  <a:pos x="T4" y="T5"/>
                </a:cxn>
                <a:cxn ang="0">
                  <a:pos x="T6" y="T7"/>
                </a:cxn>
                <a:cxn ang="0">
                  <a:pos x="T8" y="T9"/>
                </a:cxn>
              </a:cxnLst>
              <a:rect l="0" t="0" r="r" b="b"/>
              <a:pathLst>
                <a:path w="118" h="96">
                  <a:moveTo>
                    <a:pt x="0" y="0"/>
                  </a:moveTo>
                  <a:lnTo>
                    <a:pt x="0" y="49"/>
                  </a:lnTo>
                  <a:lnTo>
                    <a:pt x="66" y="96"/>
                  </a:lnTo>
                  <a:lnTo>
                    <a:pt x="99" y="96"/>
                  </a:lnTo>
                  <a:lnTo>
                    <a:pt x="118" y="68"/>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7"/>
            <p:cNvSpPr>
              <a:spLocks noChangeShapeType="1"/>
            </p:cNvSpPr>
            <p:nvPr/>
          </p:nvSpPr>
          <p:spPr bwMode="auto">
            <a:xfrm>
              <a:off x="5490296" y="2529421"/>
              <a:ext cx="73812" cy="70121"/>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28"/>
            <p:cNvSpPr>
              <a:spLocks/>
            </p:cNvSpPr>
            <p:nvPr/>
          </p:nvSpPr>
          <p:spPr bwMode="auto">
            <a:xfrm>
              <a:off x="5434937" y="2477752"/>
              <a:ext cx="226972" cy="223281"/>
            </a:xfrm>
            <a:custGeom>
              <a:avLst/>
              <a:gdLst>
                <a:gd name="T0" fmla="*/ 10 w 65"/>
                <a:gd name="T1" fmla="*/ 0 h 64"/>
                <a:gd name="T2" fmla="*/ 10 w 65"/>
                <a:gd name="T3" fmla="*/ 61 h 64"/>
                <a:gd name="T4" fmla="*/ 65 w 65"/>
                <a:gd name="T5" fmla="*/ 7 h 64"/>
              </a:gdLst>
              <a:ahLst/>
              <a:cxnLst>
                <a:cxn ang="0">
                  <a:pos x="T0" y="T1"/>
                </a:cxn>
                <a:cxn ang="0">
                  <a:pos x="T2" y="T3"/>
                </a:cxn>
                <a:cxn ang="0">
                  <a:pos x="T4" y="T5"/>
                </a:cxn>
              </a:cxnLst>
              <a:rect l="0" t="0" r="r" b="b"/>
              <a:pathLst>
                <a:path w="65" h="64">
                  <a:moveTo>
                    <a:pt x="10" y="0"/>
                  </a:moveTo>
                  <a:cubicBezTo>
                    <a:pt x="10" y="0"/>
                    <a:pt x="0" y="59"/>
                    <a:pt x="10" y="61"/>
                  </a:cubicBezTo>
                  <a:cubicBezTo>
                    <a:pt x="20" y="64"/>
                    <a:pt x="65" y="7"/>
                    <a:pt x="65" y="7"/>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9"/>
            <p:cNvSpPr>
              <a:spLocks noChangeShapeType="1"/>
            </p:cNvSpPr>
            <p:nvPr/>
          </p:nvSpPr>
          <p:spPr bwMode="auto">
            <a:xfrm flipH="1" flipV="1">
              <a:off x="5469997" y="2689962"/>
              <a:ext cx="167922" cy="105182"/>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 name="Group 1"/>
          <p:cNvGrpSpPr/>
          <p:nvPr/>
        </p:nvGrpSpPr>
        <p:grpSpPr>
          <a:xfrm>
            <a:off x="5702505" y="785613"/>
            <a:ext cx="712285" cy="605258"/>
            <a:chOff x="5702505" y="785613"/>
            <a:chExt cx="712285" cy="605258"/>
          </a:xfrm>
        </p:grpSpPr>
        <p:sp>
          <p:nvSpPr>
            <p:cNvPr id="8" name="Freeform 5"/>
            <p:cNvSpPr>
              <a:spLocks/>
            </p:cNvSpPr>
            <p:nvPr/>
          </p:nvSpPr>
          <p:spPr bwMode="auto">
            <a:xfrm>
              <a:off x="5752328" y="1162054"/>
              <a:ext cx="544363" cy="188220"/>
            </a:xfrm>
            <a:custGeom>
              <a:avLst/>
              <a:gdLst>
                <a:gd name="T0" fmla="*/ 0 w 156"/>
                <a:gd name="T1" fmla="*/ 24 h 54"/>
                <a:gd name="T2" fmla="*/ 0 w 156"/>
                <a:gd name="T3" fmla="*/ 6 h 54"/>
                <a:gd name="T4" fmla="*/ 70 w 156"/>
                <a:gd name="T5" fmla="*/ 24 h 54"/>
                <a:gd name="T6" fmla="*/ 82 w 156"/>
                <a:gd name="T7" fmla="*/ 24 h 54"/>
                <a:gd name="T8" fmla="*/ 120 w 156"/>
                <a:gd name="T9" fmla="*/ 54 h 54"/>
                <a:gd name="T10" fmla="*/ 156 w 156"/>
                <a:gd name="T11" fmla="*/ 30 h 54"/>
              </a:gdLst>
              <a:ahLst/>
              <a:cxnLst>
                <a:cxn ang="0">
                  <a:pos x="T0" y="T1"/>
                </a:cxn>
                <a:cxn ang="0">
                  <a:pos x="T2" y="T3"/>
                </a:cxn>
                <a:cxn ang="0">
                  <a:pos x="T4" y="T5"/>
                </a:cxn>
                <a:cxn ang="0">
                  <a:pos x="T6" y="T7"/>
                </a:cxn>
                <a:cxn ang="0">
                  <a:pos x="T8" y="T9"/>
                </a:cxn>
                <a:cxn ang="0">
                  <a:pos x="T10" y="T11"/>
                </a:cxn>
              </a:cxnLst>
              <a:rect l="0" t="0" r="r" b="b"/>
              <a:pathLst>
                <a:path w="156" h="54">
                  <a:moveTo>
                    <a:pt x="0" y="24"/>
                  </a:moveTo>
                  <a:cubicBezTo>
                    <a:pt x="0" y="6"/>
                    <a:pt x="0" y="6"/>
                    <a:pt x="0" y="6"/>
                  </a:cubicBezTo>
                  <a:cubicBezTo>
                    <a:pt x="0" y="6"/>
                    <a:pt x="56" y="8"/>
                    <a:pt x="70" y="24"/>
                  </a:cubicBezTo>
                  <a:cubicBezTo>
                    <a:pt x="82" y="24"/>
                    <a:pt x="82" y="24"/>
                    <a:pt x="82" y="24"/>
                  </a:cubicBezTo>
                  <a:cubicBezTo>
                    <a:pt x="82" y="24"/>
                    <a:pt x="120" y="30"/>
                    <a:pt x="120" y="54"/>
                  </a:cubicBezTo>
                  <a:cubicBezTo>
                    <a:pt x="120" y="54"/>
                    <a:pt x="130" y="0"/>
                    <a:pt x="156" y="3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5702505" y="785613"/>
              <a:ext cx="712285" cy="605258"/>
            </a:xfrm>
            <a:custGeom>
              <a:avLst/>
              <a:gdLst>
                <a:gd name="T0" fmla="*/ 0 w 204"/>
                <a:gd name="T1" fmla="*/ 114 h 174"/>
                <a:gd name="T2" fmla="*/ 138 w 204"/>
                <a:gd name="T3" fmla="*/ 46 h 174"/>
                <a:gd name="T4" fmla="*/ 170 w 204"/>
                <a:gd name="T5" fmla="*/ 174 h 174"/>
              </a:gdLst>
              <a:ahLst/>
              <a:cxnLst>
                <a:cxn ang="0">
                  <a:pos x="T0" y="T1"/>
                </a:cxn>
                <a:cxn ang="0">
                  <a:pos x="T2" y="T3"/>
                </a:cxn>
                <a:cxn ang="0">
                  <a:pos x="T4" y="T5"/>
                </a:cxn>
              </a:cxnLst>
              <a:rect l="0" t="0" r="r" b="b"/>
              <a:pathLst>
                <a:path w="204" h="174">
                  <a:moveTo>
                    <a:pt x="0" y="114"/>
                  </a:moveTo>
                  <a:cubicBezTo>
                    <a:pt x="0" y="114"/>
                    <a:pt x="22" y="0"/>
                    <a:pt x="138" y="46"/>
                  </a:cubicBezTo>
                  <a:cubicBezTo>
                    <a:pt x="138" y="46"/>
                    <a:pt x="204" y="88"/>
                    <a:pt x="170" y="174"/>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30"/>
            <p:cNvSpPr>
              <a:spLocks/>
            </p:cNvSpPr>
            <p:nvPr/>
          </p:nvSpPr>
          <p:spPr bwMode="auto">
            <a:xfrm>
              <a:off x="5870427" y="1318904"/>
              <a:ext cx="147624" cy="31370"/>
            </a:xfrm>
            <a:custGeom>
              <a:avLst/>
              <a:gdLst>
                <a:gd name="T0" fmla="*/ 0 w 42"/>
                <a:gd name="T1" fmla="*/ 9 h 9"/>
                <a:gd name="T2" fmla="*/ 20 w 42"/>
                <a:gd name="T3" fmla="*/ 2 h 9"/>
                <a:gd name="T4" fmla="*/ 31 w 42"/>
                <a:gd name="T5" fmla="*/ 0 h 9"/>
                <a:gd name="T6" fmla="*/ 42 w 42"/>
                <a:gd name="T7" fmla="*/ 0 h 9"/>
              </a:gdLst>
              <a:ahLst/>
              <a:cxnLst>
                <a:cxn ang="0">
                  <a:pos x="T0" y="T1"/>
                </a:cxn>
                <a:cxn ang="0">
                  <a:pos x="T2" y="T3"/>
                </a:cxn>
                <a:cxn ang="0">
                  <a:pos x="T4" y="T5"/>
                </a:cxn>
                <a:cxn ang="0">
                  <a:pos x="T6" y="T7"/>
                </a:cxn>
              </a:cxnLst>
              <a:rect l="0" t="0" r="r" b="b"/>
              <a:pathLst>
                <a:path w="42" h="9">
                  <a:moveTo>
                    <a:pt x="0" y="9"/>
                  </a:moveTo>
                  <a:cubicBezTo>
                    <a:pt x="20" y="2"/>
                    <a:pt x="20" y="2"/>
                    <a:pt x="20" y="2"/>
                  </a:cubicBezTo>
                  <a:cubicBezTo>
                    <a:pt x="24" y="0"/>
                    <a:pt x="27" y="0"/>
                    <a:pt x="31" y="0"/>
                  </a:cubicBezTo>
                  <a:cubicBezTo>
                    <a:pt x="42" y="0"/>
                    <a:pt x="42" y="0"/>
                    <a:pt x="42" y="0"/>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31"/>
            <p:cNvSpPr>
              <a:spLocks noChangeShapeType="1"/>
            </p:cNvSpPr>
            <p:nvPr/>
          </p:nvSpPr>
          <p:spPr bwMode="auto">
            <a:xfrm flipH="1">
              <a:off x="5767090" y="1350274"/>
              <a:ext cx="44287"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 name="Group 2"/>
          <p:cNvGrpSpPr/>
          <p:nvPr/>
        </p:nvGrpSpPr>
        <p:grpSpPr>
          <a:xfrm>
            <a:off x="5767090" y="1265391"/>
            <a:ext cx="529601" cy="466861"/>
            <a:chOff x="5767090" y="1265391"/>
            <a:chExt cx="529601" cy="466861"/>
          </a:xfrm>
        </p:grpSpPr>
        <p:sp>
          <p:nvSpPr>
            <p:cNvPr id="10" name="Freeform 7"/>
            <p:cNvSpPr>
              <a:spLocks/>
            </p:cNvSpPr>
            <p:nvPr/>
          </p:nvSpPr>
          <p:spPr bwMode="auto">
            <a:xfrm>
              <a:off x="5767090" y="1265391"/>
              <a:ext cx="387513" cy="466861"/>
            </a:xfrm>
            <a:custGeom>
              <a:avLst/>
              <a:gdLst>
                <a:gd name="T0" fmla="*/ 0 w 111"/>
                <a:gd name="T1" fmla="*/ 0 h 134"/>
                <a:gd name="T2" fmla="*/ 0 w 111"/>
                <a:gd name="T3" fmla="*/ 24 h 134"/>
                <a:gd name="T4" fmla="*/ 9 w 111"/>
                <a:gd name="T5" fmla="*/ 36 h 134"/>
                <a:gd name="T6" fmla="*/ 40 w 111"/>
                <a:gd name="T7" fmla="*/ 97 h 134"/>
                <a:gd name="T8" fmla="*/ 72 w 111"/>
                <a:gd name="T9" fmla="*/ 122 h 134"/>
                <a:gd name="T10" fmla="*/ 111 w 111"/>
                <a:gd name="T11" fmla="*/ 85 h 134"/>
              </a:gdLst>
              <a:ahLst/>
              <a:cxnLst>
                <a:cxn ang="0">
                  <a:pos x="T0" y="T1"/>
                </a:cxn>
                <a:cxn ang="0">
                  <a:pos x="T2" y="T3"/>
                </a:cxn>
                <a:cxn ang="0">
                  <a:pos x="T4" y="T5"/>
                </a:cxn>
                <a:cxn ang="0">
                  <a:pos x="T6" y="T7"/>
                </a:cxn>
                <a:cxn ang="0">
                  <a:pos x="T8" y="T9"/>
                </a:cxn>
                <a:cxn ang="0">
                  <a:pos x="T10" y="T11"/>
                </a:cxn>
              </a:cxnLst>
              <a:rect l="0" t="0" r="r" b="b"/>
              <a:pathLst>
                <a:path w="111" h="134">
                  <a:moveTo>
                    <a:pt x="0" y="0"/>
                  </a:moveTo>
                  <a:cubicBezTo>
                    <a:pt x="0" y="24"/>
                    <a:pt x="0" y="24"/>
                    <a:pt x="0" y="24"/>
                  </a:cubicBezTo>
                  <a:cubicBezTo>
                    <a:pt x="9" y="36"/>
                    <a:pt x="9" y="36"/>
                    <a:pt x="9" y="36"/>
                  </a:cubicBezTo>
                  <a:cubicBezTo>
                    <a:pt x="9" y="36"/>
                    <a:pt x="0" y="65"/>
                    <a:pt x="40" y="97"/>
                  </a:cubicBezTo>
                  <a:cubicBezTo>
                    <a:pt x="40" y="97"/>
                    <a:pt x="52" y="134"/>
                    <a:pt x="72" y="122"/>
                  </a:cubicBezTo>
                  <a:cubicBezTo>
                    <a:pt x="72" y="122"/>
                    <a:pt x="108" y="107"/>
                    <a:pt x="111" y="85"/>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8"/>
            <p:cNvSpPr>
              <a:spLocks noChangeShapeType="1"/>
            </p:cNvSpPr>
            <p:nvPr/>
          </p:nvSpPr>
          <p:spPr bwMode="auto">
            <a:xfrm>
              <a:off x="6265321" y="1422241"/>
              <a:ext cx="31370" cy="81193"/>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32"/>
            <p:cNvSpPr>
              <a:spLocks/>
            </p:cNvSpPr>
            <p:nvPr/>
          </p:nvSpPr>
          <p:spPr bwMode="auto">
            <a:xfrm>
              <a:off x="5853820" y="1422241"/>
              <a:ext cx="42442" cy="94110"/>
            </a:xfrm>
            <a:custGeom>
              <a:avLst/>
              <a:gdLst>
                <a:gd name="T0" fmla="*/ 0 w 12"/>
                <a:gd name="T1" fmla="*/ 0 h 27"/>
                <a:gd name="T2" fmla="*/ 0 w 12"/>
                <a:gd name="T3" fmla="*/ 22 h 27"/>
                <a:gd name="T4" fmla="*/ 5 w 12"/>
                <a:gd name="T5" fmla="*/ 26 h 27"/>
                <a:gd name="T6" fmla="*/ 12 w 12"/>
                <a:gd name="T7" fmla="*/ 23 h 27"/>
              </a:gdLst>
              <a:ahLst/>
              <a:cxnLst>
                <a:cxn ang="0">
                  <a:pos x="T0" y="T1"/>
                </a:cxn>
                <a:cxn ang="0">
                  <a:pos x="T2" y="T3"/>
                </a:cxn>
                <a:cxn ang="0">
                  <a:pos x="T4" y="T5"/>
                </a:cxn>
                <a:cxn ang="0">
                  <a:pos x="T6" y="T7"/>
                </a:cxn>
              </a:cxnLst>
              <a:rect l="0" t="0" r="r" b="b"/>
              <a:pathLst>
                <a:path w="12" h="27">
                  <a:moveTo>
                    <a:pt x="0" y="0"/>
                  </a:moveTo>
                  <a:cubicBezTo>
                    <a:pt x="0" y="22"/>
                    <a:pt x="0" y="22"/>
                    <a:pt x="0" y="22"/>
                  </a:cubicBezTo>
                  <a:cubicBezTo>
                    <a:pt x="0" y="25"/>
                    <a:pt x="3" y="27"/>
                    <a:pt x="5" y="26"/>
                  </a:cubicBezTo>
                  <a:cubicBezTo>
                    <a:pt x="12" y="23"/>
                    <a:pt x="12" y="23"/>
                    <a:pt x="12" y="23"/>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6" name="Freeform 33"/>
          <p:cNvSpPr>
            <a:spLocks/>
          </p:cNvSpPr>
          <p:nvPr/>
        </p:nvSpPr>
        <p:spPr bwMode="auto">
          <a:xfrm>
            <a:off x="5929477" y="1531114"/>
            <a:ext cx="426264" cy="762108"/>
          </a:xfrm>
          <a:custGeom>
            <a:avLst/>
            <a:gdLst>
              <a:gd name="T0" fmla="*/ 122 w 122"/>
              <a:gd name="T1" fmla="*/ 0 h 219"/>
              <a:gd name="T2" fmla="*/ 40 w 122"/>
              <a:gd name="T3" fmla="*/ 129 h 219"/>
              <a:gd name="T4" fmla="*/ 0 w 122"/>
              <a:gd name="T5" fmla="*/ 219 h 219"/>
            </a:gdLst>
            <a:ahLst/>
            <a:cxnLst>
              <a:cxn ang="0">
                <a:pos x="T0" y="T1"/>
              </a:cxn>
              <a:cxn ang="0">
                <a:pos x="T2" y="T3"/>
              </a:cxn>
              <a:cxn ang="0">
                <a:pos x="T4" y="T5"/>
              </a:cxn>
            </a:cxnLst>
            <a:rect l="0" t="0" r="r" b="b"/>
            <a:pathLst>
              <a:path w="122" h="219">
                <a:moveTo>
                  <a:pt x="122" y="0"/>
                </a:moveTo>
                <a:cubicBezTo>
                  <a:pt x="122" y="0"/>
                  <a:pt x="58" y="109"/>
                  <a:pt x="40" y="129"/>
                </a:cubicBezTo>
                <a:cubicBezTo>
                  <a:pt x="21" y="149"/>
                  <a:pt x="0" y="219"/>
                  <a:pt x="0" y="219"/>
                </a:cubicBez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34"/>
          <p:cNvSpPr>
            <a:spLocks/>
          </p:cNvSpPr>
          <p:nvPr/>
        </p:nvSpPr>
        <p:spPr bwMode="auto">
          <a:xfrm>
            <a:off x="5853820" y="1724870"/>
            <a:ext cx="132862" cy="540673"/>
          </a:xfrm>
          <a:custGeom>
            <a:avLst/>
            <a:gdLst>
              <a:gd name="T0" fmla="*/ 72 w 72"/>
              <a:gd name="T1" fmla="*/ 0 h 293"/>
              <a:gd name="T2" fmla="*/ 57 w 72"/>
              <a:gd name="T3" fmla="*/ 67 h 293"/>
              <a:gd name="T4" fmla="*/ 23 w 72"/>
              <a:gd name="T5" fmla="*/ 191 h 293"/>
              <a:gd name="T6" fmla="*/ 0 w 72"/>
              <a:gd name="T7" fmla="*/ 293 h 293"/>
            </a:gdLst>
            <a:ahLst/>
            <a:cxnLst>
              <a:cxn ang="0">
                <a:pos x="T0" y="T1"/>
              </a:cxn>
              <a:cxn ang="0">
                <a:pos x="T2" y="T3"/>
              </a:cxn>
              <a:cxn ang="0">
                <a:pos x="T4" y="T5"/>
              </a:cxn>
              <a:cxn ang="0">
                <a:pos x="T6" y="T7"/>
              </a:cxn>
            </a:cxnLst>
            <a:rect l="0" t="0" r="r" b="b"/>
            <a:pathLst>
              <a:path w="72" h="293">
                <a:moveTo>
                  <a:pt x="72" y="0"/>
                </a:moveTo>
                <a:lnTo>
                  <a:pt x="57" y="67"/>
                </a:lnTo>
                <a:lnTo>
                  <a:pt x="23" y="191"/>
                </a:lnTo>
                <a:lnTo>
                  <a:pt x="0" y="293"/>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2" name="Straight Connector 41"/>
          <p:cNvCxnSpPr/>
          <p:nvPr/>
        </p:nvCxnSpPr>
        <p:spPr>
          <a:xfrm flipH="1">
            <a:off x="6673133" y="4216435"/>
            <a:ext cx="5518869"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sp>
        <p:nvSpPr>
          <p:cNvPr id="58"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59" name="Group 58"/>
          <p:cNvGrpSpPr/>
          <p:nvPr/>
        </p:nvGrpSpPr>
        <p:grpSpPr>
          <a:xfrm rot="19800000">
            <a:off x="9865406" y="965650"/>
            <a:ext cx="1973440" cy="1973438"/>
            <a:chOff x="9865406" y="965650"/>
            <a:chExt cx="1973440" cy="1973438"/>
          </a:xfrm>
        </p:grpSpPr>
        <p:sp>
          <p:nvSpPr>
            <p:cNvPr id="60" name="Oval 59"/>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grpSp>
        <p:nvGrpSpPr>
          <p:cNvPr id="62" name="Group 61"/>
          <p:cNvGrpSpPr/>
          <p:nvPr/>
        </p:nvGrpSpPr>
        <p:grpSpPr>
          <a:xfrm rot="10800000">
            <a:off x="9865406" y="965650"/>
            <a:ext cx="1973440" cy="1973438"/>
            <a:chOff x="9865406" y="965650"/>
            <a:chExt cx="1973440" cy="1973438"/>
          </a:xfrm>
        </p:grpSpPr>
        <p:sp>
          <p:nvSpPr>
            <p:cNvPr id="63" name="Oval 62"/>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65" name="Oval 64"/>
          <p:cNvSpPr/>
          <p:nvPr/>
        </p:nvSpPr>
        <p:spPr>
          <a:xfrm>
            <a:off x="10762126" y="184830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p:cNvSpPr/>
          <p:nvPr/>
        </p:nvSpPr>
        <p:spPr>
          <a:xfrm>
            <a:off x="3793648" y="5123412"/>
            <a:ext cx="1507845" cy="588232"/>
          </a:xfrm>
          <a:custGeom>
            <a:avLst/>
            <a:gdLst>
              <a:gd name="connsiteX0" fmla="*/ 0 w 1512916"/>
              <a:gd name="connsiteY0" fmla="*/ 149630 h 631768"/>
              <a:gd name="connsiteX1" fmla="*/ 1490749 w 1512916"/>
              <a:gd name="connsiteY1" fmla="*/ 0 h 631768"/>
              <a:gd name="connsiteX2" fmla="*/ 1512916 w 1512916"/>
              <a:gd name="connsiteY2" fmla="*/ 631768 h 631768"/>
              <a:gd name="connsiteX0" fmla="*/ 0 w 1512916"/>
              <a:gd name="connsiteY0" fmla="*/ 51028 h 533166"/>
              <a:gd name="connsiteX1" fmla="*/ 1485188 w 1512916"/>
              <a:gd name="connsiteY1" fmla="*/ 0 h 533166"/>
              <a:gd name="connsiteX2" fmla="*/ 1512916 w 1512916"/>
              <a:gd name="connsiteY2" fmla="*/ 533166 h 533166"/>
              <a:gd name="connsiteX0" fmla="*/ 0 w 1512916"/>
              <a:gd name="connsiteY0" fmla="*/ 26377 h 508515"/>
              <a:gd name="connsiteX1" fmla="*/ 1501870 w 1512916"/>
              <a:gd name="connsiteY1" fmla="*/ 0 h 508515"/>
              <a:gd name="connsiteX2" fmla="*/ 1512916 w 1512916"/>
              <a:gd name="connsiteY2" fmla="*/ 508515 h 508515"/>
              <a:gd name="connsiteX0" fmla="*/ 0 w 1512916"/>
              <a:gd name="connsiteY0" fmla="*/ 41167 h 523305"/>
              <a:gd name="connsiteX1" fmla="*/ 1501870 w 1512916"/>
              <a:gd name="connsiteY1" fmla="*/ 0 h 523305"/>
              <a:gd name="connsiteX2" fmla="*/ 1512916 w 1512916"/>
              <a:gd name="connsiteY2" fmla="*/ 523305 h 523305"/>
            </a:gdLst>
            <a:ahLst/>
            <a:cxnLst>
              <a:cxn ang="0">
                <a:pos x="connsiteX0" y="connsiteY0"/>
              </a:cxn>
              <a:cxn ang="0">
                <a:pos x="connsiteX1" y="connsiteY1"/>
              </a:cxn>
              <a:cxn ang="0">
                <a:pos x="connsiteX2" y="connsiteY2"/>
              </a:cxn>
            </a:cxnLst>
            <a:rect l="l" t="t" r="r" b="b"/>
            <a:pathLst>
              <a:path w="1512916" h="523305">
                <a:moveTo>
                  <a:pt x="0" y="41167"/>
                </a:moveTo>
                <a:lnTo>
                  <a:pt x="1501870" y="0"/>
                </a:lnTo>
                <a:lnTo>
                  <a:pt x="1512916" y="523305"/>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0" name="Freeform: Shape 39"/>
          <p:cNvSpPr/>
          <p:nvPr/>
        </p:nvSpPr>
        <p:spPr>
          <a:xfrm>
            <a:off x="3793649" y="5173287"/>
            <a:ext cx="1507374" cy="881149"/>
          </a:xfrm>
          <a:custGeom>
            <a:avLst/>
            <a:gdLst>
              <a:gd name="connsiteX0" fmla="*/ 0 w 1507374"/>
              <a:gd name="connsiteY0" fmla="*/ 0 h 881149"/>
              <a:gd name="connsiteX1" fmla="*/ 11083 w 1507374"/>
              <a:gd name="connsiteY1" fmla="*/ 881149 h 881149"/>
              <a:gd name="connsiteX2" fmla="*/ 1507374 w 1507374"/>
              <a:gd name="connsiteY2" fmla="*/ 725978 h 881149"/>
              <a:gd name="connsiteX0" fmla="*/ 0 w 1507374"/>
              <a:gd name="connsiteY0" fmla="*/ 0 h 881149"/>
              <a:gd name="connsiteX1" fmla="*/ 11083 w 1507374"/>
              <a:gd name="connsiteY1" fmla="*/ 881149 h 881149"/>
              <a:gd name="connsiteX2" fmla="*/ 1507374 w 1507374"/>
              <a:gd name="connsiteY2" fmla="*/ 836814 h 881149"/>
            </a:gdLst>
            <a:ahLst/>
            <a:cxnLst>
              <a:cxn ang="0">
                <a:pos x="connsiteX0" y="connsiteY0"/>
              </a:cxn>
              <a:cxn ang="0">
                <a:pos x="connsiteX1" y="connsiteY1"/>
              </a:cxn>
              <a:cxn ang="0">
                <a:pos x="connsiteX2" y="connsiteY2"/>
              </a:cxn>
            </a:cxnLst>
            <a:rect l="l" t="t" r="r" b="b"/>
            <a:pathLst>
              <a:path w="1507374" h="881149">
                <a:moveTo>
                  <a:pt x="0" y="0"/>
                </a:moveTo>
                <a:lnTo>
                  <a:pt x="11083" y="881149"/>
                </a:lnTo>
                <a:lnTo>
                  <a:pt x="1507374" y="836814"/>
                </a:lnTo>
              </a:path>
            </a:pathLst>
          </a:cu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nvGrpSpPr>
          <p:cNvPr id="43" name="Group 42"/>
          <p:cNvGrpSpPr/>
          <p:nvPr/>
        </p:nvGrpSpPr>
        <p:grpSpPr>
          <a:xfrm>
            <a:off x="4253620" y="4860175"/>
            <a:ext cx="587433" cy="587433"/>
            <a:chOff x="4188484" y="4901739"/>
            <a:chExt cx="587433" cy="587433"/>
          </a:xfrm>
        </p:grpSpPr>
        <p:sp>
          <p:nvSpPr>
            <p:cNvPr id="41" name="Arc 40"/>
            <p:cNvSpPr/>
            <p:nvPr/>
          </p:nvSpPr>
          <p:spPr>
            <a:xfrm rot="21289471">
              <a:off x="4188484" y="4901739"/>
              <a:ext cx="587433" cy="587433"/>
            </a:xfrm>
            <a:prstGeom prst="arc">
              <a:avLst>
                <a:gd name="adj1" fmla="val 11329224"/>
                <a:gd name="adj2" fmla="val 0"/>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Arc 50"/>
            <p:cNvSpPr/>
            <p:nvPr/>
          </p:nvSpPr>
          <p:spPr>
            <a:xfrm rot="21289471">
              <a:off x="4254334" y="4963020"/>
              <a:ext cx="455730" cy="455730"/>
            </a:xfrm>
            <a:prstGeom prst="arc">
              <a:avLst>
                <a:gd name="adj1" fmla="val 11329224"/>
                <a:gd name="adj2" fmla="val 0"/>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46" name="Straight Connector 45"/>
          <p:cNvCxnSpPr/>
          <p:nvPr/>
        </p:nvCxnSpPr>
        <p:spPr>
          <a:xfrm flipV="1">
            <a:off x="3809163" y="5523803"/>
            <a:ext cx="1477004" cy="48922"/>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sp>
        <p:nvSpPr>
          <p:cNvPr id="44" name="Rectangle 43"/>
          <p:cNvSpPr/>
          <p:nvPr/>
        </p:nvSpPr>
        <p:spPr>
          <a:xfrm>
            <a:off x="4176739" y="5472906"/>
            <a:ext cx="83127" cy="163762"/>
          </a:xfrm>
          <a:prstGeom prst="rect">
            <a:avLst/>
          </a:prstGeom>
          <a:solidFill>
            <a:schemeClr val="bg1"/>
          </a:solid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5" name="Rectangle 54"/>
          <p:cNvSpPr/>
          <p:nvPr/>
        </p:nvSpPr>
        <p:spPr>
          <a:xfrm>
            <a:off x="4863137" y="5447269"/>
            <a:ext cx="83127" cy="163762"/>
          </a:xfrm>
          <a:prstGeom prst="rect">
            <a:avLst/>
          </a:prstGeom>
          <a:solidFill>
            <a:schemeClr val="bg1"/>
          </a:solid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Shape 65"/>
          <p:cNvSpPr/>
          <p:nvPr/>
        </p:nvSpPr>
        <p:spPr>
          <a:xfrm>
            <a:off x="2406886" y="1993514"/>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216000" rIns="91440" bIns="0" numCol="1" anchor="ctr" anchorCtr="0" compatLnSpc="1">
            <a:prstTxWarp prst="textNoShape">
              <a:avLst/>
            </a:prstTxWarp>
          </a:bodyPr>
          <a:lstStyle/>
          <a:p>
            <a:pPr algn="ctr"/>
            <a:r>
              <a:rPr lang="en-GB" b="1" dirty="0">
                <a:solidFill>
                  <a:schemeClr val="tx2"/>
                </a:solidFill>
              </a:rPr>
              <a:t>SO FRUSTRATING,</a:t>
            </a:r>
          </a:p>
          <a:p>
            <a:pPr algn="ctr"/>
            <a:r>
              <a:rPr lang="en-GB" b="1" dirty="0">
                <a:solidFill>
                  <a:schemeClr val="tx2"/>
                </a:solidFill>
              </a:rPr>
              <a:t> I CAN’T CONNECT TO ALL MY CONTACTS!</a:t>
            </a:r>
          </a:p>
        </p:txBody>
      </p:sp>
      <p:sp>
        <p:nvSpPr>
          <p:cNvPr id="67" name="Freeform: Shape 66"/>
          <p:cNvSpPr/>
          <p:nvPr/>
        </p:nvSpPr>
        <p:spPr>
          <a:xfrm>
            <a:off x="4985345" y="1256164"/>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Shape 67"/>
          <p:cNvSpPr/>
          <p:nvPr/>
        </p:nvSpPr>
        <p:spPr>
          <a:xfrm>
            <a:off x="4444485" y="1641608"/>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Shape 68"/>
          <p:cNvSpPr/>
          <p:nvPr/>
        </p:nvSpPr>
        <p:spPr>
          <a:xfrm>
            <a:off x="7116985" y="3128214"/>
            <a:ext cx="2704084" cy="1871074"/>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solidFill>
            <a:schemeClr val="bg1"/>
          </a:solidFill>
          <a:ln w="28575" cap="rnd">
            <a:solidFill>
              <a:schemeClr val="tx2"/>
            </a:solidFill>
            <a:prstDash val="solid"/>
            <a:round/>
            <a:headEnd/>
            <a:tailEnd/>
          </a:ln>
        </p:spPr>
        <p:txBody>
          <a:bodyPr vert="horz" wrap="square" lIns="91440" tIns="216000" rIns="91440" bIns="0" numCol="1" anchor="ctr" anchorCtr="0" compatLnSpc="1">
            <a:prstTxWarp prst="textNoShape">
              <a:avLst/>
            </a:prstTxWarp>
          </a:bodyPr>
          <a:lstStyle/>
          <a:p>
            <a:pPr algn="ctr"/>
            <a:r>
              <a:rPr lang="en-GB" b="1" dirty="0">
                <a:solidFill>
                  <a:schemeClr val="tx2"/>
                </a:solidFill>
              </a:rPr>
              <a:t>I KNOW USING WHATSAPP MAY BE RISKY BUT I HAVE NO ALTERNATIVE</a:t>
            </a:r>
          </a:p>
        </p:txBody>
      </p:sp>
      <p:sp>
        <p:nvSpPr>
          <p:cNvPr id="70" name="Freeform: Shape 69"/>
          <p:cNvSpPr/>
          <p:nvPr/>
        </p:nvSpPr>
        <p:spPr>
          <a:xfrm>
            <a:off x="6927147" y="2532522"/>
            <a:ext cx="350550" cy="314879"/>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Shape 70"/>
          <p:cNvSpPr/>
          <p:nvPr/>
        </p:nvSpPr>
        <p:spPr>
          <a:xfrm>
            <a:off x="7269193" y="2875310"/>
            <a:ext cx="460215" cy="413385"/>
          </a:xfrm>
          <a:custGeom>
            <a:avLst/>
            <a:gdLst>
              <a:gd name="connsiteX0" fmla="*/ 2294849 w 4370833"/>
              <a:gd name="connsiteY0" fmla="*/ 0 h 2853726"/>
              <a:gd name="connsiteX1" fmla="*/ 2871171 w 4370833"/>
              <a:gd name="connsiteY1" fmla="*/ 382012 h 2853726"/>
              <a:gd name="connsiteX2" fmla="*/ 2885203 w 4370833"/>
              <a:gd name="connsiteY2" fmla="*/ 427214 h 2853726"/>
              <a:gd name="connsiteX3" fmla="*/ 2889317 w 4370833"/>
              <a:gd name="connsiteY3" fmla="*/ 425936 h 2853726"/>
              <a:gd name="connsiteX4" fmla="*/ 3015372 w 4370833"/>
              <a:gd name="connsiteY4" fmla="*/ 413229 h 2853726"/>
              <a:gd name="connsiteX5" fmla="*/ 3591694 w 4370833"/>
              <a:gd name="connsiteY5" fmla="*/ 795241 h 2853726"/>
              <a:gd name="connsiteX6" fmla="*/ 3613411 w 4370833"/>
              <a:gd name="connsiteY6" fmla="*/ 865200 h 2853726"/>
              <a:gd name="connsiteX7" fmla="*/ 3619303 w 4370833"/>
              <a:gd name="connsiteY7" fmla="*/ 863370 h 2853726"/>
              <a:gd name="connsiteX8" fmla="*/ 3745358 w 4370833"/>
              <a:gd name="connsiteY8" fmla="*/ 850663 h 2853726"/>
              <a:gd name="connsiteX9" fmla="*/ 4370833 w 4370833"/>
              <a:gd name="connsiteY9" fmla="*/ 1476138 h 2853726"/>
              <a:gd name="connsiteX10" fmla="*/ 3871413 w 4370833"/>
              <a:gd name="connsiteY10" fmla="*/ 2088906 h 2853726"/>
              <a:gd name="connsiteX11" fmla="*/ 3746565 w 4370833"/>
              <a:gd name="connsiteY11" fmla="*/ 2101491 h 2853726"/>
              <a:gd name="connsiteX12" fmla="*/ 3741910 w 4370833"/>
              <a:gd name="connsiteY12" fmla="*/ 2147666 h 2853726"/>
              <a:gd name="connsiteX13" fmla="*/ 3129142 w 4370833"/>
              <a:gd name="connsiteY13" fmla="*/ 2647086 h 2853726"/>
              <a:gd name="connsiteX14" fmla="*/ 2885679 w 4370833"/>
              <a:gd name="connsiteY14" fmla="*/ 2597933 h 2853726"/>
              <a:gd name="connsiteX15" fmla="*/ 2873413 w 4370833"/>
              <a:gd name="connsiteY15" fmla="*/ 2591275 h 2853726"/>
              <a:gd name="connsiteX16" fmla="*/ 2808023 w 4370833"/>
              <a:gd name="connsiteY16" fmla="*/ 2670529 h 2853726"/>
              <a:gd name="connsiteX17" fmla="*/ 2365745 w 4370833"/>
              <a:gd name="connsiteY17" fmla="*/ 2853726 h 2853726"/>
              <a:gd name="connsiteX18" fmla="*/ 1847092 w 4370833"/>
              <a:gd name="connsiteY18" fmla="*/ 2577960 h 2853726"/>
              <a:gd name="connsiteX19" fmla="*/ 1836904 w 4370833"/>
              <a:gd name="connsiteY19" fmla="*/ 2559191 h 2853726"/>
              <a:gd name="connsiteX20" fmla="*/ 1815180 w 4370833"/>
              <a:gd name="connsiteY20" fmla="*/ 2580403 h 2853726"/>
              <a:gd name="connsiteX21" fmla="*/ 1417320 w 4370833"/>
              <a:gd name="connsiteY21" fmla="*/ 2723231 h 2853726"/>
              <a:gd name="connsiteX22" fmla="*/ 804552 w 4370833"/>
              <a:gd name="connsiteY22" fmla="*/ 2223811 h 2853726"/>
              <a:gd name="connsiteX23" fmla="*/ 798350 w 4370833"/>
              <a:gd name="connsiteY23" fmla="*/ 2162289 h 2853726"/>
              <a:gd name="connsiteX24" fmla="*/ 736194 w 4370833"/>
              <a:gd name="connsiteY24" fmla="*/ 2179079 h 2853726"/>
              <a:gd name="connsiteX25" fmla="*/ 625475 w 4370833"/>
              <a:gd name="connsiteY25" fmla="*/ 2188848 h 2853726"/>
              <a:gd name="connsiteX26" fmla="*/ 0 w 4370833"/>
              <a:gd name="connsiteY26" fmla="*/ 1563373 h 2853726"/>
              <a:gd name="connsiteX27" fmla="*/ 625475 w 4370833"/>
              <a:gd name="connsiteY27" fmla="*/ 937898 h 2853726"/>
              <a:gd name="connsiteX28" fmla="*/ 751530 w 4370833"/>
              <a:gd name="connsiteY28" fmla="*/ 950606 h 2853726"/>
              <a:gd name="connsiteX29" fmla="*/ 759518 w 4370833"/>
              <a:gd name="connsiteY29" fmla="*/ 953085 h 2853726"/>
              <a:gd name="connsiteX30" fmla="*/ 763594 w 4370833"/>
              <a:gd name="connsiteY30" fmla="*/ 912649 h 2853726"/>
              <a:gd name="connsiteX31" fmla="*/ 1376362 w 4370833"/>
              <a:gd name="connsiteY31" fmla="*/ 413229 h 2853726"/>
              <a:gd name="connsiteX32" fmla="*/ 1591421 w 4370833"/>
              <a:gd name="connsiteY32" fmla="*/ 451183 h 2853726"/>
              <a:gd name="connsiteX33" fmla="*/ 1683693 w 4370833"/>
              <a:gd name="connsiteY33" fmla="*/ 494229 h 2853726"/>
              <a:gd name="connsiteX34" fmla="*/ 1718527 w 4370833"/>
              <a:gd name="connsiteY34" fmla="*/ 382012 h 2853726"/>
              <a:gd name="connsiteX35" fmla="*/ 2294849 w 4370833"/>
              <a:gd name="connsiteY35" fmla="*/ 0 h 28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0833" h="2853726">
                <a:moveTo>
                  <a:pt x="2294849" y="0"/>
                </a:moveTo>
                <a:cubicBezTo>
                  <a:pt x="2553929" y="0"/>
                  <a:pt x="2776219" y="157520"/>
                  <a:pt x="2871171" y="382012"/>
                </a:cubicBezTo>
                <a:lnTo>
                  <a:pt x="2885203" y="427214"/>
                </a:lnTo>
                <a:lnTo>
                  <a:pt x="2889317" y="425936"/>
                </a:lnTo>
                <a:cubicBezTo>
                  <a:pt x="2930034" y="417605"/>
                  <a:pt x="2972192" y="413229"/>
                  <a:pt x="3015372" y="413229"/>
                </a:cubicBezTo>
                <a:cubicBezTo>
                  <a:pt x="3274452" y="413229"/>
                  <a:pt x="3496742" y="570749"/>
                  <a:pt x="3591694" y="795241"/>
                </a:cubicBezTo>
                <a:lnTo>
                  <a:pt x="3613411" y="865200"/>
                </a:lnTo>
                <a:lnTo>
                  <a:pt x="3619303" y="863370"/>
                </a:lnTo>
                <a:cubicBezTo>
                  <a:pt x="3660020" y="855039"/>
                  <a:pt x="3702178" y="850663"/>
                  <a:pt x="3745358" y="850663"/>
                </a:cubicBezTo>
                <a:cubicBezTo>
                  <a:pt x="4090798" y="850663"/>
                  <a:pt x="4370833" y="1130698"/>
                  <a:pt x="4370833" y="1476138"/>
                </a:cubicBezTo>
                <a:cubicBezTo>
                  <a:pt x="4370833" y="1778398"/>
                  <a:pt x="4156431" y="2030582"/>
                  <a:pt x="3871413" y="2088906"/>
                </a:cubicBezTo>
                <a:lnTo>
                  <a:pt x="3746565" y="2101491"/>
                </a:lnTo>
                <a:lnTo>
                  <a:pt x="3741910" y="2147666"/>
                </a:lnTo>
                <a:cubicBezTo>
                  <a:pt x="3683587" y="2432684"/>
                  <a:pt x="3431402" y="2647086"/>
                  <a:pt x="3129142" y="2647086"/>
                </a:cubicBezTo>
                <a:cubicBezTo>
                  <a:pt x="3042782" y="2647086"/>
                  <a:pt x="2960510" y="2629584"/>
                  <a:pt x="2885679" y="2597933"/>
                </a:cubicBezTo>
                <a:lnTo>
                  <a:pt x="2873413" y="2591275"/>
                </a:lnTo>
                <a:lnTo>
                  <a:pt x="2808023" y="2670529"/>
                </a:lnTo>
                <a:cubicBezTo>
                  <a:pt x="2694834" y="2783717"/>
                  <a:pt x="2538465" y="2853726"/>
                  <a:pt x="2365745" y="2853726"/>
                </a:cubicBezTo>
                <a:cubicBezTo>
                  <a:pt x="2149845" y="2853726"/>
                  <a:pt x="1959494" y="2744337"/>
                  <a:pt x="1847092" y="2577960"/>
                </a:cubicBezTo>
                <a:lnTo>
                  <a:pt x="1836904" y="2559191"/>
                </a:lnTo>
                <a:lnTo>
                  <a:pt x="1815180" y="2580403"/>
                </a:lnTo>
                <a:cubicBezTo>
                  <a:pt x="1707061" y="2669631"/>
                  <a:pt x="1568450" y="2723231"/>
                  <a:pt x="1417320" y="2723231"/>
                </a:cubicBezTo>
                <a:cubicBezTo>
                  <a:pt x="1115060" y="2723231"/>
                  <a:pt x="862875" y="2508829"/>
                  <a:pt x="804552" y="2223811"/>
                </a:cubicBezTo>
                <a:lnTo>
                  <a:pt x="798350" y="2162289"/>
                </a:lnTo>
                <a:lnTo>
                  <a:pt x="736194" y="2179079"/>
                </a:lnTo>
                <a:cubicBezTo>
                  <a:pt x="700257" y="2185498"/>
                  <a:pt x="663257" y="2188848"/>
                  <a:pt x="625475" y="2188848"/>
                </a:cubicBezTo>
                <a:cubicBezTo>
                  <a:pt x="280035" y="2188848"/>
                  <a:pt x="0" y="1908813"/>
                  <a:pt x="0" y="1563373"/>
                </a:cubicBezTo>
                <a:cubicBezTo>
                  <a:pt x="0" y="1217933"/>
                  <a:pt x="280035" y="937898"/>
                  <a:pt x="625475" y="937898"/>
                </a:cubicBezTo>
                <a:cubicBezTo>
                  <a:pt x="668655" y="937898"/>
                  <a:pt x="710813" y="942274"/>
                  <a:pt x="751530" y="950606"/>
                </a:cubicBezTo>
                <a:lnTo>
                  <a:pt x="759518" y="953085"/>
                </a:lnTo>
                <a:lnTo>
                  <a:pt x="763594" y="912649"/>
                </a:lnTo>
                <a:cubicBezTo>
                  <a:pt x="821918" y="627631"/>
                  <a:pt x="1074102" y="413229"/>
                  <a:pt x="1376362" y="413229"/>
                </a:cubicBezTo>
                <a:cubicBezTo>
                  <a:pt x="1451927" y="413229"/>
                  <a:pt x="1524362" y="426629"/>
                  <a:pt x="1591421" y="451183"/>
                </a:cubicBezTo>
                <a:lnTo>
                  <a:pt x="1683693" y="494229"/>
                </a:lnTo>
                <a:lnTo>
                  <a:pt x="1718527" y="382012"/>
                </a:lnTo>
                <a:cubicBezTo>
                  <a:pt x="1813480" y="157520"/>
                  <a:pt x="2035769" y="0"/>
                  <a:pt x="2294849" y="0"/>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5" name="Rectangle 74"/>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Meeting in Town</a:t>
            </a:r>
          </a:p>
        </p:txBody>
      </p:sp>
      <p:sp>
        <p:nvSpPr>
          <p:cNvPr id="76" name="TextBox 75"/>
          <p:cNvSpPr txBox="1"/>
          <p:nvPr/>
        </p:nvSpPr>
        <p:spPr>
          <a:xfrm>
            <a:off x="334315" y="1854595"/>
            <a:ext cx="5046185" cy="1938992"/>
          </a:xfrm>
          <a:prstGeom prst="rect">
            <a:avLst/>
          </a:prstGeom>
          <a:noFill/>
        </p:spPr>
        <p:txBody>
          <a:bodyPr wrap="square" rtlCol="0">
            <a:spAutoFit/>
          </a:bodyPr>
          <a:lstStyle/>
          <a:p>
            <a:pPr marL="285750" lvl="2" indent="-285750">
              <a:buFont typeface="Arial" panose="020B0604020202020204" pitchFamily="34" charset="0"/>
              <a:buChar char="•"/>
            </a:pPr>
            <a:r>
              <a:rPr lang="en-US" sz="2000" b="1" dirty="0"/>
              <a:t>AVERAGE COST OF DATA BREACH:</a:t>
            </a:r>
            <a:br>
              <a:rPr lang="en-US" sz="2000" b="1" dirty="0"/>
            </a:br>
            <a:r>
              <a:rPr lang="en-US" sz="2000" b="1" dirty="0"/>
              <a:t> </a:t>
            </a:r>
            <a:r>
              <a:rPr lang="en-US" sz="2000" b="1" dirty="0">
                <a:solidFill>
                  <a:srgbClr val="92D050"/>
                </a:solidFill>
              </a:rPr>
              <a:t>$3.8 - $4MILLION </a:t>
            </a:r>
          </a:p>
          <a:p>
            <a:pPr marL="285750" lvl="2" indent="-285750">
              <a:buFont typeface="Arial" panose="020B0604020202020204" pitchFamily="34" charset="0"/>
              <a:buChar char="•"/>
            </a:pPr>
            <a:endParaRPr lang="en-US" sz="2000" b="1" dirty="0">
              <a:solidFill>
                <a:srgbClr val="92D050"/>
              </a:solidFill>
            </a:endParaRPr>
          </a:p>
          <a:p>
            <a:pPr marL="285750" lvl="2" indent="-285750">
              <a:buFont typeface="Arial" panose="020B0604020202020204" pitchFamily="34" charset="0"/>
              <a:buChar char="•"/>
            </a:pPr>
            <a:r>
              <a:rPr lang="en-US" sz="2000" b="1" dirty="0"/>
              <a:t>59% OF RESPONDENTS EXPERIENCED INCREASE IN </a:t>
            </a:r>
            <a:r>
              <a:rPr lang="en-US" sz="2000" b="1" dirty="0">
                <a:solidFill>
                  <a:srgbClr val="92D050"/>
                </a:solidFill>
              </a:rPr>
              <a:t>MOBILE THREATS OVER PAST YEAR</a:t>
            </a:r>
            <a:endParaRPr lang="en-GB" sz="2000" b="1" dirty="0">
              <a:solidFill>
                <a:srgbClr val="92D050"/>
              </a:solidFill>
            </a:endParaRPr>
          </a:p>
        </p:txBody>
      </p:sp>
      <p:grpSp>
        <p:nvGrpSpPr>
          <p:cNvPr id="6" name="Group 5"/>
          <p:cNvGrpSpPr/>
          <p:nvPr/>
        </p:nvGrpSpPr>
        <p:grpSpPr>
          <a:xfrm>
            <a:off x="7865484" y="5168167"/>
            <a:ext cx="1207086" cy="580263"/>
            <a:chOff x="7729407" y="5259779"/>
            <a:chExt cx="1460574" cy="702118"/>
          </a:xfrm>
        </p:grpSpPr>
        <p:sp>
          <p:nvSpPr>
            <p:cNvPr id="72" name="Freeform 15"/>
            <p:cNvSpPr>
              <a:spLocks/>
            </p:cNvSpPr>
            <p:nvPr/>
          </p:nvSpPr>
          <p:spPr bwMode="auto">
            <a:xfrm>
              <a:off x="7729407" y="5278477"/>
              <a:ext cx="683419" cy="683419"/>
            </a:xfrm>
            <a:custGeom>
              <a:avLst/>
              <a:gdLst>
                <a:gd name="T0" fmla="*/ 52 w 56"/>
                <a:gd name="T1" fmla="*/ 0 h 56"/>
                <a:gd name="T2" fmla="*/ 4 w 56"/>
                <a:gd name="T3" fmla="*/ 0 h 56"/>
                <a:gd name="T4" fmla="*/ 0 w 56"/>
                <a:gd name="T5" fmla="*/ 4 h 56"/>
                <a:gd name="T6" fmla="*/ 0 w 56"/>
                <a:gd name="T7" fmla="*/ 52 h 56"/>
                <a:gd name="T8" fmla="*/ 4 w 56"/>
                <a:gd name="T9" fmla="*/ 56 h 56"/>
                <a:gd name="T10" fmla="*/ 28 w 56"/>
                <a:gd name="T11" fmla="*/ 56 h 56"/>
                <a:gd name="T12" fmla="*/ 28 w 56"/>
                <a:gd name="T13" fmla="*/ 32 h 56"/>
                <a:gd name="T14" fmla="*/ 20 w 56"/>
                <a:gd name="T15" fmla="*/ 32 h 56"/>
                <a:gd name="T16" fmla="*/ 20 w 56"/>
                <a:gd name="T17" fmla="*/ 24 h 56"/>
                <a:gd name="T18" fmla="*/ 28 w 56"/>
                <a:gd name="T19" fmla="*/ 24 h 56"/>
                <a:gd name="T20" fmla="*/ 28 w 56"/>
                <a:gd name="T21" fmla="*/ 19 h 56"/>
                <a:gd name="T22" fmla="*/ 37 w 56"/>
                <a:gd name="T23" fmla="*/ 8 h 56"/>
                <a:gd name="T24" fmla="*/ 44 w 56"/>
                <a:gd name="T25" fmla="*/ 8 h 56"/>
                <a:gd name="T26" fmla="*/ 44 w 56"/>
                <a:gd name="T27" fmla="*/ 16 h 56"/>
                <a:gd name="T28" fmla="*/ 38 w 56"/>
                <a:gd name="T29" fmla="*/ 16 h 56"/>
                <a:gd name="T30" fmla="*/ 36 w 56"/>
                <a:gd name="T31" fmla="*/ 18 h 56"/>
                <a:gd name="T32" fmla="*/ 36 w 56"/>
                <a:gd name="T33" fmla="*/ 24 h 56"/>
                <a:gd name="T34" fmla="*/ 44 w 56"/>
                <a:gd name="T35" fmla="*/ 24 h 56"/>
                <a:gd name="T36" fmla="*/ 40 w 56"/>
                <a:gd name="T37" fmla="*/ 32 h 56"/>
                <a:gd name="T38" fmla="*/ 36 w 56"/>
                <a:gd name="T39" fmla="*/ 32 h 56"/>
                <a:gd name="T40" fmla="*/ 36 w 56"/>
                <a:gd name="T41" fmla="*/ 56 h 56"/>
                <a:gd name="T42" fmla="*/ 52 w 56"/>
                <a:gd name="T43" fmla="*/ 56 h 56"/>
                <a:gd name="T44" fmla="*/ 56 w 56"/>
                <a:gd name="T45" fmla="*/ 52 h 56"/>
                <a:gd name="T46" fmla="*/ 56 w 56"/>
                <a:gd name="T47" fmla="*/ 4 h 56"/>
                <a:gd name="T48" fmla="*/ 52 w 56"/>
                <a:gd name="T4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6">
                  <a:moveTo>
                    <a:pt x="52" y="0"/>
                  </a:moveTo>
                  <a:cubicBezTo>
                    <a:pt x="4" y="0"/>
                    <a:pt x="4" y="0"/>
                    <a:pt x="4" y="0"/>
                  </a:cubicBezTo>
                  <a:cubicBezTo>
                    <a:pt x="2" y="0"/>
                    <a:pt x="0" y="2"/>
                    <a:pt x="0" y="4"/>
                  </a:cubicBezTo>
                  <a:cubicBezTo>
                    <a:pt x="0" y="52"/>
                    <a:pt x="0" y="52"/>
                    <a:pt x="0" y="52"/>
                  </a:cubicBezTo>
                  <a:cubicBezTo>
                    <a:pt x="0" y="54"/>
                    <a:pt x="2" y="56"/>
                    <a:pt x="4" y="56"/>
                  </a:cubicBezTo>
                  <a:cubicBezTo>
                    <a:pt x="28" y="56"/>
                    <a:pt x="28" y="56"/>
                    <a:pt x="28" y="56"/>
                  </a:cubicBezTo>
                  <a:cubicBezTo>
                    <a:pt x="28" y="32"/>
                    <a:pt x="28" y="32"/>
                    <a:pt x="28" y="32"/>
                  </a:cubicBezTo>
                  <a:cubicBezTo>
                    <a:pt x="20" y="32"/>
                    <a:pt x="20" y="32"/>
                    <a:pt x="20" y="32"/>
                  </a:cubicBezTo>
                  <a:cubicBezTo>
                    <a:pt x="20" y="24"/>
                    <a:pt x="20" y="24"/>
                    <a:pt x="20" y="24"/>
                  </a:cubicBezTo>
                  <a:cubicBezTo>
                    <a:pt x="28" y="24"/>
                    <a:pt x="28" y="24"/>
                    <a:pt x="28" y="24"/>
                  </a:cubicBezTo>
                  <a:cubicBezTo>
                    <a:pt x="28" y="19"/>
                    <a:pt x="28" y="19"/>
                    <a:pt x="28" y="19"/>
                  </a:cubicBezTo>
                  <a:cubicBezTo>
                    <a:pt x="28" y="12"/>
                    <a:pt x="32" y="8"/>
                    <a:pt x="37" y="8"/>
                  </a:cubicBezTo>
                  <a:cubicBezTo>
                    <a:pt x="44" y="8"/>
                    <a:pt x="44" y="8"/>
                    <a:pt x="44" y="8"/>
                  </a:cubicBezTo>
                  <a:cubicBezTo>
                    <a:pt x="44" y="16"/>
                    <a:pt x="44" y="16"/>
                    <a:pt x="44" y="16"/>
                  </a:cubicBezTo>
                  <a:cubicBezTo>
                    <a:pt x="38" y="16"/>
                    <a:pt x="38" y="16"/>
                    <a:pt x="38" y="16"/>
                  </a:cubicBezTo>
                  <a:cubicBezTo>
                    <a:pt x="37" y="16"/>
                    <a:pt x="36" y="16"/>
                    <a:pt x="36" y="18"/>
                  </a:cubicBezTo>
                  <a:cubicBezTo>
                    <a:pt x="36" y="24"/>
                    <a:pt x="36" y="24"/>
                    <a:pt x="36" y="24"/>
                  </a:cubicBezTo>
                  <a:cubicBezTo>
                    <a:pt x="44" y="24"/>
                    <a:pt x="44" y="24"/>
                    <a:pt x="44" y="24"/>
                  </a:cubicBezTo>
                  <a:cubicBezTo>
                    <a:pt x="40" y="32"/>
                    <a:pt x="40" y="32"/>
                    <a:pt x="40" y="32"/>
                  </a:cubicBezTo>
                  <a:cubicBezTo>
                    <a:pt x="36" y="32"/>
                    <a:pt x="36" y="32"/>
                    <a:pt x="36" y="32"/>
                  </a:cubicBezTo>
                  <a:cubicBezTo>
                    <a:pt x="36" y="56"/>
                    <a:pt x="36" y="56"/>
                    <a:pt x="36" y="56"/>
                  </a:cubicBezTo>
                  <a:cubicBezTo>
                    <a:pt x="52" y="56"/>
                    <a:pt x="52" y="56"/>
                    <a:pt x="52" y="56"/>
                  </a:cubicBezTo>
                  <a:cubicBezTo>
                    <a:pt x="54" y="56"/>
                    <a:pt x="56" y="54"/>
                    <a:pt x="56" y="52"/>
                  </a:cubicBezTo>
                  <a:cubicBezTo>
                    <a:pt x="56" y="4"/>
                    <a:pt x="56" y="4"/>
                    <a:pt x="56" y="4"/>
                  </a:cubicBezTo>
                  <a:cubicBezTo>
                    <a:pt x="56" y="2"/>
                    <a:pt x="54" y="0"/>
                    <a:pt x="52"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73" name="Group 30"/>
            <p:cNvGrpSpPr>
              <a:grpSpLocks noChangeAspect="1"/>
            </p:cNvGrpSpPr>
            <p:nvPr/>
          </p:nvGrpSpPr>
          <p:grpSpPr bwMode="auto">
            <a:xfrm>
              <a:off x="8493976" y="5259779"/>
              <a:ext cx="696005" cy="702118"/>
              <a:chOff x="835" y="2571"/>
              <a:chExt cx="797" cy="804"/>
            </a:xfrm>
            <a:solidFill>
              <a:schemeClr val="accent2"/>
            </a:solidFill>
          </p:grpSpPr>
          <p:sp>
            <p:nvSpPr>
              <p:cNvPr id="74" name="Freeform 31"/>
              <p:cNvSpPr>
                <a:spLocks noEditPoints="1"/>
              </p:cNvSpPr>
              <p:nvPr/>
            </p:nvSpPr>
            <p:spPr bwMode="auto">
              <a:xfrm>
                <a:off x="835" y="2571"/>
                <a:ext cx="797" cy="804"/>
              </a:xfrm>
              <a:custGeom>
                <a:avLst/>
                <a:gdLst>
                  <a:gd name="T0" fmla="*/ 0 w 675"/>
                  <a:gd name="T1" fmla="*/ 680 h 680"/>
                  <a:gd name="T2" fmla="*/ 0 w 675"/>
                  <a:gd name="T3" fmla="*/ 677 h 680"/>
                  <a:gd name="T4" fmla="*/ 58 w 675"/>
                  <a:gd name="T5" fmla="*/ 505 h 680"/>
                  <a:gd name="T6" fmla="*/ 58 w 675"/>
                  <a:gd name="T7" fmla="*/ 500 h 680"/>
                  <a:gd name="T8" fmla="*/ 17 w 675"/>
                  <a:gd name="T9" fmla="*/ 389 h 680"/>
                  <a:gd name="T10" fmla="*/ 12 w 675"/>
                  <a:gd name="T11" fmla="*/ 314 h 680"/>
                  <a:gd name="T12" fmla="*/ 95 w 675"/>
                  <a:gd name="T13" fmla="*/ 112 h 680"/>
                  <a:gd name="T14" fmla="*/ 271 w 675"/>
                  <a:gd name="T15" fmla="*/ 8 h 680"/>
                  <a:gd name="T16" fmla="*/ 356 w 675"/>
                  <a:gd name="T17" fmla="*/ 1 h 680"/>
                  <a:gd name="T18" fmla="*/ 565 w 675"/>
                  <a:gd name="T19" fmla="*/ 87 h 680"/>
                  <a:gd name="T20" fmla="*/ 666 w 675"/>
                  <a:gd name="T21" fmla="*/ 260 h 680"/>
                  <a:gd name="T22" fmla="*/ 673 w 675"/>
                  <a:gd name="T23" fmla="*/ 345 h 680"/>
                  <a:gd name="T24" fmla="*/ 590 w 675"/>
                  <a:gd name="T25" fmla="*/ 551 h 680"/>
                  <a:gd name="T26" fmla="*/ 413 w 675"/>
                  <a:gd name="T27" fmla="*/ 655 h 680"/>
                  <a:gd name="T28" fmla="*/ 329 w 675"/>
                  <a:gd name="T29" fmla="*/ 662 h 680"/>
                  <a:gd name="T30" fmla="*/ 185 w 675"/>
                  <a:gd name="T31" fmla="*/ 622 h 680"/>
                  <a:gd name="T32" fmla="*/ 180 w 675"/>
                  <a:gd name="T33" fmla="*/ 622 h 680"/>
                  <a:gd name="T34" fmla="*/ 2 w 675"/>
                  <a:gd name="T35" fmla="*/ 679 h 680"/>
                  <a:gd name="T36" fmla="*/ 0 w 675"/>
                  <a:gd name="T37" fmla="*/ 680 h 680"/>
                  <a:gd name="T38" fmla="*/ 85 w 675"/>
                  <a:gd name="T39" fmla="*/ 595 h 680"/>
                  <a:gd name="T40" fmla="*/ 89 w 675"/>
                  <a:gd name="T41" fmla="*/ 594 h 680"/>
                  <a:gd name="T42" fmla="*/ 189 w 675"/>
                  <a:gd name="T43" fmla="*/ 562 h 680"/>
                  <a:gd name="T44" fmla="*/ 193 w 675"/>
                  <a:gd name="T45" fmla="*/ 563 h 680"/>
                  <a:gd name="T46" fmla="*/ 331 w 675"/>
                  <a:gd name="T47" fmla="*/ 607 h 680"/>
                  <a:gd name="T48" fmla="*/ 409 w 675"/>
                  <a:gd name="T49" fmla="*/ 599 h 680"/>
                  <a:gd name="T50" fmla="*/ 618 w 675"/>
                  <a:gd name="T51" fmla="*/ 345 h 680"/>
                  <a:gd name="T52" fmla="*/ 613 w 675"/>
                  <a:gd name="T53" fmla="*/ 277 h 680"/>
                  <a:gd name="T54" fmla="*/ 526 w 675"/>
                  <a:gd name="T55" fmla="*/ 127 h 680"/>
                  <a:gd name="T56" fmla="*/ 356 w 675"/>
                  <a:gd name="T57" fmla="*/ 56 h 680"/>
                  <a:gd name="T58" fmla="*/ 277 w 675"/>
                  <a:gd name="T59" fmla="*/ 64 h 680"/>
                  <a:gd name="T60" fmla="*/ 140 w 675"/>
                  <a:gd name="T61" fmla="*/ 145 h 680"/>
                  <a:gd name="T62" fmla="*/ 68 w 675"/>
                  <a:gd name="T63" fmla="*/ 315 h 680"/>
                  <a:gd name="T64" fmla="*/ 72 w 675"/>
                  <a:gd name="T65" fmla="*/ 383 h 680"/>
                  <a:gd name="T66" fmla="*/ 118 w 675"/>
                  <a:gd name="T67" fmla="*/ 491 h 680"/>
                  <a:gd name="T68" fmla="*/ 119 w 675"/>
                  <a:gd name="T69" fmla="*/ 496 h 680"/>
                  <a:gd name="T70" fmla="*/ 86 w 675"/>
                  <a:gd name="T71" fmla="*/ 592 h 680"/>
                  <a:gd name="T72" fmla="*/ 85 w 675"/>
                  <a:gd name="T73" fmla="*/ 59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5" h="680">
                    <a:moveTo>
                      <a:pt x="0" y="680"/>
                    </a:moveTo>
                    <a:cubicBezTo>
                      <a:pt x="0" y="679"/>
                      <a:pt x="0" y="678"/>
                      <a:pt x="0" y="677"/>
                    </a:cubicBezTo>
                    <a:cubicBezTo>
                      <a:pt x="20" y="620"/>
                      <a:pt x="39" y="562"/>
                      <a:pt x="58" y="505"/>
                    </a:cubicBezTo>
                    <a:cubicBezTo>
                      <a:pt x="59" y="503"/>
                      <a:pt x="59" y="502"/>
                      <a:pt x="58" y="500"/>
                    </a:cubicBezTo>
                    <a:cubicBezTo>
                      <a:pt x="37" y="466"/>
                      <a:pt x="24" y="429"/>
                      <a:pt x="17" y="389"/>
                    </a:cubicBezTo>
                    <a:cubicBezTo>
                      <a:pt x="12" y="364"/>
                      <a:pt x="11" y="339"/>
                      <a:pt x="12" y="314"/>
                    </a:cubicBezTo>
                    <a:cubicBezTo>
                      <a:pt x="17" y="237"/>
                      <a:pt x="44" y="169"/>
                      <a:pt x="95" y="112"/>
                    </a:cubicBezTo>
                    <a:cubicBezTo>
                      <a:pt x="143" y="58"/>
                      <a:pt x="202" y="24"/>
                      <a:pt x="271" y="8"/>
                    </a:cubicBezTo>
                    <a:cubicBezTo>
                      <a:pt x="299" y="2"/>
                      <a:pt x="327" y="0"/>
                      <a:pt x="356" y="1"/>
                    </a:cubicBezTo>
                    <a:cubicBezTo>
                      <a:pt x="436" y="4"/>
                      <a:pt x="506" y="33"/>
                      <a:pt x="565" y="87"/>
                    </a:cubicBezTo>
                    <a:cubicBezTo>
                      <a:pt x="617" y="134"/>
                      <a:pt x="650" y="192"/>
                      <a:pt x="666" y="260"/>
                    </a:cubicBezTo>
                    <a:cubicBezTo>
                      <a:pt x="672" y="288"/>
                      <a:pt x="675" y="316"/>
                      <a:pt x="673" y="345"/>
                    </a:cubicBezTo>
                    <a:cubicBezTo>
                      <a:pt x="670" y="423"/>
                      <a:pt x="642" y="492"/>
                      <a:pt x="590" y="551"/>
                    </a:cubicBezTo>
                    <a:cubicBezTo>
                      <a:pt x="542" y="605"/>
                      <a:pt x="483" y="639"/>
                      <a:pt x="413" y="655"/>
                    </a:cubicBezTo>
                    <a:cubicBezTo>
                      <a:pt x="385" y="661"/>
                      <a:pt x="357" y="663"/>
                      <a:pt x="329" y="662"/>
                    </a:cubicBezTo>
                    <a:cubicBezTo>
                      <a:pt x="278" y="660"/>
                      <a:pt x="230" y="647"/>
                      <a:pt x="185" y="622"/>
                    </a:cubicBezTo>
                    <a:cubicBezTo>
                      <a:pt x="183" y="621"/>
                      <a:pt x="182" y="621"/>
                      <a:pt x="180" y="622"/>
                    </a:cubicBezTo>
                    <a:cubicBezTo>
                      <a:pt x="121" y="641"/>
                      <a:pt x="62" y="660"/>
                      <a:pt x="2" y="679"/>
                    </a:cubicBezTo>
                    <a:cubicBezTo>
                      <a:pt x="2" y="679"/>
                      <a:pt x="1" y="679"/>
                      <a:pt x="0" y="680"/>
                    </a:cubicBezTo>
                    <a:close/>
                    <a:moveTo>
                      <a:pt x="85" y="595"/>
                    </a:moveTo>
                    <a:cubicBezTo>
                      <a:pt x="87" y="595"/>
                      <a:pt x="88" y="594"/>
                      <a:pt x="89" y="594"/>
                    </a:cubicBezTo>
                    <a:cubicBezTo>
                      <a:pt x="122" y="584"/>
                      <a:pt x="155" y="573"/>
                      <a:pt x="189" y="562"/>
                    </a:cubicBezTo>
                    <a:cubicBezTo>
                      <a:pt x="190" y="562"/>
                      <a:pt x="192" y="562"/>
                      <a:pt x="193" y="563"/>
                    </a:cubicBezTo>
                    <a:cubicBezTo>
                      <a:pt x="235" y="590"/>
                      <a:pt x="281" y="604"/>
                      <a:pt x="331" y="607"/>
                    </a:cubicBezTo>
                    <a:cubicBezTo>
                      <a:pt x="357" y="608"/>
                      <a:pt x="383" y="605"/>
                      <a:pt x="409" y="599"/>
                    </a:cubicBezTo>
                    <a:cubicBezTo>
                      <a:pt x="526" y="570"/>
                      <a:pt x="612" y="466"/>
                      <a:pt x="618" y="345"/>
                    </a:cubicBezTo>
                    <a:cubicBezTo>
                      <a:pt x="619" y="322"/>
                      <a:pt x="617" y="300"/>
                      <a:pt x="613" y="277"/>
                    </a:cubicBezTo>
                    <a:cubicBezTo>
                      <a:pt x="600" y="218"/>
                      <a:pt x="572" y="167"/>
                      <a:pt x="526" y="127"/>
                    </a:cubicBezTo>
                    <a:cubicBezTo>
                      <a:pt x="478" y="83"/>
                      <a:pt x="421" y="60"/>
                      <a:pt x="356" y="56"/>
                    </a:cubicBezTo>
                    <a:cubicBezTo>
                      <a:pt x="329" y="55"/>
                      <a:pt x="303" y="57"/>
                      <a:pt x="277" y="64"/>
                    </a:cubicBezTo>
                    <a:cubicBezTo>
                      <a:pt x="223" y="77"/>
                      <a:pt x="178" y="104"/>
                      <a:pt x="140" y="145"/>
                    </a:cubicBezTo>
                    <a:cubicBezTo>
                      <a:pt x="96" y="193"/>
                      <a:pt x="72" y="250"/>
                      <a:pt x="68" y="315"/>
                    </a:cubicBezTo>
                    <a:cubicBezTo>
                      <a:pt x="66" y="337"/>
                      <a:pt x="68" y="360"/>
                      <a:pt x="72" y="383"/>
                    </a:cubicBezTo>
                    <a:cubicBezTo>
                      <a:pt x="79" y="422"/>
                      <a:pt x="95" y="458"/>
                      <a:pt x="118" y="491"/>
                    </a:cubicBezTo>
                    <a:cubicBezTo>
                      <a:pt x="119" y="492"/>
                      <a:pt x="119" y="494"/>
                      <a:pt x="119" y="496"/>
                    </a:cubicBezTo>
                    <a:cubicBezTo>
                      <a:pt x="108" y="528"/>
                      <a:pt x="97" y="560"/>
                      <a:pt x="86" y="592"/>
                    </a:cubicBezTo>
                    <a:cubicBezTo>
                      <a:pt x="86" y="593"/>
                      <a:pt x="86" y="594"/>
                      <a:pt x="85" y="5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32"/>
              <p:cNvSpPr>
                <a:spLocks/>
              </p:cNvSpPr>
              <p:nvPr/>
            </p:nvSpPr>
            <p:spPr bwMode="auto">
              <a:xfrm>
                <a:off x="1042" y="2770"/>
                <a:ext cx="401" cy="389"/>
              </a:xfrm>
              <a:custGeom>
                <a:avLst/>
                <a:gdLst>
                  <a:gd name="T0" fmla="*/ 256 w 340"/>
                  <a:gd name="T1" fmla="*/ 329 h 329"/>
                  <a:gd name="T2" fmla="*/ 233 w 340"/>
                  <a:gd name="T3" fmla="*/ 325 h 329"/>
                  <a:gd name="T4" fmla="*/ 183 w 340"/>
                  <a:gd name="T5" fmla="*/ 307 h 329"/>
                  <a:gd name="T6" fmla="*/ 148 w 340"/>
                  <a:gd name="T7" fmla="*/ 289 h 329"/>
                  <a:gd name="T8" fmla="*/ 91 w 340"/>
                  <a:gd name="T9" fmla="*/ 243 h 329"/>
                  <a:gd name="T10" fmla="*/ 37 w 340"/>
                  <a:gd name="T11" fmla="*/ 175 h 329"/>
                  <a:gd name="T12" fmla="*/ 23 w 340"/>
                  <a:gd name="T13" fmla="*/ 153 h 329"/>
                  <a:gd name="T14" fmla="*/ 5 w 340"/>
                  <a:gd name="T15" fmla="*/ 106 h 329"/>
                  <a:gd name="T16" fmla="*/ 13 w 340"/>
                  <a:gd name="T17" fmla="*/ 39 h 329"/>
                  <a:gd name="T18" fmla="*/ 29 w 340"/>
                  <a:gd name="T19" fmla="*/ 17 h 329"/>
                  <a:gd name="T20" fmla="*/ 34 w 340"/>
                  <a:gd name="T21" fmla="*/ 12 h 329"/>
                  <a:gd name="T22" fmla="*/ 63 w 340"/>
                  <a:gd name="T23" fmla="*/ 2 h 329"/>
                  <a:gd name="T24" fmla="*/ 77 w 340"/>
                  <a:gd name="T25" fmla="*/ 3 h 329"/>
                  <a:gd name="T26" fmla="*/ 87 w 340"/>
                  <a:gd name="T27" fmla="*/ 8 h 329"/>
                  <a:gd name="T28" fmla="*/ 92 w 340"/>
                  <a:gd name="T29" fmla="*/ 18 h 329"/>
                  <a:gd name="T30" fmla="*/ 108 w 340"/>
                  <a:gd name="T31" fmla="*/ 61 h 329"/>
                  <a:gd name="T32" fmla="*/ 116 w 340"/>
                  <a:gd name="T33" fmla="*/ 83 h 329"/>
                  <a:gd name="T34" fmla="*/ 116 w 340"/>
                  <a:gd name="T35" fmla="*/ 97 h 329"/>
                  <a:gd name="T36" fmla="*/ 100 w 340"/>
                  <a:gd name="T37" fmla="*/ 118 h 329"/>
                  <a:gd name="T38" fmla="*/ 93 w 340"/>
                  <a:gd name="T39" fmla="*/ 125 h 329"/>
                  <a:gd name="T40" fmla="*/ 90 w 340"/>
                  <a:gd name="T41" fmla="*/ 128 h 329"/>
                  <a:gd name="T42" fmla="*/ 88 w 340"/>
                  <a:gd name="T43" fmla="*/ 139 h 329"/>
                  <a:gd name="T44" fmla="*/ 89 w 340"/>
                  <a:gd name="T45" fmla="*/ 141 h 329"/>
                  <a:gd name="T46" fmla="*/ 131 w 340"/>
                  <a:gd name="T47" fmla="*/ 198 h 329"/>
                  <a:gd name="T48" fmla="*/ 190 w 340"/>
                  <a:gd name="T49" fmla="*/ 241 h 329"/>
                  <a:gd name="T50" fmla="*/ 202 w 340"/>
                  <a:gd name="T51" fmla="*/ 247 h 329"/>
                  <a:gd name="T52" fmla="*/ 205 w 340"/>
                  <a:gd name="T53" fmla="*/ 248 h 329"/>
                  <a:gd name="T54" fmla="*/ 218 w 340"/>
                  <a:gd name="T55" fmla="*/ 245 h 329"/>
                  <a:gd name="T56" fmla="*/ 228 w 340"/>
                  <a:gd name="T57" fmla="*/ 235 h 329"/>
                  <a:gd name="T58" fmla="*/ 248 w 340"/>
                  <a:gd name="T59" fmla="*/ 212 h 329"/>
                  <a:gd name="T60" fmla="*/ 262 w 340"/>
                  <a:gd name="T61" fmla="*/ 207 h 329"/>
                  <a:gd name="T62" fmla="*/ 272 w 340"/>
                  <a:gd name="T63" fmla="*/ 212 h 329"/>
                  <a:gd name="T64" fmla="*/ 322 w 340"/>
                  <a:gd name="T65" fmla="*/ 238 h 329"/>
                  <a:gd name="T66" fmla="*/ 330 w 340"/>
                  <a:gd name="T67" fmla="*/ 243 h 329"/>
                  <a:gd name="T68" fmla="*/ 334 w 340"/>
                  <a:gd name="T69" fmla="*/ 245 h 329"/>
                  <a:gd name="T70" fmla="*/ 340 w 340"/>
                  <a:gd name="T71" fmla="*/ 255 h 329"/>
                  <a:gd name="T72" fmla="*/ 334 w 340"/>
                  <a:gd name="T73" fmla="*/ 283 h 329"/>
                  <a:gd name="T74" fmla="*/ 320 w 340"/>
                  <a:gd name="T75" fmla="*/ 305 h 329"/>
                  <a:gd name="T76" fmla="*/ 280 w 340"/>
                  <a:gd name="T77" fmla="*/ 326 h 329"/>
                  <a:gd name="T78" fmla="*/ 273 w 340"/>
                  <a:gd name="T79" fmla="*/ 327 h 329"/>
                  <a:gd name="T80" fmla="*/ 263 w 340"/>
                  <a:gd name="T81" fmla="*/ 329 h 329"/>
                  <a:gd name="T82" fmla="*/ 256 w 340"/>
                  <a:gd name="T8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0" h="329">
                    <a:moveTo>
                      <a:pt x="256" y="329"/>
                    </a:moveTo>
                    <a:cubicBezTo>
                      <a:pt x="248" y="329"/>
                      <a:pt x="240" y="327"/>
                      <a:pt x="233" y="325"/>
                    </a:cubicBezTo>
                    <a:cubicBezTo>
                      <a:pt x="216" y="320"/>
                      <a:pt x="200" y="313"/>
                      <a:pt x="183" y="307"/>
                    </a:cubicBezTo>
                    <a:cubicBezTo>
                      <a:pt x="171" y="301"/>
                      <a:pt x="159" y="296"/>
                      <a:pt x="148" y="289"/>
                    </a:cubicBezTo>
                    <a:cubicBezTo>
                      <a:pt x="127" y="276"/>
                      <a:pt x="108" y="261"/>
                      <a:pt x="91" y="243"/>
                    </a:cubicBezTo>
                    <a:cubicBezTo>
                      <a:pt x="70" y="222"/>
                      <a:pt x="53" y="199"/>
                      <a:pt x="37" y="175"/>
                    </a:cubicBezTo>
                    <a:cubicBezTo>
                      <a:pt x="32" y="168"/>
                      <a:pt x="28" y="160"/>
                      <a:pt x="23" y="153"/>
                    </a:cubicBezTo>
                    <a:cubicBezTo>
                      <a:pt x="15" y="138"/>
                      <a:pt x="8" y="123"/>
                      <a:pt x="5" y="106"/>
                    </a:cubicBezTo>
                    <a:cubicBezTo>
                      <a:pt x="0" y="83"/>
                      <a:pt x="2" y="60"/>
                      <a:pt x="13" y="39"/>
                    </a:cubicBezTo>
                    <a:cubicBezTo>
                      <a:pt x="17" y="30"/>
                      <a:pt x="23" y="23"/>
                      <a:pt x="29" y="17"/>
                    </a:cubicBezTo>
                    <a:cubicBezTo>
                      <a:pt x="31" y="15"/>
                      <a:pt x="32" y="14"/>
                      <a:pt x="34" y="12"/>
                    </a:cubicBezTo>
                    <a:cubicBezTo>
                      <a:pt x="42" y="4"/>
                      <a:pt x="52" y="0"/>
                      <a:pt x="63" y="2"/>
                    </a:cubicBezTo>
                    <a:cubicBezTo>
                      <a:pt x="68" y="2"/>
                      <a:pt x="72" y="3"/>
                      <a:pt x="77" y="3"/>
                    </a:cubicBezTo>
                    <a:cubicBezTo>
                      <a:pt x="81" y="3"/>
                      <a:pt x="84" y="4"/>
                      <a:pt x="87" y="8"/>
                    </a:cubicBezTo>
                    <a:cubicBezTo>
                      <a:pt x="89" y="11"/>
                      <a:pt x="91" y="14"/>
                      <a:pt x="92" y="18"/>
                    </a:cubicBezTo>
                    <a:cubicBezTo>
                      <a:pt x="97" y="32"/>
                      <a:pt x="103" y="46"/>
                      <a:pt x="108" y="61"/>
                    </a:cubicBezTo>
                    <a:cubicBezTo>
                      <a:pt x="111" y="68"/>
                      <a:pt x="113" y="75"/>
                      <a:pt x="116" y="83"/>
                    </a:cubicBezTo>
                    <a:cubicBezTo>
                      <a:pt x="118" y="88"/>
                      <a:pt x="118" y="92"/>
                      <a:pt x="116" y="97"/>
                    </a:cubicBezTo>
                    <a:cubicBezTo>
                      <a:pt x="112" y="105"/>
                      <a:pt x="106" y="111"/>
                      <a:pt x="100" y="118"/>
                    </a:cubicBezTo>
                    <a:cubicBezTo>
                      <a:pt x="98" y="120"/>
                      <a:pt x="95" y="123"/>
                      <a:pt x="93" y="125"/>
                    </a:cubicBezTo>
                    <a:cubicBezTo>
                      <a:pt x="92" y="126"/>
                      <a:pt x="91" y="127"/>
                      <a:pt x="90" y="128"/>
                    </a:cubicBezTo>
                    <a:cubicBezTo>
                      <a:pt x="87" y="131"/>
                      <a:pt x="87" y="135"/>
                      <a:pt x="88" y="139"/>
                    </a:cubicBezTo>
                    <a:cubicBezTo>
                      <a:pt x="89" y="140"/>
                      <a:pt x="89" y="141"/>
                      <a:pt x="89" y="141"/>
                    </a:cubicBezTo>
                    <a:cubicBezTo>
                      <a:pt x="101" y="162"/>
                      <a:pt x="114" y="181"/>
                      <a:pt x="131" y="198"/>
                    </a:cubicBezTo>
                    <a:cubicBezTo>
                      <a:pt x="148" y="216"/>
                      <a:pt x="168" y="230"/>
                      <a:pt x="190" y="241"/>
                    </a:cubicBezTo>
                    <a:cubicBezTo>
                      <a:pt x="194" y="243"/>
                      <a:pt x="198" y="245"/>
                      <a:pt x="202" y="247"/>
                    </a:cubicBezTo>
                    <a:cubicBezTo>
                      <a:pt x="203" y="247"/>
                      <a:pt x="204" y="248"/>
                      <a:pt x="205" y="248"/>
                    </a:cubicBezTo>
                    <a:cubicBezTo>
                      <a:pt x="210" y="250"/>
                      <a:pt x="215" y="249"/>
                      <a:pt x="218" y="245"/>
                    </a:cubicBezTo>
                    <a:cubicBezTo>
                      <a:pt x="221" y="242"/>
                      <a:pt x="225" y="239"/>
                      <a:pt x="228" y="235"/>
                    </a:cubicBezTo>
                    <a:cubicBezTo>
                      <a:pt x="234" y="227"/>
                      <a:pt x="241" y="220"/>
                      <a:pt x="248" y="212"/>
                    </a:cubicBezTo>
                    <a:cubicBezTo>
                      <a:pt x="252" y="207"/>
                      <a:pt x="255" y="205"/>
                      <a:pt x="262" y="207"/>
                    </a:cubicBezTo>
                    <a:cubicBezTo>
                      <a:pt x="265" y="209"/>
                      <a:pt x="268" y="210"/>
                      <a:pt x="272" y="212"/>
                    </a:cubicBezTo>
                    <a:cubicBezTo>
                      <a:pt x="288" y="220"/>
                      <a:pt x="305" y="229"/>
                      <a:pt x="322" y="238"/>
                    </a:cubicBezTo>
                    <a:cubicBezTo>
                      <a:pt x="325" y="240"/>
                      <a:pt x="327" y="241"/>
                      <a:pt x="330" y="243"/>
                    </a:cubicBezTo>
                    <a:cubicBezTo>
                      <a:pt x="331" y="243"/>
                      <a:pt x="333" y="244"/>
                      <a:pt x="334" y="245"/>
                    </a:cubicBezTo>
                    <a:cubicBezTo>
                      <a:pt x="338" y="247"/>
                      <a:pt x="340" y="250"/>
                      <a:pt x="340" y="255"/>
                    </a:cubicBezTo>
                    <a:cubicBezTo>
                      <a:pt x="339" y="264"/>
                      <a:pt x="337" y="274"/>
                      <a:pt x="334" y="283"/>
                    </a:cubicBezTo>
                    <a:cubicBezTo>
                      <a:pt x="332" y="292"/>
                      <a:pt x="327" y="299"/>
                      <a:pt x="320" y="305"/>
                    </a:cubicBezTo>
                    <a:cubicBezTo>
                      <a:pt x="308" y="315"/>
                      <a:pt x="295" y="322"/>
                      <a:pt x="280" y="326"/>
                    </a:cubicBezTo>
                    <a:cubicBezTo>
                      <a:pt x="277" y="327"/>
                      <a:pt x="275" y="327"/>
                      <a:pt x="273" y="327"/>
                    </a:cubicBezTo>
                    <a:cubicBezTo>
                      <a:pt x="270" y="328"/>
                      <a:pt x="267" y="328"/>
                      <a:pt x="263" y="329"/>
                    </a:cubicBezTo>
                    <a:cubicBezTo>
                      <a:pt x="261" y="329"/>
                      <a:pt x="258" y="329"/>
                      <a:pt x="256" y="3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78" name="Rectangle 77"/>
          <p:cNvSpPr/>
          <p:nvPr/>
        </p:nvSpPr>
        <p:spPr>
          <a:xfrm>
            <a:off x="1490321" y="6304785"/>
            <a:ext cx="1967205" cy="261610"/>
          </a:xfrm>
          <a:prstGeom prst="rect">
            <a:avLst/>
          </a:prstGeom>
        </p:spPr>
        <p:txBody>
          <a:bodyPr wrap="none">
            <a:spAutoFit/>
          </a:bodyPr>
          <a:lstStyle/>
          <a:p>
            <a:r>
              <a:rPr lang="en-GB" sz="1100" b="1" i="1" dirty="0"/>
              <a:t>SOURCES: IBM, GLOBAL NETIQ</a:t>
            </a:r>
          </a:p>
        </p:txBody>
      </p:sp>
      <p:sp>
        <p:nvSpPr>
          <p:cNvPr id="79" name="Rectangle 78"/>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2243827949"/>
      </p:ext>
    </p:extLst>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8" presetClass="emph" presetSubtype="0" fill="hold" nodeType="withEffect">
                                  <p:stCondLst>
                                    <p:cond delay="0"/>
                                  </p:stCondLst>
                                  <p:childTnLst>
                                    <p:animRot by="10800000">
                                      <p:cBhvr>
                                        <p:cTn id="9" dur="1000" fill="hold"/>
                                        <p:tgtEl>
                                          <p:spTgt spid="62"/>
                                        </p:tgtEl>
                                        <p:attrNameLst>
                                          <p:attrName>r</p:attrName>
                                        </p:attrNameLst>
                                      </p:cBhvr>
                                    </p:animRot>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75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up)">
                                      <p:cBhvr>
                                        <p:cTn id="30" dur="500"/>
                                        <p:tgtEl>
                                          <p:spTgt spid="3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8"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75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500"/>
                                        <p:tgtEl>
                                          <p:spTgt spid="1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750"/>
                                        <p:tgtEl>
                                          <p:spTgt spid="23"/>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par>
                                <p:cTn id="55" presetID="22" presetClass="entr" presetSubtype="8"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par>
                                <p:cTn id="58" presetID="22" presetClass="entr" presetSubtype="2"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22" presetClass="entr" presetSubtype="8"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left)">
                                      <p:cBhvr>
                                        <p:cTn id="66" dur="750"/>
                                        <p:tgtEl>
                                          <p:spTgt spid="4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down)">
                                      <p:cBhvr>
                                        <p:cTn id="69" dur="500"/>
                                        <p:tgtEl>
                                          <p:spTgt spid="40"/>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heel(1)">
                                      <p:cBhvr>
                                        <p:cTn id="72" dur="750"/>
                                        <p:tgtEl>
                                          <p:spTgt spid="55"/>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heel(1)">
                                      <p:cBhvr>
                                        <p:cTn id="75" dur="750"/>
                                        <p:tgtEl>
                                          <p:spTgt spid="44"/>
                                        </p:tgtEl>
                                      </p:cBhvr>
                                    </p:animEffect>
                                  </p:childTnLst>
                                </p:cTn>
                              </p:par>
                              <p:par>
                                <p:cTn id="76" presetID="22" presetClass="entr" presetSubtype="2"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right)">
                                      <p:cBhvr>
                                        <p:cTn id="78" dur="500"/>
                                        <p:tgtEl>
                                          <p:spTgt spid="46"/>
                                        </p:tgtEl>
                                      </p:cBhvr>
                                    </p:animEffect>
                                  </p:childTnLst>
                                </p:cTn>
                              </p:par>
                            </p:childTnLst>
                          </p:cTn>
                        </p:par>
                        <p:par>
                          <p:cTn id="79" fill="hold">
                            <p:stCondLst>
                              <p:cond delay="1000"/>
                            </p:stCondLst>
                            <p:childTnLst>
                              <p:par>
                                <p:cTn id="80" presetID="53" presetClass="entr" presetSubtype="16"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childTnLst>
                                </p:cTn>
                              </p:par>
                              <p:par>
                                <p:cTn id="85" presetID="53" presetClass="entr" presetSubtype="16" fill="hold" grpId="0" nodeType="withEffect">
                                  <p:stCondLst>
                                    <p:cond delay="250"/>
                                  </p:stCondLst>
                                  <p:childTnLst>
                                    <p:set>
                                      <p:cBhvr>
                                        <p:cTn id="86" dur="1" fill="hold">
                                          <p:stCondLst>
                                            <p:cond delay="0"/>
                                          </p:stCondLst>
                                        </p:cTn>
                                        <p:tgtEl>
                                          <p:spTgt spid="68"/>
                                        </p:tgtEl>
                                        <p:attrNameLst>
                                          <p:attrName>style.visibility</p:attrName>
                                        </p:attrNameLst>
                                      </p:cBhvr>
                                      <p:to>
                                        <p:strVal val="visible"/>
                                      </p:to>
                                    </p:set>
                                    <p:anim calcmode="lin" valueType="num">
                                      <p:cBhvr>
                                        <p:cTn id="87" dur="500" fill="hold"/>
                                        <p:tgtEl>
                                          <p:spTgt spid="68"/>
                                        </p:tgtEl>
                                        <p:attrNameLst>
                                          <p:attrName>ppt_w</p:attrName>
                                        </p:attrNameLst>
                                      </p:cBhvr>
                                      <p:tavLst>
                                        <p:tav tm="0">
                                          <p:val>
                                            <p:fltVal val="0"/>
                                          </p:val>
                                        </p:tav>
                                        <p:tav tm="100000">
                                          <p:val>
                                            <p:strVal val="#ppt_w"/>
                                          </p:val>
                                        </p:tav>
                                      </p:tavLst>
                                    </p:anim>
                                    <p:anim calcmode="lin" valueType="num">
                                      <p:cBhvr>
                                        <p:cTn id="88" dur="500" fill="hold"/>
                                        <p:tgtEl>
                                          <p:spTgt spid="68"/>
                                        </p:tgtEl>
                                        <p:attrNameLst>
                                          <p:attrName>ppt_h</p:attrName>
                                        </p:attrNameLst>
                                      </p:cBhvr>
                                      <p:tavLst>
                                        <p:tav tm="0">
                                          <p:val>
                                            <p:fltVal val="0"/>
                                          </p:val>
                                        </p:tav>
                                        <p:tav tm="100000">
                                          <p:val>
                                            <p:strVal val="#ppt_h"/>
                                          </p:val>
                                        </p:tav>
                                      </p:tavLst>
                                    </p:anim>
                                    <p:animEffect transition="in" filter="fade">
                                      <p:cBhvr>
                                        <p:cTn id="89" dur="500"/>
                                        <p:tgtEl>
                                          <p:spTgt spid="68"/>
                                        </p:tgtEl>
                                      </p:cBhvr>
                                    </p:animEffect>
                                  </p:childTnLst>
                                </p:cTn>
                              </p:par>
                              <p:par>
                                <p:cTn id="90" presetID="53" presetClass="entr" presetSubtype="16" fill="hold" grpId="0" nodeType="withEffect">
                                  <p:stCondLst>
                                    <p:cond delay="500"/>
                                  </p:stCondLst>
                                  <p:childTnLst>
                                    <p:set>
                                      <p:cBhvr>
                                        <p:cTn id="91" dur="1" fill="hold">
                                          <p:stCondLst>
                                            <p:cond delay="0"/>
                                          </p:stCondLst>
                                        </p:cTn>
                                        <p:tgtEl>
                                          <p:spTgt spid="66"/>
                                        </p:tgtEl>
                                        <p:attrNameLst>
                                          <p:attrName>style.visibility</p:attrName>
                                        </p:attrNameLst>
                                      </p:cBhvr>
                                      <p:to>
                                        <p:strVal val="visible"/>
                                      </p:to>
                                    </p:set>
                                    <p:anim calcmode="lin" valueType="num">
                                      <p:cBhvr>
                                        <p:cTn id="92" dur="500" fill="hold"/>
                                        <p:tgtEl>
                                          <p:spTgt spid="66"/>
                                        </p:tgtEl>
                                        <p:attrNameLst>
                                          <p:attrName>ppt_w</p:attrName>
                                        </p:attrNameLst>
                                      </p:cBhvr>
                                      <p:tavLst>
                                        <p:tav tm="0">
                                          <p:val>
                                            <p:fltVal val="0"/>
                                          </p:val>
                                        </p:tav>
                                        <p:tav tm="100000">
                                          <p:val>
                                            <p:strVal val="#ppt_w"/>
                                          </p:val>
                                        </p:tav>
                                      </p:tavLst>
                                    </p:anim>
                                    <p:anim calcmode="lin" valueType="num">
                                      <p:cBhvr>
                                        <p:cTn id="93" dur="500" fill="hold"/>
                                        <p:tgtEl>
                                          <p:spTgt spid="66"/>
                                        </p:tgtEl>
                                        <p:attrNameLst>
                                          <p:attrName>ppt_h</p:attrName>
                                        </p:attrNameLst>
                                      </p:cBhvr>
                                      <p:tavLst>
                                        <p:tav tm="0">
                                          <p:val>
                                            <p:fltVal val="0"/>
                                          </p:val>
                                        </p:tav>
                                        <p:tav tm="100000">
                                          <p:val>
                                            <p:strVal val="#ppt_h"/>
                                          </p:val>
                                        </p:tav>
                                      </p:tavLst>
                                    </p:anim>
                                    <p:animEffect transition="in" filter="fade">
                                      <p:cBhvr>
                                        <p:cTn id="94" dur="500"/>
                                        <p:tgtEl>
                                          <p:spTgt spid="66"/>
                                        </p:tgtEl>
                                      </p:cBhvr>
                                    </p:animEffect>
                                  </p:childTnLst>
                                </p:cTn>
                              </p:par>
                            </p:childTnLst>
                          </p:cTn>
                        </p:par>
                        <p:par>
                          <p:cTn id="95" fill="hold">
                            <p:stCondLst>
                              <p:cond delay="2000"/>
                            </p:stCondLst>
                            <p:childTnLst>
                              <p:par>
                                <p:cTn id="96" presetID="10" presetClass="exit" presetSubtype="0" fill="hold" grpId="1" nodeType="afterEffect">
                                  <p:stCondLst>
                                    <p:cond delay="1500"/>
                                  </p:stCondLst>
                                  <p:childTnLst>
                                    <p:animEffect transition="out" filter="fade">
                                      <p:cBhvr>
                                        <p:cTn id="97" dur="500"/>
                                        <p:tgtEl>
                                          <p:spTgt spid="67"/>
                                        </p:tgtEl>
                                      </p:cBhvr>
                                    </p:animEffect>
                                    <p:set>
                                      <p:cBhvr>
                                        <p:cTn id="98" dur="1" fill="hold">
                                          <p:stCondLst>
                                            <p:cond delay="499"/>
                                          </p:stCondLst>
                                        </p:cTn>
                                        <p:tgtEl>
                                          <p:spTgt spid="67"/>
                                        </p:tgtEl>
                                        <p:attrNameLst>
                                          <p:attrName>style.visibility</p:attrName>
                                        </p:attrNameLst>
                                      </p:cBhvr>
                                      <p:to>
                                        <p:strVal val="hidden"/>
                                      </p:to>
                                    </p:set>
                                  </p:childTnLst>
                                </p:cTn>
                              </p:par>
                              <p:par>
                                <p:cTn id="99" presetID="10" presetClass="exit" presetSubtype="0" fill="hold" grpId="1" nodeType="withEffect">
                                  <p:stCondLst>
                                    <p:cond delay="1500"/>
                                  </p:stCondLst>
                                  <p:childTnLst>
                                    <p:animEffect transition="out" filter="fade">
                                      <p:cBhvr>
                                        <p:cTn id="100" dur="500"/>
                                        <p:tgtEl>
                                          <p:spTgt spid="68"/>
                                        </p:tgtEl>
                                      </p:cBhvr>
                                    </p:animEffect>
                                    <p:set>
                                      <p:cBhvr>
                                        <p:cTn id="101" dur="1" fill="hold">
                                          <p:stCondLst>
                                            <p:cond delay="499"/>
                                          </p:stCondLst>
                                        </p:cTn>
                                        <p:tgtEl>
                                          <p:spTgt spid="68"/>
                                        </p:tgtEl>
                                        <p:attrNameLst>
                                          <p:attrName>style.visibility</p:attrName>
                                        </p:attrNameLst>
                                      </p:cBhvr>
                                      <p:to>
                                        <p:strVal val="hidden"/>
                                      </p:to>
                                    </p:set>
                                  </p:childTnLst>
                                </p:cTn>
                              </p:par>
                              <p:par>
                                <p:cTn id="102" presetID="10" presetClass="exit" presetSubtype="0" fill="hold" grpId="1" nodeType="withEffect">
                                  <p:stCondLst>
                                    <p:cond delay="1500"/>
                                  </p:stCondLst>
                                  <p:childTnLst>
                                    <p:animEffect transition="out" filter="fade">
                                      <p:cBhvr>
                                        <p:cTn id="103" dur="500"/>
                                        <p:tgtEl>
                                          <p:spTgt spid="66"/>
                                        </p:tgtEl>
                                      </p:cBhvr>
                                    </p:animEffect>
                                    <p:set>
                                      <p:cBhvr>
                                        <p:cTn id="104" dur="1" fill="hold">
                                          <p:stCondLst>
                                            <p:cond delay="499"/>
                                          </p:stCondLst>
                                        </p:cTn>
                                        <p:tgtEl>
                                          <p:spTgt spid="66"/>
                                        </p:tgtEl>
                                        <p:attrNameLst>
                                          <p:attrName>style.visibility</p:attrName>
                                        </p:attrNameLst>
                                      </p:cBhvr>
                                      <p:to>
                                        <p:strVal val="hidden"/>
                                      </p:to>
                                    </p:set>
                                  </p:childTnLst>
                                </p:cTn>
                              </p:par>
                              <p:par>
                                <p:cTn id="105" presetID="53" presetClass="entr" presetSubtype="16" fill="hold" grpId="0" nodeType="withEffect">
                                  <p:stCondLst>
                                    <p:cond delay="150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500" fill="hold"/>
                                        <p:tgtEl>
                                          <p:spTgt spid="70"/>
                                        </p:tgtEl>
                                        <p:attrNameLst>
                                          <p:attrName>ppt_w</p:attrName>
                                        </p:attrNameLst>
                                      </p:cBhvr>
                                      <p:tavLst>
                                        <p:tav tm="0">
                                          <p:val>
                                            <p:fltVal val="0"/>
                                          </p:val>
                                        </p:tav>
                                        <p:tav tm="100000">
                                          <p:val>
                                            <p:strVal val="#ppt_w"/>
                                          </p:val>
                                        </p:tav>
                                      </p:tavLst>
                                    </p:anim>
                                    <p:anim calcmode="lin" valueType="num">
                                      <p:cBhvr>
                                        <p:cTn id="108" dur="500" fill="hold"/>
                                        <p:tgtEl>
                                          <p:spTgt spid="70"/>
                                        </p:tgtEl>
                                        <p:attrNameLst>
                                          <p:attrName>ppt_h</p:attrName>
                                        </p:attrNameLst>
                                      </p:cBhvr>
                                      <p:tavLst>
                                        <p:tav tm="0">
                                          <p:val>
                                            <p:fltVal val="0"/>
                                          </p:val>
                                        </p:tav>
                                        <p:tav tm="100000">
                                          <p:val>
                                            <p:strVal val="#ppt_h"/>
                                          </p:val>
                                        </p:tav>
                                      </p:tavLst>
                                    </p:anim>
                                    <p:animEffect transition="in" filter="fade">
                                      <p:cBhvr>
                                        <p:cTn id="109" dur="500"/>
                                        <p:tgtEl>
                                          <p:spTgt spid="70"/>
                                        </p:tgtEl>
                                      </p:cBhvr>
                                    </p:animEffect>
                                  </p:childTnLst>
                                </p:cTn>
                              </p:par>
                              <p:par>
                                <p:cTn id="110" presetID="53" presetClass="entr" presetSubtype="16" fill="hold" grpId="0" nodeType="withEffect">
                                  <p:stCondLst>
                                    <p:cond delay="175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par>
                                <p:cTn id="115" presetID="53" presetClass="entr" presetSubtype="16" fill="hold" grpId="0" nodeType="withEffect">
                                  <p:stCondLst>
                                    <p:cond delay="2000"/>
                                  </p:stCondLst>
                                  <p:childTnLst>
                                    <p:set>
                                      <p:cBhvr>
                                        <p:cTn id="116" dur="1" fill="hold">
                                          <p:stCondLst>
                                            <p:cond delay="0"/>
                                          </p:stCondLst>
                                        </p:cTn>
                                        <p:tgtEl>
                                          <p:spTgt spid="69"/>
                                        </p:tgtEl>
                                        <p:attrNameLst>
                                          <p:attrName>style.visibility</p:attrName>
                                        </p:attrNameLst>
                                      </p:cBhvr>
                                      <p:to>
                                        <p:strVal val="visible"/>
                                      </p:to>
                                    </p:set>
                                    <p:anim calcmode="lin" valueType="num">
                                      <p:cBhvr>
                                        <p:cTn id="117" dur="500" fill="hold"/>
                                        <p:tgtEl>
                                          <p:spTgt spid="69"/>
                                        </p:tgtEl>
                                        <p:attrNameLst>
                                          <p:attrName>ppt_w</p:attrName>
                                        </p:attrNameLst>
                                      </p:cBhvr>
                                      <p:tavLst>
                                        <p:tav tm="0">
                                          <p:val>
                                            <p:fltVal val="0"/>
                                          </p:val>
                                        </p:tav>
                                        <p:tav tm="100000">
                                          <p:val>
                                            <p:strVal val="#ppt_w"/>
                                          </p:val>
                                        </p:tav>
                                      </p:tavLst>
                                    </p:anim>
                                    <p:anim calcmode="lin" valueType="num">
                                      <p:cBhvr>
                                        <p:cTn id="118" dur="500" fill="hold"/>
                                        <p:tgtEl>
                                          <p:spTgt spid="69"/>
                                        </p:tgtEl>
                                        <p:attrNameLst>
                                          <p:attrName>ppt_h</p:attrName>
                                        </p:attrNameLst>
                                      </p:cBhvr>
                                      <p:tavLst>
                                        <p:tav tm="0">
                                          <p:val>
                                            <p:fltVal val="0"/>
                                          </p:val>
                                        </p:tav>
                                        <p:tav tm="100000">
                                          <p:val>
                                            <p:strVal val="#ppt_h"/>
                                          </p:val>
                                        </p:tav>
                                      </p:tavLst>
                                    </p:anim>
                                    <p:animEffect transition="in" filter="fade">
                                      <p:cBhvr>
                                        <p:cTn id="119" dur="500"/>
                                        <p:tgtEl>
                                          <p:spTgt spid="69"/>
                                        </p:tgtEl>
                                      </p:cBhvr>
                                    </p:animEffect>
                                  </p:childTnLst>
                                </p:cTn>
                              </p:par>
                              <p:par>
                                <p:cTn id="120" presetID="53" presetClass="entr" presetSubtype="16" fill="hold" nodeType="withEffect">
                                  <p:stCondLst>
                                    <p:cond delay="2250"/>
                                  </p:stCondLst>
                                  <p:childTnLst>
                                    <p:set>
                                      <p:cBhvr>
                                        <p:cTn id="121" dur="1" fill="hold">
                                          <p:stCondLst>
                                            <p:cond delay="0"/>
                                          </p:stCondLst>
                                        </p:cTn>
                                        <p:tgtEl>
                                          <p:spTgt spid="6"/>
                                        </p:tgtEl>
                                        <p:attrNameLst>
                                          <p:attrName>style.visibility</p:attrName>
                                        </p:attrNameLst>
                                      </p:cBhvr>
                                      <p:to>
                                        <p:strVal val="visible"/>
                                      </p:to>
                                    </p:set>
                                    <p:anim calcmode="lin" valueType="num">
                                      <p:cBhvr>
                                        <p:cTn id="122" dur="500" fill="hold"/>
                                        <p:tgtEl>
                                          <p:spTgt spid="6"/>
                                        </p:tgtEl>
                                        <p:attrNameLst>
                                          <p:attrName>ppt_w</p:attrName>
                                        </p:attrNameLst>
                                      </p:cBhvr>
                                      <p:tavLst>
                                        <p:tav tm="0">
                                          <p:val>
                                            <p:fltVal val="0"/>
                                          </p:val>
                                        </p:tav>
                                        <p:tav tm="100000">
                                          <p:val>
                                            <p:strVal val="#ppt_w"/>
                                          </p:val>
                                        </p:tav>
                                      </p:tavLst>
                                    </p:anim>
                                    <p:anim calcmode="lin" valueType="num">
                                      <p:cBhvr>
                                        <p:cTn id="123" dur="500" fill="hold"/>
                                        <p:tgtEl>
                                          <p:spTgt spid="6"/>
                                        </p:tgtEl>
                                        <p:attrNameLst>
                                          <p:attrName>ppt_h</p:attrName>
                                        </p:attrNameLst>
                                      </p:cBhvr>
                                      <p:tavLst>
                                        <p:tav tm="0">
                                          <p:val>
                                            <p:fltVal val="0"/>
                                          </p:val>
                                        </p:tav>
                                        <p:tav tm="100000">
                                          <p:val>
                                            <p:strVal val="#ppt_h"/>
                                          </p:val>
                                        </p:tav>
                                      </p:tavLst>
                                    </p:anim>
                                    <p:animEffect transition="in" filter="fade">
                                      <p:cBhvr>
                                        <p:cTn id="124" dur="500"/>
                                        <p:tgtEl>
                                          <p:spTgt spid="6"/>
                                        </p:tgtEl>
                                      </p:cBhvr>
                                    </p:animEffect>
                                  </p:childTnLst>
                                </p:cTn>
                              </p:par>
                            </p:childTnLst>
                          </p:cTn>
                        </p:par>
                        <p:par>
                          <p:cTn id="125" fill="hold">
                            <p:stCondLst>
                              <p:cond delay="4750"/>
                            </p:stCondLst>
                            <p:childTnLst>
                              <p:par>
                                <p:cTn id="126" presetID="42" presetClass="entr" presetSubtype="0" fill="hold" grpId="0" nodeType="afterEffect">
                                  <p:stCondLst>
                                    <p:cond delay="0"/>
                                  </p:stCondLst>
                                  <p:childTnLst>
                                    <p:set>
                                      <p:cBhvr>
                                        <p:cTn id="127" dur="1" fill="hold">
                                          <p:stCondLst>
                                            <p:cond delay="0"/>
                                          </p:stCondLst>
                                        </p:cTn>
                                        <p:tgtEl>
                                          <p:spTgt spid="76">
                                            <p:txEl>
                                              <p:pRg st="0" end="0"/>
                                            </p:txEl>
                                          </p:spTgt>
                                        </p:tgtEl>
                                        <p:attrNameLst>
                                          <p:attrName>style.visibility</p:attrName>
                                        </p:attrNameLst>
                                      </p:cBhvr>
                                      <p:to>
                                        <p:strVal val="visible"/>
                                      </p:to>
                                    </p:set>
                                    <p:animEffect transition="in" filter="fade">
                                      <p:cBhvr>
                                        <p:cTn id="128" dur="750"/>
                                        <p:tgtEl>
                                          <p:spTgt spid="76">
                                            <p:txEl>
                                              <p:pRg st="0" end="0"/>
                                            </p:txEl>
                                          </p:spTgt>
                                        </p:tgtEl>
                                      </p:cBhvr>
                                    </p:animEffect>
                                    <p:anim calcmode="lin" valueType="num">
                                      <p:cBhvr>
                                        <p:cTn id="129" dur="75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130" dur="750" fill="hold"/>
                                        <p:tgtEl>
                                          <p:spTgt spid="76">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5500"/>
                            </p:stCondLst>
                            <p:childTnLst>
                              <p:par>
                                <p:cTn id="132" presetID="42" presetClass="entr" presetSubtype="0" fill="hold" grpId="0" nodeType="afterEffect">
                                  <p:stCondLst>
                                    <p:cond delay="0"/>
                                  </p:stCondLst>
                                  <p:childTnLst>
                                    <p:set>
                                      <p:cBhvr>
                                        <p:cTn id="133" dur="1" fill="hold">
                                          <p:stCondLst>
                                            <p:cond delay="0"/>
                                          </p:stCondLst>
                                        </p:cTn>
                                        <p:tgtEl>
                                          <p:spTgt spid="76">
                                            <p:txEl>
                                              <p:pRg st="2" end="2"/>
                                            </p:txEl>
                                          </p:spTgt>
                                        </p:tgtEl>
                                        <p:attrNameLst>
                                          <p:attrName>style.visibility</p:attrName>
                                        </p:attrNameLst>
                                      </p:cBhvr>
                                      <p:to>
                                        <p:strVal val="visible"/>
                                      </p:to>
                                    </p:set>
                                    <p:animEffect transition="in" filter="fade">
                                      <p:cBhvr>
                                        <p:cTn id="134" dur="750"/>
                                        <p:tgtEl>
                                          <p:spTgt spid="76">
                                            <p:txEl>
                                              <p:pRg st="2" end="2"/>
                                            </p:txEl>
                                          </p:spTgt>
                                        </p:tgtEl>
                                      </p:cBhvr>
                                    </p:animEffect>
                                    <p:anim calcmode="lin" valueType="num">
                                      <p:cBhvr>
                                        <p:cTn id="135" dur="750" fill="hold"/>
                                        <p:tgtEl>
                                          <p:spTgt spid="76">
                                            <p:txEl>
                                              <p:pRg st="2" end="2"/>
                                            </p:txEl>
                                          </p:spTgt>
                                        </p:tgtEl>
                                        <p:attrNameLst>
                                          <p:attrName>ppt_x</p:attrName>
                                        </p:attrNameLst>
                                      </p:cBhvr>
                                      <p:tavLst>
                                        <p:tav tm="0">
                                          <p:val>
                                            <p:strVal val="#ppt_x"/>
                                          </p:val>
                                        </p:tav>
                                        <p:tav tm="100000">
                                          <p:val>
                                            <p:strVal val="#ppt_x"/>
                                          </p:val>
                                        </p:tav>
                                      </p:tavLst>
                                    </p:anim>
                                    <p:anim calcmode="lin" valueType="num">
                                      <p:cBhvr>
                                        <p:cTn id="136" dur="750" fill="hold"/>
                                        <p:tgtEl>
                                          <p:spTgt spid="76">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6250"/>
                            </p:stCondLst>
                            <p:childTnLst>
                              <p:par>
                                <p:cTn id="138" presetID="10" presetClass="entr" presetSubtype="0" fill="hold" grpId="0" nodeType="afterEffect">
                                  <p:stCondLst>
                                    <p:cond delay="300"/>
                                  </p:stCondLst>
                                  <p:childTnLst>
                                    <p:set>
                                      <p:cBhvr>
                                        <p:cTn id="139" dur="1" fill="hold">
                                          <p:stCondLst>
                                            <p:cond delay="0"/>
                                          </p:stCondLst>
                                        </p:cTn>
                                        <p:tgtEl>
                                          <p:spTgt spid="78"/>
                                        </p:tgtEl>
                                        <p:attrNameLst>
                                          <p:attrName>style.visibility</p:attrName>
                                        </p:attrNameLst>
                                      </p:cBhvr>
                                      <p:to>
                                        <p:strVal val="visible"/>
                                      </p:to>
                                    </p:set>
                                    <p:animEffect transition="in" filter="fade">
                                      <p:cBhvr>
                                        <p:cTn id="140" dur="200"/>
                                        <p:tgtEl>
                                          <p:spTgt spid="78"/>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fade">
                                      <p:cBhvr>
                                        <p:cTn id="144"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19" grpId="0" animBg="1"/>
      <p:bldP spid="20" grpId="0" animBg="1"/>
      <p:bldP spid="21" grpId="0" animBg="1"/>
      <p:bldP spid="22" grpId="0" animBg="1"/>
      <p:bldP spid="23" grpId="0" animBg="1"/>
      <p:bldP spid="24" grpId="0" animBg="1"/>
      <p:bldP spid="36" grpId="0" animBg="1"/>
      <p:bldP spid="37" grpId="0" animBg="1"/>
      <p:bldP spid="39" grpId="0" animBg="1"/>
      <p:bldP spid="40" grpId="0" animBg="1"/>
      <p:bldP spid="44" grpId="0" animBg="1"/>
      <p:bldP spid="55" grpId="0" animBg="1"/>
      <p:bldP spid="66" grpId="0" animBg="1"/>
      <p:bldP spid="66" grpId="1" animBg="1"/>
      <p:bldP spid="67" grpId="0" animBg="1"/>
      <p:bldP spid="67" grpId="1" animBg="1"/>
      <p:bldP spid="68" grpId="0" animBg="1"/>
      <p:bldP spid="68" grpId="1" animBg="1"/>
      <p:bldP spid="69" grpId="0" animBg="1"/>
      <p:bldP spid="70" grpId="0" animBg="1"/>
      <p:bldP spid="71" grpId="0" animBg="1"/>
      <p:bldP spid="75" grpId="0"/>
      <p:bldP spid="76" grpId="0" uiExpand="1" build="p"/>
      <p:bldP spid="78" grpId="0"/>
      <p:bldP spid="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H="1">
            <a:off x="-244718" y="4216435"/>
            <a:ext cx="955918"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grpSp>
        <p:nvGrpSpPr>
          <p:cNvPr id="59" name="Group 58"/>
          <p:cNvGrpSpPr/>
          <p:nvPr/>
        </p:nvGrpSpPr>
        <p:grpSpPr>
          <a:xfrm rot="7064075">
            <a:off x="9865406" y="965650"/>
            <a:ext cx="1973440" cy="1973438"/>
            <a:chOff x="9865406" y="965650"/>
            <a:chExt cx="1973440" cy="1973438"/>
          </a:xfrm>
        </p:grpSpPr>
        <p:sp>
          <p:nvSpPr>
            <p:cNvPr id="60" name="Oval 59"/>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p:cNvCxnSpPr/>
            <p:nvPr/>
          </p:nvCxnSpPr>
          <p:spPr>
            <a:xfrm flipH="1">
              <a:off x="10852127" y="1913205"/>
              <a:ext cx="1" cy="505908"/>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75" name="Rectangle 74"/>
          <p:cNvSpPr/>
          <p:nvPr/>
        </p:nvSpPr>
        <p:spPr>
          <a:xfrm>
            <a:off x="1303792" y="212394"/>
            <a:ext cx="7966817" cy="485967"/>
          </a:xfrm>
          <a:prstGeom prst="rect">
            <a:avLst/>
          </a:prstGeom>
        </p:spPr>
        <p:txBody>
          <a:bodyPr wrap="square">
            <a:spAutoFit/>
          </a:bodyPr>
          <a:lstStyle/>
          <a:p>
            <a:pPr>
              <a:lnSpc>
                <a:spcPts val="3000"/>
              </a:lnSpc>
            </a:pPr>
            <a:r>
              <a:rPr lang="en-GB" sz="3600" dirty="0">
                <a:solidFill>
                  <a:schemeClr val="bg1"/>
                </a:solidFill>
                <a:latin typeface="Arial"/>
                <a:cs typeface="Arial"/>
              </a:rPr>
              <a:t>And So to Bed!</a:t>
            </a:r>
          </a:p>
        </p:txBody>
      </p:sp>
      <p:sp>
        <p:nvSpPr>
          <p:cNvPr id="5" name="Freeform: Shape 4"/>
          <p:cNvSpPr/>
          <p:nvPr/>
        </p:nvSpPr>
        <p:spPr>
          <a:xfrm>
            <a:off x="3064791" y="3169309"/>
            <a:ext cx="1907761" cy="1187983"/>
          </a:xfrm>
          <a:custGeom>
            <a:avLst/>
            <a:gdLst>
              <a:gd name="connsiteX0" fmla="*/ 0 w 1835523"/>
              <a:gd name="connsiteY0" fmla="*/ 107577 h 1143000"/>
              <a:gd name="connsiteX1" fmla="*/ 1835523 w 1835523"/>
              <a:gd name="connsiteY1" fmla="*/ 0 h 1143000"/>
              <a:gd name="connsiteX2" fmla="*/ 1519517 w 1835523"/>
              <a:gd name="connsiteY2" fmla="*/ 1143000 h 1143000"/>
              <a:gd name="connsiteX0" fmla="*/ 0 w 1835523"/>
              <a:gd name="connsiteY0" fmla="*/ 87406 h 1143000"/>
              <a:gd name="connsiteX1" fmla="*/ 1835523 w 1835523"/>
              <a:gd name="connsiteY1" fmla="*/ 0 h 1143000"/>
              <a:gd name="connsiteX2" fmla="*/ 1519517 w 1835523"/>
              <a:gd name="connsiteY2" fmla="*/ 1143000 h 1143000"/>
            </a:gdLst>
            <a:ahLst/>
            <a:cxnLst>
              <a:cxn ang="0">
                <a:pos x="connsiteX0" y="connsiteY0"/>
              </a:cxn>
              <a:cxn ang="0">
                <a:pos x="connsiteX1" y="connsiteY1"/>
              </a:cxn>
              <a:cxn ang="0">
                <a:pos x="connsiteX2" y="connsiteY2"/>
              </a:cxn>
            </a:cxnLst>
            <a:rect l="l" t="t" r="r" b="b"/>
            <a:pathLst>
              <a:path w="1835523" h="1143000">
                <a:moveTo>
                  <a:pt x="0" y="87406"/>
                </a:moveTo>
                <a:lnTo>
                  <a:pt x="1835523" y="0"/>
                </a:lnTo>
                <a:lnTo>
                  <a:pt x="1519517" y="114300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 name="Freeform: Shape 5"/>
          <p:cNvSpPr/>
          <p:nvPr/>
        </p:nvSpPr>
        <p:spPr>
          <a:xfrm>
            <a:off x="2813218" y="3260155"/>
            <a:ext cx="258560" cy="1285817"/>
          </a:xfrm>
          <a:custGeom>
            <a:avLst/>
            <a:gdLst>
              <a:gd name="connsiteX0" fmla="*/ 248770 w 248770"/>
              <a:gd name="connsiteY0" fmla="*/ 0 h 1237129"/>
              <a:gd name="connsiteX1" fmla="*/ 0 w 248770"/>
              <a:gd name="connsiteY1" fmla="*/ 1237129 h 1237129"/>
            </a:gdLst>
            <a:ahLst/>
            <a:cxnLst>
              <a:cxn ang="0">
                <a:pos x="connsiteX0" y="connsiteY0"/>
              </a:cxn>
              <a:cxn ang="0">
                <a:pos x="connsiteX1" y="connsiteY1"/>
              </a:cxn>
            </a:cxnLst>
            <a:rect l="l" t="t" r="r" b="b"/>
            <a:pathLst>
              <a:path w="248770" h="1237129">
                <a:moveTo>
                  <a:pt x="248770" y="0"/>
                </a:moveTo>
                <a:lnTo>
                  <a:pt x="0" y="1237129"/>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 name="Freeform: Shape 6"/>
          <p:cNvSpPr/>
          <p:nvPr/>
        </p:nvSpPr>
        <p:spPr>
          <a:xfrm>
            <a:off x="695812" y="4188682"/>
            <a:ext cx="2494765" cy="552959"/>
          </a:xfrm>
          <a:custGeom>
            <a:avLst/>
            <a:gdLst>
              <a:gd name="connsiteX0" fmla="*/ 0 w 2400300"/>
              <a:gd name="connsiteY0" fmla="*/ 0 h 504265"/>
              <a:gd name="connsiteX1" fmla="*/ 1028700 w 2400300"/>
              <a:gd name="connsiteY1" fmla="*/ 20171 h 504265"/>
              <a:gd name="connsiteX2" fmla="*/ 1553136 w 2400300"/>
              <a:gd name="connsiteY2" fmla="*/ 161365 h 504265"/>
              <a:gd name="connsiteX3" fmla="*/ 1822077 w 2400300"/>
              <a:gd name="connsiteY3" fmla="*/ 208430 h 504265"/>
              <a:gd name="connsiteX4" fmla="*/ 2400300 w 2400300"/>
              <a:gd name="connsiteY4" fmla="*/ 504265 h 504265"/>
              <a:gd name="connsiteX0" fmla="*/ 0 w 2400300"/>
              <a:gd name="connsiteY0" fmla="*/ 0 h 504265"/>
              <a:gd name="connsiteX1" fmla="*/ 1028700 w 2400300"/>
              <a:gd name="connsiteY1" fmla="*/ 20171 h 504265"/>
              <a:gd name="connsiteX2" fmla="*/ 1553136 w 2400300"/>
              <a:gd name="connsiteY2" fmla="*/ 161365 h 504265"/>
              <a:gd name="connsiteX3" fmla="*/ 1822077 w 2400300"/>
              <a:gd name="connsiteY3" fmla="*/ 208430 h 504265"/>
              <a:gd name="connsiteX4" fmla="*/ 2400300 w 2400300"/>
              <a:gd name="connsiteY4" fmla="*/ 504265 h 504265"/>
              <a:gd name="connsiteX0" fmla="*/ 0 w 2400300"/>
              <a:gd name="connsiteY0" fmla="*/ 27756 h 532021"/>
              <a:gd name="connsiteX1" fmla="*/ 968188 w 2400300"/>
              <a:gd name="connsiteY1" fmla="*/ 7585 h 532021"/>
              <a:gd name="connsiteX2" fmla="*/ 1553136 w 2400300"/>
              <a:gd name="connsiteY2" fmla="*/ 189121 h 532021"/>
              <a:gd name="connsiteX3" fmla="*/ 1822077 w 2400300"/>
              <a:gd name="connsiteY3" fmla="*/ 236186 h 532021"/>
              <a:gd name="connsiteX4" fmla="*/ 2400300 w 2400300"/>
              <a:gd name="connsiteY4" fmla="*/ 532021 h 532021"/>
              <a:gd name="connsiteX0" fmla="*/ 0 w 2400300"/>
              <a:gd name="connsiteY0" fmla="*/ 27756 h 532021"/>
              <a:gd name="connsiteX1" fmla="*/ 968188 w 2400300"/>
              <a:gd name="connsiteY1" fmla="*/ 7585 h 532021"/>
              <a:gd name="connsiteX2" fmla="*/ 1553136 w 2400300"/>
              <a:gd name="connsiteY2" fmla="*/ 189121 h 532021"/>
              <a:gd name="connsiteX3" fmla="*/ 1822077 w 2400300"/>
              <a:gd name="connsiteY3" fmla="*/ 236186 h 532021"/>
              <a:gd name="connsiteX4" fmla="*/ 2400300 w 2400300"/>
              <a:gd name="connsiteY4" fmla="*/ 532021 h 532021"/>
              <a:gd name="connsiteX0" fmla="*/ 0 w 2400300"/>
              <a:gd name="connsiteY0" fmla="*/ 27756 h 532021"/>
              <a:gd name="connsiteX1" fmla="*/ 968188 w 2400300"/>
              <a:gd name="connsiteY1" fmla="*/ 7585 h 532021"/>
              <a:gd name="connsiteX2" fmla="*/ 1499347 w 2400300"/>
              <a:gd name="connsiteY2" fmla="*/ 189121 h 532021"/>
              <a:gd name="connsiteX3" fmla="*/ 1822077 w 2400300"/>
              <a:gd name="connsiteY3" fmla="*/ 236186 h 532021"/>
              <a:gd name="connsiteX4" fmla="*/ 2400300 w 2400300"/>
              <a:gd name="connsiteY4" fmla="*/ 532021 h 532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00" h="532021">
                <a:moveTo>
                  <a:pt x="0" y="27756"/>
                </a:moveTo>
                <a:cubicBezTo>
                  <a:pt x="342900" y="34480"/>
                  <a:pt x="718297" y="-19309"/>
                  <a:pt x="968188" y="7585"/>
                </a:cubicBezTo>
                <a:cubicBezTo>
                  <a:pt x="1218079" y="34479"/>
                  <a:pt x="1367117" y="157744"/>
                  <a:pt x="1499347" y="189121"/>
                </a:cubicBezTo>
                <a:cubicBezTo>
                  <a:pt x="1606924" y="204809"/>
                  <a:pt x="1671918" y="179036"/>
                  <a:pt x="1822077" y="236186"/>
                </a:cubicBezTo>
                <a:cubicBezTo>
                  <a:pt x="1972236" y="293336"/>
                  <a:pt x="2207559" y="433409"/>
                  <a:pt x="2400300" y="532021"/>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 name="Freeform: Shape 7"/>
          <p:cNvSpPr/>
          <p:nvPr/>
        </p:nvSpPr>
        <p:spPr>
          <a:xfrm>
            <a:off x="2949809" y="4602363"/>
            <a:ext cx="1160031" cy="517594"/>
          </a:xfrm>
          <a:custGeom>
            <a:avLst/>
            <a:gdLst>
              <a:gd name="connsiteX0" fmla="*/ 0 w 874059"/>
              <a:gd name="connsiteY0" fmla="*/ 6723 h 463923"/>
              <a:gd name="connsiteX1" fmla="*/ 235324 w 874059"/>
              <a:gd name="connsiteY1" fmla="*/ 0 h 463923"/>
              <a:gd name="connsiteX2" fmla="*/ 537883 w 874059"/>
              <a:gd name="connsiteY2" fmla="*/ 100853 h 463923"/>
              <a:gd name="connsiteX3" fmla="*/ 874059 w 874059"/>
              <a:gd name="connsiteY3" fmla="*/ 463923 h 463923"/>
              <a:gd name="connsiteX0" fmla="*/ 0 w 874059"/>
              <a:gd name="connsiteY0" fmla="*/ 12648 h 469848"/>
              <a:gd name="connsiteX1" fmla="*/ 235324 w 874059"/>
              <a:gd name="connsiteY1" fmla="*/ 5925 h 469848"/>
              <a:gd name="connsiteX2" fmla="*/ 537883 w 874059"/>
              <a:gd name="connsiteY2" fmla="*/ 106778 h 469848"/>
              <a:gd name="connsiteX3" fmla="*/ 874059 w 874059"/>
              <a:gd name="connsiteY3" fmla="*/ 469848 h 469848"/>
              <a:gd name="connsiteX0" fmla="*/ 0 w 874059"/>
              <a:gd name="connsiteY0" fmla="*/ 246 h 457446"/>
              <a:gd name="connsiteX1" fmla="*/ 302560 w 874059"/>
              <a:gd name="connsiteY1" fmla="*/ 27141 h 457446"/>
              <a:gd name="connsiteX2" fmla="*/ 537883 w 874059"/>
              <a:gd name="connsiteY2" fmla="*/ 94376 h 457446"/>
              <a:gd name="connsiteX3" fmla="*/ 874059 w 874059"/>
              <a:gd name="connsiteY3" fmla="*/ 457446 h 457446"/>
              <a:gd name="connsiteX0" fmla="*/ 0 w 874059"/>
              <a:gd name="connsiteY0" fmla="*/ 336 h 457536"/>
              <a:gd name="connsiteX1" fmla="*/ 302560 w 874059"/>
              <a:gd name="connsiteY1" fmla="*/ 27231 h 457536"/>
              <a:gd name="connsiteX2" fmla="*/ 625289 w 874059"/>
              <a:gd name="connsiteY2" fmla="*/ 121360 h 457536"/>
              <a:gd name="connsiteX3" fmla="*/ 874059 w 874059"/>
              <a:gd name="connsiteY3" fmla="*/ 457536 h 457536"/>
              <a:gd name="connsiteX0" fmla="*/ 0 w 874059"/>
              <a:gd name="connsiteY0" fmla="*/ 336 h 457536"/>
              <a:gd name="connsiteX1" fmla="*/ 302560 w 874059"/>
              <a:gd name="connsiteY1" fmla="*/ 27231 h 457536"/>
              <a:gd name="connsiteX2" fmla="*/ 625289 w 874059"/>
              <a:gd name="connsiteY2" fmla="*/ 121360 h 457536"/>
              <a:gd name="connsiteX3" fmla="*/ 874059 w 874059"/>
              <a:gd name="connsiteY3" fmla="*/ 457536 h 457536"/>
              <a:gd name="connsiteX0" fmla="*/ 0 w 1116106"/>
              <a:gd name="connsiteY0" fmla="*/ 336 h 497877"/>
              <a:gd name="connsiteX1" fmla="*/ 302560 w 1116106"/>
              <a:gd name="connsiteY1" fmla="*/ 27231 h 497877"/>
              <a:gd name="connsiteX2" fmla="*/ 625289 w 1116106"/>
              <a:gd name="connsiteY2" fmla="*/ 121360 h 497877"/>
              <a:gd name="connsiteX3" fmla="*/ 1116106 w 1116106"/>
              <a:gd name="connsiteY3" fmla="*/ 497877 h 497877"/>
              <a:gd name="connsiteX0" fmla="*/ 0 w 1116106"/>
              <a:gd name="connsiteY0" fmla="*/ 454 h 497995"/>
              <a:gd name="connsiteX1" fmla="*/ 302560 w 1116106"/>
              <a:gd name="connsiteY1" fmla="*/ 27349 h 497995"/>
              <a:gd name="connsiteX2" fmla="*/ 692524 w 1116106"/>
              <a:gd name="connsiteY2" fmla="*/ 141648 h 497995"/>
              <a:gd name="connsiteX3" fmla="*/ 1116106 w 1116106"/>
              <a:gd name="connsiteY3" fmla="*/ 497995 h 497995"/>
            </a:gdLst>
            <a:ahLst/>
            <a:cxnLst>
              <a:cxn ang="0">
                <a:pos x="connsiteX0" y="connsiteY0"/>
              </a:cxn>
              <a:cxn ang="0">
                <a:pos x="connsiteX1" y="connsiteY1"/>
              </a:cxn>
              <a:cxn ang="0">
                <a:pos x="connsiteX2" y="connsiteY2"/>
              </a:cxn>
              <a:cxn ang="0">
                <a:pos x="connsiteX3" y="connsiteY3"/>
              </a:cxn>
            </a:cxnLst>
            <a:rect l="l" t="t" r="r" b="b"/>
            <a:pathLst>
              <a:path w="1116106" h="497995">
                <a:moveTo>
                  <a:pt x="0" y="454"/>
                </a:moveTo>
                <a:cubicBezTo>
                  <a:pt x="78441" y="-1787"/>
                  <a:pt x="187139" y="3817"/>
                  <a:pt x="302560" y="27349"/>
                </a:cubicBezTo>
                <a:cubicBezTo>
                  <a:pt x="417981" y="50881"/>
                  <a:pt x="556933" y="63207"/>
                  <a:pt x="692524" y="141648"/>
                </a:cubicBezTo>
                <a:cubicBezTo>
                  <a:pt x="828115" y="220089"/>
                  <a:pt x="952500" y="372489"/>
                  <a:pt x="1116106" y="497995"/>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 name="Freeform: Shape 8"/>
          <p:cNvSpPr/>
          <p:nvPr/>
        </p:nvSpPr>
        <p:spPr>
          <a:xfrm>
            <a:off x="3218529" y="4322351"/>
            <a:ext cx="2886102" cy="894482"/>
          </a:xfrm>
          <a:custGeom>
            <a:avLst/>
            <a:gdLst>
              <a:gd name="connsiteX0" fmla="*/ 0 w 2467536"/>
              <a:gd name="connsiteY0" fmla="*/ 248771 h 685800"/>
              <a:gd name="connsiteX1" fmla="*/ 544606 w 2467536"/>
              <a:gd name="connsiteY1" fmla="*/ 161365 h 685800"/>
              <a:gd name="connsiteX2" fmla="*/ 974912 w 2467536"/>
              <a:gd name="connsiteY2" fmla="*/ 33618 h 685800"/>
              <a:gd name="connsiteX3" fmla="*/ 1378324 w 2467536"/>
              <a:gd name="connsiteY3" fmla="*/ 0 h 685800"/>
              <a:gd name="connsiteX4" fmla="*/ 2003612 w 2467536"/>
              <a:gd name="connsiteY4" fmla="*/ 443753 h 685800"/>
              <a:gd name="connsiteX5" fmla="*/ 2286000 w 2467536"/>
              <a:gd name="connsiteY5" fmla="*/ 632012 h 685800"/>
              <a:gd name="connsiteX6" fmla="*/ 2467536 w 2467536"/>
              <a:gd name="connsiteY6" fmla="*/ 685800 h 685800"/>
              <a:gd name="connsiteX0" fmla="*/ 0 w 2776819"/>
              <a:gd name="connsiteY0" fmla="*/ 248771 h 826994"/>
              <a:gd name="connsiteX1" fmla="*/ 544606 w 2776819"/>
              <a:gd name="connsiteY1" fmla="*/ 161365 h 826994"/>
              <a:gd name="connsiteX2" fmla="*/ 974912 w 2776819"/>
              <a:gd name="connsiteY2" fmla="*/ 33618 h 826994"/>
              <a:gd name="connsiteX3" fmla="*/ 1378324 w 2776819"/>
              <a:gd name="connsiteY3" fmla="*/ 0 h 826994"/>
              <a:gd name="connsiteX4" fmla="*/ 2003612 w 2776819"/>
              <a:gd name="connsiteY4" fmla="*/ 443753 h 826994"/>
              <a:gd name="connsiteX5" fmla="*/ 2286000 w 2776819"/>
              <a:gd name="connsiteY5" fmla="*/ 632012 h 826994"/>
              <a:gd name="connsiteX6" fmla="*/ 2776819 w 2776819"/>
              <a:gd name="connsiteY6" fmla="*/ 826994 h 826994"/>
              <a:gd name="connsiteX0" fmla="*/ 0 w 2776819"/>
              <a:gd name="connsiteY0" fmla="*/ 248771 h 826994"/>
              <a:gd name="connsiteX1" fmla="*/ 544606 w 2776819"/>
              <a:gd name="connsiteY1" fmla="*/ 161365 h 826994"/>
              <a:gd name="connsiteX2" fmla="*/ 974912 w 2776819"/>
              <a:gd name="connsiteY2" fmla="*/ 33618 h 826994"/>
              <a:gd name="connsiteX3" fmla="*/ 1378324 w 2776819"/>
              <a:gd name="connsiteY3" fmla="*/ 0 h 826994"/>
              <a:gd name="connsiteX4" fmla="*/ 2003612 w 2776819"/>
              <a:gd name="connsiteY4" fmla="*/ 443753 h 826994"/>
              <a:gd name="connsiteX5" fmla="*/ 2286000 w 2776819"/>
              <a:gd name="connsiteY5" fmla="*/ 632012 h 826994"/>
              <a:gd name="connsiteX6" fmla="*/ 2776819 w 2776819"/>
              <a:gd name="connsiteY6" fmla="*/ 826994 h 826994"/>
              <a:gd name="connsiteX0" fmla="*/ 0 w 2776819"/>
              <a:gd name="connsiteY0" fmla="*/ 248771 h 826994"/>
              <a:gd name="connsiteX1" fmla="*/ 544606 w 2776819"/>
              <a:gd name="connsiteY1" fmla="*/ 161365 h 826994"/>
              <a:gd name="connsiteX2" fmla="*/ 974912 w 2776819"/>
              <a:gd name="connsiteY2" fmla="*/ 33618 h 826994"/>
              <a:gd name="connsiteX3" fmla="*/ 1378324 w 2776819"/>
              <a:gd name="connsiteY3" fmla="*/ 0 h 826994"/>
              <a:gd name="connsiteX4" fmla="*/ 2003612 w 2776819"/>
              <a:gd name="connsiteY4" fmla="*/ 443753 h 826994"/>
              <a:gd name="connsiteX5" fmla="*/ 2286000 w 2776819"/>
              <a:gd name="connsiteY5" fmla="*/ 632012 h 826994"/>
              <a:gd name="connsiteX6" fmla="*/ 2776819 w 2776819"/>
              <a:gd name="connsiteY6" fmla="*/ 826994 h 826994"/>
              <a:gd name="connsiteX0" fmla="*/ 0 w 2776819"/>
              <a:gd name="connsiteY0" fmla="*/ 248771 h 826994"/>
              <a:gd name="connsiteX1" fmla="*/ 457200 w 2776819"/>
              <a:gd name="connsiteY1" fmla="*/ 141195 h 826994"/>
              <a:gd name="connsiteX2" fmla="*/ 974912 w 2776819"/>
              <a:gd name="connsiteY2" fmla="*/ 33618 h 826994"/>
              <a:gd name="connsiteX3" fmla="*/ 1378324 w 2776819"/>
              <a:gd name="connsiteY3" fmla="*/ 0 h 826994"/>
              <a:gd name="connsiteX4" fmla="*/ 2003612 w 2776819"/>
              <a:gd name="connsiteY4" fmla="*/ 443753 h 826994"/>
              <a:gd name="connsiteX5" fmla="*/ 2286000 w 2776819"/>
              <a:gd name="connsiteY5" fmla="*/ 632012 h 826994"/>
              <a:gd name="connsiteX6" fmla="*/ 2776819 w 2776819"/>
              <a:gd name="connsiteY6" fmla="*/ 826994 h 826994"/>
              <a:gd name="connsiteX0" fmla="*/ 0 w 2776819"/>
              <a:gd name="connsiteY0" fmla="*/ 248771 h 826994"/>
              <a:gd name="connsiteX1" fmla="*/ 457200 w 2776819"/>
              <a:gd name="connsiteY1" fmla="*/ 141195 h 826994"/>
              <a:gd name="connsiteX2" fmla="*/ 974912 w 2776819"/>
              <a:gd name="connsiteY2" fmla="*/ 33618 h 826994"/>
              <a:gd name="connsiteX3" fmla="*/ 1378324 w 2776819"/>
              <a:gd name="connsiteY3" fmla="*/ 0 h 826994"/>
              <a:gd name="connsiteX4" fmla="*/ 2003612 w 2776819"/>
              <a:gd name="connsiteY4" fmla="*/ 443753 h 826994"/>
              <a:gd name="connsiteX5" fmla="*/ 2286000 w 2776819"/>
              <a:gd name="connsiteY5" fmla="*/ 632012 h 826994"/>
              <a:gd name="connsiteX6" fmla="*/ 2776819 w 2776819"/>
              <a:gd name="connsiteY6" fmla="*/ 826994 h 826994"/>
              <a:gd name="connsiteX0" fmla="*/ 0 w 2776819"/>
              <a:gd name="connsiteY0" fmla="*/ 282389 h 860612"/>
              <a:gd name="connsiteX1" fmla="*/ 457200 w 2776819"/>
              <a:gd name="connsiteY1" fmla="*/ 174813 h 860612"/>
              <a:gd name="connsiteX2" fmla="*/ 974912 w 2776819"/>
              <a:gd name="connsiteY2" fmla="*/ 0 h 860612"/>
              <a:gd name="connsiteX3" fmla="*/ 1378324 w 2776819"/>
              <a:gd name="connsiteY3" fmla="*/ 33618 h 860612"/>
              <a:gd name="connsiteX4" fmla="*/ 2003612 w 2776819"/>
              <a:gd name="connsiteY4" fmla="*/ 477371 h 860612"/>
              <a:gd name="connsiteX5" fmla="*/ 2286000 w 2776819"/>
              <a:gd name="connsiteY5" fmla="*/ 665630 h 860612"/>
              <a:gd name="connsiteX6" fmla="*/ 2776819 w 2776819"/>
              <a:gd name="connsiteY6" fmla="*/ 860612 h 860612"/>
              <a:gd name="connsiteX0" fmla="*/ 0 w 2776819"/>
              <a:gd name="connsiteY0" fmla="*/ 282389 h 860612"/>
              <a:gd name="connsiteX1" fmla="*/ 457200 w 2776819"/>
              <a:gd name="connsiteY1" fmla="*/ 174813 h 860612"/>
              <a:gd name="connsiteX2" fmla="*/ 974912 w 2776819"/>
              <a:gd name="connsiteY2" fmla="*/ 0 h 860612"/>
              <a:gd name="connsiteX3" fmla="*/ 1378324 w 2776819"/>
              <a:gd name="connsiteY3" fmla="*/ 33618 h 860612"/>
              <a:gd name="connsiteX4" fmla="*/ 2003612 w 2776819"/>
              <a:gd name="connsiteY4" fmla="*/ 477371 h 860612"/>
              <a:gd name="connsiteX5" fmla="*/ 2286000 w 2776819"/>
              <a:gd name="connsiteY5" fmla="*/ 665630 h 860612"/>
              <a:gd name="connsiteX6" fmla="*/ 2776819 w 2776819"/>
              <a:gd name="connsiteY6" fmla="*/ 860612 h 860612"/>
              <a:gd name="connsiteX0" fmla="*/ 0 w 2776819"/>
              <a:gd name="connsiteY0" fmla="*/ 282389 h 860612"/>
              <a:gd name="connsiteX1" fmla="*/ 457200 w 2776819"/>
              <a:gd name="connsiteY1" fmla="*/ 174813 h 860612"/>
              <a:gd name="connsiteX2" fmla="*/ 974912 w 2776819"/>
              <a:gd name="connsiteY2" fmla="*/ 0 h 860612"/>
              <a:gd name="connsiteX3" fmla="*/ 1378324 w 2776819"/>
              <a:gd name="connsiteY3" fmla="*/ 33618 h 860612"/>
              <a:gd name="connsiteX4" fmla="*/ 1922930 w 2776819"/>
              <a:gd name="connsiteY4" fmla="*/ 410136 h 860612"/>
              <a:gd name="connsiteX5" fmla="*/ 2286000 w 2776819"/>
              <a:gd name="connsiteY5" fmla="*/ 665630 h 860612"/>
              <a:gd name="connsiteX6" fmla="*/ 2776819 w 2776819"/>
              <a:gd name="connsiteY6" fmla="*/ 860612 h 86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6819" h="860612">
                <a:moveTo>
                  <a:pt x="0" y="282389"/>
                </a:moveTo>
                <a:cubicBezTo>
                  <a:pt x="181535" y="253254"/>
                  <a:pt x="294715" y="221878"/>
                  <a:pt x="457200" y="174813"/>
                </a:cubicBezTo>
                <a:cubicBezTo>
                  <a:pt x="619685" y="127748"/>
                  <a:pt x="835959" y="26894"/>
                  <a:pt x="974912" y="0"/>
                </a:cubicBezTo>
                <a:lnTo>
                  <a:pt x="1378324" y="33618"/>
                </a:lnTo>
                <a:cubicBezTo>
                  <a:pt x="1549774" y="113180"/>
                  <a:pt x="1771651" y="304801"/>
                  <a:pt x="1922930" y="410136"/>
                </a:cubicBezTo>
                <a:cubicBezTo>
                  <a:pt x="2074209" y="515471"/>
                  <a:pt x="2143685" y="590551"/>
                  <a:pt x="2286000" y="665630"/>
                </a:cubicBezTo>
                <a:cubicBezTo>
                  <a:pt x="2428315" y="740709"/>
                  <a:pt x="2613213" y="795618"/>
                  <a:pt x="2776819" y="860612"/>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 name="Freeform: Shape 9"/>
          <p:cNvSpPr/>
          <p:nvPr/>
        </p:nvSpPr>
        <p:spPr>
          <a:xfrm>
            <a:off x="4944599" y="4212698"/>
            <a:ext cx="1598097" cy="330297"/>
          </a:xfrm>
          <a:custGeom>
            <a:avLst/>
            <a:gdLst>
              <a:gd name="connsiteX0" fmla="*/ 0 w 1707777"/>
              <a:gd name="connsiteY0" fmla="*/ 127747 h 127747"/>
              <a:gd name="connsiteX1" fmla="*/ 679077 w 1707777"/>
              <a:gd name="connsiteY1" fmla="*/ 60512 h 127747"/>
              <a:gd name="connsiteX2" fmla="*/ 1264024 w 1707777"/>
              <a:gd name="connsiteY2" fmla="*/ 0 h 127747"/>
              <a:gd name="connsiteX3" fmla="*/ 1707777 w 1707777"/>
              <a:gd name="connsiteY3" fmla="*/ 20170 h 127747"/>
              <a:gd name="connsiteX0" fmla="*/ 0 w 1674412"/>
              <a:gd name="connsiteY0" fmla="*/ 129820 h 129820"/>
              <a:gd name="connsiteX1" fmla="*/ 679077 w 1674412"/>
              <a:gd name="connsiteY1" fmla="*/ 62585 h 129820"/>
              <a:gd name="connsiteX2" fmla="*/ 1264024 w 1674412"/>
              <a:gd name="connsiteY2" fmla="*/ 2073 h 129820"/>
              <a:gd name="connsiteX3" fmla="*/ 1674412 w 1674412"/>
              <a:gd name="connsiteY3" fmla="*/ 15381 h 129820"/>
              <a:gd name="connsiteX0" fmla="*/ 0 w 1670242"/>
              <a:gd name="connsiteY0" fmla="*/ 127747 h 127747"/>
              <a:gd name="connsiteX1" fmla="*/ 679077 w 1670242"/>
              <a:gd name="connsiteY1" fmla="*/ 60512 h 127747"/>
              <a:gd name="connsiteX2" fmla="*/ 1264024 w 1670242"/>
              <a:gd name="connsiteY2" fmla="*/ 0 h 127747"/>
              <a:gd name="connsiteX3" fmla="*/ 1670242 w 1670242"/>
              <a:gd name="connsiteY3" fmla="*/ 20170 h 127747"/>
              <a:gd name="connsiteX0" fmla="*/ 0 w 1661900"/>
              <a:gd name="connsiteY0" fmla="*/ 127747 h 127747"/>
              <a:gd name="connsiteX1" fmla="*/ 679077 w 1661900"/>
              <a:gd name="connsiteY1" fmla="*/ 60512 h 127747"/>
              <a:gd name="connsiteX2" fmla="*/ 1264024 w 1661900"/>
              <a:gd name="connsiteY2" fmla="*/ 0 h 127747"/>
              <a:gd name="connsiteX3" fmla="*/ 1661900 w 1661900"/>
              <a:gd name="connsiteY3" fmla="*/ 16053 h 127747"/>
              <a:gd name="connsiteX0" fmla="*/ 0 w 1661900"/>
              <a:gd name="connsiteY0" fmla="*/ 127747 h 127747"/>
              <a:gd name="connsiteX1" fmla="*/ 679077 w 1661900"/>
              <a:gd name="connsiteY1" fmla="*/ 60512 h 127747"/>
              <a:gd name="connsiteX2" fmla="*/ 1264024 w 1661900"/>
              <a:gd name="connsiteY2" fmla="*/ 0 h 127747"/>
              <a:gd name="connsiteX3" fmla="*/ 1661900 w 1661900"/>
              <a:gd name="connsiteY3" fmla="*/ 16053 h 127747"/>
              <a:gd name="connsiteX0" fmla="*/ 0 w 1661900"/>
              <a:gd name="connsiteY0" fmla="*/ 112147 h 112147"/>
              <a:gd name="connsiteX1" fmla="*/ 679077 w 1661900"/>
              <a:gd name="connsiteY1" fmla="*/ 44912 h 112147"/>
              <a:gd name="connsiteX2" fmla="*/ 1122223 w 1661900"/>
              <a:gd name="connsiteY2" fmla="*/ 2241 h 112147"/>
              <a:gd name="connsiteX3" fmla="*/ 1661900 w 1661900"/>
              <a:gd name="connsiteY3" fmla="*/ 453 h 112147"/>
              <a:gd name="connsiteX0" fmla="*/ 0 w 1661900"/>
              <a:gd name="connsiteY0" fmla="*/ 113891 h 113891"/>
              <a:gd name="connsiteX1" fmla="*/ 679077 w 1661900"/>
              <a:gd name="connsiteY1" fmla="*/ 46656 h 113891"/>
              <a:gd name="connsiteX2" fmla="*/ 1122223 w 1661900"/>
              <a:gd name="connsiteY2" fmla="*/ 3985 h 113891"/>
              <a:gd name="connsiteX3" fmla="*/ 1661900 w 1661900"/>
              <a:gd name="connsiteY3" fmla="*/ 2197 h 113891"/>
              <a:gd name="connsiteX0" fmla="*/ 0 w 1661900"/>
              <a:gd name="connsiteY0" fmla="*/ 112350 h 112350"/>
              <a:gd name="connsiteX1" fmla="*/ 679077 w 1661900"/>
              <a:gd name="connsiteY1" fmla="*/ 45115 h 112350"/>
              <a:gd name="connsiteX2" fmla="*/ 1080516 w 1661900"/>
              <a:gd name="connsiteY2" fmla="*/ 9306 h 112350"/>
              <a:gd name="connsiteX3" fmla="*/ 1661900 w 1661900"/>
              <a:gd name="connsiteY3" fmla="*/ 656 h 112350"/>
              <a:gd name="connsiteX0" fmla="*/ 0 w 1661900"/>
              <a:gd name="connsiteY0" fmla="*/ 113026 h 113026"/>
              <a:gd name="connsiteX1" fmla="*/ 629028 w 1661900"/>
              <a:gd name="connsiteY1" fmla="*/ 66377 h 113026"/>
              <a:gd name="connsiteX2" fmla="*/ 1080516 w 1661900"/>
              <a:gd name="connsiteY2" fmla="*/ 9982 h 113026"/>
              <a:gd name="connsiteX3" fmla="*/ 1661900 w 1661900"/>
              <a:gd name="connsiteY3" fmla="*/ 1332 h 113026"/>
            </a:gdLst>
            <a:ahLst/>
            <a:cxnLst>
              <a:cxn ang="0">
                <a:pos x="connsiteX0" y="connsiteY0"/>
              </a:cxn>
              <a:cxn ang="0">
                <a:pos x="connsiteX1" y="connsiteY1"/>
              </a:cxn>
              <a:cxn ang="0">
                <a:pos x="connsiteX2" y="connsiteY2"/>
              </a:cxn>
              <a:cxn ang="0">
                <a:pos x="connsiteX3" y="connsiteY3"/>
              </a:cxn>
            </a:cxnLst>
            <a:rect l="l" t="t" r="r" b="b"/>
            <a:pathLst>
              <a:path w="1661900" h="113026">
                <a:moveTo>
                  <a:pt x="0" y="113026"/>
                </a:moveTo>
                <a:lnTo>
                  <a:pt x="629028" y="66377"/>
                </a:lnTo>
                <a:cubicBezTo>
                  <a:pt x="809114" y="49203"/>
                  <a:pt x="908371" y="20823"/>
                  <a:pt x="1080516" y="9982"/>
                </a:cubicBezTo>
                <a:cubicBezTo>
                  <a:pt x="1252661" y="-859"/>
                  <a:pt x="1466716" y="-1274"/>
                  <a:pt x="1661900" y="1332"/>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1" name="Freeform: Shape 10"/>
          <p:cNvSpPr/>
          <p:nvPr/>
        </p:nvSpPr>
        <p:spPr>
          <a:xfrm>
            <a:off x="1520413" y="4636817"/>
            <a:ext cx="1565342" cy="188680"/>
          </a:xfrm>
          <a:custGeom>
            <a:avLst/>
            <a:gdLst>
              <a:gd name="connsiteX0" fmla="*/ 0 w 1506070"/>
              <a:gd name="connsiteY0" fmla="*/ 13447 h 181536"/>
              <a:gd name="connsiteX1" fmla="*/ 531159 w 1506070"/>
              <a:gd name="connsiteY1" fmla="*/ 0 h 181536"/>
              <a:gd name="connsiteX2" fmla="*/ 1048870 w 1506070"/>
              <a:gd name="connsiteY2" fmla="*/ 73959 h 181536"/>
              <a:gd name="connsiteX3" fmla="*/ 1506070 w 1506070"/>
              <a:gd name="connsiteY3" fmla="*/ 181536 h 181536"/>
            </a:gdLst>
            <a:ahLst/>
            <a:cxnLst>
              <a:cxn ang="0">
                <a:pos x="connsiteX0" y="connsiteY0"/>
              </a:cxn>
              <a:cxn ang="0">
                <a:pos x="connsiteX1" y="connsiteY1"/>
              </a:cxn>
              <a:cxn ang="0">
                <a:pos x="connsiteX2" y="connsiteY2"/>
              </a:cxn>
              <a:cxn ang="0">
                <a:pos x="connsiteX3" y="connsiteY3"/>
              </a:cxn>
            </a:cxnLst>
            <a:rect l="l" t="t" r="r" b="b"/>
            <a:pathLst>
              <a:path w="1506070" h="181536">
                <a:moveTo>
                  <a:pt x="0" y="13447"/>
                </a:moveTo>
                <a:lnTo>
                  <a:pt x="531159" y="0"/>
                </a:lnTo>
                <a:lnTo>
                  <a:pt x="1048870" y="73959"/>
                </a:lnTo>
                <a:lnTo>
                  <a:pt x="1506070" y="181536"/>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 name="Freeform: Shape 11"/>
          <p:cNvSpPr/>
          <p:nvPr/>
        </p:nvSpPr>
        <p:spPr>
          <a:xfrm>
            <a:off x="2009582" y="4769592"/>
            <a:ext cx="726766" cy="489170"/>
          </a:xfrm>
          <a:custGeom>
            <a:avLst/>
            <a:gdLst>
              <a:gd name="connsiteX0" fmla="*/ 0 w 699247"/>
              <a:gd name="connsiteY0" fmla="*/ 0 h 470647"/>
              <a:gd name="connsiteX1" fmla="*/ 699247 w 699247"/>
              <a:gd name="connsiteY1" fmla="*/ 470647 h 470647"/>
            </a:gdLst>
            <a:ahLst/>
            <a:cxnLst>
              <a:cxn ang="0">
                <a:pos x="connsiteX0" y="connsiteY0"/>
              </a:cxn>
              <a:cxn ang="0">
                <a:pos x="connsiteX1" y="connsiteY1"/>
              </a:cxn>
            </a:cxnLst>
            <a:rect l="l" t="t" r="r" b="b"/>
            <a:pathLst>
              <a:path w="699247" h="470647">
                <a:moveTo>
                  <a:pt x="0" y="0"/>
                </a:moveTo>
                <a:lnTo>
                  <a:pt x="699247" y="470647"/>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3" name="Freeform: Shape 12"/>
          <p:cNvSpPr/>
          <p:nvPr/>
        </p:nvSpPr>
        <p:spPr>
          <a:xfrm>
            <a:off x="2561645" y="4916343"/>
            <a:ext cx="1083161" cy="1027256"/>
          </a:xfrm>
          <a:custGeom>
            <a:avLst/>
            <a:gdLst>
              <a:gd name="connsiteX0" fmla="*/ 0 w 1042147"/>
              <a:gd name="connsiteY0" fmla="*/ 0 h 988359"/>
              <a:gd name="connsiteX1" fmla="*/ 537882 w 1042147"/>
              <a:gd name="connsiteY1" fmla="*/ 302559 h 988359"/>
              <a:gd name="connsiteX2" fmla="*/ 833717 w 1042147"/>
              <a:gd name="connsiteY2" fmla="*/ 860612 h 988359"/>
              <a:gd name="connsiteX3" fmla="*/ 1042147 w 1042147"/>
              <a:gd name="connsiteY3" fmla="*/ 988359 h 988359"/>
            </a:gdLst>
            <a:ahLst/>
            <a:cxnLst>
              <a:cxn ang="0">
                <a:pos x="connsiteX0" y="connsiteY0"/>
              </a:cxn>
              <a:cxn ang="0">
                <a:pos x="connsiteX1" y="connsiteY1"/>
              </a:cxn>
              <a:cxn ang="0">
                <a:pos x="connsiteX2" y="connsiteY2"/>
              </a:cxn>
              <a:cxn ang="0">
                <a:pos x="connsiteX3" y="connsiteY3"/>
              </a:cxn>
            </a:cxnLst>
            <a:rect l="l" t="t" r="r" b="b"/>
            <a:pathLst>
              <a:path w="1042147" h="988359">
                <a:moveTo>
                  <a:pt x="0" y="0"/>
                </a:moveTo>
                <a:lnTo>
                  <a:pt x="537882" y="302559"/>
                </a:lnTo>
                <a:lnTo>
                  <a:pt x="833717" y="860612"/>
                </a:lnTo>
                <a:lnTo>
                  <a:pt x="1042147" y="988359"/>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4" name="Freeform: Shape 13"/>
          <p:cNvSpPr/>
          <p:nvPr/>
        </p:nvSpPr>
        <p:spPr>
          <a:xfrm>
            <a:off x="3022862" y="5293703"/>
            <a:ext cx="195667" cy="600980"/>
          </a:xfrm>
          <a:custGeom>
            <a:avLst/>
            <a:gdLst>
              <a:gd name="connsiteX0" fmla="*/ 0 w 188258"/>
              <a:gd name="connsiteY0" fmla="*/ 0 h 578224"/>
              <a:gd name="connsiteX1" fmla="*/ 188258 w 188258"/>
              <a:gd name="connsiteY1" fmla="*/ 578224 h 578224"/>
            </a:gdLst>
            <a:ahLst/>
            <a:cxnLst>
              <a:cxn ang="0">
                <a:pos x="connsiteX0" y="connsiteY0"/>
              </a:cxn>
              <a:cxn ang="0">
                <a:pos x="connsiteX1" y="connsiteY1"/>
              </a:cxn>
            </a:cxnLst>
            <a:rect l="l" t="t" r="r" b="b"/>
            <a:pathLst>
              <a:path w="188258" h="578224">
                <a:moveTo>
                  <a:pt x="0" y="0"/>
                </a:moveTo>
                <a:lnTo>
                  <a:pt x="188258" y="578224"/>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5" name="Freeform: Shape 14"/>
          <p:cNvSpPr/>
          <p:nvPr/>
        </p:nvSpPr>
        <p:spPr>
          <a:xfrm>
            <a:off x="3519019" y="5194143"/>
            <a:ext cx="2299097" cy="179373"/>
          </a:xfrm>
          <a:custGeom>
            <a:avLst/>
            <a:gdLst>
              <a:gd name="connsiteX0" fmla="*/ 0 w 1976718"/>
              <a:gd name="connsiteY0" fmla="*/ 67235 h 100853"/>
              <a:gd name="connsiteX1" fmla="*/ 268941 w 1976718"/>
              <a:gd name="connsiteY1" fmla="*/ 53788 h 100853"/>
              <a:gd name="connsiteX2" fmla="*/ 484094 w 1976718"/>
              <a:gd name="connsiteY2" fmla="*/ 100853 h 100853"/>
              <a:gd name="connsiteX3" fmla="*/ 793377 w 1976718"/>
              <a:gd name="connsiteY3" fmla="*/ 0 h 100853"/>
              <a:gd name="connsiteX4" fmla="*/ 1358153 w 1976718"/>
              <a:gd name="connsiteY4" fmla="*/ 0 h 100853"/>
              <a:gd name="connsiteX5" fmla="*/ 1741394 w 1976718"/>
              <a:gd name="connsiteY5" fmla="*/ 87406 h 100853"/>
              <a:gd name="connsiteX6" fmla="*/ 1976718 w 1976718"/>
              <a:gd name="connsiteY6" fmla="*/ 80682 h 100853"/>
              <a:gd name="connsiteX0" fmla="*/ 0 w 1976718"/>
              <a:gd name="connsiteY0" fmla="*/ 67235 h 101917"/>
              <a:gd name="connsiteX1" fmla="*/ 268941 w 1976718"/>
              <a:gd name="connsiteY1" fmla="*/ 53788 h 101917"/>
              <a:gd name="connsiteX2" fmla="*/ 484094 w 1976718"/>
              <a:gd name="connsiteY2" fmla="*/ 100853 h 101917"/>
              <a:gd name="connsiteX3" fmla="*/ 793377 w 1976718"/>
              <a:gd name="connsiteY3" fmla="*/ 0 h 101917"/>
              <a:gd name="connsiteX4" fmla="*/ 1358153 w 1976718"/>
              <a:gd name="connsiteY4" fmla="*/ 0 h 101917"/>
              <a:gd name="connsiteX5" fmla="*/ 1741394 w 1976718"/>
              <a:gd name="connsiteY5" fmla="*/ 87406 h 101917"/>
              <a:gd name="connsiteX6" fmla="*/ 1976718 w 1976718"/>
              <a:gd name="connsiteY6" fmla="*/ 80682 h 101917"/>
              <a:gd name="connsiteX0" fmla="*/ 0 w 1976718"/>
              <a:gd name="connsiteY0" fmla="*/ 67235 h 115160"/>
              <a:gd name="connsiteX1" fmla="*/ 268941 w 1976718"/>
              <a:gd name="connsiteY1" fmla="*/ 53788 h 115160"/>
              <a:gd name="connsiteX2" fmla="*/ 537883 w 1976718"/>
              <a:gd name="connsiteY2" fmla="*/ 114300 h 115160"/>
              <a:gd name="connsiteX3" fmla="*/ 793377 w 1976718"/>
              <a:gd name="connsiteY3" fmla="*/ 0 h 115160"/>
              <a:gd name="connsiteX4" fmla="*/ 1358153 w 1976718"/>
              <a:gd name="connsiteY4" fmla="*/ 0 h 115160"/>
              <a:gd name="connsiteX5" fmla="*/ 1741394 w 1976718"/>
              <a:gd name="connsiteY5" fmla="*/ 87406 h 115160"/>
              <a:gd name="connsiteX6" fmla="*/ 1976718 w 1976718"/>
              <a:gd name="connsiteY6" fmla="*/ 80682 h 115160"/>
              <a:gd name="connsiteX0" fmla="*/ 0 w 1976718"/>
              <a:gd name="connsiteY0" fmla="*/ 67235 h 115160"/>
              <a:gd name="connsiteX1" fmla="*/ 268941 w 1976718"/>
              <a:gd name="connsiteY1" fmla="*/ 53788 h 115160"/>
              <a:gd name="connsiteX2" fmla="*/ 537883 w 1976718"/>
              <a:gd name="connsiteY2" fmla="*/ 114300 h 115160"/>
              <a:gd name="connsiteX3" fmla="*/ 793377 w 1976718"/>
              <a:gd name="connsiteY3" fmla="*/ 0 h 115160"/>
              <a:gd name="connsiteX4" fmla="*/ 1358153 w 1976718"/>
              <a:gd name="connsiteY4" fmla="*/ 0 h 115160"/>
              <a:gd name="connsiteX5" fmla="*/ 1741394 w 1976718"/>
              <a:gd name="connsiteY5" fmla="*/ 87406 h 115160"/>
              <a:gd name="connsiteX6" fmla="*/ 1976718 w 1976718"/>
              <a:gd name="connsiteY6" fmla="*/ 80682 h 115160"/>
              <a:gd name="connsiteX0" fmla="*/ 0 w 1976718"/>
              <a:gd name="connsiteY0" fmla="*/ 121023 h 170920"/>
              <a:gd name="connsiteX1" fmla="*/ 268941 w 1976718"/>
              <a:gd name="connsiteY1" fmla="*/ 107576 h 170920"/>
              <a:gd name="connsiteX2" fmla="*/ 537883 w 1976718"/>
              <a:gd name="connsiteY2" fmla="*/ 168088 h 170920"/>
              <a:gd name="connsiteX3" fmla="*/ 887507 w 1976718"/>
              <a:gd name="connsiteY3" fmla="*/ 0 h 170920"/>
              <a:gd name="connsiteX4" fmla="*/ 1358153 w 1976718"/>
              <a:gd name="connsiteY4" fmla="*/ 53788 h 170920"/>
              <a:gd name="connsiteX5" fmla="*/ 1741394 w 1976718"/>
              <a:gd name="connsiteY5" fmla="*/ 141194 h 170920"/>
              <a:gd name="connsiteX6" fmla="*/ 1976718 w 1976718"/>
              <a:gd name="connsiteY6" fmla="*/ 134470 h 170920"/>
              <a:gd name="connsiteX0" fmla="*/ 0 w 1976718"/>
              <a:gd name="connsiteY0" fmla="*/ 121023 h 170920"/>
              <a:gd name="connsiteX1" fmla="*/ 268941 w 1976718"/>
              <a:gd name="connsiteY1" fmla="*/ 107576 h 170920"/>
              <a:gd name="connsiteX2" fmla="*/ 537883 w 1976718"/>
              <a:gd name="connsiteY2" fmla="*/ 168088 h 170920"/>
              <a:gd name="connsiteX3" fmla="*/ 887507 w 1976718"/>
              <a:gd name="connsiteY3" fmla="*/ 0 h 170920"/>
              <a:gd name="connsiteX4" fmla="*/ 1358153 w 1976718"/>
              <a:gd name="connsiteY4" fmla="*/ 53788 h 170920"/>
              <a:gd name="connsiteX5" fmla="*/ 1741394 w 1976718"/>
              <a:gd name="connsiteY5" fmla="*/ 141194 h 170920"/>
              <a:gd name="connsiteX6" fmla="*/ 1976718 w 1976718"/>
              <a:gd name="connsiteY6" fmla="*/ 134470 h 170920"/>
              <a:gd name="connsiteX0" fmla="*/ 0 w 1976718"/>
              <a:gd name="connsiteY0" fmla="*/ 122684 h 172581"/>
              <a:gd name="connsiteX1" fmla="*/ 268941 w 1976718"/>
              <a:gd name="connsiteY1" fmla="*/ 109237 h 172581"/>
              <a:gd name="connsiteX2" fmla="*/ 537883 w 1976718"/>
              <a:gd name="connsiteY2" fmla="*/ 169749 h 172581"/>
              <a:gd name="connsiteX3" fmla="*/ 887507 w 1976718"/>
              <a:gd name="connsiteY3" fmla="*/ 1661 h 172581"/>
              <a:gd name="connsiteX4" fmla="*/ 1358153 w 1976718"/>
              <a:gd name="connsiteY4" fmla="*/ 89067 h 172581"/>
              <a:gd name="connsiteX5" fmla="*/ 1741394 w 1976718"/>
              <a:gd name="connsiteY5" fmla="*/ 142855 h 172581"/>
              <a:gd name="connsiteX6" fmla="*/ 1976718 w 1976718"/>
              <a:gd name="connsiteY6" fmla="*/ 136131 h 172581"/>
              <a:gd name="connsiteX0" fmla="*/ 0 w 2212041"/>
              <a:gd name="connsiteY0" fmla="*/ 122684 h 172581"/>
              <a:gd name="connsiteX1" fmla="*/ 268941 w 2212041"/>
              <a:gd name="connsiteY1" fmla="*/ 109237 h 172581"/>
              <a:gd name="connsiteX2" fmla="*/ 537883 w 2212041"/>
              <a:gd name="connsiteY2" fmla="*/ 169749 h 172581"/>
              <a:gd name="connsiteX3" fmla="*/ 887507 w 2212041"/>
              <a:gd name="connsiteY3" fmla="*/ 1661 h 172581"/>
              <a:gd name="connsiteX4" fmla="*/ 1358153 w 2212041"/>
              <a:gd name="connsiteY4" fmla="*/ 89067 h 172581"/>
              <a:gd name="connsiteX5" fmla="*/ 1741394 w 2212041"/>
              <a:gd name="connsiteY5" fmla="*/ 142855 h 172581"/>
              <a:gd name="connsiteX6" fmla="*/ 2212041 w 2212041"/>
              <a:gd name="connsiteY6" fmla="*/ 136131 h 17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2041" h="172581">
                <a:moveTo>
                  <a:pt x="0" y="122684"/>
                </a:moveTo>
                <a:lnTo>
                  <a:pt x="268941" y="109237"/>
                </a:lnTo>
                <a:cubicBezTo>
                  <a:pt x="349623" y="114840"/>
                  <a:pt x="434789" y="187678"/>
                  <a:pt x="537883" y="169749"/>
                </a:cubicBezTo>
                <a:cubicBezTo>
                  <a:pt x="640977" y="151820"/>
                  <a:pt x="750795" y="15108"/>
                  <a:pt x="887507" y="1661"/>
                </a:cubicBezTo>
                <a:cubicBezTo>
                  <a:pt x="1024219" y="-11786"/>
                  <a:pt x="1201271" y="59932"/>
                  <a:pt x="1358153" y="89067"/>
                </a:cubicBezTo>
                <a:lnTo>
                  <a:pt x="1741394" y="142855"/>
                </a:lnTo>
                <a:lnTo>
                  <a:pt x="2212041" y="136131"/>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6" name="Freeform: Shape 15"/>
          <p:cNvSpPr/>
          <p:nvPr/>
        </p:nvSpPr>
        <p:spPr>
          <a:xfrm>
            <a:off x="3001897" y="2253863"/>
            <a:ext cx="964363" cy="964363"/>
          </a:xfrm>
          <a:custGeom>
            <a:avLst/>
            <a:gdLst>
              <a:gd name="connsiteX0" fmla="*/ 0 w 927847"/>
              <a:gd name="connsiteY0" fmla="*/ 0 h 927847"/>
              <a:gd name="connsiteX1" fmla="*/ 719418 w 927847"/>
              <a:gd name="connsiteY1" fmla="*/ 329453 h 927847"/>
              <a:gd name="connsiteX2" fmla="*/ 927847 w 927847"/>
              <a:gd name="connsiteY2" fmla="*/ 927847 h 927847"/>
              <a:gd name="connsiteX0" fmla="*/ 0 w 927847"/>
              <a:gd name="connsiteY0" fmla="*/ 0 h 927847"/>
              <a:gd name="connsiteX1" fmla="*/ 719418 w 927847"/>
              <a:gd name="connsiteY1" fmla="*/ 329453 h 927847"/>
              <a:gd name="connsiteX2" fmla="*/ 927847 w 927847"/>
              <a:gd name="connsiteY2" fmla="*/ 927847 h 927847"/>
              <a:gd name="connsiteX0" fmla="*/ 0 w 927847"/>
              <a:gd name="connsiteY0" fmla="*/ 0 h 927847"/>
              <a:gd name="connsiteX1" fmla="*/ 685800 w 927847"/>
              <a:gd name="connsiteY1" fmla="*/ 329453 h 927847"/>
              <a:gd name="connsiteX2" fmla="*/ 927847 w 927847"/>
              <a:gd name="connsiteY2" fmla="*/ 927847 h 927847"/>
            </a:gdLst>
            <a:ahLst/>
            <a:cxnLst>
              <a:cxn ang="0">
                <a:pos x="connsiteX0" y="connsiteY0"/>
              </a:cxn>
              <a:cxn ang="0">
                <a:pos x="connsiteX1" y="connsiteY1"/>
              </a:cxn>
              <a:cxn ang="0">
                <a:pos x="connsiteX2" y="connsiteY2"/>
              </a:cxn>
            </a:cxnLst>
            <a:rect l="l" t="t" r="r" b="b"/>
            <a:pathLst>
              <a:path w="927847" h="927847">
                <a:moveTo>
                  <a:pt x="0" y="0"/>
                </a:moveTo>
                <a:cubicBezTo>
                  <a:pt x="239806" y="109818"/>
                  <a:pt x="531159" y="174812"/>
                  <a:pt x="685800" y="329453"/>
                </a:cubicBezTo>
                <a:cubicBezTo>
                  <a:pt x="840441" y="484094"/>
                  <a:pt x="858371" y="728382"/>
                  <a:pt x="927847" y="927847"/>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7" name="Freeform: Shape 16"/>
          <p:cNvSpPr/>
          <p:nvPr/>
        </p:nvSpPr>
        <p:spPr>
          <a:xfrm>
            <a:off x="1364125" y="2379647"/>
            <a:ext cx="743264" cy="1809034"/>
          </a:xfrm>
          <a:custGeom>
            <a:avLst/>
            <a:gdLst>
              <a:gd name="connsiteX0" fmla="*/ 645459 w 645459"/>
              <a:gd name="connsiteY0" fmla="*/ 0 h 1855694"/>
              <a:gd name="connsiteX1" fmla="*/ 60512 w 645459"/>
              <a:gd name="connsiteY1" fmla="*/ 235323 h 1855694"/>
              <a:gd name="connsiteX2" fmla="*/ 0 w 645459"/>
              <a:gd name="connsiteY2" fmla="*/ 645459 h 1855694"/>
              <a:gd name="connsiteX3" fmla="*/ 450476 w 645459"/>
              <a:gd name="connsiteY3" fmla="*/ 1855694 h 1855694"/>
              <a:gd name="connsiteX0" fmla="*/ 683269 w 683269"/>
              <a:gd name="connsiteY0" fmla="*/ 0 h 1855694"/>
              <a:gd name="connsiteX1" fmla="*/ 98322 w 683269"/>
              <a:gd name="connsiteY1" fmla="*/ 235323 h 1855694"/>
              <a:gd name="connsiteX2" fmla="*/ 37810 w 683269"/>
              <a:gd name="connsiteY2" fmla="*/ 645459 h 1855694"/>
              <a:gd name="connsiteX3" fmla="*/ 488286 w 683269"/>
              <a:gd name="connsiteY3" fmla="*/ 1855694 h 1855694"/>
              <a:gd name="connsiteX0" fmla="*/ 674124 w 674124"/>
              <a:gd name="connsiteY0" fmla="*/ 0 h 1855694"/>
              <a:gd name="connsiteX1" fmla="*/ 122795 w 674124"/>
              <a:gd name="connsiteY1" fmla="*/ 248770 h 1855694"/>
              <a:gd name="connsiteX2" fmla="*/ 28665 w 674124"/>
              <a:gd name="connsiteY2" fmla="*/ 645459 h 1855694"/>
              <a:gd name="connsiteX3" fmla="*/ 479141 w 674124"/>
              <a:gd name="connsiteY3" fmla="*/ 1855694 h 1855694"/>
              <a:gd name="connsiteX0" fmla="*/ 643324 w 643324"/>
              <a:gd name="connsiteY0" fmla="*/ 0 h 1855694"/>
              <a:gd name="connsiteX1" fmla="*/ 91995 w 643324"/>
              <a:gd name="connsiteY1" fmla="*/ 248770 h 1855694"/>
              <a:gd name="connsiteX2" fmla="*/ 38207 w 643324"/>
              <a:gd name="connsiteY2" fmla="*/ 753036 h 1855694"/>
              <a:gd name="connsiteX3" fmla="*/ 448341 w 643324"/>
              <a:gd name="connsiteY3" fmla="*/ 1855694 h 1855694"/>
              <a:gd name="connsiteX0" fmla="*/ 635539 w 635539"/>
              <a:gd name="connsiteY0" fmla="*/ 0 h 1855694"/>
              <a:gd name="connsiteX1" fmla="*/ 111104 w 635539"/>
              <a:gd name="connsiteY1" fmla="*/ 268941 h 1855694"/>
              <a:gd name="connsiteX2" fmla="*/ 30422 w 635539"/>
              <a:gd name="connsiteY2" fmla="*/ 753036 h 1855694"/>
              <a:gd name="connsiteX3" fmla="*/ 440556 w 635539"/>
              <a:gd name="connsiteY3" fmla="*/ 1855694 h 1855694"/>
              <a:gd name="connsiteX0" fmla="*/ 615192 w 615192"/>
              <a:gd name="connsiteY0" fmla="*/ 0 h 1855694"/>
              <a:gd name="connsiteX1" fmla="*/ 90757 w 615192"/>
              <a:gd name="connsiteY1" fmla="*/ 268941 h 1855694"/>
              <a:gd name="connsiteX2" fmla="*/ 36970 w 615192"/>
              <a:gd name="connsiteY2" fmla="*/ 786654 h 1855694"/>
              <a:gd name="connsiteX3" fmla="*/ 420209 w 615192"/>
              <a:gd name="connsiteY3" fmla="*/ 1855694 h 1855694"/>
              <a:gd name="connsiteX0" fmla="*/ 651947 w 651947"/>
              <a:gd name="connsiteY0" fmla="*/ 0 h 1855694"/>
              <a:gd name="connsiteX1" fmla="*/ 127512 w 651947"/>
              <a:gd name="connsiteY1" fmla="*/ 268941 h 1855694"/>
              <a:gd name="connsiteX2" fmla="*/ 26660 w 651947"/>
              <a:gd name="connsiteY2" fmla="*/ 786654 h 1855694"/>
              <a:gd name="connsiteX3" fmla="*/ 456964 w 651947"/>
              <a:gd name="connsiteY3" fmla="*/ 1855694 h 1855694"/>
              <a:gd name="connsiteX0" fmla="*/ 625115 w 625115"/>
              <a:gd name="connsiteY0" fmla="*/ 0 h 1855694"/>
              <a:gd name="connsiteX1" fmla="*/ 100680 w 625115"/>
              <a:gd name="connsiteY1" fmla="*/ 268941 h 1855694"/>
              <a:gd name="connsiteX2" fmla="*/ 33446 w 625115"/>
              <a:gd name="connsiteY2" fmla="*/ 786654 h 1855694"/>
              <a:gd name="connsiteX3" fmla="*/ 430132 w 625115"/>
              <a:gd name="connsiteY3" fmla="*/ 1855694 h 1855694"/>
              <a:gd name="connsiteX0" fmla="*/ 625115 w 625115"/>
              <a:gd name="connsiteY0" fmla="*/ 0 h 1785592"/>
              <a:gd name="connsiteX1" fmla="*/ 100680 w 625115"/>
              <a:gd name="connsiteY1" fmla="*/ 268941 h 1785592"/>
              <a:gd name="connsiteX2" fmla="*/ 33446 w 625115"/>
              <a:gd name="connsiteY2" fmla="*/ 786654 h 1785592"/>
              <a:gd name="connsiteX3" fmla="*/ 268898 w 625115"/>
              <a:gd name="connsiteY3" fmla="*/ 1785592 h 1785592"/>
              <a:gd name="connsiteX0" fmla="*/ 625115 w 625115"/>
              <a:gd name="connsiteY0" fmla="*/ 0 h 1796107"/>
              <a:gd name="connsiteX1" fmla="*/ 100680 w 625115"/>
              <a:gd name="connsiteY1" fmla="*/ 268941 h 1796107"/>
              <a:gd name="connsiteX2" fmla="*/ 33446 w 625115"/>
              <a:gd name="connsiteY2" fmla="*/ 786654 h 1796107"/>
              <a:gd name="connsiteX3" fmla="*/ 300444 w 625115"/>
              <a:gd name="connsiteY3" fmla="*/ 1796107 h 1796107"/>
              <a:gd name="connsiteX0" fmla="*/ 625115 w 625115"/>
              <a:gd name="connsiteY0" fmla="*/ 0 h 1770420"/>
              <a:gd name="connsiteX1" fmla="*/ 100680 w 625115"/>
              <a:gd name="connsiteY1" fmla="*/ 268941 h 1770420"/>
              <a:gd name="connsiteX2" fmla="*/ 33446 w 625115"/>
              <a:gd name="connsiteY2" fmla="*/ 786654 h 1770420"/>
              <a:gd name="connsiteX3" fmla="*/ 181642 w 625115"/>
              <a:gd name="connsiteY3" fmla="*/ 1770420 h 1770420"/>
              <a:gd name="connsiteX0" fmla="*/ 661504 w 661504"/>
              <a:gd name="connsiteY0" fmla="*/ 0 h 1770420"/>
              <a:gd name="connsiteX1" fmla="*/ 137069 w 661504"/>
              <a:gd name="connsiteY1" fmla="*/ 268941 h 1770420"/>
              <a:gd name="connsiteX2" fmla="*/ 24883 w 661504"/>
              <a:gd name="connsiteY2" fmla="*/ 783442 h 1770420"/>
              <a:gd name="connsiteX3" fmla="*/ 218031 w 661504"/>
              <a:gd name="connsiteY3" fmla="*/ 1770420 h 1770420"/>
              <a:gd name="connsiteX0" fmla="*/ 672575 w 672575"/>
              <a:gd name="connsiteY0" fmla="*/ 0 h 1770420"/>
              <a:gd name="connsiteX1" fmla="*/ 148140 w 672575"/>
              <a:gd name="connsiteY1" fmla="*/ 268941 h 1770420"/>
              <a:gd name="connsiteX2" fmla="*/ 23110 w 672575"/>
              <a:gd name="connsiteY2" fmla="*/ 828394 h 1770420"/>
              <a:gd name="connsiteX3" fmla="*/ 229102 w 672575"/>
              <a:gd name="connsiteY3" fmla="*/ 1770420 h 1770420"/>
            </a:gdLst>
            <a:ahLst/>
            <a:cxnLst>
              <a:cxn ang="0">
                <a:pos x="connsiteX0" y="connsiteY0"/>
              </a:cxn>
              <a:cxn ang="0">
                <a:pos x="connsiteX1" y="connsiteY1"/>
              </a:cxn>
              <a:cxn ang="0">
                <a:pos x="connsiteX2" y="connsiteY2"/>
              </a:cxn>
              <a:cxn ang="0">
                <a:pos x="connsiteX3" y="connsiteY3"/>
              </a:cxn>
            </a:cxnLst>
            <a:rect l="l" t="t" r="r" b="b"/>
            <a:pathLst>
              <a:path w="672575" h="1770420">
                <a:moveTo>
                  <a:pt x="672575" y="0"/>
                </a:moveTo>
                <a:cubicBezTo>
                  <a:pt x="477593" y="78441"/>
                  <a:pt x="256384" y="130875"/>
                  <a:pt x="148140" y="268941"/>
                </a:cubicBezTo>
                <a:cubicBezTo>
                  <a:pt x="39896" y="407007"/>
                  <a:pt x="-41884" y="558332"/>
                  <a:pt x="23110" y="828394"/>
                </a:cubicBezTo>
                <a:lnTo>
                  <a:pt x="229102" y="177042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8" name="Freeform: Shape 17"/>
          <p:cNvSpPr/>
          <p:nvPr/>
        </p:nvSpPr>
        <p:spPr>
          <a:xfrm>
            <a:off x="2363672" y="3008580"/>
            <a:ext cx="441051" cy="1403487"/>
          </a:xfrm>
          <a:custGeom>
            <a:avLst/>
            <a:gdLst>
              <a:gd name="connsiteX0" fmla="*/ 0 w 517712"/>
              <a:gd name="connsiteY0" fmla="*/ 0 h 1358153"/>
              <a:gd name="connsiteX1" fmla="*/ 517712 w 517712"/>
              <a:gd name="connsiteY1" fmla="*/ 174812 h 1358153"/>
              <a:gd name="connsiteX2" fmla="*/ 154641 w 517712"/>
              <a:gd name="connsiteY2" fmla="*/ 1358153 h 1358153"/>
              <a:gd name="connsiteX0" fmla="*/ 0 w 524894"/>
              <a:gd name="connsiteY0" fmla="*/ 0 h 1358153"/>
              <a:gd name="connsiteX1" fmla="*/ 524894 w 524894"/>
              <a:gd name="connsiteY1" fmla="*/ 59902 h 1358153"/>
              <a:gd name="connsiteX2" fmla="*/ 154641 w 524894"/>
              <a:gd name="connsiteY2" fmla="*/ 1358153 h 1358153"/>
              <a:gd name="connsiteX0" fmla="*/ 0 w 524894"/>
              <a:gd name="connsiteY0" fmla="*/ 0 h 1358153"/>
              <a:gd name="connsiteX1" fmla="*/ 524894 w 524894"/>
              <a:gd name="connsiteY1" fmla="*/ 70675 h 1358153"/>
              <a:gd name="connsiteX2" fmla="*/ 154641 w 524894"/>
              <a:gd name="connsiteY2" fmla="*/ 1358153 h 1358153"/>
              <a:gd name="connsiteX0" fmla="*/ 0 w 442303"/>
              <a:gd name="connsiteY0" fmla="*/ 0 h 1358153"/>
              <a:gd name="connsiteX1" fmla="*/ 442303 w 442303"/>
              <a:gd name="connsiteY1" fmla="*/ 56311 h 1358153"/>
              <a:gd name="connsiteX2" fmla="*/ 154641 w 442303"/>
              <a:gd name="connsiteY2" fmla="*/ 1358153 h 1358153"/>
              <a:gd name="connsiteX0" fmla="*/ 0 w 424349"/>
              <a:gd name="connsiteY0" fmla="*/ 0 h 1358153"/>
              <a:gd name="connsiteX1" fmla="*/ 424349 w 424349"/>
              <a:gd name="connsiteY1" fmla="*/ 56311 h 1358153"/>
              <a:gd name="connsiteX2" fmla="*/ 136687 w 424349"/>
              <a:gd name="connsiteY2" fmla="*/ 1358153 h 1358153"/>
              <a:gd name="connsiteX0" fmla="*/ 0 w 388440"/>
              <a:gd name="connsiteY0" fmla="*/ 0 h 1361745"/>
              <a:gd name="connsiteX1" fmla="*/ 388440 w 388440"/>
              <a:gd name="connsiteY1" fmla="*/ 59903 h 1361745"/>
              <a:gd name="connsiteX2" fmla="*/ 100778 w 388440"/>
              <a:gd name="connsiteY2" fmla="*/ 1361745 h 1361745"/>
              <a:gd name="connsiteX0" fmla="*/ 0 w 424350"/>
              <a:gd name="connsiteY0" fmla="*/ 0 h 1361745"/>
              <a:gd name="connsiteX1" fmla="*/ 424350 w 424350"/>
              <a:gd name="connsiteY1" fmla="*/ 59903 h 1361745"/>
              <a:gd name="connsiteX2" fmla="*/ 136688 w 424350"/>
              <a:gd name="connsiteY2" fmla="*/ 1361745 h 1361745"/>
              <a:gd name="connsiteX0" fmla="*/ 0 w 424350"/>
              <a:gd name="connsiteY0" fmla="*/ 0 h 1336608"/>
              <a:gd name="connsiteX1" fmla="*/ 424350 w 424350"/>
              <a:gd name="connsiteY1" fmla="*/ 59903 h 1336608"/>
              <a:gd name="connsiteX2" fmla="*/ 136688 w 424350"/>
              <a:gd name="connsiteY2" fmla="*/ 1336608 h 1336608"/>
              <a:gd name="connsiteX0" fmla="*/ 0 w 424350"/>
              <a:gd name="connsiteY0" fmla="*/ 0 h 1336608"/>
              <a:gd name="connsiteX1" fmla="*/ 424350 w 424350"/>
              <a:gd name="connsiteY1" fmla="*/ 59903 h 1336608"/>
              <a:gd name="connsiteX2" fmla="*/ 154644 w 424350"/>
              <a:gd name="connsiteY2" fmla="*/ 1336608 h 1336608"/>
              <a:gd name="connsiteX0" fmla="*/ 0 w 424350"/>
              <a:gd name="connsiteY0" fmla="*/ 0 h 1383441"/>
              <a:gd name="connsiteX1" fmla="*/ 424350 w 424350"/>
              <a:gd name="connsiteY1" fmla="*/ 59903 h 1383441"/>
              <a:gd name="connsiteX2" fmla="*/ 211512 w 424350"/>
              <a:gd name="connsiteY2" fmla="*/ 1383441 h 1383441"/>
            </a:gdLst>
            <a:ahLst/>
            <a:cxnLst>
              <a:cxn ang="0">
                <a:pos x="connsiteX0" y="connsiteY0"/>
              </a:cxn>
              <a:cxn ang="0">
                <a:pos x="connsiteX1" y="connsiteY1"/>
              </a:cxn>
              <a:cxn ang="0">
                <a:pos x="connsiteX2" y="connsiteY2"/>
              </a:cxn>
            </a:cxnLst>
            <a:rect l="l" t="t" r="r" b="b"/>
            <a:pathLst>
              <a:path w="424350" h="1383441">
                <a:moveTo>
                  <a:pt x="0" y="0"/>
                </a:moveTo>
                <a:lnTo>
                  <a:pt x="424350" y="59903"/>
                </a:lnTo>
                <a:lnTo>
                  <a:pt x="211512" y="1383441"/>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9" name="Freeform: Shape 18"/>
          <p:cNvSpPr/>
          <p:nvPr/>
        </p:nvSpPr>
        <p:spPr>
          <a:xfrm>
            <a:off x="2063191" y="3002562"/>
            <a:ext cx="291040" cy="888634"/>
          </a:xfrm>
          <a:custGeom>
            <a:avLst/>
            <a:gdLst>
              <a:gd name="connsiteX0" fmla="*/ 262217 w 262217"/>
              <a:gd name="connsiteY0" fmla="*/ 0 h 605118"/>
              <a:gd name="connsiteX1" fmla="*/ 0 w 262217"/>
              <a:gd name="connsiteY1" fmla="*/ 605118 h 605118"/>
              <a:gd name="connsiteX0" fmla="*/ 230909 w 230909"/>
              <a:gd name="connsiteY0" fmla="*/ 0 h 611843"/>
              <a:gd name="connsiteX1" fmla="*/ 0 w 230909"/>
              <a:gd name="connsiteY1" fmla="*/ 611843 h 611843"/>
            </a:gdLst>
            <a:ahLst/>
            <a:cxnLst>
              <a:cxn ang="0">
                <a:pos x="connsiteX0" y="connsiteY0"/>
              </a:cxn>
              <a:cxn ang="0">
                <a:pos x="connsiteX1" y="connsiteY1"/>
              </a:cxn>
            </a:cxnLst>
            <a:rect l="l" t="t" r="r" b="b"/>
            <a:pathLst>
              <a:path w="230909" h="611843">
                <a:moveTo>
                  <a:pt x="230909" y="0"/>
                </a:moveTo>
                <a:lnTo>
                  <a:pt x="0" y="611843"/>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0" name="Freeform: Shape 19"/>
          <p:cNvSpPr/>
          <p:nvPr/>
        </p:nvSpPr>
        <p:spPr>
          <a:xfrm>
            <a:off x="2774492" y="2294307"/>
            <a:ext cx="324691" cy="397794"/>
          </a:xfrm>
          <a:custGeom>
            <a:avLst/>
            <a:gdLst>
              <a:gd name="connsiteX0" fmla="*/ 376518 w 410136"/>
              <a:gd name="connsiteY0" fmla="*/ 0 h 363070"/>
              <a:gd name="connsiteX1" fmla="*/ 410136 w 410136"/>
              <a:gd name="connsiteY1" fmla="*/ 235323 h 363070"/>
              <a:gd name="connsiteX2" fmla="*/ 0 w 410136"/>
              <a:gd name="connsiteY2" fmla="*/ 363070 h 363070"/>
              <a:gd name="connsiteX0" fmla="*/ 376518 w 432991"/>
              <a:gd name="connsiteY0" fmla="*/ 0 h 363070"/>
              <a:gd name="connsiteX1" fmla="*/ 410136 w 432991"/>
              <a:gd name="connsiteY1" fmla="*/ 235323 h 363070"/>
              <a:gd name="connsiteX2" fmla="*/ 0 w 432991"/>
              <a:gd name="connsiteY2" fmla="*/ 363070 h 363070"/>
              <a:gd name="connsiteX0" fmla="*/ 376518 w 394321"/>
              <a:gd name="connsiteY0" fmla="*/ 0 h 363070"/>
              <a:gd name="connsiteX1" fmla="*/ 356348 w 394321"/>
              <a:gd name="connsiteY1" fmla="*/ 275664 h 363070"/>
              <a:gd name="connsiteX2" fmla="*/ 0 w 394321"/>
              <a:gd name="connsiteY2" fmla="*/ 363070 h 363070"/>
              <a:gd name="connsiteX0" fmla="*/ 376518 w 408336"/>
              <a:gd name="connsiteY0" fmla="*/ 0 h 363070"/>
              <a:gd name="connsiteX1" fmla="*/ 356348 w 408336"/>
              <a:gd name="connsiteY1" fmla="*/ 275664 h 363070"/>
              <a:gd name="connsiteX2" fmla="*/ 0 w 408336"/>
              <a:gd name="connsiteY2" fmla="*/ 363070 h 363070"/>
              <a:gd name="connsiteX0" fmla="*/ 376518 w 399816"/>
              <a:gd name="connsiteY0" fmla="*/ 0 h 363070"/>
              <a:gd name="connsiteX1" fmla="*/ 356348 w 399816"/>
              <a:gd name="connsiteY1" fmla="*/ 275664 h 363070"/>
              <a:gd name="connsiteX2" fmla="*/ 0 w 399816"/>
              <a:gd name="connsiteY2" fmla="*/ 363070 h 363070"/>
              <a:gd name="connsiteX0" fmla="*/ 376518 w 408372"/>
              <a:gd name="connsiteY0" fmla="*/ 0 h 363070"/>
              <a:gd name="connsiteX1" fmla="*/ 369795 w 408372"/>
              <a:gd name="connsiteY1" fmla="*/ 228600 h 363070"/>
              <a:gd name="connsiteX2" fmla="*/ 0 w 408372"/>
              <a:gd name="connsiteY2" fmla="*/ 363070 h 363070"/>
              <a:gd name="connsiteX0" fmla="*/ 354522 w 394693"/>
              <a:gd name="connsiteY0" fmla="*/ 0 h 366212"/>
              <a:gd name="connsiteX1" fmla="*/ 369795 w 394693"/>
              <a:gd name="connsiteY1" fmla="*/ 231742 h 366212"/>
              <a:gd name="connsiteX2" fmla="*/ 0 w 394693"/>
              <a:gd name="connsiteY2" fmla="*/ 366212 h 366212"/>
              <a:gd name="connsiteX0" fmla="*/ 354522 w 400511"/>
              <a:gd name="connsiteY0" fmla="*/ 0 h 366212"/>
              <a:gd name="connsiteX1" fmla="*/ 369795 w 400511"/>
              <a:gd name="connsiteY1" fmla="*/ 231742 h 366212"/>
              <a:gd name="connsiteX2" fmla="*/ 0 w 400511"/>
              <a:gd name="connsiteY2" fmla="*/ 366212 h 366212"/>
              <a:gd name="connsiteX0" fmla="*/ 354522 w 377140"/>
              <a:gd name="connsiteY0" fmla="*/ 0 h 366212"/>
              <a:gd name="connsiteX1" fmla="*/ 325804 w 377140"/>
              <a:gd name="connsiteY1" fmla="*/ 247454 h 366212"/>
              <a:gd name="connsiteX2" fmla="*/ 0 w 377140"/>
              <a:gd name="connsiteY2" fmla="*/ 366212 h 366212"/>
              <a:gd name="connsiteX0" fmla="*/ 336193 w 357922"/>
              <a:gd name="connsiteY0" fmla="*/ 0 h 369878"/>
              <a:gd name="connsiteX1" fmla="*/ 307475 w 357922"/>
              <a:gd name="connsiteY1" fmla="*/ 247454 h 369878"/>
              <a:gd name="connsiteX2" fmla="*/ 0 w 357922"/>
              <a:gd name="connsiteY2" fmla="*/ 369878 h 369878"/>
              <a:gd name="connsiteX0" fmla="*/ 294166 w 313978"/>
              <a:gd name="connsiteY0" fmla="*/ 0 h 364275"/>
              <a:gd name="connsiteX1" fmla="*/ 265448 w 313978"/>
              <a:gd name="connsiteY1" fmla="*/ 247454 h 364275"/>
              <a:gd name="connsiteX2" fmla="*/ 0 w 313978"/>
              <a:gd name="connsiteY2" fmla="*/ 364275 h 364275"/>
              <a:gd name="connsiteX0" fmla="*/ 294166 w 313978"/>
              <a:gd name="connsiteY0" fmla="*/ 0 h 364275"/>
              <a:gd name="connsiteX1" fmla="*/ 265448 w 313978"/>
              <a:gd name="connsiteY1" fmla="*/ 247454 h 364275"/>
              <a:gd name="connsiteX2" fmla="*/ 0 w 313978"/>
              <a:gd name="connsiteY2" fmla="*/ 364275 h 364275"/>
              <a:gd name="connsiteX0" fmla="*/ 294166 w 308011"/>
              <a:gd name="connsiteY0" fmla="*/ 0 h 364275"/>
              <a:gd name="connsiteX1" fmla="*/ 240231 w 308011"/>
              <a:gd name="connsiteY1" fmla="*/ 236247 h 364275"/>
              <a:gd name="connsiteX2" fmla="*/ 0 w 308011"/>
              <a:gd name="connsiteY2" fmla="*/ 364275 h 364275"/>
              <a:gd name="connsiteX0" fmla="*/ 294166 w 306790"/>
              <a:gd name="connsiteY0" fmla="*/ 0 h 364275"/>
              <a:gd name="connsiteX1" fmla="*/ 240231 w 306790"/>
              <a:gd name="connsiteY1" fmla="*/ 236247 h 364275"/>
              <a:gd name="connsiteX2" fmla="*/ 0 w 306790"/>
              <a:gd name="connsiteY2" fmla="*/ 364275 h 364275"/>
              <a:gd name="connsiteX0" fmla="*/ 268975 w 287714"/>
              <a:gd name="connsiteY0" fmla="*/ 0 h 382732"/>
              <a:gd name="connsiteX1" fmla="*/ 240231 w 287714"/>
              <a:gd name="connsiteY1" fmla="*/ 254704 h 382732"/>
              <a:gd name="connsiteX2" fmla="*/ 0 w 287714"/>
              <a:gd name="connsiteY2" fmla="*/ 382732 h 382732"/>
              <a:gd name="connsiteX0" fmla="*/ 268975 w 284249"/>
              <a:gd name="connsiteY0" fmla="*/ 0 h 382732"/>
              <a:gd name="connsiteX1" fmla="*/ 226236 w 284249"/>
              <a:gd name="connsiteY1" fmla="*/ 245476 h 382732"/>
              <a:gd name="connsiteX2" fmla="*/ 0 w 284249"/>
              <a:gd name="connsiteY2" fmla="*/ 382732 h 382732"/>
            </a:gdLst>
            <a:ahLst/>
            <a:cxnLst>
              <a:cxn ang="0">
                <a:pos x="connsiteX0" y="connsiteY0"/>
              </a:cxn>
              <a:cxn ang="0">
                <a:pos x="connsiteX1" y="connsiteY1"/>
              </a:cxn>
              <a:cxn ang="0">
                <a:pos x="connsiteX2" y="connsiteY2"/>
              </a:cxn>
            </a:cxnLst>
            <a:rect l="l" t="t" r="r" b="b"/>
            <a:pathLst>
              <a:path w="284249" h="382732">
                <a:moveTo>
                  <a:pt x="268975" y="0"/>
                </a:moveTo>
                <a:cubicBezTo>
                  <a:pt x="305319" y="81583"/>
                  <a:pt x="271065" y="181687"/>
                  <a:pt x="226236" y="245476"/>
                </a:cubicBezTo>
                <a:cubicBezTo>
                  <a:pt x="181407" y="309265"/>
                  <a:pt x="136712" y="340150"/>
                  <a:pt x="0" y="382732"/>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2" name="Freeform: Shape 21"/>
          <p:cNvSpPr/>
          <p:nvPr/>
        </p:nvSpPr>
        <p:spPr>
          <a:xfrm>
            <a:off x="1805502" y="1135256"/>
            <a:ext cx="1169053" cy="1216440"/>
          </a:xfrm>
          <a:custGeom>
            <a:avLst/>
            <a:gdLst>
              <a:gd name="connsiteX0" fmla="*/ 389964 w 1129552"/>
              <a:gd name="connsiteY0" fmla="*/ 1149723 h 1149723"/>
              <a:gd name="connsiteX1" fmla="*/ 134470 w 1129552"/>
              <a:gd name="connsiteY1" fmla="*/ 974911 h 1149723"/>
              <a:gd name="connsiteX2" fmla="*/ 0 w 1129552"/>
              <a:gd name="connsiteY2" fmla="*/ 598394 h 1149723"/>
              <a:gd name="connsiteX3" fmla="*/ 87405 w 1129552"/>
              <a:gd name="connsiteY3" fmla="*/ 174811 h 1149723"/>
              <a:gd name="connsiteX4" fmla="*/ 389964 w 1129552"/>
              <a:gd name="connsiteY4" fmla="*/ 0 h 1149723"/>
              <a:gd name="connsiteX5" fmla="*/ 773205 w 1129552"/>
              <a:gd name="connsiteY5" fmla="*/ 40341 h 1149723"/>
              <a:gd name="connsiteX6" fmla="*/ 1008529 w 1129552"/>
              <a:gd name="connsiteY6" fmla="*/ 289111 h 1149723"/>
              <a:gd name="connsiteX7" fmla="*/ 1122829 w 1129552"/>
              <a:gd name="connsiteY7" fmla="*/ 544606 h 1149723"/>
              <a:gd name="connsiteX8" fmla="*/ 1129552 w 1129552"/>
              <a:gd name="connsiteY8" fmla="*/ 645458 h 1149723"/>
              <a:gd name="connsiteX0" fmla="*/ 391178 w 1130766"/>
              <a:gd name="connsiteY0" fmla="*/ 1149723 h 1149723"/>
              <a:gd name="connsiteX1" fmla="*/ 135684 w 1130766"/>
              <a:gd name="connsiteY1" fmla="*/ 974911 h 1149723"/>
              <a:gd name="connsiteX2" fmla="*/ 1214 w 1130766"/>
              <a:gd name="connsiteY2" fmla="*/ 598394 h 1149723"/>
              <a:gd name="connsiteX3" fmla="*/ 88619 w 1130766"/>
              <a:gd name="connsiteY3" fmla="*/ 174811 h 1149723"/>
              <a:gd name="connsiteX4" fmla="*/ 391178 w 1130766"/>
              <a:gd name="connsiteY4" fmla="*/ 0 h 1149723"/>
              <a:gd name="connsiteX5" fmla="*/ 774419 w 1130766"/>
              <a:gd name="connsiteY5" fmla="*/ 40341 h 1149723"/>
              <a:gd name="connsiteX6" fmla="*/ 1009743 w 1130766"/>
              <a:gd name="connsiteY6" fmla="*/ 289111 h 1149723"/>
              <a:gd name="connsiteX7" fmla="*/ 1124043 w 1130766"/>
              <a:gd name="connsiteY7" fmla="*/ 544606 h 1149723"/>
              <a:gd name="connsiteX8" fmla="*/ 1130766 w 1130766"/>
              <a:gd name="connsiteY8" fmla="*/ 645458 h 1149723"/>
              <a:gd name="connsiteX0" fmla="*/ 391178 w 1130766"/>
              <a:gd name="connsiteY0" fmla="*/ 1149723 h 1149723"/>
              <a:gd name="connsiteX1" fmla="*/ 135684 w 1130766"/>
              <a:gd name="connsiteY1" fmla="*/ 974911 h 1149723"/>
              <a:gd name="connsiteX2" fmla="*/ 1214 w 1130766"/>
              <a:gd name="connsiteY2" fmla="*/ 598394 h 1149723"/>
              <a:gd name="connsiteX3" fmla="*/ 88619 w 1130766"/>
              <a:gd name="connsiteY3" fmla="*/ 174811 h 1149723"/>
              <a:gd name="connsiteX4" fmla="*/ 391178 w 1130766"/>
              <a:gd name="connsiteY4" fmla="*/ 0 h 1149723"/>
              <a:gd name="connsiteX5" fmla="*/ 774419 w 1130766"/>
              <a:gd name="connsiteY5" fmla="*/ 40341 h 1149723"/>
              <a:gd name="connsiteX6" fmla="*/ 1009743 w 1130766"/>
              <a:gd name="connsiteY6" fmla="*/ 289111 h 1149723"/>
              <a:gd name="connsiteX7" fmla="*/ 1124043 w 1130766"/>
              <a:gd name="connsiteY7" fmla="*/ 544606 h 1149723"/>
              <a:gd name="connsiteX8" fmla="*/ 1130766 w 1130766"/>
              <a:gd name="connsiteY8" fmla="*/ 645458 h 1149723"/>
              <a:gd name="connsiteX0" fmla="*/ 393799 w 1133387"/>
              <a:gd name="connsiteY0" fmla="*/ 1149723 h 1149723"/>
              <a:gd name="connsiteX1" fmla="*/ 138305 w 1133387"/>
              <a:gd name="connsiteY1" fmla="*/ 974911 h 1149723"/>
              <a:gd name="connsiteX2" fmla="*/ 3835 w 1133387"/>
              <a:gd name="connsiteY2" fmla="*/ 598394 h 1149723"/>
              <a:gd name="connsiteX3" fmla="*/ 91240 w 1133387"/>
              <a:gd name="connsiteY3" fmla="*/ 174811 h 1149723"/>
              <a:gd name="connsiteX4" fmla="*/ 393799 w 1133387"/>
              <a:gd name="connsiteY4" fmla="*/ 0 h 1149723"/>
              <a:gd name="connsiteX5" fmla="*/ 777040 w 1133387"/>
              <a:gd name="connsiteY5" fmla="*/ 40341 h 1149723"/>
              <a:gd name="connsiteX6" fmla="*/ 1012364 w 1133387"/>
              <a:gd name="connsiteY6" fmla="*/ 289111 h 1149723"/>
              <a:gd name="connsiteX7" fmla="*/ 1126664 w 1133387"/>
              <a:gd name="connsiteY7" fmla="*/ 544606 h 1149723"/>
              <a:gd name="connsiteX8" fmla="*/ 1133387 w 1133387"/>
              <a:gd name="connsiteY8" fmla="*/ 645458 h 1149723"/>
              <a:gd name="connsiteX0" fmla="*/ 393799 w 1133387"/>
              <a:gd name="connsiteY0" fmla="*/ 1175906 h 1175906"/>
              <a:gd name="connsiteX1" fmla="*/ 138305 w 1133387"/>
              <a:gd name="connsiteY1" fmla="*/ 1001094 h 1175906"/>
              <a:gd name="connsiteX2" fmla="*/ 3835 w 1133387"/>
              <a:gd name="connsiteY2" fmla="*/ 624577 h 1175906"/>
              <a:gd name="connsiteX3" fmla="*/ 91240 w 1133387"/>
              <a:gd name="connsiteY3" fmla="*/ 200994 h 1175906"/>
              <a:gd name="connsiteX4" fmla="*/ 393799 w 1133387"/>
              <a:gd name="connsiteY4" fmla="*/ 26183 h 1175906"/>
              <a:gd name="connsiteX5" fmla="*/ 777040 w 1133387"/>
              <a:gd name="connsiteY5" fmla="*/ 66524 h 1175906"/>
              <a:gd name="connsiteX6" fmla="*/ 1012364 w 1133387"/>
              <a:gd name="connsiteY6" fmla="*/ 315294 h 1175906"/>
              <a:gd name="connsiteX7" fmla="*/ 1126664 w 1133387"/>
              <a:gd name="connsiteY7" fmla="*/ 570789 h 1175906"/>
              <a:gd name="connsiteX8" fmla="*/ 1133387 w 1133387"/>
              <a:gd name="connsiteY8" fmla="*/ 671641 h 1175906"/>
              <a:gd name="connsiteX0" fmla="*/ 393799 w 1133387"/>
              <a:gd name="connsiteY0" fmla="*/ 1169428 h 1169428"/>
              <a:gd name="connsiteX1" fmla="*/ 138305 w 1133387"/>
              <a:gd name="connsiteY1" fmla="*/ 994616 h 1169428"/>
              <a:gd name="connsiteX2" fmla="*/ 3835 w 1133387"/>
              <a:gd name="connsiteY2" fmla="*/ 618099 h 1169428"/>
              <a:gd name="connsiteX3" fmla="*/ 91240 w 1133387"/>
              <a:gd name="connsiteY3" fmla="*/ 194516 h 1169428"/>
              <a:gd name="connsiteX4" fmla="*/ 393799 w 1133387"/>
              <a:gd name="connsiteY4" fmla="*/ 19705 h 1169428"/>
              <a:gd name="connsiteX5" fmla="*/ 777040 w 1133387"/>
              <a:gd name="connsiteY5" fmla="*/ 60046 h 1169428"/>
              <a:gd name="connsiteX6" fmla="*/ 1012364 w 1133387"/>
              <a:gd name="connsiteY6" fmla="*/ 308816 h 1169428"/>
              <a:gd name="connsiteX7" fmla="*/ 1126664 w 1133387"/>
              <a:gd name="connsiteY7" fmla="*/ 564311 h 1169428"/>
              <a:gd name="connsiteX8" fmla="*/ 1133387 w 1133387"/>
              <a:gd name="connsiteY8" fmla="*/ 665163 h 1169428"/>
              <a:gd name="connsiteX0" fmla="*/ 393799 w 1133387"/>
              <a:gd name="connsiteY0" fmla="*/ 1169428 h 1169428"/>
              <a:gd name="connsiteX1" fmla="*/ 138305 w 1133387"/>
              <a:gd name="connsiteY1" fmla="*/ 994616 h 1169428"/>
              <a:gd name="connsiteX2" fmla="*/ 3835 w 1133387"/>
              <a:gd name="connsiteY2" fmla="*/ 618099 h 1169428"/>
              <a:gd name="connsiteX3" fmla="*/ 91240 w 1133387"/>
              <a:gd name="connsiteY3" fmla="*/ 194516 h 1169428"/>
              <a:gd name="connsiteX4" fmla="*/ 393799 w 1133387"/>
              <a:gd name="connsiteY4" fmla="*/ 19705 h 1169428"/>
              <a:gd name="connsiteX5" fmla="*/ 777040 w 1133387"/>
              <a:gd name="connsiteY5" fmla="*/ 60046 h 1169428"/>
              <a:gd name="connsiteX6" fmla="*/ 1012364 w 1133387"/>
              <a:gd name="connsiteY6" fmla="*/ 308816 h 1169428"/>
              <a:gd name="connsiteX7" fmla="*/ 1126664 w 1133387"/>
              <a:gd name="connsiteY7" fmla="*/ 564311 h 1169428"/>
              <a:gd name="connsiteX8" fmla="*/ 1133387 w 1133387"/>
              <a:gd name="connsiteY8" fmla="*/ 665163 h 1169428"/>
              <a:gd name="connsiteX0" fmla="*/ 393799 w 1133387"/>
              <a:gd name="connsiteY0" fmla="*/ 1158252 h 1158252"/>
              <a:gd name="connsiteX1" fmla="*/ 138305 w 1133387"/>
              <a:gd name="connsiteY1" fmla="*/ 983440 h 1158252"/>
              <a:gd name="connsiteX2" fmla="*/ 3835 w 1133387"/>
              <a:gd name="connsiteY2" fmla="*/ 606923 h 1158252"/>
              <a:gd name="connsiteX3" fmla="*/ 91240 w 1133387"/>
              <a:gd name="connsiteY3" fmla="*/ 183340 h 1158252"/>
              <a:gd name="connsiteX4" fmla="*/ 393799 w 1133387"/>
              <a:gd name="connsiteY4" fmla="*/ 8529 h 1158252"/>
              <a:gd name="connsiteX5" fmla="*/ 777040 w 1133387"/>
              <a:gd name="connsiteY5" fmla="*/ 48870 h 1158252"/>
              <a:gd name="connsiteX6" fmla="*/ 972023 w 1133387"/>
              <a:gd name="connsiteY6" fmla="*/ 237129 h 1158252"/>
              <a:gd name="connsiteX7" fmla="*/ 1126664 w 1133387"/>
              <a:gd name="connsiteY7" fmla="*/ 553135 h 1158252"/>
              <a:gd name="connsiteX8" fmla="*/ 1133387 w 1133387"/>
              <a:gd name="connsiteY8" fmla="*/ 653987 h 1158252"/>
              <a:gd name="connsiteX0" fmla="*/ 393799 w 1133387"/>
              <a:gd name="connsiteY0" fmla="*/ 1160691 h 1160691"/>
              <a:gd name="connsiteX1" fmla="*/ 138305 w 1133387"/>
              <a:gd name="connsiteY1" fmla="*/ 985879 h 1160691"/>
              <a:gd name="connsiteX2" fmla="*/ 3835 w 1133387"/>
              <a:gd name="connsiteY2" fmla="*/ 609362 h 1160691"/>
              <a:gd name="connsiteX3" fmla="*/ 91240 w 1133387"/>
              <a:gd name="connsiteY3" fmla="*/ 185779 h 1160691"/>
              <a:gd name="connsiteX4" fmla="*/ 393799 w 1133387"/>
              <a:gd name="connsiteY4" fmla="*/ 10968 h 1160691"/>
              <a:gd name="connsiteX5" fmla="*/ 777040 w 1133387"/>
              <a:gd name="connsiteY5" fmla="*/ 51309 h 1160691"/>
              <a:gd name="connsiteX6" fmla="*/ 972023 w 1133387"/>
              <a:gd name="connsiteY6" fmla="*/ 239568 h 1160691"/>
              <a:gd name="connsiteX7" fmla="*/ 1126664 w 1133387"/>
              <a:gd name="connsiteY7" fmla="*/ 555574 h 1160691"/>
              <a:gd name="connsiteX8" fmla="*/ 1133387 w 1133387"/>
              <a:gd name="connsiteY8" fmla="*/ 656426 h 1160691"/>
              <a:gd name="connsiteX0" fmla="*/ 393799 w 1133387"/>
              <a:gd name="connsiteY0" fmla="*/ 1163028 h 1163028"/>
              <a:gd name="connsiteX1" fmla="*/ 138305 w 1133387"/>
              <a:gd name="connsiteY1" fmla="*/ 988216 h 1163028"/>
              <a:gd name="connsiteX2" fmla="*/ 3835 w 1133387"/>
              <a:gd name="connsiteY2" fmla="*/ 611699 h 1163028"/>
              <a:gd name="connsiteX3" fmla="*/ 91240 w 1133387"/>
              <a:gd name="connsiteY3" fmla="*/ 188116 h 1163028"/>
              <a:gd name="connsiteX4" fmla="*/ 393799 w 1133387"/>
              <a:gd name="connsiteY4" fmla="*/ 13305 h 1163028"/>
              <a:gd name="connsiteX5" fmla="*/ 750146 w 1133387"/>
              <a:gd name="connsiteY5" fmla="*/ 46922 h 1163028"/>
              <a:gd name="connsiteX6" fmla="*/ 972023 w 1133387"/>
              <a:gd name="connsiteY6" fmla="*/ 241905 h 1163028"/>
              <a:gd name="connsiteX7" fmla="*/ 1126664 w 1133387"/>
              <a:gd name="connsiteY7" fmla="*/ 557911 h 1163028"/>
              <a:gd name="connsiteX8" fmla="*/ 1133387 w 1133387"/>
              <a:gd name="connsiteY8" fmla="*/ 658763 h 1163028"/>
              <a:gd name="connsiteX0" fmla="*/ 391148 w 1130736"/>
              <a:gd name="connsiteY0" fmla="*/ 1165630 h 1165630"/>
              <a:gd name="connsiteX1" fmla="*/ 135654 w 1130736"/>
              <a:gd name="connsiteY1" fmla="*/ 990818 h 1165630"/>
              <a:gd name="connsiteX2" fmla="*/ 1184 w 1130736"/>
              <a:gd name="connsiteY2" fmla="*/ 614301 h 1165630"/>
              <a:gd name="connsiteX3" fmla="*/ 88589 w 1130736"/>
              <a:gd name="connsiteY3" fmla="*/ 190718 h 1165630"/>
              <a:gd name="connsiteX4" fmla="*/ 384425 w 1130736"/>
              <a:gd name="connsiteY4" fmla="*/ 9184 h 1165630"/>
              <a:gd name="connsiteX5" fmla="*/ 747495 w 1130736"/>
              <a:gd name="connsiteY5" fmla="*/ 49524 h 1165630"/>
              <a:gd name="connsiteX6" fmla="*/ 969372 w 1130736"/>
              <a:gd name="connsiteY6" fmla="*/ 244507 h 1165630"/>
              <a:gd name="connsiteX7" fmla="*/ 1124013 w 1130736"/>
              <a:gd name="connsiteY7" fmla="*/ 560513 h 1165630"/>
              <a:gd name="connsiteX8" fmla="*/ 1130736 w 1130736"/>
              <a:gd name="connsiteY8" fmla="*/ 661365 h 1165630"/>
              <a:gd name="connsiteX0" fmla="*/ 393406 w 1132994"/>
              <a:gd name="connsiteY0" fmla="*/ 1165630 h 1165630"/>
              <a:gd name="connsiteX1" fmla="*/ 137912 w 1132994"/>
              <a:gd name="connsiteY1" fmla="*/ 990818 h 1165630"/>
              <a:gd name="connsiteX2" fmla="*/ 3442 w 1132994"/>
              <a:gd name="connsiteY2" fmla="*/ 614301 h 1165630"/>
              <a:gd name="connsiteX3" fmla="*/ 70676 w 1132994"/>
              <a:gd name="connsiteY3" fmla="*/ 190718 h 1165630"/>
              <a:gd name="connsiteX4" fmla="*/ 386683 w 1132994"/>
              <a:gd name="connsiteY4" fmla="*/ 9184 h 1165630"/>
              <a:gd name="connsiteX5" fmla="*/ 749753 w 1132994"/>
              <a:gd name="connsiteY5" fmla="*/ 49524 h 1165630"/>
              <a:gd name="connsiteX6" fmla="*/ 971630 w 1132994"/>
              <a:gd name="connsiteY6" fmla="*/ 244507 h 1165630"/>
              <a:gd name="connsiteX7" fmla="*/ 1126271 w 1132994"/>
              <a:gd name="connsiteY7" fmla="*/ 560513 h 1165630"/>
              <a:gd name="connsiteX8" fmla="*/ 1132994 w 1132994"/>
              <a:gd name="connsiteY8" fmla="*/ 661365 h 1165630"/>
              <a:gd name="connsiteX0" fmla="*/ 393406 w 1132994"/>
              <a:gd name="connsiteY0" fmla="*/ 1165630 h 1165630"/>
              <a:gd name="connsiteX1" fmla="*/ 137912 w 1132994"/>
              <a:gd name="connsiteY1" fmla="*/ 990818 h 1165630"/>
              <a:gd name="connsiteX2" fmla="*/ 3442 w 1132994"/>
              <a:gd name="connsiteY2" fmla="*/ 607577 h 1165630"/>
              <a:gd name="connsiteX3" fmla="*/ 70676 w 1132994"/>
              <a:gd name="connsiteY3" fmla="*/ 190718 h 1165630"/>
              <a:gd name="connsiteX4" fmla="*/ 386683 w 1132994"/>
              <a:gd name="connsiteY4" fmla="*/ 9184 h 1165630"/>
              <a:gd name="connsiteX5" fmla="*/ 749753 w 1132994"/>
              <a:gd name="connsiteY5" fmla="*/ 49524 h 1165630"/>
              <a:gd name="connsiteX6" fmla="*/ 971630 w 1132994"/>
              <a:gd name="connsiteY6" fmla="*/ 244507 h 1165630"/>
              <a:gd name="connsiteX7" fmla="*/ 1126271 w 1132994"/>
              <a:gd name="connsiteY7" fmla="*/ 560513 h 1165630"/>
              <a:gd name="connsiteX8" fmla="*/ 1132994 w 1132994"/>
              <a:gd name="connsiteY8" fmla="*/ 661365 h 1165630"/>
              <a:gd name="connsiteX0" fmla="*/ 393406 w 1132994"/>
              <a:gd name="connsiteY0" fmla="*/ 1165630 h 1165630"/>
              <a:gd name="connsiteX1" fmla="*/ 137912 w 1132994"/>
              <a:gd name="connsiteY1" fmla="*/ 970648 h 1165630"/>
              <a:gd name="connsiteX2" fmla="*/ 3442 w 1132994"/>
              <a:gd name="connsiteY2" fmla="*/ 607577 h 1165630"/>
              <a:gd name="connsiteX3" fmla="*/ 70676 w 1132994"/>
              <a:gd name="connsiteY3" fmla="*/ 190718 h 1165630"/>
              <a:gd name="connsiteX4" fmla="*/ 386683 w 1132994"/>
              <a:gd name="connsiteY4" fmla="*/ 9184 h 1165630"/>
              <a:gd name="connsiteX5" fmla="*/ 749753 w 1132994"/>
              <a:gd name="connsiteY5" fmla="*/ 49524 h 1165630"/>
              <a:gd name="connsiteX6" fmla="*/ 971630 w 1132994"/>
              <a:gd name="connsiteY6" fmla="*/ 244507 h 1165630"/>
              <a:gd name="connsiteX7" fmla="*/ 1126271 w 1132994"/>
              <a:gd name="connsiteY7" fmla="*/ 560513 h 1165630"/>
              <a:gd name="connsiteX8" fmla="*/ 1132994 w 1132994"/>
              <a:gd name="connsiteY8" fmla="*/ 661365 h 1165630"/>
              <a:gd name="connsiteX0" fmla="*/ 418484 w 1158072"/>
              <a:gd name="connsiteY0" fmla="*/ 1165630 h 1165630"/>
              <a:gd name="connsiteX1" fmla="*/ 162990 w 1158072"/>
              <a:gd name="connsiteY1" fmla="*/ 970648 h 1165630"/>
              <a:gd name="connsiteX2" fmla="*/ 1993 w 1158072"/>
              <a:gd name="connsiteY2" fmla="*/ 594314 h 1165630"/>
              <a:gd name="connsiteX3" fmla="*/ 95754 w 1158072"/>
              <a:gd name="connsiteY3" fmla="*/ 190718 h 1165630"/>
              <a:gd name="connsiteX4" fmla="*/ 411761 w 1158072"/>
              <a:gd name="connsiteY4" fmla="*/ 9184 h 1165630"/>
              <a:gd name="connsiteX5" fmla="*/ 774831 w 1158072"/>
              <a:gd name="connsiteY5" fmla="*/ 49524 h 1165630"/>
              <a:gd name="connsiteX6" fmla="*/ 996708 w 1158072"/>
              <a:gd name="connsiteY6" fmla="*/ 244507 h 1165630"/>
              <a:gd name="connsiteX7" fmla="*/ 1151349 w 1158072"/>
              <a:gd name="connsiteY7" fmla="*/ 560513 h 1165630"/>
              <a:gd name="connsiteX8" fmla="*/ 1158072 w 1158072"/>
              <a:gd name="connsiteY8" fmla="*/ 661365 h 1165630"/>
              <a:gd name="connsiteX0" fmla="*/ 417364 w 1156952"/>
              <a:gd name="connsiteY0" fmla="*/ 1166267 h 1166267"/>
              <a:gd name="connsiteX1" fmla="*/ 161870 w 1156952"/>
              <a:gd name="connsiteY1" fmla="*/ 971285 h 1166267"/>
              <a:gd name="connsiteX2" fmla="*/ 873 w 1156952"/>
              <a:gd name="connsiteY2" fmla="*/ 594951 h 1166267"/>
              <a:gd name="connsiteX3" fmla="*/ 112318 w 1156952"/>
              <a:gd name="connsiteY3" fmla="*/ 200197 h 1166267"/>
              <a:gd name="connsiteX4" fmla="*/ 410641 w 1156952"/>
              <a:gd name="connsiteY4" fmla="*/ 9821 h 1166267"/>
              <a:gd name="connsiteX5" fmla="*/ 773711 w 1156952"/>
              <a:gd name="connsiteY5" fmla="*/ 50161 h 1166267"/>
              <a:gd name="connsiteX6" fmla="*/ 995588 w 1156952"/>
              <a:gd name="connsiteY6" fmla="*/ 245144 h 1166267"/>
              <a:gd name="connsiteX7" fmla="*/ 1150229 w 1156952"/>
              <a:gd name="connsiteY7" fmla="*/ 561150 h 1166267"/>
              <a:gd name="connsiteX8" fmla="*/ 1156952 w 1156952"/>
              <a:gd name="connsiteY8" fmla="*/ 662002 h 1166267"/>
              <a:gd name="connsiteX0" fmla="*/ 404295 w 1143883"/>
              <a:gd name="connsiteY0" fmla="*/ 1166267 h 1166267"/>
              <a:gd name="connsiteX1" fmla="*/ 148801 w 1143883"/>
              <a:gd name="connsiteY1" fmla="*/ 971285 h 1166267"/>
              <a:gd name="connsiteX2" fmla="*/ 1067 w 1143883"/>
              <a:gd name="connsiteY2" fmla="*/ 581689 h 1166267"/>
              <a:gd name="connsiteX3" fmla="*/ 99249 w 1143883"/>
              <a:gd name="connsiteY3" fmla="*/ 200197 h 1166267"/>
              <a:gd name="connsiteX4" fmla="*/ 397572 w 1143883"/>
              <a:gd name="connsiteY4" fmla="*/ 9821 h 1166267"/>
              <a:gd name="connsiteX5" fmla="*/ 760642 w 1143883"/>
              <a:gd name="connsiteY5" fmla="*/ 50161 h 1166267"/>
              <a:gd name="connsiteX6" fmla="*/ 982519 w 1143883"/>
              <a:gd name="connsiteY6" fmla="*/ 245144 h 1166267"/>
              <a:gd name="connsiteX7" fmla="*/ 1137160 w 1143883"/>
              <a:gd name="connsiteY7" fmla="*/ 561150 h 1166267"/>
              <a:gd name="connsiteX8" fmla="*/ 1143883 w 1143883"/>
              <a:gd name="connsiteY8" fmla="*/ 662002 h 1166267"/>
              <a:gd name="connsiteX0" fmla="*/ 404295 w 1143883"/>
              <a:gd name="connsiteY0" fmla="*/ 1166267 h 1166267"/>
              <a:gd name="connsiteX1" fmla="*/ 148801 w 1143883"/>
              <a:gd name="connsiteY1" fmla="*/ 971285 h 1166267"/>
              <a:gd name="connsiteX2" fmla="*/ 1067 w 1143883"/>
              <a:gd name="connsiteY2" fmla="*/ 581689 h 1166267"/>
              <a:gd name="connsiteX3" fmla="*/ 99249 w 1143883"/>
              <a:gd name="connsiteY3" fmla="*/ 200197 h 1166267"/>
              <a:gd name="connsiteX4" fmla="*/ 397572 w 1143883"/>
              <a:gd name="connsiteY4" fmla="*/ 9821 h 1166267"/>
              <a:gd name="connsiteX5" fmla="*/ 760642 w 1143883"/>
              <a:gd name="connsiteY5" fmla="*/ 50161 h 1166267"/>
              <a:gd name="connsiteX6" fmla="*/ 982519 w 1143883"/>
              <a:gd name="connsiteY6" fmla="*/ 245144 h 1166267"/>
              <a:gd name="connsiteX7" fmla="*/ 1137160 w 1143883"/>
              <a:gd name="connsiteY7" fmla="*/ 561150 h 1166267"/>
              <a:gd name="connsiteX8" fmla="*/ 1143883 w 1143883"/>
              <a:gd name="connsiteY8" fmla="*/ 662002 h 1166267"/>
              <a:gd name="connsiteX0" fmla="*/ 404295 w 1143883"/>
              <a:gd name="connsiteY0" fmla="*/ 1166267 h 1166267"/>
              <a:gd name="connsiteX1" fmla="*/ 148801 w 1143883"/>
              <a:gd name="connsiteY1" fmla="*/ 971285 h 1166267"/>
              <a:gd name="connsiteX2" fmla="*/ 1067 w 1143883"/>
              <a:gd name="connsiteY2" fmla="*/ 581689 h 1166267"/>
              <a:gd name="connsiteX3" fmla="*/ 99249 w 1143883"/>
              <a:gd name="connsiteY3" fmla="*/ 200197 h 1166267"/>
              <a:gd name="connsiteX4" fmla="*/ 397572 w 1143883"/>
              <a:gd name="connsiteY4" fmla="*/ 9821 h 1166267"/>
              <a:gd name="connsiteX5" fmla="*/ 760642 w 1143883"/>
              <a:gd name="connsiteY5" fmla="*/ 50161 h 1166267"/>
              <a:gd name="connsiteX6" fmla="*/ 982519 w 1143883"/>
              <a:gd name="connsiteY6" fmla="*/ 245144 h 1166267"/>
              <a:gd name="connsiteX7" fmla="*/ 1115055 w 1143883"/>
              <a:gd name="connsiteY7" fmla="*/ 512519 h 1166267"/>
              <a:gd name="connsiteX8" fmla="*/ 1143883 w 1143883"/>
              <a:gd name="connsiteY8" fmla="*/ 662002 h 1166267"/>
              <a:gd name="connsiteX0" fmla="*/ 404295 w 1143883"/>
              <a:gd name="connsiteY0" fmla="*/ 1166267 h 1166267"/>
              <a:gd name="connsiteX1" fmla="*/ 148801 w 1143883"/>
              <a:gd name="connsiteY1" fmla="*/ 971285 h 1166267"/>
              <a:gd name="connsiteX2" fmla="*/ 1067 w 1143883"/>
              <a:gd name="connsiteY2" fmla="*/ 581689 h 1166267"/>
              <a:gd name="connsiteX3" fmla="*/ 99249 w 1143883"/>
              <a:gd name="connsiteY3" fmla="*/ 200197 h 1166267"/>
              <a:gd name="connsiteX4" fmla="*/ 397572 w 1143883"/>
              <a:gd name="connsiteY4" fmla="*/ 9821 h 1166267"/>
              <a:gd name="connsiteX5" fmla="*/ 760642 w 1143883"/>
              <a:gd name="connsiteY5" fmla="*/ 50161 h 1166267"/>
              <a:gd name="connsiteX6" fmla="*/ 982519 w 1143883"/>
              <a:gd name="connsiteY6" fmla="*/ 245144 h 1166267"/>
              <a:gd name="connsiteX7" fmla="*/ 1128319 w 1143883"/>
              <a:gd name="connsiteY7" fmla="*/ 521361 h 1166267"/>
              <a:gd name="connsiteX8" fmla="*/ 1143883 w 1143883"/>
              <a:gd name="connsiteY8" fmla="*/ 662002 h 1166267"/>
              <a:gd name="connsiteX0" fmla="*/ 404295 w 1143883"/>
              <a:gd name="connsiteY0" fmla="*/ 1166267 h 1166267"/>
              <a:gd name="connsiteX1" fmla="*/ 148801 w 1143883"/>
              <a:gd name="connsiteY1" fmla="*/ 971285 h 1166267"/>
              <a:gd name="connsiteX2" fmla="*/ 1067 w 1143883"/>
              <a:gd name="connsiteY2" fmla="*/ 581689 h 1166267"/>
              <a:gd name="connsiteX3" fmla="*/ 99249 w 1143883"/>
              <a:gd name="connsiteY3" fmla="*/ 200197 h 1166267"/>
              <a:gd name="connsiteX4" fmla="*/ 397572 w 1143883"/>
              <a:gd name="connsiteY4" fmla="*/ 9821 h 1166267"/>
              <a:gd name="connsiteX5" fmla="*/ 760642 w 1143883"/>
              <a:gd name="connsiteY5" fmla="*/ 50161 h 1166267"/>
              <a:gd name="connsiteX6" fmla="*/ 982519 w 1143883"/>
              <a:gd name="connsiteY6" fmla="*/ 245144 h 1166267"/>
              <a:gd name="connsiteX7" fmla="*/ 1128319 w 1143883"/>
              <a:gd name="connsiteY7" fmla="*/ 521361 h 1166267"/>
              <a:gd name="connsiteX8" fmla="*/ 1143883 w 1143883"/>
              <a:gd name="connsiteY8" fmla="*/ 662002 h 1166267"/>
              <a:gd name="connsiteX0" fmla="*/ 404295 w 1143883"/>
              <a:gd name="connsiteY0" fmla="*/ 1166267 h 1166267"/>
              <a:gd name="connsiteX1" fmla="*/ 148801 w 1143883"/>
              <a:gd name="connsiteY1" fmla="*/ 971285 h 1166267"/>
              <a:gd name="connsiteX2" fmla="*/ 1067 w 1143883"/>
              <a:gd name="connsiteY2" fmla="*/ 581689 h 1166267"/>
              <a:gd name="connsiteX3" fmla="*/ 99249 w 1143883"/>
              <a:gd name="connsiteY3" fmla="*/ 200197 h 1166267"/>
              <a:gd name="connsiteX4" fmla="*/ 397572 w 1143883"/>
              <a:gd name="connsiteY4" fmla="*/ 9821 h 1166267"/>
              <a:gd name="connsiteX5" fmla="*/ 760642 w 1143883"/>
              <a:gd name="connsiteY5" fmla="*/ 50161 h 1166267"/>
              <a:gd name="connsiteX6" fmla="*/ 982519 w 1143883"/>
              <a:gd name="connsiteY6" fmla="*/ 245144 h 1166267"/>
              <a:gd name="connsiteX7" fmla="*/ 1128319 w 1143883"/>
              <a:gd name="connsiteY7" fmla="*/ 521361 h 1166267"/>
              <a:gd name="connsiteX8" fmla="*/ 1143883 w 1143883"/>
              <a:gd name="connsiteY8" fmla="*/ 662002 h 1166267"/>
              <a:gd name="connsiteX0" fmla="*/ 404295 w 1143883"/>
              <a:gd name="connsiteY0" fmla="*/ 1166267 h 1166267"/>
              <a:gd name="connsiteX1" fmla="*/ 148801 w 1143883"/>
              <a:gd name="connsiteY1" fmla="*/ 971285 h 1166267"/>
              <a:gd name="connsiteX2" fmla="*/ 1067 w 1143883"/>
              <a:gd name="connsiteY2" fmla="*/ 581689 h 1166267"/>
              <a:gd name="connsiteX3" fmla="*/ 99249 w 1143883"/>
              <a:gd name="connsiteY3" fmla="*/ 200197 h 1166267"/>
              <a:gd name="connsiteX4" fmla="*/ 397572 w 1143883"/>
              <a:gd name="connsiteY4" fmla="*/ 9821 h 1166267"/>
              <a:gd name="connsiteX5" fmla="*/ 760642 w 1143883"/>
              <a:gd name="connsiteY5" fmla="*/ 50161 h 1166267"/>
              <a:gd name="connsiteX6" fmla="*/ 982519 w 1143883"/>
              <a:gd name="connsiteY6" fmla="*/ 245144 h 1166267"/>
              <a:gd name="connsiteX7" fmla="*/ 1115751 w 1143883"/>
              <a:gd name="connsiteY7" fmla="*/ 477372 h 1166267"/>
              <a:gd name="connsiteX8" fmla="*/ 1143883 w 1143883"/>
              <a:gd name="connsiteY8" fmla="*/ 662002 h 1166267"/>
              <a:gd name="connsiteX0" fmla="*/ 404295 w 1143883"/>
              <a:gd name="connsiteY0" fmla="*/ 1166267 h 1166267"/>
              <a:gd name="connsiteX1" fmla="*/ 148801 w 1143883"/>
              <a:gd name="connsiteY1" fmla="*/ 971285 h 1166267"/>
              <a:gd name="connsiteX2" fmla="*/ 1067 w 1143883"/>
              <a:gd name="connsiteY2" fmla="*/ 581689 h 1166267"/>
              <a:gd name="connsiteX3" fmla="*/ 99249 w 1143883"/>
              <a:gd name="connsiteY3" fmla="*/ 200197 h 1166267"/>
              <a:gd name="connsiteX4" fmla="*/ 397572 w 1143883"/>
              <a:gd name="connsiteY4" fmla="*/ 9821 h 1166267"/>
              <a:gd name="connsiteX5" fmla="*/ 760642 w 1143883"/>
              <a:gd name="connsiteY5" fmla="*/ 50161 h 1166267"/>
              <a:gd name="connsiteX6" fmla="*/ 982519 w 1143883"/>
              <a:gd name="connsiteY6" fmla="*/ 245144 h 1166267"/>
              <a:gd name="connsiteX7" fmla="*/ 1115751 w 1143883"/>
              <a:gd name="connsiteY7" fmla="*/ 477372 h 1166267"/>
              <a:gd name="connsiteX8" fmla="*/ 1143883 w 1143883"/>
              <a:gd name="connsiteY8" fmla="*/ 662002 h 1166267"/>
              <a:gd name="connsiteX0" fmla="*/ 404295 w 1143883"/>
              <a:gd name="connsiteY0" fmla="*/ 1166267 h 1166267"/>
              <a:gd name="connsiteX1" fmla="*/ 148801 w 1143883"/>
              <a:gd name="connsiteY1" fmla="*/ 971285 h 1166267"/>
              <a:gd name="connsiteX2" fmla="*/ 1067 w 1143883"/>
              <a:gd name="connsiteY2" fmla="*/ 581689 h 1166267"/>
              <a:gd name="connsiteX3" fmla="*/ 99249 w 1143883"/>
              <a:gd name="connsiteY3" fmla="*/ 200197 h 1166267"/>
              <a:gd name="connsiteX4" fmla="*/ 397572 w 1143883"/>
              <a:gd name="connsiteY4" fmla="*/ 9821 h 1166267"/>
              <a:gd name="connsiteX5" fmla="*/ 760642 w 1143883"/>
              <a:gd name="connsiteY5" fmla="*/ 50161 h 1166267"/>
              <a:gd name="connsiteX6" fmla="*/ 982519 w 1143883"/>
              <a:gd name="connsiteY6" fmla="*/ 245144 h 1166267"/>
              <a:gd name="connsiteX7" fmla="*/ 1103183 w 1143883"/>
              <a:gd name="connsiteY7" fmla="*/ 458519 h 1166267"/>
              <a:gd name="connsiteX8" fmla="*/ 1143883 w 1143883"/>
              <a:gd name="connsiteY8" fmla="*/ 662002 h 1166267"/>
              <a:gd name="connsiteX0" fmla="*/ 404295 w 1143883"/>
              <a:gd name="connsiteY0" fmla="*/ 1165779 h 1165779"/>
              <a:gd name="connsiteX1" fmla="*/ 148801 w 1143883"/>
              <a:gd name="connsiteY1" fmla="*/ 970797 h 1165779"/>
              <a:gd name="connsiteX2" fmla="*/ 1067 w 1143883"/>
              <a:gd name="connsiteY2" fmla="*/ 581201 h 1165779"/>
              <a:gd name="connsiteX3" fmla="*/ 99249 w 1143883"/>
              <a:gd name="connsiteY3" fmla="*/ 199709 h 1165779"/>
              <a:gd name="connsiteX4" fmla="*/ 397572 w 1143883"/>
              <a:gd name="connsiteY4" fmla="*/ 9333 h 1165779"/>
              <a:gd name="connsiteX5" fmla="*/ 760642 w 1143883"/>
              <a:gd name="connsiteY5" fmla="*/ 49673 h 1165779"/>
              <a:gd name="connsiteX6" fmla="*/ 985660 w 1143883"/>
              <a:gd name="connsiteY6" fmla="*/ 225804 h 1165779"/>
              <a:gd name="connsiteX7" fmla="*/ 1103183 w 1143883"/>
              <a:gd name="connsiteY7" fmla="*/ 458031 h 1165779"/>
              <a:gd name="connsiteX8" fmla="*/ 1143883 w 1143883"/>
              <a:gd name="connsiteY8" fmla="*/ 661514 h 1165779"/>
              <a:gd name="connsiteX0" fmla="*/ 404295 w 1143883"/>
              <a:gd name="connsiteY0" fmla="*/ 1170379 h 1170379"/>
              <a:gd name="connsiteX1" fmla="*/ 148801 w 1143883"/>
              <a:gd name="connsiteY1" fmla="*/ 975397 h 1170379"/>
              <a:gd name="connsiteX2" fmla="*/ 1067 w 1143883"/>
              <a:gd name="connsiteY2" fmla="*/ 585801 h 1170379"/>
              <a:gd name="connsiteX3" fmla="*/ 99249 w 1143883"/>
              <a:gd name="connsiteY3" fmla="*/ 204309 h 1170379"/>
              <a:gd name="connsiteX4" fmla="*/ 397572 w 1143883"/>
              <a:gd name="connsiteY4" fmla="*/ 13933 h 1170379"/>
              <a:gd name="connsiteX5" fmla="*/ 766925 w 1143883"/>
              <a:gd name="connsiteY5" fmla="*/ 38563 h 1170379"/>
              <a:gd name="connsiteX6" fmla="*/ 985660 w 1143883"/>
              <a:gd name="connsiteY6" fmla="*/ 230404 h 1170379"/>
              <a:gd name="connsiteX7" fmla="*/ 1103183 w 1143883"/>
              <a:gd name="connsiteY7" fmla="*/ 462631 h 1170379"/>
              <a:gd name="connsiteX8" fmla="*/ 1143883 w 1143883"/>
              <a:gd name="connsiteY8" fmla="*/ 666114 h 1170379"/>
              <a:gd name="connsiteX0" fmla="*/ 404779 w 1144367"/>
              <a:gd name="connsiteY0" fmla="*/ 1170379 h 1170379"/>
              <a:gd name="connsiteX1" fmla="*/ 161853 w 1144367"/>
              <a:gd name="connsiteY1" fmla="*/ 969113 h 1170379"/>
              <a:gd name="connsiteX2" fmla="*/ 1551 w 1144367"/>
              <a:gd name="connsiteY2" fmla="*/ 585801 h 1170379"/>
              <a:gd name="connsiteX3" fmla="*/ 99733 w 1144367"/>
              <a:gd name="connsiteY3" fmla="*/ 204309 h 1170379"/>
              <a:gd name="connsiteX4" fmla="*/ 398056 w 1144367"/>
              <a:gd name="connsiteY4" fmla="*/ 13933 h 1170379"/>
              <a:gd name="connsiteX5" fmla="*/ 767409 w 1144367"/>
              <a:gd name="connsiteY5" fmla="*/ 38563 h 1170379"/>
              <a:gd name="connsiteX6" fmla="*/ 986144 w 1144367"/>
              <a:gd name="connsiteY6" fmla="*/ 230404 h 1170379"/>
              <a:gd name="connsiteX7" fmla="*/ 1103667 w 1144367"/>
              <a:gd name="connsiteY7" fmla="*/ 462631 h 1170379"/>
              <a:gd name="connsiteX8" fmla="*/ 1144367 w 1144367"/>
              <a:gd name="connsiteY8" fmla="*/ 666114 h 1170379"/>
              <a:gd name="connsiteX0" fmla="*/ 404779 w 1141291"/>
              <a:gd name="connsiteY0" fmla="*/ 1170379 h 1170379"/>
              <a:gd name="connsiteX1" fmla="*/ 161853 w 1141291"/>
              <a:gd name="connsiteY1" fmla="*/ 969113 h 1170379"/>
              <a:gd name="connsiteX2" fmla="*/ 1551 w 1141291"/>
              <a:gd name="connsiteY2" fmla="*/ 585801 h 1170379"/>
              <a:gd name="connsiteX3" fmla="*/ 99733 w 1141291"/>
              <a:gd name="connsiteY3" fmla="*/ 204309 h 1170379"/>
              <a:gd name="connsiteX4" fmla="*/ 398056 w 1141291"/>
              <a:gd name="connsiteY4" fmla="*/ 13933 h 1170379"/>
              <a:gd name="connsiteX5" fmla="*/ 767409 w 1141291"/>
              <a:gd name="connsiteY5" fmla="*/ 38563 h 1170379"/>
              <a:gd name="connsiteX6" fmla="*/ 986144 w 1141291"/>
              <a:gd name="connsiteY6" fmla="*/ 230404 h 1170379"/>
              <a:gd name="connsiteX7" fmla="*/ 1103667 w 1141291"/>
              <a:gd name="connsiteY7" fmla="*/ 462631 h 1170379"/>
              <a:gd name="connsiteX8" fmla="*/ 1141291 w 1141291"/>
              <a:gd name="connsiteY8" fmla="*/ 632276 h 1170379"/>
              <a:gd name="connsiteX0" fmla="*/ 404779 w 1132063"/>
              <a:gd name="connsiteY0" fmla="*/ 1170379 h 1170379"/>
              <a:gd name="connsiteX1" fmla="*/ 161853 w 1132063"/>
              <a:gd name="connsiteY1" fmla="*/ 969113 h 1170379"/>
              <a:gd name="connsiteX2" fmla="*/ 1551 w 1132063"/>
              <a:gd name="connsiteY2" fmla="*/ 585801 h 1170379"/>
              <a:gd name="connsiteX3" fmla="*/ 99733 w 1132063"/>
              <a:gd name="connsiteY3" fmla="*/ 204309 h 1170379"/>
              <a:gd name="connsiteX4" fmla="*/ 398056 w 1132063"/>
              <a:gd name="connsiteY4" fmla="*/ 13933 h 1170379"/>
              <a:gd name="connsiteX5" fmla="*/ 767409 w 1132063"/>
              <a:gd name="connsiteY5" fmla="*/ 38563 h 1170379"/>
              <a:gd name="connsiteX6" fmla="*/ 986144 w 1132063"/>
              <a:gd name="connsiteY6" fmla="*/ 230404 h 1170379"/>
              <a:gd name="connsiteX7" fmla="*/ 1103667 w 1132063"/>
              <a:gd name="connsiteY7" fmla="*/ 462631 h 1170379"/>
              <a:gd name="connsiteX8" fmla="*/ 1132063 w 1132063"/>
              <a:gd name="connsiteY8" fmla="*/ 632276 h 1170379"/>
              <a:gd name="connsiteX0" fmla="*/ 404779 w 1122834"/>
              <a:gd name="connsiteY0" fmla="*/ 1170379 h 1170379"/>
              <a:gd name="connsiteX1" fmla="*/ 161853 w 1122834"/>
              <a:gd name="connsiteY1" fmla="*/ 969113 h 1170379"/>
              <a:gd name="connsiteX2" fmla="*/ 1551 w 1122834"/>
              <a:gd name="connsiteY2" fmla="*/ 585801 h 1170379"/>
              <a:gd name="connsiteX3" fmla="*/ 99733 w 1122834"/>
              <a:gd name="connsiteY3" fmla="*/ 204309 h 1170379"/>
              <a:gd name="connsiteX4" fmla="*/ 398056 w 1122834"/>
              <a:gd name="connsiteY4" fmla="*/ 13933 h 1170379"/>
              <a:gd name="connsiteX5" fmla="*/ 767409 w 1122834"/>
              <a:gd name="connsiteY5" fmla="*/ 38563 h 1170379"/>
              <a:gd name="connsiteX6" fmla="*/ 986144 w 1122834"/>
              <a:gd name="connsiteY6" fmla="*/ 230404 h 1170379"/>
              <a:gd name="connsiteX7" fmla="*/ 1103667 w 1122834"/>
              <a:gd name="connsiteY7" fmla="*/ 462631 h 1170379"/>
              <a:gd name="connsiteX8" fmla="*/ 1122834 w 1122834"/>
              <a:gd name="connsiteY8" fmla="*/ 779931 h 1170379"/>
              <a:gd name="connsiteX0" fmla="*/ 404779 w 1130219"/>
              <a:gd name="connsiteY0" fmla="*/ 1170379 h 1170379"/>
              <a:gd name="connsiteX1" fmla="*/ 161853 w 1130219"/>
              <a:gd name="connsiteY1" fmla="*/ 969113 h 1170379"/>
              <a:gd name="connsiteX2" fmla="*/ 1551 w 1130219"/>
              <a:gd name="connsiteY2" fmla="*/ 585801 h 1170379"/>
              <a:gd name="connsiteX3" fmla="*/ 99733 w 1130219"/>
              <a:gd name="connsiteY3" fmla="*/ 204309 h 1170379"/>
              <a:gd name="connsiteX4" fmla="*/ 398056 w 1130219"/>
              <a:gd name="connsiteY4" fmla="*/ 13933 h 1170379"/>
              <a:gd name="connsiteX5" fmla="*/ 767409 w 1130219"/>
              <a:gd name="connsiteY5" fmla="*/ 38563 h 1170379"/>
              <a:gd name="connsiteX6" fmla="*/ 986144 w 1130219"/>
              <a:gd name="connsiteY6" fmla="*/ 230404 h 1170379"/>
              <a:gd name="connsiteX7" fmla="*/ 1103667 w 1130219"/>
              <a:gd name="connsiteY7" fmla="*/ 462631 h 1170379"/>
              <a:gd name="connsiteX8" fmla="*/ 1122834 w 1130219"/>
              <a:gd name="connsiteY8" fmla="*/ 779931 h 1170379"/>
              <a:gd name="connsiteX0" fmla="*/ 404779 w 1124786"/>
              <a:gd name="connsiteY0" fmla="*/ 1170379 h 1170379"/>
              <a:gd name="connsiteX1" fmla="*/ 161853 w 1124786"/>
              <a:gd name="connsiteY1" fmla="*/ 969113 h 1170379"/>
              <a:gd name="connsiteX2" fmla="*/ 1551 w 1124786"/>
              <a:gd name="connsiteY2" fmla="*/ 585801 h 1170379"/>
              <a:gd name="connsiteX3" fmla="*/ 99733 w 1124786"/>
              <a:gd name="connsiteY3" fmla="*/ 204309 h 1170379"/>
              <a:gd name="connsiteX4" fmla="*/ 398056 w 1124786"/>
              <a:gd name="connsiteY4" fmla="*/ 13933 h 1170379"/>
              <a:gd name="connsiteX5" fmla="*/ 767409 w 1124786"/>
              <a:gd name="connsiteY5" fmla="*/ 38563 h 1170379"/>
              <a:gd name="connsiteX6" fmla="*/ 986144 w 1124786"/>
              <a:gd name="connsiteY6" fmla="*/ 230404 h 1170379"/>
              <a:gd name="connsiteX7" fmla="*/ 1103667 w 1124786"/>
              <a:gd name="connsiteY7" fmla="*/ 462631 h 1170379"/>
              <a:gd name="connsiteX8" fmla="*/ 1122834 w 1124786"/>
              <a:gd name="connsiteY8" fmla="*/ 779931 h 11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786" h="1170379">
                <a:moveTo>
                  <a:pt x="404779" y="1170379"/>
                </a:moveTo>
                <a:cubicBezTo>
                  <a:pt x="319614" y="1112108"/>
                  <a:pt x="229058" y="1066543"/>
                  <a:pt x="161853" y="969113"/>
                </a:cubicBezTo>
                <a:cubicBezTo>
                  <a:pt x="94648" y="871683"/>
                  <a:pt x="11904" y="713268"/>
                  <a:pt x="1551" y="585801"/>
                </a:cubicBezTo>
                <a:cubicBezTo>
                  <a:pt x="-8802" y="458334"/>
                  <a:pt x="33649" y="299620"/>
                  <a:pt x="99733" y="204309"/>
                </a:cubicBezTo>
                <a:cubicBezTo>
                  <a:pt x="165817" y="108998"/>
                  <a:pt x="286777" y="41557"/>
                  <a:pt x="398056" y="13933"/>
                </a:cubicBezTo>
                <a:cubicBezTo>
                  <a:pt x="509335" y="-13691"/>
                  <a:pt x="669394" y="2484"/>
                  <a:pt x="767409" y="38563"/>
                </a:cubicBezTo>
                <a:cubicBezTo>
                  <a:pt x="865424" y="74642"/>
                  <a:pt x="930101" y="159726"/>
                  <a:pt x="986144" y="230404"/>
                </a:cubicBezTo>
                <a:cubicBezTo>
                  <a:pt x="1042187" y="301082"/>
                  <a:pt x="1080885" y="371043"/>
                  <a:pt x="1103667" y="462631"/>
                </a:cubicBezTo>
                <a:cubicBezTo>
                  <a:pt x="1126449" y="554219"/>
                  <a:pt x="1126875" y="662300"/>
                  <a:pt x="1122834" y="779931"/>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4" name="Freeform: Shape 23"/>
          <p:cNvSpPr/>
          <p:nvPr/>
        </p:nvSpPr>
        <p:spPr>
          <a:xfrm>
            <a:off x="2047603" y="1885210"/>
            <a:ext cx="465897" cy="315837"/>
          </a:xfrm>
          <a:custGeom>
            <a:avLst/>
            <a:gdLst>
              <a:gd name="connsiteX0" fmla="*/ 0 w 531043"/>
              <a:gd name="connsiteY0" fmla="*/ 402211 h 402211"/>
              <a:gd name="connsiteX1" fmla="*/ 197962 w 531043"/>
              <a:gd name="connsiteY1" fmla="*/ 339365 h 402211"/>
              <a:gd name="connsiteX2" fmla="*/ 377072 w 531043"/>
              <a:gd name="connsiteY2" fmla="*/ 91126 h 402211"/>
              <a:gd name="connsiteX3" fmla="*/ 531043 w 531043"/>
              <a:gd name="connsiteY3" fmla="*/ 0 h 402211"/>
              <a:gd name="connsiteX0" fmla="*/ 0 w 531043"/>
              <a:gd name="connsiteY0" fmla="*/ 402211 h 402211"/>
              <a:gd name="connsiteX1" fmla="*/ 197962 w 531043"/>
              <a:gd name="connsiteY1" fmla="*/ 339365 h 402211"/>
              <a:gd name="connsiteX2" fmla="*/ 333084 w 531043"/>
              <a:gd name="connsiteY2" fmla="*/ 175438 h 402211"/>
              <a:gd name="connsiteX3" fmla="*/ 531043 w 531043"/>
              <a:gd name="connsiteY3" fmla="*/ 0 h 402211"/>
              <a:gd name="connsiteX0" fmla="*/ 0 w 461394"/>
              <a:gd name="connsiteY0" fmla="*/ 292239 h 292239"/>
              <a:gd name="connsiteX1" fmla="*/ 197962 w 461394"/>
              <a:gd name="connsiteY1" fmla="*/ 229393 h 292239"/>
              <a:gd name="connsiteX2" fmla="*/ 333084 w 461394"/>
              <a:gd name="connsiteY2" fmla="*/ 65466 h 292239"/>
              <a:gd name="connsiteX3" fmla="*/ 461394 w 461394"/>
              <a:gd name="connsiteY3" fmla="*/ 0 h 292239"/>
              <a:gd name="connsiteX0" fmla="*/ 0 w 461394"/>
              <a:gd name="connsiteY0" fmla="*/ 292239 h 292239"/>
              <a:gd name="connsiteX1" fmla="*/ 197962 w 461394"/>
              <a:gd name="connsiteY1" fmla="*/ 229393 h 292239"/>
              <a:gd name="connsiteX2" fmla="*/ 333084 w 461394"/>
              <a:gd name="connsiteY2" fmla="*/ 65466 h 292239"/>
              <a:gd name="connsiteX3" fmla="*/ 461394 w 461394"/>
              <a:gd name="connsiteY3" fmla="*/ 0 h 292239"/>
              <a:gd name="connsiteX0" fmla="*/ 0 w 461394"/>
              <a:gd name="connsiteY0" fmla="*/ 292239 h 292239"/>
              <a:gd name="connsiteX1" fmla="*/ 205294 w 461394"/>
              <a:gd name="connsiteY1" fmla="*/ 240390 h 292239"/>
              <a:gd name="connsiteX2" fmla="*/ 333084 w 461394"/>
              <a:gd name="connsiteY2" fmla="*/ 65466 h 292239"/>
              <a:gd name="connsiteX3" fmla="*/ 461394 w 461394"/>
              <a:gd name="connsiteY3" fmla="*/ 0 h 292239"/>
              <a:gd name="connsiteX0" fmla="*/ 0 w 417405"/>
              <a:gd name="connsiteY0" fmla="*/ 339894 h 339894"/>
              <a:gd name="connsiteX1" fmla="*/ 161305 w 417405"/>
              <a:gd name="connsiteY1" fmla="*/ 240390 h 339894"/>
              <a:gd name="connsiteX2" fmla="*/ 289095 w 417405"/>
              <a:gd name="connsiteY2" fmla="*/ 65466 h 339894"/>
              <a:gd name="connsiteX3" fmla="*/ 417405 w 417405"/>
              <a:gd name="connsiteY3" fmla="*/ 0 h 339894"/>
              <a:gd name="connsiteX0" fmla="*/ 0 w 479989"/>
              <a:gd name="connsiteY0" fmla="*/ 346917 h 346917"/>
              <a:gd name="connsiteX1" fmla="*/ 161305 w 479989"/>
              <a:gd name="connsiteY1" fmla="*/ 247413 h 346917"/>
              <a:gd name="connsiteX2" fmla="*/ 289095 w 479989"/>
              <a:gd name="connsiteY2" fmla="*/ 72489 h 346917"/>
              <a:gd name="connsiteX3" fmla="*/ 479989 w 479989"/>
              <a:gd name="connsiteY3" fmla="*/ 0 h 346917"/>
            </a:gdLst>
            <a:ahLst/>
            <a:cxnLst>
              <a:cxn ang="0">
                <a:pos x="connsiteX0" y="connsiteY0"/>
              </a:cxn>
              <a:cxn ang="0">
                <a:pos x="connsiteX1" y="connsiteY1"/>
              </a:cxn>
              <a:cxn ang="0">
                <a:pos x="connsiteX2" y="connsiteY2"/>
              </a:cxn>
              <a:cxn ang="0">
                <a:pos x="connsiteX3" y="connsiteY3"/>
              </a:cxn>
            </a:cxnLst>
            <a:rect l="l" t="t" r="r" b="b"/>
            <a:pathLst>
              <a:path w="479989" h="346917">
                <a:moveTo>
                  <a:pt x="0" y="346917"/>
                </a:moveTo>
                <a:cubicBezTo>
                  <a:pt x="65987" y="325968"/>
                  <a:pt x="113123" y="293151"/>
                  <a:pt x="161305" y="247413"/>
                </a:cubicBezTo>
                <a:cubicBezTo>
                  <a:pt x="209487" y="201675"/>
                  <a:pt x="245190" y="110721"/>
                  <a:pt x="289095" y="72489"/>
                </a:cubicBezTo>
                <a:lnTo>
                  <a:pt x="479989" y="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5" name="Freeform: Shape 24"/>
          <p:cNvSpPr/>
          <p:nvPr/>
        </p:nvSpPr>
        <p:spPr>
          <a:xfrm>
            <a:off x="2162630" y="2381590"/>
            <a:ext cx="252428" cy="267592"/>
          </a:xfrm>
          <a:custGeom>
            <a:avLst/>
            <a:gdLst>
              <a:gd name="connsiteX0" fmla="*/ 215562 w 215562"/>
              <a:gd name="connsiteY0" fmla="*/ 246853 h 246853"/>
              <a:gd name="connsiteX1" fmla="*/ 41721 w 215562"/>
              <a:gd name="connsiteY1" fmla="*/ 142549 h 246853"/>
              <a:gd name="connsiteX2" fmla="*/ 0 w 215562"/>
              <a:gd name="connsiteY2" fmla="*/ 0 h 246853"/>
              <a:gd name="connsiteX0" fmla="*/ 215562 w 215562"/>
              <a:gd name="connsiteY0" fmla="*/ 246853 h 246853"/>
              <a:gd name="connsiteX1" fmla="*/ 41721 w 215562"/>
              <a:gd name="connsiteY1" fmla="*/ 142549 h 246853"/>
              <a:gd name="connsiteX2" fmla="*/ 0 w 215562"/>
              <a:gd name="connsiteY2" fmla="*/ 0 h 246853"/>
              <a:gd name="connsiteX0" fmla="*/ 215562 w 215562"/>
              <a:gd name="connsiteY0" fmla="*/ 246853 h 246853"/>
              <a:gd name="connsiteX1" fmla="*/ 59105 w 215562"/>
              <a:gd name="connsiteY1" fmla="*/ 152979 h 246853"/>
              <a:gd name="connsiteX2" fmla="*/ 0 w 215562"/>
              <a:gd name="connsiteY2" fmla="*/ 0 h 246853"/>
              <a:gd name="connsiteX0" fmla="*/ 215562 w 215562"/>
              <a:gd name="connsiteY0" fmla="*/ 246853 h 246853"/>
              <a:gd name="connsiteX1" fmla="*/ 84321 w 215562"/>
              <a:gd name="connsiteY1" fmla="*/ 169790 h 246853"/>
              <a:gd name="connsiteX2" fmla="*/ 0 w 215562"/>
              <a:gd name="connsiteY2" fmla="*/ 0 h 246853"/>
              <a:gd name="connsiteX0" fmla="*/ 215562 w 215562"/>
              <a:gd name="connsiteY0" fmla="*/ 246853 h 246853"/>
              <a:gd name="connsiteX1" fmla="*/ 84321 w 215562"/>
              <a:gd name="connsiteY1" fmla="*/ 169790 h 246853"/>
              <a:gd name="connsiteX2" fmla="*/ 0 w 215562"/>
              <a:gd name="connsiteY2" fmla="*/ 0 h 246853"/>
              <a:gd name="connsiteX0" fmla="*/ 215562 w 215562"/>
              <a:gd name="connsiteY0" fmla="*/ 246853 h 246853"/>
              <a:gd name="connsiteX1" fmla="*/ 84321 w 215562"/>
              <a:gd name="connsiteY1" fmla="*/ 169790 h 246853"/>
              <a:gd name="connsiteX2" fmla="*/ 0 w 215562"/>
              <a:gd name="connsiteY2" fmla="*/ 0 h 246853"/>
              <a:gd name="connsiteX0" fmla="*/ 215562 w 215562"/>
              <a:gd name="connsiteY0" fmla="*/ 246853 h 246853"/>
              <a:gd name="connsiteX1" fmla="*/ 84321 w 215562"/>
              <a:gd name="connsiteY1" fmla="*/ 169790 h 246853"/>
              <a:gd name="connsiteX2" fmla="*/ 0 w 215562"/>
              <a:gd name="connsiteY2" fmla="*/ 0 h 246853"/>
            </a:gdLst>
            <a:ahLst/>
            <a:cxnLst>
              <a:cxn ang="0">
                <a:pos x="connsiteX0" y="connsiteY0"/>
              </a:cxn>
              <a:cxn ang="0">
                <a:pos x="connsiteX1" y="connsiteY1"/>
              </a:cxn>
              <a:cxn ang="0">
                <a:pos x="connsiteX2" y="connsiteY2"/>
              </a:cxn>
            </a:cxnLst>
            <a:rect l="l" t="t" r="r" b="b"/>
            <a:pathLst>
              <a:path w="215562" h="246853">
                <a:moveTo>
                  <a:pt x="215562" y="246853"/>
                </a:moveTo>
                <a:cubicBezTo>
                  <a:pt x="146407" y="226095"/>
                  <a:pt x="117447" y="216535"/>
                  <a:pt x="84321" y="169790"/>
                </a:cubicBezTo>
                <a:cubicBezTo>
                  <a:pt x="51195" y="123045"/>
                  <a:pt x="13907" y="47516"/>
                  <a:pt x="0" y="0"/>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28" name="Freeform: Shape 27"/>
          <p:cNvSpPr/>
          <p:nvPr/>
        </p:nvSpPr>
        <p:spPr>
          <a:xfrm>
            <a:off x="3525772" y="2911552"/>
            <a:ext cx="20811" cy="319108"/>
          </a:xfrm>
          <a:custGeom>
            <a:avLst/>
            <a:gdLst>
              <a:gd name="connsiteX0" fmla="*/ 20023 w 20023"/>
              <a:gd name="connsiteY0" fmla="*/ 307025 h 307025"/>
              <a:gd name="connsiteX1" fmla="*/ 0 w 20023"/>
              <a:gd name="connsiteY1" fmla="*/ 0 h 307025"/>
            </a:gdLst>
            <a:ahLst/>
            <a:cxnLst>
              <a:cxn ang="0">
                <a:pos x="connsiteX0" y="connsiteY0"/>
              </a:cxn>
              <a:cxn ang="0">
                <a:pos x="connsiteX1" y="connsiteY1"/>
              </a:cxn>
            </a:cxnLst>
            <a:rect l="l" t="t" r="r" b="b"/>
            <a:pathLst>
              <a:path w="20023" h="307025">
                <a:moveTo>
                  <a:pt x="20023" y="307025"/>
                </a:moveTo>
                <a:lnTo>
                  <a:pt x="0" y="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1" name="Freeform: Shape 30"/>
          <p:cNvSpPr/>
          <p:nvPr/>
        </p:nvSpPr>
        <p:spPr>
          <a:xfrm>
            <a:off x="1943194" y="3169309"/>
            <a:ext cx="221988" cy="395417"/>
          </a:xfrm>
          <a:custGeom>
            <a:avLst/>
            <a:gdLst>
              <a:gd name="connsiteX0" fmla="*/ 0 w 213582"/>
              <a:gd name="connsiteY0" fmla="*/ 0 h 380444"/>
              <a:gd name="connsiteX1" fmla="*/ 130152 w 213582"/>
              <a:gd name="connsiteY1" fmla="*/ 116803 h 380444"/>
              <a:gd name="connsiteX2" fmla="*/ 213582 w 213582"/>
              <a:gd name="connsiteY2" fmla="*/ 380444 h 380444"/>
            </a:gdLst>
            <a:ahLst/>
            <a:cxnLst>
              <a:cxn ang="0">
                <a:pos x="connsiteX0" y="connsiteY0"/>
              </a:cxn>
              <a:cxn ang="0">
                <a:pos x="connsiteX1" y="connsiteY1"/>
              </a:cxn>
              <a:cxn ang="0">
                <a:pos x="connsiteX2" y="connsiteY2"/>
              </a:cxn>
            </a:cxnLst>
            <a:rect l="l" t="t" r="r" b="b"/>
            <a:pathLst>
              <a:path w="213582" h="380444">
                <a:moveTo>
                  <a:pt x="0" y="0"/>
                </a:moveTo>
                <a:lnTo>
                  <a:pt x="130152" y="116803"/>
                </a:lnTo>
                <a:lnTo>
                  <a:pt x="213582" y="380444"/>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nvGrpSpPr>
          <p:cNvPr id="180" name="Group 179"/>
          <p:cNvGrpSpPr/>
          <p:nvPr/>
        </p:nvGrpSpPr>
        <p:grpSpPr>
          <a:xfrm>
            <a:off x="2412032" y="1791489"/>
            <a:ext cx="558289" cy="1254011"/>
            <a:chOff x="2370759" y="1656099"/>
            <a:chExt cx="625983" cy="1406063"/>
          </a:xfrm>
        </p:grpSpPr>
        <p:sp>
          <p:nvSpPr>
            <p:cNvPr id="23" name="Freeform: Shape 22"/>
            <p:cNvSpPr/>
            <p:nvPr/>
          </p:nvSpPr>
          <p:spPr>
            <a:xfrm>
              <a:off x="2370759" y="1656099"/>
              <a:ext cx="625983" cy="1406063"/>
            </a:xfrm>
            <a:custGeom>
              <a:avLst/>
              <a:gdLst>
                <a:gd name="connsiteX0" fmla="*/ 53419 w 666161"/>
                <a:gd name="connsiteY0" fmla="*/ 1297757 h 1423447"/>
                <a:gd name="connsiteX1" fmla="*/ 87984 w 666161"/>
                <a:gd name="connsiteY1" fmla="*/ 816990 h 1423447"/>
                <a:gd name="connsiteX2" fmla="*/ 0 w 666161"/>
                <a:gd name="connsiteY2" fmla="*/ 653592 h 1423447"/>
                <a:gd name="connsiteX3" fmla="*/ 21996 w 666161"/>
                <a:gd name="connsiteY3" fmla="*/ 411637 h 1423447"/>
                <a:gd name="connsiteX4" fmla="*/ 216817 w 666161"/>
                <a:gd name="connsiteY4" fmla="*/ 72272 h 1423447"/>
                <a:gd name="connsiteX5" fmla="*/ 282804 w 666161"/>
                <a:gd name="connsiteY5" fmla="*/ 31423 h 1423447"/>
                <a:gd name="connsiteX6" fmla="*/ 317369 w 666161"/>
                <a:gd name="connsiteY6" fmla="*/ 47134 h 1423447"/>
                <a:gd name="connsiteX7" fmla="*/ 377072 w 666161"/>
                <a:gd name="connsiteY7" fmla="*/ 0 h 1423447"/>
                <a:gd name="connsiteX8" fmla="*/ 427349 w 666161"/>
                <a:gd name="connsiteY8" fmla="*/ 0 h 1423447"/>
                <a:gd name="connsiteX9" fmla="*/ 455629 w 666161"/>
                <a:gd name="connsiteY9" fmla="*/ 28280 h 1423447"/>
                <a:gd name="connsiteX10" fmla="*/ 515332 w 666161"/>
                <a:gd name="connsiteY10" fmla="*/ 21996 h 1423447"/>
                <a:gd name="connsiteX11" fmla="*/ 565608 w 666161"/>
                <a:gd name="connsiteY11" fmla="*/ 53419 h 1423447"/>
                <a:gd name="connsiteX12" fmla="*/ 568751 w 666161"/>
                <a:gd name="connsiteY12" fmla="*/ 166540 h 1423447"/>
                <a:gd name="connsiteX13" fmla="*/ 634738 w 666161"/>
                <a:gd name="connsiteY13" fmla="*/ 163398 h 1423447"/>
                <a:gd name="connsiteX14" fmla="*/ 666161 w 666161"/>
                <a:gd name="connsiteY14" fmla="*/ 210532 h 1423447"/>
                <a:gd name="connsiteX15" fmla="*/ 637881 w 666161"/>
                <a:gd name="connsiteY15" fmla="*/ 794994 h 1423447"/>
                <a:gd name="connsiteX16" fmla="*/ 408495 w 666161"/>
                <a:gd name="connsiteY16" fmla="*/ 999241 h 1423447"/>
                <a:gd name="connsiteX17" fmla="*/ 405353 w 666161"/>
                <a:gd name="connsiteY17" fmla="*/ 1423447 h 1423447"/>
                <a:gd name="connsiteX0" fmla="*/ 53419 w 666161"/>
                <a:gd name="connsiteY0" fmla="*/ 1297757 h 1423447"/>
                <a:gd name="connsiteX1" fmla="*/ 87984 w 666161"/>
                <a:gd name="connsiteY1" fmla="*/ 816990 h 1423447"/>
                <a:gd name="connsiteX2" fmla="*/ 0 w 666161"/>
                <a:gd name="connsiteY2" fmla="*/ 653592 h 1423447"/>
                <a:gd name="connsiteX3" fmla="*/ 21996 w 666161"/>
                <a:gd name="connsiteY3" fmla="*/ 411637 h 1423447"/>
                <a:gd name="connsiteX4" fmla="*/ 216817 w 666161"/>
                <a:gd name="connsiteY4" fmla="*/ 72272 h 1423447"/>
                <a:gd name="connsiteX5" fmla="*/ 282804 w 666161"/>
                <a:gd name="connsiteY5" fmla="*/ 31423 h 1423447"/>
                <a:gd name="connsiteX6" fmla="*/ 317369 w 666161"/>
                <a:gd name="connsiteY6" fmla="*/ 47134 h 1423447"/>
                <a:gd name="connsiteX7" fmla="*/ 377072 w 666161"/>
                <a:gd name="connsiteY7" fmla="*/ 0 h 1423447"/>
                <a:gd name="connsiteX8" fmla="*/ 427349 w 666161"/>
                <a:gd name="connsiteY8" fmla="*/ 0 h 1423447"/>
                <a:gd name="connsiteX9" fmla="*/ 455629 w 666161"/>
                <a:gd name="connsiteY9" fmla="*/ 28280 h 1423447"/>
                <a:gd name="connsiteX10" fmla="*/ 515332 w 666161"/>
                <a:gd name="connsiteY10" fmla="*/ 21996 h 1423447"/>
                <a:gd name="connsiteX11" fmla="*/ 565608 w 666161"/>
                <a:gd name="connsiteY11" fmla="*/ 53419 h 1423447"/>
                <a:gd name="connsiteX12" fmla="*/ 568751 w 666161"/>
                <a:gd name="connsiteY12" fmla="*/ 166540 h 1423447"/>
                <a:gd name="connsiteX13" fmla="*/ 634738 w 666161"/>
                <a:gd name="connsiteY13" fmla="*/ 163398 h 1423447"/>
                <a:gd name="connsiteX14" fmla="*/ 666161 w 666161"/>
                <a:gd name="connsiteY14" fmla="*/ 210532 h 1423447"/>
                <a:gd name="connsiteX15" fmla="*/ 637881 w 666161"/>
                <a:gd name="connsiteY15" fmla="*/ 794994 h 1423447"/>
                <a:gd name="connsiteX16" fmla="*/ 408495 w 666161"/>
                <a:gd name="connsiteY16" fmla="*/ 999241 h 1423447"/>
                <a:gd name="connsiteX17" fmla="*/ 405353 w 666161"/>
                <a:gd name="connsiteY17" fmla="*/ 1423447 h 1423447"/>
                <a:gd name="connsiteX0" fmla="*/ 53419 w 666161"/>
                <a:gd name="connsiteY0" fmla="*/ 1302541 h 1428231"/>
                <a:gd name="connsiteX1" fmla="*/ 87984 w 666161"/>
                <a:gd name="connsiteY1" fmla="*/ 821774 h 1428231"/>
                <a:gd name="connsiteX2" fmla="*/ 0 w 666161"/>
                <a:gd name="connsiteY2" fmla="*/ 658376 h 1428231"/>
                <a:gd name="connsiteX3" fmla="*/ 21996 w 666161"/>
                <a:gd name="connsiteY3" fmla="*/ 416421 h 1428231"/>
                <a:gd name="connsiteX4" fmla="*/ 216817 w 666161"/>
                <a:gd name="connsiteY4" fmla="*/ 77056 h 1428231"/>
                <a:gd name="connsiteX5" fmla="*/ 282804 w 666161"/>
                <a:gd name="connsiteY5" fmla="*/ 36207 h 1428231"/>
                <a:gd name="connsiteX6" fmla="*/ 317369 w 666161"/>
                <a:gd name="connsiteY6" fmla="*/ 51918 h 1428231"/>
                <a:gd name="connsiteX7" fmla="*/ 377072 w 666161"/>
                <a:gd name="connsiteY7" fmla="*/ 4784 h 1428231"/>
                <a:gd name="connsiteX8" fmla="*/ 427349 w 666161"/>
                <a:gd name="connsiteY8" fmla="*/ 4784 h 1428231"/>
                <a:gd name="connsiteX9" fmla="*/ 455629 w 666161"/>
                <a:gd name="connsiteY9" fmla="*/ 33064 h 1428231"/>
                <a:gd name="connsiteX10" fmla="*/ 515332 w 666161"/>
                <a:gd name="connsiteY10" fmla="*/ 26780 h 1428231"/>
                <a:gd name="connsiteX11" fmla="*/ 565608 w 666161"/>
                <a:gd name="connsiteY11" fmla="*/ 58203 h 1428231"/>
                <a:gd name="connsiteX12" fmla="*/ 568751 w 666161"/>
                <a:gd name="connsiteY12" fmla="*/ 171324 h 1428231"/>
                <a:gd name="connsiteX13" fmla="*/ 634738 w 666161"/>
                <a:gd name="connsiteY13" fmla="*/ 168182 h 1428231"/>
                <a:gd name="connsiteX14" fmla="*/ 666161 w 666161"/>
                <a:gd name="connsiteY14" fmla="*/ 215316 h 1428231"/>
                <a:gd name="connsiteX15" fmla="*/ 637881 w 666161"/>
                <a:gd name="connsiteY15" fmla="*/ 799778 h 1428231"/>
                <a:gd name="connsiteX16" fmla="*/ 408495 w 666161"/>
                <a:gd name="connsiteY16" fmla="*/ 1004025 h 1428231"/>
                <a:gd name="connsiteX17" fmla="*/ 405353 w 666161"/>
                <a:gd name="connsiteY17" fmla="*/ 1428231 h 1428231"/>
                <a:gd name="connsiteX0" fmla="*/ 53419 w 666161"/>
                <a:gd name="connsiteY0" fmla="*/ 1302541 h 1428231"/>
                <a:gd name="connsiteX1" fmla="*/ 87984 w 666161"/>
                <a:gd name="connsiteY1" fmla="*/ 821774 h 1428231"/>
                <a:gd name="connsiteX2" fmla="*/ 0 w 666161"/>
                <a:gd name="connsiteY2" fmla="*/ 658376 h 1428231"/>
                <a:gd name="connsiteX3" fmla="*/ 21996 w 666161"/>
                <a:gd name="connsiteY3" fmla="*/ 416421 h 1428231"/>
                <a:gd name="connsiteX4" fmla="*/ 216817 w 666161"/>
                <a:gd name="connsiteY4" fmla="*/ 77056 h 1428231"/>
                <a:gd name="connsiteX5" fmla="*/ 282804 w 666161"/>
                <a:gd name="connsiteY5" fmla="*/ 36207 h 1428231"/>
                <a:gd name="connsiteX6" fmla="*/ 317369 w 666161"/>
                <a:gd name="connsiteY6" fmla="*/ 51918 h 1428231"/>
                <a:gd name="connsiteX7" fmla="*/ 377072 w 666161"/>
                <a:gd name="connsiteY7" fmla="*/ 4784 h 1428231"/>
                <a:gd name="connsiteX8" fmla="*/ 427349 w 666161"/>
                <a:gd name="connsiteY8" fmla="*/ 4784 h 1428231"/>
                <a:gd name="connsiteX9" fmla="*/ 455629 w 666161"/>
                <a:gd name="connsiteY9" fmla="*/ 33064 h 1428231"/>
                <a:gd name="connsiteX10" fmla="*/ 515332 w 666161"/>
                <a:gd name="connsiteY10" fmla="*/ 26780 h 1428231"/>
                <a:gd name="connsiteX11" fmla="*/ 565608 w 666161"/>
                <a:gd name="connsiteY11" fmla="*/ 58203 h 1428231"/>
                <a:gd name="connsiteX12" fmla="*/ 568751 w 666161"/>
                <a:gd name="connsiteY12" fmla="*/ 171324 h 1428231"/>
                <a:gd name="connsiteX13" fmla="*/ 634738 w 666161"/>
                <a:gd name="connsiteY13" fmla="*/ 168182 h 1428231"/>
                <a:gd name="connsiteX14" fmla="*/ 666161 w 666161"/>
                <a:gd name="connsiteY14" fmla="*/ 215316 h 1428231"/>
                <a:gd name="connsiteX15" fmla="*/ 637881 w 666161"/>
                <a:gd name="connsiteY15" fmla="*/ 799778 h 1428231"/>
                <a:gd name="connsiteX16" fmla="*/ 408495 w 666161"/>
                <a:gd name="connsiteY16" fmla="*/ 1004025 h 1428231"/>
                <a:gd name="connsiteX17" fmla="*/ 405353 w 666161"/>
                <a:gd name="connsiteY17" fmla="*/ 1428231 h 1428231"/>
                <a:gd name="connsiteX0" fmla="*/ 53419 w 666161"/>
                <a:gd name="connsiteY0" fmla="*/ 1302541 h 1428231"/>
                <a:gd name="connsiteX1" fmla="*/ 87984 w 666161"/>
                <a:gd name="connsiteY1" fmla="*/ 821774 h 1428231"/>
                <a:gd name="connsiteX2" fmla="*/ 0 w 666161"/>
                <a:gd name="connsiteY2" fmla="*/ 658376 h 1428231"/>
                <a:gd name="connsiteX3" fmla="*/ 21996 w 666161"/>
                <a:gd name="connsiteY3" fmla="*/ 416421 h 1428231"/>
                <a:gd name="connsiteX4" fmla="*/ 216817 w 666161"/>
                <a:gd name="connsiteY4" fmla="*/ 77056 h 1428231"/>
                <a:gd name="connsiteX5" fmla="*/ 282804 w 666161"/>
                <a:gd name="connsiteY5" fmla="*/ 36207 h 1428231"/>
                <a:gd name="connsiteX6" fmla="*/ 317369 w 666161"/>
                <a:gd name="connsiteY6" fmla="*/ 51918 h 1428231"/>
                <a:gd name="connsiteX7" fmla="*/ 377072 w 666161"/>
                <a:gd name="connsiteY7" fmla="*/ 4784 h 1428231"/>
                <a:gd name="connsiteX8" fmla="*/ 427349 w 666161"/>
                <a:gd name="connsiteY8" fmla="*/ 4784 h 1428231"/>
                <a:gd name="connsiteX9" fmla="*/ 455629 w 666161"/>
                <a:gd name="connsiteY9" fmla="*/ 33064 h 1428231"/>
                <a:gd name="connsiteX10" fmla="*/ 515332 w 666161"/>
                <a:gd name="connsiteY10" fmla="*/ 26780 h 1428231"/>
                <a:gd name="connsiteX11" fmla="*/ 565608 w 666161"/>
                <a:gd name="connsiteY11" fmla="*/ 58203 h 1428231"/>
                <a:gd name="connsiteX12" fmla="*/ 568751 w 666161"/>
                <a:gd name="connsiteY12" fmla="*/ 171324 h 1428231"/>
                <a:gd name="connsiteX13" fmla="*/ 634738 w 666161"/>
                <a:gd name="connsiteY13" fmla="*/ 168182 h 1428231"/>
                <a:gd name="connsiteX14" fmla="*/ 666161 w 666161"/>
                <a:gd name="connsiteY14" fmla="*/ 215316 h 1428231"/>
                <a:gd name="connsiteX15" fmla="*/ 637881 w 666161"/>
                <a:gd name="connsiteY15" fmla="*/ 799778 h 1428231"/>
                <a:gd name="connsiteX16" fmla="*/ 408495 w 666161"/>
                <a:gd name="connsiteY16" fmla="*/ 1004025 h 1428231"/>
                <a:gd name="connsiteX17" fmla="*/ 405353 w 666161"/>
                <a:gd name="connsiteY17" fmla="*/ 1428231 h 1428231"/>
                <a:gd name="connsiteX0" fmla="*/ 60838 w 673580"/>
                <a:gd name="connsiteY0" fmla="*/ 1302541 h 1428231"/>
                <a:gd name="connsiteX1" fmla="*/ 95403 w 673580"/>
                <a:gd name="connsiteY1" fmla="*/ 821774 h 1428231"/>
                <a:gd name="connsiteX2" fmla="*/ 7419 w 673580"/>
                <a:gd name="connsiteY2" fmla="*/ 658376 h 1428231"/>
                <a:gd name="connsiteX3" fmla="*/ 29415 w 673580"/>
                <a:gd name="connsiteY3" fmla="*/ 416421 h 1428231"/>
                <a:gd name="connsiteX4" fmla="*/ 224236 w 673580"/>
                <a:gd name="connsiteY4" fmla="*/ 77056 h 1428231"/>
                <a:gd name="connsiteX5" fmla="*/ 290223 w 673580"/>
                <a:gd name="connsiteY5" fmla="*/ 36207 h 1428231"/>
                <a:gd name="connsiteX6" fmla="*/ 324788 w 673580"/>
                <a:gd name="connsiteY6" fmla="*/ 51918 h 1428231"/>
                <a:gd name="connsiteX7" fmla="*/ 384491 w 673580"/>
                <a:gd name="connsiteY7" fmla="*/ 4784 h 1428231"/>
                <a:gd name="connsiteX8" fmla="*/ 434768 w 673580"/>
                <a:gd name="connsiteY8" fmla="*/ 4784 h 1428231"/>
                <a:gd name="connsiteX9" fmla="*/ 463048 w 673580"/>
                <a:gd name="connsiteY9" fmla="*/ 33064 h 1428231"/>
                <a:gd name="connsiteX10" fmla="*/ 522751 w 673580"/>
                <a:gd name="connsiteY10" fmla="*/ 26780 h 1428231"/>
                <a:gd name="connsiteX11" fmla="*/ 573027 w 673580"/>
                <a:gd name="connsiteY11" fmla="*/ 58203 h 1428231"/>
                <a:gd name="connsiteX12" fmla="*/ 576170 w 673580"/>
                <a:gd name="connsiteY12" fmla="*/ 171324 h 1428231"/>
                <a:gd name="connsiteX13" fmla="*/ 642157 w 673580"/>
                <a:gd name="connsiteY13" fmla="*/ 168182 h 1428231"/>
                <a:gd name="connsiteX14" fmla="*/ 673580 w 673580"/>
                <a:gd name="connsiteY14" fmla="*/ 215316 h 1428231"/>
                <a:gd name="connsiteX15" fmla="*/ 645300 w 673580"/>
                <a:gd name="connsiteY15" fmla="*/ 799778 h 1428231"/>
                <a:gd name="connsiteX16" fmla="*/ 415914 w 673580"/>
                <a:gd name="connsiteY16" fmla="*/ 1004025 h 1428231"/>
                <a:gd name="connsiteX17" fmla="*/ 412772 w 673580"/>
                <a:gd name="connsiteY17" fmla="*/ 1428231 h 1428231"/>
                <a:gd name="connsiteX0" fmla="*/ 60838 w 673580"/>
                <a:gd name="connsiteY0" fmla="*/ 1302541 h 1428231"/>
                <a:gd name="connsiteX1" fmla="*/ 95403 w 673580"/>
                <a:gd name="connsiteY1" fmla="*/ 821774 h 1428231"/>
                <a:gd name="connsiteX2" fmla="*/ 7419 w 673580"/>
                <a:gd name="connsiteY2" fmla="*/ 658376 h 1428231"/>
                <a:gd name="connsiteX3" fmla="*/ 29415 w 673580"/>
                <a:gd name="connsiteY3" fmla="*/ 416421 h 1428231"/>
                <a:gd name="connsiteX4" fmla="*/ 224236 w 673580"/>
                <a:gd name="connsiteY4" fmla="*/ 77056 h 1428231"/>
                <a:gd name="connsiteX5" fmla="*/ 290223 w 673580"/>
                <a:gd name="connsiteY5" fmla="*/ 36207 h 1428231"/>
                <a:gd name="connsiteX6" fmla="*/ 324788 w 673580"/>
                <a:gd name="connsiteY6" fmla="*/ 51918 h 1428231"/>
                <a:gd name="connsiteX7" fmla="*/ 384491 w 673580"/>
                <a:gd name="connsiteY7" fmla="*/ 4784 h 1428231"/>
                <a:gd name="connsiteX8" fmla="*/ 434768 w 673580"/>
                <a:gd name="connsiteY8" fmla="*/ 4784 h 1428231"/>
                <a:gd name="connsiteX9" fmla="*/ 463048 w 673580"/>
                <a:gd name="connsiteY9" fmla="*/ 33064 h 1428231"/>
                <a:gd name="connsiteX10" fmla="*/ 522751 w 673580"/>
                <a:gd name="connsiteY10" fmla="*/ 26780 h 1428231"/>
                <a:gd name="connsiteX11" fmla="*/ 573027 w 673580"/>
                <a:gd name="connsiteY11" fmla="*/ 58203 h 1428231"/>
                <a:gd name="connsiteX12" fmla="*/ 576170 w 673580"/>
                <a:gd name="connsiteY12" fmla="*/ 171324 h 1428231"/>
                <a:gd name="connsiteX13" fmla="*/ 642157 w 673580"/>
                <a:gd name="connsiteY13" fmla="*/ 168182 h 1428231"/>
                <a:gd name="connsiteX14" fmla="*/ 673580 w 673580"/>
                <a:gd name="connsiteY14" fmla="*/ 215316 h 1428231"/>
                <a:gd name="connsiteX15" fmla="*/ 645300 w 673580"/>
                <a:gd name="connsiteY15" fmla="*/ 799778 h 1428231"/>
                <a:gd name="connsiteX16" fmla="*/ 415914 w 673580"/>
                <a:gd name="connsiteY16" fmla="*/ 1004025 h 1428231"/>
                <a:gd name="connsiteX17" fmla="*/ 412772 w 673580"/>
                <a:gd name="connsiteY17" fmla="*/ 1428231 h 1428231"/>
                <a:gd name="connsiteX0" fmla="*/ 60838 w 673580"/>
                <a:gd name="connsiteY0" fmla="*/ 1302541 h 1428231"/>
                <a:gd name="connsiteX1" fmla="*/ 95403 w 673580"/>
                <a:gd name="connsiteY1" fmla="*/ 821774 h 1428231"/>
                <a:gd name="connsiteX2" fmla="*/ 7419 w 673580"/>
                <a:gd name="connsiteY2" fmla="*/ 658376 h 1428231"/>
                <a:gd name="connsiteX3" fmla="*/ 29415 w 673580"/>
                <a:gd name="connsiteY3" fmla="*/ 416421 h 1428231"/>
                <a:gd name="connsiteX4" fmla="*/ 224236 w 673580"/>
                <a:gd name="connsiteY4" fmla="*/ 77056 h 1428231"/>
                <a:gd name="connsiteX5" fmla="*/ 290223 w 673580"/>
                <a:gd name="connsiteY5" fmla="*/ 36207 h 1428231"/>
                <a:gd name="connsiteX6" fmla="*/ 324788 w 673580"/>
                <a:gd name="connsiteY6" fmla="*/ 51918 h 1428231"/>
                <a:gd name="connsiteX7" fmla="*/ 384491 w 673580"/>
                <a:gd name="connsiteY7" fmla="*/ 4784 h 1428231"/>
                <a:gd name="connsiteX8" fmla="*/ 434768 w 673580"/>
                <a:gd name="connsiteY8" fmla="*/ 4784 h 1428231"/>
                <a:gd name="connsiteX9" fmla="*/ 463048 w 673580"/>
                <a:gd name="connsiteY9" fmla="*/ 33064 h 1428231"/>
                <a:gd name="connsiteX10" fmla="*/ 522751 w 673580"/>
                <a:gd name="connsiteY10" fmla="*/ 26780 h 1428231"/>
                <a:gd name="connsiteX11" fmla="*/ 573027 w 673580"/>
                <a:gd name="connsiteY11" fmla="*/ 58203 h 1428231"/>
                <a:gd name="connsiteX12" fmla="*/ 576170 w 673580"/>
                <a:gd name="connsiteY12" fmla="*/ 171324 h 1428231"/>
                <a:gd name="connsiteX13" fmla="*/ 642157 w 673580"/>
                <a:gd name="connsiteY13" fmla="*/ 168182 h 1428231"/>
                <a:gd name="connsiteX14" fmla="*/ 673580 w 673580"/>
                <a:gd name="connsiteY14" fmla="*/ 215316 h 1428231"/>
                <a:gd name="connsiteX15" fmla="*/ 635873 w 673580"/>
                <a:gd name="connsiteY15" fmla="*/ 793493 h 1428231"/>
                <a:gd name="connsiteX16" fmla="*/ 415914 w 673580"/>
                <a:gd name="connsiteY16" fmla="*/ 1004025 h 1428231"/>
                <a:gd name="connsiteX17" fmla="*/ 412772 w 673580"/>
                <a:gd name="connsiteY17" fmla="*/ 1428231 h 1428231"/>
                <a:gd name="connsiteX0" fmla="*/ 60838 w 673580"/>
                <a:gd name="connsiteY0" fmla="*/ 1302541 h 1428231"/>
                <a:gd name="connsiteX1" fmla="*/ 95403 w 673580"/>
                <a:gd name="connsiteY1" fmla="*/ 821774 h 1428231"/>
                <a:gd name="connsiteX2" fmla="*/ 7419 w 673580"/>
                <a:gd name="connsiteY2" fmla="*/ 658376 h 1428231"/>
                <a:gd name="connsiteX3" fmla="*/ 29415 w 673580"/>
                <a:gd name="connsiteY3" fmla="*/ 416421 h 1428231"/>
                <a:gd name="connsiteX4" fmla="*/ 224236 w 673580"/>
                <a:gd name="connsiteY4" fmla="*/ 77056 h 1428231"/>
                <a:gd name="connsiteX5" fmla="*/ 290223 w 673580"/>
                <a:gd name="connsiteY5" fmla="*/ 36207 h 1428231"/>
                <a:gd name="connsiteX6" fmla="*/ 324788 w 673580"/>
                <a:gd name="connsiteY6" fmla="*/ 51918 h 1428231"/>
                <a:gd name="connsiteX7" fmla="*/ 384491 w 673580"/>
                <a:gd name="connsiteY7" fmla="*/ 4784 h 1428231"/>
                <a:gd name="connsiteX8" fmla="*/ 434768 w 673580"/>
                <a:gd name="connsiteY8" fmla="*/ 4784 h 1428231"/>
                <a:gd name="connsiteX9" fmla="*/ 463048 w 673580"/>
                <a:gd name="connsiteY9" fmla="*/ 33064 h 1428231"/>
                <a:gd name="connsiteX10" fmla="*/ 522751 w 673580"/>
                <a:gd name="connsiteY10" fmla="*/ 26780 h 1428231"/>
                <a:gd name="connsiteX11" fmla="*/ 573027 w 673580"/>
                <a:gd name="connsiteY11" fmla="*/ 58203 h 1428231"/>
                <a:gd name="connsiteX12" fmla="*/ 576170 w 673580"/>
                <a:gd name="connsiteY12" fmla="*/ 171324 h 1428231"/>
                <a:gd name="connsiteX13" fmla="*/ 642157 w 673580"/>
                <a:gd name="connsiteY13" fmla="*/ 168182 h 1428231"/>
                <a:gd name="connsiteX14" fmla="*/ 673580 w 673580"/>
                <a:gd name="connsiteY14" fmla="*/ 215316 h 1428231"/>
                <a:gd name="connsiteX15" fmla="*/ 635873 w 673580"/>
                <a:gd name="connsiteY15" fmla="*/ 793493 h 1428231"/>
                <a:gd name="connsiteX16" fmla="*/ 415914 w 673580"/>
                <a:gd name="connsiteY16" fmla="*/ 1004025 h 1428231"/>
                <a:gd name="connsiteX17" fmla="*/ 412772 w 673580"/>
                <a:gd name="connsiteY17" fmla="*/ 1428231 h 1428231"/>
                <a:gd name="connsiteX0" fmla="*/ 60838 w 673580"/>
                <a:gd name="connsiteY0" fmla="*/ 1302541 h 1428231"/>
                <a:gd name="connsiteX1" fmla="*/ 95403 w 673580"/>
                <a:gd name="connsiteY1" fmla="*/ 821774 h 1428231"/>
                <a:gd name="connsiteX2" fmla="*/ 7419 w 673580"/>
                <a:gd name="connsiteY2" fmla="*/ 658376 h 1428231"/>
                <a:gd name="connsiteX3" fmla="*/ 29415 w 673580"/>
                <a:gd name="connsiteY3" fmla="*/ 416421 h 1428231"/>
                <a:gd name="connsiteX4" fmla="*/ 224236 w 673580"/>
                <a:gd name="connsiteY4" fmla="*/ 77056 h 1428231"/>
                <a:gd name="connsiteX5" fmla="*/ 290223 w 673580"/>
                <a:gd name="connsiteY5" fmla="*/ 36207 h 1428231"/>
                <a:gd name="connsiteX6" fmla="*/ 324788 w 673580"/>
                <a:gd name="connsiteY6" fmla="*/ 51918 h 1428231"/>
                <a:gd name="connsiteX7" fmla="*/ 384491 w 673580"/>
                <a:gd name="connsiteY7" fmla="*/ 4784 h 1428231"/>
                <a:gd name="connsiteX8" fmla="*/ 434768 w 673580"/>
                <a:gd name="connsiteY8" fmla="*/ 4784 h 1428231"/>
                <a:gd name="connsiteX9" fmla="*/ 463048 w 673580"/>
                <a:gd name="connsiteY9" fmla="*/ 33064 h 1428231"/>
                <a:gd name="connsiteX10" fmla="*/ 522751 w 673580"/>
                <a:gd name="connsiteY10" fmla="*/ 26780 h 1428231"/>
                <a:gd name="connsiteX11" fmla="*/ 573027 w 673580"/>
                <a:gd name="connsiteY11" fmla="*/ 58203 h 1428231"/>
                <a:gd name="connsiteX12" fmla="*/ 576170 w 673580"/>
                <a:gd name="connsiteY12" fmla="*/ 171324 h 1428231"/>
                <a:gd name="connsiteX13" fmla="*/ 642157 w 673580"/>
                <a:gd name="connsiteY13" fmla="*/ 168182 h 1428231"/>
                <a:gd name="connsiteX14" fmla="*/ 673580 w 673580"/>
                <a:gd name="connsiteY14" fmla="*/ 215316 h 1428231"/>
                <a:gd name="connsiteX15" fmla="*/ 635873 w 673580"/>
                <a:gd name="connsiteY15" fmla="*/ 793493 h 1428231"/>
                <a:gd name="connsiteX16" fmla="*/ 415914 w 673580"/>
                <a:gd name="connsiteY16" fmla="*/ 1038590 h 1428231"/>
                <a:gd name="connsiteX17" fmla="*/ 412772 w 673580"/>
                <a:gd name="connsiteY17" fmla="*/ 1428231 h 1428231"/>
                <a:gd name="connsiteX0" fmla="*/ 60838 w 673651"/>
                <a:gd name="connsiteY0" fmla="*/ 1302541 h 1428231"/>
                <a:gd name="connsiteX1" fmla="*/ 95403 w 673651"/>
                <a:gd name="connsiteY1" fmla="*/ 821774 h 1428231"/>
                <a:gd name="connsiteX2" fmla="*/ 7419 w 673651"/>
                <a:gd name="connsiteY2" fmla="*/ 658376 h 1428231"/>
                <a:gd name="connsiteX3" fmla="*/ 29415 w 673651"/>
                <a:gd name="connsiteY3" fmla="*/ 416421 h 1428231"/>
                <a:gd name="connsiteX4" fmla="*/ 224236 w 673651"/>
                <a:gd name="connsiteY4" fmla="*/ 77056 h 1428231"/>
                <a:gd name="connsiteX5" fmla="*/ 290223 w 673651"/>
                <a:gd name="connsiteY5" fmla="*/ 36207 h 1428231"/>
                <a:gd name="connsiteX6" fmla="*/ 324788 w 673651"/>
                <a:gd name="connsiteY6" fmla="*/ 51918 h 1428231"/>
                <a:gd name="connsiteX7" fmla="*/ 384491 w 673651"/>
                <a:gd name="connsiteY7" fmla="*/ 4784 h 1428231"/>
                <a:gd name="connsiteX8" fmla="*/ 434768 w 673651"/>
                <a:gd name="connsiteY8" fmla="*/ 4784 h 1428231"/>
                <a:gd name="connsiteX9" fmla="*/ 463048 w 673651"/>
                <a:gd name="connsiteY9" fmla="*/ 33064 h 1428231"/>
                <a:gd name="connsiteX10" fmla="*/ 522751 w 673651"/>
                <a:gd name="connsiteY10" fmla="*/ 26780 h 1428231"/>
                <a:gd name="connsiteX11" fmla="*/ 573027 w 673651"/>
                <a:gd name="connsiteY11" fmla="*/ 58203 h 1428231"/>
                <a:gd name="connsiteX12" fmla="*/ 576170 w 673651"/>
                <a:gd name="connsiteY12" fmla="*/ 171324 h 1428231"/>
                <a:gd name="connsiteX13" fmla="*/ 642157 w 673651"/>
                <a:gd name="connsiteY13" fmla="*/ 168182 h 1428231"/>
                <a:gd name="connsiteX14" fmla="*/ 673580 w 673651"/>
                <a:gd name="connsiteY14" fmla="*/ 215316 h 1428231"/>
                <a:gd name="connsiteX15" fmla="*/ 635873 w 673651"/>
                <a:gd name="connsiteY15" fmla="*/ 793493 h 1428231"/>
                <a:gd name="connsiteX16" fmla="*/ 415914 w 673651"/>
                <a:gd name="connsiteY16" fmla="*/ 1038590 h 1428231"/>
                <a:gd name="connsiteX17" fmla="*/ 412772 w 673651"/>
                <a:gd name="connsiteY17" fmla="*/ 1428231 h 1428231"/>
                <a:gd name="connsiteX0" fmla="*/ 60838 w 673921"/>
                <a:gd name="connsiteY0" fmla="*/ 1302541 h 1428231"/>
                <a:gd name="connsiteX1" fmla="*/ 95403 w 673921"/>
                <a:gd name="connsiteY1" fmla="*/ 821774 h 1428231"/>
                <a:gd name="connsiteX2" fmla="*/ 7419 w 673921"/>
                <a:gd name="connsiteY2" fmla="*/ 658376 h 1428231"/>
                <a:gd name="connsiteX3" fmla="*/ 29415 w 673921"/>
                <a:gd name="connsiteY3" fmla="*/ 416421 h 1428231"/>
                <a:gd name="connsiteX4" fmla="*/ 224236 w 673921"/>
                <a:gd name="connsiteY4" fmla="*/ 77056 h 1428231"/>
                <a:gd name="connsiteX5" fmla="*/ 290223 w 673921"/>
                <a:gd name="connsiteY5" fmla="*/ 36207 h 1428231"/>
                <a:gd name="connsiteX6" fmla="*/ 324788 w 673921"/>
                <a:gd name="connsiteY6" fmla="*/ 51918 h 1428231"/>
                <a:gd name="connsiteX7" fmla="*/ 384491 w 673921"/>
                <a:gd name="connsiteY7" fmla="*/ 4784 h 1428231"/>
                <a:gd name="connsiteX8" fmla="*/ 434768 w 673921"/>
                <a:gd name="connsiteY8" fmla="*/ 4784 h 1428231"/>
                <a:gd name="connsiteX9" fmla="*/ 463048 w 673921"/>
                <a:gd name="connsiteY9" fmla="*/ 33064 h 1428231"/>
                <a:gd name="connsiteX10" fmla="*/ 522751 w 673921"/>
                <a:gd name="connsiteY10" fmla="*/ 26780 h 1428231"/>
                <a:gd name="connsiteX11" fmla="*/ 573027 w 673921"/>
                <a:gd name="connsiteY11" fmla="*/ 58203 h 1428231"/>
                <a:gd name="connsiteX12" fmla="*/ 576170 w 673921"/>
                <a:gd name="connsiteY12" fmla="*/ 171324 h 1428231"/>
                <a:gd name="connsiteX13" fmla="*/ 642157 w 673921"/>
                <a:gd name="connsiteY13" fmla="*/ 168182 h 1428231"/>
                <a:gd name="connsiteX14" fmla="*/ 673580 w 673921"/>
                <a:gd name="connsiteY14" fmla="*/ 215316 h 1428231"/>
                <a:gd name="connsiteX15" fmla="*/ 635873 w 673921"/>
                <a:gd name="connsiteY15" fmla="*/ 793493 h 1428231"/>
                <a:gd name="connsiteX16" fmla="*/ 415914 w 673921"/>
                <a:gd name="connsiteY16" fmla="*/ 1038590 h 1428231"/>
                <a:gd name="connsiteX17" fmla="*/ 412772 w 673921"/>
                <a:gd name="connsiteY17" fmla="*/ 1428231 h 1428231"/>
                <a:gd name="connsiteX0" fmla="*/ 60838 w 673921"/>
                <a:gd name="connsiteY0" fmla="*/ 1302541 h 1428231"/>
                <a:gd name="connsiteX1" fmla="*/ 95403 w 673921"/>
                <a:gd name="connsiteY1" fmla="*/ 821774 h 1428231"/>
                <a:gd name="connsiteX2" fmla="*/ 7419 w 673921"/>
                <a:gd name="connsiteY2" fmla="*/ 658376 h 1428231"/>
                <a:gd name="connsiteX3" fmla="*/ 29415 w 673921"/>
                <a:gd name="connsiteY3" fmla="*/ 416421 h 1428231"/>
                <a:gd name="connsiteX4" fmla="*/ 224236 w 673921"/>
                <a:gd name="connsiteY4" fmla="*/ 77056 h 1428231"/>
                <a:gd name="connsiteX5" fmla="*/ 290223 w 673921"/>
                <a:gd name="connsiteY5" fmla="*/ 36207 h 1428231"/>
                <a:gd name="connsiteX6" fmla="*/ 324788 w 673921"/>
                <a:gd name="connsiteY6" fmla="*/ 51918 h 1428231"/>
                <a:gd name="connsiteX7" fmla="*/ 384491 w 673921"/>
                <a:gd name="connsiteY7" fmla="*/ 4784 h 1428231"/>
                <a:gd name="connsiteX8" fmla="*/ 434768 w 673921"/>
                <a:gd name="connsiteY8" fmla="*/ 4784 h 1428231"/>
                <a:gd name="connsiteX9" fmla="*/ 463048 w 673921"/>
                <a:gd name="connsiteY9" fmla="*/ 33064 h 1428231"/>
                <a:gd name="connsiteX10" fmla="*/ 522751 w 673921"/>
                <a:gd name="connsiteY10" fmla="*/ 26780 h 1428231"/>
                <a:gd name="connsiteX11" fmla="*/ 573027 w 673921"/>
                <a:gd name="connsiteY11" fmla="*/ 58203 h 1428231"/>
                <a:gd name="connsiteX12" fmla="*/ 576170 w 673921"/>
                <a:gd name="connsiteY12" fmla="*/ 171324 h 1428231"/>
                <a:gd name="connsiteX13" fmla="*/ 642157 w 673921"/>
                <a:gd name="connsiteY13" fmla="*/ 156974 h 1428231"/>
                <a:gd name="connsiteX14" fmla="*/ 673580 w 673921"/>
                <a:gd name="connsiteY14" fmla="*/ 215316 h 1428231"/>
                <a:gd name="connsiteX15" fmla="*/ 635873 w 673921"/>
                <a:gd name="connsiteY15" fmla="*/ 793493 h 1428231"/>
                <a:gd name="connsiteX16" fmla="*/ 415914 w 673921"/>
                <a:gd name="connsiteY16" fmla="*/ 1038590 h 1428231"/>
                <a:gd name="connsiteX17" fmla="*/ 412772 w 673921"/>
                <a:gd name="connsiteY17" fmla="*/ 1428231 h 1428231"/>
                <a:gd name="connsiteX0" fmla="*/ 60838 w 673921"/>
                <a:gd name="connsiteY0" fmla="*/ 1302541 h 1428231"/>
                <a:gd name="connsiteX1" fmla="*/ 95403 w 673921"/>
                <a:gd name="connsiteY1" fmla="*/ 821774 h 1428231"/>
                <a:gd name="connsiteX2" fmla="*/ 7419 w 673921"/>
                <a:gd name="connsiteY2" fmla="*/ 658376 h 1428231"/>
                <a:gd name="connsiteX3" fmla="*/ 29415 w 673921"/>
                <a:gd name="connsiteY3" fmla="*/ 416421 h 1428231"/>
                <a:gd name="connsiteX4" fmla="*/ 224236 w 673921"/>
                <a:gd name="connsiteY4" fmla="*/ 77056 h 1428231"/>
                <a:gd name="connsiteX5" fmla="*/ 290223 w 673921"/>
                <a:gd name="connsiteY5" fmla="*/ 36207 h 1428231"/>
                <a:gd name="connsiteX6" fmla="*/ 324788 w 673921"/>
                <a:gd name="connsiteY6" fmla="*/ 51918 h 1428231"/>
                <a:gd name="connsiteX7" fmla="*/ 384491 w 673921"/>
                <a:gd name="connsiteY7" fmla="*/ 4784 h 1428231"/>
                <a:gd name="connsiteX8" fmla="*/ 434768 w 673921"/>
                <a:gd name="connsiteY8" fmla="*/ 4784 h 1428231"/>
                <a:gd name="connsiteX9" fmla="*/ 463048 w 673921"/>
                <a:gd name="connsiteY9" fmla="*/ 33064 h 1428231"/>
                <a:gd name="connsiteX10" fmla="*/ 522751 w 673921"/>
                <a:gd name="connsiteY10" fmla="*/ 26780 h 1428231"/>
                <a:gd name="connsiteX11" fmla="*/ 573027 w 673921"/>
                <a:gd name="connsiteY11" fmla="*/ 58203 h 1428231"/>
                <a:gd name="connsiteX12" fmla="*/ 576170 w 673921"/>
                <a:gd name="connsiteY12" fmla="*/ 171324 h 1428231"/>
                <a:gd name="connsiteX13" fmla="*/ 642157 w 673921"/>
                <a:gd name="connsiteY13" fmla="*/ 156974 h 1428231"/>
                <a:gd name="connsiteX14" fmla="*/ 673580 w 673921"/>
                <a:gd name="connsiteY14" fmla="*/ 215316 h 1428231"/>
                <a:gd name="connsiteX15" fmla="*/ 635873 w 673921"/>
                <a:gd name="connsiteY15" fmla="*/ 793493 h 1428231"/>
                <a:gd name="connsiteX16" fmla="*/ 415914 w 673921"/>
                <a:gd name="connsiteY16" fmla="*/ 1038590 h 1428231"/>
                <a:gd name="connsiteX17" fmla="*/ 412772 w 673921"/>
                <a:gd name="connsiteY17" fmla="*/ 1428231 h 1428231"/>
                <a:gd name="connsiteX0" fmla="*/ 60838 w 677972"/>
                <a:gd name="connsiteY0" fmla="*/ 1302541 h 1428231"/>
                <a:gd name="connsiteX1" fmla="*/ 95403 w 677972"/>
                <a:gd name="connsiteY1" fmla="*/ 821774 h 1428231"/>
                <a:gd name="connsiteX2" fmla="*/ 7419 w 677972"/>
                <a:gd name="connsiteY2" fmla="*/ 658376 h 1428231"/>
                <a:gd name="connsiteX3" fmla="*/ 29415 w 677972"/>
                <a:gd name="connsiteY3" fmla="*/ 416421 h 1428231"/>
                <a:gd name="connsiteX4" fmla="*/ 224236 w 677972"/>
                <a:gd name="connsiteY4" fmla="*/ 77056 h 1428231"/>
                <a:gd name="connsiteX5" fmla="*/ 290223 w 677972"/>
                <a:gd name="connsiteY5" fmla="*/ 36207 h 1428231"/>
                <a:gd name="connsiteX6" fmla="*/ 324788 w 677972"/>
                <a:gd name="connsiteY6" fmla="*/ 51918 h 1428231"/>
                <a:gd name="connsiteX7" fmla="*/ 384491 w 677972"/>
                <a:gd name="connsiteY7" fmla="*/ 4784 h 1428231"/>
                <a:gd name="connsiteX8" fmla="*/ 434768 w 677972"/>
                <a:gd name="connsiteY8" fmla="*/ 4784 h 1428231"/>
                <a:gd name="connsiteX9" fmla="*/ 463048 w 677972"/>
                <a:gd name="connsiteY9" fmla="*/ 33064 h 1428231"/>
                <a:gd name="connsiteX10" fmla="*/ 522751 w 677972"/>
                <a:gd name="connsiteY10" fmla="*/ 26780 h 1428231"/>
                <a:gd name="connsiteX11" fmla="*/ 573027 w 677972"/>
                <a:gd name="connsiteY11" fmla="*/ 58203 h 1428231"/>
                <a:gd name="connsiteX12" fmla="*/ 576170 w 677972"/>
                <a:gd name="connsiteY12" fmla="*/ 171324 h 1428231"/>
                <a:gd name="connsiteX13" fmla="*/ 673580 w 677972"/>
                <a:gd name="connsiteY13" fmla="*/ 215316 h 1428231"/>
                <a:gd name="connsiteX14" fmla="*/ 635873 w 677972"/>
                <a:gd name="connsiteY14" fmla="*/ 793493 h 1428231"/>
                <a:gd name="connsiteX15" fmla="*/ 415914 w 677972"/>
                <a:gd name="connsiteY15" fmla="*/ 1038590 h 1428231"/>
                <a:gd name="connsiteX16" fmla="*/ 412772 w 677972"/>
                <a:gd name="connsiteY16" fmla="*/ 1428231 h 1428231"/>
                <a:gd name="connsiteX0" fmla="*/ 60838 w 677972"/>
                <a:gd name="connsiteY0" fmla="*/ 1302541 h 1428231"/>
                <a:gd name="connsiteX1" fmla="*/ 95403 w 677972"/>
                <a:gd name="connsiteY1" fmla="*/ 821774 h 1428231"/>
                <a:gd name="connsiteX2" fmla="*/ 7419 w 677972"/>
                <a:gd name="connsiteY2" fmla="*/ 658376 h 1428231"/>
                <a:gd name="connsiteX3" fmla="*/ 29415 w 677972"/>
                <a:gd name="connsiteY3" fmla="*/ 416421 h 1428231"/>
                <a:gd name="connsiteX4" fmla="*/ 224236 w 677972"/>
                <a:gd name="connsiteY4" fmla="*/ 77056 h 1428231"/>
                <a:gd name="connsiteX5" fmla="*/ 290223 w 677972"/>
                <a:gd name="connsiteY5" fmla="*/ 36207 h 1428231"/>
                <a:gd name="connsiteX6" fmla="*/ 324788 w 677972"/>
                <a:gd name="connsiteY6" fmla="*/ 51918 h 1428231"/>
                <a:gd name="connsiteX7" fmla="*/ 384491 w 677972"/>
                <a:gd name="connsiteY7" fmla="*/ 4784 h 1428231"/>
                <a:gd name="connsiteX8" fmla="*/ 434768 w 677972"/>
                <a:gd name="connsiteY8" fmla="*/ 4784 h 1428231"/>
                <a:gd name="connsiteX9" fmla="*/ 463048 w 677972"/>
                <a:gd name="connsiteY9" fmla="*/ 33064 h 1428231"/>
                <a:gd name="connsiteX10" fmla="*/ 522751 w 677972"/>
                <a:gd name="connsiteY10" fmla="*/ 26780 h 1428231"/>
                <a:gd name="connsiteX11" fmla="*/ 573027 w 677972"/>
                <a:gd name="connsiteY11" fmla="*/ 58203 h 1428231"/>
                <a:gd name="connsiteX12" fmla="*/ 576170 w 677972"/>
                <a:gd name="connsiteY12" fmla="*/ 171324 h 1428231"/>
                <a:gd name="connsiteX13" fmla="*/ 673580 w 677972"/>
                <a:gd name="connsiteY13" fmla="*/ 215316 h 1428231"/>
                <a:gd name="connsiteX14" fmla="*/ 635873 w 677972"/>
                <a:gd name="connsiteY14" fmla="*/ 793493 h 1428231"/>
                <a:gd name="connsiteX15" fmla="*/ 415914 w 677972"/>
                <a:gd name="connsiteY15" fmla="*/ 1038590 h 1428231"/>
                <a:gd name="connsiteX16" fmla="*/ 412772 w 677972"/>
                <a:gd name="connsiteY16" fmla="*/ 1428231 h 1428231"/>
                <a:gd name="connsiteX0" fmla="*/ 60838 w 676867"/>
                <a:gd name="connsiteY0" fmla="*/ 1302541 h 1428231"/>
                <a:gd name="connsiteX1" fmla="*/ 95403 w 676867"/>
                <a:gd name="connsiteY1" fmla="*/ 821774 h 1428231"/>
                <a:gd name="connsiteX2" fmla="*/ 7419 w 676867"/>
                <a:gd name="connsiteY2" fmla="*/ 658376 h 1428231"/>
                <a:gd name="connsiteX3" fmla="*/ 29415 w 676867"/>
                <a:gd name="connsiteY3" fmla="*/ 416421 h 1428231"/>
                <a:gd name="connsiteX4" fmla="*/ 224236 w 676867"/>
                <a:gd name="connsiteY4" fmla="*/ 77056 h 1428231"/>
                <a:gd name="connsiteX5" fmla="*/ 290223 w 676867"/>
                <a:gd name="connsiteY5" fmla="*/ 36207 h 1428231"/>
                <a:gd name="connsiteX6" fmla="*/ 324788 w 676867"/>
                <a:gd name="connsiteY6" fmla="*/ 51918 h 1428231"/>
                <a:gd name="connsiteX7" fmla="*/ 384491 w 676867"/>
                <a:gd name="connsiteY7" fmla="*/ 4784 h 1428231"/>
                <a:gd name="connsiteX8" fmla="*/ 434768 w 676867"/>
                <a:gd name="connsiteY8" fmla="*/ 4784 h 1428231"/>
                <a:gd name="connsiteX9" fmla="*/ 463048 w 676867"/>
                <a:gd name="connsiteY9" fmla="*/ 33064 h 1428231"/>
                <a:gd name="connsiteX10" fmla="*/ 522751 w 676867"/>
                <a:gd name="connsiteY10" fmla="*/ 26780 h 1428231"/>
                <a:gd name="connsiteX11" fmla="*/ 573027 w 676867"/>
                <a:gd name="connsiteY11" fmla="*/ 58203 h 1428231"/>
                <a:gd name="connsiteX12" fmla="*/ 576170 w 676867"/>
                <a:gd name="connsiteY12" fmla="*/ 171324 h 1428231"/>
                <a:gd name="connsiteX13" fmla="*/ 673580 w 676867"/>
                <a:gd name="connsiteY13" fmla="*/ 215316 h 1428231"/>
                <a:gd name="connsiteX14" fmla="*/ 635873 w 676867"/>
                <a:gd name="connsiteY14" fmla="*/ 793493 h 1428231"/>
                <a:gd name="connsiteX15" fmla="*/ 463546 w 676867"/>
                <a:gd name="connsiteY15" fmla="*/ 1041391 h 1428231"/>
                <a:gd name="connsiteX16" fmla="*/ 412772 w 676867"/>
                <a:gd name="connsiteY16" fmla="*/ 1428231 h 1428231"/>
                <a:gd name="connsiteX0" fmla="*/ 60838 w 676867"/>
                <a:gd name="connsiteY0" fmla="*/ 1302541 h 1428231"/>
                <a:gd name="connsiteX1" fmla="*/ 95403 w 676867"/>
                <a:gd name="connsiteY1" fmla="*/ 821774 h 1428231"/>
                <a:gd name="connsiteX2" fmla="*/ 7419 w 676867"/>
                <a:gd name="connsiteY2" fmla="*/ 658376 h 1428231"/>
                <a:gd name="connsiteX3" fmla="*/ 29415 w 676867"/>
                <a:gd name="connsiteY3" fmla="*/ 416421 h 1428231"/>
                <a:gd name="connsiteX4" fmla="*/ 224236 w 676867"/>
                <a:gd name="connsiteY4" fmla="*/ 77056 h 1428231"/>
                <a:gd name="connsiteX5" fmla="*/ 290223 w 676867"/>
                <a:gd name="connsiteY5" fmla="*/ 36207 h 1428231"/>
                <a:gd name="connsiteX6" fmla="*/ 324788 w 676867"/>
                <a:gd name="connsiteY6" fmla="*/ 51918 h 1428231"/>
                <a:gd name="connsiteX7" fmla="*/ 384491 w 676867"/>
                <a:gd name="connsiteY7" fmla="*/ 4784 h 1428231"/>
                <a:gd name="connsiteX8" fmla="*/ 434768 w 676867"/>
                <a:gd name="connsiteY8" fmla="*/ 4784 h 1428231"/>
                <a:gd name="connsiteX9" fmla="*/ 463048 w 676867"/>
                <a:gd name="connsiteY9" fmla="*/ 33064 h 1428231"/>
                <a:gd name="connsiteX10" fmla="*/ 522751 w 676867"/>
                <a:gd name="connsiteY10" fmla="*/ 26780 h 1428231"/>
                <a:gd name="connsiteX11" fmla="*/ 573027 w 676867"/>
                <a:gd name="connsiteY11" fmla="*/ 58203 h 1428231"/>
                <a:gd name="connsiteX12" fmla="*/ 576170 w 676867"/>
                <a:gd name="connsiteY12" fmla="*/ 171324 h 1428231"/>
                <a:gd name="connsiteX13" fmla="*/ 673580 w 676867"/>
                <a:gd name="connsiteY13" fmla="*/ 215316 h 1428231"/>
                <a:gd name="connsiteX14" fmla="*/ 635873 w 676867"/>
                <a:gd name="connsiteY14" fmla="*/ 793493 h 1428231"/>
                <a:gd name="connsiteX15" fmla="*/ 463546 w 676867"/>
                <a:gd name="connsiteY15" fmla="*/ 1041391 h 1428231"/>
                <a:gd name="connsiteX16" fmla="*/ 412772 w 676867"/>
                <a:gd name="connsiteY16" fmla="*/ 1428231 h 1428231"/>
                <a:gd name="connsiteX0" fmla="*/ 60838 w 677032"/>
                <a:gd name="connsiteY0" fmla="*/ 1302541 h 1428231"/>
                <a:gd name="connsiteX1" fmla="*/ 95403 w 677032"/>
                <a:gd name="connsiteY1" fmla="*/ 821774 h 1428231"/>
                <a:gd name="connsiteX2" fmla="*/ 7419 w 677032"/>
                <a:gd name="connsiteY2" fmla="*/ 658376 h 1428231"/>
                <a:gd name="connsiteX3" fmla="*/ 29415 w 677032"/>
                <a:gd name="connsiteY3" fmla="*/ 416421 h 1428231"/>
                <a:gd name="connsiteX4" fmla="*/ 224236 w 677032"/>
                <a:gd name="connsiteY4" fmla="*/ 77056 h 1428231"/>
                <a:gd name="connsiteX5" fmla="*/ 290223 w 677032"/>
                <a:gd name="connsiteY5" fmla="*/ 36207 h 1428231"/>
                <a:gd name="connsiteX6" fmla="*/ 324788 w 677032"/>
                <a:gd name="connsiteY6" fmla="*/ 51918 h 1428231"/>
                <a:gd name="connsiteX7" fmla="*/ 384491 w 677032"/>
                <a:gd name="connsiteY7" fmla="*/ 4784 h 1428231"/>
                <a:gd name="connsiteX8" fmla="*/ 434768 w 677032"/>
                <a:gd name="connsiteY8" fmla="*/ 4784 h 1428231"/>
                <a:gd name="connsiteX9" fmla="*/ 463048 w 677032"/>
                <a:gd name="connsiteY9" fmla="*/ 33064 h 1428231"/>
                <a:gd name="connsiteX10" fmla="*/ 522751 w 677032"/>
                <a:gd name="connsiteY10" fmla="*/ 26780 h 1428231"/>
                <a:gd name="connsiteX11" fmla="*/ 573027 w 677032"/>
                <a:gd name="connsiteY11" fmla="*/ 58203 h 1428231"/>
                <a:gd name="connsiteX12" fmla="*/ 576170 w 677032"/>
                <a:gd name="connsiteY12" fmla="*/ 171324 h 1428231"/>
                <a:gd name="connsiteX13" fmla="*/ 673580 w 677032"/>
                <a:gd name="connsiteY13" fmla="*/ 215316 h 1428231"/>
                <a:gd name="connsiteX14" fmla="*/ 635873 w 677032"/>
                <a:gd name="connsiteY14" fmla="*/ 793493 h 1428231"/>
                <a:gd name="connsiteX15" fmla="*/ 455139 w 677032"/>
                <a:gd name="connsiteY15" fmla="*/ 1027382 h 1428231"/>
                <a:gd name="connsiteX16" fmla="*/ 412772 w 677032"/>
                <a:gd name="connsiteY16" fmla="*/ 1428231 h 1428231"/>
                <a:gd name="connsiteX0" fmla="*/ 47372 w 663566"/>
                <a:gd name="connsiteY0" fmla="*/ 1302541 h 1428231"/>
                <a:gd name="connsiteX1" fmla="*/ 81937 w 663566"/>
                <a:gd name="connsiteY1" fmla="*/ 821774 h 1428231"/>
                <a:gd name="connsiteX2" fmla="*/ 19090 w 663566"/>
                <a:gd name="connsiteY2" fmla="*/ 661518 h 1428231"/>
                <a:gd name="connsiteX3" fmla="*/ 15949 w 663566"/>
                <a:gd name="connsiteY3" fmla="*/ 416421 h 1428231"/>
                <a:gd name="connsiteX4" fmla="*/ 210770 w 663566"/>
                <a:gd name="connsiteY4" fmla="*/ 77056 h 1428231"/>
                <a:gd name="connsiteX5" fmla="*/ 276757 w 663566"/>
                <a:gd name="connsiteY5" fmla="*/ 36207 h 1428231"/>
                <a:gd name="connsiteX6" fmla="*/ 311322 w 663566"/>
                <a:gd name="connsiteY6" fmla="*/ 51918 h 1428231"/>
                <a:gd name="connsiteX7" fmla="*/ 371025 w 663566"/>
                <a:gd name="connsiteY7" fmla="*/ 4784 h 1428231"/>
                <a:gd name="connsiteX8" fmla="*/ 421302 w 663566"/>
                <a:gd name="connsiteY8" fmla="*/ 4784 h 1428231"/>
                <a:gd name="connsiteX9" fmla="*/ 449582 w 663566"/>
                <a:gd name="connsiteY9" fmla="*/ 33064 h 1428231"/>
                <a:gd name="connsiteX10" fmla="*/ 509285 w 663566"/>
                <a:gd name="connsiteY10" fmla="*/ 26780 h 1428231"/>
                <a:gd name="connsiteX11" fmla="*/ 559561 w 663566"/>
                <a:gd name="connsiteY11" fmla="*/ 58203 h 1428231"/>
                <a:gd name="connsiteX12" fmla="*/ 562704 w 663566"/>
                <a:gd name="connsiteY12" fmla="*/ 171324 h 1428231"/>
                <a:gd name="connsiteX13" fmla="*/ 660114 w 663566"/>
                <a:gd name="connsiteY13" fmla="*/ 215316 h 1428231"/>
                <a:gd name="connsiteX14" fmla="*/ 622407 w 663566"/>
                <a:gd name="connsiteY14" fmla="*/ 793493 h 1428231"/>
                <a:gd name="connsiteX15" fmla="*/ 441673 w 663566"/>
                <a:gd name="connsiteY15" fmla="*/ 1027382 h 1428231"/>
                <a:gd name="connsiteX16" fmla="*/ 399306 w 663566"/>
                <a:gd name="connsiteY16" fmla="*/ 1428231 h 1428231"/>
                <a:gd name="connsiteX0" fmla="*/ 32508 w 648702"/>
                <a:gd name="connsiteY0" fmla="*/ 1302541 h 1428231"/>
                <a:gd name="connsiteX1" fmla="*/ 67073 w 648702"/>
                <a:gd name="connsiteY1" fmla="*/ 821774 h 1428231"/>
                <a:gd name="connsiteX2" fmla="*/ 4226 w 648702"/>
                <a:gd name="connsiteY2" fmla="*/ 661518 h 1428231"/>
                <a:gd name="connsiteX3" fmla="*/ 35648 w 648702"/>
                <a:gd name="connsiteY3" fmla="*/ 419564 h 1428231"/>
                <a:gd name="connsiteX4" fmla="*/ 195906 w 648702"/>
                <a:gd name="connsiteY4" fmla="*/ 77056 h 1428231"/>
                <a:gd name="connsiteX5" fmla="*/ 261893 w 648702"/>
                <a:gd name="connsiteY5" fmla="*/ 36207 h 1428231"/>
                <a:gd name="connsiteX6" fmla="*/ 296458 w 648702"/>
                <a:gd name="connsiteY6" fmla="*/ 51918 h 1428231"/>
                <a:gd name="connsiteX7" fmla="*/ 356161 w 648702"/>
                <a:gd name="connsiteY7" fmla="*/ 4784 h 1428231"/>
                <a:gd name="connsiteX8" fmla="*/ 406438 w 648702"/>
                <a:gd name="connsiteY8" fmla="*/ 4784 h 1428231"/>
                <a:gd name="connsiteX9" fmla="*/ 434718 w 648702"/>
                <a:gd name="connsiteY9" fmla="*/ 33064 h 1428231"/>
                <a:gd name="connsiteX10" fmla="*/ 494421 w 648702"/>
                <a:gd name="connsiteY10" fmla="*/ 26780 h 1428231"/>
                <a:gd name="connsiteX11" fmla="*/ 544697 w 648702"/>
                <a:gd name="connsiteY11" fmla="*/ 58203 h 1428231"/>
                <a:gd name="connsiteX12" fmla="*/ 547840 w 648702"/>
                <a:gd name="connsiteY12" fmla="*/ 171324 h 1428231"/>
                <a:gd name="connsiteX13" fmla="*/ 645250 w 648702"/>
                <a:gd name="connsiteY13" fmla="*/ 215316 h 1428231"/>
                <a:gd name="connsiteX14" fmla="*/ 607543 w 648702"/>
                <a:gd name="connsiteY14" fmla="*/ 793493 h 1428231"/>
                <a:gd name="connsiteX15" fmla="*/ 426809 w 648702"/>
                <a:gd name="connsiteY15" fmla="*/ 1027382 h 1428231"/>
                <a:gd name="connsiteX16" fmla="*/ 384442 w 648702"/>
                <a:gd name="connsiteY16" fmla="*/ 1428231 h 1428231"/>
                <a:gd name="connsiteX0" fmla="*/ 22454 w 638648"/>
                <a:gd name="connsiteY0" fmla="*/ 1302541 h 1428231"/>
                <a:gd name="connsiteX1" fmla="*/ 57019 w 638648"/>
                <a:gd name="connsiteY1" fmla="*/ 821774 h 1428231"/>
                <a:gd name="connsiteX2" fmla="*/ 6740 w 638648"/>
                <a:gd name="connsiteY2" fmla="*/ 664660 h 1428231"/>
                <a:gd name="connsiteX3" fmla="*/ 25594 w 638648"/>
                <a:gd name="connsiteY3" fmla="*/ 419564 h 1428231"/>
                <a:gd name="connsiteX4" fmla="*/ 185852 w 638648"/>
                <a:gd name="connsiteY4" fmla="*/ 77056 h 1428231"/>
                <a:gd name="connsiteX5" fmla="*/ 251839 w 638648"/>
                <a:gd name="connsiteY5" fmla="*/ 36207 h 1428231"/>
                <a:gd name="connsiteX6" fmla="*/ 286404 w 638648"/>
                <a:gd name="connsiteY6" fmla="*/ 51918 h 1428231"/>
                <a:gd name="connsiteX7" fmla="*/ 346107 w 638648"/>
                <a:gd name="connsiteY7" fmla="*/ 4784 h 1428231"/>
                <a:gd name="connsiteX8" fmla="*/ 396384 w 638648"/>
                <a:gd name="connsiteY8" fmla="*/ 4784 h 1428231"/>
                <a:gd name="connsiteX9" fmla="*/ 424664 w 638648"/>
                <a:gd name="connsiteY9" fmla="*/ 33064 h 1428231"/>
                <a:gd name="connsiteX10" fmla="*/ 484367 w 638648"/>
                <a:gd name="connsiteY10" fmla="*/ 26780 h 1428231"/>
                <a:gd name="connsiteX11" fmla="*/ 534643 w 638648"/>
                <a:gd name="connsiteY11" fmla="*/ 58203 h 1428231"/>
                <a:gd name="connsiteX12" fmla="*/ 537786 w 638648"/>
                <a:gd name="connsiteY12" fmla="*/ 171324 h 1428231"/>
                <a:gd name="connsiteX13" fmla="*/ 635196 w 638648"/>
                <a:gd name="connsiteY13" fmla="*/ 215316 h 1428231"/>
                <a:gd name="connsiteX14" fmla="*/ 597489 w 638648"/>
                <a:gd name="connsiteY14" fmla="*/ 793493 h 1428231"/>
                <a:gd name="connsiteX15" fmla="*/ 416755 w 638648"/>
                <a:gd name="connsiteY15" fmla="*/ 1027382 h 1428231"/>
                <a:gd name="connsiteX16" fmla="*/ 374388 w 638648"/>
                <a:gd name="connsiteY16" fmla="*/ 1428231 h 1428231"/>
                <a:gd name="connsiteX0" fmla="*/ 22454 w 637280"/>
                <a:gd name="connsiteY0" fmla="*/ 1302541 h 1428231"/>
                <a:gd name="connsiteX1" fmla="*/ 57019 w 637280"/>
                <a:gd name="connsiteY1" fmla="*/ 821774 h 1428231"/>
                <a:gd name="connsiteX2" fmla="*/ 6740 w 637280"/>
                <a:gd name="connsiteY2" fmla="*/ 664660 h 1428231"/>
                <a:gd name="connsiteX3" fmla="*/ 25594 w 637280"/>
                <a:gd name="connsiteY3" fmla="*/ 419564 h 1428231"/>
                <a:gd name="connsiteX4" fmla="*/ 185852 w 637280"/>
                <a:gd name="connsiteY4" fmla="*/ 77056 h 1428231"/>
                <a:gd name="connsiteX5" fmla="*/ 251839 w 637280"/>
                <a:gd name="connsiteY5" fmla="*/ 36207 h 1428231"/>
                <a:gd name="connsiteX6" fmla="*/ 286404 w 637280"/>
                <a:gd name="connsiteY6" fmla="*/ 51918 h 1428231"/>
                <a:gd name="connsiteX7" fmla="*/ 346107 w 637280"/>
                <a:gd name="connsiteY7" fmla="*/ 4784 h 1428231"/>
                <a:gd name="connsiteX8" fmla="*/ 396384 w 637280"/>
                <a:gd name="connsiteY8" fmla="*/ 4784 h 1428231"/>
                <a:gd name="connsiteX9" fmla="*/ 424664 w 637280"/>
                <a:gd name="connsiteY9" fmla="*/ 33064 h 1428231"/>
                <a:gd name="connsiteX10" fmla="*/ 484367 w 637280"/>
                <a:gd name="connsiteY10" fmla="*/ 26780 h 1428231"/>
                <a:gd name="connsiteX11" fmla="*/ 534643 w 637280"/>
                <a:gd name="connsiteY11" fmla="*/ 58203 h 1428231"/>
                <a:gd name="connsiteX12" fmla="*/ 537786 w 637280"/>
                <a:gd name="connsiteY12" fmla="*/ 171324 h 1428231"/>
                <a:gd name="connsiteX13" fmla="*/ 635196 w 637280"/>
                <a:gd name="connsiteY13" fmla="*/ 215316 h 1428231"/>
                <a:gd name="connsiteX14" fmla="*/ 581779 w 637280"/>
                <a:gd name="connsiteY14" fmla="*/ 774640 h 1428231"/>
                <a:gd name="connsiteX15" fmla="*/ 416755 w 637280"/>
                <a:gd name="connsiteY15" fmla="*/ 1027382 h 1428231"/>
                <a:gd name="connsiteX16" fmla="*/ 374388 w 637280"/>
                <a:gd name="connsiteY16" fmla="*/ 1428231 h 1428231"/>
                <a:gd name="connsiteX0" fmla="*/ 22454 w 637280"/>
                <a:gd name="connsiteY0" fmla="*/ 1302541 h 1428231"/>
                <a:gd name="connsiteX1" fmla="*/ 57019 w 637280"/>
                <a:gd name="connsiteY1" fmla="*/ 821774 h 1428231"/>
                <a:gd name="connsiteX2" fmla="*/ 6740 w 637280"/>
                <a:gd name="connsiteY2" fmla="*/ 664660 h 1428231"/>
                <a:gd name="connsiteX3" fmla="*/ 25594 w 637280"/>
                <a:gd name="connsiteY3" fmla="*/ 419564 h 1428231"/>
                <a:gd name="connsiteX4" fmla="*/ 185852 w 637280"/>
                <a:gd name="connsiteY4" fmla="*/ 77056 h 1428231"/>
                <a:gd name="connsiteX5" fmla="*/ 251839 w 637280"/>
                <a:gd name="connsiteY5" fmla="*/ 36207 h 1428231"/>
                <a:gd name="connsiteX6" fmla="*/ 286404 w 637280"/>
                <a:gd name="connsiteY6" fmla="*/ 51918 h 1428231"/>
                <a:gd name="connsiteX7" fmla="*/ 346107 w 637280"/>
                <a:gd name="connsiteY7" fmla="*/ 4784 h 1428231"/>
                <a:gd name="connsiteX8" fmla="*/ 396384 w 637280"/>
                <a:gd name="connsiteY8" fmla="*/ 4784 h 1428231"/>
                <a:gd name="connsiteX9" fmla="*/ 424664 w 637280"/>
                <a:gd name="connsiteY9" fmla="*/ 33064 h 1428231"/>
                <a:gd name="connsiteX10" fmla="*/ 484367 w 637280"/>
                <a:gd name="connsiteY10" fmla="*/ 26780 h 1428231"/>
                <a:gd name="connsiteX11" fmla="*/ 534643 w 637280"/>
                <a:gd name="connsiteY11" fmla="*/ 58203 h 1428231"/>
                <a:gd name="connsiteX12" fmla="*/ 537786 w 637280"/>
                <a:gd name="connsiteY12" fmla="*/ 171324 h 1428231"/>
                <a:gd name="connsiteX13" fmla="*/ 635196 w 637280"/>
                <a:gd name="connsiteY13" fmla="*/ 215316 h 1428231"/>
                <a:gd name="connsiteX14" fmla="*/ 581779 w 637280"/>
                <a:gd name="connsiteY14" fmla="*/ 762336 h 1428231"/>
                <a:gd name="connsiteX15" fmla="*/ 416755 w 637280"/>
                <a:gd name="connsiteY15" fmla="*/ 1027382 h 1428231"/>
                <a:gd name="connsiteX16" fmla="*/ 374388 w 637280"/>
                <a:gd name="connsiteY16" fmla="*/ 1428231 h 1428231"/>
                <a:gd name="connsiteX0" fmla="*/ 22454 w 637280"/>
                <a:gd name="connsiteY0" fmla="*/ 1302541 h 1428231"/>
                <a:gd name="connsiteX1" fmla="*/ 57019 w 637280"/>
                <a:gd name="connsiteY1" fmla="*/ 821774 h 1428231"/>
                <a:gd name="connsiteX2" fmla="*/ 6740 w 637280"/>
                <a:gd name="connsiteY2" fmla="*/ 664660 h 1428231"/>
                <a:gd name="connsiteX3" fmla="*/ 25594 w 637280"/>
                <a:gd name="connsiteY3" fmla="*/ 419564 h 1428231"/>
                <a:gd name="connsiteX4" fmla="*/ 185852 w 637280"/>
                <a:gd name="connsiteY4" fmla="*/ 77056 h 1428231"/>
                <a:gd name="connsiteX5" fmla="*/ 251839 w 637280"/>
                <a:gd name="connsiteY5" fmla="*/ 36207 h 1428231"/>
                <a:gd name="connsiteX6" fmla="*/ 286404 w 637280"/>
                <a:gd name="connsiteY6" fmla="*/ 51918 h 1428231"/>
                <a:gd name="connsiteX7" fmla="*/ 346107 w 637280"/>
                <a:gd name="connsiteY7" fmla="*/ 4784 h 1428231"/>
                <a:gd name="connsiteX8" fmla="*/ 396384 w 637280"/>
                <a:gd name="connsiteY8" fmla="*/ 4784 h 1428231"/>
                <a:gd name="connsiteX9" fmla="*/ 424664 w 637280"/>
                <a:gd name="connsiteY9" fmla="*/ 33064 h 1428231"/>
                <a:gd name="connsiteX10" fmla="*/ 484367 w 637280"/>
                <a:gd name="connsiteY10" fmla="*/ 26780 h 1428231"/>
                <a:gd name="connsiteX11" fmla="*/ 534643 w 637280"/>
                <a:gd name="connsiteY11" fmla="*/ 58203 h 1428231"/>
                <a:gd name="connsiteX12" fmla="*/ 537786 w 637280"/>
                <a:gd name="connsiteY12" fmla="*/ 171324 h 1428231"/>
                <a:gd name="connsiteX13" fmla="*/ 635196 w 637280"/>
                <a:gd name="connsiteY13" fmla="*/ 215316 h 1428231"/>
                <a:gd name="connsiteX14" fmla="*/ 581779 w 637280"/>
                <a:gd name="connsiteY14" fmla="*/ 762336 h 1428231"/>
                <a:gd name="connsiteX15" fmla="*/ 416755 w 637280"/>
                <a:gd name="connsiteY15" fmla="*/ 1027382 h 1428231"/>
                <a:gd name="connsiteX16" fmla="*/ 374388 w 637280"/>
                <a:gd name="connsiteY16" fmla="*/ 1428231 h 1428231"/>
                <a:gd name="connsiteX0" fmla="*/ 22454 w 637363"/>
                <a:gd name="connsiteY0" fmla="*/ 1302541 h 1428231"/>
                <a:gd name="connsiteX1" fmla="*/ 57019 w 637363"/>
                <a:gd name="connsiteY1" fmla="*/ 821774 h 1428231"/>
                <a:gd name="connsiteX2" fmla="*/ 6740 w 637363"/>
                <a:gd name="connsiteY2" fmla="*/ 664660 h 1428231"/>
                <a:gd name="connsiteX3" fmla="*/ 25594 w 637363"/>
                <a:gd name="connsiteY3" fmla="*/ 419564 h 1428231"/>
                <a:gd name="connsiteX4" fmla="*/ 185852 w 637363"/>
                <a:gd name="connsiteY4" fmla="*/ 77056 h 1428231"/>
                <a:gd name="connsiteX5" fmla="*/ 251839 w 637363"/>
                <a:gd name="connsiteY5" fmla="*/ 36207 h 1428231"/>
                <a:gd name="connsiteX6" fmla="*/ 286404 w 637363"/>
                <a:gd name="connsiteY6" fmla="*/ 51918 h 1428231"/>
                <a:gd name="connsiteX7" fmla="*/ 346107 w 637363"/>
                <a:gd name="connsiteY7" fmla="*/ 4784 h 1428231"/>
                <a:gd name="connsiteX8" fmla="*/ 396384 w 637363"/>
                <a:gd name="connsiteY8" fmla="*/ 4784 h 1428231"/>
                <a:gd name="connsiteX9" fmla="*/ 424664 w 637363"/>
                <a:gd name="connsiteY9" fmla="*/ 33064 h 1428231"/>
                <a:gd name="connsiteX10" fmla="*/ 484367 w 637363"/>
                <a:gd name="connsiteY10" fmla="*/ 26780 h 1428231"/>
                <a:gd name="connsiteX11" fmla="*/ 534643 w 637363"/>
                <a:gd name="connsiteY11" fmla="*/ 58203 h 1428231"/>
                <a:gd name="connsiteX12" fmla="*/ 537786 w 637363"/>
                <a:gd name="connsiteY12" fmla="*/ 171324 h 1428231"/>
                <a:gd name="connsiteX13" fmla="*/ 635196 w 637363"/>
                <a:gd name="connsiteY13" fmla="*/ 215316 h 1428231"/>
                <a:gd name="connsiteX14" fmla="*/ 581779 w 637363"/>
                <a:gd name="connsiteY14" fmla="*/ 762336 h 1428231"/>
                <a:gd name="connsiteX15" fmla="*/ 407526 w 637363"/>
                <a:gd name="connsiteY15" fmla="*/ 1012001 h 1428231"/>
                <a:gd name="connsiteX16" fmla="*/ 374388 w 637363"/>
                <a:gd name="connsiteY16" fmla="*/ 1428231 h 1428231"/>
                <a:gd name="connsiteX0" fmla="*/ 22454 w 637363"/>
                <a:gd name="connsiteY0" fmla="*/ 1302541 h 1428231"/>
                <a:gd name="connsiteX1" fmla="*/ 87780 w 637363"/>
                <a:gd name="connsiteY1" fmla="*/ 877145 h 1428231"/>
                <a:gd name="connsiteX2" fmla="*/ 6740 w 637363"/>
                <a:gd name="connsiteY2" fmla="*/ 664660 h 1428231"/>
                <a:gd name="connsiteX3" fmla="*/ 25594 w 637363"/>
                <a:gd name="connsiteY3" fmla="*/ 419564 h 1428231"/>
                <a:gd name="connsiteX4" fmla="*/ 185852 w 637363"/>
                <a:gd name="connsiteY4" fmla="*/ 77056 h 1428231"/>
                <a:gd name="connsiteX5" fmla="*/ 251839 w 637363"/>
                <a:gd name="connsiteY5" fmla="*/ 36207 h 1428231"/>
                <a:gd name="connsiteX6" fmla="*/ 286404 w 637363"/>
                <a:gd name="connsiteY6" fmla="*/ 51918 h 1428231"/>
                <a:gd name="connsiteX7" fmla="*/ 346107 w 637363"/>
                <a:gd name="connsiteY7" fmla="*/ 4784 h 1428231"/>
                <a:gd name="connsiteX8" fmla="*/ 396384 w 637363"/>
                <a:gd name="connsiteY8" fmla="*/ 4784 h 1428231"/>
                <a:gd name="connsiteX9" fmla="*/ 424664 w 637363"/>
                <a:gd name="connsiteY9" fmla="*/ 33064 h 1428231"/>
                <a:gd name="connsiteX10" fmla="*/ 484367 w 637363"/>
                <a:gd name="connsiteY10" fmla="*/ 26780 h 1428231"/>
                <a:gd name="connsiteX11" fmla="*/ 534643 w 637363"/>
                <a:gd name="connsiteY11" fmla="*/ 58203 h 1428231"/>
                <a:gd name="connsiteX12" fmla="*/ 537786 w 637363"/>
                <a:gd name="connsiteY12" fmla="*/ 171324 h 1428231"/>
                <a:gd name="connsiteX13" fmla="*/ 635196 w 637363"/>
                <a:gd name="connsiteY13" fmla="*/ 215316 h 1428231"/>
                <a:gd name="connsiteX14" fmla="*/ 581779 w 637363"/>
                <a:gd name="connsiteY14" fmla="*/ 762336 h 1428231"/>
                <a:gd name="connsiteX15" fmla="*/ 407526 w 637363"/>
                <a:gd name="connsiteY15" fmla="*/ 1012001 h 1428231"/>
                <a:gd name="connsiteX16" fmla="*/ 374388 w 637363"/>
                <a:gd name="connsiteY16" fmla="*/ 1428231 h 1428231"/>
                <a:gd name="connsiteX0" fmla="*/ 22454 w 637363"/>
                <a:gd name="connsiteY0" fmla="*/ 1302541 h 1428231"/>
                <a:gd name="connsiteX1" fmla="*/ 106237 w 637363"/>
                <a:gd name="connsiteY1" fmla="*/ 904831 h 1428231"/>
                <a:gd name="connsiteX2" fmla="*/ 6740 w 637363"/>
                <a:gd name="connsiteY2" fmla="*/ 664660 h 1428231"/>
                <a:gd name="connsiteX3" fmla="*/ 25594 w 637363"/>
                <a:gd name="connsiteY3" fmla="*/ 419564 h 1428231"/>
                <a:gd name="connsiteX4" fmla="*/ 185852 w 637363"/>
                <a:gd name="connsiteY4" fmla="*/ 77056 h 1428231"/>
                <a:gd name="connsiteX5" fmla="*/ 251839 w 637363"/>
                <a:gd name="connsiteY5" fmla="*/ 36207 h 1428231"/>
                <a:gd name="connsiteX6" fmla="*/ 286404 w 637363"/>
                <a:gd name="connsiteY6" fmla="*/ 51918 h 1428231"/>
                <a:gd name="connsiteX7" fmla="*/ 346107 w 637363"/>
                <a:gd name="connsiteY7" fmla="*/ 4784 h 1428231"/>
                <a:gd name="connsiteX8" fmla="*/ 396384 w 637363"/>
                <a:gd name="connsiteY8" fmla="*/ 4784 h 1428231"/>
                <a:gd name="connsiteX9" fmla="*/ 424664 w 637363"/>
                <a:gd name="connsiteY9" fmla="*/ 33064 h 1428231"/>
                <a:gd name="connsiteX10" fmla="*/ 484367 w 637363"/>
                <a:gd name="connsiteY10" fmla="*/ 26780 h 1428231"/>
                <a:gd name="connsiteX11" fmla="*/ 534643 w 637363"/>
                <a:gd name="connsiteY11" fmla="*/ 58203 h 1428231"/>
                <a:gd name="connsiteX12" fmla="*/ 537786 w 637363"/>
                <a:gd name="connsiteY12" fmla="*/ 171324 h 1428231"/>
                <a:gd name="connsiteX13" fmla="*/ 635196 w 637363"/>
                <a:gd name="connsiteY13" fmla="*/ 215316 h 1428231"/>
                <a:gd name="connsiteX14" fmla="*/ 581779 w 637363"/>
                <a:gd name="connsiteY14" fmla="*/ 762336 h 1428231"/>
                <a:gd name="connsiteX15" fmla="*/ 407526 w 637363"/>
                <a:gd name="connsiteY15" fmla="*/ 1012001 h 1428231"/>
                <a:gd name="connsiteX16" fmla="*/ 374388 w 637363"/>
                <a:gd name="connsiteY16" fmla="*/ 1428231 h 1428231"/>
                <a:gd name="connsiteX0" fmla="*/ 22454 w 637363"/>
                <a:gd name="connsiteY0" fmla="*/ 1302541 h 1428231"/>
                <a:gd name="connsiteX1" fmla="*/ 78553 w 637363"/>
                <a:gd name="connsiteY1" fmla="*/ 880222 h 1428231"/>
                <a:gd name="connsiteX2" fmla="*/ 6740 w 637363"/>
                <a:gd name="connsiteY2" fmla="*/ 664660 h 1428231"/>
                <a:gd name="connsiteX3" fmla="*/ 25594 w 637363"/>
                <a:gd name="connsiteY3" fmla="*/ 419564 h 1428231"/>
                <a:gd name="connsiteX4" fmla="*/ 185852 w 637363"/>
                <a:gd name="connsiteY4" fmla="*/ 77056 h 1428231"/>
                <a:gd name="connsiteX5" fmla="*/ 251839 w 637363"/>
                <a:gd name="connsiteY5" fmla="*/ 36207 h 1428231"/>
                <a:gd name="connsiteX6" fmla="*/ 286404 w 637363"/>
                <a:gd name="connsiteY6" fmla="*/ 51918 h 1428231"/>
                <a:gd name="connsiteX7" fmla="*/ 346107 w 637363"/>
                <a:gd name="connsiteY7" fmla="*/ 4784 h 1428231"/>
                <a:gd name="connsiteX8" fmla="*/ 396384 w 637363"/>
                <a:gd name="connsiteY8" fmla="*/ 4784 h 1428231"/>
                <a:gd name="connsiteX9" fmla="*/ 424664 w 637363"/>
                <a:gd name="connsiteY9" fmla="*/ 33064 h 1428231"/>
                <a:gd name="connsiteX10" fmla="*/ 484367 w 637363"/>
                <a:gd name="connsiteY10" fmla="*/ 26780 h 1428231"/>
                <a:gd name="connsiteX11" fmla="*/ 534643 w 637363"/>
                <a:gd name="connsiteY11" fmla="*/ 58203 h 1428231"/>
                <a:gd name="connsiteX12" fmla="*/ 537786 w 637363"/>
                <a:gd name="connsiteY12" fmla="*/ 171324 h 1428231"/>
                <a:gd name="connsiteX13" fmla="*/ 635196 w 637363"/>
                <a:gd name="connsiteY13" fmla="*/ 215316 h 1428231"/>
                <a:gd name="connsiteX14" fmla="*/ 581779 w 637363"/>
                <a:gd name="connsiteY14" fmla="*/ 762336 h 1428231"/>
                <a:gd name="connsiteX15" fmla="*/ 407526 w 637363"/>
                <a:gd name="connsiteY15" fmla="*/ 1012001 h 1428231"/>
                <a:gd name="connsiteX16" fmla="*/ 374388 w 637363"/>
                <a:gd name="connsiteY16" fmla="*/ 1428231 h 1428231"/>
                <a:gd name="connsiteX0" fmla="*/ 22454 w 625883"/>
                <a:gd name="connsiteY0" fmla="*/ 1302541 h 1428231"/>
                <a:gd name="connsiteX1" fmla="*/ 78553 w 625883"/>
                <a:gd name="connsiteY1" fmla="*/ 880222 h 1428231"/>
                <a:gd name="connsiteX2" fmla="*/ 6740 w 625883"/>
                <a:gd name="connsiteY2" fmla="*/ 664660 h 1428231"/>
                <a:gd name="connsiteX3" fmla="*/ 25594 w 625883"/>
                <a:gd name="connsiteY3" fmla="*/ 419564 h 1428231"/>
                <a:gd name="connsiteX4" fmla="*/ 185852 w 625883"/>
                <a:gd name="connsiteY4" fmla="*/ 77056 h 1428231"/>
                <a:gd name="connsiteX5" fmla="*/ 251839 w 625883"/>
                <a:gd name="connsiteY5" fmla="*/ 36207 h 1428231"/>
                <a:gd name="connsiteX6" fmla="*/ 286404 w 625883"/>
                <a:gd name="connsiteY6" fmla="*/ 51918 h 1428231"/>
                <a:gd name="connsiteX7" fmla="*/ 346107 w 625883"/>
                <a:gd name="connsiteY7" fmla="*/ 4784 h 1428231"/>
                <a:gd name="connsiteX8" fmla="*/ 396384 w 625883"/>
                <a:gd name="connsiteY8" fmla="*/ 4784 h 1428231"/>
                <a:gd name="connsiteX9" fmla="*/ 424664 w 625883"/>
                <a:gd name="connsiteY9" fmla="*/ 33064 h 1428231"/>
                <a:gd name="connsiteX10" fmla="*/ 484367 w 625883"/>
                <a:gd name="connsiteY10" fmla="*/ 26780 h 1428231"/>
                <a:gd name="connsiteX11" fmla="*/ 534643 w 625883"/>
                <a:gd name="connsiteY11" fmla="*/ 58203 h 1428231"/>
                <a:gd name="connsiteX12" fmla="*/ 537786 w 625883"/>
                <a:gd name="connsiteY12" fmla="*/ 171324 h 1428231"/>
                <a:gd name="connsiteX13" fmla="*/ 622892 w 625883"/>
                <a:gd name="connsiteY13" fmla="*/ 215316 h 1428231"/>
                <a:gd name="connsiteX14" fmla="*/ 581779 w 625883"/>
                <a:gd name="connsiteY14" fmla="*/ 762336 h 1428231"/>
                <a:gd name="connsiteX15" fmla="*/ 407526 w 625883"/>
                <a:gd name="connsiteY15" fmla="*/ 1012001 h 1428231"/>
                <a:gd name="connsiteX16" fmla="*/ 374388 w 625883"/>
                <a:gd name="connsiteY16" fmla="*/ 1428231 h 1428231"/>
                <a:gd name="connsiteX0" fmla="*/ 22454 w 625883"/>
                <a:gd name="connsiteY0" fmla="*/ 1302541 h 1428231"/>
                <a:gd name="connsiteX1" fmla="*/ 78553 w 625883"/>
                <a:gd name="connsiteY1" fmla="*/ 880222 h 1428231"/>
                <a:gd name="connsiteX2" fmla="*/ 6740 w 625883"/>
                <a:gd name="connsiteY2" fmla="*/ 664660 h 1428231"/>
                <a:gd name="connsiteX3" fmla="*/ 25594 w 625883"/>
                <a:gd name="connsiteY3" fmla="*/ 419564 h 1428231"/>
                <a:gd name="connsiteX4" fmla="*/ 185852 w 625883"/>
                <a:gd name="connsiteY4" fmla="*/ 77056 h 1428231"/>
                <a:gd name="connsiteX5" fmla="*/ 251839 w 625883"/>
                <a:gd name="connsiteY5" fmla="*/ 36207 h 1428231"/>
                <a:gd name="connsiteX6" fmla="*/ 286404 w 625883"/>
                <a:gd name="connsiteY6" fmla="*/ 51918 h 1428231"/>
                <a:gd name="connsiteX7" fmla="*/ 346107 w 625883"/>
                <a:gd name="connsiteY7" fmla="*/ 4784 h 1428231"/>
                <a:gd name="connsiteX8" fmla="*/ 396384 w 625883"/>
                <a:gd name="connsiteY8" fmla="*/ 4784 h 1428231"/>
                <a:gd name="connsiteX9" fmla="*/ 424664 w 625883"/>
                <a:gd name="connsiteY9" fmla="*/ 33064 h 1428231"/>
                <a:gd name="connsiteX10" fmla="*/ 484367 w 625883"/>
                <a:gd name="connsiteY10" fmla="*/ 26780 h 1428231"/>
                <a:gd name="connsiteX11" fmla="*/ 534643 w 625883"/>
                <a:gd name="connsiteY11" fmla="*/ 58203 h 1428231"/>
                <a:gd name="connsiteX12" fmla="*/ 537786 w 625883"/>
                <a:gd name="connsiteY12" fmla="*/ 171324 h 1428231"/>
                <a:gd name="connsiteX13" fmla="*/ 622892 w 625883"/>
                <a:gd name="connsiteY13" fmla="*/ 215316 h 1428231"/>
                <a:gd name="connsiteX14" fmla="*/ 581779 w 625883"/>
                <a:gd name="connsiteY14" fmla="*/ 762336 h 1428231"/>
                <a:gd name="connsiteX15" fmla="*/ 407526 w 625883"/>
                <a:gd name="connsiteY15" fmla="*/ 1012001 h 1428231"/>
                <a:gd name="connsiteX16" fmla="*/ 374388 w 625883"/>
                <a:gd name="connsiteY16" fmla="*/ 1428231 h 1428231"/>
                <a:gd name="connsiteX0" fmla="*/ 22454 w 624735"/>
                <a:gd name="connsiteY0" fmla="*/ 1302541 h 1428231"/>
                <a:gd name="connsiteX1" fmla="*/ 78553 w 624735"/>
                <a:gd name="connsiteY1" fmla="*/ 880222 h 1428231"/>
                <a:gd name="connsiteX2" fmla="*/ 6740 w 624735"/>
                <a:gd name="connsiteY2" fmla="*/ 664660 h 1428231"/>
                <a:gd name="connsiteX3" fmla="*/ 25594 w 624735"/>
                <a:gd name="connsiteY3" fmla="*/ 419564 h 1428231"/>
                <a:gd name="connsiteX4" fmla="*/ 185852 w 624735"/>
                <a:gd name="connsiteY4" fmla="*/ 77056 h 1428231"/>
                <a:gd name="connsiteX5" fmla="*/ 251839 w 624735"/>
                <a:gd name="connsiteY5" fmla="*/ 36207 h 1428231"/>
                <a:gd name="connsiteX6" fmla="*/ 286404 w 624735"/>
                <a:gd name="connsiteY6" fmla="*/ 51918 h 1428231"/>
                <a:gd name="connsiteX7" fmla="*/ 346107 w 624735"/>
                <a:gd name="connsiteY7" fmla="*/ 4784 h 1428231"/>
                <a:gd name="connsiteX8" fmla="*/ 396384 w 624735"/>
                <a:gd name="connsiteY8" fmla="*/ 4784 h 1428231"/>
                <a:gd name="connsiteX9" fmla="*/ 424664 w 624735"/>
                <a:gd name="connsiteY9" fmla="*/ 33064 h 1428231"/>
                <a:gd name="connsiteX10" fmla="*/ 484367 w 624735"/>
                <a:gd name="connsiteY10" fmla="*/ 26780 h 1428231"/>
                <a:gd name="connsiteX11" fmla="*/ 534643 w 624735"/>
                <a:gd name="connsiteY11" fmla="*/ 58203 h 1428231"/>
                <a:gd name="connsiteX12" fmla="*/ 537786 w 624735"/>
                <a:gd name="connsiteY12" fmla="*/ 171324 h 1428231"/>
                <a:gd name="connsiteX13" fmla="*/ 622892 w 624735"/>
                <a:gd name="connsiteY13" fmla="*/ 215316 h 1428231"/>
                <a:gd name="connsiteX14" fmla="*/ 565053 w 624735"/>
                <a:gd name="connsiteY14" fmla="*/ 725539 h 1428231"/>
                <a:gd name="connsiteX15" fmla="*/ 407526 w 624735"/>
                <a:gd name="connsiteY15" fmla="*/ 1012001 h 1428231"/>
                <a:gd name="connsiteX16" fmla="*/ 374388 w 624735"/>
                <a:gd name="connsiteY16" fmla="*/ 1428231 h 1428231"/>
                <a:gd name="connsiteX0" fmla="*/ 22454 w 624735"/>
                <a:gd name="connsiteY0" fmla="*/ 1302541 h 1428231"/>
                <a:gd name="connsiteX1" fmla="*/ 78553 w 624735"/>
                <a:gd name="connsiteY1" fmla="*/ 880222 h 1428231"/>
                <a:gd name="connsiteX2" fmla="*/ 6740 w 624735"/>
                <a:gd name="connsiteY2" fmla="*/ 664660 h 1428231"/>
                <a:gd name="connsiteX3" fmla="*/ 25594 w 624735"/>
                <a:gd name="connsiteY3" fmla="*/ 419564 h 1428231"/>
                <a:gd name="connsiteX4" fmla="*/ 185852 w 624735"/>
                <a:gd name="connsiteY4" fmla="*/ 77056 h 1428231"/>
                <a:gd name="connsiteX5" fmla="*/ 251839 w 624735"/>
                <a:gd name="connsiteY5" fmla="*/ 36207 h 1428231"/>
                <a:gd name="connsiteX6" fmla="*/ 286404 w 624735"/>
                <a:gd name="connsiteY6" fmla="*/ 51918 h 1428231"/>
                <a:gd name="connsiteX7" fmla="*/ 346107 w 624735"/>
                <a:gd name="connsiteY7" fmla="*/ 4784 h 1428231"/>
                <a:gd name="connsiteX8" fmla="*/ 396384 w 624735"/>
                <a:gd name="connsiteY8" fmla="*/ 4784 h 1428231"/>
                <a:gd name="connsiteX9" fmla="*/ 424664 w 624735"/>
                <a:gd name="connsiteY9" fmla="*/ 33064 h 1428231"/>
                <a:gd name="connsiteX10" fmla="*/ 484367 w 624735"/>
                <a:gd name="connsiteY10" fmla="*/ 26780 h 1428231"/>
                <a:gd name="connsiteX11" fmla="*/ 534643 w 624735"/>
                <a:gd name="connsiteY11" fmla="*/ 58203 h 1428231"/>
                <a:gd name="connsiteX12" fmla="*/ 537786 w 624735"/>
                <a:gd name="connsiteY12" fmla="*/ 171324 h 1428231"/>
                <a:gd name="connsiteX13" fmla="*/ 622892 w 624735"/>
                <a:gd name="connsiteY13" fmla="*/ 215316 h 1428231"/>
                <a:gd name="connsiteX14" fmla="*/ 565053 w 624735"/>
                <a:gd name="connsiteY14" fmla="*/ 725539 h 1428231"/>
                <a:gd name="connsiteX15" fmla="*/ 407526 w 624735"/>
                <a:gd name="connsiteY15" fmla="*/ 991930 h 1428231"/>
                <a:gd name="connsiteX16" fmla="*/ 374388 w 624735"/>
                <a:gd name="connsiteY16" fmla="*/ 1428231 h 1428231"/>
                <a:gd name="connsiteX0" fmla="*/ 7471 w 609752"/>
                <a:gd name="connsiteY0" fmla="*/ 1302541 h 1428231"/>
                <a:gd name="connsiteX1" fmla="*/ 63570 w 609752"/>
                <a:gd name="connsiteY1" fmla="*/ 880222 h 1428231"/>
                <a:gd name="connsiteX2" fmla="*/ 21863 w 609752"/>
                <a:gd name="connsiteY2" fmla="*/ 664660 h 1428231"/>
                <a:gd name="connsiteX3" fmla="*/ 10611 w 609752"/>
                <a:gd name="connsiteY3" fmla="*/ 419564 h 1428231"/>
                <a:gd name="connsiteX4" fmla="*/ 170869 w 609752"/>
                <a:gd name="connsiteY4" fmla="*/ 77056 h 1428231"/>
                <a:gd name="connsiteX5" fmla="*/ 236856 w 609752"/>
                <a:gd name="connsiteY5" fmla="*/ 36207 h 1428231"/>
                <a:gd name="connsiteX6" fmla="*/ 271421 w 609752"/>
                <a:gd name="connsiteY6" fmla="*/ 51918 h 1428231"/>
                <a:gd name="connsiteX7" fmla="*/ 331124 w 609752"/>
                <a:gd name="connsiteY7" fmla="*/ 4784 h 1428231"/>
                <a:gd name="connsiteX8" fmla="*/ 381401 w 609752"/>
                <a:gd name="connsiteY8" fmla="*/ 4784 h 1428231"/>
                <a:gd name="connsiteX9" fmla="*/ 409681 w 609752"/>
                <a:gd name="connsiteY9" fmla="*/ 33064 h 1428231"/>
                <a:gd name="connsiteX10" fmla="*/ 469384 w 609752"/>
                <a:gd name="connsiteY10" fmla="*/ 26780 h 1428231"/>
                <a:gd name="connsiteX11" fmla="*/ 519660 w 609752"/>
                <a:gd name="connsiteY11" fmla="*/ 58203 h 1428231"/>
                <a:gd name="connsiteX12" fmla="*/ 522803 w 609752"/>
                <a:gd name="connsiteY12" fmla="*/ 171324 h 1428231"/>
                <a:gd name="connsiteX13" fmla="*/ 607909 w 609752"/>
                <a:gd name="connsiteY13" fmla="*/ 215316 h 1428231"/>
                <a:gd name="connsiteX14" fmla="*/ 550070 w 609752"/>
                <a:gd name="connsiteY14" fmla="*/ 725539 h 1428231"/>
                <a:gd name="connsiteX15" fmla="*/ 392543 w 609752"/>
                <a:gd name="connsiteY15" fmla="*/ 991930 h 1428231"/>
                <a:gd name="connsiteX16" fmla="*/ 359405 w 609752"/>
                <a:gd name="connsiteY16" fmla="*/ 1428231 h 1428231"/>
                <a:gd name="connsiteX0" fmla="*/ 0 w 602281"/>
                <a:gd name="connsiteY0" fmla="*/ 1302541 h 1428231"/>
                <a:gd name="connsiteX1" fmla="*/ 56099 w 602281"/>
                <a:gd name="connsiteY1" fmla="*/ 880222 h 1428231"/>
                <a:gd name="connsiteX2" fmla="*/ 14392 w 602281"/>
                <a:gd name="connsiteY2" fmla="*/ 664660 h 1428231"/>
                <a:gd name="connsiteX3" fmla="*/ 23212 w 602281"/>
                <a:gd name="connsiteY3" fmla="*/ 416218 h 1428231"/>
                <a:gd name="connsiteX4" fmla="*/ 163398 w 602281"/>
                <a:gd name="connsiteY4" fmla="*/ 77056 h 1428231"/>
                <a:gd name="connsiteX5" fmla="*/ 229385 w 602281"/>
                <a:gd name="connsiteY5" fmla="*/ 36207 h 1428231"/>
                <a:gd name="connsiteX6" fmla="*/ 263950 w 602281"/>
                <a:gd name="connsiteY6" fmla="*/ 51918 h 1428231"/>
                <a:gd name="connsiteX7" fmla="*/ 323653 w 602281"/>
                <a:gd name="connsiteY7" fmla="*/ 4784 h 1428231"/>
                <a:gd name="connsiteX8" fmla="*/ 373930 w 602281"/>
                <a:gd name="connsiteY8" fmla="*/ 4784 h 1428231"/>
                <a:gd name="connsiteX9" fmla="*/ 402210 w 602281"/>
                <a:gd name="connsiteY9" fmla="*/ 33064 h 1428231"/>
                <a:gd name="connsiteX10" fmla="*/ 461913 w 602281"/>
                <a:gd name="connsiteY10" fmla="*/ 26780 h 1428231"/>
                <a:gd name="connsiteX11" fmla="*/ 512189 w 602281"/>
                <a:gd name="connsiteY11" fmla="*/ 58203 h 1428231"/>
                <a:gd name="connsiteX12" fmla="*/ 515332 w 602281"/>
                <a:gd name="connsiteY12" fmla="*/ 171324 h 1428231"/>
                <a:gd name="connsiteX13" fmla="*/ 600438 w 602281"/>
                <a:gd name="connsiteY13" fmla="*/ 215316 h 1428231"/>
                <a:gd name="connsiteX14" fmla="*/ 542599 w 602281"/>
                <a:gd name="connsiteY14" fmla="*/ 725539 h 1428231"/>
                <a:gd name="connsiteX15" fmla="*/ 385072 w 602281"/>
                <a:gd name="connsiteY15" fmla="*/ 991930 h 1428231"/>
                <a:gd name="connsiteX16" fmla="*/ 351934 w 602281"/>
                <a:gd name="connsiteY16" fmla="*/ 1428231 h 1428231"/>
                <a:gd name="connsiteX0" fmla="*/ 0 w 602281"/>
                <a:gd name="connsiteY0" fmla="*/ 1302541 h 1352822"/>
                <a:gd name="connsiteX1" fmla="*/ 56099 w 602281"/>
                <a:gd name="connsiteY1" fmla="*/ 880222 h 1352822"/>
                <a:gd name="connsiteX2" fmla="*/ 14392 w 602281"/>
                <a:gd name="connsiteY2" fmla="*/ 664660 h 1352822"/>
                <a:gd name="connsiteX3" fmla="*/ 23212 w 602281"/>
                <a:gd name="connsiteY3" fmla="*/ 416218 h 1352822"/>
                <a:gd name="connsiteX4" fmla="*/ 163398 w 602281"/>
                <a:gd name="connsiteY4" fmla="*/ 77056 h 1352822"/>
                <a:gd name="connsiteX5" fmla="*/ 229385 w 602281"/>
                <a:gd name="connsiteY5" fmla="*/ 36207 h 1352822"/>
                <a:gd name="connsiteX6" fmla="*/ 263950 w 602281"/>
                <a:gd name="connsiteY6" fmla="*/ 51918 h 1352822"/>
                <a:gd name="connsiteX7" fmla="*/ 323653 w 602281"/>
                <a:gd name="connsiteY7" fmla="*/ 4784 h 1352822"/>
                <a:gd name="connsiteX8" fmla="*/ 373930 w 602281"/>
                <a:gd name="connsiteY8" fmla="*/ 4784 h 1352822"/>
                <a:gd name="connsiteX9" fmla="*/ 402210 w 602281"/>
                <a:gd name="connsiteY9" fmla="*/ 33064 h 1352822"/>
                <a:gd name="connsiteX10" fmla="*/ 461913 w 602281"/>
                <a:gd name="connsiteY10" fmla="*/ 26780 h 1352822"/>
                <a:gd name="connsiteX11" fmla="*/ 512189 w 602281"/>
                <a:gd name="connsiteY11" fmla="*/ 58203 h 1352822"/>
                <a:gd name="connsiteX12" fmla="*/ 515332 w 602281"/>
                <a:gd name="connsiteY12" fmla="*/ 171324 h 1352822"/>
                <a:gd name="connsiteX13" fmla="*/ 600438 w 602281"/>
                <a:gd name="connsiteY13" fmla="*/ 215316 h 1352822"/>
                <a:gd name="connsiteX14" fmla="*/ 542599 w 602281"/>
                <a:gd name="connsiteY14" fmla="*/ 725539 h 1352822"/>
                <a:gd name="connsiteX15" fmla="*/ 385072 w 602281"/>
                <a:gd name="connsiteY15" fmla="*/ 991930 h 1352822"/>
                <a:gd name="connsiteX16" fmla="*/ 351934 w 602281"/>
                <a:gd name="connsiteY16" fmla="*/ 1352822 h 135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2281" h="1352822">
                  <a:moveTo>
                    <a:pt x="0" y="1302541"/>
                  </a:moveTo>
                  <a:lnTo>
                    <a:pt x="56099" y="880222"/>
                  </a:lnTo>
                  <a:lnTo>
                    <a:pt x="14392" y="664660"/>
                  </a:lnTo>
                  <a:cubicBezTo>
                    <a:pt x="3394" y="597101"/>
                    <a:pt x="-1622" y="514152"/>
                    <a:pt x="23212" y="416218"/>
                  </a:cubicBezTo>
                  <a:cubicBezTo>
                    <a:pt x="48046" y="318284"/>
                    <a:pt x="119930" y="140425"/>
                    <a:pt x="163398" y="77056"/>
                  </a:cubicBezTo>
                  <a:cubicBezTo>
                    <a:pt x="206866" y="13687"/>
                    <a:pt x="212626" y="40397"/>
                    <a:pt x="229385" y="36207"/>
                  </a:cubicBezTo>
                  <a:cubicBezTo>
                    <a:pt x="246144" y="32017"/>
                    <a:pt x="248239" y="57155"/>
                    <a:pt x="263950" y="51918"/>
                  </a:cubicBezTo>
                  <a:lnTo>
                    <a:pt x="323653" y="4784"/>
                  </a:lnTo>
                  <a:cubicBezTo>
                    <a:pt x="341983" y="-3072"/>
                    <a:pt x="360837" y="71"/>
                    <a:pt x="373930" y="4784"/>
                  </a:cubicBezTo>
                  <a:cubicBezTo>
                    <a:pt x="387023" y="9497"/>
                    <a:pt x="387546" y="29398"/>
                    <a:pt x="402210" y="33064"/>
                  </a:cubicBezTo>
                  <a:lnTo>
                    <a:pt x="461913" y="26780"/>
                  </a:lnTo>
                  <a:cubicBezTo>
                    <a:pt x="480243" y="30970"/>
                    <a:pt x="503286" y="34112"/>
                    <a:pt x="512189" y="58203"/>
                  </a:cubicBezTo>
                  <a:cubicBezTo>
                    <a:pt x="521092" y="82294"/>
                    <a:pt x="503810" y="152994"/>
                    <a:pt x="515332" y="171324"/>
                  </a:cubicBezTo>
                  <a:cubicBezTo>
                    <a:pt x="532091" y="197509"/>
                    <a:pt x="590488" y="111621"/>
                    <a:pt x="600438" y="215316"/>
                  </a:cubicBezTo>
                  <a:cubicBezTo>
                    <a:pt x="610388" y="319011"/>
                    <a:pt x="578493" y="596103"/>
                    <a:pt x="542599" y="725539"/>
                  </a:cubicBezTo>
                  <a:cubicBezTo>
                    <a:pt x="506705" y="854975"/>
                    <a:pt x="423827" y="887188"/>
                    <a:pt x="385072" y="991930"/>
                  </a:cubicBezTo>
                  <a:cubicBezTo>
                    <a:pt x="353205" y="1144540"/>
                    <a:pt x="352981" y="1211420"/>
                    <a:pt x="351934" y="1352822"/>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6" name="Freeform: Shape 35"/>
            <p:cNvSpPr/>
            <p:nvPr/>
          </p:nvSpPr>
          <p:spPr>
            <a:xfrm>
              <a:off x="2569135" y="1762498"/>
              <a:ext cx="45719" cy="214966"/>
            </a:xfrm>
            <a:custGeom>
              <a:avLst/>
              <a:gdLst>
                <a:gd name="connsiteX0" fmla="*/ 182880 w 182880"/>
                <a:gd name="connsiteY0" fmla="*/ 0 h 354330"/>
                <a:gd name="connsiteX1" fmla="*/ 0 w 182880"/>
                <a:gd name="connsiteY1" fmla="*/ 354330 h 354330"/>
              </a:gdLst>
              <a:ahLst/>
              <a:cxnLst>
                <a:cxn ang="0">
                  <a:pos x="connsiteX0" y="connsiteY0"/>
                </a:cxn>
                <a:cxn ang="0">
                  <a:pos x="connsiteX1" y="connsiteY1"/>
                </a:cxn>
              </a:cxnLst>
              <a:rect l="l" t="t" r="r" b="b"/>
              <a:pathLst>
                <a:path w="182880" h="354330">
                  <a:moveTo>
                    <a:pt x="182880" y="0"/>
                  </a:moveTo>
                  <a:lnTo>
                    <a:pt x="0" y="35433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7" name="Freeform: Shape 36"/>
            <p:cNvSpPr/>
            <p:nvPr/>
          </p:nvSpPr>
          <p:spPr>
            <a:xfrm>
              <a:off x="2706016" y="1745440"/>
              <a:ext cx="56419" cy="298856"/>
            </a:xfrm>
            <a:custGeom>
              <a:avLst/>
              <a:gdLst>
                <a:gd name="connsiteX0" fmla="*/ 118110 w 118110"/>
                <a:gd name="connsiteY0" fmla="*/ 0 h 396240"/>
                <a:gd name="connsiteX1" fmla="*/ 0 w 118110"/>
                <a:gd name="connsiteY1" fmla="*/ 396240 h 396240"/>
              </a:gdLst>
              <a:ahLst/>
              <a:cxnLst>
                <a:cxn ang="0">
                  <a:pos x="connsiteX0" y="connsiteY0"/>
                </a:cxn>
                <a:cxn ang="0">
                  <a:pos x="connsiteX1" y="connsiteY1"/>
                </a:cxn>
              </a:cxnLst>
              <a:rect l="l" t="t" r="r" b="b"/>
              <a:pathLst>
                <a:path w="118110" h="396240">
                  <a:moveTo>
                    <a:pt x="118110" y="0"/>
                  </a:moveTo>
                  <a:lnTo>
                    <a:pt x="0" y="39624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9" name="Freeform: Shape 38"/>
            <p:cNvSpPr/>
            <p:nvPr/>
          </p:nvSpPr>
          <p:spPr>
            <a:xfrm>
              <a:off x="2842260" y="1878461"/>
              <a:ext cx="45719" cy="259266"/>
            </a:xfrm>
            <a:custGeom>
              <a:avLst/>
              <a:gdLst>
                <a:gd name="connsiteX0" fmla="*/ 57150 w 57150"/>
                <a:gd name="connsiteY0" fmla="*/ 0 h 358140"/>
                <a:gd name="connsiteX1" fmla="*/ 0 w 57150"/>
                <a:gd name="connsiteY1" fmla="*/ 358140 h 358140"/>
              </a:gdLst>
              <a:ahLst/>
              <a:cxnLst>
                <a:cxn ang="0">
                  <a:pos x="connsiteX0" y="connsiteY0"/>
                </a:cxn>
                <a:cxn ang="0">
                  <a:pos x="connsiteX1" y="connsiteY1"/>
                </a:cxn>
              </a:cxnLst>
              <a:rect l="l" t="t" r="r" b="b"/>
              <a:pathLst>
                <a:path w="57150" h="358140">
                  <a:moveTo>
                    <a:pt x="57150" y="0"/>
                  </a:moveTo>
                  <a:lnTo>
                    <a:pt x="0" y="35814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1" name="Freeform: Shape 40"/>
            <p:cNvSpPr/>
            <p:nvPr/>
          </p:nvSpPr>
          <p:spPr>
            <a:xfrm>
              <a:off x="2676985" y="2201535"/>
              <a:ext cx="175260" cy="42866"/>
            </a:xfrm>
            <a:custGeom>
              <a:avLst/>
              <a:gdLst>
                <a:gd name="connsiteX0" fmla="*/ 0 w 175260"/>
                <a:gd name="connsiteY0" fmla="*/ 0 h 49530"/>
                <a:gd name="connsiteX1" fmla="*/ 95250 w 175260"/>
                <a:gd name="connsiteY1" fmla="*/ 49530 h 49530"/>
                <a:gd name="connsiteX2" fmla="*/ 175260 w 175260"/>
                <a:gd name="connsiteY2" fmla="*/ 26670 h 49530"/>
                <a:gd name="connsiteX0" fmla="*/ 0 w 175260"/>
                <a:gd name="connsiteY0" fmla="*/ 0 h 50175"/>
                <a:gd name="connsiteX1" fmla="*/ 95250 w 175260"/>
                <a:gd name="connsiteY1" fmla="*/ 49530 h 50175"/>
                <a:gd name="connsiteX2" fmla="*/ 175260 w 175260"/>
                <a:gd name="connsiteY2" fmla="*/ 26670 h 50175"/>
                <a:gd name="connsiteX0" fmla="*/ 0 w 175260"/>
                <a:gd name="connsiteY0" fmla="*/ 0 h 42866"/>
                <a:gd name="connsiteX1" fmla="*/ 87630 w 175260"/>
                <a:gd name="connsiteY1" fmla="*/ 41910 h 42866"/>
                <a:gd name="connsiteX2" fmla="*/ 175260 w 175260"/>
                <a:gd name="connsiteY2" fmla="*/ 26670 h 42866"/>
              </a:gdLst>
              <a:ahLst/>
              <a:cxnLst>
                <a:cxn ang="0">
                  <a:pos x="connsiteX0" y="connsiteY0"/>
                </a:cxn>
                <a:cxn ang="0">
                  <a:pos x="connsiteX1" y="connsiteY1"/>
                </a:cxn>
                <a:cxn ang="0">
                  <a:pos x="connsiteX2" y="connsiteY2"/>
                </a:cxn>
              </a:cxnLst>
              <a:rect l="l" t="t" r="r" b="b"/>
              <a:pathLst>
                <a:path w="175260" h="42866">
                  <a:moveTo>
                    <a:pt x="0" y="0"/>
                  </a:moveTo>
                  <a:cubicBezTo>
                    <a:pt x="31750" y="16510"/>
                    <a:pt x="58420" y="37465"/>
                    <a:pt x="87630" y="41910"/>
                  </a:cubicBezTo>
                  <a:cubicBezTo>
                    <a:pt x="116840" y="46355"/>
                    <a:pt x="148590" y="34290"/>
                    <a:pt x="175260" y="26670"/>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
        <p:nvSpPr>
          <p:cNvPr id="43" name="Freeform: Shape 42"/>
          <p:cNvSpPr/>
          <p:nvPr/>
        </p:nvSpPr>
        <p:spPr>
          <a:xfrm>
            <a:off x="3958389" y="4788568"/>
            <a:ext cx="998622" cy="252664"/>
          </a:xfrm>
          <a:custGeom>
            <a:avLst/>
            <a:gdLst>
              <a:gd name="connsiteX0" fmla="*/ 0 w 998622"/>
              <a:gd name="connsiteY0" fmla="*/ 0 h 252664"/>
              <a:gd name="connsiteX1" fmla="*/ 372979 w 998622"/>
              <a:gd name="connsiteY1" fmla="*/ 168443 h 252664"/>
              <a:gd name="connsiteX2" fmla="*/ 998622 w 998622"/>
              <a:gd name="connsiteY2" fmla="*/ 252664 h 252664"/>
            </a:gdLst>
            <a:ahLst/>
            <a:cxnLst>
              <a:cxn ang="0">
                <a:pos x="connsiteX0" y="connsiteY0"/>
              </a:cxn>
              <a:cxn ang="0">
                <a:pos x="connsiteX1" y="connsiteY1"/>
              </a:cxn>
              <a:cxn ang="0">
                <a:pos x="connsiteX2" y="connsiteY2"/>
              </a:cxn>
            </a:cxnLst>
            <a:rect l="l" t="t" r="r" b="b"/>
            <a:pathLst>
              <a:path w="998622" h="252664">
                <a:moveTo>
                  <a:pt x="0" y="0"/>
                </a:moveTo>
                <a:lnTo>
                  <a:pt x="372979" y="168443"/>
                </a:lnTo>
                <a:lnTo>
                  <a:pt x="998622" y="252664"/>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5" name="Freeform: Shape 44"/>
          <p:cNvSpPr/>
          <p:nvPr/>
        </p:nvSpPr>
        <p:spPr>
          <a:xfrm>
            <a:off x="2656516" y="4104827"/>
            <a:ext cx="242893" cy="83856"/>
          </a:xfrm>
          <a:custGeom>
            <a:avLst/>
            <a:gdLst>
              <a:gd name="connsiteX0" fmla="*/ 0 w 336884"/>
              <a:gd name="connsiteY0" fmla="*/ 72189 h 72189"/>
              <a:gd name="connsiteX1" fmla="*/ 336884 w 336884"/>
              <a:gd name="connsiteY1" fmla="*/ 0 h 72189"/>
            </a:gdLst>
            <a:ahLst/>
            <a:cxnLst>
              <a:cxn ang="0">
                <a:pos x="connsiteX0" y="connsiteY0"/>
              </a:cxn>
              <a:cxn ang="0">
                <a:pos x="connsiteX1" y="connsiteY1"/>
              </a:cxn>
            </a:cxnLst>
            <a:rect l="l" t="t" r="r" b="b"/>
            <a:pathLst>
              <a:path w="336884" h="72189">
                <a:moveTo>
                  <a:pt x="0" y="72189"/>
                </a:moveTo>
                <a:lnTo>
                  <a:pt x="336884" y="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46" name="Freeform: Shape 45"/>
          <p:cNvSpPr/>
          <p:nvPr/>
        </p:nvSpPr>
        <p:spPr>
          <a:xfrm>
            <a:off x="4759624" y="3816934"/>
            <a:ext cx="2164413" cy="396558"/>
          </a:xfrm>
          <a:custGeom>
            <a:avLst/>
            <a:gdLst>
              <a:gd name="connsiteX0" fmla="*/ 0 w 3140242"/>
              <a:gd name="connsiteY0" fmla="*/ 132347 h 409073"/>
              <a:gd name="connsiteX1" fmla="*/ 577516 w 3140242"/>
              <a:gd name="connsiteY1" fmla="*/ 0 h 409073"/>
              <a:gd name="connsiteX2" fmla="*/ 1407695 w 3140242"/>
              <a:gd name="connsiteY2" fmla="*/ 168442 h 409073"/>
              <a:gd name="connsiteX3" fmla="*/ 2514600 w 3140242"/>
              <a:gd name="connsiteY3" fmla="*/ 228600 h 409073"/>
              <a:gd name="connsiteX4" fmla="*/ 3140242 w 3140242"/>
              <a:gd name="connsiteY4" fmla="*/ 409073 h 409073"/>
              <a:gd name="connsiteX0" fmla="*/ 0 w 3140242"/>
              <a:gd name="connsiteY0" fmla="*/ 132621 h 409347"/>
              <a:gd name="connsiteX1" fmla="*/ 577516 w 3140242"/>
              <a:gd name="connsiteY1" fmla="*/ 274 h 409347"/>
              <a:gd name="connsiteX2" fmla="*/ 1407695 w 3140242"/>
              <a:gd name="connsiteY2" fmla="*/ 168716 h 409347"/>
              <a:gd name="connsiteX3" fmla="*/ 2514600 w 3140242"/>
              <a:gd name="connsiteY3" fmla="*/ 228874 h 409347"/>
              <a:gd name="connsiteX4" fmla="*/ 3140242 w 3140242"/>
              <a:gd name="connsiteY4" fmla="*/ 409347 h 409347"/>
              <a:gd name="connsiteX0" fmla="*/ 0 w 3140242"/>
              <a:gd name="connsiteY0" fmla="*/ 132621 h 409347"/>
              <a:gd name="connsiteX1" fmla="*/ 577516 w 3140242"/>
              <a:gd name="connsiteY1" fmla="*/ 274 h 409347"/>
              <a:gd name="connsiteX2" fmla="*/ 1407695 w 3140242"/>
              <a:gd name="connsiteY2" fmla="*/ 168716 h 409347"/>
              <a:gd name="connsiteX3" fmla="*/ 2514600 w 3140242"/>
              <a:gd name="connsiteY3" fmla="*/ 228874 h 409347"/>
              <a:gd name="connsiteX4" fmla="*/ 3140242 w 3140242"/>
              <a:gd name="connsiteY4" fmla="*/ 409347 h 409347"/>
              <a:gd name="connsiteX0" fmla="*/ 0 w 3140242"/>
              <a:gd name="connsiteY0" fmla="*/ 132621 h 396558"/>
              <a:gd name="connsiteX1" fmla="*/ 577516 w 3140242"/>
              <a:gd name="connsiteY1" fmla="*/ 274 h 396558"/>
              <a:gd name="connsiteX2" fmla="*/ 1407695 w 3140242"/>
              <a:gd name="connsiteY2" fmla="*/ 168716 h 396558"/>
              <a:gd name="connsiteX3" fmla="*/ 2514600 w 3140242"/>
              <a:gd name="connsiteY3" fmla="*/ 228874 h 396558"/>
              <a:gd name="connsiteX4" fmla="*/ 3140242 w 3140242"/>
              <a:gd name="connsiteY4" fmla="*/ 396558 h 3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242" h="396558">
                <a:moveTo>
                  <a:pt x="0" y="132621"/>
                </a:moveTo>
                <a:cubicBezTo>
                  <a:pt x="192505" y="88505"/>
                  <a:pt x="342900" y="-5742"/>
                  <a:pt x="577516" y="274"/>
                </a:cubicBezTo>
                <a:cubicBezTo>
                  <a:pt x="812132" y="6290"/>
                  <a:pt x="1084848" y="130616"/>
                  <a:pt x="1407695" y="168716"/>
                </a:cubicBezTo>
                <a:cubicBezTo>
                  <a:pt x="1776663" y="188769"/>
                  <a:pt x="2225842" y="190900"/>
                  <a:pt x="2514600" y="228874"/>
                </a:cubicBezTo>
                <a:cubicBezTo>
                  <a:pt x="2803358" y="266848"/>
                  <a:pt x="2931695" y="336400"/>
                  <a:pt x="3140242" y="396558"/>
                </a:cubicBez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1" name="Freeform: Shape 50"/>
          <p:cNvSpPr/>
          <p:nvPr/>
        </p:nvSpPr>
        <p:spPr>
          <a:xfrm>
            <a:off x="4827414" y="4053680"/>
            <a:ext cx="1058779" cy="168442"/>
          </a:xfrm>
          <a:custGeom>
            <a:avLst/>
            <a:gdLst>
              <a:gd name="connsiteX0" fmla="*/ 0 w 1058779"/>
              <a:gd name="connsiteY0" fmla="*/ 168442 h 168442"/>
              <a:gd name="connsiteX1" fmla="*/ 565485 w 1058779"/>
              <a:gd name="connsiteY1" fmla="*/ 12032 h 168442"/>
              <a:gd name="connsiteX2" fmla="*/ 1058779 w 1058779"/>
              <a:gd name="connsiteY2" fmla="*/ 0 h 168442"/>
            </a:gdLst>
            <a:ahLst/>
            <a:cxnLst>
              <a:cxn ang="0">
                <a:pos x="connsiteX0" y="connsiteY0"/>
              </a:cxn>
              <a:cxn ang="0">
                <a:pos x="connsiteX1" y="connsiteY1"/>
              </a:cxn>
              <a:cxn ang="0">
                <a:pos x="connsiteX2" y="connsiteY2"/>
              </a:cxn>
            </a:cxnLst>
            <a:rect l="l" t="t" r="r" b="b"/>
            <a:pathLst>
              <a:path w="1058779" h="168442">
                <a:moveTo>
                  <a:pt x="0" y="168442"/>
                </a:moveTo>
                <a:lnTo>
                  <a:pt x="565485" y="12032"/>
                </a:lnTo>
                <a:lnTo>
                  <a:pt x="1058779" y="0"/>
                </a:lnTo>
              </a:path>
            </a:pathLst>
          </a:custGeom>
          <a:grpFill/>
          <a:ln w="28575" cap="rnd">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7" name="Oval 126"/>
          <p:cNvSpPr/>
          <p:nvPr/>
        </p:nvSpPr>
        <p:spPr>
          <a:xfrm>
            <a:off x="3769093" y="3790007"/>
            <a:ext cx="268977" cy="268977"/>
          </a:xfrm>
          <a:prstGeom prst="ellipse">
            <a:avLst/>
          </a:prstGeom>
          <a:blipFill>
            <a:blip r:embed="rId3"/>
            <a:stretch>
              <a:fillRect t="-17809" b="-17809"/>
            </a:stretch>
          </a:blip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8" name="Group 127"/>
          <p:cNvGrpSpPr/>
          <p:nvPr/>
        </p:nvGrpSpPr>
        <p:grpSpPr>
          <a:xfrm>
            <a:off x="7466342" y="3830631"/>
            <a:ext cx="2993798" cy="1629891"/>
            <a:chOff x="6911924" y="3712490"/>
            <a:chExt cx="2993798" cy="1629891"/>
          </a:xfrm>
        </p:grpSpPr>
        <p:grpSp>
          <p:nvGrpSpPr>
            <p:cNvPr id="129" name="Group 128"/>
            <p:cNvGrpSpPr/>
            <p:nvPr/>
          </p:nvGrpSpPr>
          <p:grpSpPr>
            <a:xfrm>
              <a:off x="6911924" y="3712490"/>
              <a:ext cx="2993798" cy="369332"/>
              <a:chOff x="7064602" y="3712490"/>
              <a:chExt cx="2993798" cy="369332"/>
            </a:xfrm>
          </p:grpSpPr>
          <p:sp>
            <p:nvSpPr>
              <p:cNvPr id="146" name="Freeform 24"/>
              <p:cNvSpPr>
                <a:spLocks noEditPoints="1"/>
              </p:cNvSpPr>
              <p:nvPr/>
            </p:nvSpPr>
            <p:spPr bwMode="auto">
              <a:xfrm>
                <a:off x="7064602" y="374240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7" name="TextBox 146"/>
              <p:cNvSpPr txBox="1"/>
              <p:nvPr/>
            </p:nvSpPr>
            <p:spPr>
              <a:xfrm>
                <a:off x="7567282" y="3712490"/>
                <a:ext cx="2491118" cy="369332"/>
              </a:xfrm>
              <a:prstGeom prst="rect">
                <a:avLst/>
              </a:prstGeom>
              <a:noFill/>
            </p:spPr>
            <p:txBody>
              <a:bodyPr wrap="square" rtlCol="0">
                <a:spAutoFit/>
              </a:bodyPr>
              <a:lstStyle/>
              <a:p>
                <a:r>
                  <a:rPr lang="en-GB" dirty="0"/>
                  <a:t>CC: RE: RE: RE SUBJECT</a:t>
                </a:r>
              </a:p>
            </p:txBody>
          </p:sp>
        </p:grpSp>
        <p:grpSp>
          <p:nvGrpSpPr>
            <p:cNvPr id="130" name="Group 129"/>
            <p:cNvGrpSpPr/>
            <p:nvPr/>
          </p:nvGrpSpPr>
          <p:grpSpPr>
            <a:xfrm>
              <a:off x="6911924" y="4128965"/>
              <a:ext cx="2993798" cy="369332"/>
              <a:chOff x="7064602" y="4128965"/>
              <a:chExt cx="2993798" cy="369332"/>
            </a:xfrm>
          </p:grpSpPr>
          <p:sp>
            <p:nvSpPr>
              <p:cNvPr id="144" name="Freeform 24"/>
              <p:cNvSpPr>
                <a:spLocks noEditPoints="1"/>
              </p:cNvSpPr>
              <p:nvPr/>
            </p:nvSpPr>
            <p:spPr bwMode="auto">
              <a:xfrm>
                <a:off x="7064602" y="416274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5" name="TextBox 144"/>
              <p:cNvSpPr txBox="1"/>
              <p:nvPr/>
            </p:nvSpPr>
            <p:spPr>
              <a:xfrm>
                <a:off x="7567282" y="4128965"/>
                <a:ext cx="2491118" cy="369332"/>
              </a:xfrm>
              <a:prstGeom prst="rect">
                <a:avLst/>
              </a:prstGeom>
              <a:noFill/>
            </p:spPr>
            <p:txBody>
              <a:bodyPr wrap="square" rtlCol="0">
                <a:spAutoFit/>
              </a:bodyPr>
              <a:lstStyle/>
              <a:p>
                <a:r>
                  <a:rPr lang="en-GB" dirty="0"/>
                  <a:t>RE: RE: RE SUBJECT</a:t>
                </a:r>
              </a:p>
            </p:txBody>
          </p:sp>
        </p:grpSp>
        <p:grpSp>
          <p:nvGrpSpPr>
            <p:cNvPr id="133" name="Group 132"/>
            <p:cNvGrpSpPr/>
            <p:nvPr/>
          </p:nvGrpSpPr>
          <p:grpSpPr>
            <a:xfrm>
              <a:off x="6911924" y="4551007"/>
              <a:ext cx="2993798" cy="369332"/>
              <a:chOff x="7064602" y="4551007"/>
              <a:chExt cx="2993798" cy="369332"/>
            </a:xfrm>
          </p:grpSpPr>
          <p:sp>
            <p:nvSpPr>
              <p:cNvPr id="142" name="Freeform 24"/>
              <p:cNvSpPr>
                <a:spLocks noEditPoints="1"/>
              </p:cNvSpPr>
              <p:nvPr/>
            </p:nvSpPr>
            <p:spPr bwMode="auto">
              <a:xfrm>
                <a:off x="7064602" y="458308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3" name="TextBox 142"/>
              <p:cNvSpPr txBox="1"/>
              <p:nvPr/>
            </p:nvSpPr>
            <p:spPr>
              <a:xfrm>
                <a:off x="7567282" y="4551007"/>
                <a:ext cx="2491118" cy="369332"/>
              </a:xfrm>
              <a:prstGeom prst="rect">
                <a:avLst/>
              </a:prstGeom>
              <a:noFill/>
            </p:spPr>
            <p:txBody>
              <a:bodyPr wrap="square" rtlCol="0">
                <a:spAutoFit/>
              </a:bodyPr>
              <a:lstStyle/>
              <a:p>
                <a:r>
                  <a:rPr lang="en-GB" dirty="0"/>
                  <a:t>FWD: RE SUBJECT</a:t>
                </a:r>
              </a:p>
            </p:txBody>
          </p:sp>
        </p:grpSp>
        <p:grpSp>
          <p:nvGrpSpPr>
            <p:cNvPr id="139" name="Group 138"/>
            <p:cNvGrpSpPr/>
            <p:nvPr/>
          </p:nvGrpSpPr>
          <p:grpSpPr>
            <a:xfrm>
              <a:off x="6911924" y="4973049"/>
              <a:ext cx="2993798" cy="369332"/>
              <a:chOff x="7064602" y="4973049"/>
              <a:chExt cx="2993798" cy="369332"/>
            </a:xfrm>
          </p:grpSpPr>
          <p:sp>
            <p:nvSpPr>
              <p:cNvPr id="140" name="Freeform 24"/>
              <p:cNvSpPr>
                <a:spLocks noEditPoints="1"/>
              </p:cNvSpPr>
              <p:nvPr/>
            </p:nvSpPr>
            <p:spPr bwMode="auto">
              <a:xfrm>
                <a:off x="7064602" y="500342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1" name="TextBox 140"/>
              <p:cNvSpPr txBox="1"/>
              <p:nvPr/>
            </p:nvSpPr>
            <p:spPr>
              <a:xfrm>
                <a:off x="7567282" y="4973049"/>
                <a:ext cx="2491118" cy="369332"/>
              </a:xfrm>
              <a:prstGeom prst="rect">
                <a:avLst/>
              </a:prstGeom>
              <a:noFill/>
            </p:spPr>
            <p:txBody>
              <a:bodyPr wrap="square" rtlCol="0">
                <a:spAutoFit/>
              </a:bodyPr>
              <a:lstStyle/>
              <a:p>
                <a:r>
                  <a:rPr lang="en-GB" dirty="0"/>
                  <a:t>RE SUBJECT</a:t>
                </a:r>
              </a:p>
            </p:txBody>
          </p:sp>
        </p:grpSp>
      </p:grpSp>
      <p:sp>
        <p:nvSpPr>
          <p:cNvPr id="148" name="Freeform: Shape 147"/>
          <p:cNvSpPr/>
          <p:nvPr/>
        </p:nvSpPr>
        <p:spPr>
          <a:xfrm>
            <a:off x="7170499" y="2695085"/>
            <a:ext cx="3432517" cy="4284041"/>
          </a:xfrm>
          <a:custGeom>
            <a:avLst/>
            <a:gdLst>
              <a:gd name="connsiteX0" fmla="*/ 0 w 3432517"/>
              <a:gd name="connsiteY0" fmla="*/ 1716260 h 4284041"/>
              <a:gd name="connsiteX1" fmla="*/ 1716259 w 3432517"/>
              <a:gd name="connsiteY1" fmla="*/ 3432519 h 4284041"/>
              <a:gd name="connsiteX2" fmla="*/ 3423657 w 3432517"/>
              <a:gd name="connsiteY2" fmla="*/ 1891738 h 4284041"/>
              <a:gd name="connsiteX3" fmla="*/ 3432517 w 3432517"/>
              <a:gd name="connsiteY3" fmla="*/ 1716280 h 4284041"/>
              <a:gd name="connsiteX4" fmla="*/ 3432517 w 3432517"/>
              <a:gd name="connsiteY4" fmla="*/ 4284041 h 4284041"/>
              <a:gd name="connsiteX5" fmla="*/ 0 w 3432517"/>
              <a:gd name="connsiteY5" fmla="*/ 4284041 h 4284041"/>
              <a:gd name="connsiteX6" fmla="*/ 0 w 3432517"/>
              <a:gd name="connsiteY6" fmla="*/ 0 h 4284041"/>
              <a:gd name="connsiteX7" fmla="*/ 3432517 w 3432517"/>
              <a:gd name="connsiteY7" fmla="*/ 0 h 4284041"/>
              <a:gd name="connsiteX8" fmla="*/ 3432517 w 3432517"/>
              <a:gd name="connsiteY8" fmla="*/ 1716241 h 4284041"/>
              <a:gd name="connsiteX9" fmla="*/ 3423657 w 3432517"/>
              <a:gd name="connsiteY9" fmla="*/ 1540783 h 4284041"/>
              <a:gd name="connsiteX10" fmla="*/ 1716259 w 3432517"/>
              <a:gd name="connsiteY10" fmla="*/ 1 h 4284041"/>
              <a:gd name="connsiteX11" fmla="*/ 0 w 3432517"/>
              <a:gd name="connsiteY11" fmla="*/ 1716260 h 428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2517" h="4284041">
                <a:moveTo>
                  <a:pt x="0" y="1716260"/>
                </a:moveTo>
                <a:cubicBezTo>
                  <a:pt x="0" y="2664124"/>
                  <a:pt x="768395" y="3432519"/>
                  <a:pt x="1716259" y="3432519"/>
                </a:cubicBezTo>
                <a:cubicBezTo>
                  <a:pt x="2604882" y="3432519"/>
                  <a:pt x="3335768" y="2757172"/>
                  <a:pt x="3423657" y="1891738"/>
                </a:cubicBezTo>
                <a:lnTo>
                  <a:pt x="3432517" y="1716280"/>
                </a:lnTo>
                <a:lnTo>
                  <a:pt x="3432517" y="4284041"/>
                </a:lnTo>
                <a:lnTo>
                  <a:pt x="0" y="4284041"/>
                </a:lnTo>
                <a:close/>
                <a:moveTo>
                  <a:pt x="0" y="0"/>
                </a:moveTo>
                <a:lnTo>
                  <a:pt x="3432517" y="0"/>
                </a:lnTo>
                <a:lnTo>
                  <a:pt x="3432517" y="1716241"/>
                </a:lnTo>
                <a:lnTo>
                  <a:pt x="3423657" y="1540783"/>
                </a:lnTo>
                <a:cubicBezTo>
                  <a:pt x="3335768" y="675348"/>
                  <a:pt x="2604882" y="1"/>
                  <a:pt x="1716259" y="1"/>
                </a:cubicBezTo>
                <a:cubicBezTo>
                  <a:pt x="768395" y="1"/>
                  <a:pt x="0" y="768396"/>
                  <a:pt x="0" y="17162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0" name="Straight Connector 149"/>
          <p:cNvCxnSpPr/>
          <p:nvPr/>
        </p:nvCxnSpPr>
        <p:spPr>
          <a:xfrm flipV="1">
            <a:off x="4911969" y="2715952"/>
            <a:ext cx="3677091" cy="715003"/>
          </a:xfrm>
          <a:prstGeom prst="line">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cxnSp>
      <p:cxnSp>
        <p:nvCxnSpPr>
          <p:cNvPr id="151" name="Straight Connector 150"/>
          <p:cNvCxnSpPr>
            <a:endCxn id="149" idx="3"/>
          </p:cNvCxnSpPr>
          <p:nvPr/>
        </p:nvCxnSpPr>
        <p:spPr>
          <a:xfrm>
            <a:off x="4827414" y="3743569"/>
            <a:ext cx="2845765" cy="1878369"/>
          </a:xfrm>
          <a:prstGeom prst="line">
            <a:avLst/>
          </a:prstGeom>
          <a:noFill/>
          <a:ln w="28575" cap="rnd">
            <a:solidFill>
              <a:schemeClr val="accent3"/>
            </a:solidFill>
            <a:prstDash val="sysDot"/>
            <a:round/>
            <a:headEnd/>
            <a:tailEnd/>
          </a:ln>
          <a:extLst>
            <a:ext uri="{909E8E84-426E-40DD-AFC4-6F175D3DCCD1}">
              <a14:hiddenFill xmlns:a14="http://schemas.microsoft.com/office/drawing/2010/main">
                <a:noFill/>
              </a14:hiddenFill>
            </a:ext>
          </a:extLst>
        </p:spPr>
      </p:cxnSp>
      <p:grpSp>
        <p:nvGrpSpPr>
          <p:cNvPr id="152" name="Group 151"/>
          <p:cNvGrpSpPr/>
          <p:nvPr/>
        </p:nvGrpSpPr>
        <p:grpSpPr>
          <a:xfrm>
            <a:off x="7496433" y="3116160"/>
            <a:ext cx="2780649" cy="568175"/>
            <a:chOff x="7094693" y="2998019"/>
            <a:chExt cx="2780649" cy="568175"/>
          </a:xfrm>
        </p:grpSpPr>
        <p:sp>
          <p:nvSpPr>
            <p:cNvPr id="153" name="TextBox 152"/>
            <p:cNvSpPr txBox="1"/>
            <p:nvPr/>
          </p:nvSpPr>
          <p:spPr>
            <a:xfrm>
              <a:off x="7323654" y="2998019"/>
              <a:ext cx="2322727" cy="461665"/>
            </a:xfrm>
            <a:prstGeom prst="rect">
              <a:avLst/>
            </a:prstGeom>
            <a:noFill/>
          </p:spPr>
          <p:txBody>
            <a:bodyPr wrap="square" rtlCol="0">
              <a:spAutoFit/>
            </a:bodyPr>
            <a:lstStyle/>
            <a:p>
              <a:pPr algn="ctr"/>
              <a:r>
                <a:rPr lang="en-GB" sz="2400" dirty="0"/>
                <a:t>INBOX (50)</a:t>
              </a:r>
            </a:p>
          </p:txBody>
        </p:sp>
        <p:cxnSp>
          <p:nvCxnSpPr>
            <p:cNvPr id="154" name="Straight Connector 153"/>
            <p:cNvCxnSpPr/>
            <p:nvPr/>
          </p:nvCxnSpPr>
          <p:spPr>
            <a:xfrm>
              <a:off x="7094693" y="3566194"/>
              <a:ext cx="2780649"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grpSp>
      <p:grpSp>
        <p:nvGrpSpPr>
          <p:cNvPr id="155" name="Group 154"/>
          <p:cNvGrpSpPr/>
          <p:nvPr/>
        </p:nvGrpSpPr>
        <p:grpSpPr>
          <a:xfrm>
            <a:off x="7464273" y="3830631"/>
            <a:ext cx="3059520" cy="369332"/>
            <a:chOff x="7064602" y="3712490"/>
            <a:chExt cx="3059520" cy="369332"/>
          </a:xfrm>
        </p:grpSpPr>
        <p:sp>
          <p:nvSpPr>
            <p:cNvPr id="156" name="Freeform 24"/>
            <p:cNvSpPr>
              <a:spLocks noEditPoints="1"/>
            </p:cNvSpPr>
            <p:nvPr/>
          </p:nvSpPr>
          <p:spPr bwMode="auto">
            <a:xfrm>
              <a:off x="7064602" y="374240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7" name="TextBox 156"/>
            <p:cNvSpPr txBox="1"/>
            <p:nvPr/>
          </p:nvSpPr>
          <p:spPr>
            <a:xfrm>
              <a:off x="7567281" y="3712490"/>
              <a:ext cx="2556841" cy="369332"/>
            </a:xfrm>
            <a:prstGeom prst="rect">
              <a:avLst/>
            </a:prstGeom>
            <a:noFill/>
          </p:spPr>
          <p:txBody>
            <a:bodyPr wrap="square" rtlCol="0">
              <a:spAutoFit/>
            </a:bodyPr>
            <a:lstStyle/>
            <a:p>
              <a:r>
                <a:rPr lang="en-GB" dirty="0"/>
                <a:t>FW: RE: RE: RE: RE::RE:RE</a:t>
              </a:r>
            </a:p>
          </p:txBody>
        </p:sp>
      </p:grpSp>
      <p:grpSp>
        <p:nvGrpSpPr>
          <p:cNvPr id="158" name="Group 157"/>
          <p:cNvGrpSpPr/>
          <p:nvPr/>
        </p:nvGrpSpPr>
        <p:grpSpPr>
          <a:xfrm>
            <a:off x="7464273" y="4247106"/>
            <a:ext cx="3138742" cy="369332"/>
            <a:chOff x="7064602" y="4128965"/>
            <a:chExt cx="3138742" cy="369332"/>
          </a:xfrm>
        </p:grpSpPr>
        <p:sp>
          <p:nvSpPr>
            <p:cNvPr id="159" name="Freeform 24"/>
            <p:cNvSpPr>
              <a:spLocks noEditPoints="1"/>
            </p:cNvSpPr>
            <p:nvPr/>
          </p:nvSpPr>
          <p:spPr bwMode="auto">
            <a:xfrm>
              <a:off x="7064602" y="416274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60" name="TextBox 159"/>
            <p:cNvSpPr txBox="1"/>
            <p:nvPr/>
          </p:nvSpPr>
          <p:spPr>
            <a:xfrm>
              <a:off x="7567281" y="4128965"/>
              <a:ext cx="2636063" cy="369332"/>
            </a:xfrm>
            <a:prstGeom prst="rect">
              <a:avLst/>
            </a:prstGeom>
            <a:noFill/>
          </p:spPr>
          <p:txBody>
            <a:bodyPr wrap="square" rtlCol="0">
              <a:spAutoFit/>
            </a:bodyPr>
            <a:lstStyle/>
            <a:p>
              <a:r>
                <a:rPr lang="en-GB" dirty="0"/>
                <a:t>RE: RE: RE: RE: RE:RE: RE:</a:t>
              </a:r>
            </a:p>
          </p:txBody>
        </p:sp>
      </p:grpSp>
      <p:grpSp>
        <p:nvGrpSpPr>
          <p:cNvPr id="161" name="Group 160"/>
          <p:cNvGrpSpPr/>
          <p:nvPr/>
        </p:nvGrpSpPr>
        <p:grpSpPr>
          <a:xfrm>
            <a:off x="7464273" y="4669148"/>
            <a:ext cx="2993798" cy="369332"/>
            <a:chOff x="7064602" y="4551007"/>
            <a:chExt cx="2993798" cy="369332"/>
          </a:xfrm>
        </p:grpSpPr>
        <p:sp>
          <p:nvSpPr>
            <p:cNvPr id="162" name="Freeform 24"/>
            <p:cNvSpPr>
              <a:spLocks noEditPoints="1"/>
            </p:cNvSpPr>
            <p:nvPr/>
          </p:nvSpPr>
          <p:spPr bwMode="auto">
            <a:xfrm>
              <a:off x="7064602" y="458308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63" name="TextBox 162"/>
            <p:cNvSpPr txBox="1"/>
            <p:nvPr/>
          </p:nvSpPr>
          <p:spPr>
            <a:xfrm>
              <a:off x="7567282" y="4551007"/>
              <a:ext cx="2491118" cy="369332"/>
            </a:xfrm>
            <a:prstGeom prst="rect">
              <a:avLst/>
            </a:prstGeom>
            <a:noFill/>
          </p:spPr>
          <p:txBody>
            <a:bodyPr wrap="square" rtlCol="0">
              <a:spAutoFit/>
            </a:bodyPr>
            <a:lstStyle/>
            <a:p>
              <a:r>
                <a:rPr lang="en-GB" dirty="0"/>
                <a:t>FW: RE: RE: RE: RE: RE:</a:t>
              </a:r>
            </a:p>
          </p:txBody>
        </p:sp>
      </p:grpSp>
      <p:grpSp>
        <p:nvGrpSpPr>
          <p:cNvPr id="164" name="Group 163"/>
          <p:cNvGrpSpPr/>
          <p:nvPr/>
        </p:nvGrpSpPr>
        <p:grpSpPr>
          <a:xfrm>
            <a:off x="7464273" y="5091190"/>
            <a:ext cx="2993798" cy="369332"/>
            <a:chOff x="7064602" y="4973049"/>
            <a:chExt cx="2993798" cy="369332"/>
          </a:xfrm>
        </p:grpSpPr>
        <p:sp>
          <p:nvSpPr>
            <p:cNvPr id="165" name="Freeform 24"/>
            <p:cNvSpPr>
              <a:spLocks noEditPoints="1"/>
            </p:cNvSpPr>
            <p:nvPr/>
          </p:nvSpPr>
          <p:spPr bwMode="auto">
            <a:xfrm>
              <a:off x="7064602" y="5003420"/>
              <a:ext cx="432820" cy="305186"/>
            </a:xfrm>
            <a:custGeom>
              <a:avLst/>
              <a:gdLst>
                <a:gd name="T0" fmla="*/ 12 w 356"/>
                <a:gd name="T1" fmla="*/ 0 h 251"/>
                <a:gd name="T2" fmla="*/ 343 w 356"/>
                <a:gd name="T3" fmla="*/ 0 h 251"/>
                <a:gd name="T4" fmla="*/ 12 w 356"/>
                <a:gd name="T5" fmla="*/ 0 h 251"/>
                <a:gd name="T6" fmla="*/ 356 w 356"/>
                <a:gd name="T7" fmla="*/ 20 h 251"/>
                <a:gd name="T8" fmla="*/ 356 w 356"/>
                <a:gd name="T9" fmla="*/ 239 h 251"/>
                <a:gd name="T10" fmla="*/ 225 w 356"/>
                <a:gd name="T11" fmla="*/ 146 h 251"/>
                <a:gd name="T12" fmla="*/ 356 w 356"/>
                <a:gd name="T13" fmla="*/ 20 h 251"/>
                <a:gd name="T14" fmla="*/ 337 w 356"/>
                <a:gd name="T15" fmla="*/ 251 h 251"/>
                <a:gd name="T16" fmla="*/ 18 w 356"/>
                <a:gd name="T17" fmla="*/ 251 h 251"/>
                <a:gd name="T18" fmla="*/ 157 w 356"/>
                <a:gd name="T19" fmla="*/ 153 h 251"/>
                <a:gd name="T20" fmla="*/ 199 w 356"/>
                <a:gd name="T21" fmla="*/ 153 h 251"/>
                <a:gd name="T22" fmla="*/ 337 w 356"/>
                <a:gd name="T23" fmla="*/ 251 h 251"/>
                <a:gd name="T24" fmla="*/ 0 w 356"/>
                <a:gd name="T25" fmla="*/ 239 h 251"/>
                <a:gd name="T26" fmla="*/ 0 w 356"/>
                <a:gd name="T27" fmla="*/ 20 h 251"/>
                <a:gd name="T28" fmla="*/ 131 w 356"/>
                <a:gd name="T29" fmla="*/ 146 h 251"/>
                <a:gd name="T30" fmla="*/ 0 w 356"/>
                <a:gd name="T3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251">
                  <a:moveTo>
                    <a:pt x="12" y="0"/>
                  </a:moveTo>
                  <a:cubicBezTo>
                    <a:pt x="343" y="0"/>
                    <a:pt x="343" y="0"/>
                    <a:pt x="343" y="0"/>
                  </a:cubicBezTo>
                  <a:cubicBezTo>
                    <a:pt x="233" y="174"/>
                    <a:pt x="122" y="174"/>
                    <a:pt x="12" y="0"/>
                  </a:cubicBezTo>
                  <a:close/>
                  <a:moveTo>
                    <a:pt x="356" y="20"/>
                  </a:moveTo>
                  <a:cubicBezTo>
                    <a:pt x="356" y="239"/>
                    <a:pt x="356" y="239"/>
                    <a:pt x="356" y="239"/>
                  </a:cubicBezTo>
                  <a:cubicBezTo>
                    <a:pt x="225" y="146"/>
                    <a:pt x="225" y="146"/>
                    <a:pt x="225" y="146"/>
                  </a:cubicBezTo>
                  <a:cubicBezTo>
                    <a:pt x="269" y="128"/>
                    <a:pt x="312" y="86"/>
                    <a:pt x="356" y="20"/>
                  </a:cubicBezTo>
                  <a:close/>
                  <a:moveTo>
                    <a:pt x="337" y="251"/>
                  </a:moveTo>
                  <a:cubicBezTo>
                    <a:pt x="18" y="251"/>
                    <a:pt x="18" y="251"/>
                    <a:pt x="18" y="251"/>
                  </a:cubicBezTo>
                  <a:cubicBezTo>
                    <a:pt x="157" y="153"/>
                    <a:pt x="157" y="153"/>
                    <a:pt x="157" y="153"/>
                  </a:cubicBezTo>
                  <a:cubicBezTo>
                    <a:pt x="171" y="155"/>
                    <a:pt x="185" y="155"/>
                    <a:pt x="199" y="153"/>
                  </a:cubicBezTo>
                  <a:lnTo>
                    <a:pt x="337" y="251"/>
                  </a:lnTo>
                  <a:close/>
                  <a:moveTo>
                    <a:pt x="0" y="239"/>
                  </a:moveTo>
                  <a:cubicBezTo>
                    <a:pt x="0" y="20"/>
                    <a:pt x="0" y="20"/>
                    <a:pt x="0" y="20"/>
                  </a:cubicBezTo>
                  <a:cubicBezTo>
                    <a:pt x="43" y="86"/>
                    <a:pt x="87" y="128"/>
                    <a:pt x="131" y="146"/>
                  </a:cubicBezTo>
                  <a:lnTo>
                    <a:pt x="0" y="23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66" name="TextBox 165"/>
            <p:cNvSpPr txBox="1"/>
            <p:nvPr/>
          </p:nvSpPr>
          <p:spPr>
            <a:xfrm>
              <a:off x="7567282" y="4973049"/>
              <a:ext cx="2491118" cy="369332"/>
            </a:xfrm>
            <a:prstGeom prst="rect">
              <a:avLst/>
            </a:prstGeom>
            <a:noFill/>
          </p:spPr>
          <p:txBody>
            <a:bodyPr wrap="square" rtlCol="0">
              <a:spAutoFit/>
            </a:bodyPr>
            <a:lstStyle/>
            <a:p>
              <a:r>
                <a:rPr lang="en-GB" dirty="0"/>
                <a:t>CC: RE: RE: RE: RE: RE:</a:t>
              </a:r>
            </a:p>
          </p:txBody>
        </p:sp>
      </p:grpSp>
      <p:sp>
        <p:nvSpPr>
          <p:cNvPr id="167" name="Rectangle 166"/>
          <p:cNvSpPr/>
          <p:nvPr/>
        </p:nvSpPr>
        <p:spPr>
          <a:xfrm>
            <a:off x="9149778" y="3200174"/>
            <a:ext cx="337625" cy="305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1"/>
                </a:solidFill>
              </a:rPr>
              <a:t>60</a:t>
            </a:r>
          </a:p>
        </p:txBody>
      </p:sp>
      <p:cxnSp>
        <p:nvCxnSpPr>
          <p:cNvPr id="42" name="Straight Connector 41"/>
          <p:cNvCxnSpPr/>
          <p:nvPr/>
        </p:nvCxnSpPr>
        <p:spPr>
          <a:xfrm flipH="1">
            <a:off x="6551114" y="4216435"/>
            <a:ext cx="529624"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cxnSp>
        <p:nvCxnSpPr>
          <p:cNvPr id="168" name="Straight Connector 167"/>
          <p:cNvCxnSpPr/>
          <p:nvPr/>
        </p:nvCxnSpPr>
        <p:spPr>
          <a:xfrm flipH="1">
            <a:off x="10672462" y="4216435"/>
            <a:ext cx="1676026" cy="0"/>
          </a:xfrm>
          <a:prstGeom prst="line">
            <a:avLst/>
          </a:prstGeom>
          <a:noFill/>
          <a:ln w="28575" cap="rnd">
            <a:solidFill>
              <a:schemeClr val="accent3"/>
            </a:solidFill>
            <a:prstDash val="solid"/>
            <a:round/>
            <a:headEnd/>
            <a:tailEnd/>
          </a:ln>
          <a:extLst>
            <a:ext uri="{909E8E84-426E-40DD-AFC4-6F175D3DCCD1}">
              <a14:hiddenFill xmlns:a14="http://schemas.microsoft.com/office/drawing/2010/main">
                <a:noFill/>
              </a14:hiddenFill>
            </a:ext>
          </a:extLst>
        </p:spPr>
      </p:cxnSp>
      <p:sp>
        <p:nvSpPr>
          <p:cNvPr id="58" name="Freeform 30"/>
          <p:cNvSpPr>
            <a:spLocks noEditPoints="1"/>
          </p:cNvSpPr>
          <p:nvPr/>
        </p:nvSpPr>
        <p:spPr bwMode="auto">
          <a:xfrm>
            <a:off x="9871051" y="979717"/>
            <a:ext cx="1962151" cy="1964339"/>
          </a:xfrm>
          <a:custGeom>
            <a:avLst/>
            <a:gdLst>
              <a:gd name="T0" fmla="*/ 190 w 380"/>
              <a:gd name="T1" fmla="*/ 0 h 380"/>
              <a:gd name="T2" fmla="*/ 98 w 380"/>
              <a:gd name="T3" fmla="*/ 356 h 380"/>
              <a:gd name="T4" fmla="*/ 99 w 380"/>
              <a:gd name="T5" fmla="*/ 357 h 380"/>
              <a:gd name="T6" fmla="*/ 291 w 380"/>
              <a:gd name="T7" fmla="*/ 351 h 380"/>
              <a:gd name="T8" fmla="*/ 292 w 380"/>
              <a:gd name="T9" fmla="*/ 351 h 380"/>
              <a:gd name="T10" fmla="*/ 290 w 380"/>
              <a:gd name="T11" fmla="*/ 335 h 380"/>
              <a:gd name="T12" fmla="*/ 279 w 380"/>
              <a:gd name="T13" fmla="*/ 331 h 380"/>
              <a:gd name="T14" fmla="*/ 278 w 380"/>
              <a:gd name="T15" fmla="*/ 343 h 380"/>
              <a:gd name="T16" fmla="*/ 197 w 380"/>
              <a:gd name="T17" fmla="*/ 364 h 380"/>
              <a:gd name="T18" fmla="*/ 183 w 380"/>
              <a:gd name="T19" fmla="*/ 364 h 380"/>
              <a:gd name="T20" fmla="*/ 112 w 380"/>
              <a:gd name="T21" fmla="*/ 347 h 380"/>
              <a:gd name="T22" fmla="*/ 110 w 380"/>
              <a:gd name="T23" fmla="*/ 336 h 380"/>
              <a:gd name="T24" fmla="*/ 99 w 380"/>
              <a:gd name="T25" fmla="*/ 340 h 380"/>
              <a:gd name="T26" fmla="*/ 48 w 380"/>
              <a:gd name="T27" fmla="*/ 289 h 380"/>
              <a:gd name="T28" fmla="*/ 40 w 380"/>
              <a:gd name="T29" fmla="*/ 277 h 380"/>
              <a:gd name="T30" fmla="*/ 15 w 380"/>
              <a:gd name="T31" fmla="*/ 198 h 380"/>
              <a:gd name="T32" fmla="*/ 24 w 380"/>
              <a:gd name="T33" fmla="*/ 190 h 380"/>
              <a:gd name="T34" fmla="*/ 15 w 380"/>
              <a:gd name="T35" fmla="*/ 183 h 380"/>
              <a:gd name="T36" fmla="*/ 35 w 380"/>
              <a:gd name="T37" fmla="*/ 113 h 380"/>
              <a:gd name="T38" fmla="*/ 45 w 380"/>
              <a:gd name="T39" fmla="*/ 110 h 380"/>
              <a:gd name="T40" fmla="*/ 40 w 380"/>
              <a:gd name="T41" fmla="*/ 99 h 380"/>
              <a:gd name="T42" fmla="*/ 92 w 380"/>
              <a:gd name="T43" fmla="*/ 48 h 380"/>
              <a:gd name="T44" fmla="*/ 102 w 380"/>
              <a:gd name="T45" fmla="*/ 50 h 380"/>
              <a:gd name="T46" fmla="*/ 103 w 380"/>
              <a:gd name="T47" fmla="*/ 38 h 380"/>
              <a:gd name="T48" fmla="*/ 183 w 380"/>
              <a:gd name="T49" fmla="*/ 17 h 380"/>
              <a:gd name="T50" fmla="*/ 197 w 380"/>
              <a:gd name="T51" fmla="*/ 17 h 380"/>
              <a:gd name="T52" fmla="*/ 269 w 380"/>
              <a:gd name="T53" fmla="*/ 33 h 380"/>
              <a:gd name="T54" fmla="*/ 270 w 380"/>
              <a:gd name="T55" fmla="*/ 45 h 380"/>
              <a:gd name="T56" fmla="*/ 280 w 380"/>
              <a:gd name="T57" fmla="*/ 42 h 380"/>
              <a:gd name="T58" fmla="*/ 335 w 380"/>
              <a:gd name="T59" fmla="*/ 91 h 380"/>
              <a:gd name="T60" fmla="*/ 331 w 380"/>
              <a:gd name="T61" fmla="*/ 102 h 380"/>
              <a:gd name="T62" fmla="*/ 341 w 380"/>
              <a:gd name="T63" fmla="*/ 104 h 380"/>
              <a:gd name="T64" fmla="*/ 366 w 380"/>
              <a:gd name="T65" fmla="*/ 183 h 380"/>
              <a:gd name="T66" fmla="*/ 356 w 380"/>
              <a:gd name="T67" fmla="*/ 190 h 380"/>
              <a:gd name="T68" fmla="*/ 366 w 380"/>
              <a:gd name="T69" fmla="*/ 198 h 380"/>
              <a:gd name="T70" fmla="*/ 345 w 380"/>
              <a:gd name="T71" fmla="*/ 268 h 380"/>
              <a:gd name="T72" fmla="*/ 338 w 380"/>
              <a:gd name="T73" fmla="*/ 280 h 380"/>
              <a:gd name="T74" fmla="*/ 290 w 380"/>
              <a:gd name="T75" fmla="*/ 33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380">
                <a:moveTo>
                  <a:pt x="380" y="190"/>
                </a:moveTo>
                <a:cubicBezTo>
                  <a:pt x="380" y="85"/>
                  <a:pt x="295" y="0"/>
                  <a:pt x="190" y="0"/>
                </a:cubicBezTo>
                <a:cubicBezTo>
                  <a:pt x="85" y="0"/>
                  <a:pt x="0" y="85"/>
                  <a:pt x="0" y="190"/>
                </a:cubicBezTo>
                <a:cubicBezTo>
                  <a:pt x="0" y="262"/>
                  <a:pt x="40" y="324"/>
                  <a:pt x="98" y="356"/>
                </a:cubicBezTo>
                <a:cubicBezTo>
                  <a:pt x="98" y="356"/>
                  <a:pt x="98" y="356"/>
                  <a:pt x="98" y="356"/>
                </a:cubicBezTo>
                <a:cubicBezTo>
                  <a:pt x="99" y="357"/>
                  <a:pt x="99" y="357"/>
                  <a:pt x="99" y="357"/>
                </a:cubicBezTo>
                <a:cubicBezTo>
                  <a:pt x="126" y="372"/>
                  <a:pt x="157" y="380"/>
                  <a:pt x="190" y="380"/>
                </a:cubicBezTo>
                <a:cubicBezTo>
                  <a:pt x="227" y="380"/>
                  <a:pt x="262" y="370"/>
                  <a:pt x="291" y="351"/>
                </a:cubicBezTo>
                <a:cubicBezTo>
                  <a:pt x="291" y="351"/>
                  <a:pt x="291" y="351"/>
                  <a:pt x="291" y="351"/>
                </a:cubicBezTo>
                <a:cubicBezTo>
                  <a:pt x="291" y="351"/>
                  <a:pt x="291" y="351"/>
                  <a:pt x="292" y="351"/>
                </a:cubicBezTo>
                <a:cubicBezTo>
                  <a:pt x="345" y="317"/>
                  <a:pt x="380" y="258"/>
                  <a:pt x="380" y="190"/>
                </a:cubicBezTo>
                <a:close/>
                <a:moveTo>
                  <a:pt x="290" y="335"/>
                </a:moveTo>
                <a:cubicBezTo>
                  <a:pt x="288" y="333"/>
                  <a:pt x="288" y="333"/>
                  <a:pt x="288" y="333"/>
                </a:cubicBezTo>
                <a:cubicBezTo>
                  <a:pt x="286" y="330"/>
                  <a:pt x="282" y="329"/>
                  <a:pt x="279" y="331"/>
                </a:cubicBezTo>
                <a:cubicBezTo>
                  <a:pt x="275" y="333"/>
                  <a:pt x="274" y="337"/>
                  <a:pt x="276" y="341"/>
                </a:cubicBezTo>
                <a:cubicBezTo>
                  <a:pt x="278" y="343"/>
                  <a:pt x="278" y="343"/>
                  <a:pt x="278" y="343"/>
                </a:cubicBezTo>
                <a:cubicBezTo>
                  <a:pt x="254" y="356"/>
                  <a:pt x="226" y="365"/>
                  <a:pt x="197" y="366"/>
                </a:cubicBezTo>
                <a:cubicBezTo>
                  <a:pt x="197" y="364"/>
                  <a:pt x="197" y="364"/>
                  <a:pt x="197" y="364"/>
                </a:cubicBezTo>
                <a:cubicBezTo>
                  <a:pt x="197" y="360"/>
                  <a:pt x="194" y="356"/>
                  <a:pt x="190" y="356"/>
                </a:cubicBezTo>
                <a:cubicBezTo>
                  <a:pt x="186" y="356"/>
                  <a:pt x="183" y="360"/>
                  <a:pt x="183" y="364"/>
                </a:cubicBezTo>
                <a:cubicBezTo>
                  <a:pt x="183" y="366"/>
                  <a:pt x="183" y="366"/>
                  <a:pt x="183" y="366"/>
                </a:cubicBezTo>
                <a:cubicBezTo>
                  <a:pt x="157" y="365"/>
                  <a:pt x="133" y="358"/>
                  <a:pt x="112" y="347"/>
                </a:cubicBezTo>
                <a:cubicBezTo>
                  <a:pt x="113" y="345"/>
                  <a:pt x="113" y="345"/>
                  <a:pt x="113" y="345"/>
                </a:cubicBezTo>
                <a:cubicBezTo>
                  <a:pt x="115" y="342"/>
                  <a:pt x="113" y="338"/>
                  <a:pt x="110" y="336"/>
                </a:cubicBezTo>
                <a:cubicBezTo>
                  <a:pt x="106" y="334"/>
                  <a:pt x="102" y="335"/>
                  <a:pt x="100" y="339"/>
                </a:cubicBezTo>
                <a:cubicBezTo>
                  <a:pt x="99" y="340"/>
                  <a:pt x="99" y="340"/>
                  <a:pt x="99" y="340"/>
                </a:cubicBezTo>
                <a:cubicBezTo>
                  <a:pt x="78" y="328"/>
                  <a:pt x="60" y="310"/>
                  <a:pt x="46" y="290"/>
                </a:cubicBezTo>
                <a:cubicBezTo>
                  <a:pt x="48" y="289"/>
                  <a:pt x="48" y="289"/>
                  <a:pt x="48" y="289"/>
                </a:cubicBezTo>
                <a:cubicBezTo>
                  <a:pt x="51" y="287"/>
                  <a:pt x="52" y="282"/>
                  <a:pt x="50" y="279"/>
                </a:cubicBezTo>
                <a:cubicBezTo>
                  <a:pt x="48" y="276"/>
                  <a:pt x="43" y="275"/>
                  <a:pt x="40" y="277"/>
                </a:cubicBezTo>
                <a:cubicBezTo>
                  <a:pt x="38" y="278"/>
                  <a:pt x="38" y="278"/>
                  <a:pt x="38" y="278"/>
                </a:cubicBezTo>
                <a:cubicBezTo>
                  <a:pt x="24" y="254"/>
                  <a:pt x="16" y="227"/>
                  <a:pt x="15" y="198"/>
                </a:cubicBezTo>
                <a:cubicBezTo>
                  <a:pt x="17" y="198"/>
                  <a:pt x="17" y="198"/>
                  <a:pt x="17" y="198"/>
                </a:cubicBezTo>
                <a:cubicBezTo>
                  <a:pt x="21" y="198"/>
                  <a:pt x="24" y="194"/>
                  <a:pt x="24" y="190"/>
                </a:cubicBezTo>
                <a:cubicBezTo>
                  <a:pt x="24" y="187"/>
                  <a:pt x="21" y="183"/>
                  <a:pt x="17" y="183"/>
                </a:cubicBezTo>
                <a:cubicBezTo>
                  <a:pt x="15" y="183"/>
                  <a:pt x="15" y="183"/>
                  <a:pt x="15" y="183"/>
                </a:cubicBezTo>
                <a:cubicBezTo>
                  <a:pt x="16" y="158"/>
                  <a:pt x="22" y="133"/>
                  <a:pt x="33" y="112"/>
                </a:cubicBezTo>
                <a:cubicBezTo>
                  <a:pt x="35" y="113"/>
                  <a:pt x="35" y="113"/>
                  <a:pt x="35" y="113"/>
                </a:cubicBezTo>
                <a:cubicBezTo>
                  <a:pt x="36" y="114"/>
                  <a:pt x="38" y="114"/>
                  <a:pt x="39" y="114"/>
                </a:cubicBezTo>
                <a:cubicBezTo>
                  <a:pt x="41" y="114"/>
                  <a:pt x="44" y="113"/>
                  <a:pt x="45" y="110"/>
                </a:cubicBezTo>
                <a:cubicBezTo>
                  <a:pt x="47" y="107"/>
                  <a:pt x="46" y="102"/>
                  <a:pt x="42" y="100"/>
                </a:cubicBezTo>
                <a:cubicBezTo>
                  <a:pt x="40" y="99"/>
                  <a:pt x="40" y="99"/>
                  <a:pt x="40" y="99"/>
                </a:cubicBezTo>
                <a:cubicBezTo>
                  <a:pt x="53" y="78"/>
                  <a:pt x="70" y="60"/>
                  <a:pt x="91" y="46"/>
                </a:cubicBezTo>
                <a:cubicBezTo>
                  <a:pt x="92" y="48"/>
                  <a:pt x="92" y="48"/>
                  <a:pt x="92" y="48"/>
                </a:cubicBezTo>
                <a:cubicBezTo>
                  <a:pt x="93" y="50"/>
                  <a:pt x="96" y="51"/>
                  <a:pt x="98" y="51"/>
                </a:cubicBezTo>
                <a:cubicBezTo>
                  <a:pt x="99" y="51"/>
                  <a:pt x="101" y="51"/>
                  <a:pt x="102" y="50"/>
                </a:cubicBezTo>
                <a:cubicBezTo>
                  <a:pt x="105" y="48"/>
                  <a:pt x="106" y="44"/>
                  <a:pt x="104" y="40"/>
                </a:cubicBezTo>
                <a:cubicBezTo>
                  <a:pt x="103" y="38"/>
                  <a:pt x="103" y="38"/>
                  <a:pt x="103" y="38"/>
                </a:cubicBezTo>
                <a:cubicBezTo>
                  <a:pt x="126" y="24"/>
                  <a:pt x="154" y="16"/>
                  <a:pt x="183" y="15"/>
                </a:cubicBezTo>
                <a:cubicBezTo>
                  <a:pt x="183" y="17"/>
                  <a:pt x="183" y="17"/>
                  <a:pt x="183" y="17"/>
                </a:cubicBezTo>
                <a:cubicBezTo>
                  <a:pt x="183" y="21"/>
                  <a:pt x="186" y="24"/>
                  <a:pt x="190" y="24"/>
                </a:cubicBezTo>
                <a:cubicBezTo>
                  <a:pt x="194" y="24"/>
                  <a:pt x="197" y="21"/>
                  <a:pt x="197" y="17"/>
                </a:cubicBezTo>
                <a:cubicBezTo>
                  <a:pt x="197" y="15"/>
                  <a:pt x="197" y="15"/>
                  <a:pt x="197" y="15"/>
                </a:cubicBezTo>
                <a:cubicBezTo>
                  <a:pt x="223" y="16"/>
                  <a:pt x="247" y="22"/>
                  <a:pt x="269" y="33"/>
                </a:cubicBezTo>
                <a:cubicBezTo>
                  <a:pt x="268" y="36"/>
                  <a:pt x="268" y="36"/>
                  <a:pt x="268" y="36"/>
                </a:cubicBezTo>
                <a:cubicBezTo>
                  <a:pt x="266" y="39"/>
                  <a:pt x="267" y="43"/>
                  <a:pt x="270" y="45"/>
                </a:cubicBezTo>
                <a:cubicBezTo>
                  <a:pt x="272" y="46"/>
                  <a:pt x="273" y="46"/>
                  <a:pt x="274" y="46"/>
                </a:cubicBezTo>
                <a:cubicBezTo>
                  <a:pt x="276" y="46"/>
                  <a:pt x="279" y="45"/>
                  <a:pt x="280" y="42"/>
                </a:cubicBezTo>
                <a:cubicBezTo>
                  <a:pt x="281" y="40"/>
                  <a:pt x="281" y="40"/>
                  <a:pt x="281" y="40"/>
                </a:cubicBezTo>
                <a:cubicBezTo>
                  <a:pt x="303" y="53"/>
                  <a:pt x="321" y="70"/>
                  <a:pt x="335" y="91"/>
                </a:cubicBezTo>
                <a:cubicBezTo>
                  <a:pt x="333" y="92"/>
                  <a:pt x="333" y="92"/>
                  <a:pt x="333" y="92"/>
                </a:cubicBezTo>
                <a:cubicBezTo>
                  <a:pt x="330" y="94"/>
                  <a:pt x="329" y="99"/>
                  <a:pt x="331" y="102"/>
                </a:cubicBezTo>
                <a:cubicBezTo>
                  <a:pt x="332" y="104"/>
                  <a:pt x="334" y="105"/>
                  <a:pt x="337" y="105"/>
                </a:cubicBezTo>
                <a:cubicBezTo>
                  <a:pt x="338" y="105"/>
                  <a:pt x="339" y="105"/>
                  <a:pt x="341" y="104"/>
                </a:cubicBezTo>
                <a:cubicBezTo>
                  <a:pt x="343" y="103"/>
                  <a:pt x="343" y="103"/>
                  <a:pt x="343" y="103"/>
                </a:cubicBezTo>
                <a:cubicBezTo>
                  <a:pt x="356" y="127"/>
                  <a:pt x="365" y="154"/>
                  <a:pt x="366" y="183"/>
                </a:cubicBezTo>
                <a:cubicBezTo>
                  <a:pt x="363" y="183"/>
                  <a:pt x="363" y="183"/>
                  <a:pt x="363" y="183"/>
                </a:cubicBezTo>
                <a:cubicBezTo>
                  <a:pt x="359" y="183"/>
                  <a:pt x="356" y="187"/>
                  <a:pt x="356" y="190"/>
                </a:cubicBezTo>
                <a:cubicBezTo>
                  <a:pt x="356" y="194"/>
                  <a:pt x="359" y="198"/>
                  <a:pt x="363" y="198"/>
                </a:cubicBezTo>
                <a:cubicBezTo>
                  <a:pt x="366" y="198"/>
                  <a:pt x="366" y="198"/>
                  <a:pt x="366" y="198"/>
                </a:cubicBezTo>
                <a:cubicBezTo>
                  <a:pt x="365" y="223"/>
                  <a:pt x="358" y="247"/>
                  <a:pt x="347" y="269"/>
                </a:cubicBezTo>
                <a:cubicBezTo>
                  <a:pt x="345" y="268"/>
                  <a:pt x="345" y="268"/>
                  <a:pt x="345" y="268"/>
                </a:cubicBezTo>
                <a:cubicBezTo>
                  <a:pt x="342" y="266"/>
                  <a:pt x="337" y="267"/>
                  <a:pt x="335" y="271"/>
                </a:cubicBezTo>
                <a:cubicBezTo>
                  <a:pt x="334" y="274"/>
                  <a:pt x="335" y="279"/>
                  <a:pt x="338" y="280"/>
                </a:cubicBezTo>
                <a:cubicBezTo>
                  <a:pt x="340" y="282"/>
                  <a:pt x="340" y="282"/>
                  <a:pt x="340" y="282"/>
                </a:cubicBezTo>
                <a:cubicBezTo>
                  <a:pt x="327" y="303"/>
                  <a:pt x="310" y="321"/>
                  <a:pt x="290" y="335"/>
                </a:cubicBezTo>
                <a:close/>
              </a:path>
            </a:pathLst>
          </a:custGeom>
          <a:noFill/>
          <a:ln w="2857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62" name="Group 61"/>
          <p:cNvGrpSpPr/>
          <p:nvPr/>
        </p:nvGrpSpPr>
        <p:grpSpPr>
          <a:xfrm>
            <a:off x="9865406" y="949716"/>
            <a:ext cx="1973440" cy="1973438"/>
            <a:chOff x="9865406" y="965650"/>
            <a:chExt cx="1973440" cy="1973438"/>
          </a:xfrm>
        </p:grpSpPr>
        <p:sp>
          <p:nvSpPr>
            <p:cNvPr id="63" name="Oval 62"/>
            <p:cNvSpPr/>
            <p:nvPr/>
          </p:nvSpPr>
          <p:spPr>
            <a:xfrm>
              <a:off x="9865406" y="965650"/>
              <a:ext cx="1973440" cy="1973438"/>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p:cNvCxnSpPr/>
            <p:nvPr/>
          </p:nvCxnSpPr>
          <p:spPr>
            <a:xfrm flipH="1" flipV="1">
              <a:off x="10852127" y="1288830"/>
              <a:ext cx="1" cy="638444"/>
            </a:xfrm>
            <a:prstGeom prst="line">
              <a:avLst/>
            </a:prstGeom>
            <a:noFill/>
            <a:ln w="28575" cap="rnd">
              <a:solidFill>
                <a:schemeClr val="tx2"/>
              </a:solidFill>
              <a:prstDash val="solid"/>
              <a:round/>
              <a:headEnd type="oval"/>
              <a:tailEnd/>
            </a:ln>
            <a:extLst>
              <a:ext uri="{909E8E84-426E-40DD-AFC4-6F175D3DCCD1}">
                <a14:hiddenFill xmlns:a14="http://schemas.microsoft.com/office/drawing/2010/main">
                  <a:noFill/>
                </a14:hiddenFill>
              </a:ext>
            </a:extLst>
          </p:spPr>
        </p:cxnSp>
      </p:grpSp>
      <p:sp>
        <p:nvSpPr>
          <p:cNvPr id="65" name="Oval 64"/>
          <p:cNvSpPr/>
          <p:nvPr/>
        </p:nvSpPr>
        <p:spPr>
          <a:xfrm>
            <a:off x="10762126" y="1848301"/>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2" name="Straight Connector 171"/>
          <p:cNvCxnSpPr/>
          <p:nvPr/>
        </p:nvCxnSpPr>
        <p:spPr>
          <a:xfrm>
            <a:off x="1524000" y="6234027"/>
            <a:ext cx="10668000" cy="0"/>
          </a:xfrm>
          <a:prstGeom prst="line">
            <a:avLst/>
          </a:prstGeom>
          <a:ln>
            <a:solidFill>
              <a:srgbClr val="92D050"/>
            </a:solidFill>
          </a:ln>
        </p:spPr>
        <p:style>
          <a:lnRef idx="1">
            <a:schemeClr val="accent6"/>
          </a:lnRef>
          <a:fillRef idx="0">
            <a:schemeClr val="accent6"/>
          </a:fillRef>
          <a:effectRef idx="0">
            <a:schemeClr val="accent6"/>
          </a:effectRef>
          <a:fontRef idx="minor">
            <a:schemeClr val="tx1"/>
          </a:fontRef>
        </p:style>
      </p:cxnSp>
      <p:cxnSp>
        <p:nvCxnSpPr>
          <p:cNvPr id="183" name="Straight Connector 182"/>
          <p:cNvCxnSpPr/>
          <p:nvPr/>
        </p:nvCxnSpPr>
        <p:spPr>
          <a:xfrm>
            <a:off x="1555966" y="1393177"/>
            <a:ext cx="206371" cy="38689"/>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18735" y="954427"/>
            <a:ext cx="113859" cy="17270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2413586" y="859600"/>
            <a:ext cx="16846" cy="19407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2761635" y="988789"/>
            <a:ext cx="137774" cy="18006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3751665" y="819712"/>
            <a:ext cx="4997261" cy="216982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b="1" dirty="0">
                <a:solidFill>
                  <a:srgbClr val="92D050"/>
                </a:solidFill>
              </a:rPr>
              <a:t>INADEQUATE</a:t>
            </a:r>
            <a:r>
              <a:rPr lang="en-GB" b="1" dirty="0"/>
              <a:t> WORK PRACTICES</a:t>
            </a:r>
          </a:p>
          <a:p>
            <a:pPr marL="457200" indent="-457200">
              <a:lnSpc>
                <a:spcPct val="150000"/>
              </a:lnSpc>
              <a:buFont typeface="Arial" panose="020B0604020202020204" pitchFamily="34" charset="0"/>
              <a:buChar char="•"/>
            </a:pPr>
            <a:r>
              <a:rPr lang="en-GB" b="1" dirty="0">
                <a:solidFill>
                  <a:srgbClr val="92D050"/>
                </a:solidFill>
              </a:rPr>
              <a:t>BURN </a:t>
            </a:r>
            <a:r>
              <a:rPr lang="en-GB" b="1" dirty="0"/>
              <a:t>OUT!</a:t>
            </a:r>
          </a:p>
          <a:p>
            <a:pPr marL="457200" indent="-457200">
              <a:lnSpc>
                <a:spcPct val="150000"/>
              </a:lnSpc>
              <a:buFont typeface="Arial" panose="020B0604020202020204" pitchFamily="34" charset="0"/>
              <a:buChar char="•"/>
            </a:pPr>
            <a:r>
              <a:rPr lang="en-GB" b="1" dirty="0"/>
              <a:t>EMPLOYEE</a:t>
            </a:r>
            <a:r>
              <a:rPr lang="en-GB" b="1" dirty="0">
                <a:solidFill>
                  <a:srgbClr val="92D050"/>
                </a:solidFill>
              </a:rPr>
              <a:t> CHURN</a:t>
            </a:r>
          </a:p>
          <a:p>
            <a:pPr marL="457200" indent="-457200">
              <a:lnSpc>
                <a:spcPct val="150000"/>
              </a:lnSpc>
              <a:buFont typeface="Arial" panose="020B0604020202020204" pitchFamily="34" charset="0"/>
              <a:buChar char="•"/>
            </a:pPr>
            <a:r>
              <a:rPr lang="en-GB" b="1" dirty="0"/>
              <a:t>LOSING A VALUED EMPLOYEE CAN COST AN EMPLOYER </a:t>
            </a:r>
            <a:r>
              <a:rPr lang="en-GB" b="1" dirty="0">
                <a:solidFill>
                  <a:srgbClr val="92D050"/>
                </a:solidFill>
              </a:rPr>
              <a:t>$10,000 TO $30,000</a:t>
            </a:r>
            <a:endParaRPr lang="en-GB" b="1" dirty="0"/>
          </a:p>
        </p:txBody>
      </p:sp>
      <p:sp>
        <p:nvSpPr>
          <p:cNvPr id="149" name="Oval 148"/>
          <p:cNvSpPr/>
          <p:nvPr/>
        </p:nvSpPr>
        <p:spPr>
          <a:xfrm>
            <a:off x="7170499" y="2692101"/>
            <a:ext cx="3432517" cy="3432517"/>
          </a:xfrm>
          <a:prstGeom prst="ellipse">
            <a:avLst/>
          </a:prstGeom>
          <a:no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85" name="Rectangle 84"/>
          <p:cNvSpPr/>
          <p:nvPr/>
        </p:nvSpPr>
        <p:spPr>
          <a:xfrm>
            <a:off x="9601200" y="-1485900"/>
            <a:ext cx="2590800" cy="62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TIMING</a:t>
            </a:r>
          </a:p>
        </p:txBody>
      </p:sp>
    </p:spTree>
    <p:extLst>
      <p:ext uri="{BB962C8B-B14F-4D97-AF65-F5344CB8AC3E}">
        <p14:creationId xmlns:p14="http://schemas.microsoft.com/office/powerpoint/2010/main" val="874981252"/>
      </p:ext>
    </p:extLst>
  </p:cSld>
  <p:clrMapOvr>
    <a:masterClrMapping/>
  </p:clrMapOvr>
  <mc:AlternateContent xmlns:mc="http://schemas.openxmlformats.org/markup-compatibility/2006" xmlns:p14="http://schemas.microsoft.com/office/powerpoint/2010/main">
    <mc:Choice Requires="p14">
      <p:transition spd="slow" p14:dur="1300" advClick="0" advTm="0">
        <p14:pa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22" presetClass="entr" presetSubtype="8"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right)">
                                      <p:cBhvr>
                                        <p:cTn id="16" dur="500"/>
                                        <p:tgtEl>
                                          <p:spTgt spid="2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750"/>
                                        <p:tgtEl>
                                          <p:spTgt spid="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right)">
                                      <p:cBhvr>
                                        <p:cTn id="55" dur="500"/>
                                        <p:tgtEl>
                                          <p:spTgt spid="1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right)">
                                      <p:cBhvr>
                                        <p:cTn id="73" dur="500"/>
                                        <p:tgtEl>
                                          <p:spTgt spid="4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left)">
                                      <p:cBhvr>
                                        <p:cTn id="76" dur="500"/>
                                        <p:tgtEl>
                                          <p:spTgt spid="15"/>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right)">
                                      <p:cBhvr>
                                        <p:cTn id="79" dur="750"/>
                                        <p:tgtEl>
                                          <p:spTgt spid="4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500"/>
                                        <p:tgtEl>
                                          <p:spTgt spid="51"/>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7"/>
                                        </p:tgtEl>
                                        <p:attrNameLst>
                                          <p:attrName>style.visibility</p:attrName>
                                        </p:attrNameLst>
                                      </p:cBhvr>
                                      <p:to>
                                        <p:strVal val="visible"/>
                                      </p:to>
                                    </p:set>
                                    <p:animEffect transition="in" filter="fade">
                                      <p:cBhvr>
                                        <p:cTn id="88" dur="500"/>
                                        <p:tgtEl>
                                          <p:spTgt spid="127"/>
                                        </p:tgtEl>
                                      </p:cBhvr>
                                    </p:animEffect>
                                  </p:childTnLst>
                                </p:cTn>
                              </p:par>
                              <p:par>
                                <p:cTn id="89" presetID="22" presetClass="entr" presetSubtype="4" fill="hold" nodeType="withEffect">
                                  <p:stCondLst>
                                    <p:cond delay="0"/>
                                  </p:stCondLst>
                                  <p:childTnLst>
                                    <p:set>
                                      <p:cBhvr>
                                        <p:cTn id="90" dur="1" fill="hold">
                                          <p:stCondLst>
                                            <p:cond delay="0"/>
                                          </p:stCondLst>
                                        </p:cTn>
                                        <p:tgtEl>
                                          <p:spTgt spid="180"/>
                                        </p:tgtEl>
                                        <p:attrNameLst>
                                          <p:attrName>style.visibility</p:attrName>
                                        </p:attrNameLst>
                                      </p:cBhvr>
                                      <p:to>
                                        <p:strVal val="visible"/>
                                      </p:to>
                                    </p:set>
                                    <p:animEffect transition="in" filter="wipe(down)">
                                      <p:cBhvr>
                                        <p:cTn id="91" dur="500"/>
                                        <p:tgtEl>
                                          <p:spTgt spid="180"/>
                                        </p:tgtEl>
                                      </p:cBhvr>
                                    </p:animEffect>
                                  </p:childTnLst>
                                </p:cTn>
                              </p:par>
                            </p:childTnLst>
                          </p:cTn>
                        </p:par>
                        <p:par>
                          <p:cTn id="92" fill="hold">
                            <p:stCondLst>
                              <p:cond delay="750"/>
                            </p:stCondLst>
                            <p:childTnLst>
                              <p:par>
                                <p:cTn id="93" presetID="22" presetClass="entr" presetSubtype="8" fill="hold" nodeType="afterEffect">
                                  <p:stCondLst>
                                    <p:cond delay="0"/>
                                  </p:stCondLst>
                                  <p:childTnLst>
                                    <p:set>
                                      <p:cBhvr>
                                        <p:cTn id="94" dur="1" fill="hold">
                                          <p:stCondLst>
                                            <p:cond delay="0"/>
                                          </p:stCondLst>
                                        </p:cTn>
                                        <p:tgtEl>
                                          <p:spTgt spid="150"/>
                                        </p:tgtEl>
                                        <p:attrNameLst>
                                          <p:attrName>style.visibility</p:attrName>
                                        </p:attrNameLst>
                                      </p:cBhvr>
                                      <p:to>
                                        <p:strVal val="visible"/>
                                      </p:to>
                                    </p:set>
                                    <p:animEffect transition="in" filter="wipe(left)">
                                      <p:cBhvr>
                                        <p:cTn id="95" dur="500"/>
                                        <p:tgtEl>
                                          <p:spTgt spid="150"/>
                                        </p:tgtEl>
                                      </p:cBhvr>
                                    </p:animEffect>
                                  </p:childTnLst>
                                </p:cTn>
                              </p:par>
                              <p:par>
                                <p:cTn id="96" presetID="22" presetClass="entr" presetSubtype="8" fill="hold" nodeType="withEffect">
                                  <p:stCondLst>
                                    <p:cond delay="0"/>
                                  </p:stCondLst>
                                  <p:childTnLst>
                                    <p:set>
                                      <p:cBhvr>
                                        <p:cTn id="97" dur="1" fill="hold">
                                          <p:stCondLst>
                                            <p:cond delay="0"/>
                                          </p:stCondLst>
                                        </p:cTn>
                                        <p:tgtEl>
                                          <p:spTgt spid="151"/>
                                        </p:tgtEl>
                                        <p:attrNameLst>
                                          <p:attrName>style.visibility</p:attrName>
                                        </p:attrNameLst>
                                      </p:cBhvr>
                                      <p:to>
                                        <p:strVal val="visible"/>
                                      </p:to>
                                    </p:set>
                                    <p:animEffect transition="in" filter="wipe(left)">
                                      <p:cBhvr>
                                        <p:cTn id="98" dur="500"/>
                                        <p:tgtEl>
                                          <p:spTgt spid="151"/>
                                        </p:tgtEl>
                                      </p:cBhvr>
                                    </p:animEffect>
                                  </p:childTnLst>
                                </p:cTn>
                              </p:par>
                              <p:par>
                                <p:cTn id="99" presetID="10" presetClass="entr" presetSubtype="0" fill="hold" nodeType="withEffect">
                                  <p:stCondLst>
                                    <p:cond delay="250"/>
                                  </p:stCondLst>
                                  <p:childTnLst>
                                    <p:set>
                                      <p:cBhvr>
                                        <p:cTn id="100" dur="1" fill="hold">
                                          <p:stCondLst>
                                            <p:cond delay="0"/>
                                          </p:stCondLst>
                                        </p:cTn>
                                        <p:tgtEl>
                                          <p:spTgt spid="152"/>
                                        </p:tgtEl>
                                        <p:attrNameLst>
                                          <p:attrName>style.visibility</p:attrName>
                                        </p:attrNameLst>
                                      </p:cBhvr>
                                      <p:to>
                                        <p:strVal val="visible"/>
                                      </p:to>
                                    </p:set>
                                    <p:animEffect transition="in" filter="fade">
                                      <p:cBhvr>
                                        <p:cTn id="101" dur="500"/>
                                        <p:tgtEl>
                                          <p:spTgt spid="152"/>
                                        </p:tgtEl>
                                      </p:cBhvr>
                                    </p:animEffect>
                                  </p:childTnLst>
                                </p:cTn>
                              </p:par>
                              <p:par>
                                <p:cTn id="102" presetID="10" presetClass="entr" presetSubtype="0" fill="hold" grpId="0" nodeType="withEffect">
                                  <p:stCondLst>
                                    <p:cond delay="250"/>
                                  </p:stCondLst>
                                  <p:childTnLst>
                                    <p:set>
                                      <p:cBhvr>
                                        <p:cTn id="103" dur="1" fill="hold">
                                          <p:stCondLst>
                                            <p:cond delay="0"/>
                                          </p:stCondLst>
                                        </p:cTn>
                                        <p:tgtEl>
                                          <p:spTgt spid="149"/>
                                        </p:tgtEl>
                                        <p:attrNameLst>
                                          <p:attrName>style.visibility</p:attrName>
                                        </p:attrNameLst>
                                      </p:cBhvr>
                                      <p:to>
                                        <p:strVal val="visible"/>
                                      </p:to>
                                    </p:set>
                                    <p:animEffect transition="in" filter="fade">
                                      <p:cBhvr>
                                        <p:cTn id="104" dur="500"/>
                                        <p:tgtEl>
                                          <p:spTgt spid="149"/>
                                        </p:tgtEl>
                                      </p:cBhvr>
                                    </p:animEffect>
                                  </p:childTnLst>
                                </p:cTn>
                              </p:par>
                              <p:par>
                                <p:cTn id="105" presetID="10" presetClass="entr" presetSubtype="0" fill="hold" nodeType="withEffect">
                                  <p:stCondLst>
                                    <p:cond delay="250"/>
                                  </p:stCondLst>
                                  <p:childTnLst>
                                    <p:set>
                                      <p:cBhvr>
                                        <p:cTn id="106" dur="1" fill="hold">
                                          <p:stCondLst>
                                            <p:cond delay="0"/>
                                          </p:stCondLst>
                                        </p:cTn>
                                        <p:tgtEl>
                                          <p:spTgt spid="128"/>
                                        </p:tgtEl>
                                        <p:attrNameLst>
                                          <p:attrName>style.visibility</p:attrName>
                                        </p:attrNameLst>
                                      </p:cBhvr>
                                      <p:to>
                                        <p:strVal val="visible"/>
                                      </p:to>
                                    </p:set>
                                    <p:animEffect transition="in" filter="fade">
                                      <p:cBhvr>
                                        <p:cTn id="107" dur="500"/>
                                        <p:tgtEl>
                                          <p:spTgt spid="128"/>
                                        </p:tgtEl>
                                      </p:cBhvr>
                                    </p:animEffect>
                                  </p:childTnLst>
                                </p:cTn>
                              </p:par>
                              <p:par>
                                <p:cTn id="108" presetID="42" presetClass="path" presetSubtype="0" fill="hold" nodeType="withEffect">
                                  <p:stCondLst>
                                    <p:cond delay="750"/>
                                  </p:stCondLst>
                                  <p:childTnLst>
                                    <p:animMotion origin="layout" path="M 3.75E-6 -4.81481E-6 L 3.75E-6 0.24885 " pathEditMode="relative" rAng="0" ptsTypes="AA">
                                      <p:cBhvr>
                                        <p:cTn id="109" dur="950" fill="hold"/>
                                        <p:tgtEl>
                                          <p:spTgt spid="128"/>
                                        </p:tgtEl>
                                        <p:attrNameLst>
                                          <p:attrName>ppt_x</p:attrName>
                                          <p:attrName>ppt_y</p:attrName>
                                        </p:attrNameLst>
                                      </p:cBhvr>
                                      <p:rCtr x="0" y="12431"/>
                                    </p:animMotion>
                                  </p:childTnLst>
                                </p:cTn>
                              </p:par>
                              <p:par>
                                <p:cTn id="110" presetID="22" presetClass="entr" presetSubtype="2" fill="hold" nodeType="withEffect">
                                  <p:stCondLst>
                                    <p:cond delay="750"/>
                                  </p:stCondLst>
                                  <p:childTnLst>
                                    <p:set>
                                      <p:cBhvr>
                                        <p:cTn id="111" dur="1" fill="hold">
                                          <p:stCondLst>
                                            <p:cond delay="0"/>
                                          </p:stCondLst>
                                        </p:cTn>
                                        <p:tgtEl>
                                          <p:spTgt spid="183"/>
                                        </p:tgtEl>
                                        <p:attrNameLst>
                                          <p:attrName>style.visibility</p:attrName>
                                        </p:attrNameLst>
                                      </p:cBhvr>
                                      <p:to>
                                        <p:strVal val="visible"/>
                                      </p:to>
                                    </p:set>
                                    <p:animEffect transition="in" filter="wipe(right)">
                                      <p:cBhvr>
                                        <p:cTn id="112" dur="500"/>
                                        <p:tgtEl>
                                          <p:spTgt spid="183"/>
                                        </p:tgtEl>
                                      </p:cBhvr>
                                    </p:animEffect>
                                  </p:childTnLst>
                                </p:cTn>
                              </p:par>
                              <p:par>
                                <p:cTn id="113" presetID="22" presetClass="entr" presetSubtype="4" fill="hold" nodeType="withEffect">
                                  <p:stCondLst>
                                    <p:cond delay="750"/>
                                  </p:stCondLst>
                                  <p:childTnLst>
                                    <p:set>
                                      <p:cBhvr>
                                        <p:cTn id="114" dur="1" fill="hold">
                                          <p:stCondLst>
                                            <p:cond delay="0"/>
                                          </p:stCondLst>
                                        </p:cTn>
                                        <p:tgtEl>
                                          <p:spTgt spid="184"/>
                                        </p:tgtEl>
                                        <p:attrNameLst>
                                          <p:attrName>style.visibility</p:attrName>
                                        </p:attrNameLst>
                                      </p:cBhvr>
                                      <p:to>
                                        <p:strVal val="visible"/>
                                      </p:to>
                                    </p:set>
                                    <p:animEffect transition="in" filter="wipe(down)">
                                      <p:cBhvr>
                                        <p:cTn id="115" dur="500"/>
                                        <p:tgtEl>
                                          <p:spTgt spid="184"/>
                                        </p:tgtEl>
                                      </p:cBhvr>
                                    </p:animEffect>
                                  </p:childTnLst>
                                </p:cTn>
                              </p:par>
                              <p:par>
                                <p:cTn id="116" presetID="22" presetClass="entr" presetSubtype="4" fill="hold" nodeType="withEffect">
                                  <p:stCondLst>
                                    <p:cond delay="750"/>
                                  </p:stCondLst>
                                  <p:childTnLst>
                                    <p:set>
                                      <p:cBhvr>
                                        <p:cTn id="117" dur="1" fill="hold">
                                          <p:stCondLst>
                                            <p:cond delay="0"/>
                                          </p:stCondLst>
                                        </p:cTn>
                                        <p:tgtEl>
                                          <p:spTgt spid="185"/>
                                        </p:tgtEl>
                                        <p:attrNameLst>
                                          <p:attrName>style.visibility</p:attrName>
                                        </p:attrNameLst>
                                      </p:cBhvr>
                                      <p:to>
                                        <p:strVal val="visible"/>
                                      </p:to>
                                    </p:set>
                                    <p:animEffect transition="in" filter="wipe(down)">
                                      <p:cBhvr>
                                        <p:cTn id="118" dur="500"/>
                                        <p:tgtEl>
                                          <p:spTgt spid="185"/>
                                        </p:tgtEl>
                                      </p:cBhvr>
                                    </p:animEffect>
                                  </p:childTnLst>
                                </p:cTn>
                              </p:par>
                              <p:par>
                                <p:cTn id="119" presetID="22" presetClass="entr" presetSubtype="4" fill="hold" nodeType="withEffect">
                                  <p:stCondLst>
                                    <p:cond delay="750"/>
                                  </p:stCondLst>
                                  <p:childTnLst>
                                    <p:set>
                                      <p:cBhvr>
                                        <p:cTn id="120" dur="1" fill="hold">
                                          <p:stCondLst>
                                            <p:cond delay="0"/>
                                          </p:stCondLst>
                                        </p:cTn>
                                        <p:tgtEl>
                                          <p:spTgt spid="186"/>
                                        </p:tgtEl>
                                        <p:attrNameLst>
                                          <p:attrName>style.visibility</p:attrName>
                                        </p:attrNameLst>
                                      </p:cBhvr>
                                      <p:to>
                                        <p:strVal val="visible"/>
                                      </p:to>
                                    </p:set>
                                    <p:animEffect transition="in" filter="wipe(down)">
                                      <p:cBhvr>
                                        <p:cTn id="121" dur="500"/>
                                        <p:tgtEl>
                                          <p:spTgt spid="186"/>
                                        </p:tgtEl>
                                      </p:cBhvr>
                                    </p:animEffect>
                                  </p:childTnLst>
                                </p:cTn>
                              </p:par>
                              <p:par>
                                <p:cTn id="122" presetID="1" presetClass="entr" presetSubtype="0" fill="hold" nodeType="withEffect">
                                  <p:stCondLst>
                                    <p:cond delay="850"/>
                                  </p:stCondLst>
                                  <p:childTnLst>
                                    <p:set>
                                      <p:cBhvr>
                                        <p:cTn id="123" dur="1" fill="hold">
                                          <p:stCondLst>
                                            <p:cond delay="0"/>
                                          </p:stCondLst>
                                        </p:cTn>
                                        <p:tgtEl>
                                          <p:spTgt spid="155"/>
                                        </p:tgtEl>
                                        <p:attrNameLst>
                                          <p:attrName>style.visibility</p:attrName>
                                        </p:attrNameLst>
                                      </p:cBhvr>
                                      <p:to>
                                        <p:strVal val="visible"/>
                                      </p:to>
                                    </p:set>
                                  </p:childTnLst>
                                </p:cTn>
                              </p:par>
                              <p:par>
                                <p:cTn id="124" presetID="1" presetClass="entr" presetSubtype="0" fill="hold" nodeType="withEffect">
                                  <p:stCondLst>
                                    <p:cond delay="1100"/>
                                  </p:stCondLst>
                                  <p:childTnLst>
                                    <p:set>
                                      <p:cBhvr>
                                        <p:cTn id="125" dur="1" fill="hold">
                                          <p:stCondLst>
                                            <p:cond delay="0"/>
                                          </p:stCondLst>
                                        </p:cTn>
                                        <p:tgtEl>
                                          <p:spTgt spid="158"/>
                                        </p:tgtEl>
                                        <p:attrNameLst>
                                          <p:attrName>style.visibility</p:attrName>
                                        </p:attrNameLst>
                                      </p:cBhvr>
                                      <p:to>
                                        <p:strVal val="visible"/>
                                      </p:to>
                                    </p:set>
                                  </p:childTnLst>
                                </p:cTn>
                              </p:par>
                              <p:par>
                                <p:cTn id="126" presetID="1" presetClass="entr" presetSubtype="0" fill="hold" nodeType="withEffect">
                                  <p:stCondLst>
                                    <p:cond delay="1350"/>
                                  </p:stCondLst>
                                  <p:childTnLst>
                                    <p:set>
                                      <p:cBhvr>
                                        <p:cTn id="127" dur="1" fill="hold">
                                          <p:stCondLst>
                                            <p:cond delay="0"/>
                                          </p:stCondLst>
                                        </p:cTn>
                                        <p:tgtEl>
                                          <p:spTgt spid="161"/>
                                        </p:tgtEl>
                                        <p:attrNameLst>
                                          <p:attrName>style.visibility</p:attrName>
                                        </p:attrNameLst>
                                      </p:cBhvr>
                                      <p:to>
                                        <p:strVal val="visible"/>
                                      </p:to>
                                    </p:set>
                                  </p:childTnLst>
                                </p:cTn>
                              </p:par>
                              <p:par>
                                <p:cTn id="128" presetID="1" presetClass="entr" presetSubtype="0" fill="hold" nodeType="withEffect">
                                  <p:stCondLst>
                                    <p:cond delay="1600"/>
                                  </p:stCondLst>
                                  <p:childTnLst>
                                    <p:set>
                                      <p:cBhvr>
                                        <p:cTn id="129" dur="1" fill="hold">
                                          <p:stCondLst>
                                            <p:cond delay="0"/>
                                          </p:stCondLst>
                                        </p:cTn>
                                        <p:tgtEl>
                                          <p:spTgt spid="164"/>
                                        </p:tgtEl>
                                        <p:attrNameLst>
                                          <p:attrName>style.visibility</p:attrName>
                                        </p:attrNameLst>
                                      </p:cBhvr>
                                      <p:to>
                                        <p:strVal val="visible"/>
                                      </p:to>
                                    </p:set>
                                  </p:childTnLst>
                                </p:cTn>
                              </p:par>
                              <p:par>
                                <p:cTn id="130" presetID="1" presetClass="entr" presetSubtype="0" fill="hold" grpId="0" nodeType="withEffect">
                                  <p:stCondLst>
                                    <p:cond delay="1750"/>
                                  </p:stCondLst>
                                  <p:childTnLst>
                                    <p:set>
                                      <p:cBhvr>
                                        <p:cTn id="131" dur="1" fill="hold">
                                          <p:stCondLst>
                                            <p:cond delay="0"/>
                                          </p:stCondLst>
                                        </p:cTn>
                                        <p:tgtEl>
                                          <p:spTgt spid="167"/>
                                        </p:tgtEl>
                                        <p:attrNameLst>
                                          <p:attrName>style.visibility</p:attrName>
                                        </p:attrNameLst>
                                      </p:cBhvr>
                                      <p:to>
                                        <p:strVal val="visible"/>
                                      </p:to>
                                    </p:set>
                                  </p:childTnLst>
                                </p:cTn>
                              </p:par>
                              <p:par>
                                <p:cTn id="132" presetID="26" presetClass="emph" presetSubtype="0" repeatCount="3000" fill="hold" nodeType="withEffect">
                                  <p:stCondLst>
                                    <p:cond delay="1250"/>
                                  </p:stCondLst>
                                  <p:childTnLst>
                                    <p:animEffect transition="out" filter="fade">
                                      <p:cBhvr>
                                        <p:cTn id="133" dur="400" tmFilter="0, 0; .2, .5; .8, .5; 1, 0"/>
                                        <p:tgtEl>
                                          <p:spTgt spid="183"/>
                                        </p:tgtEl>
                                      </p:cBhvr>
                                    </p:animEffect>
                                    <p:animScale>
                                      <p:cBhvr>
                                        <p:cTn id="134" dur="200" autoRev="1" fill="hold"/>
                                        <p:tgtEl>
                                          <p:spTgt spid="183"/>
                                        </p:tgtEl>
                                      </p:cBhvr>
                                      <p:by x="105000" y="105000"/>
                                    </p:animScale>
                                  </p:childTnLst>
                                </p:cTn>
                              </p:par>
                              <p:par>
                                <p:cTn id="135" presetID="26" presetClass="emph" presetSubtype="0" repeatCount="3000" fill="hold" nodeType="withEffect">
                                  <p:stCondLst>
                                    <p:cond delay="1250"/>
                                  </p:stCondLst>
                                  <p:childTnLst>
                                    <p:animEffect transition="out" filter="fade">
                                      <p:cBhvr>
                                        <p:cTn id="136" dur="400" tmFilter="0, 0; .2, .5; .8, .5; 1, 0"/>
                                        <p:tgtEl>
                                          <p:spTgt spid="184"/>
                                        </p:tgtEl>
                                      </p:cBhvr>
                                    </p:animEffect>
                                    <p:animScale>
                                      <p:cBhvr>
                                        <p:cTn id="137" dur="200" autoRev="1" fill="hold"/>
                                        <p:tgtEl>
                                          <p:spTgt spid="184"/>
                                        </p:tgtEl>
                                      </p:cBhvr>
                                      <p:by x="105000" y="105000"/>
                                    </p:animScale>
                                  </p:childTnLst>
                                </p:cTn>
                              </p:par>
                              <p:par>
                                <p:cTn id="138" presetID="26" presetClass="emph" presetSubtype="0" repeatCount="3000" fill="hold" nodeType="withEffect">
                                  <p:stCondLst>
                                    <p:cond delay="1250"/>
                                  </p:stCondLst>
                                  <p:childTnLst>
                                    <p:animEffect transition="out" filter="fade">
                                      <p:cBhvr>
                                        <p:cTn id="139" dur="400" tmFilter="0, 0; .2, .5; .8, .5; 1, 0"/>
                                        <p:tgtEl>
                                          <p:spTgt spid="185"/>
                                        </p:tgtEl>
                                      </p:cBhvr>
                                    </p:animEffect>
                                    <p:animScale>
                                      <p:cBhvr>
                                        <p:cTn id="140" dur="200" autoRev="1" fill="hold"/>
                                        <p:tgtEl>
                                          <p:spTgt spid="185"/>
                                        </p:tgtEl>
                                      </p:cBhvr>
                                      <p:by x="105000" y="105000"/>
                                    </p:animScale>
                                  </p:childTnLst>
                                </p:cTn>
                              </p:par>
                              <p:par>
                                <p:cTn id="141" presetID="26" presetClass="emph" presetSubtype="0" repeatCount="3000" fill="hold" nodeType="withEffect">
                                  <p:stCondLst>
                                    <p:cond delay="1250"/>
                                  </p:stCondLst>
                                  <p:childTnLst>
                                    <p:animEffect transition="out" filter="fade">
                                      <p:cBhvr>
                                        <p:cTn id="142" dur="400" tmFilter="0, 0; .2, .5; .8, .5; 1, 0"/>
                                        <p:tgtEl>
                                          <p:spTgt spid="186"/>
                                        </p:tgtEl>
                                      </p:cBhvr>
                                    </p:animEffect>
                                    <p:animScale>
                                      <p:cBhvr>
                                        <p:cTn id="143" dur="200" autoRev="1" fill="hold"/>
                                        <p:tgtEl>
                                          <p:spTgt spid="186"/>
                                        </p:tgtEl>
                                      </p:cBhvr>
                                      <p:by x="105000" y="105000"/>
                                    </p:animScale>
                                  </p:childTnLst>
                                </p:cTn>
                              </p:par>
                              <p:par>
                                <p:cTn id="144" presetID="26" presetClass="emph" presetSubtype="0" repeatCount="3000" fill="hold" nodeType="withEffect">
                                  <p:stCondLst>
                                    <p:cond delay="1500"/>
                                  </p:stCondLst>
                                  <p:childTnLst>
                                    <p:animEffect transition="out" filter="fade">
                                      <p:cBhvr>
                                        <p:cTn id="145" dur="500" tmFilter="0, 0; .2, .5; .8, .5; 1, 0"/>
                                        <p:tgtEl>
                                          <p:spTgt spid="183"/>
                                        </p:tgtEl>
                                      </p:cBhvr>
                                    </p:animEffect>
                                    <p:animScale>
                                      <p:cBhvr>
                                        <p:cTn id="146" dur="250" autoRev="1" fill="hold"/>
                                        <p:tgtEl>
                                          <p:spTgt spid="183"/>
                                        </p:tgtEl>
                                      </p:cBhvr>
                                      <p:by x="105000" y="105000"/>
                                    </p:animScale>
                                  </p:childTnLst>
                                </p:cTn>
                              </p:par>
                              <p:par>
                                <p:cTn id="147" presetID="26" presetClass="emph" presetSubtype="0" repeatCount="3000" fill="hold" nodeType="withEffect">
                                  <p:stCondLst>
                                    <p:cond delay="1500"/>
                                  </p:stCondLst>
                                  <p:childTnLst>
                                    <p:animEffect transition="out" filter="fade">
                                      <p:cBhvr>
                                        <p:cTn id="148" dur="500" tmFilter="0, 0; .2, .5; .8, .5; 1, 0"/>
                                        <p:tgtEl>
                                          <p:spTgt spid="184"/>
                                        </p:tgtEl>
                                      </p:cBhvr>
                                    </p:animEffect>
                                    <p:animScale>
                                      <p:cBhvr>
                                        <p:cTn id="149" dur="250" autoRev="1" fill="hold"/>
                                        <p:tgtEl>
                                          <p:spTgt spid="184"/>
                                        </p:tgtEl>
                                      </p:cBhvr>
                                      <p:by x="105000" y="105000"/>
                                    </p:animScale>
                                  </p:childTnLst>
                                </p:cTn>
                              </p:par>
                              <p:par>
                                <p:cTn id="150" presetID="26" presetClass="emph" presetSubtype="0" repeatCount="3000" fill="hold" nodeType="withEffect">
                                  <p:stCondLst>
                                    <p:cond delay="1500"/>
                                  </p:stCondLst>
                                  <p:childTnLst>
                                    <p:animEffect transition="out" filter="fade">
                                      <p:cBhvr>
                                        <p:cTn id="151" dur="500" tmFilter="0, 0; .2, .5; .8, .5; 1, 0"/>
                                        <p:tgtEl>
                                          <p:spTgt spid="185"/>
                                        </p:tgtEl>
                                      </p:cBhvr>
                                    </p:animEffect>
                                    <p:animScale>
                                      <p:cBhvr>
                                        <p:cTn id="152" dur="250" autoRev="1" fill="hold"/>
                                        <p:tgtEl>
                                          <p:spTgt spid="185"/>
                                        </p:tgtEl>
                                      </p:cBhvr>
                                      <p:by x="105000" y="105000"/>
                                    </p:animScale>
                                  </p:childTnLst>
                                </p:cTn>
                              </p:par>
                              <p:par>
                                <p:cTn id="153" presetID="26" presetClass="emph" presetSubtype="0" repeatCount="3000" fill="hold" nodeType="withEffect">
                                  <p:stCondLst>
                                    <p:cond delay="1500"/>
                                  </p:stCondLst>
                                  <p:childTnLst>
                                    <p:animEffect transition="out" filter="fade">
                                      <p:cBhvr>
                                        <p:cTn id="154" dur="500" tmFilter="0, 0; .2, .5; .8, .5; 1, 0"/>
                                        <p:tgtEl>
                                          <p:spTgt spid="186"/>
                                        </p:tgtEl>
                                      </p:cBhvr>
                                    </p:animEffect>
                                    <p:animScale>
                                      <p:cBhvr>
                                        <p:cTn id="155" dur="250" autoRev="1" fill="hold"/>
                                        <p:tgtEl>
                                          <p:spTgt spid="186"/>
                                        </p:tgtEl>
                                      </p:cBhvr>
                                      <p:by x="105000" y="105000"/>
                                    </p:animScale>
                                  </p:childTnLst>
                                </p:cTn>
                              </p:par>
                              <p:par>
                                <p:cTn id="156" presetID="26" presetClass="emph" presetSubtype="0" repeatCount="3000" fill="hold" nodeType="withEffect">
                                  <p:stCondLst>
                                    <p:cond delay="1500"/>
                                  </p:stCondLst>
                                  <p:childTnLst>
                                    <p:animEffect transition="out" filter="fade">
                                      <p:cBhvr>
                                        <p:cTn id="157" dur="500" tmFilter="0, 0; .2, .5; .8, .5; 1, 0"/>
                                        <p:tgtEl>
                                          <p:spTgt spid="183"/>
                                        </p:tgtEl>
                                      </p:cBhvr>
                                    </p:animEffect>
                                    <p:animScale>
                                      <p:cBhvr>
                                        <p:cTn id="158" dur="250" autoRev="1" fill="hold"/>
                                        <p:tgtEl>
                                          <p:spTgt spid="183"/>
                                        </p:tgtEl>
                                      </p:cBhvr>
                                      <p:by x="105000" y="105000"/>
                                    </p:animScale>
                                  </p:childTnLst>
                                </p:cTn>
                              </p:par>
                              <p:par>
                                <p:cTn id="159" presetID="26" presetClass="emph" presetSubtype="0" repeatCount="3000" fill="hold" nodeType="withEffect">
                                  <p:stCondLst>
                                    <p:cond delay="1500"/>
                                  </p:stCondLst>
                                  <p:childTnLst>
                                    <p:animEffect transition="out" filter="fade">
                                      <p:cBhvr>
                                        <p:cTn id="160" dur="500" tmFilter="0, 0; .2, .5; .8, .5; 1, 0"/>
                                        <p:tgtEl>
                                          <p:spTgt spid="184"/>
                                        </p:tgtEl>
                                      </p:cBhvr>
                                    </p:animEffect>
                                    <p:animScale>
                                      <p:cBhvr>
                                        <p:cTn id="161" dur="250" autoRev="1" fill="hold"/>
                                        <p:tgtEl>
                                          <p:spTgt spid="184"/>
                                        </p:tgtEl>
                                      </p:cBhvr>
                                      <p:by x="105000" y="105000"/>
                                    </p:animScale>
                                  </p:childTnLst>
                                </p:cTn>
                              </p:par>
                              <p:par>
                                <p:cTn id="162" presetID="26" presetClass="emph" presetSubtype="0" repeatCount="3000" fill="hold" nodeType="withEffect">
                                  <p:stCondLst>
                                    <p:cond delay="1500"/>
                                  </p:stCondLst>
                                  <p:childTnLst>
                                    <p:animEffect transition="out" filter="fade">
                                      <p:cBhvr>
                                        <p:cTn id="163" dur="500" tmFilter="0, 0; .2, .5; .8, .5; 1, 0"/>
                                        <p:tgtEl>
                                          <p:spTgt spid="185"/>
                                        </p:tgtEl>
                                      </p:cBhvr>
                                    </p:animEffect>
                                    <p:animScale>
                                      <p:cBhvr>
                                        <p:cTn id="164" dur="250" autoRev="1" fill="hold"/>
                                        <p:tgtEl>
                                          <p:spTgt spid="185"/>
                                        </p:tgtEl>
                                      </p:cBhvr>
                                      <p:by x="105000" y="105000"/>
                                    </p:animScale>
                                  </p:childTnLst>
                                </p:cTn>
                              </p:par>
                              <p:par>
                                <p:cTn id="165" presetID="26" presetClass="emph" presetSubtype="0" repeatCount="3000" fill="hold" nodeType="withEffect">
                                  <p:stCondLst>
                                    <p:cond delay="1500"/>
                                  </p:stCondLst>
                                  <p:childTnLst>
                                    <p:animEffect transition="out" filter="fade">
                                      <p:cBhvr>
                                        <p:cTn id="166" dur="500" tmFilter="0, 0; .2, .5; .8, .5; 1, 0"/>
                                        <p:tgtEl>
                                          <p:spTgt spid="186"/>
                                        </p:tgtEl>
                                      </p:cBhvr>
                                    </p:animEffect>
                                    <p:animScale>
                                      <p:cBhvr>
                                        <p:cTn id="167" dur="250" autoRev="1" fill="hold"/>
                                        <p:tgtEl>
                                          <p:spTgt spid="186"/>
                                        </p:tgtEl>
                                      </p:cBhvr>
                                      <p:by x="105000" y="105000"/>
                                    </p:animScale>
                                  </p:childTnLst>
                                </p:cTn>
                              </p:par>
                              <p:par>
                                <p:cTn id="168" presetID="26" presetClass="emph" presetSubtype="0" repeatCount="3000" fill="hold" nodeType="withEffect">
                                  <p:stCondLst>
                                    <p:cond delay="1750"/>
                                  </p:stCondLst>
                                  <p:childTnLst>
                                    <p:animEffect transition="out" filter="fade">
                                      <p:cBhvr>
                                        <p:cTn id="169" dur="500" tmFilter="0, 0; .2, .5; .8, .5; 1, 0"/>
                                        <p:tgtEl>
                                          <p:spTgt spid="183"/>
                                        </p:tgtEl>
                                      </p:cBhvr>
                                    </p:animEffect>
                                    <p:animScale>
                                      <p:cBhvr>
                                        <p:cTn id="170" dur="250" autoRev="1" fill="hold"/>
                                        <p:tgtEl>
                                          <p:spTgt spid="183"/>
                                        </p:tgtEl>
                                      </p:cBhvr>
                                      <p:by x="105000" y="105000"/>
                                    </p:animScale>
                                  </p:childTnLst>
                                </p:cTn>
                              </p:par>
                              <p:par>
                                <p:cTn id="171" presetID="26" presetClass="emph" presetSubtype="0" repeatCount="3000" fill="hold" nodeType="withEffect">
                                  <p:stCondLst>
                                    <p:cond delay="1750"/>
                                  </p:stCondLst>
                                  <p:childTnLst>
                                    <p:animEffect transition="out" filter="fade">
                                      <p:cBhvr>
                                        <p:cTn id="172" dur="500" tmFilter="0, 0; .2, .5; .8, .5; 1, 0"/>
                                        <p:tgtEl>
                                          <p:spTgt spid="184"/>
                                        </p:tgtEl>
                                      </p:cBhvr>
                                    </p:animEffect>
                                    <p:animScale>
                                      <p:cBhvr>
                                        <p:cTn id="173" dur="250" autoRev="1" fill="hold"/>
                                        <p:tgtEl>
                                          <p:spTgt spid="184"/>
                                        </p:tgtEl>
                                      </p:cBhvr>
                                      <p:by x="105000" y="105000"/>
                                    </p:animScale>
                                  </p:childTnLst>
                                </p:cTn>
                              </p:par>
                              <p:par>
                                <p:cTn id="174" presetID="26" presetClass="emph" presetSubtype="0" repeatCount="3000" fill="hold" nodeType="withEffect">
                                  <p:stCondLst>
                                    <p:cond delay="1750"/>
                                  </p:stCondLst>
                                  <p:childTnLst>
                                    <p:animEffect transition="out" filter="fade">
                                      <p:cBhvr>
                                        <p:cTn id="175" dur="500" tmFilter="0, 0; .2, .5; .8, .5; 1, 0"/>
                                        <p:tgtEl>
                                          <p:spTgt spid="185"/>
                                        </p:tgtEl>
                                      </p:cBhvr>
                                    </p:animEffect>
                                    <p:animScale>
                                      <p:cBhvr>
                                        <p:cTn id="176" dur="250" autoRev="1" fill="hold"/>
                                        <p:tgtEl>
                                          <p:spTgt spid="185"/>
                                        </p:tgtEl>
                                      </p:cBhvr>
                                      <p:by x="105000" y="105000"/>
                                    </p:animScale>
                                  </p:childTnLst>
                                </p:cTn>
                              </p:par>
                              <p:par>
                                <p:cTn id="177" presetID="26" presetClass="emph" presetSubtype="0" repeatCount="3000" fill="hold" nodeType="withEffect">
                                  <p:stCondLst>
                                    <p:cond delay="1750"/>
                                  </p:stCondLst>
                                  <p:childTnLst>
                                    <p:animEffect transition="out" filter="fade">
                                      <p:cBhvr>
                                        <p:cTn id="178" dur="500" tmFilter="0, 0; .2, .5; .8, .5; 1, 0"/>
                                        <p:tgtEl>
                                          <p:spTgt spid="186"/>
                                        </p:tgtEl>
                                      </p:cBhvr>
                                    </p:animEffect>
                                    <p:animScale>
                                      <p:cBhvr>
                                        <p:cTn id="179" dur="250" autoRev="1" fill="hold"/>
                                        <p:tgtEl>
                                          <p:spTgt spid="186"/>
                                        </p:tgtEl>
                                      </p:cBhvr>
                                      <p:by x="105000" y="105000"/>
                                    </p:animScale>
                                  </p:childTnLst>
                                </p:cTn>
                              </p:par>
                              <p:par>
                                <p:cTn id="180" presetID="22" presetClass="entr" presetSubtype="8" fill="hold" nodeType="withEffect">
                                  <p:stCondLst>
                                    <p:cond delay="0"/>
                                  </p:stCondLst>
                                  <p:childTnLst>
                                    <p:set>
                                      <p:cBhvr>
                                        <p:cTn id="181" dur="1" fill="hold">
                                          <p:stCondLst>
                                            <p:cond delay="0"/>
                                          </p:stCondLst>
                                        </p:cTn>
                                        <p:tgtEl>
                                          <p:spTgt spid="168"/>
                                        </p:tgtEl>
                                        <p:attrNameLst>
                                          <p:attrName>style.visibility</p:attrName>
                                        </p:attrNameLst>
                                      </p:cBhvr>
                                      <p:to>
                                        <p:strVal val="visible"/>
                                      </p:to>
                                    </p:set>
                                    <p:animEffect transition="in" filter="wipe(left)">
                                      <p:cBhvr>
                                        <p:cTn id="182" dur="500"/>
                                        <p:tgtEl>
                                          <p:spTgt spid="168"/>
                                        </p:tgtEl>
                                      </p:cBhvr>
                                    </p:animEffect>
                                  </p:childTnLst>
                                </p:cTn>
                              </p:par>
                              <p:par>
                                <p:cTn id="183" presetID="8" presetClass="emph" presetSubtype="0" fill="hold" nodeType="withEffect">
                                  <p:stCondLst>
                                    <p:cond delay="0"/>
                                  </p:stCondLst>
                                  <p:childTnLst>
                                    <p:animRot by="64800000">
                                      <p:cBhvr>
                                        <p:cTn id="184" dur="2000" fill="hold"/>
                                        <p:tgtEl>
                                          <p:spTgt spid="62"/>
                                        </p:tgtEl>
                                        <p:attrNameLst>
                                          <p:attrName>r</p:attrName>
                                        </p:attrNameLst>
                                      </p:cBhvr>
                                    </p:animRot>
                                  </p:childTnLst>
                                </p:cTn>
                              </p:par>
                              <p:par>
                                <p:cTn id="185" presetID="8" presetClass="emph" presetSubtype="0" fill="hold" nodeType="withEffect">
                                  <p:stCondLst>
                                    <p:cond delay="0"/>
                                  </p:stCondLst>
                                  <p:childTnLst>
                                    <p:animRot by="5400000">
                                      <p:cBhvr>
                                        <p:cTn id="186" dur="2000" fill="hold"/>
                                        <p:tgtEl>
                                          <p:spTgt spid="59"/>
                                        </p:tgtEl>
                                        <p:attrNameLst>
                                          <p:attrName>r</p:attrName>
                                        </p:attrNameLst>
                                      </p:cBhvr>
                                    </p:animRot>
                                  </p:childTnLst>
                                </p:cTn>
                              </p:par>
                              <p:par>
                                <p:cTn id="187" presetID="10" presetClass="entr" presetSubtype="0" fill="hold" grpId="0" nodeType="withEffect">
                                  <p:stCondLst>
                                    <p:cond delay="1500"/>
                                  </p:stCondLst>
                                  <p:childTnLst>
                                    <p:set>
                                      <p:cBhvr>
                                        <p:cTn id="188" dur="1" fill="hold">
                                          <p:stCondLst>
                                            <p:cond delay="0"/>
                                          </p:stCondLst>
                                        </p:cTn>
                                        <p:tgtEl>
                                          <p:spTgt spid="131">
                                            <p:txEl>
                                              <p:pRg st="0" end="0"/>
                                            </p:txEl>
                                          </p:spTgt>
                                        </p:tgtEl>
                                        <p:attrNameLst>
                                          <p:attrName>style.visibility</p:attrName>
                                        </p:attrNameLst>
                                      </p:cBhvr>
                                      <p:to>
                                        <p:strVal val="visible"/>
                                      </p:to>
                                    </p:set>
                                    <p:animEffect transition="in" filter="fade">
                                      <p:cBhvr>
                                        <p:cTn id="189" dur="750"/>
                                        <p:tgtEl>
                                          <p:spTgt spid="131">
                                            <p:txEl>
                                              <p:pRg st="0" end="0"/>
                                            </p:txEl>
                                          </p:spTgt>
                                        </p:tgtEl>
                                      </p:cBhvr>
                                    </p:animEffect>
                                  </p:childTnLst>
                                </p:cTn>
                              </p:par>
                              <p:par>
                                <p:cTn id="190" presetID="10" presetClass="entr" presetSubtype="0" fill="hold" grpId="0" nodeType="withEffect">
                                  <p:stCondLst>
                                    <p:cond delay="2250"/>
                                  </p:stCondLst>
                                  <p:childTnLst>
                                    <p:set>
                                      <p:cBhvr>
                                        <p:cTn id="191" dur="1" fill="hold">
                                          <p:stCondLst>
                                            <p:cond delay="0"/>
                                          </p:stCondLst>
                                        </p:cTn>
                                        <p:tgtEl>
                                          <p:spTgt spid="131">
                                            <p:txEl>
                                              <p:pRg st="1" end="1"/>
                                            </p:txEl>
                                          </p:spTgt>
                                        </p:tgtEl>
                                        <p:attrNameLst>
                                          <p:attrName>style.visibility</p:attrName>
                                        </p:attrNameLst>
                                      </p:cBhvr>
                                      <p:to>
                                        <p:strVal val="visible"/>
                                      </p:to>
                                    </p:set>
                                    <p:animEffect transition="in" filter="fade">
                                      <p:cBhvr>
                                        <p:cTn id="192" dur="750"/>
                                        <p:tgtEl>
                                          <p:spTgt spid="131">
                                            <p:txEl>
                                              <p:pRg st="1" end="1"/>
                                            </p:txEl>
                                          </p:spTgt>
                                        </p:tgtEl>
                                      </p:cBhvr>
                                    </p:animEffect>
                                  </p:childTnLst>
                                </p:cTn>
                              </p:par>
                              <p:par>
                                <p:cTn id="193" presetID="10" presetClass="entr" presetSubtype="0" fill="hold" grpId="0" nodeType="withEffect">
                                  <p:stCondLst>
                                    <p:cond delay="3000"/>
                                  </p:stCondLst>
                                  <p:childTnLst>
                                    <p:set>
                                      <p:cBhvr>
                                        <p:cTn id="194" dur="1" fill="hold">
                                          <p:stCondLst>
                                            <p:cond delay="0"/>
                                          </p:stCondLst>
                                        </p:cTn>
                                        <p:tgtEl>
                                          <p:spTgt spid="131">
                                            <p:txEl>
                                              <p:pRg st="2" end="2"/>
                                            </p:txEl>
                                          </p:spTgt>
                                        </p:tgtEl>
                                        <p:attrNameLst>
                                          <p:attrName>style.visibility</p:attrName>
                                        </p:attrNameLst>
                                      </p:cBhvr>
                                      <p:to>
                                        <p:strVal val="visible"/>
                                      </p:to>
                                    </p:set>
                                    <p:animEffect transition="in" filter="fade">
                                      <p:cBhvr>
                                        <p:cTn id="195" dur="750"/>
                                        <p:tgtEl>
                                          <p:spTgt spid="131">
                                            <p:txEl>
                                              <p:pRg st="2" end="2"/>
                                            </p:txEl>
                                          </p:spTgt>
                                        </p:tgtEl>
                                      </p:cBhvr>
                                    </p:animEffect>
                                  </p:childTnLst>
                                </p:cTn>
                              </p:par>
                              <p:par>
                                <p:cTn id="196" presetID="10" presetClass="entr" presetSubtype="0" fill="hold" grpId="0" nodeType="withEffect">
                                  <p:stCondLst>
                                    <p:cond delay="3750"/>
                                  </p:stCondLst>
                                  <p:childTnLst>
                                    <p:set>
                                      <p:cBhvr>
                                        <p:cTn id="197" dur="1" fill="hold">
                                          <p:stCondLst>
                                            <p:cond delay="0"/>
                                          </p:stCondLst>
                                        </p:cTn>
                                        <p:tgtEl>
                                          <p:spTgt spid="131">
                                            <p:txEl>
                                              <p:pRg st="3" end="3"/>
                                            </p:txEl>
                                          </p:spTgt>
                                        </p:tgtEl>
                                        <p:attrNameLst>
                                          <p:attrName>style.visibility</p:attrName>
                                        </p:attrNameLst>
                                      </p:cBhvr>
                                      <p:to>
                                        <p:strVal val="visible"/>
                                      </p:to>
                                    </p:set>
                                    <p:animEffect transition="in" filter="fade">
                                      <p:cBhvr>
                                        <p:cTn id="198" dur="750"/>
                                        <p:tgtEl>
                                          <p:spTgt spid="131">
                                            <p:txEl>
                                              <p:pRg st="3" end="3"/>
                                            </p:txEl>
                                          </p:spTgt>
                                        </p:tgtEl>
                                      </p:cBhvr>
                                    </p:animEffect>
                                  </p:childTnLst>
                                </p:cTn>
                              </p:par>
                            </p:childTnLst>
                          </p:cTn>
                        </p:par>
                        <p:par>
                          <p:cTn id="199" fill="hold">
                            <p:stCondLst>
                              <p:cond delay="5250"/>
                            </p:stCondLst>
                            <p:childTnLst>
                              <p:par>
                                <p:cTn id="200" presetID="22" presetClass="entr" presetSubtype="2" fill="hold" nodeType="afterEffect">
                                  <p:stCondLst>
                                    <p:cond delay="0"/>
                                  </p:stCondLst>
                                  <p:childTnLst>
                                    <p:set>
                                      <p:cBhvr>
                                        <p:cTn id="201" dur="1" fill="hold">
                                          <p:stCondLst>
                                            <p:cond delay="0"/>
                                          </p:stCondLst>
                                        </p:cTn>
                                        <p:tgtEl>
                                          <p:spTgt spid="183"/>
                                        </p:tgtEl>
                                        <p:attrNameLst>
                                          <p:attrName>style.visibility</p:attrName>
                                        </p:attrNameLst>
                                      </p:cBhvr>
                                      <p:to>
                                        <p:strVal val="visible"/>
                                      </p:to>
                                    </p:set>
                                    <p:animEffect transition="in" filter="wipe(right)">
                                      <p:cBhvr>
                                        <p:cTn id="202" dur="500"/>
                                        <p:tgtEl>
                                          <p:spTgt spid="183"/>
                                        </p:tgtEl>
                                      </p:cBhvr>
                                    </p:animEffect>
                                  </p:childTnLst>
                                </p:cTn>
                              </p:par>
                              <p:par>
                                <p:cTn id="203" presetID="22" presetClass="entr" presetSubtype="2" fill="hold" nodeType="withEffect">
                                  <p:stCondLst>
                                    <p:cond delay="0"/>
                                  </p:stCondLst>
                                  <p:childTnLst>
                                    <p:set>
                                      <p:cBhvr>
                                        <p:cTn id="204" dur="1" fill="hold">
                                          <p:stCondLst>
                                            <p:cond delay="0"/>
                                          </p:stCondLst>
                                        </p:cTn>
                                        <p:tgtEl>
                                          <p:spTgt spid="184"/>
                                        </p:tgtEl>
                                        <p:attrNameLst>
                                          <p:attrName>style.visibility</p:attrName>
                                        </p:attrNameLst>
                                      </p:cBhvr>
                                      <p:to>
                                        <p:strVal val="visible"/>
                                      </p:to>
                                    </p:set>
                                    <p:animEffect transition="in" filter="wipe(right)">
                                      <p:cBhvr>
                                        <p:cTn id="205" dur="500"/>
                                        <p:tgtEl>
                                          <p:spTgt spid="184"/>
                                        </p:tgtEl>
                                      </p:cBhvr>
                                    </p:animEffect>
                                  </p:childTnLst>
                                </p:cTn>
                              </p:par>
                              <p:par>
                                <p:cTn id="206" presetID="22" presetClass="entr" presetSubtype="4" fill="hold" nodeType="withEffect">
                                  <p:stCondLst>
                                    <p:cond delay="0"/>
                                  </p:stCondLst>
                                  <p:childTnLst>
                                    <p:set>
                                      <p:cBhvr>
                                        <p:cTn id="207" dur="1" fill="hold">
                                          <p:stCondLst>
                                            <p:cond delay="0"/>
                                          </p:stCondLst>
                                        </p:cTn>
                                        <p:tgtEl>
                                          <p:spTgt spid="185"/>
                                        </p:tgtEl>
                                        <p:attrNameLst>
                                          <p:attrName>style.visibility</p:attrName>
                                        </p:attrNameLst>
                                      </p:cBhvr>
                                      <p:to>
                                        <p:strVal val="visible"/>
                                      </p:to>
                                    </p:set>
                                    <p:animEffect transition="in" filter="wipe(down)">
                                      <p:cBhvr>
                                        <p:cTn id="208" dur="500"/>
                                        <p:tgtEl>
                                          <p:spTgt spid="185"/>
                                        </p:tgtEl>
                                      </p:cBhvr>
                                    </p:animEffect>
                                  </p:childTnLst>
                                </p:cTn>
                              </p:par>
                              <p:par>
                                <p:cTn id="209" presetID="22" presetClass="entr" presetSubtype="4" fill="hold" nodeType="withEffect">
                                  <p:stCondLst>
                                    <p:cond delay="0"/>
                                  </p:stCondLst>
                                  <p:childTnLst>
                                    <p:set>
                                      <p:cBhvr>
                                        <p:cTn id="210" dur="1" fill="hold">
                                          <p:stCondLst>
                                            <p:cond delay="0"/>
                                          </p:stCondLst>
                                        </p:cTn>
                                        <p:tgtEl>
                                          <p:spTgt spid="186"/>
                                        </p:tgtEl>
                                        <p:attrNameLst>
                                          <p:attrName>style.visibility</p:attrName>
                                        </p:attrNameLst>
                                      </p:cBhvr>
                                      <p:to>
                                        <p:strVal val="visible"/>
                                      </p:to>
                                    </p:set>
                                    <p:animEffect transition="in" filter="wipe(down)">
                                      <p:cBhvr>
                                        <p:cTn id="211" dur="500"/>
                                        <p:tgtEl>
                                          <p:spTgt spid="186"/>
                                        </p:tgtEl>
                                      </p:cBhvr>
                                    </p:animEffect>
                                  </p:childTnLst>
                                </p:cTn>
                              </p:par>
                            </p:childTnLst>
                          </p:cTn>
                        </p:par>
                        <p:par>
                          <p:cTn id="212" fill="hold">
                            <p:stCondLst>
                              <p:cond delay="5750"/>
                            </p:stCondLst>
                            <p:childTnLst>
                              <p:par>
                                <p:cTn id="213" presetID="26" presetClass="emph" presetSubtype="0" repeatCount="3000" fill="hold" nodeType="afterEffect">
                                  <p:stCondLst>
                                    <p:cond delay="0"/>
                                  </p:stCondLst>
                                  <p:childTnLst>
                                    <p:animEffect transition="out" filter="fade">
                                      <p:cBhvr>
                                        <p:cTn id="214" dur="500" tmFilter="0, 0; .2, .5; .8, .5; 1, 0"/>
                                        <p:tgtEl>
                                          <p:spTgt spid="183"/>
                                        </p:tgtEl>
                                      </p:cBhvr>
                                    </p:animEffect>
                                    <p:animScale>
                                      <p:cBhvr>
                                        <p:cTn id="215" dur="250" autoRev="1" fill="hold"/>
                                        <p:tgtEl>
                                          <p:spTgt spid="183"/>
                                        </p:tgtEl>
                                      </p:cBhvr>
                                      <p:by x="105000" y="105000"/>
                                    </p:animScale>
                                  </p:childTnLst>
                                </p:cTn>
                              </p:par>
                              <p:par>
                                <p:cTn id="216" presetID="26" presetClass="emph" presetSubtype="0" repeatCount="3000" fill="hold" nodeType="withEffect">
                                  <p:stCondLst>
                                    <p:cond delay="0"/>
                                  </p:stCondLst>
                                  <p:childTnLst>
                                    <p:animEffect transition="out" filter="fade">
                                      <p:cBhvr>
                                        <p:cTn id="217" dur="500" tmFilter="0, 0; .2, .5; .8, .5; 1, 0"/>
                                        <p:tgtEl>
                                          <p:spTgt spid="184"/>
                                        </p:tgtEl>
                                      </p:cBhvr>
                                    </p:animEffect>
                                    <p:animScale>
                                      <p:cBhvr>
                                        <p:cTn id="218" dur="250" autoRev="1" fill="hold"/>
                                        <p:tgtEl>
                                          <p:spTgt spid="184"/>
                                        </p:tgtEl>
                                      </p:cBhvr>
                                      <p:by x="105000" y="105000"/>
                                    </p:animScale>
                                  </p:childTnLst>
                                </p:cTn>
                              </p:par>
                              <p:par>
                                <p:cTn id="219" presetID="26" presetClass="emph" presetSubtype="0" repeatCount="3000" fill="hold" nodeType="withEffect">
                                  <p:stCondLst>
                                    <p:cond delay="0"/>
                                  </p:stCondLst>
                                  <p:childTnLst>
                                    <p:animEffect transition="out" filter="fade">
                                      <p:cBhvr>
                                        <p:cTn id="220" dur="500" tmFilter="0, 0; .2, .5; .8, .5; 1, 0"/>
                                        <p:tgtEl>
                                          <p:spTgt spid="185"/>
                                        </p:tgtEl>
                                      </p:cBhvr>
                                    </p:animEffect>
                                    <p:animScale>
                                      <p:cBhvr>
                                        <p:cTn id="221" dur="250" autoRev="1" fill="hold"/>
                                        <p:tgtEl>
                                          <p:spTgt spid="185"/>
                                        </p:tgtEl>
                                      </p:cBhvr>
                                      <p:by x="105000" y="105000"/>
                                    </p:animScale>
                                  </p:childTnLst>
                                </p:cTn>
                              </p:par>
                              <p:par>
                                <p:cTn id="222" presetID="26" presetClass="emph" presetSubtype="0" repeatCount="3000" fill="hold" nodeType="withEffect">
                                  <p:stCondLst>
                                    <p:cond delay="0"/>
                                  </p:stCondLst>
                                  <p:childTnLst>
                                    <p:animEffect transition="out" filter="fade">
                                      <p:cBhvr>
                                        <p:cTn id="223" dur="500" tmFilter="0, 0; .2, .5; .8, .5; 1, 0"/>
                                        <p:tgtEl>
                                          <p:spTgt spid="186"/>
                                        </p:tgtEl>
                                      </p:cBhvr>
                                    </p:animEffect>
                                    <p:animScale>
                                      <p:cBhvr>
                                        <p:cTn id="224" dur="250" autoRev="1" fill="hold"/>
                                        <p:tgtEl>
                                          <p:spTgt spid="186"/>
                                        </p:tgtEl>
                                      </p:cBhvr>
                                      <p:by x="105000" y="105000"/>
                                    </p:animScale>
                                  </p:childTnLst>
                                </p:cTn>
                              </p:par>
                            </p:childTnLst>
                          </p:cTn>
                        </p:par>
                        <p:par>
                          <p:cTn id="225" fill="hold">
                            <p:stCondLst>
                              <p:cond delay="7250"/>
                            </p:stCondLst>
                            <p:childTnLst>
                              <p:par>
                                <p:cTn id="226" presetID="10" presetClass="entr" presetSubtype="0" fill="hold" grpId="0" nodeType="afterEffect">
                                  <p:stCondLst>
                                    <p:cond delay="0"/>
                                  </p:stCondLst>
                                  <p:childTnLst>
                                    <p:set>
                                      <p:cBhvr>
                                        <p:cTn id="227" dur="1" fill="hold">
                                          <p:stCondLst>
                                            <p:cond delay="0"/>
                                          </p:stCondLst>
                                        </p:cTn>
                                        <p:tgtEl>
                                          <p:spTgt spid="85"/>
                                        </p:tgtEl>
                                        <p:attrNameLst>
                                          <p:attrName>style.visibility</p:attrName>
                                        </p:attrNameLst>
                                      </p:cBhvr>
                                      <p:to>
                                        <p:strVal val="visible"/>
                                      </p:to>
                                    </p:set>
                                    <p:animEffect transition="in" filter="fade">
                                      <p:cBhvr>
                                        <p:cTn id="228"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animBg="1"/>
      <p:bldP spid="28" grpId="0" animBg="1"/>
      <p:bldP spid="31" grpId="0" animBg="1"/>
      <p:bldP spid="43" grpId="0" animBg="1"/>
      <p:bldP spid="45" grpId="0" animBg="1"/>
      <p:bldP spid="46" grpId="0" animBg="1"/>
      <p:bldP spid="51" grpId="0" animBg="1"/>
      <p:bldP spid="127" grpId="0" animBg="1"/>
      <p:bldP spid="167" grpId="0" animBg="1"/>
      <p:bldP spid="131" grpId="0" uiExpand="1" build="p"/>
      <p:bldP spid="149" grpId="0" animBg="1"/>
      <p:bldP spid="85" grpId="0" animBg="1"/>
    </p:bldLst>
  </p:timing>
</p:sld>
</file>

<file path=ppt/theme/theme1.xml><?xml version="1.0" encoding="utf-8"?>
<a:theme xmlns:a="http://schemas.openxmlformats.org/drawingml/2006/main" name="Office Theme">
  <a:themeElements>
    <a:clrScheme name="Custom 40">
      <a:dk1>
        <a:sysClr val="windowText" lastClr="000000"/>
      </a:dk1>
      <a:lt1>
        <a:sysClr val="window" lastClr="FFFFFF"/>
      </a:lt1>
      <a:dk2>
        <a:srgbClr val="77CC22"/>
      </a:dk2>
      <a:lt2>
        <a:srgbClr val="77777B"/>
      </a:lt2>
      <a:accent1>
        <a:srgbClr val="A1A1A4"/>
      </a:accent1>
      <a:accent2>
        <a:srgbClr val="77CC22"/>
      </a:accent2>
      <a:accent3>
        <a:srgbClr val="77777B"/>
      </a:accent3>
      <a:accent4>
        <a:srgbClr val="A1A1A4"/>
      </a:accent4>
      <a:accent5>
        <a:srgbClr val="77CC22"/>
      </a:accent5>
      <a:accent6>
        <a:srgbClr val="77777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6549</TotalTime>
  <Words>2422</Words>
  <Application>Microsoft Office PowerPoint</Application>
  <PresentationFormat>Widescreen</PresentationFormat>
  <Paragraphs>357</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 Butnariu</dc:creator>
  <cp:lastModifiedBy>Junad Miah</cp:lastModifiedBy>
  <cp:revision>809</cp:revision>
  <cp:lastPrinted>2016-10-02T07:51:37Z</cp:lastPrinted>
  <dcterms:created xsi:type="dcterms:W3CDTF">2016-02-11T14:58:44Z</dcterms:created>
  <dcterms:modified xsi:type="dcterms:W3CDTF">2017-04-05T14:31:04Z</dcterms:modified>
</cp:coreProperties>
</file>