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455" r:id="rId4"/>
  </p:sldMasterIdLst>
  <p:notesMasterIdLst>
    <p:notesMasterId r:id="rId80"/>
  </p:notesMasterIdLst>
  <p:sldIdLst>
    <p:sldId id="395" r:id="rId5"/>
    <p:sldId id="397" r:id="rId6"/>
    <p:sldId id="398" r:id="rId7"/>
    <p:sldId id="261" r:id="rId8"/>
    <p:sldId id="262" r:id="rId9"/>
    <p:sldId id="268" r:id="rId10"/>
    <p:sldId id="264" r:id="rId11"/>
    <p:sldId id="259" r:id="rId12"/>
    <p:sldId id="265" r:id="rId13"/>
    <p:sldId id="256" r:id="rId14"/>
    <p:sldId id="399" r:id="rId15"/>
    <p:sldId id="361" r:id="rId16"/>
    <p:sldId id="258" r:id="rId17"/>
    <p:sldId id="360" r:id="rId18"/>
    <p:sldId id="320" r:id="rId19"/>
    <p:sldId id="339" r:id="rId20"/>
    <p:sldId id="340" r:id="rId21"/>
    <p:sldId id="299" r:id="rId22"/>
    <p:sldId id="362" r:id="rId23"/>
    <p:sldId id="296" r:id="rId24"/>
    <p:sldId id="293" r:id="rId25"/>
    <p:sldId id="388" r:id="rId26"/>
    <p:sldId id="313" r:id="rId27"/>
    <p:sldId id="363" r:id="rId28"/>
    <p:sldId id="314" r:id="rId29"/>
    <p:sldId id="347" r:id="rId30"/>
    <p:sldId id="294" r:id="rId31"/>
    <p:sldId id="298" r:id="rId32"/>
    <p:sldId id="351" r:id="rId33"/>
    <p:sldId id="365" r:id="rId34"/>
    <p:sldId id="400" r:id="rId35"/>
    <p:sldId id="305" r:id="rId36"/>
    <p:sldId id="284" r:id="rId37"/>
    <p:sldId id="283" r:id="rId38"/>
    <p:sldId id="286" r:id="rId39"/>
    <p:sldId id="403" r:id="rId40"/>
    <p:sldId id="288" r:id="rId41"/>
    <p:sldId id="359" r:id="rId42"/>
    <p:sldId id="355" r:id="rId43"/>
    <p:sldId id="356" r:id="rId44"/>
    <p:sldId id="357" r:id="rId45"/>
    <p:sldId id="358" r:id="rId46"/>
    <p:sldId id="401" r:id="rId47"/>
    <p:sldId id="402" r:id="rId48"/>
    <p:sldId id="394" r:id="rId49"/>
    <p:sldId id="392" r:id="rId50"/>
    <p:sldId id="310" r:id="rId51"/>
    <p:sldId id="315" r:id="rId52"/>
    <p:sldId id="312" r:id="rId53"/>
    <p:sldId id="302" r:id="rId54"/>
    <p:sldId id="393" r:id="rId55"/>
    <p:sldId id="303" r:id="rId56"/>
    <p:sldId id="309" r:id="rId57"/>
    <p:sldId id="307" r:id="rId58"/>
    <p:sldId id="304" r:id="rId59"/>
    <p:sldId id="280" r:id="rId60"/>
    <p:sldId id="317" r:id="rId61"/>
    <p:sldId id="318" r:id="rId62"/>
    <p:sldId id="319" r:id="rId63"/>
    <p:sldId id="389" r:id="rId64"/>
    <p:sldId id="321" r:id="rId65"/>
    <p:sldId id="277" r:id="rId66"/>
    <p:sldId id="390" r:id="rId67"/>
    <p:sldId id="330" r:id="rId68"/>
    <p:sldId id="331" r:id="rId69"/>
    <p:sldId id="391" r:id="rId70"/>
    <p:sldId id="368" r:id="rId71"/>
    <p:sldId id="353" r:id="rId72"/>
    <p:sldId id="378" r:id="rId73"/>
    <p:sldId id="382" r:id="rId74"/>
    <p:sldId id="380" r:id="rId75"/>
    <p:sldId id="381" r:id="rId76"/>
    <p:sldId id="383" r:id="rId77"/>
    <p:sldId id="384" r:id="rId78"/>
    <p:sldId id="385" r:id="rId79"/>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 Veni" initials="SV" lastIdx="1" clrIdx="0">
    <p:extLst>
      <p:ext uri="{19B8F6BF-5375-455C-9EA6-DF929625EA0E}">
        <p15:presenceInfo xmlns:p15="http://schemas.microsoft.com/office/powerpoint/2012/main" userId="S-1-5-21-315520414-549419347-621696214-55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383"/>
    <a:srgbClr val="11F537"/>
    <a:srgbClr val="9A1425"/>
    <a:srgbClr val="476283"/>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148" autoAdjust="0"/>
  </p:normalViewPr>
  <p:slideViewPr>
    <p:cSldViewPr snapToGrid="0" snapToObjects="1">
      <p:cViewPr varScale="1">
        <p:scale>
          <a:sx n="139" d="100"/>
          <a:sy n="139" d="100"/>
        </p:scale>
        <p:origin x="102" y="372"/>
      </p:cViewPr>
      <p:guideLst>
        <p:guide orient="horz" pos="1620"/>
        <p:guide pos="2868"/>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55" cy="463526"/>
          </a:xfrm>
          <a:prstGeom prst="rect">
            <a:avLst/>
          </a:prstGeom>
        </p:spPr>
        <p:txBody>
          <a:bodyPr vert="horz" lIns="90357" tIns="45180" rIns="90357" bIns="45180" rtlCol="0"/>
          <a:lstStyle>
            <a:lvl1pPr algn="l">
              <a:defRPr sz="1200"/>
            </a:lvl1pPr>
          </a:lstStyle>
          <a:p>
            <a:endParaRPr lang="en-US"/>
          </a:p>
        </p:txBody>
      </p:sp>
      <p:sp>
        <p:nvSpPr>
          <p:cNvPr id="3" name="Date Placeholder 2"/>
          <p:cNvSpPr>
            <a:spLocks noGrp="1"/>
          </p:cNvSpPr>
          <p:nvPr>
            <p:ph type="dt" idx="1"/>
          </p:nvPr>
        </p:nvSpPr>
        <p:spPr>
          <a:xfrm>
            <a:off x="3970673" y="0"/>
            <a:ext cx="3038155" cy="463526"/>
          </a:xfrm>
          <a:prstGeom prst="rect">
            <a:avLst/>
          </a:prstGeom>
        </p:spPr>
        <p:txBody>
          <a:bodyPr vert="horz" lIns="90357" tIns="45180" rIns="90357" bIns="45180" rtlCol="0"/>
          <a:lstStyle>
            <a:lvl1pPr algn="r">
              <a:defRPr sz="1200"/>
            </a:lvl1pPr>
          </a:lstStyle>
          <a:p>
            <a:fld id="{153BF7BD-12EE-4FE1-BCFB-27CA2DF4ACD7}" type="datetimeFigureOut">
              <a:rPr lang="en-US" smtClean="0"/>
              <a:t>10/15/2018</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0357" tIns="45180" rIns="90357" bIns="45180" rtlCol="0" anchor="ctr"/>
          <a:lstStyle/>
          <a:p>
            <a:endParaRPr lang="en-US"/>
          </a:p>
        </p:txBody>
      </p:sp>
      <p:sp>
        <p:nvSpPr>
          <p:cNvPr id="5" name="Notes Placeholder 4"/>
          <p:cNvSpPr>
            <a:spLocks noGrp="1"/>
          </p:cNvSpPr>
          <p:nvPr>
            <p:ph type="body" sz="quarter" idx="3"/>
          </p:nvPr>
        </p:nvSpPr>
        <p:spPr>
          <a:xfrm>
            <a:off x="701356" y="4444217"/>
            <a:ext cx="5607691" cy="3637742"/>
          </a:xfrm>
          <a:prstGeom prst="rect">
            <a:avLst/>
          </a:prstGeom>
        </p:spPr>
        <p:txBody>
          <a:bodyPr vert="horz" lIns="90357" tIns="45180" rIns="90357" bIns="451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549"/>
            <a:ext cx="3038155" cy="463526"/>
          </a:xfrm>
          <a:prstGeom prst="rect">
            <a:avLst/>
          </a:prstGeom>
        </p:spPr>
        <p:txBody>
          <a:bodyPr vert="horz" lIns="90357" tIns="45180" rIns="90357" bIns="45180"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772549"/>
            <a:ext cx="3038155" cy="463526"/>
          </a:xfrm>
          <a:prstGeom prst="rect">
            <a:avLst/>
          </a:prstGeom>
        </p:spPr>
        <p:txBody>
          <a:bodyPr vert="horz" lIns="90357" tIns="45180" rIns="90357" bIns="45180" rtlCol="0" anchor="b"/>
          <a:lstStyle>
            <a:lvl1pPr algn="r">
              <a:defRPr sz="1200"/>
            </a:lvl1pPr>
          </a:lstStyle>
          <a:p>
            <a:fld id="{72430293-707A-4281-9F7C-748AF8205F12}" type="slidenum">
              <a:rPr lang="en-US" smtClean="0"/>
              <a:t>‹#›</a:t>
            </a:fld>
            <a:endParaRPr lang="en-US"/>
          </a:p>
        </p:txBody>
      </p:sp>
    </p:spTree>
    <p:extLst>
      <p:ext uri="{BB962C8B-B14F-4D97-AF65-F5344CB8AC3E}">
        <p14:creationId xmlns:p14="http://schemas.microsoft.com/office/powerpoint/2010/main" val="243334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20" indent="-285738">
              <a:spcBef>
                <a:spcPct val="30000"/>
              </a:spcBef>
              <a:defRPr sz="1200">
                <a:solidFill>
                  <a:schemeClr val="tx1"/>
                </a:solidFill>
                <a:latin typeface="Calibri" panose="020F0502020204030204" pitchFamily="34" charset="0"/>
              </a:defRPr>
            </a:lvl2pPr>
            <a:lvl3pPr marL="1144542" indent="-228590">
              <a:spcBef>
                <a:spcPct val="30000"/>
              </a:spcBef>
              <a:defRPr sz="1200">
                <a:solidFill>
                  <a:schemeClr val="tx1"/>
                </a:solidFill>
                <a:latin typeface="Calibri" panose="020F0502020204030204" pitchFamily="34" charset="0"/>
              </a:defRPr>
            </a:lvl3pPr>
            <a:lvl4pPr marL="1601723" indent="-228590">
              <a:spcBef>
                <a:spcPct val="30000"/>
              </a:spcBef>
              <a:defRPr sz="1200">
                <a:solidFill>
                  <a:schemeClr val="tx1"/>
                </a:solidFill>
                <a:latin typeface="Calibri" panose="020F0502020204030204" pitchFamily="34" charset="0"/>
              </a:defRPr>
            </a:lvl4pPr>
            <a:lvl5pPr marL="2060492" indent="-228590">
              <a:spcBef>
                <a:spcPct val="30000"/>
              </a:spcBef>
              <a:defRPr sz="1200">
                <a:solidFill>
                  <a:schemeClr val="tx1"/>
                </a:solidFill>
                <a:latin typeface="Calibri" panose="020F0502020204030204" pitchFamily="34" charset="0"/>
              </a:defRPr>
            </a:lvl5pPr>
            <a:lvl6pPr marL="2517674" indent="-228590" defTabSz="457182" eaLnBrk="0" fontAlgn="base" hangingPunct="0">
              <a:spcBef>
                <a:spcPct val="30000"/>
              </a:spcBef>
              <a:spcAft>
                <a:spcPct val="0"/>
              </a:spcAft>
              <a:defRPr sz="1200">
                <a:solidFill>
                  <a:schemeClr val="tx1"/>
                </a:solidFill>
                <a:latin typeface="Calibri" panose="020F0502020204030204" pitchFamily="34" charset="0"/>
              </a:defRPr>
            </a:lvl6pPr>
            <a:lvl7pPr marL="2974855" indent="-228590" defTabSz="457182" eaLnBrk="0" fontAlgn="base" hangingPunct="0">
              <a:spcBef>
                <a:spcPct val="30000"/>
              </a:spcBef>
              <a:spcAft>
                <a:spcPct val="0"/>
              </a:spcAft>
              <a:defRPr sz="1200">
                <a:solidFill>
                  <a:schemeClr val="tx1"/>
                </a:solidFill>
                <a:latin typeface="Calibri" panose="020F0502020204030204" pitchFamily="34" charset="0"/>
              </a:defRPr>
            </a:lvl7pPr>
            <a:lvl8pPr marL="3432036" indent="-228590" defTabSz="457182" eaLnBrk="0" fontAlgn="base" hangingPunct="0">
              <a:spcBef>
                <a:spcPct val="30000"/>
              </a:spcBef>
              <a:spcAft>
                <a:spcPct val="0"/>
              </a:spcAft>
              <a:defRPr sz="1200">
                <a:solidFill>
                  <a:schemeClr val="tx1"/>
                </a:solidFill>
                <a:latin typeface="Calibri" panose="020F0502020204030204" pitchFamily="34" charset="0"/>
              </a:defRPr>
            </a:lvl8pPr>
            <a:lvl9pPr marL="3889218" indent="-228590" defTabSz="457182"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4A67F73-D97A-4714-AF7A-F8DB663628D1}" type="slidenum">
              <a:rPr lang="en-US" altLang="en-US" smtClean="0">
                <a:latin typeface="Times New Roman" panose="02020603050405020304" pitchFamily="18" charset="0"/>
              </a:rPr>
              <a:pPr fontAlgn="base">
                <a:spcBef>
                  <a:spcPct val="0"/>
                </a:spcBef>
                <a:spcAft>
                  <a:spcPct val="0"/>
                </a:spcAft>
              </a:pPr>
              <a:t>56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5571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20" indent="-285738">
              <a:spcBef>
                <a:spcPct val="30000"/>
              </a:spcBef>
              <a:defRPr sz="1200">
                <a:solidFill>
                  <a:schemeClr val="tx1"/>
                </a:solidFill>
                <a:latin typeface="Calibri" panose="020F0502020204030204" pitchFamily="34" charset="0"/>
              </a:defRPr>
            </a:lvl2pPr>
            <a:lvl3pPr marL="1144542" indent="-228590">
              <a:spcBef>
                <a:spcPct val="30000"/>
              </a:spcBef>
              <a:defRPr sz="1200">
                <a:solidFill>
                  <a:schemeClr val="tx1"/>
                </a:solidFill>
                <a:latin typeface="Calibri" panose="020F0502020204030204" pitchFamily="34" charset="0"/>
              </a:defRPr>
            </a:lvl3pPr>
            <a:lvl4pPr marL="1601723" indent="-228590">
              <a:spcBef>
                <a:spcPct val="30000"/>
              </a:spcBef>
              <a:defRPr sz="1200">
                <a:solidFill>
                  <a:schemeClr val="tx1"/>
                </a:solidFill>
                <a:latin typeface="Calibri" panose="020F0502020204030204" pitchFamily="34" charset="0"/>
              </a:defRPr>
            </a:lvl4pPr>
            <a:lvl5pPr marL="2060492" indent="-228590">
              <a:spcBef>
                <a:spcPct val="30000"/>
              </a:spcBef>
              <a:defRPr sz="1200">
                <a:solidFill>
                  <a:schemeClr val="tx1"/>
                </a:solidFill>
                <a:latin typeface="Calibri" panose="020F0502020204030204" pitchFamily="34" charset="0"/>
              </a:defRPr>
            </a:lvl5pPr>
            <a:lvl6pPr marL="2517674" indent="-228590" defTabSz="457182" eaLnBrk="0" fontAlgn="base" hangingPunct="0">
              <a:spcBef>
                <a:spcPct val="30000"/>
              </a:spcBef>
              <a:spcAft>
                <a:spcPct val="0"/>
              </a:spcAft>
              <a:defRPr sz="1200">
                <a:solidFill>
                  <a:schemeClr val="tx1"/>
                </a:solidFill>
                <a:latin typeface="Calibri" panose="020F0502020204030204" pitchFamily="34" charset="0"/>
              </a:defRPr>
            </a:lvl6pPr>
            <a:lvl7pPr marL="2974855" indent="-228590" defTabSz="457182" eaLnBrk="0" fontAlgn="base" hangingPunct="0">
              <a:spcBef>
                <a:spcPct val="30000"/>
              </a:spcBef>
              <a:spcAft>
                <a:spcPct val="0"/>
              </a:spcAft>
              <a:defRPr sz="1200">
                <a:solidFill>
                  <a:schemeClr val="tx1"/>
                </a:solidFill>
                <a:latin typeface="Calibri" panose="020F0502020204030204" pitchFamily="34" charset="0"/>
              </a:defRPr>
            </a:lvl7pPr>
            <a:lvl8pPr marL="3432036" indent="-228590" defTabSz="457182" eaLnBrk="0" fontAlgn="base" hangingPunct="0">
              <a:spcBef>
                <a:spcPct val="30000"/>
              </a:spcBef>
              <a:spcAft>
                <a:spcPct val="0"/>
              </a:spcAft>
              <a:defRPr sz="1200">
                <a:solidFill>
                  <a:schemeClr val="tx1"/>
                </a:solidFill>
                <a:latin typeface="Calibri" panose="020F0502020204030204" pitchFamily="34" charset="0"/>
              </a:defRPr>
            </a:lvl8pPr>
            <a:lvl9pPr marL="3889218" indent="-228590" defTabSz="457182"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4A67F73-D97A-4714-AF7A-F8DB663628D1}" type="slidenum">
              <a:rPr lang="en-US" altLang="en-US" smtClean="0">
                <a:latin typeface="Times New Roman" panose="02020603050405020304" pitchFamily="18" charset="0"/>
              </a:rPr>
              <a:pPr fontAlgn="base">
                <a:spcBef>
                  <a:spcPct val="0"/>
                </a:spcBef>
                <a:spcAft>
                  <a:spcPct val="0"/>
                </a:spcAft>
              </a:pPr>
              <a:t>57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69159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20" indent="-285738">
              <a:spcBef>
                <a:spcPct val="30000"/>
              </a:spcBef>
              <a:defRPr sz="1200">
                <a:solidFill>
                  <a:schemeClr val="tx1"/>
                </a:solidFill>
                <a:latin typeface="Calibri" panose="020F0502020204030204" pitchFamily="34" charset="0"/>
              </a:defRPr>
            </a:lvl2pPr>
            <a:lvl3pPr marL="1144542" indent="-228590">
              <a:spcBef>
                <a:spcPct val="30000"/>
              </a:spcBef>
              <a:defRPr sz="1200">
                <a:solidFill>
                  <a:schemeClr val="tx1"/>
                </a:solidFill>
                <a:latin typeface="Calibri" panose="020F0502020204030204" pitchFamily="34" charset="0"/>
              </a:defRPr>
            </a:lvl3pPr>
            <a:lvl4pPr marL="1601723" indent="-228590">
              <a:spcBef>
                <a:spcPct val="30000"/>
              </a:spcBef>
              <a:defRPr sz="1200">
                <a:solidFill>
                  <a:schemeClr val="tx1"/>
                </a:solidFill>
                <a:latin typeface="Calibri" panose="020F0502020204030204" pitchFamily="34" charset="0"/>
              </a:defRPr>
            </a:lvl4pPr>
            <a:lvl5pPr marL="2060492" indent="-228590">
              <a:spcBef>
                <a:spcPct val="30000"/>
              </a:spcBef>
              <a:defRPr sz="1200">
                <a:solidFill>
                  <a:schemeClr val="tx1"/>
                </a:solidFill>
                <a:latin typeface="Calibri" panose="020F0502020204030204" pitchFamily="34" charset="0"/>
              </a:defRPr>
            </a:lvl5pPr>
            <a:lvl6pPr marL="2517674" indent="-228590" defTabSz="457182" eaLnBrk="0" fontAlgn="base" hangingPunct="0">
              <a:spcBef>
                <a:spcPct val="30000"/>
              </a:spcBef>
              <a:spcAft>
                <a:spcPct val="0"/>
              </a:spcAft>
              <a:defRPr sz="1200">
                <a:solidFill>
                  <a:schemeClr val="tx1"/>
                </a:solidFill>
                <a:latin typeface="Calibri" panose="020F0502020204030204" pitchFamily="34" charset="0"/>
              </a:defRPr>
            </a:lvl6pPr>
            <a:lvl7pPr marL="2974855" indent="-228590" defTabSz="457182" eaLnBrk="0" fontAlgn="base" hangingPunct="0">
              <a:spcBef>
                <a:spcPct val="30000"/>
              </a:spcBef>
              <a:spcAft>
                <a:spcPct val="0"/>
              </a:spcAft>
              <a:defRPr sz="1200">
                <a:solidFill>
                  <a:schemeClr val="tx1"/>
                </a:solidFill>
                <a:latin typeface="Calibri" panose="020F0502020204030204" pitchFamily="34" charset="0"/>
              </a:defRPr>
            </a:lvl7pPr>
            <a:lvl8pPr marL="3432036" indent="-228590" defTabSz="457182" eaLnBrk="0" fontAlgn="base" hangingPunct="0">
              <a:spcBef>
                <a:spcPct val="30000"/>
              </a:spcBef>
              <a:spcAft>
                <a:spcPct val="0"/>
              </a:spcAft>
              <a:defRPr sz="1200">
                <a:solidFill>
                  <a:schemeClr val="tx1"/>
                </a:solidFill>
                <a:latin typeface="Calibri" panose="020F0502020204030204" pitchFamily="34" charset="0"/>
              </a:defRPr>
            </a:lvl8pPr>
            <a:lvl9pPr marL="3889218" indent="-228590" defTabSz="457182"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4A67F73-D97A-4714-AF7A-F8DB663628D1}" type="slidenum">
              <a:rPr lang="en-US" altLang="en-US" smtClean="0">
                <a:latin typeface="Times New Roman" panose="02020603050405020304" pitchFamily="18" charset="0"/>
              </a:rPr>
              <a:pPr fontAlgn="base">
                <a:spcBef>
                  <a:spcPct val="0"/>
                </a:spcBef>
                <a:spcAft>
                  <a:spcPct val="0"/>
                </a:spcAft>
              </a:pPr>
              <a:t>58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74163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20" indent="-285738">
              <a:spcBef>
                <a:spcPct val="30000"/>
              </a:spcBef>
              <a:defRPr sz="1200">
                <a:solidFill>
                  <a:schemeClr val="tx1"/>
                </a:solidFill>
                <a:latin typeface="Calibri" panose="020F0502020204030204" pitchFamily="34" charset="0"/>
              </a:defRPr>
            </a:lvl2pPr>
            <a:lvl3pPr marL="1144542" indent="-228590">
              <a:spcBef>
                <a:spcPct val="30000"/>
              </a:spcBef>
              <a:defRPr sz="1200">
                <a:solidFill>
                  <a:schemeClr val="tx1"/>
                </a:solidFill>
                <a:latin typeface="Calibri" panose="020F0502020204030204" pitchFamily="34" charset="0"/>
              </a:defRPr>
            </a:lvl3pPr>
            <a:lvl4pPr marL="1601723" indent="-228590">
              <a:spcBef>
                <a:spcPct val="30000"/>
              </a:spcBef>
              <a:defRPr sz="1200">
                <a:solidFill>
                  <a:schemeClr val="tx1"/>
                </a:solidFill>
                <a:latin typeface="Calibri" panose="020F0502020204030204" pitchFamily="34" charset="0"/>
              </a:defRPr>
            </a:lvl4pPr>
            <a:lvl5pPr marL="2060492" indent="-228590">
              <a:spcBef>
                <a:spcPct val="30000"/>
              </a:spcBef>
              <a:defRPr sz="1200">
                <a:solidFill>
                  <a:schemeClr val="tx1"/>
                </a:solidFill>
                <a:latin typeface="Calibri" panose="020F0502020204030204" pitchFamily="34" charset="0"/>
              </a:defRPr>
            </a:lvl5pPr>
            <a:lvl6pPr marL="2517674" indent="-228590" defTabSz="457182" eaLnBrk="0" fontAlgn="base" hangingPunct="0">
              <a:spcBef>
                <a:spcPct val="30000"/>
              </a:spcBef>
              <a:spcAft>
                <a:spcPct val="0"/>
              </a:spcAft>
              <a:defRPr sz="1200">
                <a:solidFill>
                  <a:schemeClr val="tx1"/>
                </a:solidFill>
                <a:latin typeface="Calibri" panose="020F0502020204030204" pitchFamily="34" charset="0"/>
              </a:defRPr>
            </a:lvl6pPr>
            <a:lvl7pPr marL="2974855" indent="-228590" defTabSz="457182" eaLnBrk="0" fontAlgn="base" hangingPunct="0">
              <a:spcBef>
                <a:spcPct val="30000"/>
              </a:spcBef>
              <a:spcAft>
                <a:spcPct val="0"/>
              </a:spcAft>
              <a:defRPr sz="1200">
                <a:solidFill>
                  <a:schemeClr val="tx1"/>
                </a:solidFill>
                <a:latin typeface="Calibri" panose="020F0502020204030204" pitchFamily="34" charset="0"/>
              </a:defRPr>
            </a:lvl7pPr>
            <a:lvl8pPr marL="3432036" indent="-228590" defTabSz="457182" eaLnBrk="0" fontAlgn="base" hangingPunct="0">
              <a:spcBef>
                <a:spcPct val="30000"/>
              </a:spcBef>
              <a:spcAft>
                <a:spcPct val="0"/>
              </a:spcAft>
              <a:defRPr sz="1200">
                <a:solidFill>
                  <a:schemeClr val="tx1"/>
                </a:solidFill>
                <a:latin typeface="Calibri" panose="020F0502020204030204" pitchFamily="34" charset="0"/>
              </a:defRPr>
            </a:lvl8pPr>
            <a:lvl9pPr marL="3889218" indent="-228590" defTabSz="457182"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4A67F73-D97A-4714-AF7A-F8DB663628D1}" type="slidenum">
              <a:rPr lang="en-US" altLang="en-US" smtClean="0">
                <a:latin typeface="Times New Roman" panose="02020603050405020304" pitchFamily="18" charset="0"/>
              </a:rPr>
              <a:pPr fontAlgn="base">
                <a:spcBef>
                  <a:spcPct val="0"/>
                </a:spcBef>
                <a:spcAft>
                  <a:spcPct val="0"/>
                </a:spcAft>
              </a:pPr>
              <a:t>59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8503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20" indent="-285738">
              <a:spcBef>
                <a:spcPct val="30000"/>
              </a:spcBef>
              <a:defRPr sz="1200">
                <a:solidFill>
                  <a:schemeClr val="tx1"/>
                </a:solidFill>
                <a:latin typeface="Calibri" panose="020F0502020204030204" pitchFamily="34" charset="0"/>
              </a:defRPr>
            </a:lvl2pPr>
            <a:lvl3pPr marL="1144542" indent="-228590">
              <a:spcBef>
                <a:spcPct val="30000"/>
              </a:spcBef>
              <a:defRPr sz="1200">
                <a:solidFill>
                  <a:schemeClr val="tx1"/>
                </a:solidFill>
                <a:latin typeface="Calibri" panose="020F0502020204030204" pitchFamily="34" charset="0"/>
              </a:defRPr>
            </a:lvl3pPr>
            <a:lvl4pPr marL="1601723" indent="-228590">
              <a:spcBef>
                <a:spcPct val="30000"/>
              </a:spcBef>
              <a:defRPr sz="1200">
                <a:solidFill>
                  <a:schemeClr val="tx1"/>
                </a:solidFill>
                <a:latin typeface="Calibri" panose="020F0502020204030204" pitchFamily="34" charset="0"/>
              </a:defRPr>
            </a:lvl4pPr>
            <a:lvl5pPr marL="2060492" indent="-228590">
              <a:spcBef>
                <a:spcPct val="30000"/>
              </a:spcBef>
              <a:defRPr sz="1200">
                <a:solidFill>
                  <a:schemeClr val="tx1"/>
                </a:solidFill>
                <a:latin typeface="Calibri" panose="020F0502020204030204" pitchFamily="34" charset="0"/>
              </a:defRPr>
            </a:lvl5pPr>
            <a:lvl6pPr marL="2517674" indent="-228590" defTabSz="457182" eaLnBrk="0" fontAlgn="base" hangingPunct="0">
              <a:spcBef>
                <a:spcPct val="30000"/>
              </a:spcBef>
              <a:spcAft>
                <a:spcPct val="0"/>
              </a:spcAft>
              <a:defRPr sz="1200">
                <a:solidFill>
                  <a:schemeClr val="tx1"/>
                </a:solidFill>
                <a:latin typeface="Calibri" panose="020F0502020204030204" pitchFamily="34" charset="0"/>
              </a:defRPr>
            </a:lvl6pPr>
            <a:lvl7pPr marL="2974855" indent="-228590" defTabSz="457182" eaLnBrk="0" fontAlgn="base" hangingPunct="0">
              <a:spcBef>
                <a:spcPct val="30000"/>
              </a:spcBef>
              <a:spcAft>
                <a:spcPct val="0"/>
              </a:spcAft>
              <a:defRPr sz="1200">
                <a:solidFill>
                  <a:schemeClr val="tx1"/>
                </a:solidFill>
                <a:latin typeface="Calibri" panose="020F0502020204030204" pitchFamily="34" charset="0"/>
              </a:defRPr>
            </a:lvl7pPr>
            <a:lvl8pPr marL="3432036" indent="-228590" defTabSz="457182" eaLnBrk="0" fontAlgn="base" hangingPunct="0">
              <a:spcBef>
                <a:spcPct val="30000"/>
              </a:spcBef>
              <a:spcAft>
                <a:spcPct val="0"/>
              </a:spcAft>
              <a:defRPr sz="1200">
                <a:solidFill>
                  <a:schemeClr val="tx1"/>
                </a:solidFill>
                <a:latin typeface="Calibri" panose="020F0502020204030204" pitchFamily="34" charset="0"/>
              </a:defRPr>
            </a:lvl8pPr>
            <a:lvl9pPr marL="3889218" indent="-228590" defTabSz="457182"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3411B81-5D21-43EE-9884-BC3689A8D009}" type="slidenum">
              <a:rPr lang="en-US" altLang="en-US" smtClean="0">
                <a:latin typeface="Times New Roman" panose="02020603050405020304" pitchFamily="18" charset="0"/>
              </a:rPr>
              <a:pPr fontAlgn="base">
                <a:spcBef>
                  <a:spcPct val="0"/>
                </a:spcBef>
                <a:spcAft>
                  <a:spcPct val="0"/>
                </a:spcAft>
              </a:pPr>
              <a:t>62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88248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75771"/>
            <a:ext cx="7772400" cy="59293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358900" y="3625850"/>
            <a:ext cx="6400800" cy="45085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10/15/2018</a:t>
            </a:fld>
            <a:endParaRPr lang="en-US" dirty="0"/>
          </a:p>
        </p:txBody>
      </p:sp>
      <p:sp>
        <p:nvSpPr>
          <p:cNvPr id="5" name="Footer Placeholder 4"/>
          <p:cNvSpPr>
            <a:spLocks noGrp="1"/>
          </p:cNvSpPr>
          <p:nvPr>
            <p:ph type="ftr" sz="quarter" idx="11"/>
          </p:nvPr>
        </p:nvSpPr>
        <p:spPr>
          <a:xfrm>
            <a:off x="1346200" y="4767264"/>
            <a:ext cx="2070100" cy="273844"/>
          </a:xfrm>
        </p:spPr>
        <p:txBody>
          <a:bodyPr/>
          <a:lstStyle/>
          <a:p>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80645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10/15/2018</a:t>
            </a:fld>
            <a:endParaRPr lang="en-US"/>
          </a:p>
        </p:txBody>
      </p:sp>
      <p:sp>
        <p:nvSpPr>
          <p:cNvPr id="5" name="Footer Placeholder 4"/>
          <p:cNvSpPr>
            <a:spLocks noGrp="1"/>
          </p:cNvSpPr>
          <p:nvPr>
            <p:ph type="ftr" sz="quarter" idx="3"/>
          </p:nvPr>
        </p:nvSpPr>
        <p:spPr>
          <a:xfrm>
            <a:off x="1346200" y="4767264"/>
            <a:ext cx="365125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67300" y="4767264"/>
            <a:ext cx="5207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3600" b="1" kern="1200">
          <a:solidFill>
            <a:srgbClr val="205383"/>
          </a:solidFill>
          <a:latin typeface="+mj-lt"/>
          <a:ea typeface="+mj-ea"/>
          <a:cs typeface="+mj-cs"/>
        </a:defRPr>
      </a:lvl1pPr>
    </p:titleStyle>
    <p:bodyStyle>
      <a:lvl1pPr marL="342900" indent="-342900" algn="l" defTabSz="457200" rtl="0" eaLnBrk="1" latinLnBrk="0" hangingPunct="1">
        <a:spcBef>
          <a:spcPct val="20000"/>
        </a:spcBef>
        <a:buClr>
          <a:srgbClr val="9A1425"/>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9A1425"/>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rgbClr val="9A1425"/>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9A1425"/>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Clr>
          <a:srgbClr val="9A1425"/>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cdn2.hubspot.net/hubfs/2939289/Data%20Sheets%20DEALERS/GuestCall_Coaster_Dealer.pdf?t=1523302012382" TargetMode="External"/><Relationship Id="rId3" Type="http://schemas.openxmlformats.org/officeDocument/2006/relationships/hyperlink" Target="http://www.jtech.com/dealer-portal" TargetMode="External"/><Relationship Id="rId7" Type="http://schemas.openxmlformats.org/officeDocument/2006/relationships/hyperlink" Target="https://www.jtech.com/dealer-product-slides"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cdn2.hubspot.net/hubfs/2939289/Quick%20Start%20Guides/ServerCall%20wRugged%20QSU.pdf?t=1523302012382" TargetMode="External"/><Relationship Id="rId5" Type="http://schemas.openxmlformats.org/officeDocument/2006/relationships/hyperlink" Target="https://www.dropbox.com/sh/srcnkstxcv1rexh/AABHk-QX6ey277dNufnnNOZoa?dl=0" TargetMode="External"/><Relationship Id="rId10" Type="http://schemas.openxmlformats.org/officeDocument/2006/relationships/image" Target="../media/image12.png"/><Relationship Id="rId4" Type="http://schemas.openxmlformats.org/officeDocument/2006/relationships/hyperlink" Target="https://www.jtech.com/dealer-portal" TargetMode="Externa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mailto:emea-orders@jtech.com" TargetMode="External"/><Relationship Id="rId2" Type="http://schemas.openxmlformats.org/officeDocument/2006/relationships/hyperlink" Target="mailto:wecare@jtech.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6519230.wikispaces.com/" TargetMode="External"/><Relationship Id="rId7" Type="http://schemas.openxmlformats.org/officeDocument/2006/relationships/hyperlink" Target="http://investigaciononline.wikispaces.com/"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jamila250.wikispaces.com/" TargetMode="External"/><Relationship Id="rId10" Type="http://schemas.openxmlformats.org/officeDocument/2006/relationships/hyperlink" Target="mailto:wecare@jtech.com" TargetMode="External"/><Relationship Id="rId4" Type="http://schemas.openxmlformats.org/officeDocument/2006/relationships/image" Target="../media/image14.gif"/><Relationship Id="rId9" Type="http://schemas.openxmlformats.org/officeDocument/2006/relationships/hyperlink" Target="http://ce-wiki.wikispaces.com/team+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http://spritedatabase.net/layout/systems/17.png" TargetMode="External"/><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jpeg"/></Relationships>
</file>

<file path=ppt/slides/_rels/slide48.xml.rels><?xml version="1.0" encoding="UTF-8" standalone="yes"?>
<Relationships xmlns="http://schemas.openxmlformats.org/package/2006/relationships"><Relationship Id="rId3" Type="http://schemas.openxmlformats.org/officeDocument/2006/relationships/image" Target="http://spritedatabase.net/layout/systems/17.png" TargetMode="External"/><Relationship Id="rId7" Type="http://schemas.openxmlformats.org/officeDocument/2006/relationships/image" Target="../media/image82.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http://spritedatabase.net/layout/systems/17.png" TargetMode="External"/><Relationship Id="rId7" Type="http://schemas.openxmlformats.org/officeDocument/2006/relationships/image" Target="../media/image86.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5.e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6.e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7.emf"/><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8.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6.xml"/><Relationship Id="rId4" Type="http://schemas.openxmlformats.org/officeDocument/2006/relationships/image" Target="../media/image101.jpeg"/></Relationships>
</file>

<file path=ppt/slides/_rels/slide62.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png"/><Relationship Id="rId4" Type="http://schemas.openxmlformats.org/officeDocument/2006/relationships/image" Target="../media/image103.jpeg"/></Relationships>
</file>

<file path=ppt/slides/_rels/slide6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14.jpeg"/><Relationship Id="rId2" Type="http://schemas.openxmlformats.org/officeDocument/2006/relationships/image" Target="../media/image109.jpeg"/><Relationship Id="rId1" Type="http://schemas.openxmlformats.org/officeDocument/2006/relationships/slideLayout" Target="../slideLayouts/slideLayout6.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png"/></Relationships>
</file>

<file path=ppt/slides/_rels/slide65.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10.jpeg"/><Relationship Id="rId7" Type="http://schemas.openxmlformats.org/officeDocument/2006/relationships/image" Target="../media/image116.png"/><Relationship Id="rId2" Type="http://schemas.openxmlformats.org/officeDocument/2006/relationships/image" Target="../media/image115.jpeg"/><Relationship Id="rId1" Type="http://schemas.openxmlformats.org/officeDocument/2006/relationships/slideLayout" Target="../slideLayouts/slideLayout6.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png"/><Relationship Id="rId9" Type="http://schemas.openxmlformats.org/officeDocument/2006/relationships/image" Target="../media/image117.png"/></Relationships>
</file>

<file path=ppt/slides/_rels/slide66.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eg"/><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7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93820"/>
            <a:ext cx="7772400" cy="592930"/>
          </a:xfrm>
        </p:spPr>
        <p:txBody>
          <a:bodyPr>
            <a:normAutofit fontScale="90000"/>
          </a:bodyPr>
          <a:lstStyle/>
          <a:p>
            <a:r>
              <a:rPr lang="en-US" dirty="0"/>
              <a:t>JTECH PRODUCT TRAINING </a:t>
            </a:r>
            <a:br>
              <a:rPr lang="en-US" dirty="0"/>
            </a:br>
            <a:r>
              <a:rPr lang="en-US" dirty="0"/>
              <a:t>2018</a:t>
            </a:r>
          </a:p>
        </p:txBody>
      </p:sp>
    </p:spTree>
    <p:extLst>
      <p:ext uri="{BB962C8B-B14F-4D97-AF65-F5344CB8AC3E}">
        <p14:creationId xmlns:p14="http://schemas.microsoft.com/office/powerpoint/2010/main" val="60574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93820"/>
            <a:ext cx="7772400" cy="592930"/>
          </a:xfrm>
        </p:spPr>
        <p:txBody>
          <a:bodyPr>
            <a:normAutofit fontScale="90000"/>
          </a:bodyPr>
          <a:lstStyle/>
          <a:p>
            <a:r>
              <a:rPr lang="en-US" dirty="0"/>
              <a:t>Marketing &amp; Support</a:t>
            </a:r>
            <a:br>
              <a:rPr lang="en-US" dirty="0"/>
            </a:br>
            <a:endParaRPr lang="en-US" dirty="0"/>
          </a:p>
        </p:txBody>
      </p:sp>
    </p:spTree>
    <p:extLst>
      <p:ext uri="{BB962C8B-B14F-4D97-AF65-F5344CB8AC3E}">
        <p14:creationId xmlns:p14="http://schemas.microsoft.com/office/powerpoint/2010/main" val="289323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AC366C-A586-49CB-A600-54F5582549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8020" y="211729"/>
            <a:ext cx="3027765" cy="2442181"/>
          </a:xfrm>
          <a:prstGeom prst="rect">
            <a:avLst/>
          </a:prstGeom>
          <a:ln>
            <a:solidFill>
              <a:schemeClr val="accent1">
                <a:shade val="50000"/>
              </a:schemeClr>
            </a:solidFill>
          </a:ln>
          <a:effectLst>
            <a:outerShdw blurRad="139700" dist="38100" dir="2700000" algn="tl" rotWithShape="0">
              <a:prstClr val="black">
                <a:alpha val="40000"/>
              </a:prstClr>
            </a:outerShdw>
          </a:effectLst>
        </p:spPr>
      </p:pic>
      <p:sp>
        <p:nvSpPr>
          <p:cNvPr id="2" name="Title 1">
            <a:extLst>
              <a:ext uri="{FF2B5EF4-FFF2-40B4-BE49-F238E27FC236}">
                <a16:creationId xmlns:a16="http://schemas.microsoft.com/office/drawing/2014/main" id="{841D6122-994F-4DCB-895F-6C2D0F2F6625}"/>
              </a:ext>
            </a:extLst>
          </p:cNvPr>
          <p:cNvSpPr>
            <a:spLocks noGrp="1"/>
          </p:cNvSpPr>
          <p:nvPr>
            <p:ph type="title"/>
          </p:nvPr>
        </p:nvSpPr>
        <p:spPr>
          <a:xfrm>
            <a:off x="169818" y="54571"/>
            <a:ext cx="8229600" cy="857250"/>
          </a:xfrm>
        </p:spPr>
        <p:txBody>
          <a:bodyPr>
            <a:normAutofit/>
          </a:bodyPr>
          <a:lstStyle/>
          <a:p>
            <a:pPr algn="l"/>
            <a:r>
              <a:rPr lang="en-US" sz="2400" dirty="0"/>
              <a:t>Global Dealer Support</a:t>
            </a:r>
            <a:br>
              <a:rPr lang="en-US" sz="2400" dirty="0"/>
            </a:br>
            <a:r>
              <a:rPr lang="en-US" sz="1400" dirty="0">
                <a:hlinkClick r:id="rId3"/>
              </a:rPr>
              <a:t>www.jtech.com/dealer-portal</a:t>
            </a:r>
            <a:r>
              <a:rPr lang="en-US" sz="1400" dirty="0"/>
              <a:t> </a:t>
            </a:r>
            <a:endParaRPr lang="en-US" sz="2400" dirty="0"/>
          </a:p>
        </p:txBody>
      </p:sp>
      <p:sp>
        <p:nvSpPr>
          <p:cNvPr id="3" name="Rectangle 2">
            <a:extLst>
              <a:ext uri="{FF2B5EF4-FFF2-40B4-BE49-F238E27FC236}">
                <a16:creationId xmlns:a16="http://schemas.microsoft.com/office/drawing/2014/main" id="{9067C07D-1F69-4DF0-800D-A4F8582ACE37}"/>
              </a:ext>
            </a:extLst>
          </p:cNvPr>
          <p:cNvSpPr/>
          <p:nvPr/>
        </p:nvSpPr>
        <p:spPr>
          <a:xfrm>
            <a:off x="238215" y="1018766"/>
            <a:ext cx="2757083" cy="3939540"/>
          </a:xfrm>
          <a:prstGeom prst="rect">
            <a:avLst/>
          </a:prstGeom>
        </p:spPr>
        <p:txBody>
          <a:bodyPr wrap="square">
            <a:spAutoFit/>
          </a:bodyPr>
          <a:lstStyle/>
          <a:p>
            <a:pPr marL="285750" indent="-285750">
              <a:buFont typeface="Arial" panose="020B0604020202020204" pitchFamily="34" charset="0"/>
              <a:buChar char="•"/>
              <a:defRPr/>
            </a:pPr>
            <a:r>
              <a:rPr lang="en-US" altLang="en-US" sz="1400" b="1" dirty="0">
                <a:solidFill>
                  <a:schemeClr val="accent1">
                    <a:lumMod val="50000"/>
                  </a:schemeClr>
                </a:solidFill>
              </a:rPr>
              <a:t>News &amp; Promotions </a:t>
            </a:r>
          </a:p>
          <a:p>
            <a:pPr marL="742950" lvl="1" indent="-285750">
              <a:buFont typeface="Arial" panose="020B0604020202020204" pitchFamily="34" charset="0"/>
              <a:buChar char="•"/>
              <a:defRPr/>
            </a:pPr>
            <a:r>
              <a:rPr lang="en-US" altLang="en-US" sz="1400" b="1" dirty="0">
                <a:solidFill>
                  <a:schemeClr val="accent1">
                    <a:lumMod val="50000"/>
                  </a:schemeClr>
                </a:solidFill>
                <a:hlinkClick r:id="rId4"/>
              </a:rPr>
              <a:t>Dealer News</a:t>
            </a:r>
            <a:endParaRPr lang="en-US" altLang="en-US" sz="1400" b="1" dirty="0">
              <a:solidFill>
                <a:schemeClr val="accent1">
                  <a:lumMod val="50000"/>
                </a:schemeClr>
              </a:solidFill>
            </a:endParaRPr>
          </a:p>
          <a:p>
            <a:pPr lvl="2">
              <a:defRPr/>
            </a:pPr>
            <a:endParaRPr lang="en-US" altLang="en-US" sz="600" dirty="0"/>
          </a:p>
          <a:p>
            <a:pPr marL="285750" indent="-285750">
              <a:buFont typeface="Arial" panose="020B0604020202020204" pitchFamily="34" charset="0"/>
              <a:buChar char="•"/>
              <a:defRPr/>
            </a:pPr>
            <a:r>
              <a:rPr lang="en-US" altLang="en-US" sz="1400" b="1" dirty="0">
                <a:solidFill>
                  <a:schemeClr val="accent1">
                    <a:lumMod val="50000"/>
                  </a:schemeClr>
                </a:solidFill>
              </a:rPr>
              <a:t>Image Library </a:t>
            </a:r>
          </a:p>
          <a:p>
            <a:pPr marL="742950" lvl="1" indent="-285750">
              <a:buFont typeface="Arial" panose="020B0604020202020204" pitchFamily="34" charset="0"/>
              <a:buChar char="•"/>
              <a:defRPr/>
            </a:pPr>
            <a:r>
              <a:rPr lang="en-US" altLang="en-US" sz="1400" b="1" dirty="0">
                <a:solidFill>
                  <a:schemeClr val="accent1">
                    <a:lumMod val="50000"/>
                  </a:schemeClr>
                </a:solidFill>
              </a:rPr>
              <a:t>JTECH Logo</a:t>
            </a:r>
          </a:p>
          <a:p>
            <a:pPr marL="742950" lvl="1" indent="-285750">
              <a:buFont typeface="Arial" panose="020B0604020202020204" pitchFamily="34" charset="0"/>
              <a:buChar char="•"/>
              <a:defRPr/>
            </a:pPr>
            <a:r>
              <a:rPr lang="en-US" altLang="en-US" sz="1400" b="1" dirty="0">
                <a:solidFill>
                  <a:schemeClr val="accent1">
                    <a:lumMod val="50000"/>
                  </a:schemeClr>
                </a:solidFill>
                <a:hlinkClick r:id="rId5"/>
              </a:rPr>
              <a:t>Product Images </a:t>
            </a:r>
            <a:endParaRPr lang="en-US" altLang="en-US" sz="1400" b="1" dirty="0">
              <a:solidFill>
                <a:schemeClr val="accent1">
                  <a:lumMod val="50000"/>
                </a:schemeClr>
              </a:solidFill>
            </a:endParaRPr>
          </a:p>
          <a:p>
            <a:pPr marL="742950" lvl="1" indent="-285750">
              <a:buFont typeface="Arial" panose="020B0604020202020204" pitchFamily="34" charset="0"/>
              <a:buChar char="•"/>
              <a:defRPr/>
            </a:pPr>
            <a:r>
              <a:rPr lang="en-US" altLang="en-US" sz="1400" b="1" dirty="0">
                <a:solidFill>
                  <a:schemeClr val="accent1">
                    <a:lumMod val="50000"/>
                  </a:schemeClr>
                </a:solidFill>
              </a:rPr>
              <a:t>Brand Guidelines </a:t>
            </a:r>
          </a:p>
          <a:p>
            <a:pPr marL="1085850" lvl="2" indent="-171450">
              <a:buFont typeface="Arial" panose="020B0604020202020204" pitchFamily="34" charset="0"/>
              <a:buChar char="•"/>
              <a:defRPr/>
            </a:pPr>
            <a:endParaRPr lang="en-US" altLang="en-US" sz="600" dirty="0"/>
          </a:p>
          <a:p>
            <a:pPr marL="285750" indent="-285750">
              <a:buFont typeface="Arial" panose="020B0604020202020204" pitchFamily="34" charset="0"/>
              <a:buChar char="•"/>
              <a:defRPr/>
            </a:pPr>
            <a:r>
              <a:rPr lang="en-US" altLang="en-US" sz="1400" b="1" dirty="0">
                <a:solidFill>
                  <a:schemeClr val="accent1">
                    <a:lumMod val="50000"/>
                  </a:schemeClr>
                </a:solidFill>
              </a:rPr>
              <a:t>Product Resources</a:t>
            </a:r>
          </a:p>
          <a:p>
            <a:pPr marL="742950" lvl="1" indent="-285750">
              <a:buFont typeface="Arial" panose="020B0604020202020204" pitchFamily="34" charset="0"/>
              <a:buChar char="•"/>
              <a:defRPr/>
            </a:pPr>
            <a:r>
              <a:rPr lang="en-US" altLang="en-US" sz="1400" b="1" dirty="0">
                <a:solidFill>
                  <a:schemeClr val="accent1">
                    <a:lumMod val="50000"/>
                  </a:schemeClr>
                </a:solidFill>
                <a:hlinkClick r:id="rId6"/>
              </a:rPr>
              <a:t>Quick Start Guides</a:t>
            </a:r>
            <a:endParaRPr lang="en-US" altLang="en-US" sz="1400" b="1" dirty="0">
              <a:solidFill>
                <a:schemeClr val="accent1">
                  <a:lumMod val="50000"/>
                </a:schemeClr>
              </a:solidFill>
            </a:endParaRPr>
          </a:p>
          <a:p>
            <a:pPr marL="742950" lvl="1" indent="-285750">
              <a:buFont typeface="Arial" panose="020B0604020202020204" pitchFamily="34" charset="0"/>
              <a:buChar char="•"/>
              <a:defRPr/>
            </a:pPr>
            <a:r>
              <a:rPr lang="en-US" altLang="en-US" sz="1400" b="1" dirty="0">
                <a:solidFill>
                  <a:schemeClr val="accent1">
                    <a:lumMod val="50000"/>
                  </a:schemeClr>
                </a:solidFill>
              </a:rPr>
              <a:t>User Manuals</a:t>
            </a:r>
          </a:p>
          <a:p>
            <a:pPr marL="742950" lvl="1" indent="-285750">
              <a:buFont typeface="Arial" panose="020B0604020202020204" pitchFamily="34" charset="0"/>
              <a:buChar char="•"/>
              <a:defRPr/>
            </a:pPr>
            <a:r>
              <a:rPr lang="en-US" altLang="en-US" sz="1400" b="1" dirty="0">
                <a:solidFill>
                  <a:schemeClr val="accent1">
                    <a:lumMod val="50000"/>
                  </a:schemeClr>
                </a:solidFill>
              </a:rPr>
              <a:t>Software Drivers</a:t>
            </a:r>
          </a:p>
          <a:p>
            <a:pPr marL="742950" lvl="1" indent="-285750">
              <a:buFont typeface="Arial" panose="020B0604020202020204" pitchFamily="34" charset="0"/>
              <a:buChar char="•"/>
              <a:defRPr/>
            </a:pPr>
            <a:r>
              <a:rPr lang="en-US" altLang="en-US" sz="1400" b="1" dirty="0">
                <a:solidFill>
                  <a:schemeClr val="accent1">
                    <a:lumMod val="50000"/>
                  </a:schemeClr>
                </a:solidFill>
                <a:hlinkClick r:id="rId7"/>
              </a:rPr>
              <a:t>Product Training</a:t>
            </a:r>
            <a:endParaRPr lang="en-US" altLang="en-US" sz="1400" b="1" dirty="0">
              <a:solidFill>
                <a:schemeClr val="accent1">
                  <a:lumMod val="50000"/>
                </a:schemeClr>
              </a:solidFill>
            </a:endParaRPr>
          </a:p>
          <a:p>
            <a:pPr marL="742950" lvl="1" indent="-285750">
              <a:buFont typeface="Arial" panose="020B0604020202020204" pitchFamily="34" charset="0"/>
              <a:buChar char="•"/>
              <a:defRPr/>
            </a:pPr>
            <a:r>
              <a:rPr lang="en-US" altLang="en-US" sz="1400" b="1" dirty="0">
                <a:solidFill>
                  <a:schemeClr val="accent1">
                    <a:lumMod val="50000"/>
                  </a:schemeClr>
                </a:solidFill>
              </a:rPr>
              <a:t>Label Templates</a:t>
            </a:r>
          </a:p>
          <a:p>
            <a:pPr marL="285750" indent="-285750">
              <a:buFont typeface="Arial" panose="020B0604020202020204" pitchFamily="34" charset="0"/>
              <a:buChar char="•"/>
              <a:defRPr/>
            </a:pPr>
            <a:r>
              <a:rPr lang="en-US" altLang="en-US" sz="1400" b="1" dirty="0">
                <a:solidFill>
                  <a:schemeClr val="accent1">
                    <a:lumMod val="50000"/>
                  </a:schemeClr>
                </a:solidFill>
                <a:hlinkClick r:id="rId8"/>
              </a:rPr>
              <a:t>Sales / Data Sheets</a:t>
            </a:r>
            <a:endParaRPr lang="en-US" altLang="en-US" sz="1400" b="1" dirty="0">
              <a:solidFill>
                <a:schemeClr val="accent1">
                  <a:lumMod val="50000"/>
                </a:schemeClr>
              </a:solidFill>
            </a:endParaRPr>
          </a:p>
          <a:p>
            <a:pPr marL="285750" indent="-285750">
              <a:buFont typeface="Arial" panose="020B0604020202020204" pitchFamily="34" charset="0"/>
              <a:buChar char="•"/>
              <a:defRPr/>
            </a:pPr>
            <a:endParaRPr lang="en-US" altLang="en-US" sz="1400" b="1" dirty="0">
              <a:solidFill>
                <a:schemeClr val="accent1">
                  <a:lumMod val="50000"/>
                </a:schemeClr>
              </a:solidFill>
            </a:endParaRPr>
          </a:p>
          <a:p>
            <a:pPr>
              <a:defRPr/>
            </a:pPr>
            <a:endParaRPr lang="en-US" altLang="en-US" sz="1400" b="1" dirty="0">
              <a:solidFill>
                <a:schemeClr val="accent1">
                  <a:lumMod val="50000"/>
                </a:schemeClr>
              </a:solidFill>
            </a:endParaRPr>
          </a:p>
          <a:p>
            <a:pPr marL="285750" indent="-285750">
              <a:buFont typeface="Arial" panose="020B0604020202020204" pitchFamily="34" charset="0"/>
              <a:buChar char="•"/>
              <a:defRPr/>
            </a:pPr>
            <a:endParaRPr lang="en-US" altLang="en-US" sz="1400" b="1" dirty="0">
              <a:solidFill>
                <a:schemeClr val="accent1">
                  <a:lumMod val="50000"/>
                </a:schemeClr>
              </a:solidFill>
            </a:endParaRPr>
          </a:p>
          <a:p>
            <a:pPr>
              <a:defRPr/>
            </a:pPr>
            <a:r>
              <a:rPr lang="en-US" altLang="en-US" sz="1400" b="1" dirty="0">
                <a:solidFill>
                  <a:schemeClr val="accent1">
                    <a:lumMod val="50000"/>
                  </a:schemeClr>
                </a:solidFill>
              </a:rPr>
              <a:t>Password: international </a:t>
            </a:r>
            <a:endParaRPr lang="en-US" altLang="en-US" sz="1400" b="1" dirty="0"/>
          </a:p>
        </p:txBody>
      </p:sp>
      <p:pic>
        <p:nvPicPr>
          <p:cNvPr id="11" name="Picture 10">
            <a:extLst>
              <a:ext uri="{FF2B5EF4-FFF2-40B4-BE49-F238E27FC236}">
                <a16:creationId xmlns:a16="http://schemas.microsoft.com/office/drawing/2014/main" id="{8ABE50E3-68F9-4EB1-94A3-7557DE71243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270149" y="1190669"/>
            <a:ext cx="3393057" cy="3329797"/>
          </a:xfrm>
          <a:prstGeom prst="rect">
            <a:avLst/>
          </a:prstGeom>
          <a:ln w="15875">
            <a:solidFill>
              <a:schemeClr val="accent1">
                <a:shade val="50000"/>
              </a:schemeClr>
            </a:solidFill>
          </a:ln>
          <a:effectLst>
            <a:outerShdw blurRad="139700" dist="38100" dir="2700000" algn="tl" rotWithShape="0">
              <a:prstClr val="black">
                <a:alpha val="40000"/>
              </a:prstClr>
            </a:outerShdw>
          </a:effectLst>
        </p:spPr>
      </p:pic>
      <p:pic>
        <p:nvPicPr>
          <p:cNvPr id="9" name="Picture 8">
            <a:extLst>
              <a:ext uri="{FF2B5EF4-FFF2-40B4-BE49-F238E27FC236}">
                <a16:creationId xmlns:a16="http://schemas.microsoft.com/office/drawing/2014/main" id="{475AD4F8-DAB3-4E0F-A59D-9E952FDF73C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09185" y="2056914"/>
            <a:ext cx="2223335" cy="2248014"/>
          </a:xfrm>
          <a:prstGeom prst="rect">
            <a:avLst/>
          </a:prstGeom>
          <a:ln>
            <a:solidFill>
              <a:schemeClr val="accent1">
                <a:shade val="50000"/>
              </a:schemeClr>
            </a:solidFill>
          </a:ln>
          <a:effectLst>
            <a:outerShdw blurRad="139700" dist="38100" dir="2700000" algn="tl" rotWithShape="0">
              <a:prstClr val="black">
                <a:alpha val="40000"/>
              </a:prstClr>
            </a:outerShdw>
          </a:effectLst>
        </p:spPr>
      </p:pic>
    </p:spTree>
    <p:extLst>
      <p:ext uri="{BB962C8B-B14F-4D97-AF65-F5344CB8AC3E}">
        <p14:creationId xmlns:p14="http://schemas.microsoft.com/office/powerpoint/2010/main" val="3280755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D68B-2BE8-4A4F-B591-11D0C4D38574}"/>
              </a:ext>
            </a:extLst>
          </p:cNvPr>
          <p:cNvSpPr>
            <a:spLocks noGrp="1"/>
          </p:cNvSpPr>
          <p:nvPr>
            <p:ph type="title"/>
          </p:nvPr>
        </p:nvSpPr>
        <p:spPr>
          <a:xfrm>
            <a:off x="326572" y="121070"/>
            <a:ext cx="8229600" cy="857250"/>
          </a:xfrm>
        </p:spPr>
        <p:txBody>
          <a:bodyPr>
            <a:normAutofit/>
          </a:bodyPr>
          <a:lstStyle/>
          <a:p>
            <a:pPr algn="l"/>
            <a:r>
              <a:rPr lang="en-US" sz="2400" dirty="0"/>
              <a:t>JTECH Support</a:t>
            </a:r>
          </a:p>
        </p:txBody>
      </p:sp>
      <p:sp>
        <p:nvSpPr>
          <p:cNvPr id="3" name="Content Placeholder 2">
            <a:extLst>
              <a:ext uri="{FF2B5EF4-FFF2-40B4-BE49-F238E27FC236}">
                <a16:creationId xmlns:a16="http://schemas.microsoft.com/office/drawing/2014/main" id="{5AE1BA26-E5C0-4BD6-BA4B-D7B6949DF500}"/>
              </a:ext>
            </a:extLst>
          </p:cNvPr>
          <p:cNvSpPr>
            <a:spLocks noGrp="1"/>
          </p:cNvSpPr>
          <p:nvPr>
            <p:ph idx="1"/>
          </p:nvPr>
        </p:nvSpPr>
        <p:spPr>
          <a:xfrm>
            <a:off x="457200" y="1063229"/>
            <a:ext cx="8229600" cy="3394472"/>
          </a:xfrm>
        </p:spPr>
        <p:txBody>
          <a:bodyPr>
            <a:normAutofit/>
          </a:bodyPr>
          <a:lstStyle/>
          <a:p>
            <a:r>
              <a:rPr lang="en-US" sz="1800" dirty="0"/>
              <a:t>JTECH now offers 24hr Technical Support!</a:t>
            </a:r>
          </a:p>
          <a:p>
            <a:pPr lvl="1"/>
            <a:r>
              <a:rPr lang="en-US" sz="1800" dirty="0"/>
              <a:t>Immediate service required</a:t>
            </a:r>
          </a:p>
          <a:p>
            <a:pPr lvl="2"/>
            <a:r>
              <a:rPr lang="en-US" dirty="0"/>
              <a:t>Call into </a:t>
            </a:r>
            <a:r>
              <a:rPr lang="en-US" b="1" dirty="0"/>
              <a:t>+1-800-321-6221 or 1-770-925-8630</a:t>
            </a:r>
          </a:p>
          <a:p>
            <a:pPr lvl="2"/>
            <a:r>
              <a:rPr lang="en-US" dirty="0"/>
              <a:t>Response time is within 30 mins</a:t>
            </a:r>
          </a:p>
          <a:p>
            <a:pPr lvl="1"/>
            <a:r>
              <a:rPr lang="en-US" sz="1800" dirty="0"/>
              <a:t>Non emergency assistance</a:t>
            </a:r>
          </a:p>
          <a:p>
            <a:pPr lvl="2"/>
            <a:r>
              <a:rPr lang="en-US" dirty="0"/>
              <a:t>Send an email to </a:t>
            </a:r>
            <a:r>
              <a:rPr lang="en-US" dirty="0">
                <a:hlinkClick r:id="rId2"/>
              </a:rPr>
              <a:t>wecare@jtech.com</a:t>
            </a:r>
            <a:r>
              <a:rPr lang="en-US" dirty="0"/>
              <a:t> </a:t>
            </a:r>
          </a:p>
          <a:p>
            <a:pPr lvl="2"/>
            <a:r>
              <a:rPr lang="en-US" dirty="0"/>
              <a:t>Response time is the next business day </a:t>
            </a:r>
          </a:p>
          <a:p>
            <a:r>
              <a:rPr lang="en-US" sz="1800" dirty="0"/>
              <a:t>All purchase orders, pricing &amp; quote inquires should be sent to:                          </a:t>
            </a:r>
            <a:r>
              <a:rPr lang="en-US" sz="1800" dirty="0">
                <a:hlinkClick r:id="rId3"/>
              </a:rPr>
              <a:t>distributororders@jtech.com</a:t>
            </a:r>
            <a:r>
              <a:rPr lang="en-US" sz="1800" dirty="0"/>
              <a:t> </a:t>
            </a:r>
          </a:p>
        </p:txBody>
      </p:sp>
    </p:spTree>
    <p:extLst>
      <p:ext uri="{BB962C8B-B14F-4D97-AF65-F5344CB8AC3E}">
        <p14:creationId xmlns:p14="http://schemas.microsoft.com/office/powerpoint/2010/main" val="2524402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Technical Support Escalation </a:t>
            </a:r>
          </a:p>
        </p:txBody>
      </p:sp>
      <p:grpSp>
        <p:nvGrpSpPr>
          <p:cNvPr id="29" name="Group 28">
            <a:extLst>
              <a:ext uri="{FF2B5EF4-FFF2-40B4-BE49-F238E27FC236}">
                <a16:creationId xmlns:a16="http://schemas.microsoft.com/office/drawing/2014/main" id="{D9F9586A-D764-4033-A791-C380C2F0EC39}"/>
              </a:ext>
            </a:extLst>
          </p:cNvPr>
          <p:cNvGrpSpPr/>
          <p:nvPr/>
        </p:nvGrpSpPr>
        <p:grpSpPr>
          <a:xfrm>
            <a:off x="513746" y="1475294"/>
            <a:ext cx="8105655" cy="2840555"/>
            <a:chOff x="457199" y="1270400"/>
            <a:chExt cx="8105655" cy="2840555"/>
          </a:xfrm>
        </p:grpSpPr>
        <p:sp>
          <p:nvSpPr>
            <p:cNvPr id="6" name="Oval 5">
              <a:extLst>
                <a:ext uri="{FF2B5EF4-FFF2-40B4-BE49-F238E27FC236}">
                  <a16:creationId xmlns:a16="http://schemas.microsoft.com/office/drawing/2014/main" id="{896BFFD5-4EED-417E-89AD-27EC1884B80C}"/>
                </a:ext>
              </a:extLst>
            </p:cNvPr>
            <p:cNvSpPr/>
            <p:nvPr/>
          </p:nvSpPr>
          <p:spPr>
            <a:xfrm>
              <a:off x="498196" y="2330874"/>
              <a:ext cx="1068946" cy="387977"/>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Support Ticket</a:t>
              </a:r>
            </a:p>
          </p:txBody>
        </p:sp>
        <p:pic>
          <p:nvPicPr>
            <p:cNvPr id="8" name="Picture 7">
              <a:extLst>
                <a:ext uri="{FF2B5EF4-FFF2-40B4-BE49-F238E27FC236}">
                  <a16:creationId xmlns:a16="http://schemas.microsoft.com/office/drawing/2014/main" id="{C7FBFAA5-3DD7-4346-B812-30AB6C8366C8}"/>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4849500" y="1414603"/>
              <a:ext cx="1151979" cy="863985"/>
            </a:xfrm>
            <a:prstGeom prst="rect">
              <a:avLst/>
            </a:prstGeom>
          </p:spPr>
        </p:pic>
        <p:pic>
          <p:nvPicPr>
            <p:cNvPr id="11" name="Picture 10">
              <a:extLst>
                <a:ext uri="{FF2B5EF4-FFF2-40B4-BE49-F238E27FC236}">
                  <a16:creationId xmlns:a16="http://schemas.microsoft.com/office/drawing/2014/main" id="{18C07AF1-B4C8-4A3F-904A-7DDA824744E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692543" y="1530465"/>
              <a:ext cx="1870311" cy="748124"/>
            </a:xfrm>
            <a:prstGeom prst="rect">
              <a:avLst/>
            </a:prstGeom>
          </p:spPr>
        </p:pic>
        <p:pic>
          <p:nvPicPr>
            <p:cNvPr id="14" name="Picture 13">
              <a:extLst>
                <a:ext uri="{FF2B5EF4-FFF2-40B4-BE49-F238E27FC236}">
                  <a16:creationId xmlns:a16="http://schemas.microsoft.com/office/drawing/2014/main" id="{251B0F3C-9839-4EC6-8A36-5AEFB25374EB}"/>
                </a:ext>
              </a:extLst>
            </p:cNvPr>
            <p:cNvPicPr>
              <a:picLocks noChangeAspect="1"/>
            </p:cNvPicPr>
            <p:nvPr/>
          </p:nvPicPr>
          <p:blipFill>
            <a:blip r:embed="rId6" cstate="screen">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2651045" y="1270400"/>
              <a:ext cx="1011103" cy="1008189"/>
            </a:xfrm>
            <a:prstGeom prst="rect">
              <a:avLst/>
            </a:prstGeom>
          </p:spPr>
        </p:pic>
        <p:pic>
          <p:nvPicPr>
            <p:cNvPr id="20" name="Picture 19">
              <a:extLst>
                <a:ext uri="{FF2B5EF4-FFF2-40B4-BE49-F238E27FC236}">
                  <a16:creationId xmlns:a16="http://schemas.microsoft.com/office/drawing/2014/main" id="{60B69EB9-472A-47CA-A590-C40CD326B5EC}"/>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636184" y="1311150"/>
              <a:ext cx="710977" cy="971280"/>
            </a:xfrm>
            <a:prstGeom prst="rect">
              <a:avLst/>
            </a:prstGeom>
          </p:spPr>
        </p:pic>
        <p:sp>
          <p:nvSpPr>
            <p:cNvPr id="22" name="Oval 21">
              <a:extLst>
                <a:ext uri="{FF2B5EF4-FFF2-40B4-BE49-F238E27FC236}">
                  <a16:creationId xmlns:a16="http://schemas.microsoft.com/office/drawing/2014/main" id="{816DCA58-C7F8-4D0B-B143-8F4387412663}"/>
                </a:ext>
              </a:extLst>
            </p:cNvPr>
            <p:cNvSpPr/>
            <p:nvPr/>
          </p:nvSpPr>
          <p:spPr>
            <a:xfrm>
              <a:off x="2622123" y="2330875"/>
              <a:ext cx="1068946" cy="387977"/>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err="1"/>
                <a:t>Lvl</a:t>
              </a:r>
              <a:r>
                <a:rPr lang="en-US" sz="1000" dirty="0"/>
                <a:t> 1</a:t>
              </a:r>
            </a:p>
            <a:p>
              <a:pPr algn="ctr"/>
              <a:r>
                <a:rPr lang="en-US" sz="1000" dirty="0"/>
                <a:t>Technician</a:t>
              </a:r>
            </a:p>
          </p:txBody>
        </p:sp>
        <p:sp>
          <p:nvSpPr>
            <p:cNvPr id="23" name="Oval 22">
              <a:extLst>
                <a:ext uri="{FF2B5EF4-FFF2-40B4-BE49-F238E27FC236}">
                  <a16:creationId xmlns:a16="http://schemas.microsoft.com/office/drawing/2014/main" id="{4F3FF2C5-EE37-4688-9E87-C64F1823EB75}"/>
                </a:ext>
              </a:extLst>
            </p:cNvPr>
            <p:cNvSpPr/>
            <p:nvPr/>
          </p:nvSpPr>
          <p:spPr>
            <a:xfrm>
              <a:off x="4891016" y="2330875"/>
              <a:ext cx="1068946" cy="387977"/>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t>L</a:t>
              </a:r>
              <a:r>
                <a:rPr lang="en-US" sz="1000" dirty="0" err="1"/>
                <a:t>vl</a:t>
              </a:r>
              <a:r>
                <a:rPr lang="en-US" sz="1000" dirty="0"/>
                <a:t> 2 Technician</a:t>
              </a:r>
              <a:endParaRPr lang="en-US" sz="1200" dirty="0"/>
            </a:p>
          </p:txBody>
        </p:sp>
        <p:sp>
          <p:nvSpPr>
            <p:cNvPr id="24" name="Oval 23">
              <a:extLst>
                <a:ext uri="{FF2B5EF4-FFF2-40B4-BE49-F238E27FC236}">
                  <a16:creationId xmlns:a16="http://schemas.microsoft.com/office/drawing/2014/main" id="{F8E45420-903D-4E59-9D9E-9916528CC9A5}"/>
                </a:ext>
              </a:extLst>
            </p:cNvPr>
            <p:cNvSpPr/>
            <p:nvPr/>
          </p:nvSpPr>
          <p:spPr>
            <a:xfrm>
              <a:off x="7159909" y="2324786"/>
              <a:ext cx="1068946" cy="387977"/>
            </a:xfrm>
            <a:prstGeom prst="ellips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Manager</a:t>
              </a:r>
            </a:p>
          </p:txBody>
        </p:sp>
        <p:sp>
          <p:nvSpPr>
            <p:cNvPr id="25" name="TextBox 24">
              <a:extLst>
                <a:ext uri="{FF2B5EF4-FFF2-40B4-BE49-F238E27FC236}">
                  <a16:creationId xmlns:a16="http://schemas.microsoft.com/office/drawing/2014/main" id="{B5D45E4D-D028-4C66-9662-EBB466D0430C}"/>
                </a:ext>
              </a:extLst>
            </p:cNvPr>
            <p:cNvSpPr txBox="1"/>
            <p:nvPr/>
          </p:nvSpPr>
          <p:spPr>
            <a:xfrm>
              <a:off x="457199" y="2910626"/>
              <a:ext cx="1261658" cy="1200329"/>
            </a:xfrm>
            <a:prstGeom prst="rect">
              <a:avLst/>
            </a:prstGeom>
            <a:solidFill>
              <a:schemeClr val="bg1">
                <a:lumMod val="95000"/>
              </a:schemeClr>
            </a:solidFill>
          </p:spPr>
          <p:txBody>
            <a:bodyPr wrap="square" rtlCol="0">
              <a:spAutoFit/>
            </a:bodyPr>
            <a:lstStyle/>
            <a:p>
              <a:r>
                <a:rPr lang="en-US" sz="900" dirty="0"/>
                <a:t>Call or email </a:t>
              </a:r>
            </a:p>
            <a:p>
              <a:endParaRPr lang="en-US" sz="900" dirty="0"/>
            </a:p>
            <a:p>
              <a:pPr marL="171450" indent="-171450">
                <a:buFont typeface="Arial" panose="020B0604020202020204" pitchFamily="34" charset="0"/>
                <a:buChar char="•"/>
              </a:pPr>
              <a:r>
                <a:rPr lang="en-US" sz="900" dirty="0"/>
                <a:t>1-800-321-6221</a:t>
              </a:r>
            </a:p>
            <a:p>
              <a:pPr marL="171450" indent="-171450">
                <a:buFont typeface="Arial" panose="020B0604020202020204" pitchFamily="34" charset="0"/>
                <a:buChar char="•"/>
              </a:pPr>
              <a:r>
                <a:rPr lang="en-US" sz="900" dirty="0"/>
                <a:t>1-770-925-8630</a:t>
              </a:r>
            </a:p>
            <a:p>
              <a:endParaRPr lang="en-US" sz="900" dirty="0"/>
            </a:p>
            <a:p>
              <a:pPr marL="171450" indent="-171450">
                <a:buFont typeface="Arial" panose="020B0604020202020204" pitchFamily="34" charset="0"/>
                <a:buChar char="•"/>
              </a:pPr>
              <a:r>
                <a:rPr lang="en-US" sz="900" dirty="0">
                  <a:hlinkClick r:id="rId10"/>
                </a:rPr>
                <a:t>wecare@jtech.com</a:t>
              </a:r>
              <a:endParaRPr lang="en-US" sz="900" dirty="0"/>
            </a:p>
            <a:p>
              <a:endParaRPr lang="en-US" sz="900" dirty="0"/>
            </a:p>
            <a:p>
              <a:endParaRPr lang="en-US" sz="900" dirty="0"/>
            </a:p>
          </p:txBody>
        </p:sp>
        <p:sp>
          <p:nvSpPr>
            <p:cNvPr id="26" name="TextBox 25">
              <a:extLst>
                <a:ext uri="{FF2B5EF4-FFF2-40B4-BE49-F238E27FC236}">
                  <a16:creationId xmlns:a16="http://schemas.microsoft.com/office/drawing/2014/main" id="{FE8F667B-5417-4122-B4B8-53D788CDC432}"/>
                </a:ext>
              </a:extLst>
            </p:cNvPr>
            <p:cNvSpPr txBox="1"/>
            <p:nvPr/>
          </p:nvSpPr>
          <p:spPr>
            <a:xfrm>
              <a:off x="2586705" y="2910626"/>
              <a:ext cx="1261657" cy="1200329"/>
            </a:xfrm>
            <a:prstGeom prst="rect">
              <a:avLst/>
            </a:prstGeom>
            <a:solidFill>
              <a:schemeClr val="bg1">
                <a:lumMod val="95000"/>
              </a:schemeClr>
            </a:solidFill>
          </p:spPr>
          <p:txBody>
            <a:bodyPr wrap="square" rtlCol="0">
              <a:spAutoFit/>
            </a:bodyPr>
            <a:lstStyle/>
            <a:p>
              <a:r>
                <a:rPr lang="en-US" sz="900" dirty="0"/>
                <a:t>A Certified Level I technician will contact you within</a:t>
              </a:r>
            </a:p>
            <a:p>
              <a:r>
                <a:rPr lang="en-US" sz="900" dirty="0"/>
                <a:t>1 hour. </a:t>
              </a:r>
            </a:p>
            <a:p>
              <a:endParaRPr lang="en-US" sz="900" dirty="0"/>
            </a:p>
            <a:p>
              <a:r>
                <a:rPr lang="en-US" sz="900" dirty="0"/>
                <a:t>Normal business hours: </a:t>
              </a:r>
            </a:p>
            <a:p>
              <a:r>
                <a:rPr lang="en-US" sz="900" dirty="0"/>
                <a:t>M-F 8am-6pm EST</a:t>
              </a:r>
            </a:p>
          </p:txBody>
        </p:sp>
        <p:sp>
          <p:nvSpPr>
            <p:cNvPr id="27" name="TextBox 26">
              <a:extLst>
                <a:ext uri="{FF2B5EF4-FFF2-40B4-BE49-F238E27FC236}">
                  <a16:creationId xmlns:a16="http://schemas.microsoft.com/office/drawing/2014/main" id="{07BF0098-E71C-4EF5-86AA-3D7FED44F3D8}"/>
                </a:ext>
              </a:extLst>
            </p:cNvPr>
            <p:cNvSpPr txBox="1"/>
            <p:nvPr/>
          </p:nvSpPr>
          <p:spPr>
            <a:xfrm>
              <a:off x="4891015" y="2910626"/>
              <a:ext cx="1261657" cy="1200329"/>
            </a:xfrm>
            <a:prstGeom prst="rect">
              <a:avLst/>
            </a:prstGeom>
            <a:solidFill>
              <a:schemeClr val="bg1">
                <a:lumMod val="95000"/>
              </a:schemeClr>
            </a:solidFill>
          </p:spPr>
          <p:txBody>
            <a:bodyPr wrap="square" rtlCol="0">
              <a:spAutoFit/>
            </a:bodyPr>
            <a:lstStyle/>
            <a:p>
              <a:r>
                <a:rPr lang="en-US" sz="900" dirty="0"/>
                <a:t>If the </a:t>
              </a:r>
              <a:r>
                <a:rPr lang="en-US" sz="900" dirty="0" err="1"/>
                <a:t>Lvl</a:t>
              </a:r>
              <a:r>
                <a:rPr lang="en-US" sz="900" dirty="0"/>
                <a:t> I technician is unable to assist they will escalate your inquiry to a </a:t>
              </a:r>
              <a:r>
                <a:rPr lang="en-US" sz="900" dirty="0" err="1"/>
                <a:t>Lvl</a:t>
              </a:r>
              <a:r>
                <a:rPr lang="en-US" sz="900" dirty="0"/>
                <a:t> 2 technician. </a:t>
              </a:r>
            </a:p>
            <a:p>
              <a:endParaRPr lang="en-US" sz="900" dirty="0"/>
            </a:p>
            <a:p>
              <a:endParaRPr lang="en-US" sz="900" dirty="0"/>
            </a:p>
            <a:p>
              <a:endParaRPr lang="en-US" sz="900" dirty="0"/>
            </a:p>
          </p:txBody>
        </p:sp>
        <p:sp>
          <p:nvSpPr>
            <p:cNvPr id="28" name="TextBox 27">
              <a:extLst>
                <a:ext uri="{FF2B5EF4-FFF2-40B4-BE49-F238E27FC236}">
                  <a16:creationId xmlns:a16="http://schemas.microsoft.com/office/drawing/2014/main" id="{BB3EDAD3-71BC-4008-8B02-3F5AD4B93383}"/>
                </a:ext>
              </a:extLst>
            </p:cNvPr>
            <p:cNvSpPr txBox="1"/>
            <p:nvPr/>
          </p:nvSpPr>
          <p:spPr>
            <a:xfrm>
              <a:off x="7268199" y="2910625"/>
              <a:ext cx="1261656" cy="1200329"/>
            </a:xfrm>
            <a:prstGeom prst="rect">
              <a:avLst/>
            </a:prstGeom>
            <a:solidFill>
              <a:schemeClr val="bg1">
                <a:lumMod val="95000"/>
              </a:schemeClr>
            </a:solidFill>
          </p:spPr>
          <p:txBody>
            <a:bodyPr wrap="square" rtlCol="0">
              <a:spAutoFit/>
            </a:bodyPr>
            <a:lstStyle/>
            <a:p>
              <a:r>
                <a:rPr lang="en-US" sz="900" dirty="0"/>
                <a:t>If the </a:t>
              </a:r>
              <a:r>
                <a:rPr lang="en-US" sz="900" dirty="0" err="1"/>
                <a:t>Lvl</a:t>
              </a:r>
              <a:r>
                <a:rPr lang="en-US" sz="900" dirty="0"/>
                <a:t> 2 technician cannot assist, your inquiry will be escalated to a manager. </a:t>
              </a:r>
            </a:p>
            <a:p>
              <a:endParaRPr lang="en-US" sz="900" dirty="0"/>
            </a:p>
            <a:p>
              <a:endParaRPr lang="en-US" sz="900" dirty="0"/>
            </a:p>
            <a:p>
              <a:endParaRPr lang="en-US" sz="900" dirty="0"/>
            </a:p>
          </p:txBody>
        </p:sp>
      </p:grpSp>
      <p:sp>
        <p:nvSpPr>
          <p:cNvPr id="30" name="TextBox 29">
            <a:extLst>
              <a:ext uri="{FF2B5EF4-FFF2-40B4-BE49-F238E27FC236}">
                <a16:creationId xmlns:a16="http://schemas.microsoft.com/office/drawing/2014/main" id="{2104EF6F-7D2E-4614-ADD4-DEDB495087FD}"/>
              </a:ext>
            </a:extLst>
          </p:cNvPr>
          <p:cNvSpPr txBox="1"/>
          <p:nvPr/>
        </p:nvSpPr>
        <p:spPr>
          <a:xfrm>
            <a:off x="513747" y="954937"/>
            <a:ext cx="6497392" cy="369332"/>
          </a:xfrm>
          <a:prstGeom prst="rect">
            <a:avLst/>
          </a:prstGeom>
          <a:noFill/>
        </p:spPr>
        <p:txBody>
          <a:bodyPr wrap="square" rtlCol="0">
            <a:spAutoFit/>
          </a:bodyPr>
          <a:lstStyle/>
          <a:p>
            <a:r>
              <a:rPr lang="en-US" dirty="0"/>
              <a:t>JTECH offers 24/7 technical support! </a:t>
            </a:r>
          </a:p>
        </p:txBody>
      </p:sp>
    </p:spTree>
    <p:extLst>
      <p:ext uri="{BB962C8B-B14F-4D97-AF65-F5344CB8AC3E}">
        <p14:creationId xmlns:p14="http://schemas.microsoft.com/office/powerpoint/2010/main" val="414926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93820"/>
            <a:ext cx="7772400" cy="592930"/>
          </a:xfrm>
        </p:spPr>
        <p:txBody>
          <a:bodyPr>
            <a:normAutofit fontScale="90000"/>
          </a:bodyPr>
          <a:lstStyle/>
          <a:p>
            <a:r>
              <a:rPr lang="en-US" dirty="0"/>
              <a:t>Product Overview </a:t>
            </a:r>
            <a:br>
              <a:rPr lang="en-US" dirty="0"/>
            </a:br>
            <a:endParaRPr lang="en-US" dirty="0"/>
          </a:p>
        </p:txBody>
      </p:sp>
    </p:spTree>
    <p:extLst>
      <p:ext uri="{BB962C8B-B14F-4D97-AF65-F5344CB8AC3E}">
        <p14:creationId xmlns:p14="http://schemas.microsoft.com/office/powerpoint/2010/main" val="286458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650247" y="249444"/>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400" dirty="0"/>
              <a:t>JTECH’s New Part Number Scheme</a:t>
            </a:r>
          </a:p>
        </p:txBody>
      </p:sp>
      <p:grpSp>
        <p:nvGrpSpPr>
          <p:cNvPr id="58" name="Group 57">
            <a:extLst>
              <a:ext uri="{FF2B5EF4-FFF2-40B4-BE49-F238E27FC236}">
                <a16:creationId xmlns:a16="http://schemas.microsoft.com/office/drawing/2014/main" id="{9168C466-D3E0-49C9-A431-AE148376AD22}"/>
              </a:ext>
            </a:extLst>
          </p:cNvPr>
          <p:cNvGrpSpPr/>
          <p:nvPr/>
        </p:nvGrpSpPr>
        <p:grpSpPr>
          <a:xfrm>
            <a:off x="191770" y="1910658"/>
            <a:ext cx="8688836" cy="2004646"/>
            <a:chOff x="191770" y="2077473"/>
            <a:chExt cx="8688836" cy="2004646"/>
          </a:xfrm>
        </p:grpSpPr>
        <p:sp>
          <p:nvSpPr>
            <p:cNvPr id="12" name="Title 13">
              <a:extLst>
                <a:ext uri="{FF2B5EF4-FFF2-40B4-BE49-F238E27FC236}">
                  <a16:creationId xmlns:a16="http://schemas.microsoft.com/office/drawing/2014/main" id="{7A4FE40F-07D2-45AB-AAF5-040B64BABCE0}"/>
                </a:ext>
              </a:extLst>
            </p:cNvPr>
            <p:cNvSpPr txBox="1">
              <a:spLocks/>
            </p:cNvSpPr>
            <p:nvPr/>
          </p:nvSpPr>
          <p:spPr>
            <a:xfrm>
              <a:off x="191770" y="2077473"/>
              <a:ext cx="2405380" cy="2004645"/>
            </a:xfrm>
            <a:prstGeom prst="rect">
              <a:avLst/>
            </a:prstGeom>
            <a:ln>
              <a:solidFill>
                <a:schemeClr val="tx1"/>
              </a:solidFill>
            </a:ln>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1800" dirty="0">
                  <a:solidFill>
                    <a:srgbClr val="FF0000"/>
                  </a:solidFill>
                  <a:latin typeface="+mn-lt"/>
                </a:rPr>
                <a:t>WW</a:t>
              </a:r>
              <a:r>
                <a:rPr lang="en-US" altLang="en-US" sz="1800" dirty="0">
                  <a:latin typeface="+mn-lt"/>
                </a:rPr>
                <a:t> = Equipment Type</a:t>
              </a:r>
            </a:p>
            <a:p>
              <a:pPr marL="285750" indent="-285750" algn="l">
                <a:buFont typeface="Arial" panose="020B0604020202020204" pitchFamily="34" charset="0"/>
                <a:buChar char="•"/>
                <a:defRPr/>
              </a:pPr>
              <a:r>
                <a:rPr lang="en-US" altLang="en-US" sz="1800" dirty="0">
                  <a:solidFill>
                    <a:srgbClr val="FF0000"/>
                  </a:solidFill>
                  <a:latin typeface="+mn-lt"/>
                </a:rPr>
                <a:t>PG</a:t>
              </a:r>
              <a:r>
                <a:rPr lang="en-US" altLang="en-US" sz="1800" dirty="0">
                  <a:latin typeface="+mn-lt"/>
                </a:rPr>
                <a:t> = </a:t>
              </a:r>
              <a:r>
                <a:rPr lang="en-US" altLang="en-US" sz="1800" dirty="0">
                  <a:solidFill>
                    <a:schemeClr val="tx1"/>
                  </a:solidFill>
                  <a:latin typeface="+mn-lt"/>
                </a:rPr>
                <a:t>Pager</a:t>
              </a:r>
            </a:p>
            <a:p>
              <a:pPr marL="285750" indent="-285750" algn="l">
                <a:buFont typeface="Arial" panose="020B0604020202020204" pitchFamily="34" charset="0"/>
                <a:buChar char="•"/>
                <a:defRPr/>
              </a:pPr>
              <a:r>
                <a:rPr lang="en-US" altLang="en-US" sz="1800" dirty="0">
                  <a:solidFill>
                    <a:srgbClr val="FF0000"/>
                  </a:solidFill>
                  <a:latin typeface="+mn-lt"/>
                </a:rPr>
                <a:t>TX</a:t>
              </a:r>
              <a:r>
                <a:rPr lang="en-US" altLang="en-US" sz="1800" dirty="0">
                  <a:latin typeface="+mn-lt"/>
                </a:rPr>
                <a:t> = </a:t>
              </a:r>
              <a:r>
                <a:rPr lang="en-US" altLang="en-US" sz="1800" dirty="0">
                  <a:solidFill>
                    <a:schemeClr val="tx1"/>
                  </a:solidFill>
                  <a:latin typeface="+mn-lt"/>
                </a:rPr>
                <a:t>Transmitter</a:t>
              </a:r>
            </a:p>
            <a:p>
              <a:pPr marL="285750" indent="-285750" algn="l">
                <a:buFont typeface="Arial" panose="020B0604020202020204" pitchFamily="34" charset="0"/>
                <a:buChar char="•"/>
                <a:defRPr/>
              </a:pPr>
              <a:r>
                <a:rPr lang="en-US" altLang="en-US" sz="1800" dirty="0">
                  <a:solidFill>
                    <a:srgbClr val="FF0000"/>
                  </a:solidFill>
                  <a:latin typeface="+mn-lt"/>
                </a:rPr>
                <a:t>CH</a:t>
              </a:r>
              <a:r>
                <a:rPr lang="en-US" altLang="en-US" sz="1800" dirty="0">
                  <a:latin typeface="+mn-lt"/>
                </a:rPr>
                <a:t> = </a:t>
              </a:r>
              <a:r>
                <a:rPr lang="en-US" altLang="en-US" sz="1800" dirty="0">
                  <a:solidFill>
                    <a:schemeClr val="tx1"/>
                  </a:solidFill>
                  <a:latin typeface="+mn-lt"/>
                </a:rPr>
                <a:t>Charger</a:t>
              </a:r>
            </a:p>
            <a:p>
              <a:pPr marL="285750" indent="-285750" algn="l">
                <a:buFont typeface="Arial" panose="020B0604020202020204" pitchFamily="34" charset="0"/>
                <a:buChar char="•"/>
                <a:defRPr/>
              </a:pPr>
              <a:r>
                <a:rPr lang="en-US" altLang="en-US" sz="1800" dirty="0">
                  <a:solidFill>
                    <a:srgbClr val="FF0000"/>
                  </a:solidFill>
                  <a:latin typeface="+mn-lt"/>
                </a:rPr>
                <a:t>AC</a:t>
              </a:r>
              <a:r>
                <a:rPr lang="en-US" altLang="en-US" sz="1800" dirty="0">
                  <a:latin typeface="+mn-lt"/>
                </a:rPr>
                <a:t> = </a:t>
              </a:r>
              <a:r>
                <a:rPr lang="en-US" altLang="en-US" sz="1800" dirty="0">
                  <a:solidFill>
                    <a:schemeClr val="tx1"/>
                  </a:solidFill>
                  <a:latin typeface="+mn-lt"/>
                </a:rPr>
                <a:t>Accessories</a:t>
              </a:r>
            </a:p>
            <a:p>
              <a:pPr algn="l">
                <a:defRPr/>
              </a:pPr>
              <a:endParaRPr lang="en-US" altLang="en-US" sz="1800" dirty="0">
                <a:latin typeface="+mn-lt"/>
              </a:endParaRPr>
            </a:p>
          </p:txBody>
        </p:sp>
        <p:sp>
          <p:nvSpPr>
            <p:cNvPr id="13" name="Title 13">
              <a:extLst>
                <a:ext uri="{FF2B5EF4-FFF2-40B4-BE49-F238E27FC236}">
                  <a16:creationId xmlns:a16="http://schemas.microsoft.com/office/drawing/2014/main" id="{355E60B1-1B60-493B-BDE5-1DD217BC2EEC}"/>
                </a:ext>
              </a:extLst>
            </p:cNvPr>
            <p:cNvSpPr txBox="1">
              <a:spLocks/>
            </p:cNvSpPr>
            <p:nvPr/>
          </p:nvSpPr>
          <p:spPr>
            <a:xfrm>
              <a:off x="2627284" y="2077473"/>
              <a:ext cx="2627314" cy="2004645"/>
            </a:xfrm>
            <a:prstGeom prst="rect">
              <a:avLst/>
            </a:prstGeom>
            <a:ln>
              <a:solidFill>
                <a:schemeClr val="tx1"/>
              </a:solidFill>
            </a:ln>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1800" dirty="0">
                  <a:solidFill>
                    <a:srgbClr val="FF0000"/>
                  </a:solidFill>
                  <a:latin typeface="+mn-lt"/>
                </a:rPr>
                <a:t>XXX</a:t>
              </a:r>
              <a:r>
                <a:rPr lang="en-US" altLang="en-US" sz="1800" dirty="0">
                  <a:latin typeface="+mn-lt"/>
                </a:rPr>
                <a:t> = Product Name</a:t>
              </a:r>
            </a:p>
            <a:p>
              <a:pPr marL="285750" indent="-285750" algn="l">
                <a:buFont typeface="Arial" panose="020B0604020202020204" pitchFamily="34" charset="0"/>
                <a:buChar char="•"/>
                <a:defRPr/>
              </a:pPr>
              <a:r>
                <a:rPr lang="en-US" altLang="en-US" sz="1800" dirty="0">
                  <a:solidFill>
                    <a:srgbClr val="FF0000"/>
                  </a:solidFill>
                  <a:latin typeface="+mn-lt"/>
                </a:rPr>
                <a:t>CP</a:t>
              </a:r>
              <a:r>
                <a:rPr lang="en-US" altLang="en-US" sz="1800" dirty="0">
                  <a:latin typeface="+mn-lt"/>
                </a:rPr>
                <a:t> = </a:t>
              </a:r>
              <a:r>
                <a:rPr lang="en-US" altLang="en-US" sz="1800" dirty="0">
                  <a:solidFill>
                    <a:schemeClr val="tx1"/>
                  </a:solidFill>
                  <a:latin typeface="+mn-lt"/>
                </a:rPr>
                <a:t>Commpass pager</a:t>
              </a:r>
            </a:p>
            <a:p>
              <a:pPr marL="285750" indent="-285750" algn="l">
                <a:buFont typeface="Arial" panose="020B0604020202020204" pitchFamily="34" charset="0"/>
                <a:buChar char="•"/>
                <a:defRPr/>
              </a:pPr>
              <a:r>
                <a:rPr lang="en-US" altLang="en-US" sz="1800" dirty="0">
                  <a:solidFill>
                    <a:srgbClr val="FF0000"/>
                  </a:solidFill>
                  <a:latin typeface="+mn-lt"/>
                </a:rPr>
                <a:t>CST</a:t>
              </a:r>
              <a:r>
                <a:rPr lang="en-US" altLang="en-US" sz="1800" dirty="0">
                  <a:latin typeface="+mn-lt"/>
                </a:rPr>
                <a:t> = </a:t>
              </a:r>
              <a:r>
                <a:rPr lang="en-US" altLang="en-US" sz="1800" dirty="0">
                  <a:solidFill>
                    <a:schemeClr val="tx1"/>
                  </a:solidFill>
                  <a:latin typeface="+mn-lt"/>
                </a:rPr>
                <a:t>Coaster pager</a:t>
              </a:r>
            </a:p>
            <a:p>
              <a:pPr marL="285750" indent="-285750" algn="l">
                <a:buFont typeface="Arial" panose="020B0604020202020204" pitchFamily="34" charset="0"/>
                <a:buChar char="•"/>
                <a:defRPr/>
              </a:pPr>
              <a:r>
                <a:rPr lang="en-US" altLang="en-US" sz="1800" dirty="0">
                  <a:solidFill>
                    <a:srgbClr val="FF0000"/>
                  </a:solidFill>
                  <a:latin typeface="+mn-lt"/>
                </a:rPr>
                <a:t>RG</a:t>
              </a:r>
              <a:r>
                <a:rPr lang="en-US" altLang="en-US" sz="1800" dirty="0">
                  <a:latin typeface="+mn-lt"/>
                </a:rPr>
                <a:t> = </a:t>
              </a:r>
              <a:r>
                <a:rPr lang="en-US" altLang="en-US" sz="1800" dirty="0">
                  <a:solidFill>
                    <a:schemeClr val="tx1"/>
                  </a:solidFill>
                  <a:latin typeface="+mn-lt"/>
                </a:rPr>
                <a:t>Rugged pager</a:t>
              </a:r>
            </a:p>
            <a:p>
              <a:pPr marL="285750" indent="-285750" algn="l">
                <a:buFont typeface="Arial" panose="020B0604020202020204" pitchFamily="34" charset="0"/>
                <a:buChar char="•"/>
                <a:defRPr/>
              </a:pPr>
              <a:r>
                <a:rPr lang="en-US" altLang="en-US" sz="1800" dirty="0">
                  <a:solidFill>
                    <a:srgbClr val="FF0000"/>
                  </a:solidFill>
                  <a:latin typeface="+mn-lt"/>
                </a:rPr>
                <a:t>IQ</a:t>
              </a:r>
              <a:r>
                <a:rPr lang="en-US" altLang="en-US" sz="1800" dirty="0">
                  <a:latin typeface="+mn-lt"/>
                </a:rPr>
                <a:t> = </a:t>
              </a:r>
              <a:r>
                <a:rPr lang="en-US" altLang="en-US" sz="1800" dirty="0">
                  <a:solidFill>
                    <a:schemeClr val="tx1"/>
                  </a:solidFill>
                  <a:latin typeface="+mn-lt"/>
                </a:rPr>
                <a:t>IQ pager</a:t>
              </a:r>
            </a:p>
            <a:p>
              <a:pPr algn="l">
                <a:defRPr/>
              </a:pPr>
              <a:endParaRPr lang="en-US" altLang="en-US" sz="1800" dirty="0">
                <a:latin typeface="+mn-lt"/>
              </a:endParaRPr>
            </a:p>
          </p:txBody>
        </p:sp>
        <p:sp>
          <p:nvSpPr>
            <p:cNvPr id="14" name="Title 13">
              <a:extLst>
                <a:ext uri="{FF2B5EF4-FFF2-40B4-BE49-F238E27FC236}">
                  <a16:creationId xmlns:a16="http://schemas.microsoft.com/office/drawing/2014/main" id="{E4F1B85E-01F4-40CE-97FE-1F51F9ED6094}"/>
                </a:ext>
              </a:extLst>
            </p:cNvPr>
            <p:cNvSpPr txBox="1">
              <a:spLocks/>
            </p:cNvSpPr>
            <p:nvPr/>
          </p:nvSpPr>
          <p:spPr>
            <a:xfrm>
              <a:off x="5284733" y="2077474"/>
              <a:ext cx="1782869" cy="2004645"/>
            </a:xfrm>
            <a:prstGeom prst="rect">
              <a:avLst/>
            </a:prstGeom>
            <a:ln>
              <a:solidFill>
                <a:schemeClr val="tx1"/>
              </a:solidFill>
            </a:ln>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1800" dirty="0">
                  <a:latin typeface="+mn-lt"/>
                </a:rPr>
                <a:t> </a:t>
              </a:r>
              <a:r>
                <a:rPr lang="en-US" altLang="en-US" sz="1800" dirty="0">
                  <a:solidFill>
                    <a:srgbClr val="FF0000"/>
                  </a:solidFill>
                  <a:latin typeface="+mn-lt"/>
                </a:rPr>
                <a:t>Y </a:t>
              </a:r>
              <a:r>
                <a:rPr lang="en-US" altLang="en-US" sz="1800" dirty="0"/>
                <a:t>= Display Type</a:t>
              </a:r>
            </a:p>
            <a:p>
              <a:pPr algn="l">
                <a:defRPr/>
              </a:pPr>
              <a:endParaRPr lang="en-US" altLang="en-US" sz="1800" dirty="0">
                <a:solidFill>
                  <a:srgbClr val="FF0000"/>
                </a:solidFill>
                <a:latin typeface="+mn-lt"/>
              </a:endParaRPr>
            </a:p>
            <a:p>
              <a:pPr marL="285750" indent="-285750" algn="l">
                <a:buFont typeface="Arial" panose="020B0604020202020204" pitchFamily="34" charset="0"/>
                <a:buChar char="•"/>
                <a:defRPr/>
              </a:pPr>
              <a:r>
                <a:rPr lang="en-US" altLang="en-US" sz="1800" dirty="0">
                  <a:solidFill>
                    <a:srgbClr val="FF0000"/>
                  </a:solidFill>
                  <a:latin typeface="+mn-lt"/>
                </a:rPr>
                <a:t>D </a:t>
              </a:r>
              <a:r>
                <a:rPr lang="en-US" altLang="en-US" sz="1800" dirty="0">
                  <a:latin typeface="+mn-lt"/>
                </a:rPr>
                <a:t>= </a:t>
              </a:r>
              <a:r>
                <a:rPr lang="en-US" altLang="en-US" sz="1800" dirty="0">
                  <a:solidFill>
                    <a:schemeClr val="tx1"/>
                  </a:solidFill>
                  <a:latin typeface="+mn-lt"/>
                </a:rPr>
                <a:t>Digital</a:t>
              </a:r>
              <a:r>
                <a:rPr lang="en-US" altLang="en-US" sz="1800" dirty="0">
                  <a:latin typeface="+mn-lt"/>
                </a:rPr>
                <a:t> </a:t>
              </a:r>
              <a:r>
                <a:rPr lang="en-US" altLang="en-US" sz="1400" dirty="0">
                  <a:latin typeface="+mn-lt"/>
                </a:rPr>
                <a:t>(applies to pagers only)</a:t>
              </a:r>
            </a:p>
            <a:p>
              <a:pPr algn="l">
                <a:defRPr/>
              </a:pPr>
              <a:endParaRPr lang="en-US" altLang="en-US" sz="1800" dirty="0">
                <a:latin typeface="+mn-lt"/>
              </a:endParaRPr>
            </a:p>
          </p:txBody>
        </p:sp>
        <p:sp>
          <p:nvSpPr>
            <p:cNvPr id="15" name="Title 13">
              <a:extLst>
                <a:ext uri="{FF2B5EF4-FFF2-40B4-BE49-F238E27FC236}">
                  <a16:creationId xmlns:a16="http://schemas.microsoft.com/office/drawing/2014/main" id="{9EEFA3EF-E9AA-48C5-B5F1-041E4F287F5B}"/>
                </a:ext>
              </a:extLst>
            </p:cNvPr>
            <p:cNvSpPr txBox="1">
              <a:spLocks/>
            </p:cNvSpPr>
            <p:nvPr/>
          </p:nvSpPr>
          <p:spPr>
            <a:xfrm>
              <a:off x="7097737" y="2077474"/>
              <a:ext cx="1782869" cy="2004645"/>
            </a:xfrm>
            <a:prstGeom prst="rect">
              <a:avLst/>
            </a:prstGeom>
            <a:ln>
              <a:solidFill>
                <a:schemeClr val="tx1"/>
              </a:solidFill>
            </a:ln>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1800" dirty="0">
                  <a:solidFill>
                    <a:srgbClr val="FF0000"/>
                  </a:solidFill>
                  <a:latin typeface="+mn-lt"/>
                </a:rPr>
                <a:t>Z</a:t>
              </a:r>
              <a:r>
                <a:rPr lang="en-US" altLang="en-US" sz="1800" dirty="0">
                  <a:latin typeface="+mn-lt"/>
                </a:rPr>
                <a:t> = Version # / Accessories</a:t>
              </a:r>
            </a:p>
            <a:p>
              <a:pPr marL="285750" indent="-285750" algn="l">
                <a:buFont typeface="Arial" panose="020B0604020202020204" pitchFamily="34" charset="0"/>
                <a:buChar char="•"/>
                <a:defRPr/>
              </a:pPr>
              <a:r>
                <a:rPr lang="en-US" altLang="en-US" sz="1800" dirty="0">
                  <a:solidFill>
                    <a:srgbClr val="FF0000"/>
                  </a:solidFill>
                  <a:latin typeface="+mn-lt"/>
                </a:rPr>
                <a:t>1</a:t>
              </a:r>
              <a:r>
                <a:rPr lang="en-US" altLang="en-US" sz="1800" dirty="0">
                  <a:latin typeface="+mn-lt"/>
                </a:rPr>
                <a:t> = </a:t>
              </a:r>
              <a:r>
                <a:rPr lang="en-US" altLang="en-US" sz="1800" dirty="0">
                  <a:solidFill>
                    <a:schemeClr val="tx1"/>
                  </a:solidFill>
                  <a:latin typeface="+mn-lt"/>
                </a:rPr>
                <a:t>Version #</a:t>
              </a:r>
            </a:p>
            <a:p>
              <a:pPr marL="285750" indent="-285750" algn="l">
                <a:buFont typeface="Arial" panose="020B0604020202020204" pitchFamily="34" charset="0"/>
                <a:buChar char="•"/>
                <a:defRPr/>
              </a:pPr>
              <a:r>
                <a:rPr lang="en-US" altLang="en-US" sz="1800" dirty="0">
                  <a:solidFill>
                    <a:srgbClr val="FF0000"/>
                  </a:solidFill>
                  <a:latin typeface="+mn-lt"/>
                </a:rPr>
                <a:t>M</a:t>
              </a:r>
              <a:r>
                <a:rPr lang="en-US" altLang="en-US" sz="1800" dirty="0">
                  <a:latin typeface="+mn-lt"/>
                </a:rPr>
                <a:t>=</a:t>
              </a:r>
              <a:r>
                <a:rPr lang="en-US" altLang="en-US" sz="1800" dirty="0">
                  <a:solidFill>
                    <a:schemeClr val="tx1"/>
                  </a:solidFill>
                  <a:latin typeface="+mn-lt"/>
                </a:rPr>
                <a:t>Metal Clip</a:t>
              </a:r>
            </a:p>
            <a:p>
              <a:pPr marL="285750" indent="-285750" algn="l">
                <a:buFont typeface="Arial" panose="020B0604020202020204" pitchFamily="34" charset="0"/>
                <a:buChar char="•"/>
                <a:defRPr/>
              </a:pPr>
              <a:r>
                <a:rPr lang="en-US" altLang="en-US" sz="1800" dirty="0">
                  <a:solidFill>
                    <a:srgbClr val="FF0000"/>
                  </a:solidFill>
                  <a:latin typeface="+mn-lt"/>
                </a:rPr>
                <a:t>S</a:t>
              </a:r>
              <a:r>
                <a:rPr lang="en-US" altLang="en-US" sz="1800" dirty="0">
                  <a:latin typeface="+mn-lt"/>
                </a:rPr>
                <a:t> = </a:t>
              </a:r>
              <a:r>
                <a:rPr lang="en-US" altLang="en-US" sz="1800" dirty="0">
                  <a:solidFill>
                    <a:schemeClr val="tx1"/>
                  </a:solidFill>
                  <a:latin typeface="+mn-lt"/>
                </a:rPr>
                <a:t>Spring Loaded Clip</a:t>
              </a:r>
            </a:p>
          </p:txBody>
        </p:sp>
      </p:grpSp>
      <p:sp>
        <p:nvSpPr>
          <p:cNvPr id="59" name="Title 13">
            <a:extLst>
              <a:ext uri="{FF2B5EF4-FFF2-40B4-BE49-F238E27FC236}">
                <a16:creationId xmlns:a16="http://schemas.microsoft.com/office/drawing/2014/main" id="{2658BBB1-6599-4FC2-BB6C-C52AD2F67F34}"/>
              </a:ext>
            </a:extLst>
          </p:cNvPr>
          <p:cNvSpPr txBox="1">
            <a:spLocks/>
          </p:cNvSpPr>
          <p:nvPr/>
        </p:nvSpPr>
        <p:spPr>
          <a:xfrm>
            <a:off x="191770" y="4022427"/>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1800" dirty="0">
                <a:latin typeface="+mn-lt"/>
              </a:rPr>
              <a:t>Example: </a:t>
            </a:r>
            <a:r>
              <a:rPr lang="en-US" altLang="en-US" sz="1800" dirty="0">
                <a:solidFill>
                  <a:srgbClr val="FF0000"/>
                </a:solidFill>
                <a:latin typeface="+mn-lt"/>
              </a:rPr>
              <a:t>PGRGDM</a:t>
            </a:r>
            <a:r>
              <a:rPr lang="en-US" altLang="en-US" sz="1800" dirty="0">
                <a:latin typeface="+mn-lt"/>
              </a:rPr>
              <a:t> = </a:t>
            </a:r>
            <a:r>
              <a:rPr lang="en-US" altLang="en-US" sz="1800" dirty="0">
                <a:solidFill>
                  <a:schemeClr val="tx1"/>
                </a:solidFill>
                <a:latin typeface="+mn-lt"/>
              </a:rPr>
              <a:t>Digital Rugged pager with Metal Clip</a:t>
            </a:r>
          </a:p>
          <a:p>
            <a:pPr algn="l">
              <a:defRPr/>
            </a:pPr>
            <a:r>
              <a:rPr lang="en-US" altLang="en-US" sz="1800" dirty="0">
                <a:latin typeface="+mn-lt"/>
              </a:rPr>
              <a:t>		</a:t>
            </a:r>
            <a:r>
              <a:rPr lang="en-US" altLang="en-US" sz="1800" dirty="0">
                <a:solidFill>
                  <a:srgbClr val="FF0000"/>
                </a:solidFill>
                <a:latin typeface="+mn-lt"/>
              </a:rPr>
              <a:t>CHCP</a:t>
            </a:r>
            <a:r>
              <a:rPr lang="en-US" altLang="en-US" sz="1800" dirty="0">
                <a:latin typeface="+mn-lt"/>
              </a:rPr>
              <a:t> = </a:t>
            </a:r>
            <a:r>
              <a:rPr lang="en-US" altLang="en-US" sz="1800" dirty="0">
                <a:solidFill>
                  <a:schemeClr val="tx1"/>
                </a:solidFill>
                <a:latin typeface="+mn-lt"/>
              </a:rPr>
              <a:t>Charger for Commpass pager</a:t>
            </a:r>
          </a:p>
          <a:p>
            <a:pPr algn="l">
              <a:defRPr/>
            </a:pPr>
            <a:r>
              <a:rPr lang="en-US" altLang="en-US" sz="1800" dirty="0">
                <a:latin typeface="+mn-lt"/>
              </a:rPr>
              <a:t>		</a:t>
            </a:r>
            <a:r>
              <a:rPr lang="en-US" altLang="en-US" sz="1800" dirty="0">
                <a:solidFill>
                  <a:srgbClr val="FF0000"/>
                </a:solidFill>
                <a:latin typeface="+mn-lt"/>
              </a:rPr>
              <a:t>PGCPD1</a:t>
            </a:r>
            <a:r>
              <a:rPr lang="en-US" altLang="en-US" sz="1800" dirty="0">
                <a:latin typeface="+mn-lt"/>
              </a:rPr>
              <a:t> = </a:t>
            </a:r>
            <a:r>
              <a:rPr lang="en-US" altLang="en-US" sz="1800" dirty="0">
                <a:solidFill>
                  <a:schemeClr val="tx1"/>
                </a:solidFill>
                <a:latin typeface="+mn-lt"/>
              </a:rPr>
              <a:t>Digital Commpass Pager Version 1 </a:t>
            </a:r>
          </a:p>
        </p:txBody>
      </p:sp>
      <p:grpSp>
        <p:nvGrpSpPr>
          <p:cNvPr id="28" name="Group 27">
            <a:extLst>
              <a:ext uri="{FF2B5EF4-FFF2-40B4-BE49-F238E27FC236}">
                <a16:creationId xmlns:a16="http://schemas.microsoft.com/office/drawing/2014/main" id="{1232BCF7-6BCA-436C-8187-4473116226C1}"/>
              </a:ext>
            </a:extLst>
          </p:cNvPr>
          <p:cNvGrpSpPr/>
          <p:nvPr/>
        </p:nvGrpSpPr>
        <p:grpSpPr>
          <a:xfrm>
            <a:off x="1071424" y="651860"/>
            <a:ext cx="6765472" cy="1251609"/>
            <a:chOff x="1071424" y="651860"/>
            <a:chExt cx="6765472" cy="1251609"/>
          </a:xfrm>
        </p:grpSpPr>
        <p:grpSp>
          <p:nvGrpSpPr>
            <p:cNvPr id="60" name="Group 59">
              <a:extLst>
                <a:ext uri="{FF2B5EF4-FFF2-40B4-BE49-F238E27FC236}">
                  <a16:creationId xmlns:a16="http://schemas.microsoft.com/office/drawing/2014/main" id="{FF2ADBF1-44A5-4AE1-873A-E3769D9E3AFF}"/>
                </a:ext>
              </a:extLst>
            </p:cNvPr>
            <p:cNvGrpSpPr/>
            <p:nvPr/>
          </p:nvGrpSpPr>
          <p:grpSpPr>
            <a:xfrm>
              <a:off x="1071424" y="651860"/>
              <a:ext cx="6765472" cy="1251609"/>
              <a:chOff x="1160689" y="798361"/>
              <a:chExt cx="6765472" cy="1251609"/>
            </a:xfrm>
          </p:grpSpPr>
          <p:grpSp>
            <p:nvGrpSpPr>
              <p:cNvPr id="6" name="Group 5">
                <a:extLst>
                  <a:ext uri="{FF2B5EF4-FFF2-40B4-BE49-F238E27FC236}">
                    <a16:creationId xmlns:a16="http://schemas.microsoft.com/office/drawing/2014/main" id="{C09C6896-546E-4A4B-BD0F-6CDD49445758}"/>
                  </a:ext>
                </a:extLst>
              </p:cNvPr>
              <p:cNvGrpSpPr/>
              <p:nvPr/>
            </p:nvGrpSpPr>
            <p:grpSpPr>
              <a:xfrm>
                <a:off x="1274989" y="798361"/>
                <a:ext cx="6115050" cy="833544"/>
                <a:chOff x="1286087" y="1108124"/>
                <a:chExt cx="6115050" cy="833544"/>
              </a:xfrm>
            </p:grpSpPr>
            <p:sp>
              <p:nvSpPr>
                <p:cNvPr id="4" name="Title 13">
                  <a:extLst>
                    <a:ext uri="{FF2B5EF4-FFF2-40B4-BE49-F238E27FC236}">
                      <a16:creationId xmlns:a16="http://schemas.microsoft.com/office/drawing/2014/main" id="{05E07757-535F-4AF2-BD6F-CB653BBBC805}"/>
                    </a:ext>
                  </a:extLst>
                </p:cNvPr>
                <p:cNvSpPr txBox="1">
                  <a:spLocks/>
                </p:cNvSpPr>
                <p:nvPr/>
              </p:nvSpPr>
              <p:spPr>
                <a:xfrm>
                  <a:off x="1286087" y="1108124"/>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4800" dirty="0">
                      <a:solidFill>
                        <a:srgbClr val="FF0000"/>
                      </a:solidFill>
                      <a:latin typeface="+mn-lt"/>
                    </a:rPr>
                    <a:t>WWXXXYZ</a:t>
                  </a:r>
                </a:p>
              </p:txBody>
            </p:sp>
            <p:grpSp>
              <p:nvGrpSpPr>
                <p:cNvPr id="3" name="Group 2">
                  <a:extLst>
                    <a:ext uri="{FF2B5EF4-FFF2-40B4-BE49-F238E27FC236}">
                      <a16:creationId xmlns:a16="http://schemas.microsoft.com/office/drawing/2014/main" id="{0A7BD0EA-57A8-4CE5-83D0-CF818FBCDFEB}"/>
                    </a:ext>
                  </a:extLst>
                </p:cNvPr>
                <p:cNvGrpSpPr/>
                <p:nvPr/>
              </p:nvGrpSpPr>
              <p:grpSpPr>
                <a:xfrm>
                  <a:off x="3055735" y="1743861"/>
                  <a:ext cx="2587277" cy="197807"/>
                  <a:chOff x="3055735" y="1743861"/>
                  <a:chExt cx="2587277" cy="197807"/>
                </a:xfrm>
              </p:grpSpPr>
              <p:sp>
                <p:nvSpPr>
                  <p:cNvPr id="2" name="Right Brace 1">
                    <a:extLst>
                      <a:ext uri="{FF2B5EF4-FFF2-40B4-BE49-F238E27FC236}">
                        <a16:creationId xmlns:a16="http://schemas.microsoft.com/office/drawing/2014/main" id="{2C3AAF4B-FEE0-4705-B4FF-61A2CEF3CEE0}"/>
                      </a:ext>
                    </a:extLst>
                  </p:cNvPr>
                  <p:cNvSpPr/>
                  <p:nvPr/>
                </p:nvSpPr>
                <p:spPr>
                  <a:xfrm rot="5400000">
                    <a:off x="3457055" y="1342541"/>
                    <a:ext cx="135466" cy="93810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FF84F18E-1EF5-4E8C-B6B5-CFF5F41E503B}"/>
                      </a:ext>
                    </a:extLst>
                  </p:cNvPr>
                  <p:cNvSpPr/>
                  <p:nvPr/>
                </p:nvSpPr>
                <p:spPr>
                  <a:xfrm rot="5400000">
                    <a:off x="4518190" y="1334217"/>
                    <a:ext cx="183962" cy="103094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8" name="Right Brace 7">
                    <a:extLst>
                      <a:ext uri="{FF2B5EF4-FFF2-40B4-BE49-F238E27FC236}">
                        <a16:creationId xmlns:a16="http://schemas.microsoft.com/office/drawing/2014/main" id="{2420DCFA-99C8-4C58-9D64-35836790ABB4}"/>
                      </a:ext>
                    </a:extLst>
                  </p:cNvPr>
                  <p:cNvSpPr/>
                  <p:nvPr/>
                </p:nvSpPr>
                <p:spPr>
                  <a:xfrm rot="5400000">
                    <a:off x="5204376" y="1711856"/>
                    <a:ext cx="110072" cy="201771"/>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1" name="Right Brace 10">
                    <a:extLst>
                      <a:ext uri="{FF2B5EF4-FFF2-40B4-BE49-F238E27FC236}">
                        <a16:creationId xmlns:a16="http://schemas.microsoft.com/office/drawing/2014/main" id="{EAB71138-8EB3-48AB-AA29-5586C6B6F2F0}"/>
                      </a:ext>
                    </a:extLst>
                  </p:cNvPr>
                  <p:cNvSpPr/>
                  <p:nvPr/>
                </p:nvSpPr>
                <p:spPr>
                  <a:xfrm rot="5400000">
                    <a:off x="5482886" y="1702269"/>
                    <a:ext cx="118534" cy="201719"/>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grpSp>
          </p:grpSp>
          <p:cxnSp>
            <p:nvCxnSpPr>
              <p:cNvPr id="29" name="Straight Connector 28">
                <a:extLst>
                  <a:ext uri="{FF2B5EF4-FFF2-40B4-BE49-F238E27FC236}">
                    <a16:creationId xmlns:a16="http://schemas.microsoft.com/office/drawing/2014/main" id="{D450D5AC-26E5-4ADB-BD9B-089F06E8E3ED}"/>
                  </a:ext>
                </a:extLst>
              </p:cNvPr>
              <p:cNvCxnSpPr>
                <a:stCxn id="2" idx="1"/>
              </p:cNvCxnSpPr>
              <p:nvPr/>
            </p:nvCxnSpPr>
            <p:spPr>
              <a:xfrm>
                <a:off x="3513690" y="1569564"/>
                <a:ext cx="0" cy="253999"/>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CEB38FD9-7B4F-4C8D-A442-E85B6A310F4A}"/>
                  </a:ext>
                </a:extLst>
              </p:cNvPr>
              <p:cNvCxnSpPr>
                <a:cxnSpLocks/>
              </p:cNvCxnSpPr>
              <p:nvPr/>
            </p:nvCxnSpPr>
            <p:spPr>
              <a:xfrm flipH="1">
                <a:off x="1160690" y="1844157"/>
                <a:ext cx="2353000"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69BB6EE5-75A0-43A1-9E3C-6C0B33AB2BD6}"/>
                  </a:ext>
                </a:extLst>
              </p:cNvPr>
              <p:cNvCxnSpPr>
                <a:cxnSpLocks/>
              </p:cNvCxnSpPr>
              <p:nvPr/>
            </p:nvCxnSpPr>
            <p:spPr>
              <a:xfrm flipH="1">
                <a:off x="3875660" y="1818764"/>
                <a:ext cx="723413" cy="0"/>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Arrow Connector 40">
                <a:extLst>
                  <a:ext uri="{FF2B5EF4-FFF2-40B4-BE49-F238E27FC236}">
                    <a16:creationId xmlns:a16="http://schemas.microsoft.com/office/drawing/2014/main" id="{4F225B97-66F3-4F25-A9A7-27B9575083E7}"/>
                  </a:ext>
                </a:extLst>
              </p:cNvPr>
              <p:cNvCxnSpPr/>
              <p:nvPr/>
            </p:nvCxnSpPr>
            <p:spPr>
              <a:xfrm>
                <a:off x="1160689" y="1826329"/>
                <a:ext cx="0" cy="2236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88FE6B92-6C8F-48BC-A5C5-2416460DDB58}"/>
                  </a:ext>
                </a:extLst>
              </p:cNvPr>
              <p:cNvCxnSpPr>
                <a:cxnSpLocks/>
              </p:cNvCxnSpPr>
              <p:nvPr/>
            </p:nvCxnSpPr>
            <p:spPr>
              <a:xfrm>
                <a:off x="3875657" y="1808561"/>
                <a:ext cx="0" cy="2236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F9B56B5B-DFAD-4643-AF06-2941B5E595F5}"/>
                  </a:ext>
                </a:extLst>
              </p:cNvPr>
              <p:cNvCxnSpPr>
                <a:cxnSpLocks/>
              </p:cNvCxnSpPr>
              <p:nvPr/>
            </p:nvCxnSpPr>
            <p:spPr>
              <a:xfrm>
                <a:off x="6110883" y="1826328"/>
                <a:ext cx="0" cy="2236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B2015784-461A-4A17-ADDE-7C78A5B8881C}"/>
                  </a:ext>
                </a:extLst>
              </p:cNvPr>
              <p:cNvCxnSpPr>
                <a:cxnSpLocks/>
              </p:cNvCxnSpPr>
              <p:nvPr/>
            </p:nvCxnSpPr>
            <p:spPr>
              <a:xfrm>
                <a:off x="7923887" y="1706326"/>
                <a:ext cx="2274" cy="3322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2F23FC65-76DC-46DD-A7C7-60DFE3672845}"/>
                  </a:ext>
                </a:extLst>
              </p:cNvPr>
              <p:cNvCxnSpPr>
                <a:cxnSpLocks/>
                <a:stCxn id="8" idx="1"/>
              </p:cNvCxnSpPr>
              <p:nvPr/>
            </p:nvCxnSpPr>
            <p:spPr>
              <a:xfrm>
                <a:off x="5248314" y="1558015"/>
                <a:ext cx="0" cy="286142"/>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69962C44-B01F-42E8-898A-26AC510FC23B}"/>
                  </a:ext>
                </a:extLst>
              </p:cNvPr>
              <p:cNvCxnSpPr>
                <a:cxnSpLocks/>
              </p:cNvCxnSpPr>
              <p:nvPr/>
            </p:nvCxnSpPr>
            <p:spPr>
              <a:xfrm flipH="1">
                <a:off x="5248314" y="1844157"/>
                <a:ext cx="862570" cy="0"/>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1D93986F-9F5D-48A2-B62C-46A9F4593FD7}"/>
                  </a:ext>
                </a:extLst>
              </p:cNvPr>
              <p:cNvCxnSpPr>
                <a:cxnSpLocks/>
              </p:cNvCxnSpPr>
              <p:nvPr/>
            </p:nvCxnSpPr>
            <p:spPr>
              <a:xfrm>
                <a:off x="5531055" y="1556008"/>
                <a:ext cx="2672" cy="157458"/>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4C9870BE-7A23-4074-8429-B76453DEB9EC}"/>
                  </a:ext>
                </a:extLst>
              </p:cNvPr>
              <p:cNvCxnSpPr>
                <a:cxnSpLocks/>
              </p:cNvCxnSpPr>
              <p:nvPr/>
            </p:nvCxnSpPr>
            <p:spPr>
              <a:xfrm flipH="1" flipV="1">
                <a:off x="5531056" y="1706327"/>
                <a:ext cx="2395105" cy="7139"/>
              </a:xfrm>
              <a:prstGeom prst="line">
                <a:avLst/>
              </a:prstGeom>
            </p:spPr>
            <p:style>
              <a:lnRef idx="2">
                <a:schemeClr val="dk1"/>
              </a:lnRef>
              <a:fillRef idx="0">
                <a:schemeClr val="dk1"/>
              </a:fillRef>
              <a:effectRef idx="1">
                <a:schemeClr val="dk1"/>
              </a:effectRef>
              <a:fontRef idx="minor">
                <a:schemeClr val="tx1"/>
              </a:fontRef>
            </p:style>
          </p:cxnSp>
        </p:grpSp>
        <p:cxnSp>
          <p:nvCxnSpPr>
            <p:cNvPr id="65" name="Straight Connector 64">
              <a:extLst>
                <a:ext uri="{FF2B5EF4-FFF2-40B4-BE49-F238E27FC236}">
                  <a16:creationId xmlns:a16="http://schemas.microsoft.com/office/drawing/2014/main" id="{6976FA4B-C086-440B-B2D0-FD981943D4B3}"/>
                </a:ext>
              </a:extLst>
            </p:cNvPr>
            <p:cNvCxnSpPr>
              <a:cxnSpLocks/>
            </p:cNvCxnSpPr>
            <p:nvPr/>
          </p:nvCxnSpPr>
          <p:spPr>
            <a:xfrm>
              <a:off x="4509808" y="1463063"/>
              <a:ext cx="0" cy="212252"/>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82181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a:extLst>
              <a:ext uri="{FF2B5EF4-FFF2-40B4-BE49-F238E27FC236}">
                <a16:creationId xmlns:a16="http://schemas.microsoft.com/office/drawing/2014/main" id="{30C76A2B-7068-4199-953A-8B715E605FF7}"/>
              </a:ext>
            </a:extLst>
          </p:cNvPr>
          <p:cNvSpPr txBox="1">
            <a:spLocks/>
          </p:cNvSpPr>
          <p:nvPr/>
        </p:nvSpPr>
        <p:spPr>
          <a:xfrm>
            <a:off x="196830" y="188160"/>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Pagers and Chargers</a:t>
            </a:r>
          </a:p>
        </p:txBody>
      </p:sp>
      <p:sp>
        <p:nvSpPr>
          <p:cNvPr id="3" name="TextBox 2">
            <a:extLst>
              <a:ext uri="{FF2B5EF4-FFF2-40B4-BE49-F238E27FC236}">
                <a16:creationId xmlns:a16="http://schemas.microsoft.com/office/drawing/2014/main" id="{5185C477-7B25-4B76-B8AB-919D8C9C4A01}"/>
              </a:ext>
            </a:extLst>
          </p:cNvPr>
          <p:cNvSpPr txBox="1"/>
          <p:nvPr/>
        </p:nvSpPr>
        <p:spPr>
          <a:xfrm>
            <a:off x="157493" y="995363"/>
            <a:ext cx="8727909" cy="4008790"/>
          </a:xfrm>
          <a:prstGeom prst="rect">
            <a:avLst/>
          </a:prstGeom>
          <a:noFill/>
        </p:spPr>
        <p:txBody>
          <a:bodyPr wrap="square" rtlCol="0">
            <a:spAutoFit/>
          </a:bodyPr>
          <a:lstStyle/>
          <a:p>
            <a:pPr lvl="0"/>
            <a:r>
              <a:rPr lang="en-US" b="1" dirty="0">
                <a:solidFill>
                  <a:schemeClr val="tx2">
                    <a:lumMod val="75000"/>
                  </a:schemeClr>
                </a:solidFill>
              </a:rPr>
              <a:t>JTECH’s “Core Four” pagers &amp; chargers have been updated to have: </a:t>
            </a:r>
          </a:p>
          <a:p>
            <a:pPr marL="285750" lvl="0" indent="-285750">
              <a:buFont typeface="Arial" panose="020B0604020202020204" pitchFamily="34" charset="0"/>
              <a:buChar char="•"/>
            </a:pPr>
            <a:endParaRPr lang="en-US" sz="1600" b="1" dirty="0">
              <a:solidFill>
                <a:schemeClr val="tx2">
                  <a:lumMod val="75000"/>
                </a:schemeClr>
              </a:solidFill>
            </a:endParaRPr>
          </a:p>
          <a:p>
            <a:pPr lvl="0"/>
            <a:r>
              <a:rPr lang="en-US" sz="1600" b="1" u="sng" dirty="0">
                <a:solidFill>
                  <a:schemeClr val="tx2">
                    <a:lumMod val="75000"/>
                  </a:schemeClr>
                </a:solidFill>
              </a:rPr>
              <a:t>Pagers:</a:t>
            </a:r>
          </a:p>
          <a:p>
            <a:pPr marL="171450" lvl="0" indent="-171450">
              <a:buFont typeface="Arial" panose="020B0604020202020204" pitchFamily="34" charset="0"/>
              <a:buChar char="•"/>
            </a:pPr>
            <a:r>
              <a:rPr lang="en-US" sz="1600" b="1" dirty="0">
                <a:solidFill>
                  <a:schemeClr val="tx2">
                    <a:lumMod val="75000"/>
                  </a:schemeClr>
                </a:solidFill>
              </a:rPr>
              <a:t>Digital display - </a:t>
            </a:r>
            <a:r>
              <a:rPr lang="en-US" sz="1600" dirty="0"/>
              <a:t>eliminates the need for number decals. Pagers can be renumbered in seconds on site. </a:t>
            </a:r>
          </a:p>
          <a:p>
            <a:pPr marL="171450" lvl="0" indent="-171450">
              <a:buFont typeface="Arial" panose="020B0604020202020204" pitchFamily="34" charset="0"/>
              <a:buChar char="•"/>
            </a:pPr>
            <a:r>
              <a:rPr lang="en-US" sz="1600" b="1" dirty="0">
                <a:solidFill>
                  <a:schemeClr val="tx2">
                    <a:lumMod val="75000"/>
                  </a:schemeClr>
                </a:solidFill>
              </a:rPr>
              <a:t>Low battery (LO) </a:t>
            </a:r>
            <a:r>
              <a:rPr lang="en-US" sz="1600" dirty="0"/>
              <a:t>and Out of Range indicator</a:t>
            </a:r>
          </a:p>
          <a:p>
            <a:pPr marL="171450" indent="-171450">
              <a:buFont typeface="Arial" panose="020B0604020202020204" pitchFamily="34" charset="0"/>
              <a:buChar char="•"/>
            </a:pPr>
            <a:r>
              <a:rPr lang="en-US" sz="1600" b="1" dirty="0">
                <a:solidFill>
                  <a:schemeClr val="tx2">
                    <a:lumMod val="75000"/>
                  </a:schemeClr>
                </a:solidFill>
              </a:rPr>
              <a:t>Multiple Pager Alert Options - </a:t>
            </a:r>
            <a:r>
              <a:rPr lang="en-US" sz="1600" dirty="0"/>
              <a:t>Flash, vibrate, tone &amp; voice* options for personalization</a:t>
            </a:r>
          </a:p>
          <a:p>
            <a:pPr marL="171450" indent="-171450">
              <a:buFont typeface="Arial" panose="020B0604020202020204" pitchFamily="34" charset="0"/>
              <a:buChar char="•"/>
            </a:pPr>
            <a:r>
              <a:rPr lang="en-US" sz="1600" b="1" dirty="0">
                <a:solidFill>
                  <a:schemeClr val="tx2">
                    <a:lumMod val="75000"/>
                  </a:schemeClr>
                </a:solidFill>
              </a:rPr>
              <a:t>Blue Charging Light Indicator</a:t>
            </a:r>
          </a:p>
          <a:p>
            <a:pPr marL="171450" indent="-171450">
              <a:buFont typeface="Arial" panose="020B0604020202020204" pitchFamily="34" charset="0"/>
              <a:buChar char="•"/>
            </a:pPr>
            <a:r>
              <a:rPr lang="en-US" sz="1600" dirty="0"/>
              <a:t>Take</a:t>
            </a:r>
            <a:r>
              <a:rPr lang="en-US" sz="1600" b="1" dirty="0">
                <a:solidFill>
                  <a:schemeClr val="tx2">
                    <a:lumMod val="75000"/>
                  </a:schemeClr>
                </a:solidFill>
              </a:rPr>
              <a:t> Half Battery (HLFBAT)</a:t>
            </a:r>
          </a:p>
          <a:p>
            <a:pPr marL="171450" indent="-171450">
              <a:buFont typeface="Arial" panose="020B0604020202020204" pitchFamily="34" charset="0"/>
              <a:buChar char="•"/>
            </a:pPr>
            <a:r>
              <a:rPr lang="en-US" sz="1600" dirty="0"/>
              <a:t>Programmed either by over the air, charger** or PC software</a:t>
            </a:r>
          </a:p>
          <a:p>
            <a:pPr marL="285750" indent="-285750">
              <a:buFont typeface="Arial" panose="020B0604020202020204" pitchFamily="34" charset="0"/>
              <a:buChar char="•"/>
            </a:pPr>
            <a:endParaRPr lang="en-US" sz="1600" dirty="0"/>
          </a:p>
          <a:p>
            <a:r>
              <a:rPr lang="en-US" sz="1600" b="1" u="sng" dirty="0">
                <a:solidFill>
                  <a:schemeClr val="tx2">
                    <a:lumMod val="75000"/>
                  </a:schemeClr>
                </a:solidFill>
              </a:rPr>
              <a:t>Chargers:</a:t>
            </a:r>
            <a:endParaRPr lang="en-US" sz="1600" u="sng" dirty="0"/>
          </a:p>
          <a:p>
            <a:pPr marL="171450" lvl="0" indent="-171450">
              <a:buFont typeface="Arial" panose="020B0604020202020204" pitchFamily="34" charset="0"/>
              <a:buChar char="•"/>
            </a:pPr>
            <a:r>
              <a:rPr lang="en-US" sz="1600" b="1" dirty="0">
                <a:solidFill>
                  <a:schemeClr val="tx2">
                    <a:lumMod val="75000"/>
                  </a:schemeClr>
                </a:solidFill>
              </a:rPr>
              <a:t>“Smart Charging”</a:t>
            </a:r>
            <a:r>
              <a:rPr lang="en-US" sz="1600" dirty="0"/>
              <a:t> avoids over-charging the battery and charges quickly in 4 hours.</a:t>
            </a:r>
          </a:p>
          <a:p>
            <a:pPr marL="171450" indent="-171450">
              <a:buFont typeface="Arial" panose="020B0604020202020204" pitchFamily="34" charset="0"/>
              <a:buChar char="•"/>
            </a:pPr>
            <a:r>
              <a:rPr lang="en-US" sz="1600" b="1" dirty="0">
                <a:solidFill>
                  <a:schemeClr val="tx2">
                    <a:lumMod val="75000"/>
                  </a:schemeClr>
                </a:solidFill>
              </a:rPr>
              <a:t>New Power Supply – </a:t>
            </a:r>
            <a:r>
              <a:rPr lang="en-US" sz="1600" dirty="0"/>
              <a:t>Power supply can be used with a charging base AND transmitter</a:t>
            </a:r>
          </a:p>
          <a:p>
            <a:endParaRPr lang="en-US" sz="1600" b="1" dirty="0">
              <a:solidFill>
                <a:schemeClr val="tx2">
                  <a:lumMod val="50000"/>
                </a:schemeClr>
              </a:solidFill>
            </a:endParaRPr>
          </a:p>
          <a:p>
            <a:r>
              <a:rPr lang="en-US" sz="1050" dirty="0"/>
              <a:t>*Only available with the </a:t>
            </a:r>
            <a:r>
              <a:rPr lang="en-US" sz="1050" dirty="0" err="1"/>
              <a:t>CommPass</a:t>
            </a:r>
            <a:r>
              <a:rPr lang="en-US" sz="1050" dirty="0"/>
              <a:t> pager</a:t>
            </a:r>
          </a:p>
          <a:p>
            <a:r>
              <a:rPr lang="en-US" sz="1050" dirty="0"/>
              <a:t>**Rugged and IQ chargers only </a:t>
            </a:r>
            <a:endParaRPr lang="en-US" dirty="0"/>
          </a:p>
        </p:txBody>
      </p:sp>
      <p:grpSp>
        <p:nvGrpSpPr>
          <p:cNvPr id="6" name="Group 5">
            <a:extLst>
              <a:ext uri="{FF2B5EF4-FFF2-40B4-BE49-F238E27FC236}">
                <a16:creationId xmlns:a16="http://schemas.microsoft.com/office/drawing/2014/main" id="{F672E44C-B8F9-4102-A0AA-39E4F18777FE}"/>
              </a:ext>
            </a:extLst>
          </p:cNvPr>
          <p:cNvGrpSpPr/>
          <p:nvPr/>
        </p:nvGrpSpPr>
        <p:grpSpPr>
          <a:xfrm>
            <a:off x="6595341" y="148141"/>
            <a:ext cx="2006600" cy="1652494"/>
            <a:chOff x="6394450" y="244318"/>
            <a:chExt cx="2006600" cy="1652494"/>
          </a:xfrm>
        </p:grpSpPr>
        <p:pic>
          <p:nvPicPr>
            <p:cNvPr id="5122" name="Picture 2" descr="Pagers-GuestCall-IQ-Coaster-Commpass_18_v4_224px-web.png">
              <a:extLst>
                <a:ext uri="{FF2B5EF4-FFF2-40B4-BE49-F238E27FC236}">
                  <a16:creationId xmlns:a16="http://schemas.microsoft.com/office/drawing/2014/main" id="{743C76E7-3356-4EAB-B583-EDF9E1566C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94450" y="244318"/>
              <a:ext cx="2006600" cy="1652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7974B67-B8A1-47F9-9039-3F37E70503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55873" y="974388"/>
              <a:ext cx="581890" cy="881028"/>
            </a:xfrm>
            <a:prstGeom prst="rect">
              <a:avLst/>
            </a:prstGeom>
          </p:spPr>
        </p:pic>
      </p:grpSp>
    </p:spTree>
    <p:extLst>
      <p:ext uri="{BB962C8B-B14F-4D97-AF65-F5344CB8AC3E}">
        <p14:creationId xmlns:p14="http://schemas.microsoft.com/office/powerpoint/2010/main" val="1899781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087" y="926302"/>
            <a:ext cx="5855352" cy="4555093"/>
          </a:xfrm>
          <a:prstGeom prst="rect">
            <a:avLst/>
          </a:prstGeom>
          <a:noFill/>
        </p:spPr>
        <p:txBody>
          <a:bodyPr wrap="square" rtlCol="0">
            <a:spAutoFit/>
          </a:bodyPr>
          <a:lstStyle/>
          <a:p>
            <a:pPr marL="171450" lvl="0" indent="-171450">
              <a:buFont typeface="Arial" panose="020B0604020202020204" pitchFamily="34" charset="0"/>
              <a:buChar char="•"/>
            </a:pPr>
            <a:r>
              <a:rPr lang="en-US" dirty="0"/>
              <a:t>Considered</a:t>
            </a:r>
            <a:r>
              <a:rPr lang="en-US" b="1" dirty="0">
                <a:solidFill>
                  <a:schemeClr val="tx2">
                    <a:lumMod val="75000"/>
                  </a:schemeClr>
                </a:solidFill>
              </a:rPr>
              <a:t> “Entry Level” </a:t>
            </a:r>
            <a:r>
              <a:rPr lang="en-US" dirty="0"/>
              <a:t>option </a:t>
            </a:r>
          </a:p>
          <a:p>
            <a:pPr lvl="0"/>
            <a:endParaRPr lang="en-US" dirty="0"/>
          </a:p>
          <a:p>
            <a:pPr marL="171450" lvl="0" indent="-171450">
              <a:buFont typeface="Arial" panose="020B0604020202020204" pitchFamily="34" charset="0"/>
              <a:buChar char="•"/>
            </a:pPr>
            <a:r>
              <a:rPr lang="en-US" b="1" dirty="0">
                <a:solidFill>
                  <a:schemeClr val="tx2">
                    <a:lumMod val="75000"/>
                  </a:schemeClr>
                </a:solidFill>
              </a:rPr>
              <a:t>Replaceable Custom insert </a:t>
            </a:r>
            <a:r>
              <a:rPr lang="en-US" dirty="0"/>
              <a:t>(Insert size : 3.32”x1.28”)</a:t>
            </a:r>
          </a:p>
          <a:p>
            <a:pPr lvl="0"/>
            <a:endParaRPr lang="en-US" dirty="0"/>
          </a:p>
          <a:p>
            <a:pPr marL="171450" lvl="0" indent="-171450">
              <a:buFont typeface="Arial" panose="020B0604020202020204" pitchFamily="34" charset="0"/>
              <a:buChar char="•"/>
            </a:pPr>
            <a:r>
              <a:rPr lang="en-US" b="1" dirty="0">
                <a:solidFill>
                  <a:schemeClr val="tx2">
                    <a:lumMod val="75000"/>
                  </a:schemeClr>
                </a:solidFill>
              </a:rPr>
              <a:t>Multiple Pager Alert Options - </a:t>
            </a:r>
            <a:r>
              <a:rPr lang="en-US" dirty="0"/>
              <a:t>Flash, vibrate, tone and </a:t>
            </a:r>
            <a:r>
              <a:rPr lang="en-US" b="1" u="sng" dirty="0">
                <a:solidFill>
                  <a:schemeClr val="tx2">
                    <a:lumMod val="75000"/>
                  </a:schemeClr>
                </a:solidFill>
              </a:rPr>
              <a:t>voice</a:t>
            </a:r>
            <a:r>
              <a:rPr lang="en-US" dirty="0"/>
              <a:t> alert options for personalization.</a:t>
            </a:r>
          </a:p>
          <a:p>
            <a:pPr lvl="0"/>
            <a:endParaRPr lang="en-US" dirty="0"/>
          </a:p>
          <a:p>
            <a:pPr marL="171450" lvl="0" indent="-171450">
              <a:buFont typeface="Arial" panose="020B0604020202020204" pitchFamily="34" charset="0"/>
              <a:buChar char="•"/>
            </a:pPr>
            <a:r>
              <a:rPr lang="en-US" b="1" dirty="0">
                <a:solidFill>
                  <a:schemeClr val="tx2">
                    <a:lumMod val="75000"/>
                  </a:schemeClr>
                </a:solidFill>
              </a:rPr>
              <a:t>Selectable Voice Alert  - </a:t>
            </a:r>
            <a:r>
              <a:rPr lang="en-US" dirty="0">
                <a:solidFill>
                  <a:srgbClr val="000000"/>
                </a:solidFill>
              </a:rPr>
              <a:t> Four options to choose from </a:t>
            </a:r>
          </a:p>
          <a:p>
            <a:pPr marL="628650" lvl="1" indent="-171450">
              <a:buFont typeface="Arial" panose="020B0604020202020204" pitchFamily="34" charset="0"/>
              <a:buChar char="•"/>
            </a:pPr>
            <a:r>
              <a:rPr lang="en-US" sz="1400" dirty="0">
                <a:solidFill>
                  <a:srgbClr val="000000"/>
                </a:solidFill>
              </a:rPr>
              <a:t>Custom voice options available for a set up fee &amp; MOQ</a:t>
            </a:r>
          </a:p>
          <a:p>
            <a:pPr lvl="1"/>
            <a:r>
              <a:rPr lang="en-US" dirty="0">
                <a:solidFill>
                  <a:srgbClr val="000000"/>
                </a:solidFill>
              </a:rPr>
              <a:t> </a:t>
            </a:r>
          </a:p>
          <a:p>
            <a:pPr marL="285750" lvl="0" indent="-285750">
              <a:buFont typeface="Wingdings" panose="05000000000000000000" pitchFamily="2" charset="2"/>
              <a:buChar char="Ø"/>
            </a:pPr>
            <a:r>
              <a:rPr lang="en-US" sz="1400" dirty="0">
                <a:solidFill>
                  <a:srgbClr val="000000"/>
                </a:solidFill>
              </a:rPr>
              <a:t>Voice 1: “Thank You for waiting. Please return to the host for seating”</a:t>
            </a:r>
          </a:p>
          <a:p>
            <a:pPr marL="285750" lvl="0" indent="-285750">
              <a:buFont typeface="Wingdings" panose="05000000000000000000" pitchFamily="2" charset="2"/>
              <a:buChar char="Ø"/>
            </a:pPr>
            <a:r>
              <a:rPr lang="en-US" sz="1400" dirty="0">
                <a:solidFill>
                  <a:srgbClr val="000000"/>
                </a:solidFill>
              </a:rPr>
              <a:t>Voice 2: “Your order is ready. Please return to the counter”</a:t>
            </a:r>
          </a:p>
          <a:p>
            <a:pPr marL="285750" lvl="0" indent="-285750">
              <a:buFont typeface="Wingdings" panose="05000000000000000000" pitchFamily="2" charset="2"/>
              <a:buChar char="Ø"/>
            </a:pPr>
            <a:r>
              <a:rPr lang="en-US" sz="1400" dirty="0">
                <a:solidFill>
                  <a:srgbClr val="000000"/>
                </a:solidFill>
              </a:rPr>
              <a:t>Voice 3: “Your order is ready. Please return at your convenience”</a:t>
            </a:r>
          </a:p>
          <a:p>
            <a:pPr marL="285750" lvl="0" indent="-285750">
              <a:buFont typeface="Wingdings" panose="05000000000000000000" pitchFamily="2" charset="2"/>
              <a:buChar char="Ø"/>
            </a:pPr>
            <a:r>
              <a:rPr lang="en-US" sz="1400" dirty="0">
                <a:solidFill>
                  <a:srgbClr val="000000"/>
                </a:solidFill>
              </a:rPr>
              <a:t>Voice 4: “Please come to the reception desk”</a:t>
            </a:r>
          </a:p>
          <a:p>
            <a:pPr lvl="0"/>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Title 13"/>
          <p:cNvSpPr txBox="1">
            <a:spLocks/>
          </p:cNvSpPr>
          <p:nvPr/>
        </p:nvSpPr>
        <p:spPr>
          <a:xfrm>
            <a:off x="220772" y="177342"/>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err="1">
                <a:latin typeface="+mn-lt"/>
              </a:rPr>
              <a:t>CommPass</a:t>
            </a:r>
            <a:r>
              <a:rPr lang="en-US" altLang="en-US" sz="2800" dirty="0">
                <a:latin typeface="+mn-lt"/>
              </a:rPr>
              <a:t> Pager - Features</a:t>
            </a:r>
          </a:p>
        </p:txBody>
      </p:sp>
      <p:grpSp>
        <p:nvGrpSpPr>
          <p:cNvPr id="6" name="Group 5"/>
          <p:cNvGrpSpPr/>
          <p:nvPr/>
        </p:nvGrpSpPr>
        <p:grpSpPr>
          <a:xfrm>
            <a:off x="6118493" y="992339"/>
            <a:ext cx="2840779" cy="3023915"/>
            <a:chOff x="6150998" y="1280438"/>
            <a:chExt cx="2840779" cy="3023915"/>
          </a:xfrm>
        </p:grpSpPr>
        <p:grpSp>
          <p:nvGrpSpPr>
            <p:cNvPr id="8" name="Group 7"/>
            <p:cNvGrpSpPr/>
            <p:nvPr/>
          </p:nvGrpSpPr>
          <p:grpSpPr>
            <a:xfrm>
              <a:off x="6666141" y="1568054"/>
              <a:ext cx="1687169" cy="1529613"/>
              <a:chOff x="6801216" y="1544890"/>
              <a:chExt cx="1687169" cy="1529613"/>
            </a:xfrm>
          </p:grpSpPr>
          <p:pic>
            <p:nvPicPr>
              <p:cNvPr id="5"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1216" y="1544890"/>
                <a:ext cx="1687169" cy="1529613"/>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826231">
                <a:off x="8062758" y="2710576"/>
                <a:ext cx="258784" cy="197060"/>
              </a:xfrm>
              <a:prstGeom prst="rect">
                <a:avLst/>
              </a:prstGeom>
            </p:spPr>
          </p:pic>
        </p:gr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9696" y="3282916"/>
              <a:ext cx="622891" cy="571252"/>
            </a:xfrm>
            <a:prstGeom prst="rect">
              <a:avLst/>
            </a:prstGeom>
          </p:spPr>
        </p:pic>
        <p:sp>
          <p:nvSpPr>
            <p:cNvPr id="10" name="TextBox 9"/>
            <p:cNvSpPr txBox="1"/>
            <p:nvPr/>
          </p:nvSpPr>
          <p:spPr>
            <a:xfrm>
              <a:off x="7714843" y="3871600"/>
              <a:ext cx="1276934" cy="430887"/>
            </a:xfrm>
            <a:prstGeom prst="rect">
              <a:avLst/>
            </a:prstGeom>
            <a:noFill/>
          </p:spPr>
          <p:txBody>
            <a:bodyPr wrap="square" rtlCol="0">
              <a:spAutoFit/>
            </a:bodyPr>
            <a:lstStyle/>
            <a:p>
              <a:pPr algn="ctr"/>
              <a:r>
                <a:rPr lang="en-US" sz="1100" b="1" dirty="0"/>
                <a:t>Low Battery Indicator</a:t>
              </a:r>
            </a:p>
          </p:txBody>
        </p:sp>
        <p:cxnSp>
          <p:nvCxnSpPr>
            <p:cNvPr id="14" name="Straight Arrow Connector 13"/>
            <p:cNvCxnSpPr>
              <a:stCxn id="7" idx="2"/>
              <a:endCxn id="9" idx="0"/>
            </p:cNvCxnSpPr>
            <p:nvPr/>
          </p:nvCxnSpPr>
          <p:spPr>
            <a:xfrm>
              <a:off x="8105687" y="2917973"/>
              <a:ext cx="185455" cy="364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00950" y="1280438"/>
              <a:ext cx="1276934" cy="430887"/>
            </a:xfrm>
            <a:prstGeom prst="rect">
              <a:avLst/>
            </a:prstGeom>
            <a:noFill/>
          </p:spPr>
          <p:txBody>
            <a:bodyPr wrap="square" rtlCol="0">
              <a:spAutoFit/>
            </a:bodyPr>
            <a:lstStyle/>
            <a:p>
              <a:pPr algn="ctr"/>
              <a:r>
                <a:rPr lang="en-US" sz="1100" b="1" dirty="0"/>
                <a:t>Replaceable Insert for advertisement</a:t>
              </a:r>
            </a:p>
          </p:txBody>
        </p:sp>
        <p:cxnSp>
          <p:nvCxnSpPr>
            <p:cNvPr id="16" name="Straight Arrow Connector 15"/>
            <p:cNvCxnSpPr/>
            <p:nvPr/>
          </p:nvCxnSpPr>
          <p:spPr>
            <a:xfrm flipH="1">
              <a:off x="7600950" y="1676673"/>
              <a:ext cx="690192" cy="364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5"/>
            <a:stretch>
              <a:fillRect/>
            </a:stretch>
          </p:blipFill>
          <p:spPr>
            <a:xfrm>
              <a:off x="6230246" y="3282916"/>
              <a:ext cx="1257300" cy="590550"/>
            </a:xfrm>
            <a:prstGeom prst="rect">
              <a:avLst/>
            </a:prstGeom>
          </p:spPr>
        </p:pic>
        <p:sp>
          <p:nvSpPr>
            <p:cNvPr id="21" name="TextBox 20"/>
            <p:cNvSpPr txBox="1"/>
            <p:nvPr/>
          </p:nvSpPr>
          <p:spPr>
            <a:xfrm>
              <a:off x="6150998" y="3873466"/>
              <a:ext cx="1276934" cy="430887"/>
            </a:xfrm>
            <a:prstGeom prst="rect">
              <a:avLst/>
            </a:prstGeom>
            <a:noFill/>
          </p:spPr>
          <p:txBody>
            <a:bodyPr wrap="square" rtlCol="0">
              <a:spAutoFit/>
            </a:bodyPr>
            <a:lstStyle/>
            <a:p>
              <a:pPr algn="ctr"/>
              <a:r>
                <a:rPr lang="en-US" sz="1100" b="1" dirty="0"/>
                <a:t>LED Pager Number Display</a:t>
              </a:r>
            </a:p>
          </p:txBody>
        </p:sp>
        <p:sp>
          <p:nvSpPr>
            <p:cNvPr id="22" name="Rectangle 21"/>
            <p:cNvSpPr/>
            <p:nvPr/>
          </p:nvSpPr>
          <p:spPr>
            <a:xfrm>
              <a:off x="6666141" y="3491948"/>
              <a:ext cx="596050" cy="362220"/>
            </a:xfrm>
            <a:prstGeom prst="rect">
              <a:avLst/>
            </a:prstGeom>
            <a:noFill/>
            <a:ln w="127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6023439" y="2157071"/>
            <a:ext cx="1443859" cy="261610"/>
          </a:xfrm>
          <a:prstGeom prst="rect">
            <a:avLst/>
          </a:prstGeom>
          <a:noFill/>
        </p:spPr>
        <p:txBody>
          <a:bodyPr wrap="square" rtlCol="0">
            <a:spAutoFit/>
          </a:bodyPr>
          <a:lstStyle/>
          <a:p>
            <a:pPr algn="ctr"/>
            <a:r>
              <a:rPr lang="en-US" sz="1100" b="1" dirty="0"/>
              <a:t>Part#: PGCPD1</a:t>
            </a:r>
          </a:p>
        </p:txBody>
      </p:sp>
    </p:spTree>
    <p:extLst>
      <p:ext uri="{BB962C8B-B14F-4D97-AF65-F5344CB8AC3E}">
        <p14:creationId xmlns:p14="http://schemas.microsoft.com/office/powerpoint/2010/main" val="3718759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377" y="1539933"/>
            <a:ext cx="4572000" cy="2308324"/>
          </a:xfrm>
          <a:prstGeom prst="rect">
            <a:avLst/>
          </a:prstGeom>
        </p:spPr>
        <p:txBody>
          <a:bodyPr>
            <a:spAutoFit/>
          </a:bodyPr>
          <a:lstStyle/>
          <a:p>
            <a:pPr marL="285750" lvl="0" indent="-285750">
              <a:buFont typeface="Arial" panose="020B0604020202020204" pitchFamily="34" charset="0"/>
              <a:buChar char="•"/>
            </a:pPr>
            <a:r>
              <a:rPr lang="en-US" dirty="0"/>
              <a:t>Green power light power indicator</a:t>
            </a:r>
          </a:p>
          <a:p>
            <a:pPr lvl="0"/>
            <a:endParaRPr lang="en-US" dirty="0">
              <a:solidFill>
                <a:srgbClr val="000000"/>
              </a:solidFill>
            </a:endParaRPr>
          </a:p>
          <a:p>
            <a:pPr marL="285750" indent="-285750">
              <a:buFont typeface="Arial" panose="020B0604020202020204" pitchFamily="34" charset="0"/>
              <a:buChar char="•"/>
            </a:pPr>
            <a:r>
              <a:rPr lang="en-US" b="1" dirty="0">
                <a:solidFill>
                  <a:schemeClr val="tx2">
                    <a:lumMod val="75000"/>
                  </a:schemeClr>
                </a:solidFill>
              </a:rPr>
              <a:t>Backwards Compatible </a:t>
            </a:r>
            <a:r>
              <a:rPr lang="en-US" b="1" dirty="0"/>
              <a:t>– </a:t>
            </a:r>
            <a:r>
              <a:rPr lang="en-US" dirty="0"/>
              <a:t>can charge the old Legacy </a:t>
            </a:r>
            <a:r>
              <a:rPr lang="en-US" dirty="0" err="1"/>
              <a:t>CommPass</a:t>
            </a:r>
            <a:r>
              <a:rPr lang="en-US" dirty="0"/>
              <a:t> pager</a:t>
            </a:r>
            <a:r>
              <a:rPr lang="en-US" dirty="0">
                <a:solidFill>
                  <a:srgbClr val="000000"/>
                </a:solidFill>
              </a:rPr>
              <a:t> </a:t>
            </a:r>
          </a:p>
          <a:p>
            <a:endParaRPr lang="en-US" dirty="0">
              <a:solidFill>
                <a:srgbClr val="000000"/>
              </a:solidFill>
            </a:endParaRPr>
          </a:p>
          <a:p>
            <a:pPr marL="285750" indent="-285750">
              <a:buFont typeface="Arial" panose="020B0604020202020204" pitchFamily="34" charset="0"/>
              <a:buChar char="•"/>
            </a:pPr>
            <a:r>
              <a:rPr lang="en-US" dirty="0">
                <a:solidFill>
                  <a:srgbClr val="000000"/>
                </a:solidFill>
              </a:rPr>
              <a:t>Maximum of </a:t>
            </a:r>
            <a:r>
              <a:rPr lang="en-US" b="1" dirty="0">
                <a:solidFill>
                  <a:schemeClr val="tx2">
                    <a:lumMod val="75000"/>
                  </a:schemeClr>
                </a:solidFill>
              </a:rPr>
              <a:t>3 chargers </a:t>
            </a:r>
            <a:r>
              <a:rPr lang="en-US" dirty="0">
                <a:solidFill>
                  <a:srgbClr val="000000"/>
                </a:solidFill>
              </a:rPr>
              <a:t>can be connected with one power supply.</a:t>
            </a:r>
          </a:p>
          <a:p>
            <a:pPr marL="285750" lvl="0" indent="-285750">
              <a:buFont typeface="Arial" panose="020B0604020202020204" pitchFamily="34" charset="0"/>
              <a:buChar char="•"/>
            </a:pPr>
            <a:endParaRPr lang="en-US" dirty="0"/>
          </a:p>
        </p:txBody>
      </p:sp>
      <p:sp>
        <p:nvSpPr>
          <p:cNvPr id="14" name="Title 13"/>
          <p:cNvSpPr txBox="1">
            <a:spLocks/>
          </p:cNvSpPr>
          <p:nvPr/>
        </p:nvSpPr>
        <p:spPr>
          <a:xfrm>
            <a:off x="125836" y="238421"/>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err="1">
                <a:latin typeface="+mn-lt"/>
              </a:rPr>
              <a:t>CommPass</a:t>
            </a:r>
            <a:r>
              <a:rPr lang="en-US" altLang="en-US" sz="2800" dirty="0">
                <a:latin typeface="+mn-lt"/>
              </a:rPr>
              <a:t> Charger Base – Features </a:t>
            </a:r>
          </a:p>
        </p:txBody>
      </p:sp>
      <p:grpSp>
        <p:nvGrpSpPr>
          <p:cNvPr id="2" name="Group 1">
            <a:extLst>
              <a:ext uri="{FF2B5EF4-FFF2-40B4-BE49-F238E27FC236}">
                <a16:creationId xmlns:a16="http://schemas.microsoft.com/office/drawing/2014/main" id="{5F4BB784-0575-4469-81F5-7A92DD7F74F8}"/>
              </a:ext>
            </a:extLst>
          </p:cNvPr>
          <p:cNvGrpSpPr/>
          <p:nvPr/>
        </p:nvGrpSpPr>
        <p:grpSpPr>
          <a:xfrm>
            <a:off x="4936367" y="1254511"/>
            <a:ext cx="4040786" cy="2638049"/>
            <a:chOff x="4966323" y="988735"/>
            <a:chExt cx="4040786" cy="2638049"/>
          </a:xfrm>
        </p:grpSpPr>
        <p:grpSp>
          <p:nvGrpSpPr>
            <p:cNvPr id="23" name="Group 22"/>
            <p:cNvGrpSpPr/>
            <p:nvPr/>
          </p:nvGrpSpPr>
          <p:grpSpPr>
            <a:xfrm>
              <a:off x="4966323" y="988735"/>
              <a:ext cx="4040786" cy="2638049"/>
              <a:chOff x="4966323" y="988735"/>
              <a:chExt cx="4040786" cy="2638049"/>
            </a:xfrm>
          </p:grpSpPr>
          <p:grpSp>
            <p:nvGrpSpPr>
              <p:cNvPr id="15" name="Group 14"/>
              <p:cNvGrpSpPr/>
              <p:nvPr/>
            </p:nvGrpSpPr>
            <p:grpSpPr>
              <a:xfrm>
                <a:off x="4966323" y="988735"/>
                <a:ext cx="4029624" cy="2543175"/>
                <a:chOff x="4316967" y="597796"/>
                <a:chExt cx="4029624" cy="2543175"/>
              </a:xfrm>
            </p:grpSpPr>
            <p:pic>
              <p:nvPicPr>
                <p:cNvPr id="11" name="Picture 10"/>
                <p:cNvPicPr>
                  <a:picLocks noChangeAspect="1"/>
                </p:cNvPicPr>
                <p:nvPr/>
              </p:nvPicPr>
              <p:blipFill>
                <a:blip r:embed="rId2"/>
                <a:stretch>
                  <a:fillRect/>
                </a:stretch>
              </p:blipFill>
              <p:spPr>
                <a:xfrm>
                  <a:off x="5422416" y="597796"/>
                  <a:ext cx="2924175" cy="2543175"/>
                </a:xfrm>
                <a:prstGeom prst="rect">
                  <a:avLst/>
                </a:prstGeom>
              </p:spPr>
            </p:pic>
            <p:pic>
              <p:nvPicPr>
                <p:cNvPr id="13" name="Picture 12"/>
                <p:cNvPicPr>
                  <a:picLocks noChangeAspect="1"/>
                </p:cNvPicPr>
                <p:nvPr/>
              </p:nvPicPr>
              <p:blipFill>
                <a:blip r:embed="rId3">
                  <a:extLst/>
                </a:blip>
                <a:stretch>
                  <a:fillRect/>
                </a:stretch>
              </p:blipFill>
              <p:spPr>
                <a:xfrm>
                  <a:off x="4316967" y="1428237"/>
                  <a:ext cx="1513522" cy="1634001"/>
                </a:xfrm>
                <a:prstGeom prst="rect">
                  <a:avLst/>
                </a:prstGeom>
              </p:spPr>
            </p:pic>
          </p:grpSp>
          <p:sp>
            <p:nvSpPr>
              <p:cNvPr id="16" name="TextBox 15"/>
              <p:cNvSpPr txBox="1"/>
              <p:nvPr/>
            </p:nvSpPr>
            <p:spPr>
              <a:xfrm>
                <a:off x="7030688" y="3151594"/>
                <a:ext cx="1276934" cy="430887"/>
              </a:xfrm>
              <a:prstGeom prst="rect">
                <a:avLst/>
              </a:prstGeom>
              <a:noFill/>
            </p:spPr>
            <p:txBody>
              <a:bodyPr wrap="square" rtlCol="0">
                <a:spAutoFit/>
              </a:bodyPr>
              <a:lstStyle/>
              <a:p>
                <a:pPr algn="ctr"/>
                <a:r>
                  <a:rPr lang="en-US" sz="1100" b="1" dirty="0"/>
                  <a:t>Jumper</a:t>
                </a:r>
              </a:p>
              <a:p>
                <a:pPr algn="ctr"/>
                <a:r>
                  <a:rPr lang="en-US" sz="1100" b="1" dirty="0"/>
                  <a:t>Wire</a:t>
                </a:r>
              </a:p>
            </p:txBody>
          </p:sp>
          <p:cxnSp>
            <p:nvCxnSpPr>
              <p:cNvPr id="18" name="Straight Arrow Connector 17"/>
              <p:cNvCxnSpPr/>
              <p:nvPr/>
            </p:nvCxnSpPr>
            <p:spPr>
              <a:xfrm flipV="1">
                <a:off x="7596971" y="2674516"/>
                <a:ext cx="0" cy="4770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000860" y="3195897"/>
                <a:ext cx="1006249" cy="430887"/>
              </a:xfrm>
              <a:prstGeom prst="rect">
                <a:avLst/>
              </a:prstGeom>
              <a:noFill/>
            </p:spPr>
            <p:txBody>
              <a:bodyPr wrap="square" rtlCol="0">
                <a:spAutoFit/>
              </a:bodyPr>
              <a:lstStyle/>
              <a:p>
                <a:pPr algn="ctr"/>
                <a:r>
                  <a:rPr lang="en-US" sz="1100" b="1" dirty="0"/>
                  <a:t>Power Indicator</a:t>
                </a:r>
              </a:p>
            </p:txBody>
          </p:sp>
          <p:sp>
            <p:nvSpPr>
              <p:cNvPr id="20" name="Oval 19"/>
              <p:cNvSpPr/>
              <p:nvPr/>
            </p:nvSpPr>
            <p:spPr>
              <a:xfrm>
                <a:off x="8355496" y="2734150"/>
                <a:ext cx="251791" cy="212034"/>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8503984" y="2976099"/>
                <a:ext cx="3475" cy="2640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6602721" y="1036495"/>
              <a:ext cx="1443859" cy="261610"/>
            </a:xfrm>
            <a:prstGeom prst="rect">
              <a:avLst/>
            </a:prstGeom>
            <a:noFill/>
          </p:spPr>
          <p:txBody>
            <a:bodyPr wrap="square" rtlCol="0">
              <a:spAutoFit/>
            </a:bodyPr>
            <a:lstStyle/>
            <a:p>
              <a:pPr algn="ctr"/>
              <a:r>
                <a:rPr lang="en-US" sz="1100" b="1" dirty="0"/>
                <a:t>Part#: CHCP</a:t>
              </a:r>
            </a:p>
          </p:txBody>
        </p:sp>
      </p:grpSp>
    </p:spTree>
    <p:extLst>
      <p:ext uri="{BB962C8B-B14F-4D97-AF65-F5344CB8AC3E}">
        <p14:creationId xmlns:p14="http://schemas.microsoft.com/office/powerpoint/2010/main" val="751056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266" y="760111"/>
            <a:ext cx="8957825" cy="830997"/>
          </a:xfrm>
          <a:prstGeom prst="rect">
            <a:avLst/>
          </a:prstGeom>
          <a:noFill/>
        </p:spPr>
        <p:txBody>
          <a:bodyPr wrap="square" rtlCol="0">
            <a:spAutoFit/>
          </a:bodyPr>
          <a:lstStyle/>
          <a:p>
            <a:r>
              <a:rPr lang="en-US" sz="1600" dirty="0">
                <a:solidFill>
                  <a:srgbClr val="000000"/>
                </a:solidFill>
              </a:rPr>
              <a:t>The digital coaster pager has an</a:t>
            </a:r>
            <a:r>
              <a:rPr lang="en-US" sz="1600" dirty="0"/>
              <a:t> updated, sleek modern look &amp; design.  Perfect for a mid-tier guest paging system. </a:t>
            </a:r>
          </a:p>
          <a:p>
            <a:r>
              <a:rPr lang="en-US" sz="1600" dirty="0">
                <a:solidFill>
                  <a:srgbClr val="000000"/>
                </a:solidFill>
                <a:latin typeface="Open Sans"/>
              </a:rPr>
              <a:t> </a:t>
            </a:r>
            <a:endParaRPr lang="en-US" sz="1600" dirty="0"/>
          </a:p>
        </p:txBody>
      </p:sp>
      <p:sp>
        <p:nvSpPr>
          <p:cNvPr id="4" name="Title 13"/>
          <p:cNvSpPr txBox="1">
            <a:spLocks/>
          </p:cNvSpPr>
          <p:nvPr/>
        </p:nvSpPr>
        <p:spPr>
          <a:xfrm>
            <a:off x="315837" y="118017"/>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Digital Coaster Pager</a:t>
            </a:r>
          </a:p>
        </p:txBody>
      </p:sp>
      <p:grpSp>
        <p:nvGrpSpPr>
          <p:cNvPr id="25" name="Group 24">
            <a:extLst>
              <a:ext uri="{FF2B5EF4-FFF2-40B4-BE49-F238E27FC236}">
                <a16:creationId xmlns:a16="http://schemas.microsoft.com/office/drawing/2014/main" id="{D7DA98A8-953C-4EBF-8128-67D67DC51764}"/>
              </a:ext>
            </a:extLst>
          </p:cNvPr>
          <p:cNvGrpSpPr/>
          <p:nvPr/>
        </p:nvGrpSpPr>
        <p:grpSpPr>
          <a:xfrm>
            <a:off x="1031066" y="1569421"/>
            <a:ext cx="6508077" cy="2898578"/>
            <a:chOff x="4431702" y="1444316"/>
            <a:chExt cx="4513774" cy="2074056"/>
          </a:xfrm>
        </p:grpSpPr>
        <p:pic>
          <p:nvPicPr>
            <p:cNvPr id="27" name="Picture 26">
              <a:extLst>
                <a:ext uri="{FF2B5EF4-FFF2-40B4-BE49-F238E27FC236}">
                  <a16:creationId xmlns:a16="http://schemas.microsoft.com/office/drawing/2014/main" id="{2580503A-0701-409E-9CA7-27130047AB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2934" y="1795748"/>
              <a:ext cx="1702542" cy="1445608"/>
            </a:xfrm>
            <a:prstGeom prst="rect">
              <a:avLst/>
            </a:prstGeom>
          </p:spPr>
        </p:pic>
        <p:grpSp>
          <p:nvGrpSpPr>
            <p:cNvPr id="28" name="Group 27">
              <a:extLst>
                <a:ext uri="{FF2B5EF4-FFF2-40B4-BE49-F238E27FC236}">
                  <a16:creationId xmlns:a16="http://schemas.microsoft.com/office/drawing/2014/main" id="{F624676C-5AFD-4F90-BE44-CC66D3E64310}"/>
                </a:ext>
              </a:extLst>
            </p:cNvPr>
            <p:cNvGrpSpPr/>
            <p:nvPr/>
          </p:nvGrpSpPr>
          <p:grpSpPr>
            <a:xfrm>
              <a:off x="4431702" y="1444316"/>
              <a:ext cx="4441592" cy="2074056"/>
              <a:chOff x="4352795" y="1425698"/>
              <a:chExt cx="4441592" cy="2074056"/>
            </a:xfrm>
          </p:grpSpPr>
          <p:sp>
            <p:nvSpPr>
              <p:cNvPr id="29" name="TextBox 28">
                <a:extLst>
                  <a:ext uri="{FF2B5EF4-FFF2-40B4-BE49-F238E27FC236}">
                    <a16:creationId xmlns:a16="http://schemas.microsoft.com/office/drawing/2014/main" id="{AC19249C-C2D5-4317-8306-C1729759508C}"/>
                  </a:ext>
                </a:extLst>
              </p:cNvPr>
              <p:cNvSpPr txBox="1"/>
              <p:nvPr/>
            </p:nvSpPr>
            <p:spPr>
              <a:xfrm>
                <a:off x="7350528" y="3312561"/>
                <a:ext cx="1443859" cy="187193"/>
              </a:xfrm>
              <a:prstGeom prst="rect">
                <a:avLst/>
              </a:prstGeom>
              <a:noFill/>
            </p:spPr>
            <p:txBody>
              <a:bodyPr wrap="square" rtlCol="0">
                <a:spAutoFit/>
              </a:bodyPr>
              <a:lstStyle/>
              <a:p>
                <a:pPr algn="ctr"/>
                <a:r>
                  <a:rPr lang="en-US" sz="1100" b="1" dirty="0"/>
                  <a:t>Part#: PGCSTDIG</a:t>
                </a:r>
              </a:p>
            </p:txBody>
          </p:sp>
          <p:pic>
            <p:nvPicPr>
              <p:cNvPr id="30" name="Picture 29" descr="C:\Users\acastle\Downloads\HMEW_Restaurant-Guest Paging_GuestCall Product.jpg">
                <a:extLst>
                  <a:ext uri="{FF2B5EF4-FFF2-40B4-BE49-F238E27FC236}">
                    <a16:creationId xmlns:a16="http://schemas.microsoft.com/office/drawing/2014/main" id="{28DE4DFB-B21F-4329-8E9A-9634695B1C8C}"/>
                  </a:ext>
                </a:extLst>
              </p:cNvPr>
              <p:cNvPicPr>
                <a:picLocks noChangeAspect="1" noChangeArrowheads="1"/>
              </p:cNvPicPr>
              <p:nvPr/>
            </p:nvPicPr>
            <p:blipFill>
              <a:blip r:embed="rId3" cstate="print"/>
              <a:srcRect/>
              <a:stretch>
                <a:fillRect/>
              </a:stretch>
            </p:blipFill>
            <p:spPr bwMode="auto">
              <a:xfrm>
                <a:off x="4352795" y="1787946"/>
                <a:ext cx="2025722" cy="1360305"/>
              </a:xfrm>
              <a:prstGeom prst="rect">
                <a:avLst/>
              </a:prstGeom>
              <a:noFill/>
            </p:spPr>
          </p:pic>
          <p:sp>
            <p:nvSpPr>
              <p:cNvPr id="31" name="TextBox 30">
                <a:extLst>
                  <a:ext uri="{FF2B5EF4-FFF2-40B4-BE49-F238E27FC236}">
                    <a16:creationId xmlns:a16="http://schemas.microsoft.com/office/drawing/2014/main" id="{C15C0B74-5BA5-41DF-9D3F-E3A850F977E4}"/>
                  </a:ext>
                </a:extLst>
              </p:cNvPr>
              <p:cNvSpPr txBox="1"/>
              <p:nvPr/>
            </p:nvSpPr>
            <p:spPr>
              <a:xfrm>
                <a:off x="4849400" y="3148251"/>
                <a:ext cx="1443859" cy="261610"/>
              </a:xfrm>
              <a:prstGeom prst="rect">
                <a:avLst/>
              </a:prstGeom>
              <a:noFill/>
            </p:spPr>
            <p:txBody>
              <a:bodyPr wrap="square" rtlCol="0">
                <a:spAutoFit/>
              </a:bodyPr>
              <a:lstStyle/>
              <a:p>
                <a:pPr algn="ctr"/>
                <a:r>
                  <a:rPr lang="en-US" sz="1100" b="1" dirty="0"/>
                  <a:t>Part#: LT2008D</a:t>
                </a:r>
              </a:p>
            </p:txBody>
          </p:sp>
          <p:sp>
            <p:nvSpPr>
              <p:cNvPr id="32" name="Arrow: Right 31">
                <a:extLst>
                  <a:ext uri="{FF2B5EF4-FFF2-40B4-BE49-F238E27FC236}">
                    <a16:creationId xmlns:a16="http://schemas.microsoft.com/office/drawing/2014/main" id="{CEDCA5FF-EE45-471C-BBB9-5E958DD3D3D3}"/>
                  </a:ext>
                </a:extLst>
              </p:cNvPr>
              <p:cNvSpPr/>
              <p:nvPr/>
            </p:nvSpPr>
            <p:spPr>
              <a:xfrm>
                <a:off x="6483521" y="2384588"/>
                <a:ext cx="470499" cy="2679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E78EC4E-E2FF-4970-813E-F3CC778379DB}"/>
                  </a:ext>
                </a:extLst>
              </p:cNvPr>
              <p:cNvSpPr txBox="1"/>
              <p:nvPr/>
            </p:nvSpPr>
            <p:spPr>
              <a:xfrm>
                <a:off x="5124358" y="1481218"/>
                <a:ext cx="703898" cy="261610"/>
              </a:xfrm>
              <a:prstGeom prst="rect">
                <a:avLst/>
              </a:prstGeom>
              <a:noFill/>
            </p:spPr>
            <p:txBody>
              <a:bodyPr wrap="square" rtlCol="0">
                <a:spAutoFit/>
              </a:bodyPr>
              <a:lstStyle/>
              <a:p>
                <a:pPr algn="ctr"/>
                <a:r>
                  <a:rPr lang="en-US" sz="1100" b="1" dirty="0"/>
                  <a:t>OLD</a:t>
                </a:r>
              </a:p>
            </p:txBody>
          </p:sp>
          <p:sp>
            <p:nvSpPr>
              <p:cNvPr id="37" name="TextBox 36">
                <a:extLst>
                  <a:ext uri="{FF2B5EF4-FFF2-40B4-BE49-F238E27FC236}">
                    <a16:creationId xmlns:a16="http://schemas.microsoft.com/office/drawing/2014/main" id="{E353BF20-7BDD-420D-8C07-059B1CDCA239}"/>
                  </a:ext>
                </a:extLst>
              </p:cNvPr>
              <p:cNvSpPr txBox="1"/>
              <p:nvPr/>
            </p:nvSpPr>
            <p:spPr>
              <a:xfrm>
                <a:off x="7663350" y="1425698"/>
                <a:ext cx="703898" cy="261610"/>
              </a:xfrm>
              <a:prstGeom prst="rect">
                <a:avLst/>
              </a:prstGeom>
              <a:noFill/>
            </p:spPr>
            <p:txBody>
              <a:bodyPr wrap="square" rtlCol="0">
                <a:spAutoFit/>
              </a:bodyPr>
              <a:lstStyle/>
              <a:p>
                <a:pPr algn="ctr"/>
                <a:r>
                  <a:rPr lang="en-US" sz="1100" b="1" dirty="0"/>
                  <a:t>NEW</a:t>
                </a:r>
              </a:p>
            </p:txBody>
          </p:sp>
        </p:grpSp>
      </p:grpSp>
    </p:spTree>
    <p:extLst>
      <p:ext uri="{BB962C8B-B14F-4D97-AF65-F5344CB8AC3E}">
        <p14:creationId xmlns:p14="http://schemas.microsoft.com/office/powerpoint/2010/main" val="21826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5BB0-496A-4A59-B469-5C0503D4474E}"/>
              </a:ext>
            </a:extLst>
          </p:cNvPr>
          <p:cNvSpPr>
            <a:spLocks noGrp="1"/>
          </p:cNvSpPr>
          <p:nvPr>
            <p:ph type="title"/>
          </p:nvPr>
        </p:nvSpPr>
        <p:spPr/>
        <p:txBody>
          <a:bodyPr/>
          <a:lstStyle/>
          <a:p>
            <a:pPr algn="l"/>
            <a:r>
              <a:rPr lang="en-US" dirty="0"/>
              <a:t>Agenda</a:t>
            </a:r>
          </a:p>
        </p:txBody>
      </p:sp>
      <p:sp>
        <p:nvSpPr>
          <p:cNvPr id="3" name="Content Placeholder 2">
            <a:extLst>
              <a:ext uri="{FF2B5EF4-FFF2-40B4-BE49-F238E27FC236}">
                <a16:creationId xmlns:a16="http://schemas.microsoft.com/office/drawing/2014/main" id="{3B15C04E-DA44-42F4-8B61-D033022D7BF9}"/>
              </a:ext>
            </a:extLst>
          </p:cNvPr>
          <p:cNvSpPr>
            <a:spLocks noGrp="1"/>
          </p:cNvSpPr>
          <p:nvPr>
            <p:ph idx="1"/>
          </p:nvPr>
        </p:nvSpPr>
        <p:spPr>
          <a:xfrm>
            <a:off x="406400" y="1063229"/>
            <a:ext cx="8229600" cy="3394472"/>
          </a:xfrm>
        </p:spPr>
        <p:txBody>
          <a:bodyPr>
            <a:normAutofit lnSpcReduction="10000"/>
          </a:bodyPr>
          <a:lstStyle/>
          <a:p>
            <a:r>
              <a:rPr lang="en-US" dirty="0"/>
              <a:t>JTECH Intro</a:t>
            </a:r>
          </a:p>
          <a:p>
            <a:r>
              <a:rPr lang="en-US" dirty="0"/>
              <a:t>Marketing and Support review</a:t>
            </a:r>
          </a:p>
          <a:p>
            <a:r>
              <a:rPr lang="en-US" dirty="0"/>
              <a:t>Product Overview</a:t>
            </a:r>
          </a:p>
          <a:p>
            <a:pPr lvl="1"/>
            <a:r>
              <a:rPr lang="en-US" dirty="0"/>
              <a:t>Pagers / Chargers</a:t>
            </a:r>
          </a:p>
          <a:p>
            <a:pPr lvl="1"/>
            <a:r>
              <a:rPr lang="en-US" dirty="0"/>
              <a:t>Transmitters</a:t>
            </a:r>
          </a:p>
          <a:p>
            <a:r>
              <a:rPr lang="en-US" dirty="0"/>
              <a:t>Product Programming</a:t>
            </a:r>
          </a:p>
          <a:p>
            <a:pPr lvl="1"/>
            <a:r>
              <a:rPr lang="en-US" dirty="0"/>
              <a:t>PC</a:t>
            </a:r>
          </a:p>
          <a:p>
            <a:pPr lvl="1"/>
            <a:r>
              <a:rPr lang="en-US" dirty="0"/>
              <a:t>OTA</a:t>
            </a:r>
          </a:p>
          <a:p>
            <a:pPr lvl="1"/>
            <a:r>
              <a:rPr lang="en-US" dirty="0"/>
              <a:t>Charger</a:t>
            </a:r>
          </a:p>
        </p:txBody>
      </p:sp>
    </p:spTree>
    <p:extLst>
      <p:ext uri="{BB962C8B-B14F-4D97-AF65-F5344CB8AC3E}">
        <p14:creationId xmlns:p14="http://schemas.microsoft.com/office/powerpoint/2010/main" val="161827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p:cNvSpPr txBox="1">
            <a:spLocks/>
          </p:cNvSpPr>
          <p:nvPr/>
        </p:nvSpPr>
        <p:spPr>
          <a:xfrm>
            <a:off x="56367" y="208403"/>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Coaster Pager Features</a:t>
            </a:r>
          </a:p>
        </p:txBody>
      </p:sp>
      <p:grpSp>
        <p:nvGrpSpPr>
          <p:cNvPr id="12" name="Group 11">
            <a:extLst>
              <a:ext uri="{FF2B5EF4-FFF2-40B4-BE49-F238E27FC236}">
                <a16:creationId xmlns:a16="http://schemas.microsoft.com/office/drawing/2014/main" id="{FF0D6B7C-D55C-476D-AB37-D835E973A617}"/>
              </a:ext>
            </a:extLst>
          </p:cNvPr>
          <p:cNvGrpSpPr/>
          <p:nvPr/>
        </p:nvGrpSpPr>
        <p:grpSpPr>
          <a:xfrm>
            <a:off x="6000208" y="1750178"/>
            <a:ext cx="1864914" cy="1864626"/>
            <a:chOff x="7044969" y="1694658"/>
            <a:chExt cx="1940660" cy="1864626"/>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4969" y="1694658"/>
              <a:ext cx="1940660" cy="1647791"/>
            </a:xfrm>
            <a:prstGeom prst="rect">
              <a:avLst/>
            </a:prstGeom>
          </p:spPr>
        </p:pic>
        <p:sp>
          <p:nvSpPr>
            <p:cNvPr id="5" name="TextBox 4"/>
            <p:cNvSpPr txBox="1"/>
            <p:nvPr/>
          </p:nvSpPr>
          <p:spPr>
            <a:xfrm>
              <a:off x="7293369" y="3297674"/>
              <a:ext cx="1443859" cy="261610"/>
            </a:xfrm>
            <a:prstGeom prst="rect">
              <a:avLst/>
            </a:prstGeom>
            <a:noFill/>
          </p:spPr>
          <p:txBody>
            <a:bodyPr wrap="square" rtlCol="0">
              <a:spAutoFit/>
            </a:bodyPr>
            <a:lstStyle/>
            <a:p>
              <a:pPr algn="ctr"/>
              <a:r>
                <a:rPr lang="en-US" sz="1100" b="1" dirty="0"/>
                <a:t>Part#: PGCSTDIG</a:t>
              </a:r>
            </a:p>
          </p:txBody>
        </p:sp>
      </p:grpSp>
      <p:sp>
        <p:nvSpPr>
          <p:cNvPr id="13" name="TextBox 12">
            <a:extLst>
              <a:ext uri="{FF2B5EF4-FFF2-40B4-BE49-F238E27FC236}">
                <a16:creationId xmlns:a16="http://schemas.microsoft.com/office/drawing/2014/main" id="{39CE0ACF-34D7-4193-9637-FF1EE1042E9F}"/>
              </a:ext>
            </a:extLst>
          </p:cNvPr>
          <p:cNvSpPr txBox="1"/>
          <p:nvPr/>
        </p:nvSpPr>
        <p:spPr>
          <a:xfrm>
            <a:off x="322185" y="1026363"/>
            <a:ext cx="4696096" cy="3570208"/>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dirty="0"/>
              <a:t>Considered</a:t>
            </a:r>
            <a:r>
              <a:rPr lang="en-US" sz="1600" dirty="0">
                <a:solidFill>
                  <a:schemeClr val="tx2">
                    <a:lumMod val="75000"/>
                  </a:schemeClr>
                </a:solidFill>
              </a:rPr>
              <a:t> “</a:t>
            </a:r>
            <a:r>
              <a:rPr lang="en-US" sz="1600" b="1" dirty="0">
                <a:solidFill>
                  <a:schemeClr val="tx2">
                    <a:lumMod val="75000"/>
                  </a:schemeClr>
                </a:solidFill>
              </a:rPr>
              <a:t>MID” </a:t>
            </a:r>
            <a:r>
              <a:rPr lang="en-US" sz="1600" dirty="0"/>
              <a:t>level option </a:t>
            </a:r>
          </a:p>
          <a:p>
            <a:endParaRPr lang="en-US" sz="1600" dirty="0">
              <a:solidFill>
                <a:schemeClr val="tx2">
                  <a:lumMod val="75000"/>
                </a:schemeClr>
              </a:solidFill>
            </a:endParaRPr>
          </a:p>
          <a:p>
            <a:pPr marL="285750" indent="-285750">
              <a:buFont typeface="Arial" panose="020B0604020202020204" pitchFamily="34" charset="0"/>
              <a:buChar char="•"/>
            </a:pPr>
            <a:r>
              <a:rPr lang="en-US" sz="1600" b="1" dirty="0">
                <a:solidFill>
                  <a:schemeClr val="tx2">
                    <a:lumMod val="75000"/>
                  </a:schemeClr>
                </a:solidFill>
              </a:rPr>
              <a:t>Four Digit Pager Number LED Display </a:t>
            </a:r>
            <a:r>
              <a:rPr lang="en-US" sz="1600" dirty="0"/>
              <a:t>-  can now support up to 9999 pagers.</a:t>
            </a:r>
          </a:p>
          <a:p>
            <a:endParaRPr lang="en-US" sz="1600" dirty="0"/>
          </a:p>
          <a:p>
            <a:pPr marL="285750" indent="-285750">
              <a:buFont typeface="Arial" panose="020B0604020202020204" pitchFamily="34" charset="0"/>
              <a:buChar char="•"/>
            </a:pPr>
            <a:r>
              <a:rPr lang="en-US" sz="1600" b="1" dirty="0">
                <a:solidFill>
                  <a:schemeClr val="tx2">
                    <a:lumMod val="75000"/>
                  </a:schemeClr>
                </a:solidFill>
              </a:rPr>
              <a:t>Customizable </a:t>
            </a:r>
            <a:r>
              <a:rPr lang="en-US" sz="1600" dirty="0"/>
              <a:t>top membrane: 2.75 in</a:t>
            </a:r>
          </a:p>
          <a:p>
            <a:endParaRPr lang="en-US" sz="1600" dirty="0"/>
          </a:p>
          <a:p>
            <a:pPr marL="285750" indent="-285750">
              <a:buFont typeface="Arial" panose="020B0604020202020204" pitchFamily="34" charset="0"/>
              <a:buChar char="•"/>
            </a:pPr>
            <a:r>
              <a:rPr lang="en-US" sz="1600" b="1" dirty="0">
                <a:solidFill>
                  <a:schemeClr val="tx2">
                    <a:lumMod val="75000"/>
                  </a:schemeClr>
                </a:solidFill>
              </a:rPr>
              <a:t>Backwards compatible </a:t>
            </a:r>
            <a:r>
              <a:rPr lang="en-US" sz="1600" dirty="0"/>
              <a:t>with classic (LT2008D) &amp; premium (LT2012E) coasters</a:t>
            </a:r>
          </a:p>
          <a:p>
            <a:endParaRPr lang="en-US" sz="1600" dirty="0"/>
          </a:p>
          <a:p>
            <a:pPr marL="285750" indent="-285750">
              <a:buFont typeface="Arial" panose="020B0604020202020204" pitchFamily="34" charset="0"/>
              <a:buChar char="•"/>
            </a:pPr>
            <a:r>
              <a:rPr lang="en-US" sz="1600" b="1" dirty="0">
                <a:solidFill>
                  <a:schemeClr val="accent1">
                    <a:lumMod val="50000"/>
                  </a:schemeClr>
                </a:solidFill>
              </a:rPr>
              <a:t>No More Battery Door -  </a:t>
            </a:r>
            <a:r>
              <a:rPr lang="en-US" sz="1600" dirty="0"/>
              <a:t>Removing the battery door has made the pager sturdier </a:t>
            </a:r>
          </a:p>
          <a:p>
            <a:endParaRPr lang="en-US" dirty="0"/>
          </a:p>
        </p:txBody>
      </p:sp>
    </p:spTree>
    <p:extLst>
      <p:ext uri="{BB962C8B-B14F-4D97-AF65-F5344CB8AC3E}">
        <p14:creationId xmlns:p14="http://schemas.microsoft.com/office/powerpoint/2010/main" val="4056172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64" y="1307691"/>
            <a:ext cx="4306580" cy="1815882"/>
          </a:xfrm>
          <a:prstGeom prst="rect">
            <a:avLst/>
          </a:prstGeom>
        </p:spPr>
        <p:txBody>
          <a:bodyPr wrap="square">
            <a:spAutoFit/>
          </a:bodyPr>
          <a:lstStyle/>
          <a:p>
            <a:pPr marL="171450" indent="-171450">
              <a:buFont typeface="Arial" panose="020B0604020202020204" pitchFamily="34" charset="0"/>
              <a:buChar char="•"/>
            </a:pPr>
            <a:r>
              <a:rPr lang="en-US" sz="1600" dirty="0"/>
              <a:t>New Updated Design and Sleek Modern Look </a:t>
            </a:r>
          </a:p>
          <a:p>
            <a:endParaRPr lang="en-US" sz="1600" dirty="0"/>
          </a:p>
          <a:p>
            <a:pPr marL="171450" indent="-171450">
              <a:buFont typeface="Arial" panose="020B0604020202020204" pitchFamily="34" charset="0"/>
              <a:buChar char="•"/>
            </a:pPr>
            <a:r>
              <a:rPr lang="en-US" sz="1600" dirty="0"/>
              <a:t>Charger is </a:t>
            </a:r>
            <a:r>
              <a:rPr lang="en-US" sz="1600" b="1" dirty="0">
                <a:solidFill>
                  <a:schemeClr val="accent1">
                    <a:lumMod val="50000"/>
                  </a:schemeClr>
                </a:solidFill>
              </a:rPr>
              <a:t>backwards compatible </a:t>
            </a:r>
            <a:r>
              <a:rPr lang="en-US" sz="1600" dirty="0"/>
              <a:t>with the old legacy coaster charger</a:t>
            </a:r>
          </a:p>
          <a:p>
            <a:endParaRPr lang="en-US" sz="1600" dirty="0"/>
          </a:p>
          <a:p>
            <a:pPr marL="171450" indent="-171450">
              <a:buFont typeface="Arial" panose="020B0604020202020204" pitchFamily="34" charset="0"/>
              <a:buChar char="•"/>
            </a:pPr>
            <a:r>
              <a:rPr lang="en-US" sz="1600" dirty="0">
                <a:solidFill>
                  <a:srgbClr val="000000"/>
                </a:solidFill>
              </a:rPr>
              <a:t>Maximum of </a:t>
            </a:r>
            <a:r>
              <a:rPr lang="en-US" sz="1600" b="1" dirty="0">
                <a:solidFill>
                  <a:schemeClr val="tx2">
                    <a:lumMod val="75000"/>
                  </a:schemeClr>
                </a:solidFill>
              </a:rPr>
              <a:t>4 chargers </a:t>
            </a:r>
            <a:r>
              <a:rPr lang="en-US" sz="1600" dirty="0">
                <a:solidFill>
                  <a:srgbClr val="000000"/>
                </a:solidFill>
              </a:rPr>
              <a:t>can be connected with one power supply.</a:t>
            </a:r>
          </a:p>
        </p:txBody>
      </p:sp>
      <p:sp>
        <p:nvSpPr>
          <p:cNvPr id="5" name="Title 13"/>
          <p:cNvSpPr txBox="1">
            <a:spLocks/>
          </p:cNvSpPr>
          <p:nvPr/>
        </p:nvSpPr>
        <p:spPr>
          <a:xfrm>
            <a:off x="158141" y="246696"/>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Coaster Charger Base Features</a:t>
            </a:r>
          </a:p>
        </p:txBody>
      </p:sp>
      <p:pic>
        <p:nvPicPr>
          <p:cNvPr id="6" name="Picture 5">
            <a:extLst>
              <a:ext uri="{FF2B5EF4-FFF2-40B4-BE49-F238E27FC236}">
                <a16:creationId xmlns:a16="http://schemas.microsoft.com/office/drawing/2014/main" id="{BC48CD7B-253C-436D-B3E2-4A51E2CF2A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6373" y="1974765"/>
            <a:ext cx="1604289" cy="1662187"/>
          </a:xfrm>
          <a:prstGeom prst="rect">
            <a:avLst/>
          </a:prstGeom>
        </p:spPr>
      </p:pic>
      <p:pic>
        <p:nvPicPr>
          <p:cNvPr id="14" name="Picture 2" descr="C:\Users\acastle\Downloads\Coaster_Charger_Professional.tif">
            <a:extLst>
              <a:ext uri="{FF2B5EF4-FFF2-40B4-BE49-F238E27FC236}">
                <a16:creationId xmlns:a16="http://schemas.microsoft.com/office/drawing/2014/main" id="{A80DC52C-8D36-4D53-8C23-69A6575C32D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72682">
            <a:off x="4347729" y="1976215"/>
            <a:ext cx="1902485" cy="1789387"/>
          </a:xfrm>
          <a:prstGeom prst="rect">
            <a:avLst/>
          </a:prstGeom>
          <a:noFill/>
        </p:spPr>
      </p:pic>
      <p:sp>
        <p:nvSpPr>
          <p:cNvPr id="15" name="Arrow: Right 14">
            <a:extLst>
              <a:ext uri="{FF2B5EF4-FFF2-40B4-BE49-F238E27FC236}">
                <a16:creationId xmlns:a16="http://schemas.microsoft.com/office/drawing/2014/main" id="{1AC1F336-3632-4919-AC4E-7E025E91F9DA}"/>
              </a:ext>
            </a:extLst>
          </p:cNvPr>
          <p:cNvSpPr/>
          <p:nvPr/>
        </p:nvSpPr>
        <p:spPr>
          <a:xfrm>
            <a:off x="6387682" y="2575557"/>
            <a:ext cx="441575" cy="2832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F0D46B8-455F-488C-9D61-5C57017E6BD7}"/>
              </a:ext>
            </a:extLst>
          </p:cNvPr>
          <p:cNvSpPr txBox="1"/>
          <p:nvPr/>
        </p:nvSpPr>
        <p:spPr>
          <a:xfrm>
            <a:off x="4927072" y="1576729"/>
            <a:ext cx="605294" cy="241426"/>
          </a:xfrm>
          <a:prstGeom prst="rect">
            <a:avLst/>
          </a:prstGeom>
          <a:noFill/>
        </p:spPr>
        <p:txBody>
          <a:bodyPr wrap="square" rtlCol="0">
            <a:spAutoFit/>
          </a:bodyPr>
          <a:lstStyle/>
          <a:p>
            <a:pPr algn="ctr"/>
            <a:r>
              <a:rPr lang="en-US" sz="1100" b="1" dirty="0"/>
              <a:t>OLD</a:t>
            </a:r>
          </a:p>
        </p:txBody>
      </p:sp>
      <p:sp>
        <p:nvSpPr>
          <p:cNvPr id="17" name="TextBox 16">
            <a:extLst>
              <a:ext uri="{FF2B5EF4-FFF2-40B4-BE49-F238E27FC236}">
                <a16:creationId xmlns:a16="http://schemas.microsoft.com/office/drawing/2014/main" id="{A0F280BE-B7B4-41B4-B567-727C442AB2F8}"/>
              </a:ext>
            </a:extLst>
          </p:cNvPr>
          <p:cNvSpPr txBox="1"/>
          <p:nvPr/>
        </p:nvSpPr>
        <p:spPr>
          <a:xfrm>
            <a:off x="7512711" y="1605997"/>
            <a:ext cx="605294" cy="241426"/>
          </a:xfrm>
          <a:prstGeom prst="rect">
            <a:avLst/>
          </a:prstGeom>
          <a:noFill/>
        </p:spPr>
        <p:txBody>
          <a:bodyPr wrap="square" rtlCol="0">
            <a:spAutoFit/>
          </a:bodyPr>
          <a:lstStyle/>
          <a:p>
            <a:pPr algn="ctr"/>
            <a:r>
              <a:rPr lang="en-US" sz="1100" b="1" dirty="0"/>
              <a:t>NEW</a:t>
            </a:r>
          </a:p>
        </p:txBody>
      </p:sp>
      <p:sp>
        <p:nvSpPr>
          <p:cNvPr id="18" name="TextBox 17">
            <a:extLst>
              <a:ext uri="{FF2B5EF4-FFF2-40B4-BE49-F238E27FC236}">
                <a16:creationId xmlns:a16="http://schemas.microsoft.com/office/drawing/2014/main" id="{6EF26441-C52E-43B2-812C-7854FA674875}"/>
              </a:ext>
            </a:extLst>
          </p:cNvPr>
          <p:cNvSpPr txBox="1"/>
          <p:nvPr/>
        </p:nvSpPr>
        <p:spPr>
          <a:xfrm>
            <a:off x="4758074" y="3652008"/>
            <a:ext cx="1241600" cy="241426"/>
          </a:xfrm>
          <a:prstGeom prst="rect">
            <a:avLst/>
          </a:prstGeom>
          <a:noFill/>
        </p:spPr>
        <p:txBody>
          <a:bodyPr wrap="square" rtlCol="0">
            <a:spAutoFit/>
          </a:bodyPr>
          <a:lstStyle/>
          <a:p>
            <a:pPr algn="ctr"/>
            <a:r>
              <a:rPr lang="en-US" sz="1100" b="1" dirty="0"/>
              <a:t>Part#: CHAR</a:t>
            </a:r>
          </a:p>
        </p:txBody>
      </p:sp>
      <p:sp>
        <p:nvSpPr>
          <p:cNvPr id="19" name="TextBox 18">
            <a:extLst>
              <a:ext uri="{FF2B5EF4-FFF2-40B4-BE49-F238E27FC236}">
                <a16:creationId xmlns:a16="http://schemas.microsoft.com/office/drawing/2014/main" id="{6A6FC283-CACB-40A3-A2D5-F6AEA65F95BF}"/>
              </a:ext>
            </a:extLst>
          </p:cNvPr>
          <p:cNvSpPr txBox="1"/>
          <p:nvPr/>
        </p:nvSpPr>
        <p:spPr>
          <a:xfrm>
            <a:off x="7237827" y="3723676"/>
            <a:ext cx="1241600" cy="261610"/>
          </a:xfrm>
          <a:prstGeom prst="rect">
            <a:avLst/>
          </a:prstGeom>
          <a:noFill/>
        </p:spPr>
        <p:txBody>
          <a:bodyPr wrap="square" rtlCol="0">
            <a:spAutoFit/>
          </a:bodyPr>
          <a:lstStyle/>
          <a:p>
            <a:pPr algn="ctr"/>
            <a:r>
              <a:rPr lang="en-US" sz="1100" b="1" dirty="0"/>
              <a:t>Part#: CHCSTB</a:t>
            </a:r>
          </a:p>
        </p:txBody>
      </p:sp>
    </p:spTree>
    <p:extLst>
      <p:ext uri="{BB962C8B-B14F-4D97-AF65-F5344CB8AC3E}">
        <p14:creationId xmlns:p14="http://schemas.microsoft.com/office/powerpoint/2010/main" val="1980294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180C9E-84C4-48CA-AA3C-6646FFB605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9840" y="1665961"/>
            <a:ext cx="2265278" cy="1565101"/>
          </a:xfrm>
          <a:prstGeom prst="rect">
            <a:avLst/>
          </a:prstGeom>
        </p:spPr>
      </p:pic>
      <p:sp>
        <p:nvSpPr>
          <p:cNvPr id="4" name="Title 13">
            <a:extLst>
              <a:ext uri="{FF2B5EF4-FFF2-40B4-BE49-F238E27FC236}">
                <a16:creationId xmlns:a16="http://schemas.microsoft.com/office/drawing/2014/main" id="{9B0C50BF-CFFA-4D3E-B140-CC2342388C0C}"/>
              </a:ext>
            </a:extLst>
          </p:cNvPr>
          <p:cNvSpPr txBox="1">
            <a:spLocks/>
          </p:cNvSpPr>
          <p:nvPr/>
        </p:nvSpPr>
        <p:spPr>
          <a:xfrm>
            <a:off x="315837" y="287119"/>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Digital Premium Euro Pager</a:t>
            </a:r>
          </a:p>
        </p:txBody>
      </p:sp>
      <p:sp>
        <p:nvSpPr>
          <p:cNvPr id="5" name="TextBox 4">
            <a:extLst>
              <a:ext uri="{FF2B5EF4-FFF2-40B4-BE49-F238E27FC236}">
                <a16:creationId xmlns:a16="http://schemas.microsoft.com/office/drawing/2014/main" id="{2D6AC905-5B49-4AA8-B0B1-89C3688D2C1C}"/>
              </a:ext>
            </a:extLst>
          </p:cNvPr>
          <p:cNvSpPr txBox="1"/>
          <p:nvPr/>
        </p:nvSpPr>
        <p:spPr>
          <a:xfrm>
            <a:off x="472580" y="950998"/>
            <a:ext cx="5801564" cy="3262432"/>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b="1" dirty="0">
                <a:solidFill>
                  <a:schemeClr val="tx2">
                    <a:lumMod val="75000"/>
                  </a:schemeClr>
                </a:solidFill>
              </a:rPr>
              <a:t>Four Digit Pager Number LED Display </a:t>
            </a:r>
            <a:r>
              <a:rPr lang="en-US" sz="1600" dirty="0"/>
              <a:t>-  can support up to 9999 pagers.</a:t>
            </a:r>
          </a:p>
          <a:p>
            <a:endParaRPr lang="en-US" sz="1600" dirty="0"/>
          </a:p>
          <a:p>
            <a:pPr marL="285750" indent="-285750">
              <a:buFont typeface="Arial" panose="020B0604020202020204" pitchFamily="34" charset="0"/>
              <a:buChar char="•"/>
            </a:pPr>
            <a:r>
              <a:rPr lang="en-US" sz="1600" b="1" dirty="0">
                <a:solidFill>
                  <a:schemeClr val="tx2">
                    <a:lumMod val="75000"/>
                  </a:schemeClr>
                </a:solidFill>
              </a:rPr>
              <a:t>Customizable </a:t>
            </a:r>
            <a:r>
              <a:rPr lang="en-US" sz="1600" dirty="0"/>
              <a:t>top membrane: 2.75 in</a:t>
            </a:r>
          </a:p>
          <a:p>
            <a:endParaRPr lang="en-US" sz="1600" dirty="0"/>
          </a:p>
          <a:p>
            <a:pPr marL="285750" indent="-285750">
              <a:buFont typeface="Arial" panose="020B0604020202020204" pitchFamily="34" charset="0"/>
              <a:buChar char="•"/>
            </a:pPr>
            <a:r>
              <a:rPr lang="en-US" sz="1600" b="1" dirty="0">
                <a:solidFill>
                  <a:schemeClr val="tx2">
                    <a:lumMod val="75000"/>
                  </a:schemeClr>
                </a:solidFill>
              </a:rPr>
              <a:t>Backwards compatible </a:t>
            </a:r>
            <a:r>
              <a:rPr lang="en-US" sz="1600" dirty="0"/>
              <a:t>with classic &amp; new coaster  </a:t>
            </a:r>
            <a:r>
              <a:rPr lang="en-US" sz="1400" dirty="0"/>
              <a:t>(LT2008D/PGCSTDIG) </a:t>
            </a:r>
          </a:p>
          <a:p>
            <a:endParaRPr lang="en-US" sz="1600" dirty="0"/>
          </a:p>
          <a:p>
            <a:pPr marL="285750" indent="-285750">
              <a:buFont typeface="Arial" panose="020B0604020202020204" pitchFamily="34" charset="0"/>
              <a:buChar char="•"/>
            </a:pPr>
            <a:r>
              <a:rPr lang="en-US" sz="1600" dirty="0"/>
              <a:t>Rubber bumper for added protection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Available in cranberry and white cases </a:t>
            </a:r>
            <a:r>
              <a:rPr lang="en-US" sz="1200" dirty="0"/>
              <a:t>(has MOQ)</a:t>
            </a:r>
          </a:p>
          <a:p>
            <a:endParaRPr lang="en-US" sz="1600" dirty="0"/>
          </a:p>
        </p:txBody>
      </p:sp>
      <p:sp>
        <p:nvSpPr>
          <p:cNvPr id="6" name="TextBox 5">
            <a:extLst>
              <a:ext uri="{FF2B5EF4-FFF2-40B4-BE49-F238E27FC236}">
                <a16:creationId xmlns:a16="http://schemas.microsoft.com/office/drawing/2014/main" id="{7841BA12-DDFD-40E6-B931-2A35208B473D}"/>
              </a:ext>
            </a:extLst>
          </p:cNvPr>
          <p:cNvSpPr txBox="1"/>
          <p:nvPr/>
        </p:nvSpPr>
        <p:spPr>
          <a:xfrm>
            <a:off x="6790058" y="3100257"/>
            <a:ext cx="1387504" cy="261610"/>
          </a:xfrm>
          <a:prstGeom prst="rect">
            <a:avLst/>
          </a:prstGeom>
          <a:noFill/>
        </p:spPr>
        <p:txBody>
          <a:bodyPr wrap="square" rtlCol="0">
            <a:spAutoFit/>
          </a:bodyPr>
          <a:lstStyle/>
          <a:p>
            <a:pPr algn="ctr"/>
            <a:r>
              <a:rPr lang="en-US" sz="1100" b="1" dirty="0"/>
              <a:t>Part#: LT2012E</a:t>
            </a:r>
          </a:p>
        </p:txBody>
      </p:sp>
    </p:spTree>
    <p:extLst>
      <p:ext uri="{BB962C8B-B14F-4D97-AF65-F5344CB8AC3E}">
        <p14:creationId xmlns:p14="http://schemas.microsoft.com/office/powerpoint/2010/main" val="2016020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264612" y="163641"/>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IQ Pager</a:t>
            </a:r>
          </a:p>
        </p:txBody>
      </p:sp>
      <p:sp>
        <p:nvSpPr>
          <p:cNvPr id="11" name="TextBox 10">
            <a:extLst>
              <a:ext uri="{FF2B5EF4-FFF2-40B4-BE49-F238E27FC236}">
                <a16:creationId xmlns:a16="http://schemas.microsoft.com/office/drawing/2014/main" id="{C32DC212-2B23-46CA-8AF7-E933B2AE856C}"/>
              </a:ext>
            </a:extLst>
          </p:cNvPr>
          <p:cNvSpPr txBox="1"/>
          <p:nvPr/>
        </p:nvSpPr>
        <p:spPr>
          <a:xfrm>
            <a:off x="91440" y="743168"/>
            <a:ext cx="9052560" cy="861774"/>
          </a:xfrm>
          <a:prstGeom prst="rect">
            <a:avLst/>
          </a:prstGeom>
          <a:noFill/>
        </p:spPr>
        <p:txBody>
          <a:bodyPr wrap="square" rtlCol="0">
            <a:spAutoFit/>
          </a:bodyPr>
          <a:lstStyle/>
          <a:p>
            <a:r>
              <a:rPr lang="en-US" sz="1600" dirty="0">
                <a:solidFill>
                  <a:srgbClr val="000000"/>
                </a:solidFill>
              </a:rPr>
              <a:t>The IQ pager has an</a:t>
            </a:r>
            <a:r>
              <a:rPr lang="en-US" sz="1600" dirty="0"/>
              <a:t> updated, sleek modern look, design &amp; feel to it.  Its ergonomic shape fits nicely in your hand and is perfect for a high-tier guest paging system.  </a:t>
            </a:r>
            <a:endParaRPr lang="en-US" dirty="0"/>
          </a:p>
          <a:p>
            <a:pPr lvl="0"/>
            <a:endParaRPr lang="en-US" dirty="0"/>
          </a:p>
        </p:txBody>
      </p:sp>
      <p:grpSp>
        <p:nvGrpSpPr>
          <p:cNvPr id="3" name="Group 2">
            <a:extLst>
              <a:ext uri="{FF2B5EF4-FFF2-40B4-BE49-F238E27FC236}">
                <a16:creationId xmlns:a16="http://schemas.microsoft.com/office/drawing/2014/main" id="{21F1FE1C-2208-4ED6-B6AB-4C7B6A637B77}"/>
              </a:ext>
            </a:extLst>
          </p:cNvPr>
          <p:cNvGrpSpPr/>
          <p:nvPr/>
        </p:nvGrpSpPr>
        <p:grpSpPr>
          <a:xfrm>
            <a:off x="1545495" y="1604942"/>
            <a:ext cx="5926139" cy="2829169"/>
            <a:chOff x="4183973" y="597887"/>
            <a:chExt cx="5926139" cy="2829169"/>
          </a:xfrm>
        </p:grpSpPr>
        <p:sp>
          <p:nvSpPr>
            <p:cNvPr id="5" name="TextBox 4"/>
            <p:cNvSpPr txBox="1"/>
            <p:nvPr/>
          </p:nvSpPr>
          <p:spPr>
            <a:xfrm>
              <a:off x="8304905" y="3138500"/>
              <a:ext cx="1443859" cy="261610"/>
            </a:xfrm>
            <a:prstGeom prst="rect">
              <a:avLst/>
            </a:prstGeom>
            <a:noFill/>
          </p:spPr>
          <p:txBody>
            <a:bodyPr wrap="square" rtlCol="0">
              <a:spAutoFit/>
            </a:bodyPr>
            <a:lstStyle/>
            <a:p>
              <a:pPr algn="ctr"/>
              <a:r>
                <a:rPr lang="en-US" sz="1100" b="1" dirty="0"/>
                <a:t>Part#: PGIQD</a:t>
              </a:r>
            </a:p>
          </p:txBody>
        </p:sp>
        <p:pic>
          <p:nvPicPr>
            <p:cNvPr id="6" name="Picture 3">
              <a:extLst>
                <a:ext uri="{FF2B5EF4-FFF2-40B4-BE49-F238E27FC236}">
                  <a16:creationId xmlns:a16="http://schemas.microsoft.com/office/drawing/2014/main" id="{D329001B-39D6-4210-B7FF-EE983C4FACF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311002">
              <a:off x="4183973" y="864603"/>
              <a:ext cx="1349178" cy="222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uestCall-IQ-Pager_18_end_v2_400px_web.png">
              <a:extLst>
                <a:ext uri="{FF2B5EF4-FFF2-40B4-BE49-F238E27FC236}">
                  <a16:creationId xmlns:a16="http://schemas.microsoft.com/office/drawing/2014/main" id="{F0529534-C5F6-4C9A-A737-7E38793C7A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943924">
              <a:off x="7865856" y="1135984"/>
              <a:ext cx="2244256" cy="18780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AD0E2AA-8872-4896-80D6-592C31A05499}"/>
                </a:ext>
              </a:extLst>
            </p:cNvPr>
            <p:cNvSpPr txBox="1"/>
            <p:nvPr/>
          </p:nvSpPr>
          <p:spPr>
            <a:xfrm>
              <a:off x="4296568" y="3165446"/>
              <a:ext cx="1443859" cy="261610"/>
            </a:xfrm>
            <a:prstGeom prst="rect">
              <a:avLst/>
            </a:prstGeom>
            <a:noFill/>
          </p:spPr>
          <p:txBody>
            <a:bodyPr wrap="square" rtlCol="0">
              <a:spAutoFit/>
            </a:bodyPr>
            <a:lstStyle/>
            <a:p>
              <a:pPr algn="ctr"/>
              <a:r>
                <a:rPr lang="en-US" sz="1100" b="1" dirty="0"/>
                <a:t>Part#: IQ2008</a:t>
              </a:r>
            </a:p>
          </p:txBody>
        </p:sp>
        <p:sp>
          <p:nvSpPr>
            <p:cNvPr id="10" name="TextBox 9">
              <a:extLst>
                <a:ext uri="{FF2B5EF4-FFF2-40B4-BE49-F238E27FC236}">
                  <a16:creationId xmlns:a16="http://schemas.microsoft.com/office/drawing/2014/main" id="{59054ED9-6CFD-45EB-B1DE-DBCC660339EF}"/>
                </a:ext>
              </a:extLst>
            </p:cNvPr>
            <p:cNvSpPr txBox="1"/>
            <p:nvPr/>
          </p:nvSpPr>
          <p:spPr>
            <a:xfrm>
              <a:off x="4296568" y="597887"/>
              <a:ext cx="703898" cy="261610"/>
            </a:xfrm>
            <a:prstGeom prst="rect">
              <a:avLst/>
            </a:prstGeom>
            <a:noFill/>
          </p:spPr>
          <p:txBody>
            <a:bodyPr wrap="square" rtlCol="0">
              <a:spAutoFit/>
            </a:bodyPr>
            <a:lstStyle/>
            <a:p>
              <a:pPr algn="ctr"/>
              <a:r>
                <a:rPr lang="en-US" sz="1100" b="1" dirty="0"/>
                <a:t>OLD</a:t>
              </a:r>
            </a:p>
          </p:txBody>
        </p:sp>
        <p:sp>
          <p:nvSpPr>
            <p:cNvPr id="12" name="TextBox 11">
              <a:extLst>
                <a:ext uri="{FF2B5EF4-FFF2-40B4-BE49-F238E27FC236}">
                  <a16:creationId xmlns:a16="http://schemas.microsoft.com/office/drawing/2014/main" id="{79579223-7646-4A4D-A196-5D7DC6C0D984}"/>
                </a:ext>
              </a:extLst>
            </p:cNvPr>
            <p:cNvSpPr txBox="1"/>
            <p:nvPr/>
          </p:nvSpPr>
          <p:spPr>
            <a:xfrm>
              <a:off x="8322936" y="597887"/>
              <a:ext cx="703898" cy="261610"/>
            </a:xfrm>
            <a:prstGeom prst="rect">
              <a:avLst/>
            </a:prstGeom>
            <a:noFill/>
          </p:spPr>
          <p:txBody>
            <a:bodyPr wrap="square" rtlCol="0">
              <a:spAutoFit/>
            </a:bodyPr>
            <a:lstStyle/>
            <a:p>
              <a:pPr algn="ctr"/>
              <a:r>
                <a:rPr lang="en-US" sz="1100" b="1" dirty="0"/>
                <a:t>NEW</a:t>
              </a:r>
            </a:p>
          </p:txBody>
        </p:sp>
        <p:sp>
          <p:nvSpPr>
            <p:cNvPr id="13" name="Arrow: Right 12">
              <a:extLst>
                <a:ext uri="{FF2B5EF4-FFF2-40B4-BE49-F238E27FC236}">
                  <a16:creationId xmlns:a16="http://schemas.microsoft.com/office/drawing/2014/main" id="{98D9CE7C-DEA7-4578-BDBC-128A43F926A0}"/>
                </a:ext>
              </a:extLst>
            </p:cNvPr>
            <p:cNvSpPr/>
            <p:nvPr/>
          </p:nvSpPr>
          <p:spPr>
            <a:xfrm>
              <a:off x="6650811" y="1855213"/>
              <a:ext cx="579548" cy="3464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1704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264612" y="163641"/>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IQ Pager Features</a:t>
            </a:r>
          </a:p>
        </p:txBody>
      </p:sp>
      <p:sp>
        <p:nvSpPr>
          <p:cNvPr id="11" name="TextBox 10">
            <a:extLst>
              <a:ext uri="{FF2B5EF4-FFF2-40B4-BE49-F238E27FC236}">
                <a16:creationId xmlns:a16="http://schemas.microsoft.com/office/drawing/2014/main" id="{C32DC212-2B23-46CA-8AF7-E933B2AE856C}"/>
              </a:ext>
            </a:extLst>
          </p:cNvPr>
          <p:cNvSpPr txBox="1"/>
          <p:nvPr/>
        </p:nvSpPr>
        <p:spPr>
          <a:xfrm>
            <a:off x="447006" y="1171366"/>
            <a:ext cx="4932189"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Considered the</a:t>
            </a:r>
            <a:r>
              <a:rPr lang="en-US" sz="1600" b="1" dirty="0">
                <a:solidFill>
                  <a:schemeClr val="tx2">
                    <a:lumMod val="75000"/>
                  </a:schemeClr>
                </a:solidFill>
              </a:rPr>
              <a:t> “HIGH”</a:t>
            </a:r>
            <a:r>
              <a:rPr lang="en-US" sz="1600" dirty="0"/>
              <a:t> end option </a:t>
            </a:r>
          </a:p>
          <a:p>
            <a:endParaRPr lang="en-US" sz="1600" dirty="0"/>
          </a:p>
          <a:p>
            <a:pPr marL="285750" indent="-285750">
              <a:buFont typeface="Arial" panose="020B0604020202020204" pitchFamily="34" charset="0"/>
              <a:buChar char="•"/>
            </a:pPr>
            <a:r>
              <a:rPr lang="en-US" sz="1600" b="1" dirty="0">
                <a:solidFill>
                  <a:schemeClr val="tx2">
                    <a:lumMod val="75000"/>
                  </a:schemeClr>
                </a:solidFill>
              </a:rPr>
              <a:t>Four Digit Pager Number LED Display </a:t>
            </a:r>
            <a:r>
              <a:rPr lang="en-US" sz="1600" dirty="0"/>
              <a:t>-  can now support up to 9999 pagers.</a:t>
            </a:r>
          </a:p>
          <a:p>
            <a:endParaRPr lang="en-US" sz="1600" dirty="0"/>
          </a:p>
          <a:p>
            <a:pPr marL="285750" indent="-285750">
              <a:buFont typeface="Arial" panose="020B0604020202020204" pitchFamily="34" charset="0"/>
              <a:buChar char="•"/>
            </a:pPr>
            <a:r>
              <a:rPr lang="en-US" sz="1600" b="1" dirty="0">
                <a:solidFill>
                  <a:schemeClr val="tx2">
                    <a:lumMod val="75000"/>
                  </a:schemeClr>
                </a:solidFill>
              </a:rPr>
              <a:t>New Replaceable Custom insert </a:t>
            </a:r>
            <a:r>
              <a:rPr lang="en-US" sz="1600" dirty="0"/>
              <a:t>(Insert size : 3.32”x1.28”). Insert size is different from IQ2008.</a:t>
            </a:r>
          </a:p>
          <a:p>
            <a:endParaRPr lang="en-US" sz="1600" dirty="0"/>
          </a:p>
          <a:p>
            <a:pPr marL="285750" indent="-285750">
              <a:buFont typeface="Arial" panose="020B0604020202020204" pitchFamily="34" charset="0"/>
              <a:buChar char="•"/>
            </a:pPr>
            <a:r>
              <a:rPr lang="en-US" sz="1600" b="1" dirty="0">
                <a:solidFill>
                  <a:schemeClr val="tx2">
                    <a:lumMod val="75000"/>
                  </a:schemeClr>
                </a:solidFill>
              </a:rPr>
              <a:t>Backwards compatible </a:t>
            </a:r>
            <a:r>
              <a:rPr lang="en-US" sz="1600" dirty="0"/>
              <a:t>with legacy IQ2008 pagers</a:t>
            </a:r>
          </a:p>
          <a:p>
            <a:endParaRPr lang="en-US" sz="1600" dirty="0"/>
          </a:p>
          <a:p>
            <a:pPr marL="285750" indent="-285750">
              <a:buFont typeface="Arial" panose="020B0604020202020204" pitchFamily="34" charset="0"/>
              <a:buChar char="•"/>
            </a:pPr>
            <a:r>
              <a:rPr lang="en-US" sz="1600" dirty="0"/>
              <a:t>Can receive a </a:t>
            </a:r>
            <a:r>
              <a:rPr lang="en-US" sz="1600" b="1" dirty="0">
                <a:solidFill>
                  <a:schemeClr val="tx2">
                    <a:lumMod val="75000"/>
                  </a:schemeClr>
                </a:solidFill>
              </a:rPr>
              <a:t>numeric four digit </a:t>
            </a:r>
            <a:r>
              <a:rPr lang="en-US" sz="1600" dirty="0"/>
              <a:t>message</a:t>
            </a:r>
          </a:p>
        </p:txBody>
      </p:sp>
      <p:grpSp>
        <p:nvGrpSpPr>
          <p:cNvPr id="3" name="Group 2">
            <a:extLst>
              <a:ext uri="{FF2B5EF4-FFF2-40B4-BE49-F238E27FC236}">
                <a16:creationId xmlns:a16="http://schemas.microsoft.com/office/drawing/2014/main" id="{21F1FE1C-2208-4ED6-B6AB-4C7B6A637B77}"/>
              </a:ext>
            </a:extLst>
          </p:cNvPr>
          <p:cNvGrpSpPr/>
          <p:nvPr/>
        </p:nvGrpSpPr>
        <p:grpSpPr>
          <a:xfrm>
            <a:off x="5900435" y="1348018"/>
            <a:ext cx="2244256" cy="2455281"/>
            <a:chOff x="6864327" y="1187005"/>
            <a:chExt cx="2244256" cy="2455281"/>
          </a:xfrm>
        </p:grpSpPr>
        <p:sp>
          <p:nvSpPr>
            <p:cNvPr id="5" name="TextBox 4"/>
            <p:cNvSpPr txBox="1"/>
            <p:nvPr/>
          </p:nvSpPr>
          <p:spPr>
            <a:xfrm>
              <a:off x="7102846" y="3380676"/>
              <a:ext cx="1443859" cy="261610"/>
            </a:xfrm>
            <a:prstGeom prst="rect">
              <a:avLst/>
            </a:prstGeom>
            <a:noFill/>
          </p:spPr>
          <p:txBody>
            <a:bodyPr wrap="square" rtlCol="0">
              <a:spAutoFit/>
            </a:bodyPr>
            <a:lstStyle/>
            <a:p>
              <a:pPr algn="ctr"/>
              <a:r>
                <a:rPr lang="en-US" sz="1100" b="1" dirty="0"/>
                <a:t>Part#: PGIQD</a:t>
              </a:r>
            </a:p>
          </p:txBody>
        </p:sp>
        <p:pic>
          <p:nvPicPr>
            <p:cNvPr id="7" name="Picture 6" descr="GuestCall-IQ-Pager_18_end_v2_400px_web.png">
              <a:extLst>
                <a:ext uri="{FF2B5EF4-FFF2-40B4-BE49-F238E27FC236}">
                  <a16:creationId xmlns:a16="http://schemas.microsoft.com/office/drawing/2014/main" id="{F0529534-C5F6-4C9A-A737-7E38793C7A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9943924">
              <a:off x="6864327" y="1187005"/>
              <a:ext cx="2244256" cy="187803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626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231218" y="201561"/>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IQ Pager Charger Base Features </a:t>
            </a:r>
          </a:p>
        </p:txBody>
      </p:sp>
      <p:sp>
        <p:nvSpPr>
          <p:cNvPr id="6" name="Rectangle 5">
            <a:extLst>
              <a:ext uri="{FF2B5EF4-FFF2-40B4-BE49-F238E27FC236}">
                <a16:creationId xmlns:a16="http://schemas.microsoft.com/office/drawing/2014/main" id="{3CFE43DB-9DCF-41EA-8182-0133661269AD}"/>
              </a:ext>
            </a:extLst>
          </p:cNvPr>
          <p:cNvSpPr/>
          <p:nvPr/>
        </p:nvSpPr>
        <p:spPr>
          <a:xfrm>
            <a:off x="159259" y="974280"/>
            <a:ext cx="4809279" cy="3662541"/>
          </a:xfrm>
          <a:prstGeom prst="rect">
            <a:avLst/>
          </a:prstGeom>
        </p:spPr>
        <p:txBody>
          <a:bodyPr wrap="square">
            <a:spAutoFit/>
          </a:bodyPr>
          <a:lstStyle/>
          <a:p>
            <a:endParaRPr lang="en-US" sz="1600" dirty="0"/>
          </a:p>
          <a:p>
            <a:pPr marL="285750" indent="-285750">
              <a:buFont typeface="Arial" panose="020B0604020202020204" pitchFamily="34" charset="0"/>
              <a:buChar char="•"/>
            </a:pPr>
            <a:r>
              <a:rPr lang="en-US" b="1" dirty="0">
                <a:solidFill>
                  <a:schemeClr val="tx2">
                    <a:lumMod val="75000"/>
                  </a:schemeClr>
                </a:solidFill>
              </a:rPr>
              <a:t>Renumber pagers in seconds </a:t>
            </a:r>
            <a:r>
              <a:rPr lang="en-US" dirty="0"/>
              <a:t>with a touch of a button. </a:t>
            </a:r>
          </a:p>
          <a:p>
            <a:endParaRPr lang="en-US" dirty="0"/>
          </a:p>
          <a:p>
            <a:pPr marL="285750" indent="-285750">
              <a:buFont typeface="Arial" panose="020B0604020202020204" pitchFamily="34" charset="0"/>
              <a:buChar char="•"/>
            </a:pPr>
            <a:r>
              <a:rPr lang="en-US" b="1" dirty="0">
                <a:solidFill>
                  <a:schemeClr val="accent1">
                    <a:lumMod val="50000"/>
                  </a:schemeClr>
                </a:solidFill>
              </a:rPr>
              <a:t>Charger will save and store all programmable information </a:t>
            </a:r>
            <a:r>
              <a:rPr lang="en-US" dirty="0"/>
              <a:t>for a location.  </a:t>
            </a:r>
          </a:p>
          <a:p>
            <a:endParaRPr lang="en-US" dirty="0"/>
          </a:p>
          <a:p>
            <a:pPr marL="285750" indent="-285750">
              <a:buFont typeface="Arial" panose="020B0604020202020204" pitchFamily="34" charset="0"/>
              <a:buChar char="•"/>
            </a:pPr>
            <a:r>
              <a:rPr lang="en-US" b="1" dirty="0">
                <a:solidFill>
                  <a:schemeClr val="tx2">
                    <a:lumMod val="75000"/>
                  </a:schemeClr>
                </a:solidFill>
              </a:rPr>
              <a:t>Backwards compatible </a:t>
            </a:r>
            <a:r>
              <a:rPr lang="en-US" dirty="0"/>
              <a:t>with the old legacy IQ                                 pager &amp; charging base</a:t>
            </a:r>
          </a:p>
          <a:p>
            <a:endParaRPr lang="en-US" dirty="0"/>
          </a:p>
          <a:p>
            <a:pPr marL="285750" indent="-285750">
              <a:buFont typeface="Arial" panose="020B0604020202020204" pitchFamily="34" charset="0"/>
              <a:buChar char="•"/>
            </a:pPr>
            <a:r>
              <a:rPr lang="en-US" dirty="0">
                <a:solidFill>
                  <a:srgbClr val="000000"/>
                </a:solidFill>
              </a:rPr>
              <a:t>Maximum of </a:t>
            </a:r>
            <a:r>
              <a:rPr lang="en-US" b="1" dirty="0">
                <a:solidFill>
                  <a:schemeClr val="tx2">
                    <a:lumMod val="75000"/>
                  </a:schemeClr>
                </a:solidFill>
              </a:rPr>
              <a:t>2 chargers </a:t>
            </a:r>
            <a:r>
              <a:rPr lang="en-US" dirty="0">
                <a:solidFill>
                  <a:srgbClr val="000000"/>
                </a:solidFill>
              </a:rPr>
              <a:t>can be connected with one power supply</a:t>
            </a:r>
          </a:p>
          <a:p>
            <a:pPr marL="285750" indent="-285750">
              <a:buFont typeface="Arial" panose="020B0604020202020204" pitchFamily="34" charset="0"/>
              <a:buChar char="•"/>
            </a:pPr>
            <a:endParaRPr lang="en-US" dirty="0"/>
          </a:p>
        </p:txBody>
      </p:sp>
      <p:grpSp>
        <p:nvGrpSpPr>
          <p:cNvPr id="2" name="Group 1">
            <a:extLst>
              <a:ext uri="{FF2B5EF4-FFF2-40B4-BE49-F238E27FC236}">
                <a16:creationId xmlns:a16="http://schemas.microsoft.com/office/drawing/2014/main" id="{02121106-3A1B-4CB3-8B9E-40E7554AFC7C}"/>
              </a:ext>
            </a:extLst>
          </p:cNvPr>
          <p:cNvGrpSpPr/>
          <p:nvPr/>
        </p:nvGrpSpPr>
        <p:grpSpPr>
          <a:xfrm>
            <a:off x="5008353" y="671466"/>
            <a:ext cx="4135647" cy="3880702"/>
            <a:chOff x="4165028" y="803263"/>
            <a:chExt cx="4135647" cy="3880702"/>
          </a:xfrm>
        </p:grpSpPr>
        <p:pic>
          <p:nvPicPr>
            <p:cNvPr id="3" name="Picture 2">
              <a:extLst>
                <a:ext uri="{FF2B5EF4-FFF2-40B4-BE49-F238E27FC236}">
                  <a16:creationId xmlns:a16="http://schemas.microsoft.com/office/drawing/2014/main" id="{B0EE2AFF-B914-4136-BE8C-371CFA3C3C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79276" y="803263"/>
              <a:ext cx="1410768" cy="2134085"/>
            </a:xfrm>
            <a:prstGeom prst="rect">
              <a:avLst/>
            </a:prstGeom>
          </p:spPr>
        </p:pic>
        <p:pic>
          <p:nvPicPr>
            <p:cNvPr id="7" name="Picture 1">
              <a:extLst>
                <a:ext uri="{FF2B5EF4-FFF2-40B4-BE49-F238E27FC236}">
                  <a16:creationId xmlns:a16="http://schemas.microsoft.com/office/drawing/2014/main" id="{97894D22-8082-4160-A8A9-DA2F4CF69D1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43425" y="3185473"/>
              <a:ext cx="3147700" cy="149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56816" y="2937348"/>
              <a:ext cx="1443859" cy="261610"/>
            </a:xfrm>
            <a:prstGeom prst="rect">
              <a:avLst/>
            </a:prstGeom>
            <a:noFill/>
          </p:spPr>
          <p:txBody>
            <a:bodyPr wrap="square" rtlCol="0">
              <a:spAutoFit/>
            </a:bodyPr>
            <a:lstStyle/>
            <a:p>
              <a:pPr algn="ctr"/>
              <a:r>
                <a:rPr lang="en-US" sz="1100" b="1" dirty="0"/>
                <a:t>Part#: CHIQ</a:t>
              </a:r>
            </a:p>
          </p:txBody>
        </p:sp>
        <p:pic>
          <p:nvPicPr>
            <p:cNvPr id="10" name="Picture 9" descr="https://www.jtech.com/hs-fs/hubfs/Product%20Images/GuestCall%20IQ%20Pagers%20in%20Charger%20v1.gif?t=1501098531474&amp;width=679&amp;height=975&amp;name=GuestCall%20IQ%20Pagers%20in%20Charger%20v1.gif">
              <a:extLst>
                <a:ext uri="{FF2B5EF4-FFF2-40B4-BE49-F238E27FC236}">
                  <a16:creationId xmlns:a16="http://schemas.microsoft.com/office/drawing/2014/main" id="{EA5E2F59-53AA-4643-AD6F-E8CE001B81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5028" y="894380"/>
              <a:ext cx="1422510" cy="20429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9AAF6F1-3F88-4C98-99CC-2FBF20DE0A9D}"/>
                </a:ext>
              </a:extLst>
            </p:cNvPr>
            <p:cNvSpPr txBox="1"/>
            <p:nvPr/>
          </p:nvSpPr>
          <p:spPr>
            <a:xfrm>
              <a:off x="4298994" y="2902934"/>
              <a:ext cx="1443859" cy="261610"/>
            </a:xfrm>
            <a:prstGeom prst="rect">
              <a:avLst/>
            </a:prstGeom>
            <a:noFill/>
          </p:spPr>
          <p:txBody>
            <a:bodyPr wrap="square" rtlCol="0">
              <a:spAutoFit/>
            </a:bodyPr>
            <a:lstStyle/>
            <a:p>
              <a:pPr algn="ctr"/>
              <a:r>
                <a:rPr lang="en-US" sz="1100" b="1" dirty="0"/>
                <a:t>Part#: IQCHAR</a:t>
              </a:r>
            </a:p>
          </p:txBody>
        </p:sp>
        <p:sp>
          <p:nvSpPr>
            <p:cNvPr id="12" name="Arrow: Right 11">
              <a:extLst>
                <a:ext uri="{FF2B5EF4-FFF2-40B4-BE49-F238E27FC236}">
                  <a16:creationId xmlns:a16="http://schemas.microsoft.com/office/drawing/2014/main" id="{32D68512-89EC-432A-A241-7BA83991ABF1}"/>
                </a:ext>
              </a:extLst>
            </p:cNvPr>
            <p:cNvSpPr/>
            <p:nvPr/>
          </p:nvSpPr>
          <p:spPr>
            <a:xfrm>
              <a:off x="5844413" y="1742654"/>
              <a:ext cx="579548" cy="3464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E337C9-A588-4518-89B1-A43AA1559FA6}"/>
                </a:ext>
              </a:extLst>
            </p:cNvPr>
            <p:cNvSpPr/>
            <p:nvPr/>
          </p:nvSpPr>
          <p:spPr>
            <a:xfrm>
              <a:off x="4543425" y="3198958"/>
              <a:ext cx="3057525" cy="143099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003B5FB-CB86-4D41-8878-2BE551DE4263}"/>
                </a:ext>
              </a:extLst>
            </p:cNvPr>
            <p:cNvCxnSpPr>
              <a:cxnSpLocks/>
            </p:cNvCxnSpPr>
            <p:nvPr/>
          </p:nvCxnSpPr>
          <p:spPr>
            <a:xfrm flipH="1">
              <a:off x="6423962" y="2836938"/>
              <a:ext cx="730252" cy="5244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09428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015" y="945093"/>
            <a:ext cx="5418596" cy="3570208"/>
          </a:xfrm>
          <a:prstGeom prst="rect">
            <a:avLst/>
          </a:prstGeom>
          <a:noFill/>
        </p:spPr>
        <p:txBody>
          <a:bodyPr wrap="square" rtlCol="0">
            <a:spAutoFit/>
          </a:bodyPr>
          <a:lstStyle/>
          <a:p>
            <a:pPr marL="285750" lvl="0" indent="-285750">
              <a:buFont typeface="Arial" panose="020B0604020202020204" pitchFamily="34" charset="0"/>
              <a:buChar char="•"/>
            </a:pPr>
            <a:r>
              <a:rPr lang="en-US" sz="1600" b="1" dirty="0">
                <a:solidFill>
                  <a:schemeClr val="accent1">
                    <a:lumMod val="50000"/>
                  </a:schemeClr>
                </a:solidFill>
              </a:rPr>
              <a:t>New form factor </a:t>
            </a:r>
            <a:r>
              <a:rPr lang="en-US" sz="1600" dirty="0"/>
              <a:t>-  sleek modern look</a:t>
            </a:r>
          </a:p>
          <a:p>
            <a:pPr lvl="0"/>
            <a:endParaRPr lang="en-US" sz="1600" dirty="0"/>
          </a:p>
          <a:p>
            <a:pPr marL="285750" indent="-285750">
              <a:buFont typeface="Arial" panose="020B0604020202020204" pitchFamily="34" charset="0"/>
              <a:buChar char="•"/>
            </a:pPr>
            <a:r>
              <a:rPr lang="en-US" sz="1600" b="1" dirty="0">
                <a:solidFill>
                  <a:schemeClr val="accent1">
                    <a:lumMod val="50000"/>
                  </a:schemeClr>
                </a:solidFill>
              </a:rPr>
              <a:t>Backwards compatible </a:t>
            </a:r>
            <a:r>
              <a:rPr lang="en-US" sz="1600" dirty="0"/>
              <a:t>with legacy JTECH rugged and </a:t>
            </a:r>
            <a:r>
              <a:rPr lang="en-US" sz="1600" dirty="0" err="1"/>
              <a:t>ServerPass</a:t>
            </a:r>
            <a:r>
              <a:rPr lang="en-US" sz="1600" dirty="0"/>
              <a:t> pager</a:t>
            </a:r>
          </a:p>
          <a:p>
            <a:endParaRPr lang="en-US" sz="1600" dirty="0"/>
          </a:p>
          <a:p>
            <a:pPr marL="285750" lvl="0" indent="-285750">
              <a:buFont typeface="Arial" panose="020B0604020202020204" pitchFamily="34" charset="0"/>
              <a:buChar char="•"/>
            </a:pPr>
            <a:r>
              <a:rPr lang="en-US" sz="1600" b="1" dirty="0">
                <a:solidFill>
                  <a:schemeClr val="accent1">
                    <a:lumMod val="50000"/>
                  </a:schemeClr>
                </a:solidFill>
              </a:rPr>
              <a:t>Auto Renumbering - </a:t>
            </a:r>
            <a:r>
              <a:rPr lang="en-US" sz="1600" dirty="0"/>
              <a:t>No more duplicate pagers or missing number decals.</a:t>
            </a:r>
          </a:p>
          <a:p>
            <a:pPr lvl="0"/>
            <a:endParaRPr lang="en-US" sz="1600" dirty="0"/>
          </a:p>
          <a:p>
            <a:pPr marL="285750" indent="-285750">
              <a:buFont typeface="Arial" panose="020B0604020202020204" pitchFamily="34" charset="0"/>
              <a:buChar char="•"/>
            </a:pPr>
            <a:r>
              <a:rPr lang="en-US" sz="1600" b="1" dirty="0">
                <a:solidFill>
                  <a:schemeClr val="accent1">
                    <a:lumMod val="50000"/>
                  </a:schemeClr>
                </a:solidFill>
              </a:rPr>
              <a:t>2 clip options </a:t>
            </a:r>
            <a:r>
              <a:rPr lang="en-US" sz="1600" dirty="0"/>
              <a:t>– Metal and Plastic</a:t>
            </a:r>
          </a:p>
          <a:p>
            <a:endParaRPr lang="en-US" sz="1600" dirty="0"/>
          </a:p>
          <a:p>
            <a:pPr marL="285750" indent="-285750">
              <a:buFont typeface="Arial" panose="020B0604020202020204" pitchFamily="34" charset="0"/>
              <a:buChar char="•"/>
            </a:pPr>
            <a:r>
              <a:rPr lang="en-US" sz="1600" dirty="0"/>
              <a:t>6 capcodes (4 groups/1 individual)</a:t>
            </a:r>
          </a:p>
          <a:p>
            <a:endParaRPr lang="en-US" sz="1600" dirty="0"/>
          </a:p>
          <a:p>
            <a:pPr marL="285750" indent="-285750">
              <a:buFont typeface="Arial" panose="020B0604020202020204" pitchFamily="34" charset="0"/>
              <a:buChar char="•"/>
            </a:pPr>
            <a:r>
              <a:rPr lang="en-US" sz="1600" dirty="0"/>
              <a:t>Will receive a </a:t>
            </a:r>
            <a:r>
              <a:rPr lang="en-US" sz="1600" b="1" dirty="0">
                <a:solidFill>
                  <a:schemeClr val="tx2">
                    <a:lumMod val="75000"/>
                  </a:schemeClr>
                </a:solidFill>
              </a:rPr>
              <a:t>numeric three digit </a:t>
            </a:r>
            <a:r>
              <a:rPr lang="en-US" sz="1600" dirty="0"/>
              <a:t>message</a:t>
            </a:r>
          </a:p>
          <a:p>
            <a:pPr lvl="0"/>
            <a:endParaRPr lang="en-US" dirty="0"/>
          </a:p>
        </p:txBody>
      </p:sp>
      <p:sp>
        <p:nvSpPr>
          <p:cNvPr id="4" name="Title 13"/>
          <p:cNvSpPr txBox="1">
            <a:spLocks/>
          </p:cNvSpPr>
          <p:nvPr/>
        </p:nvSpPr>
        <p:spPr>
          <a:xfrm>
            <a:off x="189456" y="258012"/>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Rugged Pager Features </a:t>
            </a:r>
          </a:p>
        </p:txBody>
      </p:sp>
      <p:grpSp>
        <p:nvGrpSpPr>
          <p:cNvPr id="18" name="Group 17">
            <a:extLst>
              <a:ext uri="{FF2B5EF4-FFF2-40B4-BE49-F238E27FC236}">
                <a16:creationId xmlns:a16="http://schemas.microsoft.com/office/drawing/2014/main" id="{3F7EF029-441C-4AE2-8AF8-75AFA26D1844}"/>
              </a:ext>
            </a:extLst>
          </p:cNvPr>
          <p:cNvGrpSpPr/>
          <p:nvPr/>
        </p:nvGrpSpPr>
        <p:grpSpPr>
          <a:xfrm>
            <a:off x="5471031" y="1607137"/>
            <a:ext cx="3393123" cy="2054707"/>
            <a:chOff x="5708315" y="2922848"/>
            <a:chExt cx="2729733" cy="1652991"/>
          </a:xfrm>
        </p:grpSpPr>
        <p:pic>
          <p:nvPicPr>
            <p:cNvPr id="19" name="Picture 18">
              <a:extLst>
                <a:ext uri="{FF2B5EF4-FFF2-40B4-BE49-F238E27FC236}">
                  <a16:creationId xmlns:a16="http://schemas.microsoft.com/office/drawing/2014/main" id="{2C339EC8-8FD8-4B81-8F1F-215B25E193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936781" y="3110241"/>
              <a:ext cx="971280" cy="1297493"/>
            </a:xfrm>
            <a:prstGeom prst="rect">
              <a:avLst/>
            </a:prstGeom>
          </p:spPr>
        </p:pic>
        <p:pic>
          <p:nvPicPr>
            <p:cNvPr id="24" name="Picture 23">
              <a:extLst>
                <a:ext uri="{FF2B5EF4-FFF2-40B4-BE49-F238E27FC236}">
                  <a16:creationId xmlns:a16="http://schemas.microsoft.com/office/drawing/2014/main" id="{F0E6B970-4673-4D61-A867-893783E19D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3280" y="3080808"/>
              <a:ext cx="869979" cy="1262225"/>
            </a:xfrm>
            <a:prstGeom prst="rect">
              <a:avLst/>
            </a:prstGeom>
          </p:spPr>
        </p:pic>
        <p:sp>
          <p:nvSpPr>
            <p:cNvPr id="25" name="TextBox 24">
              <a:extLst>
                <a:ext uri="{FF2B5EF4-FFF2-40B4-BE49-F238E27FC236}">
                  <a16:creationId xmlns:a16="http://schemas.microsoft.com/office/drawing/2014/main" id="{9523CA20-187B-4809-84A2-07C7C2662E0C}"/>
                </a:ext>
              </a:extLst>
            </p:cNvPr>
            <p:cNvSpPr txBox="1"/>
            <p:nvPr/>
          </p:nvSpPr>
          <p:spPr>
            <a:xfrm>
              <a:off x="6329689" y="2922848"/>
              <a:ext cx="1508578" cy="261610"/>
            </a:xfrm>
            <a:prstGeom prst="rect">
              <a:avLst/>
            </a:prstGeom>
            <a:noFill/>
          </p:spPr>
          <p:txBody>
            <a:bodyPr wrap="square" rtlCol="0">
              <a:spAutoFit/>
            </a:bodyPr>
            <a:lstStyle/>
            <a:p>
              <a:pPr algn="ctr"/>
              <a:r>
                <a:rPr lang="en-US" sz="1100" b="1" dirty="0"/>
                <a:t>User Replaceable Clip</a:t>
              </a:r>
            </a:p>
          </p:txBody>
        </p:sp>
        <p:sp>
          <p:nvSpPr>
            <p:cNvPr id="26" name="TextBox 25">
              <a:extLst>
                <a:ext uri="{FF2B5EF4-FFF2-40B4-BE49-F238E27FC236}">
                  <a16:creationId xmlns:a16="http://schemas.microsoft.com/office/drawing/2014/main" id="{DEAA1782-3926-479F-B468-BF05E5A2C73A}"/>
                </a:ext>
              </a:extLst>
            </p:cNvPr>
            <p:cNvSpPr txBox="1"/>
            <p:nvPr/>
          </p:nvSpPr>
          <p:spPr>
            <a:xfrm>
              <a:off x="5708315" y="4314229"/>
              <a:ext cx="1508578" cy="261610"/>
            </a:xfrm>
            <a:prstGeom prst="rect">
              <a:avLst/>
            </a:prstGeom>
            <a:noFill/>
          </p:spPr>
          <p:txBody>
            <a:bodyPr wrap="square" rtlCol="0">
              <a:spAutoFit/>
            </a:bodyPr>
            <a:lstStyle/>
            <a:p>
              <a:pPr algn="ctr"/>
              <a:r>
                <a:rPr lang="en-US" sz="1100" b="1" dirty="0"/>
                <a:t>Metal Clip</a:t>
              </a:r>
            </a:p>
          </p:txBody>
        </p:sp>
        <p:sp>
          <p:nvSpPr>
            <p:cNvPr id="27" name="TextBox 26">
              <a:extLst>
                <a:ext uri="{FF2B5EF4-FFF2-40B4-BE49-F238E27FC236}">
                  <a16:creationId xmlns:a16="http://schemas.microsoft.com/office/drawing/2014/main" id="{693CE6B8-7E35-41A8-9E47-4F5CAB2E8E8E}"/>
                </a:ext>
              </a:extLst>
            </p:cNvPr>
            <p:cNvSpPr txBox="1"/>
            <p:nvPr/>
          </p:nvSpPr>
          <p:spPr>
            <a:xfrm>
              <a:off x="6929470" y="4283709"/>
              <a:ext cx="1508578" cy="261610"/>
            </a:xfrm>
            <a:prstGeom prst="rect">
              <a:avLst/>
            </a:prstGeom>
            <a:noFill/>
          </p:spPr>
          <p:txBody>
            <a:bodyPr wrap="square" rtlCol="0">
              <a:spAutoFit/>
            </a:bodyPr>
            <a:lstStyle/>
            <a:p>
              <a:pPr algn="ctr"/>
              <a:r>
                <a:rPr lang="en-US" sz="1100" b="1" dirty="0"/>
                <a:t>Spring Loaded</a:t>
              </a:r>
            </a:p>
          </p:txBody>
        </p:sp>
      </p:grpSp>
      <p:sp>
        <p:nvSpPr>
          <p:cNvPr id="28" name="TextBox 27">
            <a:extLst>
              <a:ext uri="{FF2B5EF4-FFF2-40B4-BE49-F238E27FC236}">
                <a16:creationId xmlns:a16="http://schemas.microsoft.com/office/drawing/2014/main" id="{913EF019-EB41-47C3-9812-C3E71CDDE4B4}"/>
              </a:ext>
            </a:extLst>
          </p:cNvPr>
          <p:cNvSpPr txBox="1"/>
          <p:nvPr/>
        </p:nvSpPr>
        <p:spPr>
          <a:xfrm>
            <a:off x="5818270" y="3493101"/>
            <a:ext cx="2040004" cy="261610"/>
          </a:xfrm>
          <a:prstGeom prst="rect">
            <a:avLst/>
          </a:prstGeom>
          <a:noFill/>
        </p:spPr>
        <p:txBody>
          <a:bodyPr wrap="square" rtlCol="0">
            <a:spAutoFit/>
          </a:bodyPr>
          <a:lstStyle/>
          <a:p>
            <a:r>
              <a:rPr lang="en-US" sz="1100" b="1" dirty="0"/>
              <a:t>Part#: PGRGDM</a:t>
            </a:r>
          </a:p>
        </p:txBody>
      </p:sp>
      <p:sp>
        <p:nvSpPr>
          <p:cNvPr id="29" name="TextBox 28">
            <a:extLst>
              <a:ext uri="{FF2B5EF4-FFF2-40B4-BE49-F238E27FC236}">
                <a16:creationId xmlns:a16="http://schemas.microsoft.com/office/drawing/2014/main" id="{D0F26A7F-62C0-40DB-83B7-857B5EAB5D3F}"/>
              </a:ext>
            </a:extLst>
          </p:cNvPr>
          <p:cNvSpPr txBox="1"/>
          <p:nvPr/>
        </p:nvSpPr>
        <p:spPr>
          <a:xfrm>
            <a:off x="7372841" y="3475808"/>
            <a:ext cx="1303961" cy="430887"/>
          </a:xfrm>
          <a:prstGeom prst="rect">
            <a:avLst/>
          </a:prstGeom>
          <a:noFill/>
        </p:spPr>
        <p:txBody>
          <a:bodyPr wrap="square" rtlCol="0">
            <a:spAutoFit/>
          </a:bodyPr>
          <a:lstStyle/>
          <a:p>
            <a:r>
              <a:rPr lang="en-US" sz="1100" b="1" dirty="0"/>
              <a:t>Part#:  PGRGDS</a:t>
            </a:r>
          </a:p>
          <a:p>
            <a:endParaRPr lang="en-US" sz="1100" b="1" dirty="0"/>
          </a:p>
        </p:txBody>
      </p:sp>
    </p:spTree>
    <p:extLst>
      <p:ext uri="{BB962C8B-B14F-4D97-AF65-F5344CB8AC3E}">
        <p14:creationId xmlns:p14="http://schemas.microsoft.com/office/powerpoint/2010/main" val="4055018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58539" y="257514"/>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Rugged Charger Base Features</a:t>
            </a:r>
          </a:p>
        </p:txBody>
      </p:sp>
      <p:sp>
        <p:nvSpPr>
          <p:cNvPr id="10" name="Rectangle 9"/>
          <p:cNvSpPr/>
          <p:nvPr/>
        </p:nvSpPr>
        <p:spPr>
          <a:xfrm>
            <a:off x="269933" y="1038038"/>
            <a:ext cx="5269475" cy="3416320"/>
          </a:xfrm>
          <a:prstGeom prst="rect">
            <a:avLst/>
          </a:prstGeom>
        </p:spPr>
        <p:txBody>
          <a:bodyPr wrap="square">
            <a:spAutoFit/>
          </a:bodyPr>
          <a:lstStyle/>
          <a:p>
            <a:endParaRPr lang="en-US" dirty="0"/>
          </a:p>
          <a:p>
            <a:pPr marL="171450" indent="-171450">
              <a:buFont typeface="Arial" panose="020B0604020202020204" pitchFamily="34" charset="0"/>
              <a:buChar char="•"/>
            </a:pPr>
            <a:r>
              <a:rPr lang="en-US" dirty="0"/>
              <a:t>First in the paging industry! </a:t>
            </a:r>
            <a:r>
              <a:rPr lang="en-US" b="1" dirty="0">
                <a:solidFill>
                  <a:schemeClr val="accent1">
                    <a:lumMod val="50000"/>
                  </a:schemeClr>
                </a:solidFill>
              </a:rPr>
              <a:t>Renumber belt pagers in seconds</a:t>
            </a:r>
            <a:r>
              <a:rPr lang="en-US" dirty="0"/>
              <a:t> with a touch of a button.</a:t>
            </a:r>
          </a:p>
          <a:p>
            <a:r>
              <a:rPr lang="en-US" dirty="0"/>
              <a:t> </a:t>
            </a:r>
          </a:p>
          <a:p>
            <a:pPr marL="171450" indent="-171450">
              <a:buFont typeface="Arial" panose="020B0604020202020204" pitchFamily="34" charset="0"/>
              <a:buChar char="•"/>
            </a:pPr>
            <a:r>
              <a:rPr lang="en-US" b="1" dirty="0">
                <a:solidFill>
                  <a:schemeClr val="accent1">
                    <a:lumMod val="50000"/>
                  </a:schemeClr>
                </a:solidFill>
              </a:rPr>
              <a:t>Backwards compatible </a:t>
            </a:r>
            <a:r>
              <a:rPr lang="en-US" dirty="0"/>
              <a:t>with the old legacy rugged pager.</a:t>
            </a:r>
          </a:p>
          <a:p>
            <a:endParaRPr lang="en-US" dirty="0"/>
          </a:p>
          <a:p>
            <a:pPr marL="285750" indent="-285750">
              <a:buFont typeface="Arial" panose="020B0604020202020204" pitchFamily="34" charset="0"/>
              <a:buChar char="•"/>
            </a:pPr>
            <a:r>
              <a:rPr lang="en-US" b="1" dirty="0">
                <a:solidFill>
                  <a:schemeClr val="accent1">
                    <a:lumMod val="50000"/>
                  </a:schemeClr>
                </a:solidFill>
              </a:rPr>
              <a:t>Will save and store all programmable information </a:t>
            </a:r>
            <a:r>
              <a:rPr lang="en-US" dirty="0"/>
              <a:t>for a location</a:t>
            </a:r>
          </a:p>
          <a:p>
            <a:endParaRPr lang="en-US" dirty="0"/>
          </a:p>
          <a:p>
            <a:pPr marL="285750" indent="-285750">
              <a:buFont typeface="Arial" panose="020B0604020202020204" pitchFamily="34" charset="0"/>
              <a:buChar char="•"/>
            </a:pPr>
            <a:r>
              <a:rPr lang="en-US" dirty="0">
                <a:solidFill>
                  <a:srgbClr val="000000"/>
                </a:solidFill>
              </a:rPr>
              <a:t>Maximum of </a:t>
            </a:r>
            <a:r>
              <a:rPr lang="en-US" b="1" dirty="0">
                <a:solidFill>
                  <a:schemeClr val="tx2">
                    <a:lumMod val="75000"/>
                  </a:schemeClr>
                </a:solidFill>
              </a:rPr>
              <a:t>5 chargers </a:t>
            </a:r>
            <a:r>
              <a:rPr lang="en-US" dirty="0">
                <a:solidFill>
                  <a:srgbClr val="000000"/>
                </a:solidFill>
              </a:rPr>
              <a:t>can be connected with one power supply</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6167" y="907773"/>
            <a:ext cx="3096832" cy="2124903"/>
          </a:xfrm>
          <a:prstGeom prst="rect">
            <a:avLst/>
          </a:prstGeom>
        </p:spPr>
      </p:pic>
      <p:pic>
        <p:nvPicPr>
          <p:cNvPr id="13" name="Picture 12"/>
          <p:cNvPicPr>
            <a:picLocks noChangeAspect="1"/>
          </p:cNvPicPr>
          <p:nvPr/>
        </p:nvPicPr>
        <p:blipFill>
          <a:blip r:embed="rId3"/>
          <a:stretch>
            <a:fillRect/>
          </a:stretch>
        </p:blipFill>
        <p:spPr>
          <a:xfrm>
            <a:off x="6273589" y="3032676"/>
            <a:ext cx="2053332" cy="1115590"/>
          </a:xfrm>
          <a:prstGeom prst="rect">
            <a:avLst/>
          </a:prstGeom>
        </p:spPr>
      </p:pic>
      <p:sp>
        <p:nvSpPr>
          <p:cNvPr id="7" name="TextBox 6"/>
          <p:cNvSpPr txBox="1"/>
          <p:nvPr/>
        </p:nvSpPr>
        <p:spPr>
          <a:xfrm>
            <a:off x="7034641" y="2425182"/>
            <a:ext cx="1443859" cy="261610"/>
          </a:xfrm>
          <a:prstGeom prst="rect">
            <a:avLst/>
          </a:prstGeom>
          <a:noFill/>
        </p:spPr>
        <p:txBody>
          <a:bodyPr wrap="square" rtlCol="0">
            <a:spAutoFit/>
          </a:bodyPr>
          <a:lstStyle/>
          <a:p>
            <a:pPr algn="ctr"/>
            <a:r>
              <a:rPr lang="en-US" sz="1100" b="1" dirty="0"/>
              <a:t>Part#: CHRG</a:t>
            </a:r>
          </a:p>
        </p:txBody>
      </p:sp>
    </p:spTree>
    <p:extLst>
      <p:ext uri="{BB962C8B-B14F-4D97-AF65-F5344CB8AC3E}">
        <p14:creationId xmlns:p14="http://schemas.microsoft.com/office/powerpoint/2010/main" val="3468710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55" y="845706"/>
            <a:ext cx="6266795" cy="1708160"/>
          </a:xfrm>
          <a:prstGeom prst="rect">
            <a:avLst/>
          </a:prstGeom>
          <a:noFill/>
        </p:spPr>
        <p:txBody>
          <a:bodyPr wrap="square" rtlCol="0">
            <a:spAutoFit/>
          </a:bodyPr>
          <a:lstStyle/>
          <a:p>
            <a:pPr marL="171450" lvl="0" indent="-171450">
              <a:buFont typeface="Arial" panose="020B0604020202020204" pitchFamily="34" charset="0"/>
              <a:buChar char="•"/>
            </a:pPr>
            <a:r>
              <a:rPr lang="en-US" sz="1500" dirty="0"/>
              <a:t>4 digit pager number capability</a:t>
            </a:r>
          </a:p>
          <a:p>
            <a:pPr marL="171450" lvl="0" indent="-171450">
              <a:buFont typeface="Arial" panose="020B0604020202020204" pitchFamily="34" charset="0"/>
              <a:buChar char="•"/>
            </a:pPr>
            <a:r>
              <a:rPr lang="en-US" sz="1500" b="1" dirty="0">
                <a:solidFill>
                  <a:schemeClr val="accent1">
                    <a:lumMod val="50000"/>
                  </a:schemeClr>
                </a:solidFill>
              </a:rPr>
              <a:t>Full color TFT display </a:t>
            </a:r>
            <a:r>
              <a:rPr lang="en-US" sz="1500" dirty="0"/>
              <a:t> - 16 characters/line x 7 lines </a:t>
            </a:r>
          </a:p>
          <a:p>
            <a:pPr marL="171450" lvl="0" indent="-171450">
              <a:buFont typeface="Arial" panose="020B0604020202020204" pitchFamily="34" charset="0"/>
              <a:buChar char="•"/>
            </a:pPr>
            <a:r>
              <a:rPr lang="en-US" sz="1500" dirty="0"/>
              <a:t>Customizable power up and stand by message – text, logo or image</a:t>
            </a:r>
          </a:p>
          <a:p>
            <a:pPr marL="171450" lvl="0" indent="-171450">
              <a:buFont typeface="Arial" panose="020B0604020202020204" pitchFamily="34" charset="0"/>
              <a:buChar char="•"/>
            </a:pPr>
            <a:r>
              <a:rPr lang="en-US" sz="1500" dirty="0"/>
              <a:t>10 programmable canned messages available (text or graphics)</a:t>
            </a:r>
          </a:p>
          <a:p>
            <a:pPr marL="628650" lvl="1" indent="-171450">
              <a:buFont typeface="Arial" panose="020B0604020202020204" pitchFamily="34" charset="0"/>
              <a:buChar char="•"/>
            </a:pPr>
            <a:r>
              <a:rPr lang="en-US" sz="1500" dirty="0"/>
              <a:t>128 x 64 bmp image size can be uploaded for canned messages</a:t>
            </a:r>
          </a:p>
          <a:p>
            <a:pPr marL="171450" lvl="0" indent="-171450">
              <a:buFont typeface="Arial" panose="020B0604020202020204" pitchFamily="34" charset="0"/>
              <a:buChar char="•"/>
            </a:pPr>
            <a:r>
              <a:rPr lang="en-US" sz="1500" dirty="0"/>
              <a:t>8 cap code storage</a:t>
            </a:r>
          </a:p>
          <a:p>
            <a:pPr marL="171450" indent="-171450">
              <a:buFont typeface="Arial" panose="020B0604020202020204" pitchFamily="34" charset="0"/>
              <a:buChar char="•"/>
            </a:pPr>
            <a:r>
              <a:rPr lang="en-US" sz="1500" b="1" dirty="0">
                <a:solidFill>
                  <a:schemeClr val="accent1">
                    <a:lumMod val="50000"/>
                  </a:schemeClr>
                </a:solidFill>
              </a:rPr>
              <a:t>Uses Lithium Ion Batteries</a:t>
            </a:r>
            <a:endParaRPr lang="en-US" sz="1500" dirty="0"/>
          </a:p>
        </p:txBody>
      </p:sp>
      <p:sp>
        <p:nvSpPr>
          <p:cNvPr id="4" name="Title 13"/>
          <p:cNvSpPr txBox="1">
            <a:spLocks/>
          </p:cNvSpPr>
          <p:nvPr/>
        </p:nvSpPr>
        <p:spPr>
          <a:xfrm>
            <a:off x="226032" y="160742"/>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400" dirty="0" err="1">
                <a:latin typeface="+mn-lt"/>
              </a:rPr>
              <a:t>StaffCall</a:t>
            </a:r>
            <a:r>
              <a:rPr lang="en-US" altLang="en-US" sz="2400" dirty="0">
                <a:latin typeface="+mn-lt"/>
              </a:rPr>
              <a:t> &amp; SmartCall IQ Pager Features</a:t>
            </a:r>
          </a:p>
        </p:txBody>
      </p:sp>
      <p:grpSp>
        <p:nvGrpSpPr>
          <p:cNvPr id="5" name="Group 4">
            <a:extLst>
              <a:ext uri="{FF2B5EF4-FFF2-40B4-BE49-F238E27FC236}">
                <a16:creationId xmlns:a16="http://schemas.microsoft.com/office/drawing/2014/main" id="{BC992CCD-B8F7-477D-A134-456E73A43227}"/>
              </a:ext>
            </a:extLst>
          </p:cNvPr>
          <p:cNvGrpSpPr/>
          <p:nvPr/>
        </p:nvGrpSpPr>
        <p:grpSpPr>
          <a:xfrm>
            <a:off x="6172492" y="713984"/>
            <a:ext cx="1465756" cy="1760756"/>
            <a:chOff x="6949732" y="2322102"/>
            <a:chExt cx="1744431" cy="2095518"/>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370989">
              <a:off x="7488217" y="2322102"/>
              <a:ext cx="1205946" cy="1964713"/>
            </a:xfrm>
            <a:prstGeom prst="rect">
              <a:avLst/>
            </a:prstGeom>
          </p:spPr>
        </p:pic>
        <p:sp>
          <p:nvSpPr>
            <p:cNvPr id="7" name="TextBox 6"/>
            <p:cNvSpPr txBox="1"/>
            <p:nvPr/>
          </p:nvSpPr>
          <p:spPr>
            <a:xfrm>
              <a:off x="6949732" y="4156010"/>
              <a:ext cx="1443859" cy="261610"/>
            </a:xfrm>
            <a:prstGeom prst="rect">
              <a:avLst/>
            </a:prstGeom>
            <a:noFill/>
          </p:spPr>
          <p:txBody>
            <a:bodyPr wrap="square" rtlCol="0">
              <a:spAutoFit/>
            </a:bodyPr>
            <a:lstStyle/>
            <a:p>
              <a:pPr algn="ctr"/>
              <a:r>
                <a:rPr lang="en-US" sz="1100" b="1" dirty="0"/>
                <a:t>Part#: STFIQ</a:t>
              </a:r>
            </a:p>
          </p:txBody>
        </p:sp>
      </p:grpSp>
      <p:sp>
        <p:nvSpPr>
          <p:cNvPr id="8" name="TextBox 7">
            <a:extLst>
              <a:ext uri="{FF2B5EF4-FFF2-40B4-BE49-F238E27FC236}">
                <a16:creationId xmlns:a16="http://schemas.microsoft.com/office/drawing/2014/main" id="{986DF9F2-BE00-4174-835D-55FA9D5CC177}"/>
              </a:ext>
            </a:extLst>
          </p:cNvPr>
          <p:cNvSpPr txBox="1"/>
          <p:nvPr/>
        </p:nvSpPr>
        <p:spPr>
          <a:xfrm>
            <a:off x="7191103" y="4016726"/>
            <a:ext cx="1443859" cy="261610"/>
          </a:xfrm>
          <a:prstGeom prst="rect">
            <a:avLst/>
          </a:prstGeom>
          <a:noFill/>
        </p:spPr>
        <p:txBody>
          <a:bodyPr wrap="square" rtlCol="0">
            <a:spAutoFit/>
          </a:bodyPr>
          <a:lstStyle/>
          <a:p>
            <a:pPr algn="ctr"/>
            <a:r>
              <a:rPr lang="en-US" sz="1100" b="1" dirty="0"/>
              <a:t>Part#: BSMTIQ</a:t>
            </a:r>
          </a:p>
        </p:txBody>
      </p:sp>
      <p:pic>
        <p:nvPicPr>
          <p:cNvPr id="10" name="Picture 9">
            <a:extLst>
              <a:ext uri="{FF2B5EF4-FFF2-40B4-BE49-F238E27FC236}">
                <a16:creationId xmlns:a16="http://schemas.microsoft.com/office/drawing/2014/main" id="{7D1803C8-46D9-4C0E-8A2A-05FC90D9F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73069">
            <a:off x="7967735" y="2080526"/>
            <a:ext cx="820229" cy="1889123"/>
          </a:xfrm>
          <a:prstGeom prst="rect">
            <a:avLst/>
          </a:prstGeom>
        </p:spPr>
      </p:pic>
      <p:sp>
        <p:nvSpPr>
          <p:cNvPr id="3" name="TextBox 2">
            <a:extLst>
              <a:ext uri="{FF2B5EF4-FFF2-40B4-BE49-F238E27FC236}">
                <a16:creationId xmlns:a16="http://schemas.microsoft.com/office/drawing/2014/main" id="{CF54E862-3B70-40A4-B06F-92398C7E2CA0}"/>
              </a:ext>
            </a:extLst>
          </p:cNvPr>
          <p:cNvSpPr txBox="1"/>
          <p:nvPr/>
        </p:nvSpPr>
        <p:spPr>
          <a:xfrm>
            <a:off x="330909" y="3036077"/>
            <a:ext cx="6828818" cy="1877437"/>
          </a:xfrm>
          <a:prstGeom prst="rect">
            <a:avLst/>
          </a:prstGeom>
          <a:noFill/>
        </p:spPr>
        <p:txBody>
          <a:bodyPr wrap="square" numCol="2" rtlCol="0">
            <a:spAutoFit/>
          </a:bodyPr>
          <a:lstStyle/>
          <a:p>
            <a:pPr lvl="0"/>
            <a:r>
              <a:rPr lang="en-US" sz="1600" u="sng" dirty="0"/>
              <a:t>StaffCall IQ Features </a:t>
            </a:r>
          </a:p>
          <a:p>
            <a:pPr marL="171450" lvl="0" indent="-171450">
              <a:buFont typeface="Arial" panose="020B0604020202020204" pitchFamily="34" charset="0"/>
              <a:buChar char="•"/>
            </a:pPr>
            <a:r>
              <a:rPr lang="en-US" sz="1600" dirty="0"/>
              <a:t>Single pager charging via Micro USB cable</a:t>
            </a:r>
          </a:p>
          <a:p>
            <a:pPr marL="171450" lvl="0" indent="-171450">
              <a:buFont typeface="Arial" panose="020B0604020202020204" pitchFamily="34" charset="0"/>
              <a:buChar char="•"/>
            </a:pPr>
            <a:r>
              <a:rPr lang="en-US" sz="1600" dirty="0"/>
              <a:t>Holster or lanyard option</a:t>
            </a:r>
          </a:p>
          <a:p>
            <a:pPr marL="171450" lvl="0" indent="-171450">
              <a:buFont typeface="Arial" panose="020B0604020202020204" pitchFamily="34" charset="0"/>
              <a:buChar char="•"/>
            </a:pPr>
            <a:r>
              <a:rPr lang="en-US" sz="1600" dirty="0"/>
              <a:t>Magnetic charging pins </a:t>
            </a:r>
          </a:p>
          <a:p>
            <a:pPr marL="171450" lvl="0" indent="-171450">
              <a:buFont typeface="Arial" panose="020B0604020202020204" pitchFamily="34" charset="0"/>
              <a:buChar char="•"/>
            </a:pPr>
            <a:r>
              <a:rPr lang="en-US" sz="1600" dirty="0"/>
              <a:t>Scrolling side button </a:t>
            </a:r>
          </a:p>
          <a:p>
            <a:pPr lvl="0"/>
            <a:endParaRPr lang="en-US" dirty="0"/>
          </a:p>
          <a:p>
            <a:pPr lvl="0"/>
            <a:r>
              <a:rPr lang="en-US" sz="1600" dirty="0"/>
              <a:t>	</a:t>
            </a:r>
            <a:r>
              <a:rPr lang="en-US" sz="1600" u="sng" dirty="0"/>
              <a:t>SmartCall IQ Features</a:t>
            </a:r>
          </a:p>
          <a:p>
            <a:pPr marL="628650" lvl="1" indent="-171450">
              <a:buFont typeface="Arial" panose="020B0604020202020204" pitchFamily="34" charset="0"/>
              <a:buChar char="•"/>
            </a:pPr>
            <a:r>
              <a:rPr lang="en-US" sz="1600" dirty="0"/>
              <a:t>Lanyard option </a:t>
            </a:r>
          </a:p>
        </p:txBody>
      </p:sp>
    </p:spTree>
    <p:extLst>
      <p:ext uri="{BB962C8B-B14F-4D97-AF65-F5344CB8AC3E}">
        <p14:creationId xmlns:p14="http://schemas.microsoft.com/office/powerpoint/2010/main" val="4031509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236" y="1211508"/>
            <a:ext cx="6334540" cy="1077218"/>
          </a:xfrm>
          <a:prstGeom prst="rect">
            <a:avLst/>
          </a:prstGeom>
          <a:noFill/>
        </p:spPr>
        <p:txBody>
          <a:bodyPr wrap="square" rtlCol="0">
            <a:spAutoFit/>
          </a:bodyPr>
          <a:lstStyle/>
          <a:p>
            <a:pPr marL="171450" lvl="0" indent="-171450">
              <a:buFont typeface="Arial" panose="020B0604020202020204" pitchFamily="34" charset="0"/>
              <a:buChar char="•"/>
            </a:pPr>
            <a:r>
              <a:rPr lang="en-US" sz="1600" dirty="0"/>
              <a:t>Allows for the ability to perform programming functions in bulk</a:t>
            </a:r>
          </a:p>
          <a:p>
            <a:endParaRPr lang="en-US" sz="1600" dirty="0"/>
          </a:p>
          <a:p>
            <a:pPr marL="171450" indent="-171450">
              <a:buFont typeface="Arial" panose="020B0604020202020204" pitchFamily="34" charset="0"/>
              <a:buChar char="•"/>
            </a:pPr>
            <a:r>
              <a:rPr lang="en-US" sz="1600" dirty="0"/>
              <a:t>Ability to read and program Base ID, Frequency, Alert type and alert time on the pagers via the charging base</a:t>
            </a:r>
          </a:p>
        </p:txBody>
      </p:sp>
      <p:sp>
        <p:nvSpPr>
          <p:cNvPr id="4" name="Title 13"/>
          <p:cNvSpPr txBox="1">
            <a:spLocks/>
          </p:cNvSpPr>
          <p:nvPr/>
        </p:nvSpPr>
        <p:spPr>
          <a:xfrm>
            <a:off x="281173" y="338233"/>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err="1">
                <a:latin typeface="+mn-lt"/>
              </a:rPr>
              <a:t>StaffCall</a:t>
            </a:r>
            <a:r>
              <a:rPr lang="en-US" altLang="en-US" sz="2800" dirty="0">
                <a:latin typeface="+mn-lt"/>
              </a:rPr>
              <a:t> &amp; SmartCall IQ Pager Charger</a:t>
            </a:r>
          </a:p>
        </p:txBody>
      </p:sp>
      <p:grpSp>
        <p:nvGrpSpPr>
          <p:cNvPr id="3" name="Group 2">
            <a:extLst>
              <a:ext uri="{FF2B5EF4-FFF2-40B4-BE49-F238E27FC236}">
                <a16:creationId xmlns:a16="http://schemas.microsoft.com/office/drawing/2014/main" id="{7199FF1B-1F94-4675-AFB9-ED6D912918BA}"/>
              </a:ext>
            </a:extLst>
          </p:cNvPr>
          <p:cNvGrpSpPr/>
          <p:nvPr/>
        </p:nvGrpSpPr>
        <p:grpSpPr>
          <a:xfrm>
            <a:off x="7515617" y="2712981"/>
            <a:ext cx="1276384" cy="1589768"/>
            <a:chOff x="6308276" y="777289"/>
            <a:chExt cx="1891035" cy="2355332"/>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7331" y="777289"/>
              <a:ext cx="1115493" cy="1967742"/>
            </a:xfrm>
            <a:prstGeom prst="rect">
              <a:avLst/>
            </a:prstGeom>
          </p:spPr>
        </p:pic>
        <p:sp>
          <p:nvSpPr>
            <p:cNvPr id="8" name="TextBox 7"/>
            <p:cNvSpPr txBox="1"/>
            <p:nvPr/>
          </p:nvSpPr>
          <p:spPr>
            <a:xfrm>
              <a:off x="6308276" y="2745031"/>
              <a:ext cx="1891035" cy="387590"/>
            </a:xfrm>
            <a:prstGeom prst="rect">
              <a:avLst/>
            </a:prstGeom>
            <a:noFill/>
          </p:spPr>
          <p:txBody>
            <a:bodyPr wrap="square" rtlCol="0">
              <a:spAutoFit/>
            </a:bodyPr>
            <a:lstStyle/>
            <a:p>
              <a:pPr algn="ctr"/>
              <a:r>
                <a:rPr lang="en-US" sz="1100" b="1" dirty="0"/>
                <a:t>Part#: STFCHAR</a:t>
              </a:r>
            </a:p>
          </p:txBody>
        </p:sp>
      </p:grpSp>
      <p:pic>
        <p:nvPicPr>
          <p:cNvPr id="6" name="Picture 5">
            <a:extLst>
              <a:ext uri="{FF2B5EF4-FFF2-40B4-BE49-F238E27FC236}">
                <a16:creationId xmlns:a16="http://schemas.microsoft.com/office/drawing/2014/main" id="{84D7036A-F736-4C4B-B7EF-EFEBA5F639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1355" y="775193"/>
            <a:ext cx="952454" cy="1428681"/>
          </a:xfrm>
          <a:prstGeom prst="rect">
            <a:avLst/>
          </a:prstGeom>
        </p:spPr>
      </p:pic>
      <p:sp>
        <p:nvSpPr>
          <p:cNvPr id="9" name="TextBox 8">
            <a:extLst>
              <a:ext uri="{FF2B5EF4-FFF2-40B4-BE49-F238E27FC236}">
                <a16:creationId xmlns:a16="http://schemas.microsoft.com/office/drawing/2014/main" id="{BA41E7BF-F5D9-4DE6-AA64-DC36B316B92F}"/>
              </a:ext>
            </a:extLst>
          </p:cNvPr>
          <p:cNvSpPr txBox="1"/>
          <p:nvPr/>
        </p:nvSpPr>
        <p:spPr>
          <a:xfrm>
            <a:off x="7590730" y="2218546"/>
            <a:ext cx="1276384" cy="261610"/>
          </a:xfrm>
          <a:prstGeom prst="rect">
            <a:avLst/>
          </a:prstGeom>
          <a:noFill/>
        </p:spPr>
        <p:txBody>
          <a:bodyPr wrap="square" rtlCol="0">
            <a:spAutoFit/>
          </a:bodyPr>
          <a:lstStyle/>
          <a:p>
            <a:pPr algn="ctr"/>
            <a:r>
              <a:rPr lang="en-US" sz="1100" b="1" dirty="0"/>
              <a:t>Part#: SMTCHAR</a:t>
            </a:r>
          </a:p>
        </p:txBody>
      </p:sp>
      <p:sp>
        <p:nvSpPr>
          <p:cNvPr id="7" name="TextBox 6">
            <a:extLst>
              <a:ext uri="{FF2B5EF4-FFF2-40B4-BE49-F238E27FC236}">
                <a16:creationId xmlns:a16="http://schemas.microsoft.com/office/drawing/2014/main" id="{D70B0DD0-47F7-4260-A4E6-E2B8F47EE7FE}"/>
              </a:ext>
            </a:extLst>
          </p:cNvPr>
          <p:cNvSpPr txBox="1"/>
          <p:nvPr/>
        </p:nvSpPr>
        <p:spPr>
          <a:xfrm>
            <a:off x="281173" y="3198756"/>
            <a:ext cx="7201998" cy="1169551"/>
          </a:xfrm>
          <a:prstGeom prst="rect">
            <a:avLst/>
          </a:prstGeom>
          <a:noFill/>
        </p:spPr>
        <p:txBody>
          <a:bodyPr wrap="square" numCol="2" rtlCol="0">
            <a:spAutoFit/>
          </a:bodyPr>
          <a:lstStyle/>
          <a:p>
            <a:r>
              <a:rPr lang="en-US" sz="1400" u="sng" dirty="0"/>
              <a:t>StaffCall IQ Charger</a:t>
            </a:r>
          </a:p>
          <a:p>
            <a:pPr marL="285750" indent="-285750">
              <a:buFont typeface="Arial" panose="020B0604020202020204" pitchFamily="34" charset="0"/>
              <a:buChar char="•"/>
            </a:pPr>
            <a:r>
              <a:rPr lang="en-US" sz="1400" dirty="0"/>
              <a:t>15 Position with option to daisy chain up </a:t>
            </a:r>
          </a:p>
          <a:p>
            <a:r>
              <a:rPr lang="en-US" sz="1400" dirty="0"/>
              <a:t>       to 4 chargers</a:t>
            </a:r>
          </a:p>
          <a:p>
            <a:pPr marL="285750" indent="-285750">
              <a:buFont typeface="Arial" panose="020B0604020202020204" pitchFamily="34" charset="0"/>
              <a:buChar char="•"/>
            </a:pPr>
            <a:r>
              <a:rPr lang="en-US" sz="1400" dirty="0"/>
              <a:t>Programming via Mini USB Cable</a:t>
            </a:r>
          </a:p>
          <a:p>
            <a:endParaRPr lang="en-US" sz="1400" dirty="0"/>
          </a:p>
          <a:p>
            <a:r>
              <a:rPr lang="en-US" sz="1400" u="sng" dirty="0"/>
              <a:t>SmartCall IQ Charger</a:t>
            </a:r>
          </a:p>
          <a:p>
            <a:pPr marL="285750" indent="-285750">
              <a:buFont typeface="Arial" panose="020B0604020202020204" pitchFamily="34" charset="0"/>
              <a:buChar char="•"/>
            </a:pPr>
            <a:r>
              <a:rPr lang="en-US" sz="1400" dirty="0"/>
              <a:t>30 position only – cannot be daisy chained</a:t>
            </a:r>
          </a:p>
          <a:p>
            <a:pPr marL="285750" indent="-285750">
              <a:buFont typeface="Arial" panose="020B0604020202020204" pitchFamily="34" charset="0"/>
              <a:buChar char="•"/>
            </a:pPr>
            <a:r>
              <a:rPr lang="en-US" sz="1400" dirty="0"/>
              <a:t>Programming via Type A USB cable</a:t>
            </a:r>
          </a:p>
        </p:txBody>
      </p:sp>
    </p:spTree>
    <p:extLst>
      <p:ext uri="{BB962C8B-B14F-4D97-AF65-F5344CB8AC3E}">
        <p14:creationId xmlns:p14="http://schemas.microsoft.com/office/powerpoint/2010/main" val="381164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93820"/>
            <a:ext cx="7772400" cy="592930"/>
          </a:xfrm>
        </p:spPr>
        <p:txBody>
          <a:bodyPr>
            <a:normAutofit fontScale="90000"/>
          </a:bodyPr>
          <a:lstStyle/>
          <a:p>
            <a:r>
              <a:rPr lang="en-US" dirty="0"/>
              <a:t>JTECH Introduction </a:t>
            </a:r>
            <a:br>
              <a:rPr lang="en-US" dirty="0"/>
            </a:br>
            <a:endParaRPr lang="en-US" dirty="0"/>
          </a:p>
        </p:txBody>
      </p:sp>
    </p:spTree>
    <p:extLst>
      <p:ext uri="{BB962C8B-B14F-4D97-AF65-F5344CB8AC3E}">
        <p14:creationId xmlns:p14="http://schemas.microsoft.com/office/powerpoint/2010/main" val="1346895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93820"/>
            <a:ext cx="7772400" cy="592930"/>
          </a:xfrm>
        </p:spPr>
        <p:txBody>
          <a:bodyPr>
            <a:normAutofit fontScale="90000"/>
          </a:bodyPr>
          <a:lstStyle/>
          <a:p>
            <a:r>
              <a:rPr lang="en-US" dirty="0"/>
              <a:t>TRANSMITTERS</a:t>
            </a:r>
            <a:br>
              <a:rPr lang="en-US" dirty="0"/>
            </a:br>
            <a:endParaRPr lang="en-US" dirty="0"/>
          </a:p>
        </p:txBody>
      </p:sp>
    </p:spTree>
    <p:extLst>
      <p:ext uri="{BB962C8B-B14F-4D97-AF65-F5344CB8AC3E}">
        <p14:creationId xmlns:p14="http://schemas.microsoft.com/office/powerpoint/2010/main" val="3769340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a:extLst>
              <a:ext uri="{FF2B5EF4-FFF2-40B4-BE49-F238E27FC236}">
                <a16:creationId xmlns:a16="http://schemas.microsoft.com/office/drawing/2014/main" id="{30C76A2B-7068-4199-953A-8B715E605FF7}"/>
              </a:ext>
            </a:extLst>
          </p:cNvPr>
          <p:cNvSpPr txBox="1">
            <a:spLocks/>
          </p:cNvSpPr>
          <p:nvPr/>
        </p:nvSpPr>
        <p:spPr>
          <a:xfrm>
            <a:off x="196830" y="188160"/>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Transmitters</a:t>
            </a:r>
          </a:p>
        </p:txBody>
      </p:sp>
      <p:sp>
        <p:nvSpPr>
          <p:cNvPr id="3" name="TextBox 2">
            <a:extLst>
              <a:ext uri="{FF2B5EF4-FFF2-40B4-BE49-F238E27FC236}">
                <a16:creationId xmlns:a16="http://schemas.microsoft.com/office/drawing/2014/main" id="{5185C477-7B25-4B76-B8AB-919D8C9C4A01}"/>
              </a:ext>
            </a:extLst>
          </p:cNvPr>
          <p:cNvSpPr txBox="1"/>
          <p:nvPr/>
        </p:nvSpPr>
        <p:spPr>
          <a:xfrm>
            <a:off x="303275" y="877301"/>
            <a:ext cx="8727909" cy="4001095"/>
          </a:xfrm>
          <a:prstGeom prst="rect">
            <a:avLst/>
          </a:prstGeom>
          <a:noFill/>
        </p:spPr>
        <p:txBody>
          <a:bodyPr wrap="square" rtlCol="0">
            <a:spAutoFit/>
          </a:bodyPr>
          <a:lstStyle/>
          <a:p>
            <a:pPr lvl="0"/>
            <a:r>
              <a:rPr lang="en-US" sz="2400" b="1" dirty="0">
                <a:solidFill>
                  <a:schemeClr val="tx2">
                    <a:lumMod val="75000"/>
                  </a:schemeClr>
                </a:solidFill>
              </a:rPr>
              <a:t>All JTECH transmitter features:</a:t>
            </a:r>
          </a:p>
          <a:p>
            <a:pPr lvl="0"/>
            <a:endParaRPr lang="en-US" sz="1600" b="1" dirty="0">
              <a:solidFill>
                <a:schemeClr val="tx2">
                  <a:lumMod val="75000"/>
                </a:schemeClr>
              </a:solidFill>
            </a:endParaRPr>
          </a:p>
          <a:p>
            <a:pPr lvl="0"/>
            <a:endParaRPr lang="en-US" sz="1600" b="1" dirty="0">
              <a:solidFill>
                <a:schemeClr val="tx2">
                  <a:lumMod val="75000"/>
                </a:schemeClr>
              </a:solidFill>
            </a:endParaRPr>
          </a:p>
          <a:p>
            <a:pPr marL="171450" lvl="0" indent="-171450">
              <a:buFont typeface="Arial" panose="020B0604020202020204" pitchFamily="34" charset="0"/>
              <a:buChar char="•"/>
            </a:pPr>
            <a:r>
              <a:rPr lang="en-US" sz="1600" b="1" dirty="0">
                <a:solidFill>
                  <a:schemeClr val="tx2">
                    <a:lumMod val="75000"/>
                  </a:schemeClr>
                </a:solidFill>
              </a:rPr>
              <a:t>Handle up to 9999 pagers*</a:t>
            </a:r>
          </a:p>
          <a:p>
            <a:pPr lvl="0"/>
            <a:endParaRPr lang="en-US" sz="1600" b="1" dirty="0">
              <a:solidFill>
                <a:schemeClr val="tx2">
                  <a:lumMod val="75000"/>
                </a:schemeClr>
              </a:solidFill>
            </a:endParaRPr>
          </a:p>
          <a:p>
            <a:pPr marL="171450" lvl="0" indent="-171450">
              <a:buFont typeface="Arial" panose="020B0604020202020204" pitchFamily="34" charset="0"/>
              <a:buChar char="•"/>
            </a:pPr>
            <a:r>
              <a:rPr lang="en-US" sz="1600" b="1" dirty="0">
                <a:solidFill>
                  <a:schemeClr val="tx2">
                    <a:lumMod val="75000"/>
                  </a:schemeClr>
                </a:solidFill>
              </a:rPr>
              <a:t>Backlit LED Display and keypad**</a:t>
            </a:r>
          </a:p>
          <a:p>
            <a:pPr lvl="0"/>
            <a:endParaRPr lang="en-US" sz="1600" b="1" dirty="0">
              <a:solidFill>
                <a:schemeClr val="tx2">
                  <a:lumMod val="75000"/>
                </a:schemeClr>
              </a:solidFill>
            </a:endParaRPr>
          </a:p>
          <a:p>
            <a:pPr marL="171450" lvl="0" indent="-171450">
              <a:buFont typeface="Arial" panose="020B0604020202020204" pitchFamily="34" charset="0"/>
              <a:buChar char="•"/>
            </a:pPr>
            <a:r>
              <a:rPr lang="en-US" sz="1600" b="1" dirty="0">
                <a:solidFill>
                  <a:schemeClr val="tx2">
                    <a:lumMod val="75000"/>
                  </a:schemeClr>
                </a:solidFill>
              </a:rPr>
              <a:t>Menu Driven programming for ease of use</a:t>
            </a:r>
          </a:p>
          <a:p>
            <a:pPr lvl="0"/>
            <a:endParaRPr lang="en-US" sz="1600" b="1" dirty="0">
              <a:solidFill>
                <a:schemeClr val="tx2">
                  <a:lumMod val="75000"/>
                </a:schemeClr>
              </a:solidFill>
            </a:endParaRPr>
          </a:p>
          <a:p>
            <a:pPr marL="171450" lvl="0" indent="-171450">
              <a:buFont typeface="Arial" panose="020B0604020202020204" pitchFamily="34" charset="0"/>
              <a:buChar char="•"/>
            </a:pPr>
            <a:r>
              <a:rPr lang="en-US" sz="1600" b="1" dirty="0">
                <a:solidFill>
                  <a:schemeClr val="tx2">
                    <a:lumMod val="75000"/>
                  </a:schemeClr>
                </a:solidFill>
              </a:rPr>
              <a:t>Numerous mounting options</a:t>
            </a:r>
          </a:p>
          <a:p>
            <a:pPr lvl="0"/>
            <a:endParaRPr lang="en-US" sz="1600" b="1" dirty="0">
              <a:solidFill>
                <a:schemeClr val="tx2">
                  <a:lumMod val="75000"/>
                </a:schemeClr>
              </a:solidFill>
            </a:endParaRPr>
          </a:p>
          <a:p>
            <a:pPr marL="171450" lvl="0" indent="-171450">
              <a:buFont typeface="Arial" panose="020B0604020202020204" pitchFamily="34" charset="0"/>
              <a:buChar char="•"/>
            </a:pPr>
            <a:r>
              <a:rPr lang="en-US" sz="1600" b="1" dirty="0">
                <a:solidFill>
                  <a:schemeClr val="tx2">
                    <a:lumMod val="75000"/>
                  </a:schemeClr>
                </a:solidFill>
              </a:rPr>
              <a:t>UHF bandwidth </a:t>
            </a:r>
          </a:p>
          <a:p>
            <a:pPr lvl="0"/>
            <a:endParaRPr lang="en-US" sz="1600" b="1" dirty="0">
              <a:solidFill>
                <a:schemeClr val="tx2">
                  <a:lumMod val="75000"/>
                </a:schemeClr>
              </a:solidFill>
            </a:endParaRPr>
          </a:p>
          <a:p>
            <a:pPr lvl="0"/>
            <a:endParaRPr lang="en-US" sz="1600" b="1" dirty="0">
              <a:solidFill>
                <a:schemeClr val="tx2">
                  <a:lumMod val="75000"/>
                </a:schemeClr>
              </a:solidFill>
            </a:endParaRPr>
          </a:p>
          <a:p>
            <a:r>
              <a:rPr lang="en-US" sz="1100" dirty="0">
                <a:solidFill>
                  <a:schemeClr val="tx2">
                    <a:lumMod val="75000"/>
                  </a:schemeClr>
                </a:solidFill>
              </a:rPr>
              <a:t>*All In One &amp; </a:t>
            </a:r>
            <a:r>
              <a:rPr lang="en-US" sz="1100" dirty="0" err="1">
                <a:solidFill>
                  <a:schemeClr val="tx2">
                    <a:lumMod val="75000"/>
                  </a:schemeClr>
                </a:solidFill>
              </a:rPr>
              <a:t>ServerCall</a:t>
            </a:r>
            <a:r>
              <a:rPr lang="en-US" sz="1100" dirty="0">
                <a:solidFill>
                  <a:schemeClr val="tx2">
                    <a:lumMod val="75000"/>
                  </a:schemeClr>
                </a:solidFill>
              </a:rPr>
              <a:t> transmitters do not accept 9999 pagers</a:t>
            </a:r>
          </a:p>
          <a:p>
            <a:pPr lvl="0"/>
            <a:r>
              <a:rPr lang="en-US" sz="1100" dirty="0">
                <a:solidFill>
                  <a:schemeClr val="tx2">
                    <a:lumMod val="75000"/>
                  </a:schemeClr>
                </a:solidFill>
              </a:rPr>
              <a:t>**</a:t>
            </a:r>
            <a:r>
              <a:rPr lang="en-US" sz="1100" dirty="0" err="1">
                <a:solidFill>
                  <a:schemeClr val="tx2">
                    <a:lumMod val="75000"/>
                  </a:schemeClr>
                </a:solidFill>
              </a:rPr>
              <a:t>ServerCall</a:t>
            </a:r>
            <a:r>
              <a:rPr lang="en-US" sz="1100" dirty="0">
                <a:solidFill>
                  <a:schemeClr val="tx2">
                    <a:lumMod val="75000"/>
                  </a:schemeClr>
                </a:solidFill>
              </a:rPr>
              <a:t> transmitters do not feature a backlit keypad</a:t>
            </a:r>
          </a:p>
        </p:txBody>
      </p:sp>
      <p:grpSp>
        <p:nvGrpSpPr>
          <p:cNvPr id="4" name="Group 3">
            <a:extLst>
              <a:ext uri="{FF2B5EF4-FFF2-40B4-BE49-F238E27FC236}">
                <a16:creationId xmlns:a16="http://schemas.microsoft.com/office/drawing/2014/main" id="{213FB4DD-CB4C-4D6C-B9BB-87DF803E0000}"/>
              </a:ext>
            </a:extLst>
          </p:cNvPr>
          <p:cNvGrpSpPr/>
          <p:nvPr/>
        </p:nvGrpSpPr>
        <p:grpSpPr>
          <a:xfrm>
            <a:off x="5453034" y="660894"/>
            <a:ext cx="3319010" cy="2806384"/>
            <a:chOff x="5364134" y="626974"/>
            <a:chExt cx="3319010" cy="2806384"/>
          </a:xfrm>
        </p:grpSpPr>
        <p:pic>
          <p:nvPicPr>
            <p:cNvPr id="13" name="Picture 12">
              <a:extLst>
                <a:ext uri="{FF2B5EF4-FFF2-40B4-BE49-F238E27FC236}">
                  <a16:creationId xmlns:a16="http://schemas.microsoft.com/office/drawing/2014/main" id="{6E554CCA-7F07-43D3-8C0A-D2D53570A1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5180" y="626974"/>
              <a:ext cx="2167727" cy="2077114"/>
            </a:xfrm>
            <a:prstGeom prst="rect">
              <a:avLst/>
            </a:prstGeom>
          </p:spPr>
        </p:pic>
        <p:pic>
          <p:nvPicPr>
            <p:cNvPr id="11" name="Picture 10">
              <a:extLst>
                <a:ext uri="{FF2B5EF4-FFF2-40B4-BE49-F238E27FC236}">
                  <a16:creationId xmlns:a16="http://schemas.microsoft.com/office/drawing/2014/main" id="{49E5152C-ED3D-40DD-9EAD-7AEA3F3BAC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234121">
              <a:off x="5364134" y="1814456"/>
              <a:ext cx="708158" cy="1514590"/>
            </a:xfrm>
            <a:prstGeom prst="rect">
              <a:avLst/>
            </a:prstGeom>
          </p:spPr>
        </p:pic>
        <p:pic>
          <p:nvPicPr>
            <p:cNvPr id="16" name="Picture 15">
              <a:extLst>
                <a:ext uri="{FF2B5EF4-FFF2-40B4-BE49-F238E27FC236}">
                  <a16:creationId xmlns:a16="http://schemas.microsoft.com/office/drawing/2014/main" id="{6ED6E8F4-7398-4F87-B1C1-53EF5453A3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4739" y="2244804"/>
              <a:ext cx="1248405" cy="1188554"/>
            </a:xfrm>
            <a:prstGeom prst="rect">
              <a:avLst/>
            </a:prstGeom>
          </p:spPr>
        </p:pic>
        <p:pic>
          <p:nvPicPr>
            <p:cNvPr id="8" name="Picture 7">
              <a:extLst>
                <a:ext uri="{FF2B5EF4-FFF2-40B4-BE49-F238E27FC236}">
                  <a16:creationId xmlns:a16="http://schemas.microsoft.com/office/drawing/2014/main" id="{C53387D5-D5A2-4BAA-B6DC-02C90FE107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67423" y="2064086"/>
              <a:ext cx="1837636" cy="1258958"/>
            </a:xfrm>
            <a:prstGeom prst="rect">
              <a:avLst/>
            </a:prstGeom>
          </p:spPr>
        </p:pic>
      </p:grpSp>
    </p:spTree>
    <p:extLst>
      <p:ext uri="{BB962C8B-B14F-4D97-AF65-F5344CB8AC3E}">
        <p14:creationId xmlns:p14="http://schemas.microsoft.com/office/powerpoint/2010/main" val="4254821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3004" y="130484"/>
            <a:ext cx="8229600" cy="857250"/>
          </a:xfrm>
        </p:spPr>
        <p:txBody>
          <a:bodyPr>
            <a:normAutofit/>
          </a:bodyPr>
          <a:lstStyle/>
          <a:p>
            <a:pPr algn="l" eaLnBrk="1" hangingPunct="1"/>
            <a:r>
              <a:rPr lang="en-US" altLang="en-US" sz="2800" dirty="0"/>
              <a:t>NEO Guest Transmitter</a:t>
            </a:r>
          </a:p>
        </p:txBody>
      </p:sp>
      <p:sp>
        <p:nvSpPr>
          <p:cNvPr id="25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B69DF6F7-F1A5-4068-AB92-6B49D65D5BBA}" type="slidenum">
              <a:rPr lang="en-US" altLang="en-US" sz="900">
                <a:solidFill>
                  <a:schemeClr val="bg1"/>
                </a:solidFill>
                <a:latin typeface="Times New Roman" panose="02020603050405020304" pitchFamily="18" charset="0"/>
                <a:cs typeface="Arial" panose="020B0604020202020204" pitchFamily="34" charset="0"/>
              </a:rPr>
              <a:pPr fontAlgn="base">
                <a:spcBef>
                  <a:spcPct val="0"/>
                </a:spcBef>
                <a:spcAft>
                  <a:spcPct val="0"/>
                </a:spcAft>
                <a:buClrTx/>
                <a:buFontTx/>
                <a:buNone/>
              </a:pPr>
              <a:t>32</a:t>
            </a:fld>
            <a:endParaRPr lang="en-US" altLang="en-US" sz="900">
              <a:solidFill>
                <a:schemeClr val="bg1"/>
              </a:solidFill>
              <a:latin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6AB85C90-BEAA-4E59-A6DA-32A500C2AC84}"/>
              </a:ext>
            </a:extLst>
          </p:cNvPr>
          <p:cNvSpPr txBox="1"/>
          <p:nvPr/>
        </p:nvSpPr>
        <p:spPr>
          <a:xfrm>
            <a:off x="252609" y="971046"/>
            <a:ext cx="5810100" cy="1200329"/>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t>“Entry level” – basic transmitter </a:t>
            </a:r>
          </a:p>
          <a:p>
            <a:endParaRPr lang="en-US" altLang="en-US" dirty="0"/>
          </a:p>
          <a:p>
            <a:pPr marL="285750" indent="-285750">
              <a:buFont typeface="Arial" panose="020B0604020202020204" pitchFamily="34" charset="0"/>
              <a:buChar char="•"/>
            </a:pPr>
            <a:r>
              <a:rPr lang="en-US" altLang="en-US" dirty="0"/>
              <a:t>Great for small footprint locations</a:t>
            </a:r>
          </a:p>
          <a:p>
            <a:endParaRPr lang="en-US" altLang="en-US" dirty="0"/>
          </a:p>
        </p:txBody>
      </p:sp>
      <p:grpSp>
        <p:nvGrpSpPr>
          <p:cNvPr id="6" name="Group 5">
            <a:extLst>
              <a:ext uri="{FF2B5EF4-FFF2-40B4-BE49-F238E27FC236}">
                <a16:creationId xmlns:a16="http://schemas.microsoft.com/office/drawing/2014/main" id="{527AF71B-E350-4C7C-B0F7-767DED9869DF}"/>
              </a:ext>
            </a:extLst>
          </p:cNvPr>
          <p:cNvGrpSpPr/>
          <p:nvPr/>
        </p:nvGrpSpPr>
        <p:grpSpPr>
          <a:xfrm>
            <a:off x="4831019" y="130484"/>
            <a:ext cx="993262" cy="2139395"/>
            <a:chOff x="6372838" y="280851"/>
            <a:chExt cx="1540099" cy="3317230"/>
          </a:xfrm>
        </p:grpSpPr>
        <p:pic>
          <p:nvPicPr>
            <p:cNvPr id="4" name="Picture 3">
              <a:extLst>
                <a:ext uri="{FF2B5EF4-FFF2-40B4-BE49-F238E27FC236}">
                  <a16:creationId xmlns:a16="http://schemas.microsoft.com/office/drawing/2014/main" id="{947618D9-EB52-4E2F-9459-1BE14C818A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28550" y="280851"/>
              <a:ext cx="1428677" cy="3055620"/>
            </a:xfrm>
            <a:prstGeom prst="rect">
              <a:avLst/>
            </a:prstGeom>
          </p:spPr>
        </p:pic>
        <p:sp>
          <p:nvSpPr>
            <p:cNvPr id="12" name="TextBox 11">
              <a:extLst>
                <a:ext uri="{FF2B5EF4-FFF2-40B4-BE49-F238E27FC236}">
                  <a16:creationId xmlns:a16="http://schemas.microsoft.com/office/drawing/2014/main" id="{B6C142F6-6358-49B3-B582-A3E5698DF17A}"/>
                </a:ext>
              </a:extLst>
            </p:cNvPr>
            <p:cNvSpPr txBox="1"/>
            <p:nvPr/>
          </p:nvSpPr>
          <p:spPr>
            <a:xfrm>
              <a:off x="6372838" y="3336471"/>
              <a:ext cx="1540099" cy="261610"/>
            </a:xfrm>
            <a:prstGeom prst="rect">
              <a:avLst/>
            </a:prstGeom>
            <a:noFill/>
          </p:spPr>
          <p:txBody>
            <a:bodyPr wrap="square" rtlCol="0">
              <a:spAutoFit/>
            </a:bodyPr>
            <a:lstStyle/>
            <a:p>
              <a:pPr algn="ctr"/>
              <a:r>
                <a:rPr lang="en-US" sz="1100" b="1" dirty="0"/>
                <a:t>Part#: NEO10</a:t>
              </a:r>
            </a:p>
          </p:txBody>
        </p:sp>
      </p:grpSp>
      <p:pic>
        <p:nvPicPr>
          <p:cNvPr id="8" name="Picture 7">
            <a:extLst>
              <a:ext uri="{FF2B5EF4-FFF2-40B4-BE49-F238E27FC236}">
                <a16:creationId xmlns:a16="http://schemas.microsoft.com/office/drawing/2014/main" id="{EF58CF66-76D4-4532-937B-299FFB3BD1E7}"/>
              </a:ext>
            </a:extLst>
          </p:cNvPr>
          <p:cNvPicPr>
            <a:picLocks noChangeAspect="1"/>
          </p:cNvPicPr>
          <p:nvPr/>
        </p:nvPicPr>
        <p:blipFill>
          <a:blip r:embed="rId3"/>
          <a:stretch>
            <a:fillRect/>
          </a:stretch>
        </p:blipFill>
        <p:spPr>
          <a:xfrm>
            <a:off x="5994601" y="2462095"/>
            <a:ext cx="2474186" cy="1845296"/>
          </a:xfrm>
          <a:prstGeom prst="rect">
            <a:avLst/>
          </a:prstGeom>
        </p:spPr>
      </p:pic>
      <p:sp>
        <p:nvSpPr>
          <p:cNvPr id="9" name="TextBox 8">
            <a:extLst>
              <a:ext uri="{FF2B5EF4-FFF2-40B4-BE49-F238E27FC236}">
                <a16:creationId xmlns:a16="http://schemas.microsoft.com/office/drawing/2014/main" id="{96AE1DC5-6B9D-4629-8F63-95F0FCA84A82}"/>
              </a:ext>
            </a:extLst>
          </p:cNvPr>
          <p:cNvSpPr txBox="1"/>
          <p:nvPr/>
        </p:nvSpPr>
        <p:spPr>
          <a:xfrm>
            <a:off x="7149381" y="4114568"/>
            <a:ext cx="1387514" cy="261610"/>
          </a:xfrm>
          <a:prstGeom prst="rect">
            <a:avLst/>
          </a:prstGeom>
          <a:noFill/>
        </p:spPr>
        <p:txBody>
          <a:bodyPr wrap="square" rtlCol="0">
            <a:spAutoFit/>
          </a:bodyPr>
          <a:lstStyle/>
          <a:p>
            <a:pPr algn="ctr"/>
            <a:r>
              <a:rPr lang="en-US" sz="1100" b="1" dirty="0"/>
              <a:t>Part#: NEODP20</a:t>
            </a:r>
          </a:p>
        </p:txBody>
      </p:sp>
      <p:sp>
        <p:nvSpPr>
          <p:cNvPr id="10" name="Rectangle 2">
            <a:extLst>
              <a:ext uri="{FF2B5EF4-FFF2-40B4-BE49-F238E27FC236}">
                <a16:creationId xmlns:a16="http://schemas.microsoft.com/office/drawing/2014/main" id="{4B2BEE01-EFE6-4277-8D64-5CF3193C5E49}"/>
              </a:ext>
            </a:extLst>
          </p:cNvPr>
          <p:cNvSpPr txBox="1">
            <a:spLocks noChangeArrowheads="1"/>
          </p:cNvSpPr>
          <p:nvPr/>
        </p:nvSpPr>
        <p:spPr>
          <a:xfrm>
            <a:off x="69574" y="2019964"/>
            <a:ext cx="8229600"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r>
              <a:rPr lang="en-US" altLang="en-US" sz="2800" dirty="0"/>
              <a:t>NEO </a:t>
            </a:r>
            <a:r>
              <a:rPr lang="en-US" altLang="en-US" sz="2800" dirty="0" err="1"/>
              <a:t>ServerCall</a:t>
            </a:r>
            <a:r>
              <a:rPr lang="en-US" altLang="en-US" sz="2800" dirty="0"/>
              <a:t> Transmitter</a:t>
            </a:r>
          </a:p>
        </p:txBody>
      </p:sp>
      <p:sp>
        <p:nvSpPr>
          <p:cNvPr id="11" name="TextBox 10">
            <a:extLst>
              <a:ext uri="{FF2B5EF4-FFF2-40B4-BE49-F238E27FC236}">
                <a16:creationId xmlns:a16="http://schemas.microsoft.com/office/drawing/2014/main" id="{B6E89CEF-D2B1-475E-9819-83FA9B9B32A8}"/>
              </a:ext>
            </a:extLst>
          </p:cNvPr>
          <p:cNvSpPr txBox="1"/>
          <p:nvPr/>
        </p:nvSpPr>
        <p:spPr>
          <a:xfrm>
            <a:off x="354114" y="2735939"/>
            <a:ext cx="5810100" cy="2031325"/>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t>Direct Press with 20 buttons</a:t>
            </a:r>
          </a:p>
          <a:p>
            <a:endParaRPr lang="en-US" altLang="en-US" dirty="0"/>
          </a:p>
          <a:p>
            <a:pPr marL="285750" indent="-285750">
              <a:buFont typeface="Arial" panose="020B0604020202020204" pitchFamily="34" charset="0"/>
              <a:buChar char="•"/>
            </a:pPr>
            <a:r>
              <a:rPr lang="en-US" altLang="en-US" dirty="0"/>
              <a:t>Handles up to 20 pagers.</a:t>
            </a:r>
          </a:p>
          <a:p>
            <a:endParaRPr lang="en-US" altLang="en-US" dirty="0"/>
          </a:p>
          <a:p>
            <a:pPr marL="285750" indent="-285750">
              <a:buFont typeface="Arial" panose="020B0604020202020204" pitchFamily="34" charset="0"/>
              <a:buChar char="•"/>
            </a:pPr>
            <a:r>
              <a:rPr lang="en-US" altLang="en-US" dirty="0"/>
              <a:t>Great for small footprint locations</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Optional Detachable dry erase board</a:t>
            </a:r>
          </a:p>
        </p:txBody>
      </p:sp>
    </p:spTree>
    <p:extLst>
      <p:ext uri="{BB962C8B-B14F-4D97-AF65-F5344CB8AC3E}">
        <p14:creationId xmlns:p14="http://schemas.microsoft.com/office/powerpoint/2010/main" val="2226490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9700" y="127910"/>
            <a:ext cx="5039723" cy="857250"/>
          </a:xfrm>
        </p:spPr>
        <p:txBody>
          <a:bodyPr>
            <a:normAutofit/>
          </a:bodyPr>
          <a:lstStyle/>
          <a:p>
            <a:pPr algn="l" eaLnBrk="1" hangingPunct="1"/>
            <a:r>
              <a:rPr lang="en-US" altLang="en-US" sz="2400" dirty="0" err="1"/>
              <a:t>GuestCall</a:t>
            </a:r>
            <a:r>
              <a:rPr lang="en-US" altLang="en-US" sz="2400" dirty="0"/>
              <a:t> IQ</a:t>
            </a:r>
            <a:r>
              <a:rPr lang="en-US" altLang="en-US" sz="2400" baseline="30000" dirty="0"/>
              <a:t> ®</a:t>
            </a:r>
            <a:r>
              <a:rPr lang="en-US" altLang="en-US" sz="2400" dirty="0"/>
              <a:t> Base Station</a:t>
            </a:r>
          </a:p>
        </p:txBody>
      </p:sp>
      <p:sp>
        <p:nvSpPr>
          <p:cNvPr id="2560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B69DF6F7-F1A5-4068-AB92-6B49D65D5BBA}" type="slidenum">
              <a:rPr lang="en-US" altLang="en-US" sz="900">
                <a:solidFill>
                  <a:schemeClr val="bg1"/>
                </a:solidFill>
                <a:latin typeface="Times New Roman" panose="02020603050405020304" pitchFamily="18" charset="0"/>
                <a:cs typeface="Arial" panose="020B0604020202020204" pitchFamily="34" charset="0"/>
              </a:rPr>
              <a:pPr fontAlgn="base">
                <a:spcBef>
                  <a:spcPct val="0"/>
                </a:spcBef>
                <a:spcAft>
                  <a:spcPct val="0"/>
                </a:spcAft>
                <a:buClrTx/>
                <a:buFontTx/>
                <a:buNone/>
              </a:pPr>
              <a:t>33</a:t>
            </a:fld>
            <a:endParaRPr lang="en-US" altLang="en-US" sz="900">
              <a:solidFill>
                <a:schemeClr val="bg1"/>
              </a:solidFill>
              <a:latin typeface="Times New Roman" panose="02020603050405020304" pitchFamily="18" charset="0"/>
              <a:cs typeface="Arial" panose="020B0604020202020204" pitchFamily="34" charset="0"/>
            </a:endParaRPr>
          </a:p>
        </p:txBody>
      </p:sp>
      <p:grpSp>
        <p:nvGrpSpPr>
          <p:cNvPr id="6" name="Group 5"/>
          <p:cNvGrpSpPr/>
          <p:nvPr/>
        </p:nvGrpSpPr>
        <p:grpSpPr>
          <a:xfrm>
            <a:off x="6105881" y="1391802"/>
            <a:ext cx="2560188" cy="2012630"/>
            <a:chOff x="918507" y="3217667"/>
            <a:chExt cx="2199672" cy="1778112"/>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507" y="3217667"/>
              <a:ext cx="2199672" cy="1549597"/>
            </a:xfrm>
            <a:prstGeom prst="rect">
              <a:avLst/>
            </a:prstGeom>
          </p:spPr>
        </p:pic>
        <p:sp>
          <p:nvSpPr>
            <p:cNvPr id="8" name="TextBox 7"/>
            <p:cNvSpPr txBox="1"/>
            <p:nvPr/>
          </p:nvSpPr>
          <p:spPr>
            <a:xfrm>
              <a:off x="1599162" y="4764653"/>
              <a:ext cx="1253244" cy="231126"/>
            </a:xfrm>
            <a:prstGeom prst="rect">
              <a:avLst/>
            </a:prstGeom>
            <a:noFill/>
          </p:spPr>
          <p:txBody>
            <a:bodyPr wrap="square" rtlCol="0">
              <a:spAutoFit/>
            </a:bodyPr>
            <a:lstStyle/>
            <a:p>
              <a:r>
                <a:rPr lang="en-US" sz="1100" b="1" dirty="0"/>
                <a:t>Part # TXGCIQ</a:t>
              </a:r>
            </a:p>
          </p:txBody>
        </p:sp>
      </p:grpSp>
      <p:sp>
        <p:nvSpPr>
          <p:cNvPr id="9" name="TextBox 8">
            <a:extLst>
              <a:ext uri="{FF2B5EF4-FFF2-40B4-BE49-F238E27FC236}">
                <a16:creationId xmlns:a16="http://schemas.microsoft.com/office/drawing/2014/main" id="{50A365DD-8EA3-44F2-B882-672ABDA5BBE8}"/>
              </a:ext>
            </a:extLst>
          </p:cNvPr>
          <p:cNvSpPr txBox="1"/>
          <p:nvPr/>
        </p:nvSpPr>
        <p:spPr>
          <a:xfrm>
            <a:off x="139700" y="1578454"/>
            <a:ext cx="6298869" cy="2308324"/>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t>Standard Desktop Transmitter.</a:t>
            </a:r>
          </a:p>
          <a:p>
            <a:endParaRPr lang="en-US" altLang="en-US" dirty="0"/>
          </a:p>
          <a:p>
            <a:pPr marL="285750" indent="-285750">
              <a:buFont typeface="Arial" panose="020B0604020202020204" pitchFamily="34" charset="0"/>
              <a:buChar char="•"/>
            </a:pPr>
            <a:r>
              <a:rPr lang="en-US" altLang="en-US" dirty="0"/>
              <a:t>Duty alerts for quick reminders and communication</a:t>
            </a:r>
          </a:p>
          <a:p>
            <a:endParaRPr lang="en-US" altLang="en-US" dirty="0"/>
          </a:p>
          <a:p>
            <a:pPr marL="285750" indent="-285750">
              <a:buFont typeface="Arial" panose="020B0604020202020204" pitchFamily="34" charset="0"/>
              <a:buChar char="•"/>
            </a:pPr>
            <a:r>
              <a:rPr lang="en-US" altLang="en-US" dirty="0"/>
              <a:t>Connects to any RS232 serial port of PC for Software paging</a:t>
            </a:r>
          </a:p>
          <a:p>
            <a:endParaRPr lang="en-US" altLang="en-US" dirty="0"/>
          </a:p>
          <a:p>
            <a:pPr marL="285750" indent="-285750">
              <a:buFont typeface="Arial" panose="020B0604020202020204" pitchFamily="34" charset="0"/>
              <a:buChar char="•"/>
            </a:pPr>
            <a:r>
              <a:rPr lang="en-US" altLang="en-US" dirty="0"/>
              <a:t>Durable membrane (keypad), limits intrusion of liquids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87784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1031" y="1106099"/>
            <a:ext cx="6079435" cy="321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marL="285750" indent="-285750">
              <a:spcBef>
                <a:spcPct val="0"/>
              </a:spcBef>
              <a:spcAft>
                <a:spcPts val="400"/>
              </a:spcAft>
              <a:buClrTx/>
            </a:pPr>
            <a:r>
              <a:rPr lang="en-US" altLang="en-US" sz="1600" dirty="0">
                <a:latin typeface="+mn-lt"/>
                <a:ea typeface="Times New Roman" panose="02020603050405020304" pitchFamily="18" charset="0"/>
                <a:cs typeface="Arial" panose="020B0604020202020204" pitchFamily="34" charset="0"/>
              </a:rPr>
              <a:t>Small footprint / Sleek design unique to JTECH</a:t>
            </a:r>
          </a:p>
          <a:p>
            <a:pPr>
              <a:spcBef>
                <a:spcPct val="0"/>
              </a:spcBef>
              <a:spcAft>
                <a:spcPts val="400"/>
              </a:spcAft>
              <a:buClrTx/>
              <a:buNone/>
            </a:pPr>
            <a:endParaRPr lang="en-US" altLang="en-US" sz="1600" dirty="0">
              <a:latin typeface="+mn-lt"/>
              <a:ea typeface="Times New Roman" panose="02020603050405020304" pitchFamily="18" charset="0"/>
              <a:cs typeface="Arial" panose="020B0604020202020204" pitchFamily="34" charset="0"/>
            </a:endParaRPr>
          </a:p>
          <a:p>
            <a:pPr marL="285750" indent="-285750">
              <a:spcBef>
                <a:spcPct val="0"/>
              </a:spcBef>
              <a:spcAft>
                <a:spcPts val="400"/>
              </a:spcAft>
              <a:buClrTx/>
            </a:pPr>
            <a:r>
              <a:rPr lang="en-US" altLang="en-US" sz="1600" dirty="0">
                <a:latin typeface="+mn-lt"/>
                <a:ea typeface="Times New Roman" panose="02020603050405020304" pitchFamily="18" charset="0"/>
                <a:cs typeface="Arial" panose="020B0604020202020204" pitchFamily="34" charset="0"/>
              </a:rPr>
              <a:t>Unique design includes transmitter, charger and pagers All-In-One unit.</a:t>
            </a:r>
          </a:p>
          <a:p>
            <a:pPr>
              <a:spcBef>
                <a:spcPct val="0"/>
              </a:spcBef>
              <a:spcAft>
                <a:spcPts val="400"/>
              </a:spcAft>
              <a:buClrTx/>
              <a:buNone/>
            </a:pPr>
            <a:endParaRPr lang="en-US" altLang="en-US" sz="1600" dirty="0">
              <a:latin typeface="+mn-lt"/>
              <a:ea typeface="Times New Roman" panose="02020603050405020304" pitchFamily="18" charset="0"/>
              <a:cs typeface="Arial" panose="020B0604020202020204" pitchFamily="34" charset="0"/>
            </a:endParaRPr>
          </a:p>
          <a:p>
            <a:pPr marL="285750" indent="-285750">
              <a:spcBef>
                <a:spcPct val="0"/>
              </a:spcBef>
              <a:spcAft>
                <a:spcPts val="400"/>
              </a:spcAft>
              <a:buClrTx/>
            </a:pPr>
            <a:r>
              <a:rPr lang="en-US" altLang="en-US" sz="1600" dirty="0">
                <a:latin typeface="+mn-lt"/>
                <a:ea typeface="Times New Roman" panose="02020603050405020304" pitchFamily="18" charset="0"/>
                <a:cs typeface="Arial" panose="020B0604020202020204" pitchFamily="34" charset="0"/>
              </a:rPr>
              <a:t>Holds up to 15 IQ pagers</a:t>
            </a:r>
          </a:p>
          <a:p>
            <a:pPr>
              <a:spcBef>
                <a:spcPct val="0"/>
              </a:spcBef>
              <a:spcAft>
                <a:spcPts val="400"/>
              </a:spcAft>
              <a:buClrTx/>
              <a:buNone/>
            </a:pPr>
            <a:endParaRPr lang="en-US" altLang="en-US" sz="1600" dirty="0">
              <a:latin typeface="+mn-lt"/>
              <a:ea typeface="Times New Roman" panose="02020603050405020304" pitchFamily="18" charset="0"/>
              <a:cs typeface="Arial" panose="020B0604020202020204" pitchFamily="34" charset="0"/>
            </a:endParaRPr>
          </a:p>
          <a:p>
            <a:pPr marL="285750" indent="-285750">
              <a:spcBef>
                <a:spcPct val="0"/>
              </a:spcBef>
              <a:spcAft>
                <a:spcPts val="400"/>
              </a:spcAft>
              <a:buClrTx/>
            </a:pPr>
            <a:r>
              <a:rPr lang="en-US" altLang="en-US" sz="1600" dirty="0">
                <a:latin typeface="+mn-lt"/>
                <a:ea typeface="Times New Roman" panose="02020603050405020304" pitchFamily="18" charset="0"/>
                <a:cs typeface="Arial" panose="020B0604020202020204" pitchFamily="34" charset="0"/>
              </a:rPr>
              <a:t>Patented automatic pager renumbering system allows all IQ pagers to be renumbered at the touch of a button.</a:t>
            </a:r>
          </a:p>
          <a:p>
            <a:pPr>
              <a:spcBef>
                <a:spcPct val="0"/>
              </a:spcBef>
              <a:spcAft>
                <a:spcPts val="400"/>
              </a:spcAft>
              <a:buClrTx/>
              <a:buNone/>
            </a:pPr>
            <a:endParaRPr lang="en-US" altLang="en-US" sz="1600" dirty="0">
              <a:latin typeface="+mn-lt"/>
              <a:ea typeface="Times New Roman" panose="02020603050405020304" pitchFamily="18" charset="0"/>
              <a:cs typeface="Arial" panose="020B0604020202020204" pitchFamily="34" charset="0"/>
            </a:endParaRPr>
          </a:p>
          <a:p>
            <a:pPr marL="285750" indent="-285750">
              <a:spcBef>
                <a:spcPct val="0"/>
              </a:spcBef>
              <a:spcAft>
                <a:spcPts val="400"/>
              </a:spcAft>
              <a:buClrTx/>
            </a:pPr>
            <a:r>
              <a:rPr lang="en-US" altLang="en-US" sz="1600" dirty="0">
                <a:latin typeface="+mn-lt"/>
                <a:ea typeface="Times New Roman" panose="02020603050405020304" pitchFamily="18" charset="0"/>
                <a:cs typeface="Arial" panose="020B0604020202020204" pitchFamily="34" charset="0"/>
              </a:rPr>
              <a:t>Duty alerts for quick reminders and communication</a:t>
            </a:r>
          </a:p>
        </p:txBody>
      </p:sp>
      <p:sp>
        <p:nvSpPr>
          <p:cNvPr id="3" name="Rectangle 2"/>
          <p:cNvSpPr txBox="1">
            <a:spLocks noChangeArrowheads="1"/>
          </p:cNvSpPr>
          <p:nvPr/>
        </p:nvSpPr>
        <p:spPr>
          <a:xfrm>
            <a:off x="301031" y="345227"/>
            <a:ext cx="5363106" cy="509943"/>
          </a:xfrm>
          <a:prstGeom prst="rect">
            <a:avLst/>
          </a:prstGeom>
        </p:spPr>
        <p:txBody>
          <a:bodyPr>
            <a:norm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r>
              <a:rPr lang="en-US" altLang="en-US" sz="2400" dirty="0"/>
              <a:t>IQAIO - All in One Transmitter</a:t>
            </a:r>
          </a:p>
        </p:txBody>
      </p:sp>
      <p:grpSp>
        <p:nvGrpSpPr>
          <p:cNvPr id="6" name="Group 5"/>
          <p:cNvGrpSpPr/>
          <p:nvPr/>
        </p:nvGrpSpPr>
        <p:grpSpPr>
          <a:xfrm>
            <a:off x="6581701" y="1289049"/>
            <a:ext cx="1978099" cy="2125075"/>
            <a:chOff x="5760278" y="2550517"/>
            <a:chExt cx="1880858" cy="1981357"/>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60278" y="2550517"/>
              <a:ext cx="1880858" cy="1825347"/>
            </a:xfrm>
            <a:prstGeom prst="rect">
              <a:avLst/>
            </a:prstGeom>
          </p:spPr>
        </p:pic>
        <p:sp>
          <p:nvSpPr>
            <p:cNvPr id="8" name="TextBox 7"/>
            <p:cNvSpPr txBox="1"/>
            <p:nvPr/>
          </p:nvSpPr>
          <p:spPr>
            <a:xfrm>
              <a:off x="5909359" y="4302621"/>
              <a:ext cx="1359458" cy="229253"/>
            </a:xfrm>
            <a:prstGeom prst="rect">
              <a:avLst/>
            </a:prstGeom>
            <a:noFill/>
          </p:spPr>
          <p:txBody>
            <a:bodyPr wrap="square" rtlCol="0">
              <a:spAutoFit/>
            </a:bodyPr>
            <a:lstStyle/>
            <a:p>
              <a:r>
                <a:rPr lang="en-US" sz="1100" b="1" dirty="0"/>
                <a:t>Part # - IQAIO</a:t>
              </a:r>
            </a:p>
          </p:txBody>
        </p:sp>
      </p:grpSp>
    </p:spTree>
    <p:extLst>
      <p:ext uri="{BB962C8B-B14F-4D97-AF65-F5344CB8AC3E}">
        <p14:creationId xmlns:p14="http://schemas.microsoft.com/office/powerpoint/2010/main" val="424221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3"/>
          <p:cNvSpPr>
            <a:spLocks noGrp="1"/>
          </p:cNvSpPr>
          <p:nvPr>
            <p:ph type="title"/>
          </p:nvPr>
        </p:nvSpPr>
        <p:spPr>
          <a:xfrm>
            <a:off x="367649" y="152967"/>
            <a:ext cx="6115050" cy="436960"/>
          </a:xfrm>
        </p:spPr>
        <p:txBody>
          <a:bodyPr rtlCol="0">
            <a:noAutofit/>
          </a:bodyPr>
          <a:lstStyle/>
          <a:p>
            <a:pPr algn="l">
              <a:defRPr/>
            </a:pPr>
            <a:r>
              <a:rPr lang="en-US" altLang="en-US" sz="2400" dirty="0">
                <a:latin typeface="+mn-lt"/>
              </a:rPr>
              <a:t>ServerCall</a:t>
            </a:r>
            <a:r>
              <a:rPr lang="en-US" altLang="en-US" sz="2400" baseline="30000" dirty="0">
                <a:latin typeface="+mn-lt"/>
                <a:cs typeface="Segoe UI" panose="020B0502040204020203" pitchFamily="34" charset="0"/>
              </a:rPr>
              <a:t> ®</a:t>
            </a:r>
            <a:r>
              <a:rPr lang="en-US" altLang="en-US" sz="2400" dirty="0">
                <a:latin typeface="+mn-lt"/>
              </a:rPr>
              <a:t>  Paging System</a:t>
            </a:r>
          </a:p>
        </p:txBody>
      </p:sp>
      <p:sp>
        <p:nvSpPr>
          <p:cNvPr id="286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98AD9AF7-48BB-4423-8F32-5CCDCE62C035}" type="slidenum">
              <a:rPr lang="en-US" altLang="en-US" sz="900">
                <a:solidFill>
                  <a:schemeClr val="bg1"/>
                </a:solidFill>
                <a:latin typeface="Times New Roman" panose="02020603050405020304" pitchFamily="18" charset="0"/>
                <a:cs typeface="Arial" panose="020B0604020202020204" pitchFamily="34" charset="0"/>
              </a:rPr>
              <a:pPr fontAlgn="base">
                <a:spcBef>
                  <a:spcPct val="0"/>
                </a:spcBef>
                <a:spcAft>
                  <a:spcPct val="0"/>
                </a:spcAft>
                <a:buClrTx/>
                <a:buFontTx/>
                <a:buNone/>
              </a:pPr>
              <a:t>35</a:t>
            </a:fld>
            <a:endParaRPr lang="en-US" altLang="en-US" sz="900">
              <a:solidFill>
                <a:schemeClr val="bg1"/>
              </a:solidFill>
              <a:latin typeface="Times New Roman" panose="02020603050405020304" pitchFamily="18" charset="0"/>
              <a:cs typeface="Arial" panose="020B0604020202020204" pitchFamily="34" charset="0"/>
            </a:endParaRPr>
          </a:p>
        </p:txBody>
      </p:sp>
      <p:grpSp>
        <p:nvGrpSpPr>
          <p:cNvPr id="2" name="Group 1">
            <a:extLst>
              <a:ext uri="{FF2B5EF4-FFF2-40B4-BE49-F238E27FC236}">
                <a16:creationId xmlns:a16="http://schemas.microsoft.com/office/drawing/2014/main" id="{222F110A-5D80-42C0-A1E6-A0F08B156FBF}"/>
              </a:ext>
            </a:extLst>
          </p:cNvPr>
          <p:cNvGrpSpPr/>
          <p:nvPr/>
        </p:nvGrpSpPr>
        <p:grpSpPr>
          <a:xfrm>
            <a:off x="6343492" y="371447"/>
            <a:ext cx="2607308" cy="4133769"/>
            <a:chOff x="5848350" y="464218"/>
            <a:chExt cx="2607308" cy="4133769"/>
          </a:xfrm>
        </p:grpSpPr>
        <p:grpSp>
          <p:nvGrpSpPr>
            <p:cNvPr id="11" name="Group 10"/>
            <p:cNvGrpSpPr/>
            <p:nvPr/>
          </p:nvGrpSpPr>
          <p:grpSpPr>
            <a:xfrm>
              <a:off x="5848350" y="2624333"/>
              <a:ext cx="1802899" cy="1973654"/>
              <a:chOff x="552896" y="868411"/>
              <a:chExt cx="1802899" cy="1973654"/>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896" y="868411"/>
                <a:ext cx="1802899" cy="1712044"/>
              </a:xfrm>
              <a:prstGeom prst="rect">
                <a:avLst/>
              </a:prstGeom>
            </p:spPr>
          </p:pic>
          <p:sp>
            <p:nvSpPr>
              <p:cNvPr id="13" name="TextBox 12"/>
              <p:cNvSpPr txBox="1"/>
              <p:nvPr/>
            </p:nvSpPr>
            <p:spPr>
              <a:xfrm>
                <a:off x="600269" y="2580455"/>
                <a:ext cx="1495176" cy="261610"/>
              </a:xfrm>
              <a:prstGeom prst="rect">
                <a:avLst/>
              </a:prstGeom>
              <a:noFill/>
            </p:spPr>
            <p:txBody>
              <a:bodyPr wrap="square" rtlCol="0">
                <a:spAutoFit/>
              </a:bodyPr>
              <a:lstStyle/>
              <a:p>
                <a:r>
                  <a:rPr lang="en-US" sz="1100" b="1" dirty="0"/>
                  <a:t>Part # - LTKSC12</a:t>
                </a:r>
              </a:p>
            </p:txBody>
          </p:sp>
        </p:grpSp>
        <p:grpSp>
          <p:nvGrpSpPr>
            <p:cNvPr id="14" name="Group 13"/>
            <p:cNvGrpSpPr/>
            <p:nvPr/>
          </p:nvGrpSpPr>
          <p:grpSpPr>
            <a:xfrm>
              <a:off x="6626737" y="464218"/>
              <a:ext cx="1828921" cy="2014081"/>
              <a:chOff x="299632" y="2743242"/>
              <a:chExt cx="1828921" cy="2014081"/>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632" y="2743242"/>
                <a:ext cx="1828921" cy="1752471"/>
              </a:xfrm>
              <a:prstGeom prst="rect">
                <a:avLst/>
              </a:prstGeom>
            </p:spPr>
          </p:pic>
          <p:sp>
            <p:nvSpPr>
              <p:cNvPr id="16" name="TextBox 15"/>
              <p:cNvSpPr txBox="1"/>
              <p:nvPr/>
            </p:nvSpPr>
            <p:spPr>
              <a:xfrm>
                <a:off x="491359" y="4495713"/>
                <a:ext cx="1495176" cy="261610"/>
              </a:xfrm>
              <a:prstGeom prst="rect">
                <a:avLst/>
              </a:prstGeom>
              <a:noFill/>
            </p:spPr>
            <p:txBody>
              <a:bodyPr wrap="square" rtlCol="0">
                <a:spAutoFit/>
              </a:bodyPr>
              <a:lstStyle/>
              <a:p>
                <a:r>
                  <a:rPr lang="en-US" sz="1100" b="1" dirty="0"/>
                  <a:t>Part # - LTKSC</a:t>
                </a:r>
              </a:p>
            </p:txBody>
          </p:sp>
        </p:grpSp>
      </p:grpSp>
      <p:sp>
        <p:nvSpPr>
          <p:cNvPr id="17" name="Rectangle 16"/>
          <p:cNvSpPr/>
          <p:nvPr/>
        </p:nvSpPr>
        <p:spPr>
          <a:xfrm>
            <a:off x="136808" y="656869"/>
            <a:ext cx="7223181" cy="4462760"/>
          </a:xfrm>
          <a:prstGeom prst="rect">
            <a:avLst/>
          </a:prstGeom>
        </p:spPr>
        <p:txBody>
          <a:bodyPr wrap="square">
            <a:spAutoFit/>
          </a:bodyPr>
          <a:lstStyle/>
          <a:p>
            <a:pPr marL="285750" indent="-285750">
              <a:buFont typeface="Arial" panose="020B0604020202020204" pitchFamily="34" charset="0"/>
              <a:buChar char="•"/>
              <a:defRPr/>
            </a:pPr>
            <a:r>
              <a:rPr lang="en-US" altLang="en-US" sz="1400" dirty="0"/>
              <a:t>All page feature allows manager to send a message to entire staff</a:t>
            </a:r>
          </a:p>
          <a:p>
            <a:pPr>
              <a:defRPr/>
            </a:pPr>
            <a:endParaRPr lang="en-US" altLang="en-US" sz="1400" dirty="0"/>
          </a:p>
          <a:p>
            <a:pPr marL="285750" indent="-285750">
              <a:buFont typeface="Arial" panose="020B0604020202020204" pitchFamily="34" charset="0"/>
              <a:buChar char="•"/>
              <a:defRPr/>
            </a:pPr>
            <a:r>
              <a:rPr lang="en-US" altLang="en-US" sz="1400" dirty="0"/>
              <a:t>Handles up to 24 servers &amp; 4 managers (per panel) – max of 72</a:t>
            </a:r>
          </a:p>
          <a:p>
            <a:pPr>
              <a:defRPr/>
            </a:pPr>
            <a:endParaRPr lang="en-US" altLang="en-US" sz="1400" dirty="0"/>
          </a:p>
          <a:p>
            <a:pPr marL="285750" indent="-285750">
              <a:buFont typeface="Arial" panose="020B0604020202020204" pitchFamily="34" charset="0"/>
              <a:buChar char="•"/>
              <a:defRPr/>
            </a:pPr>
            <a:r>
              <a:rPr lang="en-US" altLang="en-US" sz="1400" dirty="0"/>
              <a:t>Auto server recall for prompt customer service w/ manager notification</a:t>
            </a:r>
          </a:p>
          <a:p>
            <a:pPr>
              <a:defRPr/>
            </a:pPr>
            <a:endParaRPr lang="en-US" altLang="en-US" sz="1400" dirty="0"/>
          </a:p>
          <a:p>
            <a:pPr marL="285750" indent="-285750">
              <a:buFont typeface="Arial" panose="020B0604020202020204" pitchFamily="34" charset="0"/>
              <a:buChar char="•"/>
              <a:defRPr/>
            </a:pPr>
            <a:r>
              <a:rPr lang="en-US" altLang="en-US" sz="1400" dirty="0"/>
              <a:t>1x, 2x or 3x vibrations for flexibility</a:t>
            </a:r>
          </a:p>
          <a:p>
            <a:pPr>
              <a:defRPr/>
            </a:pPr>
            <a:endParaRPr lang="en-US" altLang="en-US" sz="1400" dirty="0"/>
          </a:p>
          <a:p>
            <a:pPr marL="285750" indent="-285750">
              <a:buFont typeface="Arial" panose="020B0604020202020204" pitchFamily="34" charset="0"/>
              <a:buChar char="•"/>
              <a:defRPr/>
            </a:pPr>
            <a:r>
              <a:rPr lang="en-US" altLang="en-US" sz="1400" b="1" dirty="0">
                <a:solidFill>
                  <a:schemeClr val="accent1">
                    <a:lumMod val="50000"/>
                  </a:schemeClr>
                </a:solidFill>
              </a:rPr>
              <a:t>Duty alerts </a:t>
            </a:r>
            <a:r>
              <a:rPr lang="en-US" altLang="en-US" sz="1400" dirty="0"/>
              <a:t>for quick reminders &amp; communication</a:t>
            </a:r>
          </a:p>
          <a:p>
            <a:pPr>
              <a:defRPr/>
            </a:pPr>
            <a:endParaRPr lang="en-US" altLang="en-US" sz="1400" dirty="0"/>
          </a:p>
          <a:p>
            <a:pPr marL="285750" indent="-285750">
              <a:buFont typeface="Arial" panose="020B0604020202020204" pitchFamily="34" charset="0"/>
              <a:buChar char="•"/>
              <a:defRPr/>
            </a:pPr>
            <a:r>
              <a:rPr lang="en-US" altLang="en-US" sz="1400" b="1" dirty="0" err="1">
                <a:solidFill>
                  <a:schemeClr val="tx2">
                    <a:lumMod val="75000"/>
                  </a:schemeClr>
                </a:solidFill>
              </a:rPr>
              <a:t>Vesa</a:t>
            </a:r>
            <a:r>
              <a:rPr lang="en-US" altLang="en-US" sz="1400" b="1" dirty="0">
                <a:solidFill>
                  <a:schemeClr val="tx2">
                    <a:lumMod val="75000"/>
                  </a:schemeClr>
                </a:solidFill>
              </a:rPr>
              <a:t> 100 Compatible</a:t>
            </a:r>
            <a:r>
              <a:rPr lang="en-US" altLang="en-US" sz="1400" dirty="0"/>
              <a:t> for easier mounting option </a:t>
            </a:r>
          </a:p>
          <a:p>
            <a:pPr>
              <a:defRPr/>
            </a:pPr>
            <a:endParaRPr lang="en-US" altLang="en-US" sz="1400" dirty="0"/>
          </a:p>
          <a:p>
            <a:pPr marL="285750" indent="-285750">
              <a:buFont typeface="Arial" panose="020B0604020202020204" pitchFamily="34" charset="0"/>
              <a:buChar char="•"/>
              <a:defRPr/>
            </a:pPr>
            <a:r>
              <a:rPr lang="en-US" altLang="en-US" sz="1400" dirty="0"/>
              <a:t>Kitchen tough design</a:t>
            </a:r>
          </a:p>
          <a:p>
            <a:pPr>
              <a:defRPr/>
            </a:pPr>
            <a:endParaRPr lang="en-US" altLang="en-US" sz="1400" dirty="0"/>
          </a:p>
          <a:p>
            <a:pPr marL="285750" indent="-285750">
              <a:buFont typeface="Arial" panose="020B0604020202020204" pitchFamily="34" charset="0"/>
              <a:buChar char="•"/>
              <a:defRPr/>
            </a:pPr>
            <a:r>
              <a:rPr lang="en-US" altLang="en-US" sz="1400" b="1" dirty="0">
                <a:solidFill>
                  <a:schemeClr val="tx2">
                    <a:lumMod val="75000"/>
                  </a:schemeClr>
                </a:solidFill>
              </a:rPr>
              <a:t>Fully programmable</a:t>
            </a:r>
            <a:r>
              <a:rPr lang="en-US" altLang="en-US" sz="1400" dirty="0"/>
              <a:t> at the store level</a:t>
            </a:r>
          </a:p>
          <a:p>
            <a:pPr>
              <a:defRPr/>
            </a:pPr>
            <a:endParaRPr lang="en-US" altLang="en-US" sz="1400" dirty="0"/>
          </a:p>
          <a:p>
            <a:pPr marL="285750" indent="-285750">
              <a:buFont typeface="Arial" panose="020B0604020202020204" pitchFamily="34" charset="0"/>
              <a:buChar char="•"/>
              <a:defRPr/>
            </a:pPr>
            <a:r>
              <a:rPr lang="en-US" altLang="en-US" sz="1400" b="1" dirty="0">
                <a:solidFill>
                  <a:schemeClr val="tx2">
                    <a:lumMod val="75000"/>
                  </a:schemeClr>
                </a:solidFill>
              </a:rPr>
              <a:t>Cancel Panel</a:t>
            </a:r>
            <a:r>
              <a:rPr lang="en-US" altLang="en-US" sz="1400" dirty="0">
                <a:solidFill>
                  <a:schemeClr val="tx2">
                    <a:lumMod val="75000"/>
                  </a:schemeClr>
                </a:solidFill>
              </a:rPr>
              <a:t> </a:t>
            </a:r>
            <a:r>
              <a:rPr lang="en-US" altLang="en-US" sz="1400" dirty="0"/>
              <a:t>ready within same transmitter unit</a:t>
            </a:r>
          </a:p>
          <a:p>
            <a:pPr>
              <a:defRPr/>
            </a:pPr>
            <a:endParaRPr lang="en-US" altLang="en-US" sz="1400" dirty="0"/>
          </a:p>
          <a:p>
            <a:pPr marL="285750" indent="-285750">
              <a:buFont typeface="Arial" panose="020B0604020202020204" pitchFamily="34" charset="0"/>
              <a:buChar char="•"/>
              <a:defRPr/>
            </a:pPr>
            <a:r>
              <a:rPr lang="en-US" altLang="en-US" sz="1400" dirty="0"/>
              <a:t>12 position also available </a:t>
            </a:r>
          </a:p>
          <a:p>
            <a:pPr>
              <a:defRPr/>
            </a:pPr>
            <a:endParaRPr lang="en-US" altLang="en-US" dirty="0"/>
          </a:p>
        </p:txBody>
      </p:sp>
    </p:spTree>
    <p:extLst>
      <p:ext uri="{BB962C8B-B14F-4D97-AF65-F5344CB8AC3E}">
        <p14:creationId xmlns:p14="http://schemas.microsoft.com/office/powerpoint/2010/main" val="1914527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42900" y="432328"/>
            <a:ext cx="7738931" cy="206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228528" rIns="0" bIns="0" anchor="ctr">
            <a:spAutoFit/>
          </a:bodyPr>
          <a:lstStyle>
            <a:lvl1pPr>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eaLnBrk="1" hangingPunct="1">
              <a:spcBef>
                <a:spcPct val="0"/>
              </a:spcBef>
              <a:buClrTx/>
              <a:buFontTx/>
              <a:buNone/>
            </a:pPr>
            <a:r>
              <a:rPr lang="en-US" altLang="en-US" sz="1700" dirty="0">
                <a:solidFill>
                  <a:srgbClr val="000000"/>
                </a:solidFill>
                <a:latin typeface="+mn-lt"/>
                <a:ea typeface="Times New Roman" panose="02020603050405020304" pitchFamily="18" charset="0"/>
                <a:cs typeface="Arial" panose="020B0604020202020204" pitchFamily="34" charset="0"/>
              </a:rPr>
              <a:t>Standard </a:t>
            </a:r>
            <a:r>
              <a:rPr lang="en-US" altLang="en-US" sz="1700" dirty="0" err="1">
                <a:solidFill>
                  <a:srgbClr val="000000"/>
                </a:solidFill>
                <a:latin typeface="+mn-lt"/>
                <a:ea typeface="Times New Roman" panose="02020603050405020304" pitchFamily="18" charset="0"/>
                <a:cs typeface="Arial" panose="020B0604020202020204" pitchFamily="34" charset="0"/>
              </a:rPr>
              <a:t>ServerCall</a:t>
            </a:r>
            <a:r>
              <a:rPr lang="en-US" altLang="en-US" sz="1700" dirty="0">
                <a:solidFill>
                  <a:srgbClr val="000000"/>
                </a:solidFill>
                <a:latin typeface="+mn-lt"/>
                <a:ea typeface="Times New Roman" panose="02020603050405020304" pitchFamily="18" charset="0"/>
                <a:cs typeface="Arial" panose="020B0604020202020204" pitchFamily="34" charset="0"/>
              </a:rPr>
              <a:t> transmitter now doubles as the Cancel Panel </a:t>
            </a:r>
          </a:p>
          <a:p>
            <a:pPr eaLnBrk="1" hangingPunct="1">
              <a:spcBef>
                <a:spcPct val="0"/>
              </a:spcBef>
              <a:buClrTx/>
              <a:buFontTx/>
              <a:buNone/>
            </a:pPr>
            <a:endParaRPr lang="en-US" altLang="en-US" sz="1700" dirty="0">
              <a:solidFill>
                <a:srgbClr val="000000"/>
              </a:solidFill>
              <a:latin typeface="+mn-lt"/>
              <a:ea typeface="Times New Roman" panose="02020603050405020304" pitchFamily="18" charset="0"/>
              <a:cs typeface="Arial" panose="020B0604020202020204" pitchFamily="34" charset="0"/>
            </a:endParaRPr>
          </a:p>
          <a:p>
            <a:pPr marL="285750" indent="-285750">
              <a:spcBef>
                <a:spcPct val="0"/>
              </a:spcBef>
              <a:buClrTx/>
            </a:pPr>
            <a:r>
              <a:rPr lang="en-US" altLang="en-US" sz="1700" dirty="0">
                <a:solidFill>
                  <a:srgbClr val="000000"/>
                </a:solidFill>
                <a:latin typeface="+mn-lt"/>
                <a:ea typeface="Times New Roman" panose="02020603050405020304" pitchFamily="18" charset="0"/>
                <a:cs typeface="Arial" panose="020B0604020202020204" pitchFamily="34" charset="0"/>
              </a:rPr>
              <a:t>Connected via an Ethernet Cable</a:t>
            </a:r>
          </a:p>
          <a:p>
            <a:pPr>
              <a:spcBef>
                <a:spcPct val="0"/>
              </a:spcBef>
              <a:buClrTx/>
              <a:buNone/>
            </a:pPr>
            <a:endParaRPr lang="en-US" altLang="en-US" sz="1700" dirty="0">
              <a:solidFill>
                <a:srgbClr val="000000"/>
              </a:solidFill>
              <a:latin typeface="+mn-lt"/>
              <a:ea typeface="Times New Roman" panose="02020603050405020304" pitchFamily="18" charset="0"/>
              <a:cs typeface="Arial" panose="020B0604020202020204" pitchFamily="34" charset="0"/>
            </a:endParaRPr>
          </a:p>
          <a:p>
            <a:pPr marL="285750" indent="-285750">
              <a:spcBef>
                <a:spcPct val="0"/>
              </a:spcBef>
              <a:buClrTx/>
            </a:pPr>
            <a:r>
              <a:rPr lang="en-US" altLang="en-US" sz="1700" dirty="0">
                <a:solidFill>
                  <a:srgbClr val="000000"/>
                </a:solidFill>
                <a:latin typeface="+mn-lt"/>
                <a:ea typeface="Times New Roman" panose="02020603050405020304" pitchFamily="18" charset="0"/>
                <a:cs typeface="Arial" panose="020B0604020202020204" pitchFamily="34" charset="0"/>
              </a:rPr>
              <a:t>No secondary power supply required – power to second unit comes from main unit</a:t>
            </a:r>
          </a:p>
          <a:p>
            <a:pPr>
              <a:spcBef>
                <a:spcPct val="0"/>
              </a:spcBef>
              <a:buClrTx/>
              <a:buNone/>
            </a:pPr>
            <a:endParaRPr lang="en-US" altLang="en-US" sz="1700" dirty="0">
              <a:solidFill>
                <a:srgbClr val="000000"/>
              </a:solidFill>
              <a:latin typeface="+mn-lt"/>
              <a:ea typeface="Times New Roman" panose="02020603050405020304" pitchFamily="18" charset="0"/>
              <a:cs typeface="Arial" panose="020B0604020202020204" pitchFamily="34" charset="0"/>
            </a:endParaRPr>
          </a:p>
          <a:p>
            <a:pPr marL="285750" indent="-285750">
              <a:spcBef>
                <a:spcPct val="0"/>
              </a:spcBef>
              <a:buClrTx/>
            </a:pPr>
            <a:r>
              <a:rPr lang="en-US" altLang="en-US" sz="1700" dirty="0">
                <a:solidFill>
                  <a:srgbClr val="000000"/>
                </a:solidFill>
                <a:latin typeface="+mn-lt"/>
                <a:ea typeface="Times New Roman" panose="02020603050405020304" pitchFamily="18" charset="0"/>
                <a:cs typeface="Arial" panose="020B0604020202020204" pitchFamily="34" charset="0"/>
              </a:rPr>
              <a:t>Page and cancel from either panel</a:t>
            </a:r>
            <a:endParaRPr lang="en-US" altLang="en-US" sz="1700" dirty="0">
              <a:latin typeface="+mn-lt"/>
            </a:endParaRPr>
          </a:p>
        </p:txBody>
      </p:sp>
      <p:sp>
        <p:nvSpPr>
          <p:cNvPr id="6" name="Title 13"/>
          <p:cNvSpPr txBox="1">
            <a:spLocks/>
          </p:cNvSpPr>
          <p:nvPr/>
        </p:nvSpPr>
        <p:spPr>
          <a:xfrm>
            <a:off x="342900" y="23082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400" dirty="0">
                <a:latin typeface="+mn-lt"/>
              </a:rPr>
              <a:t>ServerCall</a:t>
            </a:r>
            <a:r>
              <a:rPr lang="en-US" altLang="en-US" sz="2400" baseline="30000" dirty="0">
                <a:latin typeface="+mn-lt"/>
                <a:cs typeface="Segoe UI" panose="020B0502040204020203" pitchFamily="34" charset="0"/>
              </a:rPr>
              <a:t> ®</a:t>
            </a:r>
            <a:r>
              <a:rPr lang="en-US" altLang="en-US" sz="2400" dirty="0">
                <a:latin typeface="+mn-lt"/>
              </a:rPr>
              <a:t> Cancel Panel</a:t>
            </a:r>
          </a:p>
        </p:txBody>
      </p:sp>
      <p:grpSp>
        <p:nvGrpSpPr>
          <p:cNvPr id="26" name="Group 25">
            <a:extLst>
              <a:ext uri="{FF2B5EF4-FFF2-40B4-BE49-F238E27FC236}">
                <a16:creationId xmlns:a16="http://schemas.microsoft.com/office/drawing/2014/main" id="{543894E7-ECCB-484E-9BEB-6FF962FED31E}"/>
              </a:ext>
            </a:extLst>
          </p:cNvPr>
          <p:cNvGrpSpPr/>
          <p:nvPr/>
        </p:nvGrpSpPr>
        <p:grpSpPr>
          <a:xfrm>
            <a:off x="1064676" y="2918532"/>
            <a:ext cx="5667427" cy="1813668"/>
            <a:chOff x="418823" y="2842494"/>
            <a:chExt cx="7411473" cy="2586804"/>
          </a:xfrm>
        </p:grpSpPr>
        <p:pic>
          <p:nvPicPr>
            <p:cNvPr id="24" name="Picture 23">
              <a:extLst>
                <a:ext uri="{FF2B5EF4-FFF2-40B4-BE49-F238E27FC236}">
                  <a16:creationId xmlns:a16="http://schemas.microsoft.com/office/drawing/2014/main" id="{23730E05-BBE4-40E9-B046-6F3647278D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27185" y="3296910"/>
              <a:ext cx="1693847" cy="1125561"/>
            </a:xfrm>
            <a:prstGeom prst="rect">
              <a:avLst/>
            </a:prstGeom>
          </p:spPr>
        </p:pic>
        <p:grpSp>
          <p:nvGrpSpPr>
            <p:cNvPr id="25" name="Group 24">
              <a:extLst>
                <a:ext uri="{FF2B5EF4-FFF2-40B4-BE49-F238E27FC236}">
                  <a16:creationId xmlns:a16="http://schemas.microsoft.com/office/drawing/2014/main" id="{BE5FBC27-CD15-4EB6-AE3D-114836C50FA7}"/>
                </a:ext>
              </a:extLst>
            </p:cNvPr>
            <p:cNvGrpSpPr/>
            <p:nvPr/>
          </p:nvGrpSpPr>
          <p:grpSpPr>
            <a:xfrm>
              <a:off x="418823" y="2842494"/>
              <a:ext cx="7411473" cy="2586804"/>
              <a:chOff x="1398356" y="2823760"/>
              <a:chExt cx="7411473" cy="2586804"/>
            </a:xfrm>
          </p:grpSpPr>
          <p:grpSp>
            <p:nvGrpSpPr>
              <p:cNvPr id="5" name="Group 4">
                <a:extLst>
                  <a:ext uri="{FF2B5EF4-FFF2-40B4-BE49-F238E27FC236}">
                    <a16:creationId xmlns:a16="http://schemas.microsoft.com/office/drawing/2014/main" id="{3610CEAD-F8FD-4035-9E9A-19E8DDA7404A}"/>
                  </a:ext>
                </a:extLst>
              </p:cNvPr>
              <p:cNvGrpSpPr/>
              <p:nvPr/>
            </p:nvGrpSpPr>
            <p:grpSpPr>
              <a:xfrm>
                <a:off x="1398356" y="2823760"/>
                <a:ext cx="5524347" cy="2586804"/>
                <a:chOff x="1398356" y="2823760"/>
                <a:chExt cx="5524347" cy="2586804"/>
              </a:xfrm>
            </p:grpSpPr>
            <p:sp>
              <p:nvSpPr>
                <p:cNvPr id="14" name="TextBox 13"/>
                <p:cNvSpPr txBox="1"/>
                <p:nvPr/>
              </p:nvSpPr>
              <p:spPr>
                <a:xfrm>
                  <a:off x="5537952" y="4436264"/>
                  <a:ext cx="1384751" cy="261610"/>
                </a:xfrm>
                <a:prstGeom prst="rect">
                  <a:avLst/>
                </a:prstGeom>
                <a:noFill/>
              </p:spPr>
              <p:txBody>
                <a:bodyPr wrap="square" rtlCol="0">
                  <a:spAutoFit/>
                </a:bodyPr>
                <a:lstStyle/>
                <a:p>
                  <a:pPr algn="ctr"/>
                  <a:r>
                    <a:rPr lang="en-US" sz="1100" b="1" dirty="0"/>
                    <a:t>CANCEL PANEL</a:t>
                  </a:r>
                </a:p>
              </p:txBody>
            </p:sp>
            <p:grpSp>
              <p:nvGrpSpPr>
                <p:cNvPr id="23" name="Group 22"/>
                <p:cNvGrpSpPr/>
                <p:nvPr/>
              </p:nvGrpSpPr>
              <p:grpSpPr>
                <a:xfrm>
                  <a:off x="4266996" y="3607881"/>
                  <a:ext cx="1384751" cy="539505"/>
                  <a:chOff x="3574621" y="3687939"/>
                  <a:chExt cx="1384751" cy="539505"/>
                </a:xfrm>
              </p:grpSpPr>
              <p:cxnSp>
                <p:nvCxnSpPr>
                  <p:cNvPr id="4" name="Straight Connector 3"/>
                  <p:cNvCxnSpPr/>
                  <p:nvPr/>
                </p:nvCxnSpPr>
                <p:spPr>
                  <a:xfrm>
                    <a:off x="3751300" y="4227443"/>
                    <a:ext cx="1094277" cy="1"/>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574621" y="3687939"/>
                    <a:ext cx="1384751" cy="430887"/>
                  </a:xfrm>
                  <a:prstGeom prst="rect">
                    <a:avLst/>
                  </a:prstGeom>
                  <a:noFill/>
                </p:spPr>
                <p:txBody>
                  <a:bodyPr wrap="square" rtlCol="0">
                    <a:spAutoFit/>
                  </a:bodyPr>
                  <a:lstStyle/>
                  <a:p>
                    <a:pPr algn="ctr"/>
                    <a:r>
                      <a:rPr lang="en-US" sz="1100" b="1" dirty="0"/>
                      <a:t>ETHERNET</a:t>
                    </a:r>
                  </a:p>
                  <a:p>
                    <a:pPr algn="ctr"/>
                    <a:r>
                      <a:rPr lang="en-US" sz="1100" b="1" dirty="0"/>
                      <a:t>CABLE</a:t>
                    </a:r>
                  </a:p>
                </p:txBody>
              </p:sp>
            </p:grpSp>
            <p:grpSp>
              <p:nvGrpSpPr>
                <p:cNvPr id="20" name="Group 19"/>
                <p:cNvGrpSpPr/>
                <p:nvPr/>
              </p:nvGrpSpPr>
              <p:grpSpPr>
                <a:xfrm>
                  <a:off x="2789925" y="2823760"/>
                  <a:ext cx="1693847" cy="2586804"/>
                  <a:chOff x="2015789" y="2843583"/>
                  <a:chExt cx="1693847" cy="2586804"/>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5789" y="2843583"/>
                    <a:ext cx="1693847" cy="1612504"/>
                  </a:xfrm>
                  <a:prstGeom prst="rect">
                    <a:avLst/>
                  </a:prstGeom>
                </p:spPr>
              </p:pic>
              <p:sp>
                <p:nvSpPr>
                  <p:cNvPr id="11" name="TextBox 10"/>
                  <p:cNvSpPr txBox="1"/>
                  <p:nvPr/>
                </p:nvSpPr>
                <p:spPr>
                  <a:xfrm>
                    <a:off x="2223495" y="4438183"/>
                    <a:ext cx="1384751" cy="992204"/>
                  </a:xfrm>
                  <a:prstGeom prst="rect">
                    <a:avLst/>
                  </a:prstGeom>
                  <a:noFill/>
                </p:spPr>
                <p:txBody>
                  <a:bodyPr wrap="square" rtlCol="0">
                    <a:spAutoFit/>
                  </a:bodyPr>
                  <a:lstStyle/>
                  <a:p>
                    <a:pPr algn="ctr"/>
                    <a:r>
                      <a:rPr lang="en-US" sz="1100" b="1" dirty="0"/>
                      <a:t> KITCHEN TRANSMITTER</a:t>
                    </a:r>
                  </a:p>
                </p:txBody>
              </p:sp>
            </p:grpSp>
            <p:grpSp>
              <p:nvGrpSpPr>
                <p:cNvPr id="3" name="Group 2">
                  <a:extLst>
                    <a:ext uri="{FF2B5EF4-FFF2-40B4-BE49-F238E27FC236}">
                      <a16:creationId xmlns:a16="http://schemas.microsoft.com/office/drawing/2014/main" id="{B3B92906-D7F5-4B41-9473-F1CDD603E080}"/>
                    </a:ext>
                  </a:extLst>
                </p:cNvPr>
                <p:cNvGrpSpPr/>
                <p:nvPr/>
              </p:nvGrpSpPr>
              <p:grpSpPr>
                <a:xfrm>
                  <a:off x="1398356" y="3223692"/>
                  <a:ext cx="1588893" cy="1410111"/>
                  <a:chOff x="1398356" y="3223692"/>
                  <a:chExt cx="1588893" cy="1410111"/>
                </a:xfrm>
              </p:grpSpPr>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92698" y="3223692"/>
                    <a:ext cx="515631" cy="748197"/>
                  </a:xfrm>
                  <a:prstGeom prst="rect">
                    <a:avLst/>
                  </a:prstGeom>
                </p:spPr>
              </p:pic>
              <p:sp>
                <p:nvSpPr>
                  <p:cNvPr id="12" name="Cube 11"/>
                  <p:cNvSpPr/>
                  <p:nvPr/>
                </p:nvSpPr>
                <p:spPr>
                  <a:xfrm>
                    <a:off x="1872409" y="4436264"/>
                    <a:ext cx="387627" cy="197539"/>
                  </a:xfrm>
                  <a:prstGeom prst="cub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Freeform: Shape 16"/>
                  <p:cNvSpPr/>
                  <p:nvPr/>
                </p:nvSpPr>
                <p:spPr>
                  <a:xfrm>
                    <a:off x="1398356" y="3687515"/>
                    <a:ext cx="736584" cy="891165"/>
                  </a:xfrm>
                  <a:custGeom>
                    <a:avLst/>
                    <a:gdLst>
                      <a:gd name="connsiteX0" fmla="*/ 472145 w 656404"/>
                      <a:gd name="connsiteY0" fmla="*/ 0 h 748748"/>
                      <a:gd name="connsiteX1" fmla="*/ 631171 w 656404"/>
                      <a:gd name="connsiteY1" fmla="*/ 318053 h 748748"/>
                      <a:gd name="connsiteX2" fmla="*/ 1693 w 656404"/>
                      <a:gd name="connsiteY2" fmla="*/ 483705 h 748748"/>
                      <a:gd name="connsiteX3" fmla="*/ 432389 w 656404"/>
                      <a:gd name="connsiteY3" fmla="*/ 748748 h 748748"/>
                      <a:gd name="connsiteX4" fmla="*/ 432389 w 656404"/>
                      <a:gd name="connsiteY4" fmla="*/ 748748 h 748748"/>
                      <a:gd name="connsiteX5" fmla="*/ 432389 w 656404"/>
                      <a:gd name="connsiteY5" fmla="*/ 748748 h 748748"/>
                      <a:gd name="connsiteX6" fmla="*/ 439015 w 656404"/>
                      <a:gd name="connsiteY6" fmla="*/ 728870 h 74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404" h="748748">
                        <a:moveTo>
                          <a:pt x="472145" y="0"/>
                        </a:moveTo>
                        <a:cubicBezTo>
                          <a:pt x="590862" y="118718"/>
                          <a:pt x="709580" y="237436"/>
                          <a:pt x="631171" y="318053"/>
                        </a:cubicBezTo>
                        <a:cubicBezTo>
                          <a:pt x="552762" y="398670"/>
                          <a:pt x="34823" y="411923"/>
                          <a:pt x="1693" y="483705"/>
                        </a:cubicBezTo>
                        <a:cubicBezTo>
                          <a:pt x="-31437" y="555487"/>
                          <a:pt x="432389" y="748748"/>
                          <a:pt x="432389" y="748748"/>
                        </a:cubicBezTo>
                        <a:lnTo>
                          <a:pt x="432389" y="748748"/>
                        </a:lnTo>
                        <a:lnTo>
                          <a:pt x="432389" y="748748"/>
                        </a:lnTo>
                        <a:lnTo>
                          <a:pt x="439015" y="728870"/>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Shape 17"/>
                  <p:cNvSpPr/>
                  <p:nvPr/>
                </p:nvSpPr>
                <p:spPr>
                  <a:xfrm>
                    <a:off x="2251753" y="4307012"/>
                    <a:ext cx="735496" cy="271669"/>
                  </a:xfrm>
                  <a:custGeom>
                    <a:avLst/>
                    <a:gdLst>
                      <a:gd name="connsiteX0" fmla="*/ 0 w 735496"/>
                      <a:gd name="connsiteY0" fmla="*/ 271669 h 271669"/>
                      <a:gd name="connsiteX1" fmla="*/ 470453 w 735496"/>
                      <a:gd name="connsiteY1" fmla="*/ 251791 h 271669"/>
                      <a:gd name="connsiteX2" fmla="*/ 218661 w 735496"/>
                      <a:gd name="connsiteY2" fmla="*/ 53008 h 271669"/>
                      <a:gd name="connsiteX3" fmla="*/ 735496 w 735496"/>
                      <a:gd name="connsiteY3" fmla="*/ 0 h 271669"/>
                      <a:gd name="connsiteX4" fmla="*/ 735496 w 735496"/>
                      <a:gd name="connsiteY4" fmla="*/ 0 h 27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496" h="271669">
                        <a:moveTo>
                          <a:pt x="0" y="271669"/>
                        </a:moveTo>
                        <a:lnTo>
                          <a:pt x="470453" y="251791"/>
                        </a:lnTo>
                        <a:cubicBezTo>
                          <a:pt x="506896" y="215348"/>
                          <a:pt x="174487" y="94973"/>
                          <a:pt x="218661" y="53008"/>
                        </a:cubicBezTo>
                        <a:cubicBezTo>
                          <a:pt x="262835" y="11043"/>
                          <a:pt x="735496" y="0"/>
                          <a:pt x="735496" y="0"/>
                        </a:cubicBezTo>
                        <a:lnTo>
                          <a:pt x="735496" y="0"/>
                        </a:lnTo>
                      </a:path>
                    </a:pathLst>
                  </a:cu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13" name="Picture 12">
                <a:extLst>
                  <a:ext uri="{FF2B5EF4-FFF2-40B4-BE49-F238E27FC236}">
                    <a16:creationId xmlns:a16="http://schemas.microsoft.com/office/drawing/2014/main" id="{C04964D9-D356-4204-9C93-8878F2B32E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25628" y="3358540"/>
                <a:ext cx="1728456" cy="1102849"/>
              </a:xfrm>
              <a:prstGeom prst="rect">
                <a:avLst/>
              </a:prstGeom>
            </p:spPr>
          </p:pic>
          <p:pic>
            <p:nvPicPr>
              <p:cNvPr id="16" name="Picture 15">
                <a:extLst>
                  <a:ext uri="{FF2B5EF4-FFF2-40B4-BE49-F238E27FC236}">
                    <a16:creationId xmlns:a16="http://schemas.microsoft.com/office/drawing/2014/main" id="{4565336D-5FBB-47EA-A6AF-5EB8E16F1D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89155" y="2931124"/>
                <a:ext cx="1320674" cy="666666"/>
              </a:xfrm>
              <a:prstGeom prst="rect">
                <a:avLst/>
              </a:prstGeom>
            </p:spPr>
          </p:pic>
          <p:cxnSp>
            <p:nvCxnSpPr>
              <p:cNvPr id="21" name="Straight Arrow Connector 20">
                <a:extLst>
                  <a:ext uri="{FF2B5EF4-FFF2-40B4-BE49-F238E27FC236}">
                    <a16:creationId xmlns:a16="http://schemas.microsoft.com/office/drawing/2014/main" id="{487B91CB-EE33-4E11-8054-CE0EB51F4B5D}"/>
                  </a:ext>
                </a:extLst>
              </p:cNvPr>
              <p:cNvCxnSpPr/>
              <p:nvPr/>
            </p:nvCxnSpPr>
            <p:spPr>
              <a:xfrm flipV="1">
                <a:off x="6546935" y="3364326"/>
                <a:ext cx="1088306" cy="2481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pic>
        <p:nvPicPr>
          <p:cNvPr id="29701" name="Picture 29700">
            <a:extLst>
              <a:ext uri="{FF2B5EF4-FFF2-40B4-BE49-F238E27FC236}">
                <a16:creationId xmlns:a16="http://schemas.microsoft.com/office/drawing/2014/main" id="{8B1676C1-95B4-489C-9EE0-C91ADB7CDA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9200" y="2561694"/>
            <a:ext cx="6162903" cy="2236801"/>
          </a:xfrm>
          <a:prstGeom prst="rect">
            <a:avLst/>
          </a:prstGeom>
        </p:spPr>
      </p:pic>
      <p:sp>
        <p:nvSpPr>
          <p:cNvPr id="2" name="Rectangle: Rounded Corners 1">
            <a:extLst>
              <a:ext uri="{FF2B5EF4-FFF2-40B4-BE49-F238E27FC236}">
                <a16:creationId xmlns:a16="http://schemas.microsoft.com/office/drawing/2014/main" id="{E202F518-1863-4C86-9374-4E903292C69D}"/>
              </a:ext>
            </a:extLst>
          </p:cNvPr>
          <p:cNvSpPr/>
          <p:nvPr/>
        </p:nvSpPr>
        <p:spPr>
          <a:xfrm>
            <a:off x="5094514" y="2473410"/>
            <a:ext cx="322258" cy="445122"/>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4618501-B147-4929-AAA9-C359E0C08896}"/>
              </a:ext>
            </a:extLst>
          </p:cNvPr>
          <p:cNvSpPr txBox="1"/>
          <p:nvPr/>
        </p:nvSpPr>
        <p:spPr>
          <a:xfrm>
            <a:off x="5129280" y="2622992"/>
            <a:ext cx="225994" cy="320055"/>
          </a:xfrm>
          <a:prstGeom prst="rect">
            <a:avLst/>
          </a:prstGeom>
          <a:solidFill>
            <a:schemeClr val="bg1"/>
          </a:solidFill>
          <a:ln>
            <a:noFill/>
          </a:ln>
        </p:spPr>
        <p:txBody>
          <a:bodyPr wrap="square" rtlCol="0">
            <a:spAutoFit/>
          </a:bodyPr>
          <a:lstStyle/>
          <a:p>
            <a:endParaRPr lang="en-US" dirty="0"/>
          </a:p>
        </p:txBody>
      </p:sp>
    </p:spTree>
    <p:extLst>
      <p:ext uri="{BB962C8B-B14F-4D97-AF65-F5344CB8AC3E}">
        <p14:creationId xmlns:p14="http://schemas.microsoft.com/office/powerpoint/2010/main" val="103422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9A1425"/>
              </a:buClr>
              <a:buFont typeface="Arial" panose="020B0604020202020204" pitchFamily="34" charset="0"/>
              <a:buChar char="•"/>
              <a:defRPr sz="1800">
                <a:solidFill>
                  <a:schemeClr val="tx1"/>
                </a:solidFill>
                <a:latin typeface="Calibri" panose="020F0502020204030204" pitchFamily="34" charset="0"/>
              </a:defRPr>
            </a:lvl1pPr>
            <a:lvl2pPr marL="557213" indent="-214313">
              <a:spcBef>
                <a:spcPct val="20000"/>
              </a:spcBef>
              <a:buClr>
                <a:srgbClr val="9A1425"/>
              </a:buClr>
              <a:buFont typeface="Arial" panose="020B0604020202020204" pitchFamily="34" charset="0"/>
              <a:buChar char="–"/>
              <a:defRPr sz="1500">
                <a:solidFill>
                  <a:schemeClr val="tx1"/>
                </a:solidFill>
                <a:latin typeface="Calibri" panose="020F0502020204030204" pitchFamily="34" charset="0"/>
              </a:defRPr>
            </a:lvl2pPr>
            <a:lvl3pPr marL="857250" indent="-17145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2001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4pPr>
            <a:lvl5pPr marL="1543050" indent="-171450">
              <a:spcBef>
                <a:spcPct val="20000"/>
              </a:spcBef>
              <a:buClr>
                <a:srgbClr val="9A1425"/>
              </a:buClr>
              <a:buFont typeface="Arial" panose="020B0604020202020204" pitchFamily="34" charset="0"/>
              <a:buChar char="»"/>
              <a:defRPr sz="1200">
                <a:solidFill>
                  <a:schemeClr val="tx1"/>
                </a:solidFill>
                <a:latin typeface="Calibri" panose="020F0502020204030204" pitchFamily="34" charset="0"/>
              </a:defRPr>
            </a:lvl5pPr>
            <a:lvl6pPr marL="18859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6pPr>
            <a:lvl7pPr marL="22288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7pPr>
            <a:lvl8pPr marL="25717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8pPr>
            <a:lvl9pPr marL="2914650" indent="-171450" defTabSz="342900" eaLnBrk="0" fontAlgn="base" hangingPunct="0">
              <a:spcBef>
                <a:spcPct val="20000"/>
              </a:spcBef>
              <a:spcAft>
                <a:spcPct val="0"/>
              </a:spcAft>
              <a:buClr>
                <a:srgbClr val="9A1425"/>
              </a:buClr>
              <a:buFont typeface="Arial" panose="020B0604020202020204" pitchFamily="34" charset="0"/>
              <a:buChar char="»"/>
              <a:defRPr sz="1200">
                <a:solidFill>
                  <a:schemeClr val="tx1"/>
                </a:solidFill>
                <a:latin typeface="Calibri" panose="020F0502020204030204" pitchFamily="34" charset="0"/>
              </a:defRPr>
            </a:lvl9pPr>
          </a:lstStyle>
          <a:p>
            <a:pPr fontAlgn="base">
              <a:spcBef>
                <a:spcPct val="0"/>
              </a:spcBef>
              <a:spcAft>
                <a:spcPct val="0"/>
              </a:spcAft>
              <a:buClrTx/>
              <a:buFontTx/>
              <a:buNone/>
            </a:pPr>
            <a:fld id="{6A01319E-B43A-44E3-8350-6E41E0B8D175}" type="slidenum">
              <a:rPr lang="en-US" altLang="en-US" sz="900">
                <a:solidFill>
                  <a:schemeClr val="bg1"/>
                </a:solidFill>
                <a:latin typeface="Times New Roman" panose="02020603050405020304" pitchFamily="18" charset="0"/>
              </a:rPr>
              <a:pPr fontAlgn="base">
                <a:spcBef>
                  <a:spcPct val="0"/>
                </a:spcBef>
                <a:spcAft>
                  <a:spcPct val="0"/>
                </a:spcAft>
                <a:buClrTx/>
                <a:buFontTx/>
                <a:buNone/>
              </a:pPr>
              <a:t>37</a:t>
            </a:fld>
            <a:endParaRPr lang="en-US" altLang="en-US" sz="900">
              <a:solidFill>
                <a:schemeClr val="bg1"/>
              </a:solidFill>
              <a:latin typeface="Times New Roman" panose="02020603050405020304" pitchFamily="18" charset="0"/>
            </a:endParaRPr>
          </a:p>
        </p:txBody>
      </p:sp>
      <p:sp>
        <p:nvSpPr>
          <p:cNvPr id="30723" name="Rectangle 2"/>
          <p:cNvSpPr>
            <a:spLocks noChangeArrowheads="1"/>
          </p:cNvSpPr>
          <p:nvPr/>
        </p:nvSpPr>
        <p:spPr bwMode="auto">
          <a:xfrm>
            <a:off x="216921" y="784479"/>
            <a:ext cx="6043199" cy="402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9A1425"/>
              </a:buClr>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Clr>
                <a:srgbClr val="9A1425"/>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9A1425"/>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9A1425"/>
              </a:buClr>
              <a:buFont typeface="Arial" panose="020B0604020202020204" pitchFamily="34" charset="0"/>
              <a:buChar char="»"/>
              <a:defRPr sz="16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9A1425"/>
              </a:buClr>
              <a:buFont typeface="Arial" panose="020B0604020202020204" pitchFamily="34" charset="0"/>
              <a:buChar char="»"/>
              <a:defRPr sz="1600">
                <a:solidFill>
                  <a:schemeClr val="tx1"/>
                </a:solidFill>
                <a:latin typeface="Calibri" panose="020F0502020204030204" pitchFamily="34" charset="0"/>
              </a:defRPr>
            </a:lvl9pPr>
          </a:lstStyle>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Used to communicate with table management software solutions.</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Stand-alone version works as a simple table management system.</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Press the table number followed by the appropriate function key. The messages sent can show open, sat and bussed tables.</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The message will be sent through the JTECH Integration Station to the table management system. </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Handheld is small &amp; lightweight.</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Can double as a standalone mini handheld transmitter</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Rechargeable transmitter will last days on a single charge.</a:t>
            </a:r>
          </a:p>
          <a:p>
            <a:pPr>
              <a:spcBef>
                <a:spcPct val="0"/>
              </a:spcBef>
              <a:spcAft>
                <a:spcPts val="300"/>
              </a:spcAft>
              <a:buClrTx/>
            </a:pPr>
            <a:r>
              <a:rPr lang="en-US" altLang="en-US" sz="1700" dirty="0">
                <a:latin typeface="+mn-lt"/>
                <a:ea typeface="Arial" panose="020B0604020202020204" pitchFamily="34" charset="0"/>
                <a:cs typeface="Times New Roman" panose="02020603050405020304" pitchFamily="18" charset="0"/>
              </a:rPr>
              <a:t>Integrates </a:t>
            </a:r>
            <a:r>
              <a:rPr lang="en-US" altLang="en-US" sz="1700" i="1" dirty="0">
                <a:latin typeface="+mn-lt"/>
                <a:ea typeface="Arial" panose="020B0604020202020204" pitchFamily="34" charset="0"/>
                <a:cs typeface="Times New Roman" panose="02020603050405020304" pitchFamily="18" charset="0"/>
              </a:rPr>
              <a:t>with table management solutions including: </a:t>
            </a:r>
            <a:r>
              <a:rPr lang="en-US" altLang="en-US" sz="1700" dirty="0">
                <a:latin typeface="+mn-lt"/>
                <a:ea typeface="Arial" panose="020B0604020202020204" pitchFamily="34" charset="0"/>
                <a:cs typeface="Times New Roman" panose="02020603050405020304" pitchFamily="18" charset="0"/>
              </a:rPr>
              <a:t>Aloha </a:t>
            </a:r>
            <a:r>
              <a:rPr lang="en-US" altLang="en-US" sz="1700" dirty="0" err="1">
                <a:latin typeface="+mn-lt"/>
                <a:ea typeface="Arial" panose="020B0604020202020204" pitchFamily="34" charset="0"/>
                <a:cs typeface="Times New Roman" panose="02020603050405020304" pitchFamily="18" charset="0"/>
              </a:rPr>
              <a:t>GuestManager</a:t>
            </a:r>
            <a:r>
              <a:rPr lang="en-US" altLang="en-US" sz="1700" dirty="0">
                <a:latin typeface="+mn-lt"/>
                <a:ea typeface="Arial" panose="020B0604020202020204" pitchFamily="34" charset="0"/>
                <a:cs typeface="Times New Roman" panose="02020603050405020304" pitchFamily="18" charset="0"/>
              </a:rPr>
              <a:t>, </a:t>
            </a:r>
            <a:r>
              <a:rPr lang="en-US" altLang="en-US" sz="1700" dirty="0" err="1">
                <a:latin typeface="+mn-lt"/>
                <a:ea typeface="Arial" panose="020B0604020202020204" pitchFamily="34" charset="0"/>
                <a:cs typeface="Times New Roman" panose="02020603050405020304" pitchFamily="18" charset="0"/>
              </a:rPr>
              <a:t>ProHost</a:t>
            </a:r>
            <a:r>
              <a:rPr lang="en-US" altLang="en-US" sz="1700" dirty="0">
                <a:latin typeface="+mn-lt"/>
                <a:ea typeface="Arial" panose="020B0604020202020204" pitchFamily="34" charset="0"/>
                <a:cs typeface="Times New Roman" panose="02020603050405020304" pitchFamily="18" charset="0"/>
              </a:rPr>
              <a:t>, QSR Automations, </a:t>
            </a:r>
            <a:r>
              <a:rPr lang="en-US" altLang="en-US" sz="1700" dirty="0" err="1">
                <a:latin typeface="+mn-lt"/>
                <a:ea typeface="Arial" panose="020B0604020202020204" pitchFamily="34" charset="0"/>
                <a:cs typeface="Times New Roman" panose="02020603050405020304" pitchFamily="18" charset="0"/>
              </a:rPr>
              <a:t>OpenTable</a:t>
            </a:r>
            <a:r>
              <a:rPr lang="en-US" altLang="en-US" sz="1700" dirty="0">
                <a:latin typeface="+mn-lt"/>
                <a:ea typeface="Arial" panose="020B0604020202020204" pitchFamily="34" charset="0"/>
                <a:cs typeface="Times New Roman" panose="02020603050405020304" pitchFamily="18" charset="0"/>
              </a:rPr>
              <a:t> &amp; Reserve Interactive.</a:t>
            </a:r>
          </a:p>
        </p:txBody>
      </p:sp>
      <p:sp>
        <p:nvSpPr>
          <p:cNvPr id="7" name="Title 13"/>
          <p:cNvSpPr txBox="1">
            <a:spLocks/>
          </p:cNvSpPr>
          <p:nvPr/>
        </p:nvSpPr>
        <p:spPr>
          <a:xfrm>
            <a:off x="216921" y="162734"/>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400" dirty="0" err="1">
                <a:latin typeface="+mn-lt"/>
              </a:rPr>
              <a:t>TableScout</a:t>
            </a:r>
            <a:r>
              <a:rPr lang="en-US" altLang="en-US" sz="2400" dirty="0">
                <a:latin typeface="+mn-lt"/>
              </a:rPr>
              <a:t> Transmitter Features</a:t>
            </a:r>
          </a:p>
        </p:txBody>
      </p:sp>
      <p:grpSp>
        <p:nvGrpSpPr>
          <p:cNvPr id="2" name="Group 1">
            <a:extLst>
              <a:ext uri="{FF2B5EF4-FFF2-40B4-BE49-F238E27FC236}">
                <a16:creationId xmlns:a16="http://schemas.microsoft.com/office/drawing/2014/main" id="{267A20FF-477F-4B0A-A523-207CB3B98EBB}"/>
              </a:ext>
            </a:extLst>
          </p:cNvPr>
          <p:cNvGrpSpPr/>
          <p:nvPr/>
        </p:nvGrpSpPr>
        <p:grpSpPr>
          <a:xfrm>
            <a:off x="6691516" y="379222"/>
            <a:ext cx="2311699" cy="4039245"/>
            <a:chOff x="6691516" y="379222"/>
            <a:chExt cx="2311699" cy="4039245"/>
          </a:xfrm>
        </p:grpSpPr>
        <p:grpSp>
          <p:nvGrpSpPr>
            <p:cNvPr id="8" name="Group 7"/>
            <p:cNvGrpSpPr/>
            <p:nvPr/>
          </p:nvGrpSpPr>
          <p:grpSpPr>
            <a:xfrm>
              <a:off x="6691516" y="2345470"/>
              <a:ext cx="1275529" cy="2072997"/>
              <a:chOff x="2706749" y="1015271"/>
              <a:chExt cx="1275529" cy="2072997"/>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21433" y="1015271"/>
                <a:ext cx="706159" cy="1843193"/>
              </a:xfrm>
              <a:prstGeom prst="rect">
                <a:avLst/>
              </a:prstGeom>
            </p:spPr>
          </p:pic>
          <p:sp>
            <p:nvSpPr>
              <p:cNvPr id="10" name="TextBox 9"/>
              <p:cNvSpPr txBox="1"/>
              <p:nvPr/>
            </p:nvSpPr>
            <p:spPr>
              <a:xfrm>
                <a:off x="2706749" y="2826658"/>
                <a:ext cx="1275529" cy="261610"/>
              </a:xfrm>
              <a:prstGeom prst="rect">
                <a:avLst/>
              </a:prstGeom>
              <a:noFill/>
            </p:spPr>
            <p:txBody>
              <a:bodyPr wrap="square" rtlCol="0">
                <a:spAutoFit/>
              </a:bodyPr>
              <a:lstStyle/>
              <a:p>
                <a:r>
                  <a:rPr lang="en-US" sz="1100" b="1" dirty="0"/>
                  <a:t>TS3 - TABLESCOUT</a:t>
                </a:r>
              </a:p>
            </p:txBody>
          </p:sp>
        </p:grpSp>
        <p:pic>
          <p:nvPicPr>
            <p:cNvPr id="3" name="Picture 2"/>
            <p:cNvPicPr>
              <a:picLocks noChangeAspect="1"/>
            </p:cNvPicPr>
            <p:nvPr/>
          </p:nvPicPr>
          <p:blipFill>
            <a:blip r:embed="rId3">
              <a:extLst/>
            </a:blip>
            <a:stretch>
              <a:fillRect/>
            </a:stretch>
          </p:blipFill>
          <p:spPr>
            <a:xfrm>
              <a:off x="6764840" y="379222"/>
              <a:ext cx="2238375" cy="1809750"/>
            </a:xfrm>
            <a:prstGeom prst="rect">
              <a:avLst/>
            </a:prstGeom>
          </p:spPr>
        </p:pic>
        <p:grpSp>
          <p:nvGrpSpPr>
            <p:cNvPr id="6" name="Group 5"/>
            <p:cNvGrpSpPr/>
            <p:nvPr/>
          </p:nvGrpSpPr>
          <p:grpSpPr>
            <a:xfrm>
              <a:off x="7035890" y="2088855"/>
              <a:ext cx="753812" cy="788929"/>
              <a:chOff x="7035890" y="2088855"/>
              <a:chExt cx="753812" cy="788929"/>
            </a:xfrm>
          </p:grpSpPr>
          <p:sp>
            <p:nvSpPr>
              <p:cNvPr id="5" name="Arc 4"/>
              <p:cNvSpPr/>
              <p:nvPr/>
            </p:nvSpPr>
            <p:spPr>
              <a:xfrm>
                <a:off x="7035890" y="2235053"/>
                <a:ext cx="576469" cy="64273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Arc 15"/>
              <p:cNvSpPr/>
              <p:nvPr/>
            </p:nvSpPr>
            <p:spPr>
              <a:xfrm rot="21119231">
                <a:off x="7348164" y="2160061"/>
                <a:ext cx="373190" cy="594161"/>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a:off x="7427843" y="2088855"/>
                <a:ext cx="361859" cy="476732"/>
              </a:xfrm>
              <a:prstGeom prst="arc">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2251836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EF85F0-2CB8-40FE-B034-A9B57AC918E8}"/>
              </a:ext>
            </a:extLst>
          </p:cNvPr>
          <p:cNvSpPr>
            <a:spLocks noGrp="1"/>
          </p:cNvSpPr>
          <p:nvPr>
            <p:ph type="title"/>
          </p:nvPr>
        </p:nvSpPr>
        <p:spPr/>
        <p:txBody>
          <a:bodyPr/>
          <a:lstStyle/>
          <a:p>
            <a:r>
              <a:rPr lang="en-US" dirty="0"/>
              <a:t>Istation</a:t>
            </a:r>
          </a:p>
        </p:txBody>
      </p:sp>
      <p:sp>
        <p:nvSpPr>
          <p:cNvPr id="5" name="Text Placeholder 4">
            <a:extLst>
              <a:ext uri="{FF2B5EF4-FFF2-40B4-BE49-F238E27FC236}">
                <a16:creationId xmlns:a16="http://schemas.microsoft.com/office/drawing/2014/main" id="{648456C4-3693-4299-A5C8-FBBAFBD49186}"/>
              </a:ext>
            </a:extLst>
          </p:cNvPr>
          <p:cNvSpPr>
            <a:spLocks noGrp="1"/>
          </p:cNvSpPr>
          <p:nvPr>
            <p:ph type="body" idx="1"/>
          </p:nvPr>
        </p:nvSpPr>
        <p:spPr/>
        <p:txBody>
          <a:bodyPr/>
          <a:lstStyle/>
          <a:p>
            <a:r>
              <a:rPr lang="en-US" dirty="0"/>
              <a:t>One Device for Every Need</a:t>
            </a:r>
          </a:p>
        </p:txBody>
      </p:sp>
      <p:pic>
        <p:nvPicPr>
          <p:cNvPr id="7" name="Picture 6">
            <a:extLst>
              <a:ext uri="{FF2B5EF4-FFF2-40B4-BE49-F238E27FC236}">
                <a16:creationId xmlns:a16="http://schemas.microsoft.com/office/drawing/2014/main" id="{BC59A464-7240-4448-A17C-73FF083282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8079" y="215708"/>
            <a:ext cx="4938058" cy="4513046"/>
          </a:xfrm>
          <a:prstGeom prst="rect">
            <a:avLst/>
          </a:prstGeom>
        </p:spPr>
      </p:pic>
    </p:spTree>
    <p:extLst>
      <p:ext uri="{BB962C8B-B14F-4D97-AF65-F5344CB8AC3E}">
        <p14:creationId xmlns:p14="http://schemas.microsoft.com/office/powerpoint/2010/main" val="63013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8FFF88F-0D6B-4857-9B9C-CB7B2A63A50D}"/>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706251" y="938893"/>
            <a:ext cx="3455155" cy="3771900"/>
          </a:xfrm>
        </p:spPr>
      </p:pic>
      <p:pic>
        <p:nvPicPr>
          <p:cNvPr id="8" name="Content Placeholder 7">
            <a:extLst>
              <a:ext uri="{FF2B5EF4-FFF2-40B4-BE49-F238E27FC236}">
                <a16:creationId xmlns:a16="http://schemas.microsoft.com/office/drawing/2014/main" id="{D0C4BAA2-E92D-44C2-8214-D0A99F947CA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808737" y="938893"/>
            <a:ext cx="4127114" cy="3771900"/>
          </a:xfrm>
        </p:spPr>
      </p:pic>
      <p:sp>
        <p:nvSpPr>
          <p:cNvPr id="9" name="Title 3">
            <a:extLst>
              <a:ext uri="{FF2B5EF4-FFF2-40B4-BE49-F238E27FC236}">
                <a16:creationId xmlns:a16="http://schemas.microsoft.com/office/drawing/2014/main" id="{BFABE332-135D-4300-8B19-3BC5BDDF18FF}"/>
              </a:ext>
            </a:extLst>
          </p:cNvPr>
          <p:cNvSpPr>
            <a:spLocks noGrp="1"/>
          </p:cNvSpPr>
          <p:nvPr>
            <p:ph type="title"/>
          </p:nvPr>
        </p:nvSpPr>
        <p:spPr>
          <a:xfrm>
            <a:off x="457200" y="205979"/>
            <a:ext cx="8229600" cy="857250"/>
          </a:xfrm>
        </p:spPr>
        <p:txBody>
          <a:bodyPr>
            <a:normAutofit/>
          </a:bodyPr>
          <a:lstStyle/>
          <a:p>
            <a:pPr algn="l"/>
            <a:r>
              <a:rPr lang="en-US" dirty="0"/>
              <a:t>Did You Know?</a:t>
            </a:r>
          </a:p>
        </p:txBody>
      </p:sp>
      <p:sp>
        <p:nvSpPr>
          <p:cNvPr id="10" name="Title 3">
            <a:extLst>
              <a:ext uri="{FF2B5EF4-FFF2-40B4-BE49-F238E27FC236}">
                <a16:creationId xmlns:a16="http://schemas.microsoft.com/office/drawing/2014/main" id="{3F0D9CC0-50AE-4DEF-9B34-2F4E46AE789C}"/>
              </a:ext>
            </a:extLst>
          </p:cNvPr>
          <p:cNvSpPr txBox="1">
            <a:spLocks/>
          </p:cNvSpPr>
          <p:nvPr/>
        </p:nvSpPr>
        <p:spPr>
          <a:xfrm>
            <a:off x="457200" y="1855165"/>
            <a:ext cx="803366" cy="857250"/>
          </a:xfrm>
          <a:prstGeom prst="rect">
            <a:avLst/>
          </a:prstGeom>
        </p:spPr>
        <p:txBody>
          <a:bodyPr vert="horz" lIns="68580" tIns="34290" rIns="68580" bIns="34290" rtlCol="0" anchor="ctr">
            <a:normAutofit/>
          </a:bodyPr>
          <a:lstStyle>
            <a:lvl1pPr algn="ctr" defTabSz="609570" rtl="0" eaLnBrk="1" latinLnBrk="0" hangingPunct="1">
              <a:spcBef>
                <a:spcPct val="0"/>
              </a:spcBef>
              <a:buNone/>
              <a:defRPr sz="4800" b="1" kern="1200">
                <a:solidFill>
                  <a:srgbClr val="205383"/>
                </a:solidFill>
                <a:latin typeface="+mj-lt"/>
                <a:ea typeface="+mj-ea"/>
                <a:cs typeface="+mj-cs"/>
              </a:defRPr>
            </a:lvl1pPr>
          </a:lstStyle>
          <a:p>
            <a:r>
              <a:rPr lang="en-US" sz="3600" dirty="0"/>
              <a:t>1)</a:t>
            </a:r>
          </a:p>
        </p:txBody>
      </p:sp>
      <p:sp>
        <p:nvSpPr>
          <p:cNvPr id="11" name="Title 3">
            <a:extLst>
              <a:ext uri="{FF2B5EF4-FFF2-40B4-BE49-F238E27FC236}">
                <a16:creationId xmlns:a16="http://schemas.microsoft.com/office/drawing/2014/main" id="{8FDA6340-B1F9-46F4-83D7-0089D080AEDC}"/>
              </a:ext>
            </a:extLst>
          </p:cNvPr>
          <p:cNvSpPr txBox="1">
            <a:spLocks/>
          </p:cNvSpPr>
          <p:nvPr/>
        </p:nvSpPr>
        <p:spPr>
          <a:xfrm>
            <a:off x="4808737" y="1855165"/>
            <a:ext cx="803366" cy="857250"/>
          </a:xfrm>
          <a:prstGeom prst="rect">
            <a:avLst/>
          </a:prstGeom>
        </p:spPr>
        <p:txBody>
          <a:bodyPr vert="horz" lIns="68580" tIns="34290" rIns="68580" bIns="34290" rtlCol="0" anchor="ctr">
            <a:normAutofit/>
          </a:bodyPr>
          <a:lstStyle>
            <a:lvl1pPr algn="ctr" defTabSz="609570" rtl="0" eaLnBrk="1" latinLnBrk="0" hangingPunct="1">
              <a:spcBef>
                <a:spcPct val="0"/>
              </a:spcBef>
              <a:buNone/>
              <a:defRPr sz="4800" b="1" kern="1200">
                <a:solidFill>
                  <a:srgbClr val="205383"/>
                </a:solidFill>
                <a:latin typeface="+mj-lt"/>
                <a:ea typeface="+mj-ea"/>
                <a:cs typeface="+mj-cs"/>
              </a:defRPr>
            </a:lvl1pPr>
          </a:lstStyle>
          <a:p>
            <a:r>
              <a:rPr lang="en-US" sz="3600" dirty="0"/>
              <a:t>2)</a:t>
            </a:r>
          </a:p>
        </p:txBody>
      </p:sp>
    </p:spTree>
    <p:extLst>
      <p:ext uri="{BB962C8B-B14F-4D97-AF65-F5344CB8AC3E}">
        <p14:creationId xmlns:p14="http://schemas.microsoft.com/office/powerpoint/2010/main" val="640168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1CAF-9881-44C5-A336-74F3CF697254}"/>
              </a:ext>
            </a:extLst>
          </p:cNvPr>
          <p:cNvSpPr>
            <a:spLocks noGrp="1"/>
          </p:cNvSpPr>
          <p:nvPr>
            <p:ph type="title"/>
          </p:nvPr>
        </p:nvSpPr>
        <p:spPr/>
        <p:txBody>
          <a:bodyPr/>
          <a:lstStyle/>
          <a:p>
            <a:pPr algn="l"/>
            <a:r>
              <a:rPr lang="en-US" dirty="0"/>
              <a:t>ABOUT JTECH AN HME COMPANY</a:t>
            </a:r>
          </a:p>
        </p:txBody>
      </p:sp>
      <p:sp>
        <p:nvSpPr>
          <p:cNvPr id="3" name="Content Placeholder 2">
            <a:extLst>
              <a:ext uri="{FF2B5EF4-FFF2-40B4-BE49-F238E27FC236}">
                <a16:creationId xmlns:a16="http://schemas.microsoft.com/office/drawing/2014/main" id="{11F2CEF1-D561-4955-832A-F4780EA5B1EF}"/>
              </a:ext>
            </a:extLst>
          </p:cNvPr>
          <p:cNvSpPr>
            <a:spLocks noGrp="1"/>
          </p:cNvSpPr>
          <p:nvPr>
            <p:ph idx="1"/>
          </p:nvPr>
        </p:nvSpPr>
        <p:spPr>
          <a:xfrm>
            <a:off x="414811" y="1551376"/>
            <a:ext cx="8229600" cy="1682330"/>
          </a:xfrm>
        </p:spPr>
        <p:txBody>
          <a:bodyPr/>
          <a:lstStyle/>
          <a:p>
            <a:r>
              <a:rPr lang="en-US" dirty="0"/>
              <a:t>HM ELECTRONICS </a:t>
            </a:r>
          </a:p>
          <a:p>
            <a:r>
              <a:rPr lang="en-US" dirty="0"/>
              <a:t>JTECH AN HME COMPANY OVERVIEW</a:t>
            </a:r>
          </a:p>
          <a:p>
            <a:r>
              <a:rPr lang="en-US" dirty="0"/>
              <a:t>PRODUCT CHANGES </a:t>
            </a:r>
          </a:p>
          <a:p>
            <a:pPr marL="0" indent="0">
              <a:buNone/>
            </a:pPr>
            <a:endParaRPr lang="en-US" dirty="0"/>
          </a:p>
        </p:txBody>
      </p:sp>
    </p:spTree>
    <p:extLst>
      <p:ext uri="{BB962C8B-B14F-4D97-AF65-F5344CB8AC3E}">
        <p14:creationId xmlns:p14="http://schemas.microsoft.com/office/powerpoint/2010/main" val="3910559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1F7D8C-EA56-4419-812B-EE4CC919B1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492" y="1213799"/>
            <a:ext cx="4877522" cy="3842258"/>
          </a:xfrm>
          <a:prstGeom prst="rect">
            <a:avLst/>
          </a:prstGeom>
        </p:spPr>
      </p:pic>
      <p:sp>
        <p:nvSpPr>
          <p:cNvPr id="2" name="Title 1">
            <a:extLst>
              <a:ext uri="{FF2B5EF4-FFF2-40B4-BE49-F238E27FC236}">
                <a16:creationId xmlns:a16="http://schemas.microsoft.com/office/drawing/2014/main" id="{359FA1C3-D7EC-4E20-9BC2-951BA431DD6A}"/>
              </a:ext>
            </a:extLst>
          </p:cNvPr>
          <p:cNvSpPr>
            <a:spLocks noGrp="1"/>
          </p:cNvSpPr>
          <p:nvPr>
            <p:ph type="title"/>
          </p:nvPr>
        </p:nvSpPr>
        <p:spPr/>
        <p:txBody>
          <a:bodyPr/>
          <a:lstStyle/>
          <a:p>
            <a:r>
              <a:rPr lang="en-US" dirty="0"/>
              <a:t>IStation with Hospitality Display</a:t>
            </a:r>
          </a:p>
        </p:txBody>
      </p:sp>
      <p:sp>
        <p:nvSpPr>
          <p:cNvPr id="10" name="Content Placeholder 9">
            <a:extLst>
              <a:ext uri="{FF2B5EF4-FFF2-40B4-BE49-F238E27FC236}">
                <a16:creationId xmlns:a16="http://schemas.microsoft.com/office/drawing/2014/main" id="{68FD2CE9-094B-4ED7-9E71-ACE760C7012C}"/>
              </a:ext>
            </a:extLst>
          </p:cNvPr>
          <p:cNvSpPr>
            <a:spLocks noGrp="1"/>
          </p:cNvSpPr>
          <p:nvPr>
            <p:ph sz="half" idx="2"/>
          </p:nvPr>
        </p:nvSpPr>
        <p:spPr>
          <a:xfrm>
            <a:off x="4927013" y="1121569"/>
            <a:ext cx="4038600" cy="3394472"/>
          </a:xfrm>
        </p:spPr>
        <p:txBody>
          <a:bodyPr>
            <a:normAutofit fontScale="92500" lnSpcReduction="20000"/>
          </a:bodyPr>
          <a:lstStyle/>
          <a:p>
            <a:r>
              <a:rPr lang="en-US" dirty="0"/>
              <a:t>Basic Paging w/ALL Pagers</a:t>
            </a:r>
          </a:p>
          <a:p>
            <a:r>
              <a:rPr lang="en-US" b="1" dirty="0"/>
              <a:t>Lite Table Management</a:t>
            </a:r>
          </a:p>
          <a:p>
            <a:r>
              <a:rPr lang="en-US" dirty="0"/>
              <a:t>Four buttons under the display</a:t>
            </a:r>
          </a:p>
          <a:p>
            <a:pPr lvl="2"/>
            <a:r>
              <a:rPr lang="en-US" dirty="0"/>
              <a:t>Open, Bus, Clear, Estimate</a:t>
            </a:r>
          </a:p>
          <a:p>
            <a:pPr lvl="1"/>
            <a:r>
              <a:rPr lang="en-US" dirty="0"/>
              <a:t>EST adds time to estimated wait with each press; removes with each sent page</a:t>
            </a:r>
          </a:p>
          <a:p>
            <a:pPr lvl="1"/>
            <a:r>
              <a:rPr lang="en-US" dirty="0"/>
              <a:t>Works with </a:t>
            </a:r>
            <a:r>
              <a:rPr lang="en-US" dirty="0" err="1"/>
              <a:t>TableScout</a:t>
            </a:r>
            <a:endParaRPr lang="en-US" dirty="0"/>
          </a:p>
          <a:p>
            <a:pPr marL="457177" lvl="1" indent="0">
              <a:buNone/>
            </a:pPr>
            <a:endParaRPr lang="en-US" dirty="0"/>
          </a:p>
          <a:p>
            <a:pPr marL="457177" lvl="1" indent="0">
              <a:buNone/>
            </a:pPr>
            <a:endParaRPr lang="en-US" dirty="0"/>
          </a:p>
          <a:p>
            <a:endParaRPr lang="en-US" dirty="0"/>
          </a:p>
        </p:txBody>
      </p:sp>
    </p:spTree>
    <p:extLst>
      <p:ext uri="{BB962C8B-B14F-4D97-AF65-F5344CB8AC3E}">
        <p14:creationId xmlns:p14="http://schemas.microsoft.com/office/powerpoint/2010/main" val="3147008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A1C3-D7EC-4E20-9BC2-951BA431DD6A}"/>
              </a:ext>
            </a:extLst>
          </p:cNvPr>
          <p:cNvSpPr>
            <a:spLocks noGrp="1"/>
          </p:cNvSpPr>
          <p:nvPr>
            <p:ph type="title"/>
          </p:nvPr>
        </p:nvSpPr>
        <p:spPr/>
        <p:txBody>
          <a:bodyPr/>
          <a:lstStyle/>
          <a:p>
            <a:r>
              <a:rPr lang="en-US" dirty="0"/>
              <a:t>IStation with Standard Display</a:t>
            </a:r>
          </a:p>
        </p:txBody>
      </p:sp>
      <p:sp>
        <p:nvSpPr>
          <p:cNvPr id="10" name="Content Placeholder 9">
            <a:extLst>
              <a:ext uri="{FF2B5EF4-FFF2-40B4-BE49-F238E27FC236}">
                <a16:creationId xmlns:a16="http://schemas.microsoft.com/office/drawing/2014/main" id="{68FD2CE9-094B-4ED7-9E71-ACE760C7012C}"/>
              </a:ext>
            </a:extLst>
          </p:cNvPr>
          <p:cNvSpPr>
            <a:spLocks noGrp="1"/>
          </p:cNvSpPr>
          <p:nvPr>
            <p:ph sz="half" idx="2"/>
          </p:nvPr>
        </p:nvSpPr>
        <p:spPr>
          <a:xfrm>
            <a:off x="4151642" y="1063230"/>
            <a:ext cx="4935208" cy="3394472"/>
          </a:xfrm>
        </p:spPr>
        <p:txBody>
          <a:bodyPr>
            <a:normAutofit fontScale="92500" lnSpcReduction="10000"/>
          </a:bodyPr>
          <a:lstStyle/>
          <a:p>
            <a:r>
              <a:rPr lang="en-US" dirty="0"/>
              <a:t>For </a:t>
            </a:r>
            <a:r>
              <a:rPr lang="en-US" b="1" u="sng" dirty="0"/>
              <a:t>ALL</a:t>
            </a:r>
            <a:r>
              <a:rPr lang="en-US" dirty="0"/>
              <a:t> other applications</a:t>
            </a:r>
          </a:p>
          <a:p>
            <a:pPr lvl="1"/>
            <a:r>
              <a:rPr lang="en-US" dirty="0"/>
              <a:t>Works with ALL Pagers</a:t>
            </a:r>
          </a:p>
          <a:p>
            <a:pPr lvl="1"/>
            <a:r>
              <a:rPr lang="en-US" dirty="0"/>
              <a:t>Host Concepts, SmartCall Messenger</a:t>
            </a:r>
          </a:p>
          <a:p>
            <a:pPr lvl="1"/>
            <a:r>
              <a:rPr lang="en-US" dirty="0"/>
              <a:t>ES Buttons w/Receiver</a:t>
            </a:r>
          </a:p>
          <a:p>
            <a:pPr lvl="1"/>
            <a:r>
              <a:rPr lang="en-US" dirty="0" err="1"/>
              <a:t>MultiCast</a:t>
            </a:r>
            <a:r>
              <a:rPr lang="en-US" dirty="0"/>
              <a:t> Network Paging</a:t>
            </a:r>
          </a:p>
          <a:p>
            <a:pPr lvl="1"/>
            <a:r>
              <a:rPr lang="en-US" dirty="0"/>
              <a:t>Over the Air Repeater</a:t>
            </a:r>
          </a:p>
          <a:p>
            <a:pPr lvl="1"/>
            <a:r>
              <a:rPr lang="en-US" dirty="0" err="1"/>
              <a:t>Teleconnect</a:t>
            </a:r>
            <a:endParaRPr lang="en-US" dirty="0"/>
          </a:p>
          <a:p>
            <a:pPr lvl="1"/>
            <a:r>
              <a:rPr lang="en-US" dirty="0"/>
              <a:t>Alpha Messaging with Keyboard</a:t>
            </a:r>
          </a:p>
          <a:p>
            <a:pPr lvl="1"/>
            <a:endParaRPr lang="en-US" dirty="0"/>
          </a:p>
          <a:p>
            <a:pPr marL="457177" lvl="1" indent="0">
              <a:buNone/>
            </a:pPr>
            <a:endParaRPr lang="en-US" dirty="0"/>
          </a:p>
          <a:p>
            <a:endParaRPr lang="en-US" dirty="0"/>
          </a:p>
        </p:txBody>
      </p:sp>
      <p:pic>
        <p:nvPicPr>
          <p:cNvPr id="3" name="Picture 2">
            <a:extLst>
              <a:ext uri="{FF2B5EF4-FFF2-40B4-BE49-F238E27FC236}">
                <a16:creationId xmlns:a16="http://schemas.microsoft.com/office/drawing/2014/main" id="{22185C98-387D-478B-A144-FD0FF904D8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227" y="1063229"/>
            <a:ext cx="4491200" cy="4587558"/>
          </a:xfrm>
          <a:prstGeom prst="rect">
            <a:avLst/>
          </a:prstGeom>
        </p:spPr>
      </p:pic>
    </p:spTree>
    <p:extLst>
      <p:ext uri="{BB962C8B-B14F-4D97-AF65-F5344CB8AC3E}">
        <p14:creationId xmlns:p14="http://schemas.microsoft.com/office/powerpoint/2010/main" val="377170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248747-1017-4505-977D-A82E91C977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025" y="1063229"/>
            <a:ext cx="5990134" cy="4114800"/>
          </a:xfrm>
          <a:prstGeom prst="rect">
            <a:avLst/>
          </a:prstGeom>
        </p:spPr>
      </p:pic>
      <p:graphicFrame>
        <p:nvGraphicFramePr>
          <p:cNvPr id="5" name="Content Placeholder 3">
            <a:extLst>
              <a:ext uri="{FF2B5EF4-FFF2-40B4-BE49-F238E27FC236}">
                <a16:creationId xmlns:a16="http://schemas.microsoft.com/office/drawing/2014/main" id="{3A66F6CE-0B8A-499D-A4BB-38011A63B19D}"/>
              </a:ext>
            </a:extLst>
          </p:cNvPr>
          <p:cNvGraphicFramePr>
            <a:graphicFrameLocks/>
          </p:cNvGraphicFramePr>
          <p:nvPr>
            <p:extLst>
              <p:ext uri="{D42A27DB-BD31-4B8C-83A1-F6EECF244321}">
                <p14:modId xmlns:p14="http://schemas.microsoft.com/office/powerpoint/2010/main" val="2331782963"/>
              </p:ext>
            </p:extLst>
          </p:nvPr>
        </p:nvGraphicFramePr>
        <p:xfrm>
          <a:off x="407150" y="2780467"/>
          <a:ext cx="6344832" cy="2308860"/>
        </p:xfrm>
        <a:graphic>
          <a:graphicData uri="http://schemas.openxmlformats.org/drawingml/2006/table">
            <a:tbl>
              <a:tblPr firstRow="1" bandRow="1">
                <a:tableStyleId>{3B4B98B0-60AC-42C2-AFA5-B58CD77FA1E5}</a:tableStyleId>
              </a:tblPr>
              <a:tblGrid>
                <a:gridCol w="528038">
                  <a:extLst>
                    <a:ext uri="{9D8B030D-6E8A-4147-A177-3AD203B41FA5}">
                      <a16:colId xmlns:a16="http://schemas.microsoft.com/office/drawing/2014/main" val="221737527"/>
                    </a:ext>
                  </a:extLst>
                </a:gridCol>
                <a:gridCol w="2908397">
                  <a:extLst>
                    <a:ext uri="{9D8B030D-6E8A-4147-A177-3AD203B41FA5}">
                      <a16:colId xmlns:a16="http://schemas.microsoft.com/office/drawing/2014/main" val="1977018466"/>
                    </a:ext>
                  </a:extLst>
                </a:gridCol>
                <a:gridCol w="2908397">
                  <a:extLst>
                    <a:ext uri="{9D8B030D-6E8A-4147-A177-3AD203B41FA5}">
                      <a16:colId xmlns:a16="http://schemas.microsoft.com/office/drawing/2014/main" val="890030987"/>
                    </a:ext>
                  </a:extLst>
                </a:gridCol>
              </a:tblGrid>
              <a:tr h="2296086">
                <a:tc>
                  <a:txBody>
                    <a:bodyPr/>
                    <a:lstStyle/>
                    <a:p>
                      <a:pPr algn="ctr"/>
                      <a:r>
                        <a:rPr lang="en-US" sz="1800" b="1" dirty="0">
                          <a:solidFill>
                            <a:schemeClr val="accent2"/>
                          </a:solidFill>
                        </a:rPr>
                        <a:t>Connected</a:t>
                      </a:r>
                    </a:p>
                  </a:txBody>
                  <a:tcPr marL="68580" marR="68580" marT="34290" marB="34290" vert="vert270" anchor="ctr">
                    <a:lnR w="12700" cap="flat" cmpd="sng" algn="ctr">
                      <a:solidFill>
                        <a:schemeClr val="tx1"/>
                      </a:solidFill>
                      <a:prstDash val="solid"/>
                      <a:round/>
                      <a:headEnd type="none" w="med" len="med"/>
                      <a:tailEnd type="none" w="med" len="med"/>
                    </a:lnR>
                    <a:solidFill>
                      <a:schemeClr val="bg1">
                        <a:alpha val="90000"/>
                      </a:schemeClr>
                    </a:solidFill>
                  </a:tcPr>
                </a:tc>
                <a:tc>
                  <a:txBody>
                    <a:bodyPr/>
                    <a:lstStyle/>
                    <a:p>
                      <a:pPr marL="342900" indent="-342900">
                        <a:buFont typeface="+mj-lt"/>
                        <a:buAutoNum type="arabicPeriod" startAt="17"/>
                      </a:pPr>
                      <a:r>
                        <a:rPr lang="en-US" sz="1050" b="0" u="sng" dirty="0">
                          <a:solidFill>
                            <a:schemeClr val="accent2"/>
                          </a:solidFill>
                        </a:rPr>
                        <a:t>Via a Serial Cable</a:t>
                      </a:r>
                      <a:r>
                        <a:rPr lang="en-US" sz="1050" b="0" dirty="0">
                          <a:solidFill>
                            <a:schemeClr val="accent2"/>
                          </a:solidFill>
                        </a:rPr>
                        <a:t>:</a:t>
                      </a:r>
                    </a:p>
                    <a:p>
                      <a:pPr marL="512064" lvl="1" indent="-342900">
                        <a:buFont typeface="Arial" panose="020B0604020202020204" pitchFamily="34" charset="0"/>
                        <a:buChar char="•"/>
                      </a:pPr>
                      <a:r>
                        <a:rPr lang="en-US" sz="1050" b="0" dirty="0">
                          <a:solidFill>
                            <a:schemeClr val="accent2"/>
                          </a:solidFill>
                        </a:rPr>
                        <a:t>Kitchen Systems</a:t>
                      </a:r>
                    </a:p>
                    <a:p>
                      <a:pPr marL="514350" lvl="1" indent="-342900">
                        <a:buFont typeface="Arial" panose="020B0604020202020204" pitchFamily="34" charset="0"/>
                        <a:buChar char="•"/>
                      </a:pPr>
                      <a:r>
                        <a:rPr lang="en-US" sz="1050" b="0" dirty="0">
                          <a:solidFill>
                            <a:schemeClr val="accent2"/>
                          </a:solidFill>
                        </a:rPr>
                        <a:t>Table Management</a:t>
                      </a:r>
                    </a:p>
                    <a:p>
                      <a:pPr marL="514350" lvl="1" indent="-342900">
                        <a:buFont typeface="Arial" panose="020B0604020202020204" pitchFamily="34" charset="0"/>
                        <a:buChar char="•"/>
                      </a:pPr>
                      <a:r>
                        <a:rPr lang="en-US" sz="1050" b="0" dirty="0">
                          <a:solidFill>
                            <a:schemeClr val="accent2"/>
                          </a:solidFill>
                        </a:rPr>
                        <a:t>POS Systems</a:t>
                      </a:r>
                    </a:p>
                    <a:p>
                      <a:pPr marL="514350" lvl="1" indent="-342900">
                        <a:buFont typeface="Arial" panose="020B0604020202020204" pitchFamily="34" charset="0"/>
                        <a:buChar char="•"/>
                      </a:pPr>
                      <a:r>
                        <a:rPr lang="en-US" sz="1050" b="0" dirty="0">
                          <a:solidFill>
                            <a:schemeClr val="accent2"/>
                          </a:solidFill>
                        </a:rPr>
                        <a:t>Cruise line Systems</a:t>
                      </a:r>
                    </a:p>
                    <a:p>
                      <a:pPr marL="514350" lvl="1" indent="-342900">
                        <a:buFont typeface="Arial" panose="020B0604020202020204" pitchFamily="34" charset="0"/>
                        <a:buChar char="•"/>
                      </a:pPr>
                      <a:r>
                        <a:rPr lang="en-US" sz="1050" b="0" dirty="0">
                          <a:solidFill>
                            <a:schemeClr val="accent2"/>
                          </a:solidFill>
                        </a:rPr>
                        <a:t>Healthcare Systems</a:t>
                      </a:r>
                    </a:p>
                    <a:p>
                      <a:pPr marL="514350" lvl="1" indent="-342900">
                        <a:buFont typeface="Arial" panose="020B0604020202020204" pitchFamily="34" charset="0"/>
                        <a:buChar char="•"/>
                      </a:pPr>
                      <a:r>
                        <a:rPr lang="en-US" sz="1050" b="0" dirty="0">
                          <a:solidFill>
                            <a:schemeClr val="accent2"/>
                          </a:solidFill>
                        </a:rPr>
                        <a:t>ES Push for Service Buttons</a:t>
                      </a:r>
                    </a:p>
                    <a:p>
                      <a:pPr marL="514350" lvl="1" indent="-342900">
                        <a:buFont typeface="Arial" panose="020B0604020202020204" pitchFamily="34" charset="0"/>
                        <a:buChar char="•"/>
                      </a:pPr>
                      <a:r>
                        <a:rPr lang="en-US" sz="1050" b="0" dirty="0">
                          <a:solidFill>
                            <a:schemeClr val="accent2"/>
                          </a:solidFill>
                        </a:rPr>
                        <a:t>Display message strings to HyperTerminal or Putty</a:t>
                      </a:r>
                    </a:p>
                    <a:p>
                      <a:pPr marL="514350" lvl="1" indent="-342900">
                        <a:buFont typeface="Arial" panose="020B0604020202020204" pitchFamily="34" charset="0"/>
                        <a:buChar char="•"/>
                      </a:pPr>
                      <a:r>
                        <a:rPr lang="en-US" sz="1050" b="0" dirty="0">
                          <a:solidFill>
                            <a:schemeClr val="accent2"/>
                          </a:solidFill>
                        </a:rPr>
                        <a:t>Send TableScout updates to Aloha Guest Manager, QSR </a:t>
                      </a:r>
                      <a:r>
                        <a:rPr lang="en-US" sz="1050" b="0" dirty="0" err="1">
                          <a:solidFill>
                            <a:schemeClr val="accent2"/>
                          </a:solidFill>
                        </a:rPr>
                        <a:t>ConnectSmart</a:t>
                      </a:r>
                      <a:r>
                        <a:rPr lang="en-US" sz="1050" b="0" dirty="0">
                          <a:solidFill>
                            <a:schemeClr val="accent2"/>
                          </a:solidFill>
                        </a:rPr>
                        <a:t> Hostess, ESP System </a:t>
                      </a:r>
                      <a:r>
                        <a:rPr lang="en-US" sz="1050" b="0" dirty="0" err="1">
                          <a:solidFill>
                            <a:schemeClr val="accent2"/>
                          </a:solidFill>
                        </a:rPr>
                        <a:t>ProHost</a:t>
                      </a:r>
                      <a:endParaRPr lang="en-US" sz="1050" b="0" dirty="0">
                        <a:solidFill>
                          <a:schemeClr val="accent2"/>
                        </a:solidFill>
                      </a:endParaRPr>
                    </a:p>
                    <a:p>
                      <a:pPr marL="514350" lvl="1" indent="-342900">
                        <a:buFont typeface="Arial" panose="020B0604020202020204" pitchFamily="34" charset="0"/>
                        <a:buChar char="•"/>
                      </a:pPr>
                      <a:r>
                        <a:rPr lang="en-US" sz="1050" b="0" dirty="0">
                          <a:solidFill>
                            <a:schemeClr val="accent2"/>
                          </a:solidFill>
                        </a:rPr>
                        <a:t>Dry Contact Modules to trigger paging</a:t>
                      </a:r>
                    </a:p>
                    <a:p>
                      <a:pPr marL="514350" lvl="1" indent="-342900">
                        <a:buFont typeface="Arial" panose="020B0604020202020204" pitchFamily="34" charset="0"/>
                        <a:buChar char="•"/>
                      </a:pPr>
                      <a:endParaRPr lang="en-US" sz="1050" b="0" dirty="0">
                        <a:solidFill>
                          <a:schemeClr val="accent2"/>
                        </a:solidFill>
                      </a:endParaRPr>
                    </a:p>
                  </a:txBody>
                  <a:tcPr marL="68580" marR="68580" marT="34290" marB="34290">
                    <a:lnL w="12700" cap="flat" cmpd="sng" algn="ctr">
                      <a:solidFill>
                        <a:schemeClr val="tx1"/>
                      </a:solidFill>
                      <a:prstDash val="solid"/>
                      <a:round/>
                      <a:headEnd type="none" w="med" len="med"/>
                      <a:tailEnd type="none" w="med" len="med"/>
                    </a:lnL>
                    <a:solidFill>
                      <a:schemeClr val="bg1">
                        <a:alpha val="90000"/>
                      </a:schemeClr>
                    </a:solidFill>
                  </a:tcPr>
                </a:tc>
                <a:tc>
                  <a:txBody>
                    <a:bodyPr/>
                    <a:lstStyle/>
                    <a:p>
                      <a:pPr marL="342900" lvl="0" indent="-342900">
                        <a:buFont typeface="+mj-lt"/>
                        <a:buAutoNum type="arabicPeriod" startAt="18"/>
                      </a:pPr>
                      <a:r>
                        <a:rPr lang="en-US" sz="1050" b="0" u="sng" dirty="0">
                          <a:solidFill>
                            <a:schemeClr val="accent2"/>
                          </a:solidFill>
                        </a:rPr>
                        <a:t>Via a Phone Line</a:t>
                      </a:r>
                      <a:r>
                        <a:rPr lang="en-US" sz="1050" b="0" dirty="0">
                          <a:solidFill>
                            <a:schemeClr val="accent2"/>
                          </a:solidFill>
                        </a:rPr>
                        <a:t>:</a:t>
                      </a:r>
                    </a:p>
                    <a:p>
                      <a:pPr marL="457200" lvl="1" indent="-283464">
                        <a:buFont typeface="Arial" panose="020B0604020202020204" pitchFamily="34" charset="0"/>
                        <a:buChar char="•"/>
                      </a:pPr>
                      <a:r>
                        <a:rPr lang="en-US" sz="1050" b="0" dirty="0">
                          <a:solidFill>
                            <a:schemeClr val="accent2"/>
                          </a:solidFill>
                        </a:rPr>
                        <a:t>Page by dialing an extension</a:t>
                      </a:r>
                    </a:p>
                    <a:p>
                      <a:pPr marL="342900" indent="-342900">
                        <a:buFont typeface="+mj-lt"/>
                        <a:buAutoNum type="arabicPeriod" startAt="18"/>
                      </a:pPr>
                      <a:endParaRPr lang="en-US" sz="1050" b="0" kern="1200" dirty="0">
                        <a:solidFill>
                          <a:schemeClr val="accent2"/>
                        </a:solidFill>
                      </a:endParaRPr>
                    </a:p>
                    <a:p>
                      <a:pPr marL="342900" indent="-342900">
                        <a:buFont typeface="+mj-lt"/>
                        <a:buAutoNum type="arabicPeriod" startAt="18"/>
                      </a:pPr>
                      <a:r>
                        <a:rPr lang="en-US" sz="1050" b="0" u="sng" kern="1200" dirty="0">
                          <a:solidFill>
                            <a:schemeClr val="accent2"/>
                          </a:solidFill>
                        </a:rPr>
                        <a:t>Via Ethernet</a:t>
                      </a:r>
                      <a:r>
                        <a:rPr lang="en-US" sz="1050" b="0" kern="1200" dirty="0">
                          <a:solidFill>
                            <a:schemeClr val="accent2"/>
                          </a:solidFill>
                        </a:rPr>
                        <a:t>:</a:t>
                      </a:r>
                    </a:p>
                    <a:p>
                      <a:pPr marL="457200" lvl="1" indent="-285750">
                        <a:buFont typeface="Arial" panose="020B0604020202020204" pitchFamily="34" charset="0"/>
                        <a:buChar char="•"/>
                      </a:pPr>
                      <a:r>
                        <a:rPr lang="en-US" sz="1050" b="0" kern="1200" dirty="0">
                          <a:solidFill>
                            <a:schemeClr val="accent2"/>
                          </a:solidFill>
                        </a:rPr>
                        <a:t>Host Concepts</a:t>
                      </a:r>
                    </a:p>
                    <a:p>
                      <a:pPr marL="457200" lvl="1" indent="-285750">
                        <a:buFont typeface="Arial" panose="020B0604020202020204" pitchFamily="34" charset="0"/>
                        <a:buChar char="•"/>
                      </a:pPr>
                      <a:r>
                        <a:rPr lang="en-US" sz="1050" b="0" kern="1200" dirty="0">
                          <a:solidFill>
                            <a:schemeClr val="accent2"/>
                          </a:solidFill>
                        </a:rPr>
                        <a:t>SmartCall Messenger</a:t>
                      </a:r>
                    </a:p>
                    <a:p>
                      <a:pPr marL="457200" lvl="1" indent="-285750">
                        <a:buFont typeface="Arial" panose="020B0604020202020204" pitchFamily="34" charset="0"/>
                        <a:buChar char="•"/>
                      </a:pPr>
                      <a:r>
                        <a:rPr lang="en-US" sz="1050" b="0" kern="1200" dirty="0">
                          <a:solidFill>
                            <a:schemeClr val="accent2"/>
                          </a:solidFill>
                        </a:rPr>
                        <a:t>Custom built paging solutions</a:t>
                      </a:r>
                    </a:p>
                    <a:p>
                      <a:pPr marL="457200" lvl="1" indent="-285750">
                        <a:buFont typeface="Arial" panose="020B0604020202020204" pitchFamily="34" charset="0"/>
                        <a:buChar char="•"/>
                      </a:pPr>
                      <a:r>
                        <a:rPr lang="en-US" sz="1050" b="0" kern="1200" dirty="0">
                          <a:solidFill>
                            <a:schemeClr val="accent2"/>
                          </a:solidFill>
                        </a:rPr>
                        <a:t>Send SMS standalone and through Aloha</a:t>
                      </a:r>
                    </a:p>
                    <a:p>
                      <a:pPr marL="457200" lvl="1" indent="-285750">
                        <a:buFont typeface="Arial" panose="020B0604020202020204" pitchFamily="34" charset="0"/>
                        <a:buChar char="•"/>
                      </a:pPr>
                      <a:r>
                        <a:rPr lang="en-US" sz="1050" b="0" kern="1200" dirty="0">
                          <a:solidFill>
                            <a:schemeClr val="accent2"/>
                          </a:solidFill>
                        </a:rPr>
                        <a:t>Send TableScout updates to OpenTable</a:t>
                      </a:r>
                    </a:p>
                    <a:p>
                      <a:pPr marL="457200" lvl="1" indent="-285750">
                        <a:buFont typeface="Arial" panose="020B0604020202020204" pitchFamily="34" charset="0"/>
                        <a:buChar char="•"/>
                      </a:pPr>
                      <a:endParaRPr lang="en-US" sz="1050" b="0" kern="1200" dirty="0">
                        <a:solidFill>
                          <a:schemeClr val="accent2"/>
                        </a:solidFill>
                      </a:endParaRPr>
                    </a:p>
                    <a:p>
                      <a:pPr marL="342900" indent="-342900">
                        <a:buFont typeface="+mj-lt"/>
                        <a:buAutoNum type="arabicPeriod" startAt="18"/>
                      </a:pPr>
                      <a:r>
                        <a:rPr lang="en-US" sz="1050" b="0" kern="1200" dirty="0">
                          <a:solidFill>
                            <a:schemeClr val="accent2"/>
                          </a:solidFill>
                        </a:rPr>
                        <a:t>Create a chain of transmitters via a wired network with </a:t>
                      </a:r>
                      <a:r>
                        <a:rPr lang="en-US" sz="1050" b="0" kern="1200" dirty="0" err="1">
                          <a:solidFill>
                            <a:schemeClr val="accent2"/>
                          </a:solidFill>
                        </a:rPr>
                        <a:t>MultiCast</a:t>
                      </a:r>
                      <a:r>
                        <a:rPr lang="en-US" sz="1050" b="0" kern="1200" dirty="0">
                          <a:solidFill>
                            <a:schemeClr val="accent2"/>
                          </a:solidFill>
                        </a:rPr>
                        <a:t>.</a:t>
                      </a:r>
                    </a:p>
                    <a:p>
                      <a:pPr marL="342900" indent="-342900">
                        <a:buFont typeface="+mj-lt"/>
                        <a:buAutoNum type="arabicPeriod" startAt="18"/>
                      </a:pPr>
                      <a:r>
                        <a:rPr lang="en-US" sz="1050" b="0" kern="1200" dirty="0">
                          <a:solidFill>
                            <a:schemeClr val="accent2"/>
                          </a:solidFill>
                        </a:rPr>
                        <a:t>Give you a visual indicator when that chain is broken.</a:t>
                      </a:r>
                    </a:p>
                  </a:txBody>
                  <a:tcPr marL="68580" marR="68580" marT="34290" marB="34290">
                    <a:lnT w="12700" cap="flat" cmpd="sng" algn="ctr">
                      <a:noFill/>
                      <a:prstDash val="solid"/>
                      <a:round/>
                      <a:headEnd type="none" w="med" len="med"/>
                      <a:tailEnd type="none" w="med" len="med"/>
                    </a:lnT>
                    <a:solidFill>
                      <a:schemeClr val="bg1">
                        <a:alpha val="90000"/>
                      </a:schemeClr>
                    </a:solidFill>
                  </a:tcPr>
                </a:tc>
                <a:extLst>
                  <a:ext uri="{0D108BD9-81ED-4DB2-BD59-A6C34878D82A}">
                    <a16:rowId xmlns:a16="http://schemas.microsoft.com/office/drawing/2014/main" val="1654292225"/>
                  </a:ext>
                </a:extLst>
              </a:tr>
            </a:tbl>
          </a:graphicData>
        </a:graphic>
      </p:graphicFrame>
      <p:sp>
        <p:nvSpPr>
          <p:cNvPr id="4" name="Title 3"/>
          <p:cNvSpPr>
            <a:spLocks noGrp="1"/>
          </p:cNvSpPr>
          <p:nvPr>
            <p:ph type="title"/>
          </p:nvPr>
        </p:nvSpPr>
        <p:spPr/>
        <p:txBody>
          <a:bodyPr>
            <a:normAutofit/>
          </a:bodyPr>
          <a:lstStyle/>
          <a:p>
            <a:r>
              <a:rPr lang="en-US" dirty="0"/>
              <a:t>Do You Know Everything IStation Can Do?</a:t>
            </a:r>
          </a:p>
        </p:txBody>
      </p:sp>
      <p:graphicFrame>
        <p:nvGraphicFramePr>
          <p:cNvPr id="6" name="Content Placeholder 3">
            <a:extLst>
              <a:ext uri="{FF2B5EF4-FFF2-40B4-BE49-F238E27FC236}">
                <a16:creationId xmlns:a16="http://schemas.microsoft.com/office/drawing/2014/main" id="{C014EE6D-708C-4A3A-9867-9BC443DDBBAB}"/>
              </a:ext>
            </a:extLst>
          </p:cNvPr>
          <p:cNvGraphicFramePr>
            <a:graphicFrameLocks/>
          </p:cNvGraphicFramePr>
          <p:nvPr>
            <p:extLst/>
          </p:nvPr>
        </p:nvGraphicFramePr>
        <p:xfrm>
          <a:off x="457200" y="885825"/>
          <a:ext cx="8486776" cy="1912620"/>
        </p:xfrm>
        <a:graphic>
          <a:graphicData uri="http://schemas.openxmlformats.org/drawingml/2006/table">
            <a:tbl>
              <a:tblPr firstRow="1" bandRow="1">
                <a:tableStyleId>{3B4B98B0-60AC-42C2-AFA5-B58CD77FA1E5}</a:tableStyleId>
              </a:tblPr>
              <a:tblGrid>
                <a:gridCol w="484300">
                  <a:extLst>
                    <a:ext uri="{9D8B030D-6E8A-4147-A177-3AD203B41FA5}">
                      <a16:colId xmlns:a16="http://schemas.microsoft.com/office/drawing/2014/main" val="221737527"/>
                    </a:ext>
                  </a:extLst>
                </a:gridCol>
                <a:gridCol w="2667492">
                  <a:extLst>
                    <a:ext uri="{9D8B030D-6E8A-4147-A177-3AD203B41FA5}">
                      <a16:colId xmlns:a16="http://schemas.microsoft.com/office/drawing/2014/main" val="1977018466"/>
                    </a:ext>
                  </a:extLst>
                </a:gridCol>
                <a:gridCol w="2667492">
                  <a:extLst>
                    <a:ext uri="{9D8B030D-6E8A-4147-A177-3AD203B41FA5}">
                      <a16:colId xmlns:a16="http://schemas.microsoft.com/office/drawing/2014/main" val="890030987"/>
                    </a:ext>
                  </a:extLst>
                </a:gridCol>
                <a:gridCol w="2667492">
                  <a:extLst>
                    <a:ext uri="{9D8B030D-6E8A-4147-A177-3AD203B41FA5}">
                      <a16:colId xmlns:a16="http://schemas.microsoft.com/office/drawing/2014/main" val="3594758565"/>
                    </a:ext>
                  </a:extLst>
                </a:gridCol>
              </a:tblGrid>
              <a:tr h="1668780">
                <a:tc>
                  <a:txBody>
                    <a:bodyPr/>
                    <a:lstStyle/>
                    <a:p>
                      <a:pPr algn="ctr"/>
                      <a:r>
                        <a:rPr lang="en-US" sz="1800" b="1" dirty="0">
                          <a:solidFill>
                            <a:schemeClr val="tx2"/>
                          </a:solidFill>
                        </a:rPr>
                        <a:t>Standalone</a:t>
                      </a:r>
                    </a:p>
                  </a:txBody>
                  <a:tcPr marL="68580" marR="68580" marT="34290" marB="34290" vert="vert270" anchor="ctr">
                    <a:lnR w="12700" cap="flat" cmpd="sng" algn="ctr">
                      <a:solidFill>
                        <a:schemeClr val="tx1"/>
                      </a:solidFill>
                      <a:prstDash val="solid"/>
                      <a:round/>
                      <a:headEnd type="none" w="med" len="med"/>
                      <a:tailEnd type="none" w="med" len="med"/>
                    </a:lnR>
                    <a:solidFill>
                      <a:schemeClr val="bg1">
                        <a:alpha val="90000"/>
                      </a:schemeClr>
                    </a:solidFill>
                  </a:tcPr>
                </a:tc>
                <a:tc>
                  <a:txBody>
                    <a:bodyPr/>
                    <a:lstStyle/>
                    <a:p>
                      <a:pPr marL="342900" indent="-342900">
                        <a:buFont typeface="+mj-lt"/>
                        <a:buAutoNum type="arabicPeriod"/>
                      </a:pPr>
                      <a:r>
                        <a:rPr lang="en-US" sz="1100" b="0" dirty="0">
                          <a:solidFill>
                            <a:schemeClr val="tx2"/>
                          </a:solidFill>
                        </a:rPr>
                        <a:t>Page JTECH legacy pagers.</a:t>
                      </a:r>
                    </a:p>
                    <a:p>
                      <a:pPr marL="342900" indent="-342900">
                        <a:buFont typeface="+mj-lt"/>
                        <a:buAutoNum type="arabicPeriod"/>
                      </a:pPr>
                      <a:r>
                        <a:rPr lang="en-US" sz="1100" b="0" dirty="0">
                          <a:solidFill>
                            <a:schemeClr val="tx2"/>
                          </a:solidFill>
                        </a:rPr>
                        <a:t>Page HMEW legacy pagers.</a:t>
                      </a:r>
                    </a:p>
                    <a:p>
                      <a:pPr marL="342900" indent="-342900">
                        <a:buFont typeface="+mj-lt"/>
                        <a:buAutoNum type="arabicPeriod"/>
                      </a:pPr>
                      <a:r>
                        <a:rPr lang="en-US" sz="1100" b="0" dirty="0">
                          <a:solidFill>
                            <a:schemeClr val="tx2"/>
                          </a:solidFill>
                        </a:rPr>
                        <a:t>Accept a USB Keyboard for alpha messaging.</a:t>
                      </a:r>
                    </a:p>
                    <a:p>
                      <a:pPr marL="342900" indent="-342900">
                        <a:buFont typeface="+mj-lt"/>
                        <a:buAutoNum type="arabicPeriod"/>
                      </a:pPr>
                      <a:r>
                        <a:rPr lang="en-US" sz="1100" b="0" dirty="0">
                          <a:solidFill>
                            <a:schemeClr val="tx2"/>
                          </a:solidFill>
                        </a:rPr>
                        <a:t>Send numeric or pre-canned messages by default.</a:t>
                      </a:r>
                    </a:p>
                    <a:p>
                      <a:pPr marL="342900" indent="-342900">
                        <a:buFont typeface="+mj-lt"/>
                        <a:buAutoNum type="arabicPeriod"/>
                      </a:pPr>
                      <a:r>
                        <a:rPr lang="en-US" sz="1100" b="0" dirty="0">
                          <a:solidFill>
                            <a:schemeClr val="tx2"/>
                          </a:solidFill>
                        </a:rPr>
                        <a:t>Be a repeater for</a:t>
                      </a:r>
                    </a:p>
                    <a:p>
                      <a:pPr marL="512064" indent="-342900">
                        <a:buFont typeface="Arial" panose="020B0604020202020204" pitchFamily="34" charset="0"/>
                        <a:buChar char="•"/>
                      </a:pPr>
                      <a:r>
                        <a:rPr lang="en-US" sz="1100" b="0" dirty="0">
                          <a:solidFill>
                            <a:schemeClr val="tx2"/>
                          </a:solidFill>
                        </a:rPr>
                        <a:t>Paging &amp; Push Buttons</a:t>
                      </a:r>
                    </a:p>
                    <a:p>
                      <a:pPr marL="512064" indent="-342900">
                        <a:buFont typeface="Arial" panose="020B0604020202020204" pitchFamily="34" charset="0"/>
                        <a:buChar char="•"/>
                      </a:pPr>
                      <a:r>
                        <a:rPr lang="en-US" sz="1100" b="0" dirty="0">
                          <a:solidFill>
                            <a:schemeClr val="tx2"/>
                          </a:solidFill>
                        </a:rPr>
                        <a:t>Curbside or Restroom Alert</a:t>
                      </a:r>
                    </a:p>
                  </a:txBody>
                  <a:tcPr marL="68580" marR="68580" marT="34290" marB="34290">
                    <a:lnL w="12700" cap="flat" cmpd="sng" algn="ctr">
                      <a:solidFill>
                        <a:schemeClr val="tx1"/>
                      </a:solidFill>
                      <a:prstDash val="solid"/>
                      <a:round/>
                      <a:headEnd type="none" w="med" len="med"/>
                      <a:tailEnd type="none" w="med" len="med"/>
                    </a:lnL>
                    <a:solidFill>
                      <a:schemeClr val="bg1">
                        <a:alpha val="9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100" b="0" baseline="0" dirty="0">
                          <a:solidFill>
                            <a:schemeClr val="tx2"/>
                          </a:solidFill>
                        </a:rPr>
                        <a:t>Mount on a wall.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100" b="0" baseline="0" dirty="0">
                          <a:solidFill>
                            <a:schemeClr val="tx2"/>
                          </a:solidFill>
                        </a:rPr>
                        <a:t>Connect to a High Gain Antenna.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100" b="0" baseline="0" dirty="0">
                          <a:solidFill>
                            <a:schemeClr val="tx2"/>
                          </a:solidFill>
                        </a:rPr>
                        <a:t>Be a Lite Table Management System.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100" b="0" baseline="0" dirty="0">
                          <a:solidFill>
                            <a:schemeClr val="tx2"/>
                          </a:solidFill>
                        </a:rPr>
                        <a:t>Be a wait time estimator.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100" b="0" baseline="0" dirty="0">
                          <a:solidFill>
                            <a:schemeClr val="tx2"/>
                          </a:solidFill>
                        </a:rPr>
                        <a:t>Receive updates from a TableScout.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100" b="0" baseline="0" dirty="0">
                          <a:solidFill>
                            <a:schemeClr val="tx2"/>
                          </a:solidFill>
                        </a:rPr>
                        <a:t>Manage ranges for alpha and non-alpha pagers separately.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100" b="0" baseline="0" dirty="0">
                          <a:solidFill>
                            <a:schemeClr val="tx2"/>
                          </a:solidFill>
                        </a:rPr>
                        <a:t>Send a Duty Alert to a pager at a pre-set interval.</a:t>
                      </a:r>
                    </a:p>
                  </a:txBody>
                  <a:tcPr marL="68580" marR="68580" marT="34290" marB="34290">
                    <a:solidFill>
                      <a:schemeClr val="bg1">
                        <a:alpha val="9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3"/>
                        <a:tabLst/>
                        <a:defRPr/>
                      </a:pPr>
                      <a:r>
                        <a:rPr lang="en-US" sz="1100" b="0" baseline="0" dirty="0">
                          <a:solidFill>
                            <a:schemeClr val="tx2"/>
                          </a:solidFill>
                        </a:rPr>
                        <a:t>Give a visual indicator when it receives a message over the air.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3"/>
                        <a:tabLst/>
                        <a:defRPr/>
                      </a:pPr>
                      <a:r>
                        <a:rPr lang="en-US" sz="1100" b="0" baseline="0" dirty="0">
                          <a:solidFill>
                            <a:schemeClr val="tx2"/>
                          </a:solidFill>
                        </a:rPr>
                        <a:t>Give a visual indicator when it sends a page.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3"/>
                        <a:tabLst/>
                        <a:defRPr/>
                      </a:pPr>
                      <a:r>
                        <a:rPr lang="en-US" sz="1100" b="0" baseline="0" dirty="0">
                          <a:solidFill>
                            <a:schemeClr val="tx2"/>
                          </a:solidFill>
                        </a:rPr>
                        <a:t>Receive and send on different frequencies.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3"/>
                        <a:tabLst/>
                        <a:defRPr/>
                      </a:pPr>
                      <a:r>
                        <a:rPr lang="en-US" sz="1100" b="0" baseline="0" dirty="0">
                          <a:solidFill>
                            <a:schemeClr val="tx2"/>
                          </a:solidFill>
                          <a:latin typeface="+mj-lt"/>
                        </a:rPr>
                        <a:t>Tune to </a:t>
                      </a:r>
                      <a:r>
                        <a:rPr lang="en-US" sz="1100" b="0" u="sng" baseline="0" dirty="0">
                          <a:solidFill>
                            <a:schemeClr val="tx2"/>
                          </a:solidFill>
                          <a:latin typeface="+mj-lt"/>
                        </a:rPr>
                        <a:t>any</a:t>
                      </a:r>
                      <a:r>
                        <a:rPr lang="en-US" sz="1100" b="0" u="none" baseline="0" dirty="0">
                          <a:solidFill>
                            <a:schemeClr val="tx2"/>
                          </a:solidFill>
                          <a:latin typeface="+mj-lt"/>
                        </a:rPr>
                        <a:t> licensed </a:t>
                      </a:r>
                      <a:r>
                        <a:rPr lang="en-US" sz="1100" b="0" baseline="0" dirty="0">
                          <a:solidFill>
                            <a:schemeClr val="tx2"/>
                          </a:solidFill>
                          <a:latin typeface="+mj-lt"/>
                        </a:rPr>
                        <a:t>frequency between 420 ~ 470 MHZ for international use.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3"/>
                        <a:tabLst/>
                        <a:defRPr/>
                      </a:pPr>
                      <a:endParaRPr lang="en-US" sz="1100" b="0" baseline="0" dirty="0">
                        <a:solidFill>
                          <a:schemeClr val="tx2"/>
                        </a:solidFill>
                        <a:latin typeface="+mj-lt"/>
                      </a:endParaRPr>
                    </a:p>
                    <a:p>
                      <a:pPr marL="4572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1" baseline="0" dirty="0">
                          <a:solidFill>
                            <a:schemeClr val="tx1">
                              <a:lumMod val="50000"/>
                              <a:lumOff val="50000"/>
                            </a:schemeClr>
                          </a:solidFill>
                          <a:latin typeface="+mj-lt"/>
                        </a:rPr>
                        <a:t>That’s 2,000 possible combinations</a:t>
                      </a:r>
                      <a:r>
                        <a:rPr lang="en-US" sz="1100" b="0" baseline="0" dirty="0">
                          <a:solidFill>
                            <a:schemeClr val="tx2"/>
                          </a:solidFill>
                          <a:latin typeface="+mj-lt"/>
                        </a:rPr>
                        <a:t>.</a:t>
                      </a:r>
                    </a:p>
                  </a:txBody>
                  <a:tcPr marL="68580" marR="68580" marT="34290" marB="34290">
                    <a:solidFill>
                      <a:schemeClr val="bg1">
                        <a:alpha val="90000"/>
                      </a:schemeClr>
                    </a:solidFill>
                  </a:tcPr>
                </a:tc>
                <a:extLst>
                  <a:ext uri="{0D108BD9-81ED-4DB2-BD59-A6C34878D82A}">
                    <a16:rowId xmlns:a16="http://schemas.microsoft.com/office/drawing/2014/main" val="1213050402"/>
                  </a:ext>
                </a:extLst>
              </a:tr>
            </a:tbl>
          </a:graphicData>
        </a:graphic>
      </p:graphicFrame>
      <p:graphicFrame>
        <p:nvGraphicFramePr>
          <p:cNvPr id="8" name="Content Placeholder 3">
            <a:extLst>
              <a:ext uri="{FF2B5EF4-FFF2-40B4-BE49-F238E27FC236}">
                <a16:creationId xmlns:a16="http://schemas.microsoft.com/office/drawing/2014/main" id="{59A15B91-A35A-43F7-8E5A-E110D5328DB1}"/>
              </a:ext>
            </a:extLst>
          </p:cNvPr>
          <p:cNvGraphicFramePr>
            <a:graphicFrameLocks/>
          </p:cNvGraphicFramePr>
          <p:nvPr>
            <p:extLst>
              <p:ext uri="{D42A27DB-BD31-4B8C-83A1-F6EECF244321}">
                <p14:modId xmlns:p14="http://schemas.microsoft.com/office/powerpoint/2010/main" val="4005938382"/>
              </p:ext>
            </p:extLst>
          </p:nvPr>
        </p:nvGraphicFramePr>
        <p:xfrm>
          <a:off x="6619460" y="3067878"/>
          <a:ext cx="2324515" cy="1126436"/>
        </p:xfrm>
        <a:graphic>
          <a:graphicData uri="http://schemas.openxmlformats.org/drawingml/2006/table">
            <a:tbl>
              <a:tblPr firstRow="1" bandRow="1">
                <a:tableStyleId>{3B4B98B0-60AC-42C2-AFA5-B58CD77FA1E5}</a:tableStyleId>
              </a:tblPr>
              <a:tblGrid>
                <a:gridCol w="2324515">
                  <a:extLst>
                    <a:ext uri="{9D8B030D-6E8A-4147-A177-3AD203B41FA5}">
                      <a16:colId xmlns:a16="http://schemas.microsoft.com/office/drawing/2014/main" val="3594758565"/>
                    </a:ext>
                  </a:extLst>
                </a:gridCol>
              </a:tblGrid>
              <a:tr h="1126436">
                <a:tc>
                  <a:txBody>
                    <a:bodyPr/>
                    <a:lstStyle/>
                    <a:p>
                      <a:pPr marL="0" indent="0" algn="ctr">
                        <a:buFont typeface="Arial" panose="020B0604020202020204" pitchFamily="34" charset="0"/>
                        <a:buNone/>
                      </a:pPr>
                      <a:r>
                        <a:rPr lang="en-US" sz="1200" b="1" baseline="0" dirty="0">
                          <a:solidFill>
                            <a:schemeClr val="accent2"/>
                          </a:solidFill>
                          <a:latin typeface="+mj-lt"/>
                        </a:rPr>
                        <a:t>And there is more on the way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90000"/>
                      </a:schemeClr>
                    </a:solidFill>
                  </a:tcPr>
                </a:tc>
                <a:extLst>
                  <a:ext uri="{0D108BD9-81ED-4DB2-BD59-A6C34878D82A}">
                    <a16:rowId xmlns:a16="http://schemas.microsoft.com/office/drawing/2014/main" val="1654292225"/>
                  </a:ext>
                </a:extLst>
              </a:tr>
            </a:tbl>
          </a:graphicData>
        </a:graphic>
      </p:graphicFrame>
    </p:spTree>
    <p:extLst>
      <p:ext uri="{BB962C8B-B14F-4D97-AF65-F5344CB8AC3E}">
        <p14:creationId xmlns:p14="http://schemas.microsoft.com/office/powerpoint/2010/main" val="2235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0E8-A64A-4E1E-BD93-653B51A11B82}"/>
              </a:ext>
            </a:extLst>
          </p:cNvPr>
          <p:cNvSpPr>
            <a:spLocks noGrp="1"/>
          </p:cNvSpPr>
          <p:nvPr>
            <p:ph type="title"/>
          </p:nvPr>
        </p:nvSpPr>
        <p:spPr>
          <a:xfrm>
            <a:off x="92765" y="60775"/>
            <a:ext cx="2955235" cy="857250"/>
          </a:xfrm>
        </p:spPr>
        <p:txBody>
          <a:bodyPr/>
          <a:lstStyle/>
          <a:p>
            <a:pPr algn="l"/>
            <a:r>
              <a:rPr lang="en-US" dirty="0" err="1"/>
              <a:t>MultiCast</a:t>
            </a:r>
            <a:endParaRPr lang="en-US" dirty="0"/>
          </a:p>
        </p:txBody>
      </p:sp>
      <p:sp>
        <p:nvSpPr>
          <p:cNvPr id="5" name="Rectangle 4">
            <a:extLst>
              <a:ext uri="{FF2B5EF4-FFF2-40B4-BE49-F238E27FC236}">
                <a16:creationId xmlns:a16="http://schemas.microsoft.com/office/drawing/2014/main" id="{8E97CABB-7FD1-493C-B9AE-FC0D3AEFA04A}"/>
              </a:ext>
            </a:extLst>
          </p:cNvPr>
          <p:cNvSpPr/>
          <p:nvPr/>
        </p:nvSpPr>
        <p:spPr>
          <a:xfrm>
            <a:off x="172278" y="851666"/>
            <a:ext cx="8640417" cy="3872920"/>
          </a:xfrm>
          <a:prstGeom prst="rect">
            <a:avLst/>
          </a:prstGeom>
        </p:spPr>
        <p:txBody>
          <a:bodyPr wrap="square">
            <a:spAutoFit/>
          </a:bodyPr>
          <a:lstStyle/>
          <a:p>
            <a:pPr>
              <a:lnSpc>
                <a:spcPct val="107000"/>
              </a:lnSpc>
              <a:spcAft>
                <a:spcPts val="800"/>
              </a:spcAft>
            </a:pPr>
            <a:r>
              <a:rPr lang="en-US" sz="1400" dirty="0" err="1">
                <a:latin typeface="Calibri" panose="020F0502020204030204" pitchFamily="34" charset="0"/>
                <a:ea typeface="Calibri" panose="020F0502020204030204" pitchFamily="34" charset="0"/>
                <a:cs typeface="Times New Roman" panose="02020603050405020304" pitchFamily="18" charset="0"/>
              </a:rPr>
              <a:t>MultiCast</a:t>
            </a:r>
            <a:r>
              <a:rPr lang="en-US" sz="1400" dirty="0">
                <a:latin typeface="Calibri" panose="020F0502020204030204" pitchFamily="34" charset="0"/>
                <a:ea typeface="Calibri" panose="020F0502020204030204" pitchFamily="34" charset="0"/>
                <a:cs typeface="Times New Roman" panose="02020603050405020304" pitchFamily="18" charset="0"/>
              </a:rPr>
              <a:t> is the ability for JTECH transmitters to send cascading pages to a series of transmitters over an IT network.  This cascade allows the user to cover areas within the facility(</a:t>
            </a:r>
            <a:r>
              <a:rPr lang="en-US" sz="1400" dirty="0" err="1">
                <a:latin typeface="Calibri" panose="020F0502020204030204" pitchFamily="34" charset="0"/>
                <a:ea typeface="Calibri" panose="020F0502020204030204" pitchFamily="34" charset="0"/>
                <a:cs typeface="Times New Roman" panose="02020603050405020304" pitchFamily="18" charset="0"/>
              </a:rPr>
              <a:t>ies</a:t>
            </a:r>
            <a:r>
              <a:rPr lang="en-US" sz="1400" dirty="0">
                <a:latin typeface="Calibri" panose="020F0502020204030204" pitchFamily="34" charset="0"/>
                <a:ea typeface="Calibri" panose="020F0502020204030204" pitchFamily="34" charset="0"/>
                <a:cs typeface="Times New Roman" panose="02020603050405020304" pitchFamily="18" charset="0"/>
              </a:rPr>
              <a:t>) without the need for radio repeaters or large-scale broadcast antennas.  Using this form of </a:t>
            </a:r>
            <a:r>
              <a:rPr lang="en-US" sz="1400" dirty="0" err="1">
                <a:latin typeface="Calibri" panose="020F0502020204030204" pitchFamily="34" charset="0"/>
                <a:ea typeface="Calibri" panose="020F0502020204030204" pitchFamily="34" charset="0"/>
                <a:cs typeface="Times New Roman" panose="02020603050405020304" pitchFamily="18" charset="0"/>
              </a:rPr>
              <a:t>MultiCast</a:t>
            </a:r>
            <a:r>
              <a:rPr lang="en-US" sz="1400" dirty="0">
                <a:latin typeface="Calibri" panose="020F0502020204030204" pitchFamily="34" charset="0"/>
                <a:ea typeface="Calibri" panose="020F0502020204030204" pitchFamily="34" charset="0"/>
                <a:cs typeface="Times New Roman" panose="02020603050405020304" pitchFamily="18" charset="0"/>
              </a:rPr>
              <a:t> permits for the expansion of signal to a specific area regardless of distance.</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Each ISTATION contains two IP Addresses, its own and the next ISTATION it will be transmitting to</a:t>
            </a:r>
          </a:p>
          <a:p>
            <a:pPr marL="342900" marR="0" lvl="0" indent="-342900">
              <a:lnSpc>
                <a:spcPct val="107000"/>
              </a:lnSpc>
              <a:spcBef>
                <a:spcPts val="0"/>
              </a:spcBef>
              <a:spcAft>
                <a:spcPts val="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 display on each ISTATION should show a consistent “Y” to denote it is in the </a:t>
            </a:r>
            <a:r>
              <a:rPr lang="en-US" sz="1400" dirty="0" err="1">
                <a:latin typeface="Calibri" panose="020F0502020204030204" pitchFamily="34" charset="0"/>
                <a:ea typeface="Calibri" panose="020F0502020204030204" pitchFamily="34" charset="0"/>
                <a:cs typeface="Times New Roman" panose="02020603050405020304" pitchFamily="18" charset="0"/>
              </a:rPr>
              <a:t>MultiCast</a:t>
            </a:r>
            <a:r>
              <a:rPr lang="en-US" sz="1400" dirty="0">
                <a:latin typeface="Calibri" panose="020F0502020204030204" pitchFamily="34" charset="0"/>
                <a:ea typeface="Calibri" panose="020F0502020204030204" pitchFamily="34" charset="0"/>
                <a:cs typeface="Times New Roman" panose="02020603050405020304" pitchFamily="18" charset="0"/>
              </a:rPr>
              <a:t> chain.  </a:t>
            </a:r>
          </a:p>
          <a:p>
            <a:pPr marL="742950" marR="0" lvl="1" indent="-285750">
              <a:lnSpc>
                <a:spcPct val="107000"/>
              </a:lnSpc>
              <a:spcBef>
                <a:spcPts val="0"/>
              </a:spcBef>
              <a:spcAft>
                <a:spcPts val="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If it shows an “N” in the top right corner instead there is an error in the loop.</a:t>
            </a:r>
          </a:p>
          <a:p>
            <a:pPr marL="742950" marR="0" lvl="1" indent="-285750">
              <a:lnSpc>
                <a:spcPct val="107000"/>
              </a:lnSpc>
              <a:spcBef>
                <a:spcPts val="0"/>
              </a:spcBef>
              <a:spcAft>
                <a:spcPts val="0"/>
              </a:spcAft>
              <a:buFont typeface="Courier New" panose="02070309020205020404" pitchFamily="49" charset="0"/>
              <a:buChar char="o"/>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When paging through </a:t>
            </a:r>
            <a:r>
              <a:rPr lang="en-US" sz="1400" dirty="0" err="1">
                <a:latin typeface="Calibri" panose="020F0502020204030204" pitchFamily="34" charset="0"/>
                <a:ea typeface="Calibri" panose="020F0502020204030204" pitchFamily="34" charset="0"/>
                <a:cs typeface="Times New Roman" panose="02020603050405020304" pitchFamily="18" charset="0"/>
              </a:rPr>
              <a:t>MultiCast</a:t>
            </a:r>
            <a:r>
              <a:rPr lang="en-US" sz="1400" dirty="0">
                <a:latin typeface="Calibri" panose="020F0502020204030204" pitchFamily="34" charset="0"/>
                <a:ea typeface="Calibri" panose="020F0502020204030204" pitchFamily="34" charset="0"/>
                <a:cs typeface="Times New Roman" panose="02020603050405020304" pitchFamily="18" charset="0"/>
              </a:rPr>
              <a:t>, each ISTATION will flash an “R” if receiving a signal Over the Air or “T” next to the “Y” to confirm transmitting of the page.</a:t>
            </a:r>
          </a:p>
          <a:p>
            <a:pPr marL="342900" marR="0" lvl="0" indent="-342900">
              <a:lnSpc>
                <a:spcPct val="107000"/>
              </a:lnSpc>
              <a:spcBef>
                <a:spcPts val="0"/>
              </a:spcBef>
              <a:spcAft>
                <a:spcPts val="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Suggested 1 ISTATION per 3 floors.</a:t>
            </a:r>
          </a:p>
          <a:p>
            <a:pPr marL="342900" marR="0" lvl="0" indent="-342900">
              <a:lnSpc>
                <a:spcPct val="107000"/>
              </a:lnSpc>
              <a:spcBef>
                <a:spcPts val="0"/>
              </a:spcBef>
              <a:spcAft>
                <a:spcPts val="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Every additional ISTATION will increase the number of times a pager is paged</a:t>
            </a:r>
          </a:p>
          <a:p>
            <a:pPr marL="742950" marR="0" lvl="1" indent="-285750">
              <a:lnSpc>
                <a:spcPct val="107000"/>
              </a:lnSpc>
              <a:spcBef>
                <a:spcPts val="0"/>
              </a:spcBef>
              <a:spcAft>
                <a:spcPts val="80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EX: A multicast system with 5 ISTATIONS will page 5 times.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3192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A0E8-A64A-4E1E-BD93-653B51A11B82}"/>
              </a:ext>
            </a:extLst>
          </p:cNvPr>
          <p:cNvSpPr>
            <a:spLocks noGrp="1"/>
          </p:cNvSpPr>
          <p:nvPr>
            <p:ph type="title"/>
          </p:nvPr>
        </p:nvSpPr>
        <p:spPr>
          <a:xfrm>
            <a:off x="256342" y="114643"/>
            <a:ext cx="8229600" cy="857250"/>
          </a:xfrm>
        </p:spPr>
        <p:txBody>
          <a:bodyPr/>
          <a:lstStyle/>
          <a:p>
            <a:pPr algn="l"/>
            <a:r>
              <a:rPr lang="en-US" dirty="0" err="1"/>
              <a:t>MultiCast</a:t>
            </a:r>
            <a:endParaRPr lang="en-US" dirty="0"/>
          </a:p>
        </p:txBody>
      </p:sp>
      <p:sp>
        <p:nvSpPr>
          <p:cNvPr id="27" name="Text Box 37">
            <a:extLst>
              <a:ext uri="{FF2B5EF4-FFF2-40B4-BE49-F238E27FC236}">
                <a16:creationId xmlns:a16="http://schemas.microsoft.com/office/drawing/2014/main" id="{82869E91-A677-47C3-B0C7-C63CAEB4E891}"/>
              </a:ext>
            </a:extLst>
          </p:cNvPr>
          <p:cNvSpPr txBox="1">
            <a:spLocks noChangeArrowheads="1"/>
          </p:cNvSpPr>
          <p:nvPr/>
        </p:nvSpPr>
        <p:spPr bwMode="auto">
          <a:xfrm>
            <a:off x="5311668" y="807781"/>
            <a:ext cx="1679079" cy="222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Optional  Transmitter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descr="ServerCall Transmitter - Server Paging">
            <a:extLst>
              <a:ext uri="{FF2B5EF4-FFF2-40B4-BE49-F238E27FC236}">
                <a16:creationId xmlns:a16="http://schemas.microsoft.com/office/drawing/2014/main" id="{167B70A9-D21A-45EC-AE64-C5E0B557BBC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22974" y="337096"/>
            <a:ext cx="936630" cy="778888"/>
          </a:xfrm>
          <a:prstGeom prst="rect">
            <a:avLst/>
          </a:prstGeom>
          <a:noFill/>
          <a:ln>
            <a:noFill/>
          </a:ln>
        </p:spPr>
      </p:pic>
      <p:sp>
        <p:nvSpPr>
          <p:cNvPr id="9" name="Text Box 2">
            <a:extLst>
              <a:ext uri="{FF2B5EF4-FFF2-40B4-BE49-F238E27FC236}">
                <a16:creationId xmlns:a16="http://schemas.microsoft.com/office/drawing/2014/main" id="{F0155936-FC60-4081-9991-E2B6298D9E43}"/>
              </a:ext>
            </a:extLst>
          </p:cNvPr>
          <p:cNvSpPr txBox="1">
            <a:spLocks noChangeArrowheads="1"/>
          </p:cNvSpPr>
          <p:nvPr/>
        </p:nvSpPr>
        <p:spPr bwMode="auto">
          <a:xfrm>
            <a:off x="1493845" y="1819665"/>
            <a:ext cx="752191" cy="322942"/>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a:t>
            </a:r>
            <a:r>
              <a:rPr lang="en-US" sz="1100" b="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IST, </a:t>
            </a:r>
            <a:r>
              <a:rPr lang="en-US" sz="1100" b="1" dirty="0">
                <a:latin typeface="Calibri" panose="020F0502020204030204" pitchFamily="34" charset="0"/>
                <a:ea typeface="Calibri" panose="020F0502020204030204" pitchFamily="34" charset="0"/>
                <a:cs typeface="Times New Roman" panose="02020603050405020304" pitchFamily="18" charset="0"/>
              </a:rPr>
              <a:t>9</a:t>
            </a:r>
            <a:r>
              <a:rPr lang="en-US" sz="11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floor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63E0704E-D253-45CE-953D-4E1BF417CD9B}"/>
              </a:ext>
            </a:extLst>
          </p:cNvPr>
          <p:cNvSpPr txBox="1">
            <a:spLocks noChangeArrowheads="1"/>
          </p:cNvSpPr>
          <p:nvPr/>
        </p:nvSpPr>
        <p:spPr bwMode="auto">
          <a:xfrm>
            <a:off x="6281244" y="2677838"/>
            <a:ext cx="1357789" cy="208118"/>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Local Network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0" name="Group 49">
            <a:extLst>
              <a:ext uri="{FF2B5EF4-FFF2-40B4-BE49-F238E27FC236}">
                <a16:creationId xmlns:a16="http://schemas.microsoft.com/office/drawing/2014/main" id="{95455988-2B4E-4CC3-A7CD-58728F1CB1D9}"/>
              </a:ext>
            </a:extLst>
          </p:cNvPr>
          <p:cNvGrpSpPr/>
          <p:nvPr/>
        </p:nvGrpSpPr>
        <p:grpSpPr>
          <a:xfrm>
            <a:off x="2023105" y="1575664"/>
            <a:ext cx="4326364" cy="2676832"/>
            <a:chOff x="2023105" y="1575664"/>
            <a:chExt cx="4326364" cy="2676832"/>
          </a:xfrm>
        </p:grpSpPr>
        <p:cxnSp>
          <p:nvCxnSpPr>
            <p:cNvPr id="8" name="AutoShape 32">
              <a:extLst>
                <a:ext uri="{FF2B5EF4-FFF2-40B4-BE49-F238E27FC236}">
                  <a16:creationId xmlns:a16="http://schemas.microsoft.com/office/drawing/2014/main" id="{16531557-497A-4840-92F2-32B269DEE7C0}"/>
                </a:ext>
              </a:extLst>
            </p:cNvPr>
            <p:cNvCxnSpPr>
              <a:cxnSpLocks noChangeShapeType="1"/>
            </p:cNvCxnSpPr>
            <p:nvPr/>
          </p:nvCxnSpPr>
          <p:spPr bwMode="auto">
            <a:xfrm flipV="1">
              <a:off x="2039143" y="1582841"/>
              <a:ext cx="3409185" cy="0"/>
            </a:xfrm>
            <a:prstGeom prst="straightConnector1">
              <a:avLst/>
            </a:prstGeom>
            <a:noFill/>
            <a:ln w="28575">
              <a:solidFill>
                <a:schemeClr val="accent1">
                  <a:lumMod val="75000"/>
                </a:schemeClr>
              </a:solidFill>
              <a:round/>
              <a:headEnd/>
              <a:tailEnd type="none" w="med" len="med"/>
            </a:ln>
            <a:extLst>
              <a:ext uri="{909E8E84-426E-40DD-AFC4-6F175D3DCCD1}">
                <a14:hiddenFill xmlns:a14="http://schemas.microsoft.com/office/drawing/2010/main">
                  <a:noFill/>
                </a14:hiddenFill>
              </a:ext>
            </a:extLst>
          </p:spPr>
        </p:cxnSp>
        <p:cxnSp>
          <p:nvCxnSpPr>
            <p:cNvPr id="10" name="AutoShape 32">
              <a:extLst>
                <a:ext uri="{FF2B5EF4-FFF2-40B4-BE49-F238E27FC236}">
                  <a16:creationId xmlns:a16="http://schemas.microsoft.com/office/drawing/2014/main" id="{E62CEC5E-F8B0-45D1-A94A-9F9E9A793DC8}"/>
                </a:ext>
              </a:extLst>
            </p:cNvPr>
            <p:cNvCxnSpPr>
              <a:cxnSpLocks noChangeShapeType="1"/>
            </p:cNvCxnSpPr>
            <p:nvPr/>
          </p:nvCxnSpPr>
          <p:spPr bwMode="auto">
            <a:xfrm flipV="1">
              <a:off x="2023105" y="4252496"/>
              <a:ext cx="3409185" cy="0"/>
            </a:xfrm>
            <a:prstGeom prst="straightConnector1">
              <a:avLst/>
            </a:prstGeom>
            <a:noFill/>
            <a:ln w="28575">
              <a:solidFill>
                <a:schemeClr val="accent1">
                  <a:lumMod val="75000"/>
                </a:schemeClr>
              </a:solidFill>
              <a:round/>
              <a:headEnd type="triangle"/>
              <a:tailEnd type="none" w="med" len="med"/>
            </a:ln>
            <a:extLst>
              <a:ext uri="{909E8E84-426E-40DD-AFC4-6F175D3DCCD1}">
                <a14:hiddenFill xmlns:a14="http://schemas.microsoft.com/office/drawing/2010/main">
                  <a:noFill/>
                </a14:hiddenFill>
              </a:ext>
            </a:extLst>
          </p:spPr>
        </p:cxnSp>
        <p:cxnSp>
          <p:nvCxnSpPr>
            <p:cNvPr id="11" name="AutoShape 32">
              <a:extLst>
                <a:ext uri="{FF2B5EF4-FFF2-40B4-BE49-F238E27FC236}">
                  <a16:creationId xmlns:a16="http://schemas.microsoft.com/office/drawing/2014/main" id="{9692C0B5-4898-4A96-BBE8-ED629EB19E29}"/>
                </a:ext>
              </a:extLst>
            </p:cNvPr>
            <p:cNvCxnSpPr>
              <a:cxnSpLocks noChangeShapeType="1"/>
            </p:cNvCxnSpPr>
            <p:nvPr/>
          </p:nvCxnSpPr>
          <p:spPr bwMode="auto">
            <a:xfrm>
              <a:off x="5431221" y="1575664"/>
              <a:ext cx="0" cy="2675875"/>
            </a:xfrm>
            <a:prstGeom prst="straightConnector1">
              <a:avLst/>
            </a:prstGeom>
            <a:noFill/>
            <a:ln w="28575">
              <a:solidFill>
                <a:schemeClr val="accent1">
                  <a:lumMod val="75000"/>
                </a:schemeClr>
              </a:solidFill>
              <a:round/>
              <a:headEnd/>
              <a:tailEnd type="none" w="med" len="med"/>
            </a:ln>
            <a:extLst>
              <a:ext uri="{909E8E84-426E-40DD-AFC4-6F175D3DCCD1}">
                <a14:hiddenFill xmlns:a14="http://schemas.microsoft.com/office/drawing/2010/main">
                  <a:noFill/>
                </a14:hiddenFill>
              </a:ext>
            </a:extLst>
          </p:spPr>
        </p:cxnSp>
        <p:cxnSp>
          <p:nvCxnSpPr>
            <p:cNvPr id="12" name="AutoShape 32">
              <a:extLst>
                <a:ext uri="{FF2B5EF4-FFF2-40B4-BE49-F238E27FC236}">
                  <a16:creationId xmlns:a16="http://schemas.microsoft.com/office/drawing/2014/main" id="{EBAF96EA-A3F9-4BAA-BF33-DCC33C1963E6}"/>
                </a:ext>
              </a:extLst>
            </p:cNvPr>
            <p:cNvCxnSpPr>
              <a:cxnSpLocks noChangeShapeType="1"/>
            </p:cNvCxnSpPr>
            <p:nvPr/>
          </p:nvCxnSpPr>
          <p:spPr bwMode="auto">
            <a:xfrm flipV="1">
              <a:off x="5427825" y="2802845"/>
              <a:ext cx="921644" cy="0"/>
            </a:xfrm>
            <a:prstGeom prst="straightConnector1">
              <a:avLst/>
            </a:prstGeom>
            <a:noFill/>
            <a:ln w="28575">
              <a:solidFill>
                <a:schemeClr val="accent1">
                  <a:lumMod val="75000"/>
                </a:schemeClr>
              </a:solidFill>
              <a:round/>
              <a:headEnd/>
              <a:tailEnd type="triangle" w="med" len="med"/>
            </a:ln>
            <a:extLst>
              <a:ext uri="{909E8E84-426E-40DD-AFC4-6F175D3DCCD1}">
                <a14:hiddenFill xmlns:a14="http://schemas.microsoft.com/office/drawing/2010/main">
                  <a:noFill/>
                </a14:hiddenFill>
              </a:ext>
            </a:extLst>
          </p:spPr>
        </p:cxnSp>
        <p:cxnSp>
          <p:nvCxnSpPr>
            <p:cNvPr id="14" name="AutoShape 32">
              <a:extLst>
                <a:ext uri="{FF2B5EF4-FFF2-40B4-BE49-F238E27FC236}">
                  <a16:creationId xmlns:a16="http://schemas.microsoft.com/office/drawing/2014/main" id="{1113DF1A-F57A-42D8-9E2F-9C4A37B5F41E}"/>
                </a:ext>
              </a:extLst>
            </p:cNvPr>
            <p:cNvCxnSpPr>
              <a:cxnSpLocks noChangeShapeType="1"/>
            </p:cNvCxnSpPr>
            <p:nvPr/>
          </p:nvCxnSpPr>
          <p:spPr bwMode="auto">
            <a:xfrm flipV="1">
              <a:off x="3490600" y="2250255"/>
              <a:ext cx="1937226" cy="0"/>
            </a:xfrm>
            <a:prstGeom prst="straightConnector1">
              <a:avLst/>
            </a:prstGeom>
            <a:noFill/>
            <a:ln w="28575">
              <a:solidFill>
                <a:schemeClr val="accent1">
                  <a:lumMod val="75000"/>
                </a:schemeClr>
              </a:solidFill>
              <a:round/>
              <a:headEnd/>
              <a:tailEnd type="none" w="med" len="med"/>
            </a:ln>
            <a:extLst>
              <a:ext uri="{909E8E84-426E-40DD-AFC4-6F175D3DCCD1}">
                <a14:hiddenFill xmlns:a14="http://schemas.microsoft.com/office/drawing/2010/main">
                  <a:noFill/>
                </a14:hiddenFill>
              </a:ext>
            </a:extLst>
          </p:spPr>
        </p:cxnSp>
        <p:cxnSp>
          <p:nvCxnSpPr>
            <p:cNvPr id="15" name="AutoShape 32">
              <a:extLst>
                <a:ext uri="{FF2B5EF4-FFF2-40B4-BE49-F238E27FC236}">
                  <a16:creationId xmlns:a16="http://schemas.microsoft.com/office/drawing/2014/main" id="{A68A1BA4-CA4B-44C2-801F-4804A1CC515A}"/>
                </a:ext>
              </a:extLst>
            </p:cNvPr>
            <p:cNvCxnSpPr>
              <a:cxnSpLocks noChangeShapeType="1"/>
            </p:cNvCxnSpPr>
            <p:nvPr/>
          </p:nvCxnSpPr>
          <p:spPr bwMode="auto">
            <a:xfrm flipV="1">
              <a:off x="3105683" y="3434376"/>
              <a:ext cx="2343883" cy="0"/>
            </a:xfrm>
            <a:prstGeom prst="straightConnector1">
              <a:avLst/>
            </a:prstGeom>
            <a:noFill/>
            <a:ln w="28575">
              <a:solidFill>
                <a:schemeClr val="accent1">
                  <a:lumMod val="50000"/>
                </a:schemeClr>
              </a:solidFill>
              <a:round/>
              <a:headEnd/>
              <a:tailEnd type="none" w="med" len="med"/>
            </a:ln>
            <a:extLst>
              <a:ext uri="{909E8E84-426E-40DD-AFC4-6F175D3DCCD1}">
                <a14:hiddenFill xmlns:a14="http://schemas.microsoft.com/office/drawing/2010/main">
                  <a:noFill/>
                </a14:hiddenFill>
              </a:ext>
            </a:extLst>
          </p:spPr>
        </p:cxnSp>
      </p:grpSp>
      <p:pic>
        <p:nvPicPr>
          <p:cNvPr id="16" name="Picture 15">
            <a:extLst>
              <a:ext uri="{FF2B5EF4-FFF2-40B4-BE49-F238E27FC236}">
                <a16:creationId xmlns:a16="http://schemas.microsoft.com/office/drawing/2014/main" id="{A7924211-24EB-47C4-AC0F-483AF785B62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60862" y="1905783"/>
            <a:ext cx="760210" cy="523884"/>
          </a:xfrm>
          <a:prstGeom prst="rect">
            <a:avLst/>
          </a:prstGeom>
          <a:noFill/>
        </p:spPr>
      </p:pic>
      <p:pic>
        <p:nvPicPr>
          <p:cNvPr id="17" name="Picture 16">
            <a:extLst>
              <a:ext uri="{FF2B5EF4-FFF2-40B4-BE49-F238E27FC236}">
                <a16:creationId xmlns:a16="http://schemas.microsoft.com/office/drawing/2014/main" id="{8AA3261F-4CF6-4652-837B-4A802C18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00003" y="3061198"/>
            <a:ext cx="760210" cy="523884"/>
          </a:xfrm>
          <a:prstGeom prst="rect">
            <a:avLst/>
          </a:prstGeom>
          <a:noFill/>
        </p:spPr>
      </p:pic>
      <p:pic>
        <p:nvPicPr>
          <p:cNvPr id="18" name="Picture 17">
            <a:extLst>
              <a:ext uri="{FF2B5EF4-FFF2-40B4-BE49-F238E27FC236}">
                <a16:creationId xmlns:a16="http://schemas.microsoft.com/office/drawing/2014/main" id="{168462C9-15F7-45EF-B256-19E2E5C6DD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05157" y="3958260"/>
            <a:ext cx="760210" cy="523884"/>
          </a:xfrm>
          <a:prstGeom prst="rect">
            <a:avLst/>
          </a:prstGeom>
          <a:noFill/>
        </p:spPr>
      </p:pic>
      <p:sp>
        <p:nvSpPr>
          <p:cNvPr id="19" name="Text Box 2">
            <a:extLst>
              <a:ext uri="{FF2B5EF4-FFF2-40B4-BE49-F238E27FC236}">
                <a16:creationId xmlns:a16="http://schemas.microsoft.com/office/drawing/2014/main" id="{F06ABA1F-7F5A-45D1-8F5D-071DD7D7C110}"/>
              </a:ext>
            </a:extLst>
          </p:cNvPr>
          <p:cNvSpPr txBox="1">
            <a:spLocks noChangeArrowheads="1"/>
          </p:cNvSpPr>
          <p:nvPr/>
        </p:nvSpPr>
        <p:spPr bwMode="auto">
          <a:xfrm>
            <a:off x="3033511" y="2379431"/>
            <a:ext cx="1002389" cy="373147"/>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2</a:t>
            </a:r>
            <a:r>
              <a:rPr lang="en-US" sz="1100" b="1"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IST,</a:t>
            </a:r>
          </a:p>
          <a:p>
            <a:pPr marL="0" marR="0">
              <a:spcBef>
                <a:spcPts val="0"/>
              </a:spcBef>
              <a:spcAft>
                <a:spcPts val="0"/>
              </a:spcAft>
            </a:pPr>
            <a:r>
              <a:rPr lang="en-US" sz="1100" b="1" dirty="0">
                <a:latin typeface="Calibri" panose="020F0502020204030204" pitchFamily="34" charset="0"/>
                <a:ea typeface="Calibri" panose="020F0502020204030204" pitchFamily="34" charset="0"/>
                <a:cs typeface="Times New Roman" panose="02020603050405020304" pitchFamily="18" charset="0"/>
              </a:rPr>
              <a:t>6</a:t>
            </a:r>
            <a:r>
              <a:rPr lang="en-US" sz="11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1100" b="1" dirty="0">
                <a:latin typeface="Calibri" panose="020F0502020204030204" pitchFamily="34" charset="0"/>
                <a:ea typeface="Calibri" panose="020F0502020204030204" pitchFamily="34" charset="0"/>
                <a:cs typeface="Times New Roman" panose="02020603050405020304" pitchFamily="18" charset="0"/>
              </a:rPr>
              <a: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floor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
            <a:extLst>
              <a:ext uri="{FF2B5EF4-FFF2-40B4-BE49-F238E27FC236}">
                <a16:creationId xmlns:a16="http://schemas.microsoft.com/office/drawing/2014/main" id="{C2766CA9-168F-40D3-9DAA-24F3D567DD36}"/>
              </a:ext>
            </a:extLst>
          </p:cNvPr>
          <p:cNvSpPr txBox="1">
            <a:spLocks noChangeArrowheads="1"/>
          </p:cNvSpPr>
          <p:nvPr/>
        </p:nvSpPr>
        <p:spPr bwMode="auto">
          <a:xfrm>
            <a:off x="2865109" y="3620965"/>
            <a:ext cx="898121" cy="366001"/>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a:t>
            </a:r>
            <a:r>
              <a:rPr lang="en-US" sz="1100" b="1"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IST,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3</a:t>
            </a:r>
            <a:r>
              <a:rPr lang="en-US" sz="1100" b="1"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floor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B6A83206-B2D5-478F-88E5-FC7FFBFF0370}"/>
              </a:ext>
            </a:extLst>
          </p:cNvPr>
          <p:cNvSpPr txBox="1">
            <a:spLocks noChangeArrowheads="1"/>
          </p:cNvSpPr>
          <p:nvPr/>
        </p:nvSpPr>
        <p:spPr bwMode="auto">
          <a:xfrm>
            <a:off x="1445730" y="4482144"/>
            <a:ext cx="753795" cy="337295"/>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4</a:t>
            </a:r>
            <a:r>
              <a:rPr lang="en-US" sz="1100" b="1"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100" b="1">
                <a:effectLst/>
                <a:latin typeface="Calibri" panose="020F0502020204030204" pitchFamily="34" charset="0"/>
                <a:ea typeface="Calibri" panose="020F0502020204030204" pitchFamily="34" charset="0"/>
                <a:cs typeface="Times New Roman" panose="02020603050405020304" pitchFamily="18" charset="0"/>
              </a:rPr>
              <a:t> IST,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1</a:t>
            </a:r>
            <a:r>
              <a:rPr lang="en-US" sz="1100" b="1" baseline="30000">
                <a:effectLst/>
                <a:latin typeface="Calibri" panose="020F0502020204030204" pitchFamily="34" charset="0"/>
                <a:ea typeface="Calibri" panose="020F0502020204030204" pitchFamily="34" charset="0"/>
                <a:cs typeface="Times New Roman" panose="02020603050405020304" pitchFamily="18" charset="0"/>
              </a:rPr>
              <a:t>st</a:t>
            </a:r>
            <a:r>
              <a:rPr lang="en-US" sz="1100" b="1">
                <a:effectLst/>
                <a:latin typeface="Calibri" panose="020F0502020204030204" pitchFamily="34" charset="0"/>
                <a:ea typeface="Calibri" panose="020F0502020204030204" pitchFamily="34" charset="0"/>
                <a:cs typeface="Times New Roman" panose="02020603050405020304" pitchFamily="18" charset="0"/>
              </a:rPr>
              <a:t> floor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AutoShape 32">
            <a:extLst>
              <a:ext uri="{FF2B5EF4-FFF2-40B4-BE49-F238E27FC236}">
                <a16:creationId xmlns:a16="http://schemas.microsoft.com/office/drawing/2014/main" id="{D2693BE3-D17B-479E-BD63-DAC9755953BC}"/>
              </a:ext>
            </a:extLst>
          </p:cNvPr>
          <p:cNvCxnSpPr>
            <a:cxnSpLocks noChangeShapeType="1"/>
          </p:cNvCxnSpPr>
          <p:nvPr/>
        </p:nvCxnSpPr>
        <p:spPr bwMode="auto">
          <a:xfrm flipH="1">
            <a:off x="1317425" y="1956450"/>
            <a:ext cx="0" cy="1933825"/>
          </a:xfrm>
          <a:prstGeom prst="straightConnector1">
            <a:avLst/>
          </a:prstGeom>
          <a:noFill/>
          <a:ln w="38100">
            <a:solidFill>
              <a:schemeClr val="accent6"/>
            </a:solidFill>
            <a:round/>
            <a:headEnd type="triangle"/>
            <a:tailEnd type="none" w="med" len="med"/>
          </a:ln>
          <a:extLst>
            <a:ext uri="{909E8E84-426E-40DD-AFC4-6F175D3DCCD1}">
              <a14:hiddenFill xmlns:a14="http://schemas.microsoft.com/office/drawing/2010/main">
                <a:noFill/>
              </a14:hiddenFill>
            </a:ext>
          </a:extLst>
        </p:spPr>
      </p:cxnSp>
      <p:cxnSp>
        <p:nvCxnSpPr>
          <p:cNvPr id="23" name="AutoShape 32">
            <a:extLst>
              <a:ext uri="{FF2B5EF4-FFF2-40B4-BE49-F238E27FC236}">
                <a16:creationId xmlns:a16="http://schemas.microsoft.com/office/drawing/2014/main" id="{92FC0D94-3BD5-4C5E-B64F-F99A8F11AFC3}"/>
              </a:ext>
            </a:extLst>
          </p:cNvPr>
          <p:cNvCxnSpPr>
            <a:cxnSpLocks noChangeShapeType="1"/>
          </p:cNvCxnSpPr>
          <p:nvPr/>
        </p:nvCxnSpPr>
        <p:spPr bwMode="auto">
          <a:xfrm>
            <a:off x="1966971" y="1790530"/>
            <a:ext cx="744412" cy="300566"/>
          </a:xfrm>
          <a:prstGeom prst="straightConnector1">
            <a:avLst/>
          </a:prstGeom>
          <a:ln w="38100">
            <a:headEnd/>
            <a:tailEnd type="triangle" w="med" len="med"/>
          </a:ln>
          <a:extLst>
            <a:ext uri="{909E8E84-426E-40DD-AFC4-6F175D3DCCD1}">
              <a14:hiddenFill xmlns:a14="http://schemas.microsoft.com/office/drawing/2010/main">
                <a:noFill/>
              </a14:hiddenFill>
            </a:ext>
          </a:extLst>
        </p:spPr>
        <p:style>
          <a:lnRef idx="1">
            <a:schemeClr val="accent2"/>
          </a:lnRef>
          <a:fillRef idx="0">
            <a:schemeClr val="accent2"/>
          </a:fillRef>
          <a:effectRef idx="0">
            <a:schemeClr val="accent2"/>
          </a:effectRef>
          <a:fontRef idx="minor">
            <a:schemeClr val="tx1"/>
          </a:fontRef>
        </p:style>
      </p:cxnSp>
      <p:cxnSp>
        <p:nvCxnSpPr>
          <p:cNvPr id="24" name="AutoShape 32">
            <a:extLst>
              <a:ext uri="{FF2B5EF4-FFF2-40B4-BE49-F238E27FC236}">
                <a16:creationId xmlns:a16="http://schemas.microsoft.com/office/drawing/2014/main" id="{A96035A2-3321-4513-A466-1A265E9D47E8}"/>
              </a:ext>
            </a:extLst>
          </p:cNvPr>
          <p:cNvCxnSpPr>
            <a:cxnSpLocks noChangeShapeType="1"/>
          </p:cNvCxnSpPr>
          <p:nvPr/>
        </p:nvCxnSpPr>
        <p:spPr bwMode="auto">
          <a:xfrm flipH="1">
            <a:off x="2445137" y="2503759"/>
            <a:ext cx="334971" cy="589206"/>
          </a:xfrm>
          <a:prstGeom prst="straightConnector1">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25" name="AutoShape 32">
            <a:extLst>
              <a:ext uri="{FF2B5EF4-FFF2-40B4-BE49-F238E27FC236}">
                <a16:creationId xmlns:a16="http://schemas.microsoft.com/office/drawing/2014/main" id="{FD93949F-CEFA-4BE3-84E1-9C836C3BF4BB}"/>
              </a:ext>
            </a:extLst>
          </p:cNvPr>
          <p:cNvCxnSpPr>
            <a:cxnSpLocks noChangeShapeType="1"/>
          </p:cNvCxnSpPr>
          <p:nvPr/>
        </p:nvCxnSpPr>
        <p:spPr bwMode="auto">
          <a:xfrm flipH="1">
            <a:off x="1987209" y="3642495"/>
            <a:ext cx="379281" cy="401884"/>
          </a:xfrm>
          <a:prstGeom prst="straightConnector1">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cxnSp>
      <p:pic>
        <p:nvPicPr>
          <p:cNvPr id="26" name="Picture 25">
            <a:extLst>
              <a:ext uri="{FF2B5EF4-FFF2-40B4-BE49-F238E27FC236}">
                <a16:creationId xmlns:a16="http://schemas.microsoft.com/office/drawing/2014/main" id="{2F580398-F57E-411E-A2B7-93C64E8C7FF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81100" y="1295781"/>
            <a:ext cx="760210" cy="523884"/>
          </a:xfrm>
          <a:prstGeom prst="rect">
            <a:avLst/>
          </a:prstGeom>
          <a:noFill/>
        </p:spPr>
      </p:pic>
      <p:grpSp>
        <p:nvGrpSpPr>
          <p:cNvPr id="41" name="Group 40">
            <a:extLst>
              <a:ext uri="{FF2B5EF4-FFF2-40B4-BE49-F238E27FC236}">
                <a16:creationId xmlns:a16="http://schemas.microsoft.com/office/drawing/2014/main" id="{F0F206E0-E2B3-4206-8D74-797B5D1172BB}"/>
              </a:ext>
            </a:extLst>
          </p:cNvPr>
          <p:cNvGrpSpPr/>
          <p:nvPr/>
        </p:nvGrpSpPr>
        <p:grpSpPr>
          <a:xfrm rot="17079422">
            <a:off x="4046539" y="409633"/>
            <a:ext cx="825346" cy="985204"/>
            <a:chOff x="923665" y="3198389"/>
            <a:chExt cx="825346" cy="985204"/>
          </a:xfrm>
        </p:grpSpPr>
        <p:sp>
          <p:nvSpPr>
            <p:cNvPr id="42" name="Arc 41">
              <a:extLst>
                <a:ext uri="{FF2B5EF4-FFF2-40B4-BE49-F238E27FC236}">
                  <a16:creationId xmlns:a16="http://schemas.microsoft.com/office/drawing/2014/main" id="{440C59BC-74FF-44FF-92F6-E5D9FD786C81}"/>
                </a:ext>
              </a:extLst>
            </p:cNvPr>
            <p:cNvSpPr/>
            <p:nvPr/>
          </p:nvSpPr>
          <p:spPr>
            <a:xfrm rot="17211590">
              <a:off x="951569" y="3386151"/>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Arc 42">
              <a:extLst>
                <a:ext uri="{FF2B5EF4-FFF2-40B4-BE49-F238E27FC236}">
                  <a16:creationId xmlns:a16="http://schemas.microsoft.com/office/drawing/2014/main" id="{8109892E-8769-434C-B32D-E86551C286C3}"/>
                </a:ext>
              </a:extLst>
            </p:cNvPr>
            <p:cNvSpPr/>
            <p:nvPr/>
          </p:nvSpPr>
          <p:spPr>
            <a:xfrm rot="17211590">
              <a:off x="868477" y="3253577"/>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2E70D2E9-2603-4CFD-B4A6-ABF9509DC495}"/>
              </a:ext>
            </a:extLst>
          </p:cNvPr>
          <p:cNvGrpSpPr/>
          <p:nvPr/>
        </p:nvGrpSpPr>
        <p:grpSpPr>
          <a:xfrm rot="17079422">
            <a:off x="3326392" y="555586"/>
            <a:ext cx="825346" cy="985204"/>
            <a:chOff x="923665" y="3198389"/>
            <a:chExt cx="825346" cy="985204"/>
          </a:xfrm>
        </p:grpSpPr>
        <p:sp>
          <p:nvSpPr>
            <p:cNvPr id="45" name="Arc 44">
              <a:extLst>
                <a:ext uri="{FF2B5EF4-FFF2-40B4-BE49-F238E27FC236}">
                  <a16:creationId xmlns:a16="http://schemas.microsoft.com/office/drawing/2014/main" id="{EAE4A1C7-03FF-42DE-A5F0-54A7B5853D87}"/>
                </a:ext>
              </a:extLst>
            </p:cNvPr>
            <p:cNvSpPr/>
            <p:nvPr/>
          </p:nvSpPr>
          <p:spPr>
            <a:xfrm rot="17211590">
              <a:off x="951569" y="3386151"/>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6" name="Arc 45">
              <a:extLst>
                <a:ext uri="{FF2B5EF4-FFF2-40B4-BE49-F238E27FC236}">
                  <a16:creationId xmlns:a16="http://schemas.microsoft.com/office/drawing/2014/main" id="{6B5FADC5-B0DA-4360-A327-C1A75B449610}"/>
                </a:ext>
              </a:extLst>
            </p:cNvPr>
            <p:cNvSpPr/>
            <p:nvPr/>
          </p:nvSpPr>
          <p:spPr>
            <a:xfrm rot="17211590">
              <a:off x="868477" y="3253577"/>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38E6375D-F9B1-4855-8B1A-63BBBB072004}"/>
              </a:ext>
            </a:extLst>
          </p:cNvPr>
          <p:cNvGrpSpPr/>
          <p:nvPr/>
        </p:nvGrpSpPr>
        <p:grpSpPr>
          <a:xfrm rot="17079422">
            <a:off x="2507495" y="681143"/>
            <a:ext cx="825346" cy="985204"/>
            <a:chOff x="923665" y="3198389"/>
            <a:chExt cx="825346" cy="985204"/>
          </a:xfrm>
        </p:grpSpPr>
        <p:sp>
          <p:nvSpPr>
            <p:cNvPr id="48" name="Arc 47">
              <a:extLst>
                <a:ext uri="{FF2B5EF4-FFF2-40B4-BE49-F238E27FC236}">
                  <a16:creationId xmlns:a16="http://schemas.microsoft.com/office/drawing/2014/main" id="{B322BDEF-EFE1-4665-AD51-224C7FFC5C2D}"/>
                </a:ext>
              </a:extLst>
            </p:cNvPr>
            <p:cNvSpPr/>
            <p:nvPr/>
          </p:nvSpPr>
          <p:spPr>
            <a:xfrm rot="17211590">
              <a:off x="951569" y="3386151"/>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9" name="Arc 48">
              <a:extLst>
                <a:ext uri="{FF2B5EF4-FFF2-40B4-BE49-F238E27FC236}">
                  <a16:creationId xmlns:a16="http://schemas.microsoft.com/office/drawing/2014/main" id="{6F312B5F-AA3A-4202-862A-364ACE735811}"/>
                </a:ext>
              </a:extLst>
            </p:cNvPr>
            <p:cNvSpPr/>
            <p:nvPr/>
          </p:nvSpPr>
          <p:spPr>
            <a:xfrm rot="17211590">
              <a:off x="868477" y="3253577"/>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114129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remove" nodeType="clickEffect">
                                  <p:stCondLst>
                                    <p:cond delay="100"/>
                                  </p:stCondLst>
                                  <p:childTnLst>
                                    <p:animScale>
                                      <p:cBhvr>
                                        <p:cTn id="6" dur="2000" fill="hold"/>
                                        <p:tgtEl>
                                          <p:spTgt spid="41"/>
                                        </p:tgtEl>
                                      </p:cBhvr>
                                      <p:by x="150000" y="150000"/>
                                    </p:animScale>
                                  </p:childTnLst>
                                </p:cTn>
                              </p:par>
                              <p:par>
                                <p:cTn id="7" presetID="6" presetClass="emph" presetSubtype="0" autoRev="1" fill="remove" nodeType="withEffect">
                                  <p:stCondLst>
                                    <p:cond delay="3500"/>
                                  </p:stCondLst>
                                  <p:childTnLst>
                                    <p:animScale>
                                      <p:cBhvr>
                                        <p:cTn id="8" dur="2000" fill="hold"/>
                                        <p:tgtEl>
                                          <p:spTgt spid="44"/>
                                        </p:tgtEl>
                                      </p:cBhvr>
                                      <p:by x="150000" y="150000"/>
                                    </p:animScale>
                                  </p:childTnLst>
                                </p:cTn>
                              </p:par>
                              <p:par>
                                <p:cTn id="9" presetID="6" presetClass="emph" presetSubtype="0" autoRev="1" fill="remove" nodeType="withEffect">
                                  <p:stCondLst>
                                    <p:cond delay="7000"/>
                                  </p:stCondLst>
                                  <p:childTnLst>
                                    <p:animScale>
                                      <p:cBhvr>
                                        <p:cTn id="10" dur="2000" fill="hold"/>
                                        <p:tgtEl>
                                          <p:spTgt spid="47"/>
                                        </p:tgtEl>
                                      </p:cBhvr>
                                      <p:by x="150000" y="150000"/>
                                    </p:animScale>
                                  </p:childTnLst>
                                </p:cTn>
                              </p:par>
                            </p:childTnLst>
                          </p:cTn>
                        </p:par>
                        <p:par>
                          <p:cTn id="11" fill="hold">
                            <p:stCondLst>
                              <p:cond delay="11000"/>
                            </p:stCondLst>
                            <p:childTnLst>
                              <p:par>
                                <p:cTn id="12" presetID="1"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par>
                          <p:cTn id="14" fill="hold">
                            <p:stCondLst>
                              <p:cond delay="11000"/>
                            </p:stCondLst>
                            <p:childTnLst>
                              <p:par>
                                <p:cTn id="15" presetID="1" presetClass="entr" presetSubtype="0" fill="hold" nodeType="afterEffect">
                                  <p:stCondLst>
                                    <p:cond delay="190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12900"/>
                            </p:stCondLst>
                            <p:childTnLst>
                              <p:par>
                                <p:cTn id="18" presetID="1" presetClass="entr" presetSubtype="0" fill="hold" nodeType="afterEffect">
                                  <p:stCondLst>
                                    <p:cond delay="180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14700"/>
                            </p:stCondLst>
                            <p:childTnLst>
                              <p:par>
                                <p:cTn id="21" presetID="1" presetClass="entr" presetSubtype="0" fill="hold" nodeType="afterEffect">
                                  <p:stCondLst>
                                    <p:cond delay="160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93820"/>
            <a:ext cx="7772400" cy="592930"/>
          </a:xfrm>
        </p:spPr>
        <p:txBody>
          <a:bodyPr>
            <a:normAutofit fontScale="90000"/>
          </a:bodyPr>
          <a:lstStyle/>
          <a:p>
            <a:r>
              <a:rPr lang="en-US" dirty="0"/>
              <a:t>PROGRAMMING</a:t>
            </a:r>
          </a:p>
        </p:txBody>
      </p:sp>
    </p:spTree>
    <p:extLst>
      <p:ext uri="{BB962C8B-B14F-4D97-AF65-F5344CB8AC3E}">
        <p14:creationId xmlns:p14="http://schemas.microsoft.com/office/powerpoint/2010/main" val="3908925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280830" y="285014"/>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Programming</a:t>
            </a:r>
          </a:p>
        </p:txBody>
      </p:sp>
      <p:sp>
        <p:nvSpPr>
          <p:cNvPr id="10" name="Rectangle 9"/>
          <p:cNvSpPr/>
          <p:nvPr/>
        </p:nvSpPr>
        <p:spPr>
          <a:xfrm>
            <a:off x="455566" y="1073727"/>
            <a:ext cx="7358398" cy="3077766"/>
          </a:xfrm>
          <a:prstGeom prst="rect">
            <a:avLst/>
          </a:prstGeom>
        </p:spPr>
        <p:txBody>
          <a:bodyPr wrap="square">
            <a:spAutoFit/>
          </a:bodyPr>
          <a:lstStyle/>
          <a:p>
            <a:r>
              <a:rPr lang="en-US" sz="2000" dirty="0"/>
              <a:t>Three ways to program a JTECH pager</a:t>
            </a:r>
          </a:p>
          <a:p>
            <a:pPr marL="457200" indent="-457200">
              <a:buFont typeface="+mj-lt"/>
              <a:buAutoNum type="arabicPeriod"/>
            </a:pPr>
            <a:r>
              <a:rPr lang="en-US" sz="2000" dirty="0"/>
              <a:t>Using the PC programming software</a:t>
            </a:r>
          </a:p>
          <a:p>
            <a:pPr marL="914400" lvl="1" indent="-457200">
              <a:buFont typeface="Wingdings" panose="05000000000000000000" pitchFamily="2" charset="2"/>
              <a:buChar char="§"/>
            </a:pPr>
            <a:r>
              <a:rPr lang="en-US" sz="2000" dirty="0"/>
              <a:t>There are two new software versions</a:t>
            </a:r>
          </a:p>
          <a:p>
            <a:pPr marL="1371600" lvl="2" indent="-457200">
              <a:buFont typeface="Wingdings" panose="05000000000000000000" pitchFamily="2" charset="2"/>
              <a:buChar char="ü"/>
            </a:pPr>
            <a:r>
              <a:rPr lang="en-US" sz="2000" dirty="0"/>
              <a:t>Core Programming Software (</a:t>
            </a:r>
            <a:r>
              <a:rPr lang="en-US" sz="2000" i="1" dirty="0"/>
              <a:t>ID Writer</a:t>
            </a:r>
            <a:r>
              <a:rPr lang="en-US" sz="2000" dirty="0"/>
              <a:t>)</a:t>
            </a:r>
          </a:p>
          <a:p>
            <a:pPr marL="1371600" lvl="2" indent="-457200">
              <a:buFont typeface="Wingdings" panose="05000000000000000000" pitchFamily="2" charset="2"/>
              <a:buChar char="ü"/>
            </a:pPr>
            <a:r>
              <a:rPr lang="en-US" sz="2000" dirty="0"/>
              <a:t>IQ Alpha Programming Software (</a:t>
            </a:r>
            <a:r>
              <a:rPr lang="en-US" sz="2000" i="1" dirty="0"/>
              <a:t>New Alpha 2.1</a:t>
            </a:r>
            <a:r>
              <a:rPr lang="en-US" sz="2000" dirty="0"/>
              <a:t>)</a:t>
            </a:r>
          </a:p>
          <a:p>
            <a:pPr marL="457200" indent="-457200">
              <a:buFont typeface="+mj-lt"/>
              <a:buAutoNum type="arabicPeriod"/>
            </a:pPr>
            <a:r>
              <a:rPr lang="en-US" sz="2000" dirty="0"/>
              <a:t>Using the charger </a:t>
            </a:r>
            <a:r>
              <a:rPr lang="en-US" sz="1400" dirty="0"/>
              <a:t>(Available only for IQ &amp; Rugged chargers)</a:t>
            </a:r>
          </a:p>
          <a:p>
            <a:pPr marL="457200" indent="-457200">
              <a:buFont typeface="+mj-lt"/>
              <a:buAutoNum type="arabicPeriod"/>
            </a:pPr>
            <a:r>
              <a:rPr lang="en-US" sz="2000" dirty="0"/>
              <a:t>Over the air programming</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lvl="0"/>
            <a:endParaRPr lang="en-US" dirty="0"/>
          </a:p>
        </p:txBody>
      </p:sp>
    </p:spTree>
    <p:extLst>
      <p:ext uri="{BB962C8B-B14F-4D97-AF65-F5344CB8AC3E}">
        <p14:creationId xmlns:p14="http://schemas.microsoft.com/office/powerpoint/2010/main" val="3116345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329026" y="23978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Pager Programming</a:t>
            </a:r>
          </a:p>
        </p:txBody>
      </p:sp>
      <p:sp>
        <p:nvSpPr>
          <p:cNvPr id="10" name="Rectangle 9"/>
          <p:cNvSpPr/>
          <p:nvPr/>
        </p:nvSpPr>
        <p:spPr>
          <a:xfrm>
            <a:off x="346535" y="916617"/>
            <a:ext cx="4564966" cy="1477328"/>
          </a:xfrm>
          <a:prstGeom prst="rect">
            <a:avLst/>
          </a:prstGeom>
        </p:spPr>
        <p:txBody>
          <a:bodyPr wrap="square">
            <a:spAutoFit/>
          </a:bodyPr>
          <a:lstStyle/>
          <a:p>
            <a:r>
              <a:rPr lang="en-US" b="1" u="sng" dirty="0"/>
              <a:t>Programming via Software – Setup</a:t>
            </a:r>
          </a:p>
          <a:p>
            <a:r>
              <a:rPr lang="en-US" sz="1600" dirty="0"/>
              <a:t>(Rugged &amp; IQ pagers)</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pic>
        <p:nvPicPr>
          <p:cNvPr id="2050" name="Picture 2" descr="http://spritedatabase.net/layout/systems/17.png"/>
          <p:cNvPicPr>
            <a:picLocks noChangeAspect="1" noChangeArrowheads="1"/>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a:off x="584704" y="1670460"/>
            <a:ext cx="1676566" cy="128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1775" y="2574887"/>
            <a:ext cx="1175433" cy="2150747"/>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7458" y="753363"/>
            <a:ext cx="2024066" cy="1388821"/>
          </a:xfrm>
          <a:prstGeom prst="rect">
            <a:avLst/>
          </a:prstGeom>
        </p:spPr>
      </p:pic>
      <p:sp>
        <p:nvSpPr>
          <p:cNvPr id="7" name="TextBox 6"/>
          <p:cNvSpPr txBox="1"/>
          <p:nvPr/>
        </p:nvSpPr>
        <p:spPr>
          <a:xfrm>
            <a:off x="6499734" y="1633924"/>
            <a:ext cx="924339" cy="461665"/>
          </a:xfrm>
          <a:prstGeom prst="rect">
            <a:avLst/>
          </a:prstGeom>
          <a:noFill/>
        </p:spPr>
        <p:txBody>
          <a:bodyPr wrap="square" rtlCol="0">
            <a:spAutoFit/>
          </a:bodyPr>
          <a:lstStyle/>
          <a:p>
            <a:pPr algn="ctr"/>
            <a:r>
              <a:rPr lang="en-US" sz="1200" dirty="0"/>
              <a:t>Rugged Charger</a:t>
            </a:r>
          </a:p>
        </p:txBody>
      </p:sp>
      <p:sp>
        <p:nvSpPr>
          <p:cNvPr id="17" name="TextBox 16"/>
          <p:cNvSpPr txBox="1"/>
          <p:nvPr/>
        </p:nvSpPr>
        <p:spPr>
          <a:xfrm>
            <a:off x="6592069" y="3577734"/>
            <a:ext cx="924339" cy="276999"/>
          </a:xfrm>
          <a:prstGeom prst="rect">
            <a:avLst/>
          </a:prstGeom>
          <a:noFill/>
        </p:spPr>
        <p:txBody>
          <a:bodyPr wrap="square" rtlCol="0">
            <a:spAutoFit/>
          </a:bodyPr>
          <a:lstStyle/>
          <a:p>
            <a:pPr algn="ctr"/>
            <a:r>
              <a:rPr lang="en-US" sz="1200" dirty="0"/>
              <a:t>IQ Charger</a:t>
            </a:r>
          </a:p>
        </p:txBody>
      </p:sp>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14464" y="3577734"/>
            <a:ext cx="2072087" cy="1208354"/>
          </a:xfrm>
          <a:prstGeom prst="rect">
            <a:avLst/>
          </a:prstGeom>
          <a:ln>
            <a:solidFill>
              <a:schemeClr val="tx1"/>
            </a:solidFill>
          </a:ln>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071255">
            <a:off x="2475917" y="2105724"/>
            <a:ext cx="2885235" cy="1251122"/>
          </a:xfrm>
          <a:prstGeom prst="rect">
            <a:avLst/>
          </a:prstGeom>
        </p:spPr>
      </p:pic>
      <p:sp>
        <p:nvSpPr>
          <p:cNvPr id="20" name="TextBox 19"/>
          <p:cNvSpPr txBox="1"/>
          <p:nvPr/>
        </p:nvSpPr>
        <p:spPr>
          <a:xfrm>
            <a:off x="3040537" y="2893763"/>
            <a:ext cx="1607295" cy="430887"/>
          </a:xfrm>
          <a:prstGeom prst="rect">
            <a:avLst/>
          </a:prstGeom>
          <a:noFill/>
        </p:spPr>
        <p:txBody>
          <a:bodyPr wrap="square" rtlCol="0">
            <a:spAutoFit/>
          </a:bodyPr>
          <a:lstStyle/>
          <a:p>
            <a:pPr algn="ctr"/>
            <a:r>
              <a:rPr lang="en-US" sz="1100" dirty="0"/>
              <a:t>Micro USB to Standard USB cable</a:t>
            </a:r>
          </a:p>
        </p:txBody>
      </p:sp>
      <p:cxnSp>
        <p:nvCxnSpPr>
          <p:cNvPr id="19" name="Straight Connector 18"/>
          <p:cNvCxnSpPr/>
          <p:nvPr/>
        </p:nvCxnSpPr>
        <p:spPr>
          <a:xfrm flipH="1">
            <a:off x="3053695" y="3301254"/>
            <a:ext cx="227611" cy="246930"/>
          </a:xfrm>
          <a:prstGeom prst="line">
            <a:avLst/>
          </a:prstGeom>
          <a:ln w="9525">
            <a:solidFill>
              <a:srgbClr val="FF0000"/>
            </a:solidFill>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4648222">
            <a:off x="7066044" y="1458110"/>
            <a:ext cx="1021316" cy="716182"/>
          </a:xfrm>
          <a:prstGeom prst="rect">
            <a:avLst/>
          </a:prstGeom>
        </p:spPr>
      </p:pic>
      <p:pic>
        <p:nvPicPr>
          <p:cNvPr id="21" name="Picture 20">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310082">
            <a:off x="4817828" y="3668965"/>
            <a:ext cx="393979" cy="933014"/>
          </a:xfrm>
          <a:prstGeom prst="rect">
            <a:avLst/>
          </a:prstGeom>
        </p:spPr>
      </p:pic>
      <p:sp>
        <p:nvSpPr>
          <p:cNvPr id="22" name="TextBox 21"/>
          <p:cNvSpPr txBox="1"/>
          <p:nvPr/>
        </p:nvSpPr>
        <p:spPr>
          <a:xfrm>
            <a:off x="1680057" y="4570644"/>
            <a:ext cx="1607295" cy="230832"/>
          </a:xfrm>
          <a:prstGeom prst="rect">
            <a:avLst/>
          </a:prstGeom>
          <a:noFill/>
        </p:spPr>
        <p:txBody>
          <a:bodyPr wrap="square" rtlCol="0">
            <a:spAutoFit/>
          </a:bodyPr>
          <a:lstStyle/>
          <a:p>
            <a:pPr algn="ctr"/>
            <a:r>
              <a:rPr lang="en-US" sz="900" dirty="0"/>
              <a:t>Micro USB to USB A</a:t>
            </a:r>
          </a:p>
        </p:txBody>
      </p:sp>
    </p:spTree>
    <p:extLst>
      <p:ext uri="{BB962C8B-B14F-4D97-AF65-F5344CB8AC3E}">
        <p14:creationId xmlns:p14="http://schemas.microsoft.com/office/powerpoint/2010/main" val="953433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294357" y="214804"/>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Pager Programming</a:t>
            </a:r>
          </a:p>
        </p:txBody>
      </p:sp>
      <p:sp>
        <p:nvSpPr>
          <p:cNvPr id="10" name="Rectangle 9"/>
          <p:cNvSpPr/>
          <p:nvPr/>
        </p:nvSpPr>
        <p:spPr>
          <a:xfrm>
            <a:off x="228970" y="902396"/>
            <a:ext cx="4564966" cy="1477328"/>
          </a:xfrm>
          <a:prstGeom prst="rect">
            <a:avLst/>
          </a:prstGeom>
        </p:spPr>
        <p:txBody>
          <a:bodyPr wrap="square">
            <a:spAutoFit/>
          </a:bodyPr>
          <a:lstStyle/>
          <a:p>
            <a:r>
              <a:rPr lang="en-US" b="1" u="sng" dirty="0"/>
              <a:t>Programming via Software – Setup</a:t>
            </a:r>
          </a:p>
          <a:p>
            <a:r>
              <a:rPr lang="en-US" b="1" dirty="0"/>
              <a:t>(</a:t>
            </a:r>
            <a:r>
              <a:rPr lang="en-US" b="1" dirty="0" err="1"/>
              <a:t>Commpass</a:t>
            </a:r>
            <a:r>
              <a:rPr lang="en-US" b="1" dirty="0"/>
              <a:t> &amp; Coaster Pager)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pPr marL="171450" lvl="0" indent="-171450">
              <a:buFont typeface="Arial" panose="020B0604020202020204" pitchFamily="34" charset="0"/>
              <a:buChar char="•"/>
            </a:pPr>
            <a:endParaRPr lang="en-US" b="1" dirty="0"/>
          </a:p>
        </p:txBody>
      </p:sp>
      <p:grpSp>
        <p:nvGrpSpPr>
          <p:cNvPr id="15" name="Group 14">
            <a:extLst>
              <a:ext uri="{FF2B5EF4-FFF2-40B4-BE49-F238E27FC236}">
                <a16:creationId xmlns:a16="http://schemas.microsoft.com/office/drawing/2014/main" id="{683DC889-C058-4237-9420-5709405632BF}"/>
              </a:ext>
            </a:extLst>
          </p:cNvPr>
          <p:cNvGrpSpPr/>
          <p:nvPr/>
        </p:nvGrpSpPr>
        <p:grpSpPr>
          <a:xfrm>
            <a:off x="431845" y="2041262"/>
            <a:ext cx="8420968" cy="2203155"/>
            <a:chOff x="431845" y="2041262"/>
            <a:chExt cx="8420968" cy="2203155"/>
          </a:xfrm>
        </p:grpSpPr>
        <p:pic>
          <p:nvPicPr>
            <p:cNvPr id="3074" name="Picture 2" descr="http://spritedatabase.net/layout/systems/17.png"/>
            <p:cNvPicPr>
              <a:picLocks noChangeAspect="1" noChangeArrowheads="1"/>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a:off x="431845" y="2041262"/>
              <a:ext cx="2057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408954" y="3982807"/>
              <a:ext cx="1443859" cy="261610"/>
            </a:xfrm>
            <a:prstGeom prst="rect">
              <a:avLst/>
            </a:prstGeom>
            <a:noFill/>
          </p:spPr>
          <p:txBody>
            <a:bodyPr wrap="square" rtlCol="0">
              <a:spAutoFit/>
            </a:bodyPr>
            <a:lstStyle/>
            <a:p>
              <a:pPr algn="ctr"/>
              <a:r>
                <a:rPr lang="en-US" sz="1100" b="1" dirty="0"/>
                <a:t> COMMPASS </a:t>
              </a:r>
            </a:p>
          </p:txBody>
        </p:sp>
        <p:sp>
          <p:nvSpPr>
            <p:cNvPr id="21" name="TextBox 20"/>
            <p:cNvSpPr txBox="1"/>
            <p:nvPr/>
          </p:nvSpPr>
          <p:spPr>
            <a:xfrm>
              <a:off x="5101418" y="3678196"/>
              <a:ext cx="2019606" cy="415498"/>
            </a:xfrm>
            <a:prstGeom prst="rect">
              <a:avLst/>
            </a:prstGeom>
            <a:noFill/>
          </p:spPr>
          <p:txBody>
            <a:bodyPr wrap="square" rtlCol="0">
              <a:spAutoFit/>
            </a:bodyPr>
            <a:lstStyle/>
            <a:p>
              <a:pPr algn="ctr"/>
              <a:r>
                <a:rPr lang="en-US" sz="1000" dirty="0"/>
                <a:t>Programming</a:t>
              </a:r>
            </a:p>
            <a:p>
              <a:pPr algn="ctr"/>
              <a:r>
                <a:rPr lang="en-US" sz="1000" dirty="0"/>
                <a:t>Probe</a:t>
              </a:r>
            </a:p>
          </p:txBody>
        </p:sp>
        <p:sp>
          <p:nvSpPr>
            <p:cNvPr id="17" name="TextBox 16"/>
            <p:cNvSpPr txBox="1"/>
            <p:nvPr/>
          </p:nvSpPr>
          <p:spPr>
            <a:xfrm>
              <a:off x="2907037" y="2877477"/>
              <a:ext cx="2019606" cy="415498"/>
            </a:xfrm>
            <a:prstGeom prst="rect">
              <a:avLst/>
            </a:prstGeom>
            <a:noFill/>
          </p:spPr>
          <p:txBody>
            <a:bodyPr wrap="square" rtlCol="0">
              <a:spAutoFit/>
            </a:bodyPr>
            <a:lstStyle/>
            <a:p>
              <a:pPr algn="ctr"/>
              <a:r>
                <a:rPr lang="en-US" sz="1050" dirty="0"/>
                <a:t>USB Programming </a:t>
              </a:r>
            </a:p>
            <a:p>
              <a:pPr algn="ctr"/>
              <a:r>
                <a:rPr lang="en-US" sz="1050" dirty="0"/>
                <a:t>Adaptor</a:t>
              </a:r>
            </a:p>
          </p:txBody>
        </p:sp>
        <p:pic>
          <p:nvPicPr>
            <p:cNvPr id="1026" name="Picture 1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628947">
              <a:off x="2528694" y="2447102"/>
              <a:ext cx="533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4"/>
            <p:cNvSpPr>
              <a:spLocks noChangeArrowheads="1"/>
            </p:cNvSpPr>
            <p:nvPr/>
          </p:nvSpPr>
          <p:spPr bwMode="auto">
            <a:xfrm>
              <a:off x="3739234" y="2349940"/>
              <a:ext cx="395288" cy="279400"/>
            </a:xfrm>
            <a:prstGeom prst="cube">
              <a:avLst>
                <a:gd name="adj" fmla="val 25000"/>
              </a:avLst>
            </a:prstGeom>
            <a:gradFill rotWithShape="0">
              <a:gsLst>
                <a:gs pos="0">
                  <a:srgbClr val="666666"/>
                </a:gs>
                <a:gs pos="50000">
                  <a:srgbClr val="CCCCCC"/>
                </a:gs>
                <a:gs pos="100000">
                  <a:srgbClr val="666666"/>
                </a:gs>
              </a:gsLst>
              <a:lin ang="189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 name="Freeform: Shape 3"/>
            <p:cNvSpPr/>
            <p:nvPr/>
          </p:nvSpPr>
          <p:spPr>
            <a:xfrm>
              <a:off x="3025415" y="2349940"/>
              <a:ext cx="713819" cy="315358"/>
            </a:xfrm>
            <a:custGeom>
              <a:avLst/>
              <a:gdLst>
                <a:gd name="connsiteX0" fmla="*/ 0 w 713819"/>
                <a:gd name="connsiteY0" fmla="*/ 251001 h 315358"/>
                <a:gd name="connsiteX1" fmla="*/ 275573 w 713819"/>
                <a:gd name="connsiteY1" fmla="*/ 480 h 315358"/>
                <a:gd name="connsiteX2" fmla="*/ 382044 w 713819"/>
                <a:gd name="connsiteY2" fmla="*/ 307368 h 315358"/>
                <a:gd name="connsiteX3" fmla="*/ 670143 w 713819"/>
                <a:gd name="connsiteY3" fmla="*/ 225949 h 315358"/>
                <a:gd name="connsiteX4" fmla="*/ 707721 w 713819"/>
                <a:gd name="connsiteY4" fmla="*/ 232212 h 315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819" h="315358">
                  <a:moveTo>
                    <a:pt x="0" y="251001"/>
                  </a:moveTo>
                  <a:cubicBezTo>
                    <a:pt x="105949" y="121043"/>
                    <a:pt x="211899" y="-8914"/>
                    <a:pt x="275573" y="480"/>
                  </a:cubicBezTo>
                  <a:cubicBezTo>
                    <a:pt x="339247" y="9874"/>
                    <a:pt x="316282" y="269790"/>
                    <a:pt x="382044" y="307368"/>
                  </a:cubicBezTo>
                  <a:cubicBezTo>
                    <a:pt x="447806" y="344946"/>
                    <a:pt x="615864" y="238475"/>
                    <a:pt x="670143" y="225949"/>
                  </a:cubicBezTo>
                  <a:cubicBezTo>
                    <a:pt x="724423" y="213423"/>
                    <a:pt x="716072" y="222817"/>
                    <a:pt x="707721" y="232212"/>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1" name="Group 10">
              <a:extLst>
                <a:ext uri="{FF2B5EF4-FFF2-40B4-BE49-F238E27FC236}">
                  <a16:creationId xmlns:a16="http://schemas.microsoft.com/office/drawing/2014/main" id="{A20AFB4B-C1FA-4B6D-8DF5-83ACE5ADFE38}"/>
                </a:ext>
              </a:extLst>
            </p:cNvPr>
            <p:cNvGrpSpPr/>
            <p:nvPr/>
          </p:nvGrpSpPr>
          <p:grpSpPr>
            <a:xfrm>
              <a:off x="3936878" y="2041882"/>
              <a:ext cx="2124730" cy="1870384"/>
              <a:chOff x="3936878" y="2041882"/>
              <a:chExt cx="2124730" cy="1870384"/>
            </a:xfrm>
          </p:grpSpPr>
          <p:cxnSp>
            <p:nvCxnSpPr>
              <p:cNvPr id="7" name="Straight Connector 6"/>
              <p:cNvCxnSpPr/>
              <p:nvPr/>
            </p:nvCxnSpPr>
            <p:spPr>
              <a:xfrm>
                <a:off x="3936878" y="2688402"/>
                <a:ext cx="69255" cy="285795"/>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 Box 6"/>
              <p:cNvSpPr txBox="1">
                <a:spLocks noChangeArrowheads="1"/>
              </p:cNvSpPr>
              <p:nvPr/>
            </p:nvSpPr>
            <p:spPr bwMode="auto">
              <a:xfrm>
                <a:off x="4079427" y="3533062"/>
                <a:ext cx="843859" cy="37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800" b="0" i="0" u="none" strike="noStrike" cap="none" normalizeH="0" baseline="0" dirty="0" err="1">
                    <a:ln>
                      <a:noFill/>
                    </a:ln>
                    <a:solidFill>
                      <a:schemeClr val="tx1"/>
                    </a:solidFill>
                    <a:effectLst/>
                    <a:latin typeface="Arial" panose="020B0604020202020204" pitchFamily="34" charset="0"/>
                  </a:rPr>
                  <a:t>Commpass</a:t>
                </a:r>
                <a:r>
                  <a:rPr kumimoji="0" lang="en-US" altLang="en-US" sz="800" b="0" i="0" u="none" strike="noStrike" cap="none" normalizeH="0" baseline="0" dirty="0">
                    <a:ln>
                      <a:noFill/>
                    </a:ln>
                    <a:solidFill>
                      <a:schemeClr val="tx1"/>
                    </a:solidFill>
                    <a:effectLst/>
                    <a:latin typeface="Arial" panose="020B0604020202020204" pitchFamily="34" charset="0"/>
                  </a:rPr>
                  <a:t> Rear side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567979">
                <a:off x="4654732" y="2605902"/>
                <a:ext cx="1476829" cy="973851"/>
              </a:xfrm>
              <a:prstGeom prst="rect">
                <a:avLst/>
              </a:prstGeom>
            </p:spPr>
          </p:pic>
          <p:sp>
            <p:nvSpPr>
              <p:cNvPr id="6" name="Freeform: Shape 5"/>
              <p:cNvSpPr/>
              <p:nvPr/>
            </p:nvSpPr>
            <p:spPr>
              <a:xfrm>
                <a:off x="4116837" y="2041882"/>
                <a:ext cx="1767129" cy="560440"/>
              </a:xfrm>
              <a:custGeom>
                <a:avLst/>
                <a:gdLst>
                  <a:gd name="connsiteX0" fmla="*/ 0 w 1771622"/>
                  <a:gd name="connsiteY0" fmla="*/ 513933 h 560440"/>
                  <a:gd name="connsiteX1" fmla="*/ 339634 w 1771622"/>
                  <a:gd name="connsiteY1" fmla="*/ 513933 h 560440"/>
                  <a:gd name="connsiteX2" fmla="*/ 496388 w 1771622"/>
                  <a:gd name="connsiteY2" fmla="*/ 30608 h 560440"/>
                  <a:gd name="connsiteX3" fmla="*/ 1685108 w 1771622"/>
                  <a:gd name="connsiteY3" fmla="*/ 102453 h 560440"/>
                  <a:gd name="connsiteX4" fmla="*/ 1587137 w 1771622"/>
                  <a:gd name="connsiteY4" fmla="*/ 533528 h 56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22" h="560440">
                    <a:moveTo>
                      <a:pt x="0" y="513933"/>
                    </a:moveTo>
                    <a:cubicBezTo>
                      <a:pt x="128451" y="554210"/>
                      <a:pt x="256903" y="594487"/>
                      <a:pt x="339634" y="513933"/>
                    </a:cubicBezTo>
                    <a:cubicBezTo>
                      <a:pt x="422365" y="433379"/>
                      <a:pt x="272142" y="99188"/>
                      <a:pt x="496388" y="30608"/>
                    </a:cubicBezTo>
                    <a:cubicBezTo>
                      <a:pt x="720634" y="-37972"/>
                      <a:pt x="1503317" y="18633"/>
                      <a:pt x="1685108" y="102453"/>
                    </a:cubicBezTo>
                    <a:cubicBezTo>
                      <a:pt x="1866900" y="186273"/>
                      <a:pt x="1727018" y="359900"/>
                      <a:pt x="1587137" y="533528"/>
                    </a:cubicBez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2" name="Straight Connector 21"/>
              <p:cNvCxnSpPr/>
              <p:nvPr/>
            </p:nvCxnSpPr>
            <p:spPr>
              <a:xfrm>
                <a:off x="5505364" y="3146826"/>
                <a:ext cx="556244" cy="557691"/>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4844263" y="3418440"/>
                <a:ext cx="508258" cy="195452"/>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4" name="Picture 23">
              <a:extLst>
                <a:ext uri="{FF2B5EF4-FFF2-40B4-BE49-F238E27FC236}">
                  <a16:creationId xmlns:a16="http://schemas.microsoft.com/office/drawing/2014/main" id="{E1CAB651-4782-47AF-8B0F-ECF36531A4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6866" y="2396147"/>
              <a:ext cx="1813623" cy="1551686"/>
            </a:xfrm>
            <a:prstGeom prst="rect">
              <a:avLst/>
            </a:prstGeom>
          </p:spPr>
        </p:pic>
      </p:grpSp>
      <p:pic>
        <p:nvPicPr>
          <p:cNvPr id="14" name="Picture 13" descr="A close up of a device&#10;&#10;Description generated with high confidence">
            <a:extLst>
              <a:ext uri="{FF2B5EF4-FFF2-40B4-BE49-F238E27FC236}">
                <a16:creationId xmlns:a16="http://schemas.microsoft.com/office/drawing/2014/main" id="{B84BFEFD-DDDB-4DAD-8735-1AC5444E8A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47821" y="485976"/>
            <a:ext cx="1615660" cy="1372234"/>
          </a:xfrm>
          <a:prstGeom prst="rect">
            <a:avLst/>
          </a:prstGeom>
        </p:spPr>
      </p:pic>
      <p:sp>
        <p:nvSpPr>
          <p:cNvPr id="25" name="TextBox 24">
            <a:extLst>
              <a:ext uri="{FF2B5EF4-FFF2-40B4-BE49-F238E27FC236}">
                <a16:creationId xmlns:a16="http://schemas.microsoft.com/office/drawing/2014/main" id="{676B9C12-2808-4190-B458-21C37963D35D}"/>
              </a:ext>
            </a:extLst>
          </p:cNvPr>
          <p:cNvSpPr txBox="1"/>
          <p:nvPr/>
        </p:nvSpPr>
        <p:spPr>
          <a:xfrm>
            <a:off x="6598108" y="1588485"/>
            <a:ext cx="1443859" cy="261610"/>
          </a:xfrm>
          <a:prstGeom prst="rect">
            <a:avLst/>
          </a:prstGeom>
          <a:noFill/>
        </p:spPr>
        <p:txBody>
          <a:bodyPr wrap="square" rtlCol="0">
            <a:spAutoFit/>
          </a:bodyPr>
          <a:lstStyle/>
          <a:p>
            <a:pPr algn="ctr"/>
            <a:r>
              <a:rPr lang="en-US" sz="1100" b="1" dirty="0"/>
              <a:t> COASTER </a:t>
            </a:r>
          </a:p>
        </p:txBody>
      </p:sp>
    </p:spTree>
    <p:extLst>
      <p:ext uri="{BB962C8B-B14F-4D97-AF65-F5344CB8AC3E}">
        <p14:creationId xmlns:p14="http://schemas.microsoft.com/office/powerpoint/2010/main" val="3043157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228970" y="289867"/>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defRPr/>
            </a:pPr>
            <a:r>
              <a:rPr lang="en-US" altLang="en-US" sz="2800" dirty="0">
                <a:latin typeface="+mn-lt"/>
              </a:rPr>
              <a:t>Pager Programming</a:t>
            </a:r>
          </a:p>
        </p:txBody>
      </p:sp>
      <p:sp>
        <p:nvSpPr>
          <p:cNvPr id="10" name="Rectangle 9"/>
          <p:cNvSpPr/>
          <p:nvPr/>
        </p:nvSpPr>
        <p:spPr>
          <a:xfrm>
            <a:off x="228970" y="902396"/>
            <a:ext cx="4564966" cy="1477328"/>
          </a:xfrm>
          <a:prstGeom prst="rect">
            <a:avLst/>
          </a:prstGeom>
        </p:spPr>
        <p:txBody>
          <a:bodyPr wrap="square">
            <a:spAutoFit/>
          </a:bodyPr>
          <a:lstStyle/>
          <a:p>
            <a:r>
              <a:rPr lang="en-US" b="1" u="sng" dirty="0"/>
              <a:t>Programming via Software – Setup</a:t>
            </a:r>
          </a:p>
          <a:p>
            <a:r>
              <a:rPr lang="en-US" b="1" dirty="0"/>
              <a:t>(</a:t>
            </a:r>
            <a:r>
              <a:rPr lang="en-US" b="1" dirty="0" err="1"/>
              <a:t>Staffcall</a:t>
            </a:r>
            <a:r>
              <a:rPr lang="en-US" b="1" dirty="0"/>
              <a:t> Pager)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pPr marL="171450" lvl="0" indent="-171450">
              <a:buFont typeface="Arial" panose="020B0604020202020204" pitchFamily="34" charset="0"/>
              <a:buChar char="•"/>
            </a:pPr>
            <a:endParaRPr lang="en-US" b="1" dirty="0"/>
          </a:p>
        </p:txBody>
      </p:sp>
      <p:pic>
        <p:nvPicPr>
          <p:cNvPr id="3074" name="Picture 2" descr="http://spritedatabase.net/layout/systems/17.png"/>
          <p:cNvPicPr>
            <a:picLocks noChangeAspect="1" noChangeArrowheads="1"/>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a:off x="362572" y="1732584"/>
            <a:ext cx="20574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Object 23"/>
          <p:cNvPicPr>
            <a:picLocks noChangeArrowheads="1"/>
          </p:cNvPicPr>
          <p:nvPr/>
        </p:nvPicPr>
        <p:blipFill>
          <a:blip r:embed="rId4" cstate="screen">
            <a:extLst>
              <a:ext uri="{28A0092B-C50C-407E-A947-70E740481C1C}">
                <a14:useLocalDpi xmlns:a14="http://schemas.microsoft.com/office/drawing/2010/main"/>
              </a:ext>
            </a:extLst>
          </a:blip>
          <a:srcRect t="-729" r="-160" b="-1312"/>
          <a:stretch>
            <a:fillRect/>
          </a:stretch>
        </p:blipFill>
        <p:spPr bwMode="auto">
          <a:xfrm>
            <a:off x="2460079" y="1909189"/>
            <a:ext cx="27813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49594" y="1685256"/>
            <a:ext cx="14001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319713" y="753617"/>
            <a:ext cx="1202908" cy="26982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1321" y="2908183"/>
            <a:ext cx="978392" cy="1593984"/>
          </a:xfrm>
          <a:prstGeom prst="rect">
            <a:avLst/>
          </a:prstGeom>
        </p:spPr>
      </p:pic>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48360" y="3419284"/>
            <a:ext cx="1511644" cy="1546798"/>
          </a:xfrm>
          <a:prstGeom prst="rect">
            <a:avLst/>
          </a:prstGeom>
          <a:ln>
            <a:solidFill>
              <a:schemeClr val="tx1"/>
            </a:solidFill>
          </a:ln>
        </p:spPr>
      </p:pic>
      <p:sp>
        <p:nvSpPr>
          <p:cNvPr id="17" name="TextBox 16"/>
          <p:cNvSpPr txBox="1"/>
          <p:nvPr/>
        </p:nvSpPr>
        <p:spPr>
          <a:xfrm>
            <a:off x="4204859" y="3905521"/>
            <a:ext cx="1723003" cy="276999"/>
          </a:xfrm>
          <a:prstGeom prst="rect">
            <a:avLst/>
          </a:prstGeom>
          <a:noFill/>
        </p:spPr>
        <p:txBody>
          <a:bodyPr wrap="square" rtlCol="0">
            <a:spAutoFit/>
          </a:bodyPr>
          <a:lstStyle/>
          <a:p>
            <a:r>
              <a:rPr lang="en-US" sz="1200" dirty="0"/>
              <a:t>Mini USB to USB A Cable</a:t>
            </a:r>
          </a:p>
        </p:txBody>
      </p:sp>
      <p:sp>
        <p:nvSpPr>
          <p:cNvPr id="5" name="Text Box 6"/>
          <p:cNvSpPr txBox="1">
            <a:spLocks noChangeArrowheads="1"/>
          </p:cNvSpPr>
          <p:nvPr/>
        </p:nvSpPr>
        <p:spPr bwMode="auto">
          <a:xfrm>
            <a:off x="5373419" y="1221706"/>
            <a:ext cx="12763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rPr>
              <a:t>Staff Pager Charger </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rPr>
              <a:t>USB port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 name="Straight Connector 6"/>
          <p:cNvCxnSpPr/>
          <p:nvPr/>
        </p:nvCxnSpPr>
        <p:spPr>
          <a:xfrm flipH="1">
            <a:off x="3791400" y="2519984"/>
            <a:ext cx="184252" cy="787400"/>
          </a:xfrm>
          <a:prstGeom prst="line">
            <a:avLst/>
          </a:prstGeom>
          <a:ln w="63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47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2A96-8267-4F3E-AAD8-0D0E04A5A64E}"/>
              </a:ext>
            </a:extLst>
          </p:cNvPr>
          <p:cNvSpPr>
            <a:spLocks noGrp="1"/>
          </p:cNvSpPr>
          <p:nvPr>
            <p:ph type="title"/>
          </p:nvPr>
        </p:nvSpPr>
        <p:spPr/>
        <p:txBody>
          <a:bodyPr/>
          <a:lstStyle/>
          <a:p>
            <a:pPr algn="l"/>
            <a:r>
              <a:rPr lang="en-US" dirty="0"/>
              <a:t>ABOUT HM ELECTRONICS</a:t>
            </a:r>
          </a:p>
        </p:txBody>
      </p:sp>
      <p:sp>
        <p:nvSpPr>
          <p:cNvPr id="3" name="Content Placeholder 2">
            <a:extLst>
              <a:ext uri="{FF2B5EF4-FFF2-40B4-BE49-F238E27FC236}">
                <a16:creationId xmlns:a16="http://schemas.microsoft.com/office/drawing/2014/main" id="{8D33F7BF-0668-4AFD-B01C-0613DEB8D591}"/>
              </a:ext>
            </a:extLst>
          </p:cNvPr>
          <p:cNvSpPr>
            <a:spLocks noGrp="1"/>
          </p:cNvSpPr>
          <p:nvPr>
            <p:ph idx="1"/>
          </p:nvPr>
        </p:nvSpPr>
        <p:spPr/>
        <p:txBody>
          <a:bodyPr/>
          <a:lstStyle/>
          <a:p>
            <a:r>
              <a:rPr lang="en-US" dirty="0"/>
              <a:t>Founded in 1971</a:t>
            </a:r>
          </a:p>
          <a:p>
            <a:r>
              <a:rPr lang="en-US" dirty="0"/>
              <a:t>A group of diverse companies serving the Hospitality, QSR, professional audio, medical, sports &amp; retail industries</a:t>
            </a:r>
          </a:p>
          <a:p>
            <a:r>
              <a:rPr lang="en-US" dirty="0"/>
              <a:t>Privately-held company based in Carlsbad, California </a:t>
            </a:r>
          </a:p>
          <a:p>
            <a:r>
              <a:rPr lang="en-US" dirty="0"/>
              <a:t>Acquired NTN Communications in 2007 (HME Wireless)</a:t>
            </a:r>
          </a:p>
          <a:p>
            <a:r>
              <a:rPr lang="en-US" dirty="0"/>
              <a:t>Acquired JTECH Communications in 2015</a:t>
            </a:r>
          </a:p>
          <a:p>
            <a:r>
              <a:rPr lang="en-US" dirty="0"/>
              <a:t>Acquired Host Concepts in 2016  </a:t>
            </a:r>
          </a:p>
          <a:p>
            <a:endParaRPr lang="en-US" dirty="0"/>
          </a:p>
        </p:txBody>
      </p:sp>
    </p:spTree>
    <p:extLst>
      <p:ext uri="{BB962C8B-B14F-4D97-AF65-F5344CB8AC3E}">
        <p14:creationId xmlns:p14="http://schemas.microsoft.com/office/powerpoint/2010/main" val="3048423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Pager Programming</a:t>
            </a:r>
          </a:p>
        </p:txBody>
      </p:sp>
      <p:sp>
        <p:nvSpPr>
          <p:cNvPr id="10" name="Rectangle 9"/>
          <p:cNvSpPr/>
          <p:nvPr/>
        </p:nvSpPr>
        <p:spPr>
          <a:xfrm>
            <a:off x="318286" y="706635"/>
            <a:ext cx="4564966" cy="1200329"/>
          </a:xfrm>
          <a:prstGeom prst="rect">
            <a:avLst/>
          </a:prstGeom>
        </p:spPr>
        <p:txBody>
          <a:bodyPr wrap="square">
            <a:spAutoFit/>
          </a:bodyPr>
          <a:lstStyle/>
          <a:p>
            <a:r>
              <a:rPr lang="en-US" b="1" u="sng" dirty="0"/>
              <a:t>Programming Software - Overview</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29ED2A00-F36B-40DE-863B-6B3197EE63C7}"/>
              </a:ext>
            </a:extLst>
          </p:cNvPr>
          <p:cNvPicPr>
            <a:picLocks noChangeAspect="1"/>
          </p:cNvPicPr>
          <p:nvPr/>
        </p:nvPicPr>
        <p:blipFill>
          <a:blip r:embed="rId2">
            <a:extLst/>
          </a:blip>
          <a:stretch>
            <a:fillRect/>
          </a:stretch>
        </p:blipFill>
        <p:spPr>
          <a:xfrm>
            <a:off x="-383350" y="1047066"/>
            <a:ext cx="7128615" cy="4000923"/>
          </a:xfrm>
          <a:prstGeom prst="rect">
            <a:avLst/>
          </a:prstGeom>
        </p:spPr>
      </p:pic>
      <p:sp>
        <p:nvSpPr>
          <p:cNvPr id="5" name="Text Box 6"/>
          <p:cNvSpPr txBox="1">
            <a:spLocks noChangeArrowheads="1"/>
          </p:cNvSpPr>
          <p:nvPr/>
        </p:nvSpPr>
        <p:spPr bwMode="auto">
          <a:xfrm>
            <a:off x="6369093" y="1227549"/>
            <a:ext cx="2463713" cy="169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a:ln>
                  <a:noFill/>
                </a:ln>
                <a:solidFill>
                  <a:schemeClr val="tx1"/>
                </a:solidFill>
                <a:effectLst/>
                <a:latin typeface="Arial" panose="020B0604020202020204" pitchFamily="34" charset="0"/>
              </a:rPr>
              <a:t>Features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Windows 7 &amp; 10 Compatible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7</a:t>
            </a:r>
            <a:r>
              <a:rPr kumimoji="0" lang="en-US" altLang="en-US" sz="1100" b="0" i="0" u="none" strike="noStrike" cap="none" normalizeH="0" dirty="0">
                <a:ln>
                  <a:noFill/>
                </a:ln>
                <a:solidFill>
                  <a:schemeClr val="tx1"/>
                </a:solidFill>
                <a:effectLst/>
                <a:latin typeface="Arial" panose="020B0604020202020204" pitchFamily="34" charset="0"/>
              </a:rPr>
              <a:t> Capcodes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Embedded End User ID Number to easily track where pagers came from.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Easy and Simple User Interface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Can program 30 pagers in less than a minute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1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5484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485900" y="269675"/>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IQ Alpha Pager Programming</a:t>
            </a:r>
          </a:p>
        </p:txBody>
      </p:sp>
      <p:sp>
        <p:nvSpPr>
          <p:cNvPr id="10" name="Rectangle 9"/>
          <p:cNvSpPr/>
          <p:nvPr/>
        </p:nvSpPr>
        <p:spPr>
          <a:xfrm>
            <a:off x="318286" y="706635"/>
            <a:ext cx="4564966" cy="1200329"/>
          </a:xfrm>
          <a:prstGeom prst="rect">
            <a:avLst/>
          </a:prstGeom>
        </p:spPr>
        <p:txBody>
          <a:bodyPr wrap="square">
            <a:spAutoFit/>
          </a:bodyPr>
          <a:lstStyle/>
          <a:p>
            <a:r>
              <a:rPr lang="en-US" b="1" u="sng" dirty="0"/>
              <a:t>PC Programming Software - Overview</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5" name="Text Box 6"/>
          <p:cNvSpPr txBox="1">
            <a:spLocks noChangeArrowheads="1"/>
          </p:cNvSpPr>
          <p:nvPr/>
        </p:nvSpPr>
        <p:spPr bwMode="auto">
          <a:xfrm>
            <a:off x="5780763" y="1306799"/>
            <a:ext cx="2987458" cy="238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0"/>
              </a:spcBef>
              <a:spcAft>
                <a:spcPct val="0"/>
              </a:spcAft>
              <a:buClrTx/>
              <a:buSzTx/>
              <a:tabLst/>
            </a:pPr>
            <a:r>
              <a:rPr kumimoji="0" lang="en-US" altLang="en-US" sz="1100" b="0" i="0" u="none" strike="noStrike" cap="none" normalizeH="0" baseline="0" dirty="0">
                <a:ln>
                  <a:noFill/>
                </a:ln>
                <a:solidFill>
                  <a:schemeClr val="tx1"/>
                </a:solidFill>
                <a:effectLst/>
                <a:latin typeface="Arial" panose="020B0604020202020204" pitchFamily="34" charset="0"/>
              </a:rPr>
              <a:t>Features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100" b="0" i="0" u="none" strike="noStrike" cap="none" normalizeH="0" baseline="0" dirty="0">
                <a:ln>
                  <a:noFill/>
                </a:ln>
                <a:solidFill>
                  <a:schemeClr val="tx1"/>
                </a:solidFill>
                <a:effectLst/>
                <a:latin typeface="Arial" panose="020B0604020202020204" pitchFamily="34" charset="0"/>
              </a:rPr>
              <a:t>Windows 7 &amp; 10 Compatible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8</a:t>
            </a:r>
            <a:r>
              <a:rPr kumimoji="0" lang="en-US" altLang="en-US" sz="1100" b="0" i="0" u="none" strike="noStrike" cap="none" normalizeH="0" dirty="0">
                <a:ln>
                  <a:noFill/>
                </a:ln>
                <a:solidFill>
                  <a:schemeClr val="tx1"/>
                </a:solidFill>
                <a:effectLst/>
                <a:latin typeface="Arial" panose="020B0604020202020204" pitchFamily="34" charset="0"/>
              </a:rPr>
              <a:t> Capcodes</a:t>
            </a:r>
          </a:p>
          <a:p>
            <a:pPr marL="628650" lvl="1" indent="-171450" defTabSz="914400" eaLnBrk="0" fontAlgn="base" hangingPunct="0">
              <a:spcBef>
                <a:spcPct val="0"/>
              </a:spcBef>
              <a:spcAft>
                <a:spcPct val="0"/>
              </a:spcAft>
              <a:buFont typeface="Wingdings" panose="05000000000000000000" pitchFamily="2" charset="2"/>
              <a:buChar char="§"/>
            </a:pPr>
            <a:r>
              <a:rPr lang="en-US" altLang="en-US" sz="1100" dirty="0">
                <a:latin typeface="Arial" panose="020B0604020202020204" pitchFamily="34" charset="0"/>
              </a:rPr>
              <a:t>1 Individual Capcode</a:t>
            </a:r>
          </a:p>
          <a:p>
            <a:pPr marL="628650" lvl="1" indent="-171450" defTabSz="914400" eaLnBrk="0" fontAlgn="base" hangingPunct="0">
              <a:spcBef>
                <a:spcPct val="0"/>
              </a:spcBef>
              <a:spcAft>
                <a:spcPct val="0"/>
              </a:spcAft>
              <a:buFont typeface="Wingdings" panose="05000000000000000000" pitchFamily="2" charset="2"/>
              <a:buChar char="§"/>
            </a:pPr>
            <a:r>
              <a:rPr lang="en-US" altLang="en-US" sz="1100" dirty="0">
                <a:latin typeface="Arial" panose="020B0604020202020204" pitchFamily="34" charset="0"/>
              </a:rPr>
              <a:t>7 Groups      	</a:t>
            </a:r>
            <a:r>
              <a:rPr kumimoji="0" lang="en-US" altLang="en-US" sz="1100" b="0" i="0" u="none" strike="noStrike" cap="none" normalizeH="0" dirty="0">
                <a:ln>
                  <a:noFill/>
                </a:ln>
                <a:solidFill>
                  <a:schemeClr val="tx1"/>
                </a:solidFill>
                <a:effectLst/>
                <a:latin typeface="Arial" panose="020B0604020202020204" pitchFamily="34" charset="0"/>
              </a:rPr>
              <a:t> </a:t>
            </a:r>
            <a:endParaRPr lang="en-US" altLang="en-US" sz="11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Easy and Simple User Interface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Can program 30 pagers in less than a minute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Programmable canned messages…</a:t>
            </a:r>
          </a:p>
          <a:p>
            <a:pPr marL="742950" lvl="1" indent="-285750" defTabSz="914400"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rPr>
              <a:t>Alpha Text</a:t>
            </a:r>
          </a:p>
          <a:p>
            <a:pPr marL="742950" lvl="1" indent="-285750" defTabSz="914400" eaLnBrk="0" fontAlgn="base" hangingPunct="0">
              <a:spcBef>
                <a:spcPct val="0"/>
              </a:spcBef>
              <a:spcAft>
                <a:spcPct val="0"/>
              </a:spcAft>
              <a:buFont typeface="Arial" panose="020B0604020202020204" pitchFamily="34" charset="0"/>
              <a:buChar char="•"/>
            </a:pPr>
            <a:r>
              <a:rPr lang="en-US" altLang="en-US" sz="1100" dirty="0">
                <a:latin typeface="Arial" panose="020B0604020202020204" pitchFamily="34" charset="0"/>
              </a:rPr>
              <a:t>Images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100" dirty="0">
                <a:latin typeface="Arial" panose="020B0604020202020204" pitchFamily="34" charset="0"/>
              </a:rPr>
              <a:t>Use your own logo or image on the pager display when it’s on standby mode.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pic>
        <p:nvPicPr>
          <p:cNvPr id="5122" name="Picture 1" descr="image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2981" y="1211309"/>
            <a:ext cx="4352793" cy="358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776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776461" y="113799"/>
            <a:ext cx="4914900" cy="311665"/>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400" dirty="0">
                <a:latin typeface="+mn-lt"/>
              </a:rPr>
              <a:t>Pager Programming</a:t>
            </a:r>
          </a:p>
        </p:txBody>
      </p:sp>
      <p:sp>
        <p:nvSpPr>
          <p:cNvPr id="10" name="Rectangle 9"/>
          <p:cNvSpPr/>
          <p:nvPr/>
        </p:nvSpPr>
        <p:spPr>
          <a:xfrm>
            <a:off x="360656" y="917392"/>
            <a:ext cx="7105246" cy="3724096"/>
          </a:xfrm>
          <a:prstGeom prst="rect">
            <a:avLst/>
          </a:prstGeom>
        </p:spPr>
        <p:txBody>
          <a:bodyPr wrap="square">
            <a:spAutoFit/>
          </a:bodyPr>
          <a:lstStyle/>
          <a:p>
            <a:r>
              <a:rPr lang="en-US" sz="2000" b="1" u="sng" dirty="0"/>
              <a:t>Programming Using a Charger</a:t>
            </a:r>
          </a:p>
          <a:p>
            <a:r>
              <a:rPr lang="en-US" sz="2000" dirty="0"/>
              <a:t>Accessing the programming menu (admin)</a:t>
            </a:r>
            <a:r>
              <a:rPr lang="en-US" sz="4400" dirty="0"/>
              <a:t>	</a:t>
            </a:r>
          </a:p>
          <a:p>
            <a:pPr marL="171450" indent="-171450" fontAlgn="ctr">
              <a:buFont typeface="Arial" panose="020B0604020202020204" pitchFamily="34" charset="0"/>
              <a:buChar char="•"/>
            </a:pPr>
            <a:r>
              <a:rPr lang="en-US" dirty="0"/>
              <a:t>Unplug the power cord.  </a:t>
            </a:r>
          </a:p>
          <a:p>
            <a:pPr marL="171450" indent="-171450" fontAlgn="ctr">
              <a:buFont typeface="Arial" panose="020B0604020202020204" pitchFamily="34" charset="0"/>
              <a:buChar char="•"/>
            </a:pPr>
            <a:r>
              <a:rPr lang="en-US" dirty="0"/>
              <a:t>Press and hold the “PROG" and "</a:t>
            </a:r>
            <a:r>
              <a:rPr lang="en-US" sz="2400" dirty="0"/>
              <a:t>▲</a:t>
            </a:r>
            <a:r>
              <a:rPr lang="en-US" dirty="0"/>
              <a:t>" keys and plug in the power cord into the charger simultaneously.</a:t>
            </a:r>
          </a:p>
          <a:p>
            <a:pPr marL="171450" indent="-171450" fontAlgn="ctr">
              <a:buFont typeface="Arial" panose="020B0604020202020204" pitchFamily="34" charset="0"/>
              <a:buChar char="•"/>
            </a:pPr>
            <a:r>
              <a:rPr lang="en-US" dirty="0"/>
              <a:t>Display will show “PROG” then will change to “Freq”.</a:t>
            </a:r>
          </a:p>
          <a:p>
            <a:pPr marL="171450" indent="-171450" fontAlgn="ctr">
              <a:buFont typeface="Arial" panose="020B0604020202020204" pitchFamily="34" charset="0"/>
              <a:buChar char="•"/>
            </a:pPr>
            <a:r>
              <a:rPr lang="en-US" dirty="0"/>
              <a:t>Press "▲" to scroll to different menus. </a:t>
            </a:r>
          </a:p>
          <a:p>
            <a:pPr marL="171450" indent="-171450" fontAlgn="ctr">
              <a:buFont typeface="Arial" panose="020B0604020202020204" pitchFamily="34" charset="0"/>
              <a:buChar char="•"/>
            </a:pPr>
            <a:r>
              <a:rPr lang="en-US" dirty="0"/>
              <a:t>Press “PROG” to select and edit. </a:t>
            </a:r>
          </a:p>
          <a:p>
            <a:pPr marL="171450" indent="-171450" fontAlgn="ctr">
              <a:buFont typeface="Arial" panose="020B0604020202020204" pitchFamily="34" charset="0"/>
              <a:buChar char="•"/>
            </a:pPr>
            <a:r>
              <a:rPr lang="en-US" dirty="0"/>
              <a:t>Press "▼" to cancel or exit the programming mode.</a:t>
            </a:r>
          </a:p>
          <a:p>
            <a:pPr fontAlgn="ctr"/>
            <a:endParaRPr lang="en-US" sz="1000" dirty="0"/>
          </a:p>
          <a:p>
            <a:pPr marL="171450" indent="-171450">
              <a:buFont typeface="Arial" panose="020B0604020202020204" pitchFamily="34" charset="0"/>
              <a:buChar char="•"/>
            </a:pPr>
            <a:endParaRPr lang="en-US" sz="200" dirty="0"/>
          </a:p>
          <a:p>
            <a:pPr marL="171450" indent="-171450">
              <a:buFont typeface="Arial" panose="020B0604020202020204" pitchFamily="34" charset="0"/>
              <a:buChar char="•"/>
            </a:pPr>
            <a:endParaRPr lang="en-US" sz="1000" dirty="0"/>
          </a:p>
          <a:p>
            <a:pPr marL="171450" lvl="0" indent="-171450">
              <a:buFont typeface="Arial" panose="020B0604020202020204" pitchFamily="34" charset="0"/>
              <a:buChar char="•"/>
            </a:pPr>
            <a:endParaRPr lang="en-US" dirty="0"/>
          </a:p>
        </p:txBody>
      </p:sp>
      <p:grpSp>
        <p:nvGrpSpPr>
          <p:cNvPr id="2" name="Group 1"/>
          <p:cNvGrpSpPr/>
          <p:nvPr/>
        </p:nvGrpSpPr>
        <p:grpSpPr>
          <a:xfrm>
            <a:off x="6603715" y="681358"/>
            <a:ext cx="1973330" cy="3544750"/>
            <a:chOff x="5835990" y="917392"/>
            <a:chExt cx="1973330" cy="3544750"/>
          </a:xfrm>
        </p:grpSpPr>
        <p:pic>
          <p:nvPicPr>
            <p:cNvPr id="7" name="Picture 6">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03715" y="2638410"/>
              <a:ext cx="1205605" cy="182373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5990" y="917392"/>
              <a:ext cx="1535450" cy="1053555"/>
            </a:xfrm>
            <a:prstGeom prst="rect">
              <a:avLst/>
            </a:prstGeom>
          </p:spPr>
        </p:pic>
      </p:grpSp>
    </p:spTree>
    <p:extLst>
      <p:ext uri="{BB962C8B-B14F-4D97-AF65-F5344CB8AC3E}">
        <p14:creationId xmlns:p14="http://schemas.microsoft.com/office/powerpoint/2010/main" val="577214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776461" y="113799"/>
            <a:ext cx="4914900" cy="311665"/>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400" dirty="0">
                <a:latin typeface="+mn-lt"/>
              </a:rPr>
              <a:t>Pager Programming via Charger</a:t>
            </a:r>
          </a:p>
        </p:txBody>
      </p:sp>
      <p:pic>
        <p:nvPicPr>
          <p:cNvPr id="2" name="Picture 1"/>
          <p:cNvPicPr>
            <a:picLocks noChangeAspect="1"/>
          </p:cNvPicPr>
          <p:nvPr/>
        </p:nvPicPr>
        <p:blipFill>
          <a:blip r:embed="rId2"/>
          <a:stretch>
            <a:fillRect/>
          </a:stretch>
        </p:blipFill>
        <p:spPr>
          <a:xfrm>
            <a:off x="28575" y="652463"/>
            <a:ext cx="8370842" cy="3536110"/>
          </a:xfrm>
          <a:prstGeom prst="rect">
            <a:avLst/>
          </a:prstGeom>
        </p:spPr>
      </p:pic>
    </p:spTree>
    <p:extLst>
      <p:ext uri="{BB962C8B-B14F-4D97-AF65-F5344CB8AC3E}">
        <p14:creationId xmlns:p14="http://schemas.microsoft.com/office/powerpoint/2010/main" val="2661035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p:cNvSpPr txBox="1">
            <a:spLocks/>
          </p:cNvSpPr>
          <p:nvPr/>
        </p:nvSpPr>
        <p:spPr>
          <a:xfrm>
            <a:off x="1776461" y="113799"/>
            <a:ext cx="4914900" cy="311665"/>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400" dirty="0">
                <a:latin typeface="+mn-lt"/>
              </a:rPr>
              <a:t>Pager Programming via Charger</a:t>
            </a:r>
          </a:p>
        </p:txBody>
      </p:sp>
      <p:pic>
        <p:nvPicPr>
          <p:cNvPr id="3" name="Picture 2"/>
          <p:cNvPicPr>
            <a:picLocks noChangeAspect="1"/>
          </p:cNvPicPr>
          <p:nvPr/>
        </p:nvPicPr>
        <p:blipFill>
          <a:blip r:embed="rId2"/>
          <a:stretch>
            <a:fillRect/>
          </a:stretch>
        </p:blipFill>
        <p:spPr>
          <a:xfrm>
            <a:off x="424478" y="625489"/>
            <a:ext cx="7767021" cy="3800475"/>
          </a:xfrm>
          <a:prstGeom prst="rect">
            <a:avLst/>
          </a:prstGeom>
        </p:spPr>
      </p:pic>
    </p:spTree>
    <p:extLst>
      <p:ext uri="{BB962C8B-B14F-4D97-AF65-F5344CB8AC3E}">
        <p14:creationId xmlns:p14="http://schemas.microsoft.com/office/powerpoint/2010/main" val="1212060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6437" y="704756"/>
            <a:ext cx="6056288" cy="5093702"/>
          </a:xfrm>
          <a:prstGeom prst="rect">
            <a:avLst/>
          </a:prstGeom>
        </p:spPr>
        <p:txBody>
          <a:bodyPr wrap="square">
            <a:spAutoFit/>
          </a:bodyPr>
          <a:lstStyle/>
          <a:p>
            <a:r>
              <a:rPr lang="en-US" b="1" u="sng" dirty="0"/>
              <a:t>Over The Air (OTA) Programming using a Desktop Transmitter</a:t>
            </a:r>
          </a:p>
          <a:p>
            <a:endParaRPr lang="en-US" sz="1100" u="sng" dirty="0"/>
          </a:p>
          <a:p>
            <a:r>
              <a:rPr lang="en-US" sz="1600" dirty="0"/>
              <a:t>Sample OTA Commands</a:t>
            </a:r>
          </a:p>
          <a:p>
            <a:pPr marL="285750" indent="-285750">
              <a:buFont typeface="Arial" panose="020B0604020202020204" pitchFamily="34" charset="0"/>
              <a:buChar char="•"/>
            </a:pPr>
            <a:r>
              <a:rPr lang="en-US" sz="1400" dirty="0"/>
              <a:t>Flash &amp; Vibe – 9696</a:t>
            </a:r>
          </a:p>
          <a:p>
            <a:pPr marL="285750" indent="-285750">
              <a:buFont typeface="Arial" panose="020B0604020202020204" pitchFamily="34" charset="0"/>
              <a:buChar char="•"/>
            </a:pPr>
            <a:r>
              <a:rPr lang="en-US" sz="1400" dirty="0"/>
              <a:t>Flash, Vibe &amp; Beep – 9898</a:t>
            </a:r>
          </a:p>
          <a:p>
            <a:pPr marL="285750" indent="-285750">
              <a:buFont typeface="Arial" panose="020B0604020202020204" pitchFamily="34" charset="0"/>
              <a:buChar char="•"/>
            </a:pPr>
            <a:r>
              <a:rPr lang="en-US" sz="1400" dirty="0"/>
              <a:t>60 seconds Alert Time – 9093</a:t>
            </a:r>
          </a:p>
          <a:p>
            <a:pPr marL="285750" indent="-285750">
              <a:buFont typeface="Arial" panose="020B0604020202020204" pitchFamily="34" charset="0"/>
              <a:buChar char="•"/>
            </a:pPr>
            <a:r>
              <a:rPr lang="en-US" sz="1400" dirty="0"/>
              <a:t>Continuous Alert - 9099</a:t>
            </a:r>
          </a:p>
          <a:p>
            <a:pPr marL="285750" indent="-285750">
              <a:buFont typeface="Arial" panose="020B0604020202020204" pitchFamily="34" charset="0"/>
              <a:buChar char="•"/>
            </a:pPr>
            <a:r>
              <a:rPr lang="en-US" sz="1400" dirty="0"/>
              <a:t>Pager Off - 99</a:t>
            </a:r>
          </a:p>
          <a:p>
            <a:pPr marL="285750" indent="-285750">
              <a:buFont typeface="Arial" panose="020B0604020202020204" pitchFamily="34" charset="0"/>
              <a:buChar char="•"/>
            </a:pPr>
            <a:r>
              <a:rPr lang="en-US" sz="1400" dirty="0"/>
              <a:t>Out of range OFF – 9393</a:t>
            </a:r>
          </a:p>
          <a:p>
            <a:pPr marL="285750" indent="-285750">
              <a:buFont typeface="Arial" panose="020B0604020202020204" pitchFamily="34" charset="0"/>
              <a:buChar char="•"/>
            </a:pPr>
            <a:r>
              <a:rPr lang="en-US" sz="1400" dirty="0"/>
              <a:t>Out of Range ON – 9494</a:t>
            </a:r>
          </a:p>
          <a:p>
            <a:pPr marL="285750" indent="-285750">
              <a:buFont typeface="Arial" panose="020B0604020202020204" pitchFamily="34" charset="0"/>
              <a:buChar char="•"/>
            </a:pPr>
            <a:r>
              <a:rPr lang="en-US" sz="1400" dirty="0"/>
              <a:t>Pager Number Change - *XXX (XXX =New Number)</a:t>
            </a:r>
          </a:p>
          <a:p>
            <a:pPr marL="285750" indent="-285750">
              <a:buFont typeface="Arial" panose="020B0604020202020204" pitchFamily="34" charset="0"/>
              <a:buChar char="•"/>
            </a:pPr>
            <a:r>
              <a:rPr lang="en-US" sz="1400" dirty="0"/>
              <a:t>Change Base ID – 9*7*8YYY (YYY=New base ID)</a:t>
            </a:r>
          </a:p>
          <a:p>
            <a:endParaRPr lang="en-US" sz="1400" dirty="0"/>
          </a:p>
          <a:p>
            <a:r>
              <a:rPr lang="en-US" sz="1600" dirty="0"/>
              <a:t>Procedure</a:t>
            </a:r>
          </a:p>
          <a:p>
            <a:pPr marL="342900" indent="-342900">
              <a:buAutoNum type="arabicPeriod"/>
            </a:pPr>
            <a:r>
              <a:rPr lang="en-US" sz="1400" dirty="0"/>
              <a:t>Remove pagers from the charging base.</a:t>
            </a:r>
          </a:p>
          <a:p>
            <a:pPr marL="342900" indent="-342900">
              <a:buAutoNum type="arabicPeriod"/>
            </a:pPr>
            <a:r>
              <a:rPr lang="en-US" sz="1400" dirty="0"/>
              <a:t>Using a desktop transmitter, enter the group ID (911 for belt pagers &amp; 1248 for Guest pagers) followed by the “Enter” key.</a:t>
            </a:r>
          </a:p>
          <a:p>
            <a:pPr marL="342900" indent="-342900">
              <a:buAutoNum type="arabicPeriod"/>
            </a:pPr>
            <a:r>
              <a:rPr lang="en-US" sz="1400" dirty="0"/>
              <a:t>Enter the 4 digit OTA command then press “Send” key.</a:t>
            </a:r>
          </a:p>
          <a:p>
            <a:pPr marL="342900" indent="-342900">
              <a:buAutoNum type="arabicPeriod"/>
            </a:pPr>
            <a:r>
              <a:rPr lang="en-US" sz="1400" dirty="0"/>
              <a:t>Pagers will flash to indicate pagers receive the new code.</a:t>
            </a:r>
          </a:p>
          <a:p>
            <a:pPr marL="342900" indent="-342900">
              <a:buAutoNum type="arabicPeriod"/>
            </a:pPr>
            <a:endParaRPr lang="en-US" dirty="0"/>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5" name="Title 13"/>
          <p:cNvSpPr txBox="1">
            <a:spLocks/>
          </p:cNvSpPr>
          <p:nvPr/>
        </p:nvSpPr>
        <p:spPr>
          <a:xfrm>
            <a:off x="1092284" y="258357"/>
            <a:ext cx="6115050" cy="436960"/>
          </a:xfrm>
          <a:prstGeom prst="rect">
            <a:avLst/>
          </a:prstGeom>
        </p:spPr>
        <p:txBody>
          <a:bodyPr rtlCol="0">
            <a:no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defRPr/>
            </a:pPr>
            <a:r>
              <a:rPr lang="en-US" altLang="en-US" sz="2800" dirty="0">
                <a:latin typeface="+mn-lt"/>
              </a:rPr>
              <a:t>Pager Programming</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5185" y="1115529"/>
            <a:ext cx="2420713" cy="1705313"/>
          </a:xfrm>
          <a:prstGeom prst="rect">
            <a:avLst/>
          </a:prstGeom>
        </p:spPr>
      </p:pic>
    </p:spTree>
    <p:extLst>
      <p:ext uri="{BB962C8B-B14F-4D97-AF65-F5344CB8AC3E}">
        <p14:creationId xmlns:p14="http://schemas.microsoft.com/office/powerpoint/2010/main" val="661082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470142" y="560906"/>
            <a:ext cx="4081538" cy="400050"/>
          </a:xfrm>
        </p:spPr>
        <p:txBody>
          <a:bodyPr>
            <a:normAutofit lnSpcReduction="10000"/>
          </a:bodyPr>
          <a:lstStyle/>
          <a:p>
            <a:pPr eaLnBrk="1" hangingPunct="1">
              <a:buFontTx/>
              <a:buNone/>
            </a:pPr>
            <a:r>
              <a:rPr lang="en-US" altLang="en-US" sz="2100" b="1" u="sng" dirty="0"/>
              <a:t>Transmitter Programming</a:t>
            </a:r>
            <a:endParaRPr lang="en-US" altLang="en-US" b="1" u="sng" dirty="0"/>
          </a:p>
        </p:txBody>
      </p:sp>
      <p:sp>
        <p:nvSpPr>
          <p:cNvPr id="3" name="TextBox 2"/>
          <p:cNvSpPr txBox="1"/>
          <p:nvPr/>
        </p:nvSpPr>
        <p:spPr>
          <a:xfrm>
            <a:off x="623146" y="760931"/>
            <a:ext cx="6780107" cy="2554545"/>
          </a:xfrm>
          <a:prstGeom prst="rect">
            <a:avLst/>
          </a:prstGeom>
          <a:noFill/>
        </p:spPr>
        <p:txBody>
          <a:bodyPr wrap="square" rtlCol="0">
            <a:spAutoFit/>
          </a:bodyPr>
          <a:lstStyle/>
          <a:p>
            <a:endParaRPr lang="en-US" sz="1400" dirty="0"/>
          </a:p>
          <a:p>
            <a:r>
              <a:rPr lang="en-US" sz="1600" dirty="0"/>
              <a:t> </a:t>
            </a:r>
            <a:r>
              <a:rPr lang="en-US" sz="1600" b="1" dirty="0"/>
              <a:t>To enter Programming Mode </a:t>
            </a:r>
            <a:endParaRPr lang="en-US" sz="1600" dirty="0"/>
          </a:p>
          <a:p>
            <a:r>
              <a:rPr lang="en-US" sz="1600" dirty="0"/>
              <a:t>1. Press the “</a:t>
            </a:r>
            <a:r>
              <a:rPr lang="en-US" sz="1600" b="1" dirty="0"/>
              <a:t>SETUP</a:t>
            </a:r>
            <a:r>
              <a:rPr lang="en-US" sz="1600" dirty="0"/>
              <a:t>” button. </a:t>
            </a:r>
          </a:p>
          <a:p>
            <a:r>
              <a:rPr lang="en-US" sz="1600" dirty="0"/>
              <a:t>2. Enter the password followed by “</a:t>
            </a:r>
            <a:r>
              <a:rPr lang="en-US" sz="1600" b="1" dirty="0"/>
              <a:t>Enter</a:t>
            </a:r>
            <a:r>
              <a:rPr lang="en-US" sz="1600" dirty="0"/>
              <a:t>” key. </a:t>
            </a:r>
          </a:p>
          <a:p>
            <a:r>
              <a:rPr lang="en-US" sz="1600" dirty="0"/>
              <a:t>3. Use the following buttons to configure your transmitter. </a:t>
            </a:r>
          </a:p>
          <a:p>
            <a:pPr marL="285750" indent="-285750">
              <a:buFont typeface="Arial" panose="020B0604020202020204" pitchFamily="34" charset="0"/>
              <a:buChar char="•"/>
            </a:pPr>
            <a:r>
              <a:rPr lang="en-US" sz="1600" dirty="0"/>
              <a:t>“</a:t>
            </a:r>
            <a:r>
              <a:rPr lang="en-US" sz="1600" b="1" dirty="0"/>
              <a:t>*/ Menu or 2X </a:t>
            </a:r>
            <a:r>
              <a:rPr lang="en-US" sz="1600" dirty="0"/>
              <a:t>” key to scroll through the different menu options. </a:t>
            </a:r>
          </a:p>
          <a:p>
            <a:pPr marL="285750" indent="-285750">
              <a:buFont typeface="Arial" panose="020B0604020202020204" pitchFamily="34" charset="0"/>
              <a:buChar char="•"/>
            </a:pPr>
            <a:r>
              <a:rPr lang="en-US" sz="1600" b="1" dirty="0"/>
              <a:t>“#/Select” </a:t>
            </a:r>
            <a:r>
              <a:rPr lang="en-US" sz="1600" dirty="0"/>
              <a:t>key to toggle between </a:t>
            </a:r>
          </a:p>
          <a:p>
            <a:pPr marL="285750" indent="-285750">
              <a:buFont typeface="Arial" panose="020B0604020202020204" pitchFamily="34" charset="0"/>
              <a:buChar char="•"/>
            </a:pPr>
            <a:r>
              <a:rPr lang="en-US" sz="1600" b="1" dirty="0"/>
              <a:t>“Enter” </a:t>
            </a:r>
            <a:r>
              <a:rPr lang="en-US" sz="1600" dirty="0"/>
              <a:t>to edit the menu and save the new settings. </a:t>
            </a:r>
          </a:p>
          <a:p>
            <a:pPr marL="285750" indent="-285750">
              <a:buFont typeface="Arial" panose="020B0604020202020204" pitchFamily="34" charset="0"/>
              <a:buChar char="•"/>
            </a:pPr>
            <a:r>
              <a:rPr lang="en-US" sz="1600" b="1" dirty="0"/>
              <a:t>“Cancel” </a:t>
            </a:r>
            <a:r>
              <a:rPr lang="en-US" sz="1600" dirty="0"/>
              <a:t>to cancel or exit the system </a:t>
            </a:r>
          </a:p>
          <a:p>
            <a:endParaRPr lang="en-US" dirty="0"/>
          </a:p>
        </p:txBody>
      </p:sp>
      <p:graphicFrame>
        <p:nvGraphicFramePr>
          <p:cNvPr id="9" name="Object 8"/>
          <p:cNvGraphicFramePr>
            <a:graphicFrameLocks noChangeAspect="1"/>
          </p:cNvGraphicFramePr>
          <p:nvPr>
            <p:extLst/>
          </p:nvPr>
        </p:nvGraphicFramePr>
        <p:xfrm>
          <a:off x="822325" y="3190875"/>
          <a:ext cx="7219950" cy="1339850"/>
        </p:xfrm>
        <a:graphic>
          <a:graphicData uri="http://schemas.openxmlformats.org/presentationml/2006/ole">
            <mc:AlternateContent xmlns:mc="http://schemas.openxmlformats.org/markup-compatibility/2006">
              <mc:Choice xmlns:v="urn:schemas-microsoft-com:vml" Requires="v">
                <p:oleObj spid="_x0000_s1079" name="Worksheet" r:id="rId4" imgW="7219843" imgH="1152630" progId="Excel.Sheet.12">
                  <p:embed/>
                </p:oleObj>
              </mc:Choice>
              <mc:Fallback>
                <p:oleObj name="Worksheet" r:id="rId4" imgW="7219843" imgH="1152630" progId="Excel.Sheet.12">
                  <p:embed/>
                  <p:pic>
                    <p:nvPicPr>
                      <p:cNvPr id="9" name="Object 8"/>
                      <p:cNvPicPr/>
                      <p:nvPr/>
                    </p:nvPicPr>
                    <p:blipFill>
                      <a:blip r:embed="rId5"/>
                      <a:stretch>
                        <a:fillRect/>
                      </a:stretch>
                    </p:blipFill>
                    <p:spPr>
                      <a:xfrm>
                        <a:off x="822325" y="3190875"/>
                        <a:ext cx="7219950" cy="1339850"/>
                      </a:xfrm>
                      <a:prstGeom prst="rect">
                        <a:avLst/>
                      </a:prstGeom>
                    </p:spPr>
                  </p:pic>
                </p:oleObj>
              </mc:Fallback>
            </mc:AlternateContent>
          </a:graphicData>
        </a:graphic>
      </p:graphicFrame>
    </p:spTree>
    <p:extLst>
      <p:ext uri="{BB962C8B-B14F-4D97-AF65-F5344CB8AC3E}">
        <p14:creationId xmlns:p14="http://schemas.microsoft.com/office/powerpoint/2010/main" val="2265933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86059" y="360881"/>
            <a:ext cx="4081538" cy="400050"/>
          </a:xfrm>
        </p:spPr>
        <p:txBody>
          <a:bodyPr>
            <a:normAutofit lnSpcReduction="10000"/>
          </a:bodyPr>
          <a:lstStyle/>
          <a:p>
            <a:pPr eaLnBrk="1" hangingPunct="1">
              <a:buFontTx/>
              <a:buNone/>
            </a:pPr>
            <a:r>
              <a:rPr lang="en-US" altLang="en-US" sz="2100" b="1" u="sng" dirty="0"/>
              <a:t>Transmitter Menus</a:t>
            </a:r>
            <a:endParaRPr lang="en-US" altLang="en-US" b="1" u="sng" dirty="0"/>
          </a:p>
        </p:txBody>
      </p:sp>
      <p:graphicFrame>
        <p:nvGraphicFramePr>
          <p:cNvPr id="5" name="Object 4"/>
          <p:cNvGraphicFramePr>
            <a:graphicFrameLocks noChangeAspect="1"/>
          </p:cNvGraphicFramePr>
          <p:nvPr>
            <p:extLst>
              <p:ext uri="{D42A27DB-BD31-4B8C-83A1-F6EECF244321}">
                <p14:modId xmlns:p14="http://schemas.microsoft.com/office/powerpoint/2010/main" val="3511956716"/>
              </p:ext>
            </p:extLst>
          </p:nvPr>
        </p:nvGraphicFramePr>
        <p:xfrm>
          <a:off x="574675" y="935038"/>
          <a:ext cx="7831138" cy="3363912"/>
        </p:xfrm>
        <a:graphic>
          <a:graphicData uri="http://schemas.openxmlformats.org/presentationml/2006/ole">
            <mc:AlternateContent xmlns:mc="http://schemas.openxmlformats.org/markup-compatibility/2006">
              <mc:Choice xmlns:v="urn:schemas-microsoft-com:vml" Requires="v">
                <p:oleObj spid="_x0000_s2103" name="Worksheet" r:id="rId4" imgW="8801147" imgH="3665304" progId="Excel.Sheet.12">
                  <p:embed/>
                </p:oleObj>
              </mc:Choice>
              <mc:Fallback>
                <p:oleObj name="Worksheet" r:id="rId4" imgW="8801147" imgH="3665304" progId="Excel.Sheet.12">
                  <p:embed/>
                  <p:pic>
                    <p:nvPicPr>
                      <p:cNvPr id="5" name="Object 4"/>
                      <p:cNvPicPr/>
                      <p:nvPr/>
                    </p:nvPicPr>
                    <p:blipFill>
                      <a:blip r:embed="rId5"/>
                      <a:stretch>
                        <a:fillRect/>
                      </a:stretch>
                    </p:blipFill>
                    <p:spPr>
                      <a:xfrm>
                        <a:off x="574675" y="935038"/>
                        <a:ext cx="7831138" cy="3363912"/>
                      </a:xfrm>
                      <a:prstGeom prst="rect">
                        <a:avLst/>
                      </a:prstGeom>
                    </p:spPr>
                  </p:pic>
                </p:oleObj>
              </mc:Fallback>
            </mc:AlternateContent>
          </a:graphicData>
        </a:graphic>
      </p:graphicFrame>
    </p:spTree>
    <p:extLst>
      <p:ext uri="{BB962C8B-B14F-4D97-AF65-F5344CB8AC3E}">
        <p14:creationId xmlns:p14="http://schemas.microsoft.com/office/powerpoint/2010/main" val="1076203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86059" y="245267"/>
            <a:ext cx="4081538" cy="400050"/>
          </a:xfrm>
        </p:spPr>
        <p:txBody>
          <a:bodyPr>
            <a:normAutofit/>
          </a:bodyPr>
          <a:lstStyle/>
          <a:p>
            <a:pPr>
              <a:buNone/>
            </a:pPr>
            <a:r>
              <a:rPr lang="en-US" altLang="en-US" sz="2000" b="1" u="sng" dirty="0"/>
              <a:t>Transmitter Menus (continuation)</a:t>
            </a:r>
          </a:p>
        </p:txBody>
      </p:sp>
      <p:graphicFrame>
        <p:nvGraphicFramePr>
          <p:cNvPr id="3" name="Object 2"/>
          <p:cNvGraphicFramePr>
            <a:graphicFrameLocks noChangeAspect="1"/>
          </p:cNvGraphicFramePr>
          <p:nvPr>
            <p:extLst/>
          </p:nvPr>
        </p:nvGraphicFramePr>
        <p:xfrm>
          <a:off x="574949" y="760931"/>
          <a:ext cx="7486485" cy="3926683"/>
        </p:xfrm>
        <a:graphic>
          <a:graphicData uri="http://schemas.openxmlformats.org/presentationml/2006/ole">
            <mc:AlternateContent xmlns:mc="http://schemas.openxmlformats.org/markup-compatibility/2006">
              <mc:Choice xmlns:v="urn:schemas-microsoft-com:vml" Requires="v">
                <p:oleObj spid="_x0000_s3127" name="Worksheet" r:id="rId4" imgW="9448710" imgH="3409830" progId="Excel.Sheet.12">
                  <p:embed/>
                </p:oleObj>
              </mc:Choice>
              <mc:Fallback>
                <p:oleObj name="Worksheet" r:id="rId4" imgW="9448710" imgH="3409830" progId="Excel.Sheet.12">
                  <p:embed/>
                  <p:pic>
                    <p:nvPicPr>
                      <p:cNvPr id="3" name="Object 2"/>
                      <p:cNvPicPr/>
                      <p:nvPr/>
                    </p:nvPicPr>
                    <p:blipFill>
                      <a:blip r:embed="rId5"/>
                      <a:stretch>
                        <a:fillRect/>
                      </a:stretch>
                    </p:blipFill>
                    <p:spPr>
                      <a:xfrm>
                        <a:off x="574949" y="760931"/>
                        <a:ext cx="7486485" cy="3926683"/>
                      </a:xfrm>
                      <a:prstGeom prst="rect">
                        <a:avLst/>
                      </a:prstGeom>
                    </p:spPr>
                  </p:pic>
                </p:oleObj>
              </mc:Fallback>
            </mc:AlternateContent>
          </a:graphicData>
        </a:graphic>
      </p:graphicFrame>
    </p:spTree>
    <p:extLst>
      <p:ext uri="{BB962C8B-B14F-4D97-AF65-F5344CB8AC3E}">
        <p14:creationId xmlns:p14="http://schemas.microsoft.com/office/powerpoint/2010/main" val="38441724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86059" y="360881"/>
            <a:ext cx="4081538" cy="400050"/>
          </a:xfrm>
        </p:spPr>
        <p:txBody>
          <a:bodyPr>
            <a:normAutofit/>
          </a:bodyPr>
          <a:lstStyle/>
          <a:p>
            <a:pPr>
              <a:buNone/>
            </a:pPr>
            <a:r>
              <a:rPr lang="en-US" altLang="en-US" sz="2000" b="1" u="sng" dirty="0"/>
              <a:t>Transmitter Menus (continuation)</a:t>
            </a:r>
          </a:p>
        </p:txBody>
      </p:sp>
      <p:graphicFrame>
        <p:nvGraphicFramePr>
          <p:cNvPr id="2" name="Object 1"/>
          <p:cNvGraphicFramePr>
            <a:graphicFrameLocks noChangeAspect="1"/>
          </p:cNvGraphicFramePr>
          <p:nvPr>
            <p:extLst/>
          </p:nvPr>
        </p:nvGraphicFramePr>
        <p:xfrm>
          <a:off x="675345" y="874713"/>
          <a:ext cx="4381500" cy="3802062"/>
        </p:xfrm>
        <a:graphic>
          <a:graphicData uri="http://schemas.openxmlformats.org/presentationml/2006/ole">
            <mc:AlternateContent xmlns:mc="http://schemas.openxmlformats.org/markup-compatibility/2006">
              <mc:Choice xmlns:v="urn:schemas-microsoft-com:vml" Requires="v">
                <p:oleObj spid="_x0000_s4151" name="Worksheet" r:id="rId4" imgW="4381556" imgH="4210110" progId="Excel.Sheet.12">
                  <p:embed/>
                </p:oleObj>
              </mc:Choice>
              <mc:Fallback>
                <p:oleObj name="Worksheet" r:id="rId4" imgW="4381556" imgH="4210110" progId="Excel.Sheet.12">
                  <p:embed/>
                  <p:pic>
                    <p:nvPicPr>
                      <p:cNvPr id="2" name="Object 1"/>
                      <p:cNvPicPr/>
                      <p:nvPr/>
                    </p:nvPicPr>
                    <p:blipFill>
                      <a:blip r:embed="rId5"/>
                      <a:stretch>
                        <a:fillRect/>
                      </a:stretch>
                    </p:blipFill>
                    <p:spPr>
                      <a:xfrm>
                        <a:off x="675345" y="874713"/>
                        <a:ext cx="4381500" cy="3802062"/>
                      </a:xfrm>
                      <a:prstGeom prst="rect">
                        <a:avLst/>
                      </a:prstGeom>
                    </p:spPr>
                  </p:pic>
                </p:oleObj>
              </mc:Fallback>
            </mc:AlternateContent>
          </a:graphicData>
        </a:graphic>
      </p:graphicFrame>
    </p:spTree>
    <p:extLst>
      <p:ext uri="{BB962C8B-B14F-4D97-AF65-F5344CB8AC3E}">
        <p14:creationId xmlns:p14="http://schemas.microsoft.com/office/powerpoint/2010/main" val="21056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3562-7E54-4C6A-880A-0BA1A01B85C4}"/>
              </a:ext>
            </a:extLst>
          </p:cNvPr>
          <p:cNvSpPr>
            <a:spLocks noGrp="1"/>
          </p:cNvSpPr>
          <p:nvPr>
            <p:ph type="title"/>
          </p:nvPr>
        </p:nvSpPr>
        <p:spPr/>
        <p:txBody>
          <a:bodyPr>
            <a:normAutofit fontScale="90000"/>
          </a:bodyPr>
          <a:lstStyle/>
          <a:p>
            <a:r>
              <a:rPr lang="en-US" dirty="0"/>
              <a:t>HME WIRELESS TO JTECH AN HME COMPANY</a:t>
            </a:r>
          </a:p>
        </p:txBody>
      </p:sp>
      <p:sp>
        <p:nvSpPr>
          <p:cNvPr id="3" name="Content Placeholder 2">
            <a:extLst>
              <a:ext uri="{FF2B5EF4-FFF2-40B4-BE49-F238E27FC236}">
                <a16:creationId xmlns:a16="http://schemas.microsoft.com/office/drawing/2014/main" id="{24EB3B16-5E7E-44E9-8EF6-5557F09A2C8E}"/>
              </a:ext>
            </a:extLst>
          </p:cNvPr>
          <p:cNvSpPr>
            <a:spLocks noGrp="1"/>
          </p:cNvSpPr>
          <p:nvPr>
            <p:ph idx="1"/>
          </p:nvPr>
        </p:nvSpPr>
        <p:spPr/>
        <p:txBody>
          <a:bodyPr/>
          <a:lstStyle/>
          <a:p>
            <a:r>
              <a:rPr lang="en-US" dirty="0"/>
              <a:t>Three main Paging Companies</a:t>
            </a:r>
          </a:p>
          <a:p>
            <a:pPr lvl="1"/>
            <a:r>
              <a:rPr lang="en-US" dirty="0"/>
              <a:t>HME WIRELESS</a:t>
            </a:r>
          </a:p>
          <a:p>
            <a:pPr lvl="1"/>
            <a:r>
              <a:rPr lang="en-US" dirty="0"/>
              <a:t>JTECH Communications </a:t>
            </a:r>
          </a:p>
          <a:p>
            <a:pPr lvl="1"/>
            <a:r>
              <a:rPr lang="en-US" dirty="0"/>
              <a:t>Long Range Systems</a:t>
            </a:r>
          </a:p>
          <a:p>
            <a:r>
              <a:rPr lang="en-US" dirty="0"/>
              <a:t>HMEW’s acquisition of JTECH Communications consolidated to two main players</a:t>
            </a:r>
          </a:p>
          <a:p>
            <a:r>
              <a:rPr lang="en-US" dirty="0"/>
              <a:t>Closed Boca Raton office and consolidated staff and products</a:t>
            </a:r>
          </a:p>
        </p:txBody>
      </p:sp>
    </p:spTree>
    <p:extLst>
      <p:ext uri="{BB962C8B-B14F-4D97-AF65-F5344CB8AC3E}">
        <p14:creationId xmlns:p14="http://schemas.microsoft.com/office/powerpoint/2010/main" val="701424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t>Vuze</a:t>
            </a:r>
            <a:endParaRPr lang="en-US" dirty="0"/>
          </a:p>
        </p:txBody>
      </p:sp>
    </p:spTree>
    <p:extLst>
      <p:ext uri="{BB962C8B-B14F-4D97-AF65-F5344CB8AC3E}">
        <p14:creationId xmlns:p14="http://schemas.microsoft.com/office/powerpoint/2010/main" val="18925361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7310-7C3E-4D82-A616-C516759ABDEA}"/>
              </a:ext>
            </a:extLst>
          </p:cNvPr>
          <p:cNvSpPr>
            <a:spLocks noGrp="1"/>
          </p:cNvSpPr>
          <p:nvPr>
            <p:ph type="title"/>
          </p:nvPr>
        </p:nvSpPr>
        <p:spPr>
          <a:xfrm>
            <a:off x="345232" y="538563"/>
            <a:ext cx="8229600" cy="476946"/>
          </a:xfrm>
        </p:spPr>
        <p:txBody>
          <a:bodyPr>
            <a:normAutofit fontScale="90000"/>
          </a:bodyPr>
          <a:lstStyle/>
          <a:p>
            <a:pPr algn="l"/>
            <a:r>
              <a:rPr lang="en-US" sz="3100" dirty="0"/>
              <a:t>VUZE</a:t>
            </a:r>
            <a:r>
              <a:rPr lang="en-US" sz="3100" baseline="30000" dirty="0">
                <a:latin typeface="Arial" panose="020B0604020202020204" pitchFamily="34" charset="0"/>
                <a:cs typeface="Arial" panose="020B0604020202020204" pitchFamily="34" charset="0"/>
              </a:rPr>
              <a:t>®</a:t>
            </a:r>
            <a:r>
              <a:rPr lang="en-US" sz="3100" baseline="30000" dirty="0"/>
              <a:t> </a:t>
            </a:r>
            <a:r>
              <a:rPr lang="en-US" sz="3100" dirty="0"/>
              <a:t>Table Location System</a:t>
            </a:r>
            <a:br>
              <a:rPr lang="en-US" dirty="0"/>
            </a:br>
            <a:endParaRPr lang="en-US" dirty="0"/>
          </a:p>
        </p:txBody>
      </p:sp>
      <p:grpSp>
        <p:nvGrpSpPr>
          <p:cNvPr id="3" name="Group 2">
            <a:extLst>
              <a:ext uri="{FF2B5EF4-FFF2-40B4-BE49-F238E27FC236}">
                <a16:creationId xmlns:a16="http://schemas.microsoft.com/office/drawing/2014/main" id="{6086AB92-AB58-410C-AA1B-C41BEEA7A5AD}"/>
              </a:ext>
            </a:extLst>
          </p:cNvPr>
          <p:cNvGrpSpPr/>
          <p:nvPr/>
        </p:nvGrpSpPr>
        <p:grpSpPr>
          <a:xfrm>
            <a:off x="6159353" y="2007247"/>
            <a:ext cx="2938758" cy="1823227"/>
            <a:chOff x="0" y="0"/>
            <a:chExt cx="5210175" cy="3193415"/>
          </a:xfrm>
        </p:grpSpPr>
        <p:pic>
          <p:nvPicPr>
            <p:cNvPr id="4" name="Picture 3">
              <a:extLst>
                <a:ext uri="{FF2B5EF4-FFF2-40B4-BE49-F238E27FC236}">
                  <a16:creationId xmlns:a16="http://schemas.microsoft.com/office/drawing/2014/main" id="{E47B787A-E3C4-4CFE-9E1A-1ADB233279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100" y="0"/>
              <a:ext cx="4410075" cy="2084070"/>
            </a:xfrm>
            <a:prstGeom prst="rect">
              <a:avLst/>
            </a:prstGeom>
          </p:spPr>
        </p:pic>
        <p:pic>
          <p:nvPicPr>
            <p:cNvPr id="5" name="Picture 4">
              <a:extLst>
                <a:ext uri="{FF2B5EF4-FFF2-40B4-BE49-F238E27FC236}">
                  <a16:creationId xmlns:a16="http://schemas.microsoft.com/office/drawing/2014/main" id="{FF218A14-15E0-492F-938B-510D64EE20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4800"/>
              <a:ext cx="2260600" cy="2888615"/>
            </a:xfrm>
            <a:prstGeom prst="rect">
              <a:avLst/>
            </a:prstGeom>
          </p:spPr>
        </p:pic>
        <p:pic>
          <p:nvPicPr>
            <p:cNvPr id="6" name="Picture 5">
              <a:extLst>
                <a:ext uri="{FF2B5EF4-FFF2-40B4-BE49-F238E27FC236}">
                  <a16:creationId xmlns:a16="http://schemas.microsoft.com/office/drawing/2014/main" id="{3E813190-06A6-420D-8398-B39BE26D08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1280" y="2057400"/>
              <a:ext cx="1076325" cy="1125855"/>
            </a:xfrm>
            <a:prstGeom prst="rect">
              <a:avLst/>
            </a:prstGeom>
          </p:spPr>
        </p:pic>
      </p:grpSp>
      <p:sp>
        <p:nvSpPr>
          <p:cNvPr id="7" name="Rectangle 6">
            <a:extLst>
              <a:ext uri="{FF2B5EF4-FFF2-40B4-BE49-F238E27FC236}">
                <a16:creationId xmlns:a16="http://schemas.microsoft.com/office/drawing/2014/main" id="{F10A51FF-1A3D-47D8-B8D2-C26F619E3C27}"/>
              </a:ext>
            </a:extLst>
          </p:cNvPr>
          <p:cNvSpPr/>
          <p:nvPr/>
        </p:nvSpPr>
        <p:spPr>
          <a:xfrm>
            <a:off x="221490" y="1410398"/>
            <a:ext cx="5734425" cy="2092881"/>
          </a:xfrm>
          <a:prstGeom prst="rect">
            <a:avLst/>
          </a:prstGeom>
          <a:noFill/>
          <a:effectLst>
            <a:softEdge rad="38100"/>
          </a:effectLst>
        </p:spPr>
        <p:txBody>
          <a:bodyPr wrap="square">
            <a:spAutoFit/>
          </a:bodyPr>
          <a:lstStyle/>
          <a:p>
            <a:r>
              <a:rPr lang="en-US" sz="1600" dirty="0"/>
              <a:t>The Vuze Table Location System provides users</a:t>
            </a:r>
            <a:r>
              <a:rPr lang="en-US" dirty="0"/>
              <a:t> </a:t>
            </a:r>
            <a:r>
              <a:rPr lang="en-US" sz="1600" dirty="0"/>
              <a:t>the ability to quickly identify where a party is located in a restaurant in order to deliver food in a timely and efficient manner.</a:t>
            </a:r>
          </a:p>
          <a:p>
            <a:endParaRPr lang="en-US" sz="1600" dirty="0"/>
          </a:p>
          <a:p>
            <a:r>
              <a:rPr lang="en-US" sz="1600" dirty="0"/>
              <a:t>JTECH uses an active RFID technology that allows users to create Delivery Zones or, by adding additional tags, have a tag per Table. Delivery Zones allow food runners to eliminate a majority of the restaurants floor space when locating a guest. </a:t>
            </a:r>
          </a:p>
        </p:txBody>
      </p:sp>
    </p:spTree>
    <p:extLst>
      <p:ext uri="{BB962C8B-B14F-4D97-AF65-F5344CB8AC3E}">
        <p14:creationId xmlns:p14="http://schemas.microsoft.com/office/powerpoint/2010/main" val="3523437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1A711D-AC51-4EB6-9EA8-39EF0C2518F4}"/>
              </a:ext>
            </a:extLst>
          </p:cNvPr>
          <p:cNvSpPr txBox="1">
            <a:spLocks/>
          </p:cNvSpPr>
          <p:nvPr/>
        </p:nvSpPr>
        <p:spPr>
          <a:xfrm>
            <a:off x="457200" y="372140"/>
            <a:ext cx="8229600" cy="609391"/>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r>
              <a:rPr lang="en-US" sz="3700" dirty="0"/>
              <a:t>VUZE</a:t>
            </a:r>
            <a:r>
              <a:rPr lang="en-US" sz="3700" baseline="30000" dirty="0">
                <a:latin typeface="Arial" panose="020B0604020202020204" pitchFamily="34" charset="0"/>
                <a:cs typeface="Arial" panose="020B0604020202020204" pitchFamily="34" charset="0"/>
              </a:rPr>
              <a:t>®</a:t>
            </a:r>
            <a:r>
              <a:rPr lang="en-US" sz="3700" baseline="30000" dirty="0"/>
              <a:t> </a:t>
            </a:r>
            <a:r>
              <a:rPr lang="en-US" sz="3700" dirty="0"/>
              <a:t>Components</a:t>
            </a:r>
            <a:br>
              <a:rPr lang="en-US" sz="2000" dirty="0"/>
            </a:br>
            <a:endParaRPr lang="en-US" sz="2000" dirty="0"/>
          </a:p>
        </p:txBody>
      </p:sp>
      <p:grpSp>
        <p:nvGrpSpPr>
          <p:cNvPr id="7" name="Group 6">
            <a:extLst>
              <a:ext uri="{FF2B5EF4-FFF2-40B4-BE49-F238E27FC236}">
                <a16:creationId xmlns:a16="http://schemas.microsoft.com/office/drawing/2014/main" id="{3179A695-A8A2-4E4D-AD9B-D77EC6568F9C}"/>
              </a:ext>
            </a:extLst>
          </p:cNvPr>
          <p:cNvGrpSpPr/>
          <p:nvPr/>
        </p:nvGrpSpPr>
        <p:grpSpPr>
          <a:xfrm>
            <a:off x="5936761" y="1546224"/>
            <a:ext cx="2690116" cy="2194560"/>
            <a:chOff x="6110166" y="1684930"/>
            <a:chExt cx="2690116" cy="2194560"/>
          </a:xfrm>
        </p:grpSpPr>
        <p:pic>
          <p:nvPicPr>
            <p:cNvPr id="8" name="Picture 2" descr="C:\Users\slabadie\Desktop\DESKTOP ALL\Vuze MCD 11763\Photos-Vuze_MCD\DSC00019.JPG">
              <a:extLst>
                <a:ext uri="{FF2B5EF4-FFF2-40B4-BE49-F238E27FC236}">
                  <a16:creationId xmlns:a16="http://schemas.microsoft.com/office/drawing/2014/main" id="{9259FA13-FD4C-4304-A0E9-D4DF7B64FF4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0166" y="1684930"/>
              <a:ext cx="2690116" cy="219456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2" name="Picture 11" descr="image003">
              <a:extLst>
                <a:ext uri="{FF2B5EF4-FFF2-40B4-BE49-F238E27FC236}">
                  <a16:creationId xmlns:a16="http://schemas.microsoft.com/office/drawing/2014/main" id="{65BCA397-A2BE-41B2-9979-CFE554B8C9A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247165">
              <a:off x="6470209" y="1873165"/>
              <a:ext cx="1989183" cy="1251485"/>
            </a:xfrm>
            <a:prstGeom prst="rect">
              <a:avLst/>
            </a:prstGeom>
            <a:noFill/>
            <a:scene3d>
              <a:camera prst="orthographicFront">
                <a:rot lat="1769922" lon="20909496" rev="21256475"/>
              </a:camera>
              <a:lightRig rig="threePt" dir="t"/>
            </a:scene3d>
            <a:extLst>
              <a:ext uri="{909E8E84-426E-40DD-AFC4-6F175D3DCCD1}">
                <a14:hiddenFill xmlns:a14="http://schemas.microsoft.com/office/drawing/2010/main">
                  <a:solidFill>
                    <a:srgbClr val="FFFFFF"/>
                  </a:solidFill>
                </a14:hiddenFill>
              </a:ext>
            </a:extLst>
          </p:spPr>
        </p:pic>
      </p:grpSp>
      <p:sp>
        <p:nvSpPr>
          <p:cNvPr id="16" name="Text Box 10">
            <a:extLst>
              <a:ext uri="{FF2B5EF4-FFF2-40B4-BE49-F238E27FC236}">
                <a16:creationId xmlns:a16="http://schemas.microsoft.com/office/drawing/2014/main" id="{FBC0963C-B680-42FC-83A8-D21B5AD4D540}"/>
              </a:ext>
            </a:extLst>
          </p:cNvPr>
          <p:cNvSpPr txBox="1">
            <a:spLocks noChangeArrowheads="1"/>
          </p:cNvSpPr>
          <p:nvPr/>
        </p:nvSpPr>
        <p:spPr bwMode="auto">
          <a:xfrm>
            <a:off x="4258111" y="3539980"/>
            <a:ext cx="1476375" cy="2044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n-US" sz="800" b="1" dirty="0">
                <a:latin typeface="Arial"/>
                <a:ea typeface="Times New Roman"/>
              </a:rPr>
              <a:t>Gateway (reader)</a:t>
            </a:r>
          </a:p>
          <a:p>
            <a:pPr algn="ctr"/>
            <a:r>
              <a:rPr lang="en-US" sz="800" b="1" dirty="0">
                <a:effectLst/>
                <a:latin typeface="Arial"/>
                <a:ea typeface="Times New Roman"/>
              </a:rPr>
              <a:t>Part #: TLREAD</a:t>
            </a:r>
          </a:p>
          <a:p>
            <a:pPr algn="ctr"/>
            <a:endParaRPr lang="en-US" sz="1000" b="1" dirty="0">
              <a:effectLst/>
              <a:latin typeface="Times New Roman"/>
              <a:ea typeface="Times New Roman"/>
            </a:endParaRPr>
          </a:p>
        </p:txBody>
      </p:sp>
      <p:sp>
        <p:nvSpPr>
          <p:cNvPr id="17" name="TextBox 16">
            <a:extLst>
              <a:ext uri="{FF2B5EF4-FFF2-40B4-BE49-F238E27FC236}">
                <a16:creationId xmlns:a16="http://schemas.microsoft.com/office/drawing/2014/main" id="{BB2D058C-6950-4B57-B9F3-CF690BE26359}"/>
              </a:ext>
            </a:extLst>
          </p:cNvPr>
          <p:cNvSpPr txBox="1"/>
          <p:nvPr/>
        </p:nvSpPr>
        <p:spPr>
          <a:xfrm>
            <a:off x="6311841" y="3763651"/>
            <a:ext cx="2198406" cy="400110"/>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Software with PC*</a:t>
            </a:r>
          </a:p>
          <a:p>
            <a:pPr algn="ctr"/>
            <a:r>
              <a:rPr lang="en-US" sz="1000" b="1" dirty="0">
                <a:latin typeface="Arial" panose="020B0604020202020204" pitchFamily="34" charset="0"/>
                <a:cs typeface="Arial" panose="020B0604020202020204" pitchFamily="34" charset="0"/>
              </a:rPr>
              <a:t>Part #: TLPC / TLSW</a:t>
            </a:r>
          </a:p>
        </p:txBody>
      </p:sp>
      <p:sp>
        <p:nvSpPr>
          <p:cNvPr id="18" name="Slide Number Placeholder 2">
            <a:extLst>
              <a:ext uri="{FF2B5EF4-FFF2-40B4-BE49-F238E27FC236}">
                <a16:creationId xmlns:a16="http://schemas.microsoft.com/office/drawing/2014/main" id="{CE1E909C-3408-40A3-A944-6B35438E1BB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E265CD1-8764-4878-99D9-E12066302E6E}" type="slidenum">
              <a:rPr lang="en-US" smtClean="0"/>
              <a:pPr/>
              <a:t>62</a:t>
            </a:fld>
            <a:endParaRPr lang="en-US" dirty="0"/>
          </a:p>
        </p:txBody>
      </p:sp>
      <p:grpSp>
        <p:nvGrpSpPr>
          <p:cNvPr id="19" name="Group 18">
            <a:extLst>
              <a:ext uri="{FF2B5EF4-FFF2-40B4-BE49-F238E27FC236}">
                <a16:creationId xmlns:a16="http://schemas.microsoft.com/office/drawing/2014/main" id="{C02EAF28-9984-497F-90D8-507098CAFF4B}"/>
              </a:ext>
            </a:extLst>
          </p:cNvPr>
          <p:cNvGrpSpPr/>
          <p:nvPr/>
        </p:nvGrpSpPr>
        <p:grpSpPr>
          <a:xfrm>
            <a:off x="2190416" y="2040993"/>
            <a:ext cx="1469729" cy="1694002"/>
            <a:chOff x="368547" y="1862317"/>
            <a:chExt cx="1469729" cy="1694002"/>
          </a:xfrm>
        </p:grpSpPr>
        <p:sp>
          <p:nvSpPr>
            <p:cNvPr id="14" name="Text Box 7">
              <a:extLst>
                <a:ext uri="{FF2B5EF4-FFF2-40B4-BE49-F238E27FC236}">
                  <a16:creationId xmlns:a16="http://schemas.microsoft.com/office/drawing/2014/main" id="{1526E494-0870-4028-9FE4-EF60A6A93CD6}"/>
                </a:ext>
              </a:extLst>
            </p:cNvPr>
            <p:cNvSpPr txBox="1">
              <a:spLocks noChangeArrowheads="1"/>
            </p:cNvSpPr>
            <p:nvPr/>
          </p:nvSpPr>
          <p:spPr bwMode="auto">
            <a:xfrm>
              <a:off x="628899" y="3351849"/>
              <a:ext cx="1028700" cy="2044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800" b="1" dirty="0">
                  <a:effectLst/>
                  <a:latin typeface="Arial"/>
                  <a:ea typeface="Times New Roman"/>
                </a:rPr>
                <a:t>Guest Tag</a:t>
              </a:r>
            </a:p>
            <a:p>
              <a:pPr marL="0" marR="0" algn="ctr">
                <a:spcBef>
                  <a:spcPts val="0"/>
                </a:spcBef>
                <a:spcAft>
                  <a:spcPts val="0"/>
                </a:spcAft>
              </a:pPr>
              <a:r>
                <a:rPr lang="en-US" sz="800" b="1" dirty="0">
                  <a:latin typeface="Arial"/>
                  <a:ea typeface="Times New Roman"/>
                </a:rPr>
                <a:t>Part #: VUGSTV</a:t>
              </a:r>
              <a:endParaRPr lang="en-US" sz="1000" b="1" dirty="0">
                <a:effectLst/>
                <a:latin typeface="Times New Roman"/>
                <a:ea typeface="Times New Roman"/>
              </a:endParaRPr>
            </a:p>
          </p:txBody>
        </p:sp>
        <p:pic>
          <p:nvPicPr>
            <p:cNvPr id="6" name="Picture 5">
              <a:extLst>
                <a:ext uri="{FF2B5EF4-FFF2-40B4-BE49-F238E27FC236}">
                  <a16:creationId xmlns:a16="http://schemas.microsoft.com/office/drawing/2014/main" id="{56021943-4637-42B4-BE00-E14493E4E0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8547" y="1862317"/>
              <a:ext cx="1469729" cy="1510209"/>
            </a:xfrm>
            <a:prstGeom prst="rect">
              <a:avLst/>
            </a:prstGeom>
          </p:spPr>
        </p:pic>
      </p:grpSp>
      <p:grpSp>
        <p:nvGrpSpPr>
          <p:cNvPr id="22" name="Group 21">
            <a:extLst>
              <a:ext uri="{FF2B5EF4-FFF2-40B4-BE49-F238E27FC236}">
                <a16:creationId xmlns:a16="http://schemas.microsoft.com/office/drawing/2014/main" id="{7DBBE594-6A3E-4BB1-B627-F4F0240F9D1B}"/>
              </a:ext>
            </a:extLst>
          </p:cNvPr>
          <p:cNvGrpSpPr/>
          <p:nvPr/>
        </p:nvGrpSpPr>
        <p:grpSpPr>
          <a:xfrm>
            <a:off x="522425" y="2148028"/>
            <a:ext cx="1313632" cy="1532839"/>
            <a:chOff x="2309648" y="2017561"/>
            <a:chExt cx="1313632" cy="1532839"/>
          </a:xfrm>
        </p:grpSpPr>
        <p:sp>
          <p:nvSpPr>
            <p:cNvPr id="15" name="Text Box 4">
              <a:extLst>
                <a:ext uri="{FF2B5EF4-FFF2-40B4-BE49-F238E27FC236}">
                  <a16:creationId xmlns:a16="http://schemas.microsoft.com/office/drawing/2014/main" id="{BA2F2D84-8265-4862-BEED-D423E77ABEDE}"/>
                </a:ext>
              </a:extLst>
            </p:cNvPr>
            <p:cNvSpPr txBox="1">
              <a:spLocks noChangeArrowheads="1"/>
            </p:cNvSpPr>
            <p:nvPr/>
          </p:nvSpPr>
          <p:spPr bwMode="auto">
            <a:xfrm>
              <a:off x="2486201" y="3345930"/>
              <a:ext cx="1028700" cy="2044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800" b="1" dirty="0">
                  <a:effectLst/>
                  <a:latin typeface="Arial"/>
                  <a:ea typeface="Times New Roman"/>
                </a:rPr>
                <a:t>Reference Tag</a:t>
              </a:r>
            </a:p>
            <a:p>
              <a:pPr marL="0" marR="0" algn="ctr">
                <a:spcBef>
                  <a:spcPts val="0"/>
                </a:spcBef>
                <a:spcAft>
                  <a:spcPts val="0"/>
                </a:spcAft>
              </a:pPr>
              <a:r>
                <a:rPr lang="en-US" sz="800" b="1" dirty="0">
                  <a:latin typeface="Arial"/>
                  <a:ea typeface="Times New Roman"/>
                </a:rPr>
                <a:t>Part #: VUTBL</a:t>
              </a:r>
              <a:endParaRPr lang="en-US" sz="1000" b="1" dirty="0">
                <a:effectLst/>
                <a:latin typeface="Times New Roman"/>
                <a:ea typeface="Times New Roman"/>
              </a:endParaRPr>
            </a:p>
          </p:txBody>
        </p:sp>
        <p:pic>
          <p:nvPicPr>
            <p:cNvPr id="20" name="Picture 19">
              <a:extLst>
                <a:ext uri="{FF2B5EF4-FFF2-40B4-BE49-F238E27FC236}">
                  <a16:creationId xmlns:a16="http://schemas.microsoft.com/office/drawing/2014/main" id="{599B95E1-8155-4941-B8DE-2BB0039DB0AB}"/>
                </a:ext>
              </a:extLst>
            </p:cNvPr>
            <p:cNvPicPr/>
            <p:nvPr/>
          </p:nvPicPr>
          <p:blipFill>
            <a:blip r:embed="rId6" cstate="screen">
              <a:extLst>
                <a:ext uri="{28A0092B-C50C-407E-A947-70E740481C1C}">
                  <a14:useLocalDpi xmlns:a14="http://schemas.microsoft.com/office/drawing/2010/main"/>
                </a:ext>
              </a:extLst>
            </a:blip>
            <a:stretch>
              <a:fillRect/>
            </a:stretch>
          </p:blipFill>
          <p:spPr>
            <a:xfrm>
              <a:off x="2309648" y="2017561"/>
              <a:ext cx="1313632" cy="1259637"/>
            </a:xfrm>
            <a:prstGeom prst="rect">
              <a:avLst/>
            </a:prstGeom>
          </p:spPr>
        </p:pic>
      </p:grpSp>
      <p:pic>
        <p:nvPicPr>
          <p:cNvPr id="21" name="Picture 20">
            <a:extLst>
              <a:ext uri="{FF2B5EF4-FFF2-40B4-BE49-F238E27FC236}">
                <a16:creationId xmlns:a16="http://schemas.microsoft.com/office/drawing/2014/main" id="{86D5E0AE-E714-4F7F-82DC-FB8FB7B0E729}"/>
              </a:ext>
            </a:extLst>
          </p:cNvPr>
          <p:cNvPicPr/>
          <p:nvPr/>
        </p:nvPicPr>
        <p:blipFill>
          <a:blip r:embed="rId7" cstate="email">
            <a:extLst>
              <a:ext uri="{28A0092B-C50C-407E-A947-70E740481C1C}">
                <a14:useLocalDpi xmlns:a14="http://schemas.microsoft.com/office/drawing/2010/main"/>
              </a:ext>
            </a:extLst>
          </a:blip>
          <a:stretch>
            <a:fillRect/>
          </a:stretch>
        </p:blipFill>
        <p:spPr>
          <a:xfrm>
            <a:off x="4014505" y="1406192"/>
            <a:ext cx="1763425" cy="2112830"/>
          </a:xfrm>
          <a:prstGeom prst="rect">
            <a:avLst/>
          </a:prstGeom>
        </p:spPr>
      </p:pic>
      <p:sp>
        <p:nvSpPr>
          <p:cNvPr id="23" name="TextBox 22">
            <a:extLst>
              <a:ext uri="{FF2B5EF4-FFF2-40B4-BE49-F238E27FC236}">
                <a16:creationId xmlns:a16="http://schemas.microsoft.com/office/drawing/2014/main" id="{0859BAC1-CCE8-4BF4-B3D9-EFA6E628A6CC}"/>
              </a:ext>
            </a:extLst>
          </p:cNvPr>
          <p:cNvSpPr txBox="1"/>
          <p:nvPr/>
        </p:nvSpPr>
        <p:spPr>
          <a:xfrm>
            <a:off x="6646187" y="4056039"/>
            <a:ext cx="3216269" cy="215444"/>
          </a:xfrm>
          <a:prstGeom prst="rect">
            <a:avLst/>
          </a:prstGeom>
          <a:noFill/>
        </p:spPr>
        <p:txBody>
          <a:bodyPr wrap="square" rtlCol="0">
            <a:spAutoFit/>
          </a:bodyPr>
          <a:lstStyle/>
          <a:p>
            <a:pPr algn="ctr"/>
            <a:r>
              <a:rPr lang="en-US" sz="800" b="1" dirty="0">
                <a:latin typeface="Arial" panose="020B0604020202020204" pitchFamily="34" charset="0"/>
                <a:cs typeface="Arial" panose="020B0604020202020204" pitchFamily="34" charset="0"/>
              </a:rPr>
              <a:t>*PC is not sold outside of the USA</a:t>
            </a:r>
          </a:p>
        </p:txBody>
      </p:sp>
    </p:spTree>
    <p:extLst>
      <p:ext uri="{BB962C8B-B14F-4D97-AF65-F5344CB8AC3E}">
        <p14:creationId xmlns:p14="http://schemas.microsoft.com/office/powerpoint/2010/main" val="2007064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179F266-785A-449F-B3FF-8D861383C96D}"/>
              </a:ext>
            </a:extLst>
          </p:cNvPr>
          <p:cNvSpPr txBox="1">
            <a:spLocks noGrp="1"/>
          </p:cNvSpPr>
          <p:nvPr>
            <p:ph type="title"/>
          </p:nvPr>
        </p:nvSpPr>
        <p:spPr>
          <a:xfrm>
            <a:off x="552893" y="18845"/>
            <a:ext cx="8229600" cy="85725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r>
              <a:rPr lang="en-US" sz="3100" dirty="0"/>
              <a:t>VUZE</a:t>
            </a:r>
            <a:r>
              <a:rPr lang="en-US" sz="3100" baseline="30000" dirty="0">
                <a:latin typeface="Arial" panose="020B0604020202020204" pitchFamily="34" charset="0"/>
                <a:cs typeface="Arial" panose="020B0604020202020204" pitchFamily="34" charset="0"/>
              </a:rPr>
              <a:t>®</a:t>
            </a:r>
            <a:r>
              <a:rPr lang="en-US" sz="3100" baseline="30000" dirty="0"/>
              <a:t> </a:t>
            </a:r>
            <a:r>
              <a:rPr lang="en-US" sz="3100" dirty="0"/>
              <a:t>Software</a:t>
            </a:r>
            <a:br>
              <a:rPr lang="en-US" sz="2000" dirty="0"/>
            </a:br>
            <a:endParaRPr lang="en-US" sz="2000" dirty="0"/>
          </a:p>
        </p:txBody>
      </p:sp>
      <p:sp>
        <p:nvSpPr>
          <p:cNvPr id="4" name="Rectangle 3">
            <a:extLst>
              <a:ext uri="{FF2B5EF4-FFF2-40B4-BE49-F238E27FC236}">
                <a16:creationId xmlns:a16="http://schemas.microsoft.com/office/drawing/2014/main" id="{C4B1C26F-6722-4084-BD56-0B09BA9BBB7C}"/>
              </a:ext>
            </a:extLst>
          </p:cNvPr>
          <p:cNvSpPr/>
          <p:nvPr/>
        </p:nvSpPr>
        <p:spPr>
          <a:xfrm>
            <a:off x="163030" y="619185"/>
            <a:ext cx="3026737" cy="4801314"/>
          </a:xfrm>
          <a:prstGeom prst="rect">
            <a:avLst/>
          </a:prstGeom>
          <a:noFill/>
        </p:spPr>
        <p:txBody>
          <a:bodyPr wrap="square">
            <a:spAutoFit/>
          </a:bodyPr>
          <a:lstStyle/>
          <a:p>
            <a:endParaRPr lang="en-US" sz="1400" b="1" dirty="0"/>
          </a:p>
          <a:p>
            <a:r>
              <a:rPr lang="en-US" sz="1600" dirty="0"/>
              <a:t>The </a:t>
            </a:r>
            <a:r>
              <a:rPr lang="en-US" sz="1600" b="1" dirty="0"/>
              <a:t>Vuze Management </a:t>
            </a:r>
            <a:r>
              <a:rPr lang="en-US" sz="1600" dirty="0"/>
              <a:t>software handles all of the back end setup for the Vuze system. In the Management screen, you will be able to add or make adjustments to the different tags, as well as pull reports showing the latest activity of each of the tags in the system for troubleshooting</a:t>
            </a:r>
          </a:p>
          <a:p>
            <a:endParaRPr lang="en-US" sz="1600" dirty="0"/>
          </a:p>
          <a:p>
            <a:endParaRPr lang="en-US" sz="1600" dirty="0"/>
          </a:p>
          <a:p>
            <a:r>
              <a:rPr lang="en-US" sz="1600" b="1" dirty="0" err="1"/>
              <a:t>Vuze</a:t>
            </a:r>
            <a:r>
              <a:rPr lang="en-US" sz="1600" b="1" dirty="0"/>
              <a:t> Waitlist </a:t>
            </a:r>
            <a:r>
              <a:rPr lang="en-US" sz="1600" dirty="0"/>
              <a:t>allows users to quickly identify the location of a Guest Tag (customer) based on information received by the Reader </a:t>
            </a:r>
          </a:p>
          <a:p>
            <a:endParaRPr lang="en-US" b="1" dirty="0">
              <a:solidFill>
                <a:schemeClr val="bg1"/>
              </a:solidFill>
            </a:endParaRPr>
          </a:p>
          <a:p>
            <a:endParaRPr lang="en-US" b="1" dirty="0">
              <a:solidFill>
                <a:schemeClr val="bg1"/>
              </a:solidFill>
            </a:endParaRPr>
          </a:p>
        </p:txBody>
      </p:sp>
      <p:pic>
        <p:nvPicPr>
          <p:cNvPr id="5" name="Picture 2" descr="E:\Add_Post.png">
            <a:extLst>
              <a:ext uri="{FF2B5EF4-FFF2-40B4-BE49-F238E27FC236}">
                <a16:creationId xmlns:a16="http://schemas.microsoft.com/office/drawing/2014/main" id="{503D9E0B-1EE7-4A9F-8CD4-5FE8328A5BE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37760" y="733352"/>
            <a:ext cx="3749040" cy="2107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003">
            <a:extLst>
              <a:ext uri="{FF2B5EF4-FFF2-40B4-BE49-F238E27FC236}">
                <a16:creationId xmlns:a16="http://schemas.microsoft.com/office/drawing/2014/main" id="{FA32F9AF-D27E-4212-8F32-C8E0DF3B35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5460" y="2383981"/>
            <a:ext cx="3749040" cy="23936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DF0664A-C4C2-4609-8617-E28BA02A3C1E}"/>
              </a:ext>
            </a:extLst>
          </p:cNvPr>
          <p:cNvSpPr txBox="1"/>
          <p:nvPr/>
        </p:nvSpPr>
        <p:spPr>
          <a:xfrm>
            <a:off x="3381154" y="1198019"/>
            <a:ext cx="1669312" cy="307777"/>
          </a:xfrm>
          <a:prstGeom prst="rect">
            <a:avLst/>
          </a:prstGeom>
          <a:noFill/>
        </p:spPr>
        <p:txBody>
          <a:bodyPr wrap="square" rtlCol="0">
            <a:spAutoFit/>
          </a:bodyPr>
          <a:lstStyle/>
          <a:p>
            <a:r>
              <a:rPr lang="en-US" sz="1400" dirty="0"/>
              <a:t>Vuze Management</a:t>
            </a:r>
          </a:p>
        </p:txBody>
      </p:sp>
      <p:sp>
        <p:nvSpPr>
          <p:cNvPr id="9" name="TextBox 8">
            <a:extLst>
              <a:ext uri="{FF2B5EF4-FFF2-40B4-BE49-F238E27FC236}">
                <a16:creationId xmlns:a16="http://schemas.microsoft.com/office/drawing/2014/main" id="{7FED1F34-AD80-430D-A8AA-EC8DF8FA44E4}"/>
              </a:ext>
            </a:extLst>
          </p:cNvPr>
          <p:cNvSpPr txBox="1"/>
          <p:nvPr/>
        </p:nvSpPr>
        <p:spPr>
          <a:xfrm>
            <a:off x="7006855" y="3501632"/>
            <a:ext cx="1669312" cy="307777"/>
          </a:xfrm>
          <a:prstGeom prst="rect">
            <a:avLst/>
          </a:prstGeom>
          <a:noFill/>
        </p:spPr>
        <p:txBody>
          <a:bodyPr wrap="square" rtlCol="0">
            <a:spAutoFit/>
          </a:bodyPr>
          <a:lstStyle/>
          <a:p>
            <a:r>
              <a:rPr lang="en-US" sz="1400" dirty="0"/>
              <a:t>Vuze Waitlist</a:t>
            </a:r>
          </a:p>
        </p:txBody>
      </p:sp>
    </p:spTree>
    <p:extLst>
      <p:ext uri="{BB962C8B-B14F-4D97-AF65-F5344CB8AC3E}">
        <p14:creationId xmlns:p14="http://schemas.microsoft.com/office/powerpoint/2010/main" val="296546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8E76BA-2E9F-47DF-B9BC-B870D2FA3F87}"/>
              </a:ext>
            </a:extLst>
          </p:cNvPr>
          <p:cNvSpPr txBox="1">
            <a:spLocks/>
          </p:cNvSpPr>
          <p:nvPr/>
        </p:nvSpPr>
        <p:spPr>
          <a:xfrm>
            <a:off x="705293" y="171245"/>
            <a:ext cx="8229600" cy="568618"/>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r>
              <a:rPr lang="en-US" sz="2500" dirty="0"/>
              <a:t>How Vuze System Works</a:t>
            </a:r>
            <a:br>
              <a:rPr lang="en-US" sz="2000" dirty="0"/>
            </a:br>
            <a:endParaRPr lang="en-US" sz="2000" dirty="0"/>
          </a:p>
        </p:txBody>
      </p:sp>
      <p:pic>
        <p:nvPicPr>
          <p:cNvPr id="5" name="Picture 4">
            <a:extLst>
              <a:ext uri="{FF2B5EF4-FFF2-40B4-BE49-F238E27FC236}">
                <a16:creationId xmlns:a16="http://schemas.microsoft.com/office/drawing/2014/main" id="{3B6C0FDC-4F82-472C-9201-B8DA33C96345}"/>
              </a:ext>
            </a:extLst>
          </p:cNvPr>
          <p:cNvPicPr/>
          <p:nvPr/>
        </p:nvPicPr>
        <p:blipFill>
          <a:blip r:embed="rId2" cstate="screen">
            <a:extLst>
              <a:ext uri="{28A0092B-C50C-407E-A947-70E740481C1C}">
                <a14:useLocalDpi xmlns:a14="http://schemas.microsoft.com/office/drawing/2010/main"/>
              </a:ext>
            </a:extLst>
          </a:blip>
          <a:stretch>
            <a:fillRect/>
          </a:stretch>
        </p:blipFill>
        <p:spPr>
          <a:xfrm>
            <a:off x="380581" y="4193789"/>
            <a:ext cx="568852" cy="487076"/>
          </a:xfrm>
          <a:prstGeom prst="rect">
            <a:avLst/>
          </a:prstGeom>
        </p:spPr>
      </p:pic>
      <p:pic>
        <p:nvPicPr>
          <p:cNvPr id="6" name="Picture 5">
            <a:extLst>
              <a:ext uri="{FF2B5EF4-FFF2-40B4-BE49-F238E27FC236}">
                <a16:creationId xmlns:a16="http://schemas.microsoft.com/office/drawing/2014/main" id="{84E906E9-52DC-4E4F-87EF-6E1CE6DE2639}"/>
              </a:ext>
            </a:extLst>
          </p:cNvPr>
          <p:cNvPicPr/>
          <p:nvPr/>
        </p:nvPicPr>
        <p:blipFill>
          <a:blip r:embed="rId3" cstate="screen">
            <a:extLst>
              <a:ext uri="{28A0092B-C50C-407E-A947-70E740481C1C}">
                <a14:useLocalDpi xmlns:a14="http://schemas.microsoft.com/office/drawing/2010/main"/>
              </a:ext>
            </a:extLst>
          </a:blip>
          <a:stretch>
            <a:fillRect/>
          </a:stretch>
        </p:blipFill>
        <p:spPr>
          <a:xfrm>
            <a:off x="6854921" y="761644"/>
            <a:ext cx="507978" cy="340003"/>
          </a:xfrm>
          <a:prstGeom prst="rect">
            <a:avLst/>
          </a:prstGeom>
        </p:spPr>
      </p:pic>
      <p:pic>
        <p:nvPicPr>
          <p:cNvPr id="7" name="Picture 6">
            <a:extLst>
              <a:ext uri="{FF2B5EF4-FFF2-40B4-BE49-F238E27FC236}">
                <a16:creationId xmlns:a16="http://schemas.microsoft.com/office/drawing/2014/main" id="{293F88A6-834B-434A-B0EB-C8335880003D}"/>
              </a:ext>
            </a:extLst>
          </p:cNvPr>
          <p:cNvPicPr/>
          <p:nvPr/>
        </p:nvPicPr>
        <p:blipFill>
          <a:blip r:embed="rId4" cstate="email">
            <a:extLst>
              <a:ext uri="{28A0092B-C50C-407E-A947-70E740481C1C}">
                <a14:useLocalDpi xmlns:a14="http://schemas.microsoft.com/office/drawing/2010/main"/>
              </a:ext>
            </a:extLst>
          </a:blip>
          <a:stretch>
            <a:fillRect/>
          </a:stretch>
        </p:blipFill>
        <p:spPr>
          <a:xfrm>
            <a:off x="270165" y="642203"/>
            <a:ext cx="797441" cy="1314848"/>
          </a:xfrm>
          <a:prstGeom prst="rect">
            <a:avLst/>
          </a:prstGeom>
        </p:spPr>
      </p:pic>
      <p:pic>
        <p:nvPicPr>
          <p:cNvPr id="8" name="Picture 2" descr="C:\Users\slabadie\Desktop\DESKTOP ALL\Vuze MCD 11763\Photos-Vuze_MCD\DSC00019.JPG">
            <a:extLst>
              <a:ext uri="{FF2B5EF4-FFF2-40B4-BE49-F238E27FC236}">
                <a16:creationId xmlns:a16="http://schemas.microsoft.com/office/drawing/2014/main" id="{32DA7DCF-0C8E-4360-8384-7B08689BFC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39589" y="1031130"/>
            <a:ext cx="1660812" cy="135486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974FBE47-4A73-4C89-960A-5DCD926BD74A}"/>
              </a:ext>
            </a:extLst>
          </p:cNvPr>
          <p:cNvCxnSpPr>
            <a:cxnSpLocks/>
            <a:endCxn id="8" idx="1"/>
          </p:cNvCxnSpPr>
          <p:nvPr/>
        </p:nvCxnSpPr>
        <p:spPr>
          <a:xfrm>
            <a:off x="1083859" y="1708564"/>
            <a:ext cx="455730" cy="0"/>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E4FEA283-B44A-4315-8870-0ED5F1291AF0}"/>
              </a:ext>
            </a:extLst>
          </p:cNvPr>
          <p:cNvSpPr/>
          <p:nvPr/>
        </p:nvSpPr>
        <p:spPr>
          <a:xfrm>
            <a:off x="116959" y="642203"/>
            <a:ext cx="3083442" cy="424510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6EAD1B-D74E-477B-8C91-E278F0108BB9}"/>
              </a:ext>
            </a:extLst>
          </p:cNvPr>
          <p:cNvSpPr/>
          <p:nvPr/>
        </p:nvSpPr>
        <p:spPr>
          <a:xfrm>
            <a:off x="6161811" y="703319"/>
            <a:ext cx="1750150" cy="15038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0012CE6-6B75-4A06-9CC6-EB77FB3569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1051" y="2994791"/>
            <a:ext cx="727776" cy="1010900"/>
          </a:xfrm>
          <a:prstGeom prst="rect">
            <a:avLst/>
          </a:prstGeom>
        </p:spPr>
      </p:pic>
      <p:sp>
        <p:nvSpPr>
          <p:cNvPr id="25" name="Rectangle 24">
            <a:extLst>
              <a:ext uri="{FF2B5EF4-FFF2-40B4-BE49-F238E27FC236}">
                <a16:creationId xmlns:a16="http://schemas.microsoft.com/office/drawing/2014/main" id="{F9D328E0-F7BB-4FEC-B122-17A92CF5B818}"/>
              </a:ext>
            </a:extLst>
          </p:cNvPr>
          <p:cNvSpPr/>
          <p:nvPr/>
        </p:nvSpPr>
        <p:spPr>
          <a:xfrm>
            <a:off x="3842415" y="695427"/>
            <a:ext cx="1666078" cy="151718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5FDD417-C031-4F10-8B9B-CE6BD8BB24AD}"/>
              </a:ext>
            </a:extLst>
          </p:cNvPr>
          <p:cNvPicPr/>
          <p:nvPr/>
        </p:nvPicPr>
        <p:blipFill>
          <a:blip r:embed="rId7" cstate="screen">
            <a:extLst>
              <a:ext uri="{28A0092B-C50C-407E-A947-70E740481C1C}">
                <a14:useLocalDpi xmlns:a14="http://schemas.microsoft.com/office/drawing/2010/main"/>
              </a:ext>
            </a:extLst>
          </a:blip>
          <a:stretch>
            <a:fillRect/>
          </a:stretch>
        </p:blipFill>
        <p:spPr>
          <a:xfrm>
            <a:off x="4299620" y="739863"/>
            <a:ext cx="520473" cy="384744"/>
          </a:xfrm>
          <a:prstGeom prst="rect">
            <a:avLst/>
          </a:prstGeom>
        </p:spPr>
      </p:pic>
      <p:sp>
        <p:nvSpPr>
          <p:cNvPr id="61" name="TextBox 60">
            <a:extLst>
              <a:ext uri="{FF2B5EF4-FFF2-40B4-BE49-F238E27FC236}">
                <a16:creationId xmlns:a16="http://schemas.microsoft.com/office/drawing/2014/main" id="{958FAB20-5F4A-46C8-8C1F-AAC107D9AE0C}"/>
              </a:ext>
            </a:extLst>
          </p:cNvPr>
          <p:cNvSpPr txBox="1"/>
          <p:nvPr/>
        </p:nvSpPr>
        <p:spPr>
          <a:xfrm>
            <a:off x="4114439" y="1901149"/>
            <a:ext cx="974683" cy="369332"/>
          </a:xfrm>
          <a:prstGeom prst="rect">
            <a:avLst/>
          </a:prstGeom>
          <a:noFill/>
        </p:spPr>
        <p:txBody>
          <a:bodyPr wrap="square" rtlCol="0">
            <a:spAutoFit/>
          </a:bodyPr>
          <a:lstStyle/>
          <a:p>
            <a:r>
              <a:rPr lang="en-US" dirty="0"/>
              <a:t>TABLE 5</a:t>
            </a:r>
          </a:p>
        </p:txBody>
      </p:sp>
      <p:sp>
        <p:nvSpPr>
          <p:cNvPr id="62" name="TextBox 61">
            <a:extLst>
              <a:ext uri="{FF2B5EF4-FFF2-40B4-BE49-F238E27FC236}">
                <a16:creationId xmlns:a16="http://schemas.microsoft.com/office/drawing/2014/main" id="{566087A9-BB19-4FC8-8BF6-A8497AFE4080}"/>
              </a:ext>
            </a:extLst>
          </p:cNvPr>
          <p:cNvSpPr txBox="1"/>
          <p:nvPr/>
        </p:nvSpPr>
        <p:spPr>
          <a:xfrm>
            <a:off x="6937278" y="1817060"/>
            <a:ext cx="974683" cy="369332"/>
          </a:xfrm>
          <a:prstGeom prst="rect">
            <a:avLst/>
          </a:prstGeom>
          <a:noFill/>
        </p:spPr>
        <p:txBody>
          <a:bodyPr wrap="square" rtlCol="0">
            <a:spAutoFit/>
          </a:bodyPr>
          <a:lstStyle/>
          <a:p>
            <a:r>
              <a:rPr lang="en-US" dirty="0"/>
              <a:t>TABLE 4</a:t>
            </a:r>
          </a:p>
        </p:txBody>
      </p:sp>
      <p:sp>
        <p:nvSpPr>
          <p:cNvPr id="63" name="TextBox 62">
            <a:extLst>
              <a:ext uri="{FF2B5EF4-FFF2-40B4-BE49-F238E27FC236}">
                <a16:creationId xmlns:a16="http://schemas.microsoft.com/office/drawing/2014/main" id="{4F221717-4F0A-4EE6-B2DF-8496A7EB233D}"/>
              </a:ext>
            </a:extLst>
          </p:cNvPr>
          <p:cNvSpPr txBox="1"/>
          <p:nvPr/>
        </p:nvSpPr>
        <p:spPr>
          <a:xfrm>
            <a:off x="1408415" y="4496199"/>
            <a:ext cx="1705344" cy="369332"/>
          </a:xfrm>
          <a:prstGeom prst="rect">
            <a:avLst/>
          </a:prstGeom>
          <a:noFill/>
        </p:spPr>
        <p:txBody>
          <a:bodyPr wrap="square" rtlCol="0">
            <a:spAutoFit/>
          </a:bodyPr>
          <a:lstStyle/>
          <a:p>
            <a:r>
              <a:rPr lang="en-US" dirty="0"/>
              <a:t>HOST/COUNTER</a:t>
            </a:r>
          </a:p>
        </p:txBody>
      </p:sp>
      <p:sp>
        <p:nvSpPr>
          <p:cNvPr id="67" name="Rectangle 66">
            <a:extLst>
              <a:ext uri="{FF2B5EF4-FFF2-40B4-BE49-F238E27FC236}">
                <a16:creationId xmlns:a16="http://schemas.microsoft.com/office/drawing/2014/main" id="{0B2A69CE-C39F-4DCA-969C-4107678D23F2}"/>
              </a:ext>
            </a:extLst>
          </p:cNvPr>
          <p:cNvSpPr/>
          <p:nvPr/>
        </p:nvSpPr>
        <p:spPr>
          <a:xfrm>
            <a:off x="3797235" y="2488507"/>
            <a:ext cx="1666078" cy="151718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5F2D6935-A316-4AD8-8150-BD54BD072459}"/>
              </a:ext>
            </a:extLst>
          </p:cNvPr>
          <p:cNvPicPr/>
          <p:nvPr/>
        </p:nvPicPr>
        <p:blipFill>
          <a:blip r:embed="rId7" cstate="screen">
            <a:extLst>
              <a:ext uri="{28A0092B-C50C-407E-A947-70E740481C1C}">
                <a14:useLocalDpi xmlns:a14="http://schemas.microsoft.com/office/drawing/2010/main"/>
              </a:ext>
            </a:extLst>
          </a:blip>
          <a:stretch>
            <a:fillRect/>
          </a:stretch>
        </p:blipFill>
        <p:spPr>
          <a:xfrm>
            <a:off x="4341543" y="2546377"/>
            <a:ext cx="520473" cy="384744"/>
          </a:xfrm>
          <a:prstGeom prst="rect">
            <a:avLst/>
          </a:prstGeom>
        </p:spPr>
      </p:pic>
      <p:sp>
        <p:nvSpPr>
          <p:cNvPr id="69" name="TextBox 68">
            <a:extLst>
              <a:ext uri="{FF2B5EF4-FFF2-40B4-BE49-F238E27FC236}">
                <a16:creationId xmlns:a16="http://schemas.microsoft.com/office/drawing/2014/main" id="{B5497EC5-C589-4E19-9B82-29E11F864622}"/>
              </a:ext>
            </a:extLst>
          </p:cNvPr>
          <p:cNvSpPr txBox="1"/>
          <p:nvPr/>
        </p:nvSpPr>
        <p:spPr>
          <a:xfrm>
            <a:off x="4142932" y="3636359"/>
            <a:ext cx="974683" cy="369332"/>
          </a:xfrm>
          <a:prstGeom prst="rect">
            <a:avLst/>
          </a:prstGeom>
          <a:noFill/>
        </p:spPr>
        <p:txBody>
          <a:bodyPr wrap="square" rtlCol="0">
            <a:spAutoFit/>
          </a:bodyPr>
          <a:lstStyle/>
          <a:p>
            <a:r>
              <a:rPr lang="en-US" dirty="0"/>
              <a:t>TABLE 6</a:t>
            </a:r>
          </a:p>
        </p:txBody>
      </p:sp>
      <p:sp>
        <p:nvSpPr>
          <p:cNvPr id="85" name="TextBox 84">
            <a:extLst>
              <a:ext uri="{FF2B5EF4-FFF2-40B4-BE49-F238E27FC236}">
                <a16:creationId xmlns:a16="http://schemas.microsoft.com/office/drawing/2014/main" id="{256A0220-CEDD-45C7-B87B-D07A30C049AB}"/>
              </a:ext>
            </a:extLst>
          </p:cNvPr>
          <p:cNvSpPr txBox="1"/>
          <p:nvPr/>
        </p:nvSpPr>
        <p:spPr>
          <a:xfrm>
            <a:off x="116959" y="4622508"/>
            <a:ext cx="1212872" cy="276999"/>
          </a:xfrm>
          <a:prstGeom prst="rect">
            <a:avLst/>
          </a:prstGeom>
          <a:noFill/>
        </p:spPr>
        <p:txBody>
          <a:bodyPr wrap="square" rtlCol="0">
            <a:spAutoFit/>
          </a:bodyPr>
          <a:lstStyle/>
          <a:p>
            <a:r>
              <a:rPr lang="en-US" sz="1200" dirty="0"/>
              <a:t>ACTIVATOR TAG</a:t>
            </a:r>
          </a:p>
        </p:txBody>
      </p:sp>
      <p:sp>
        <p:nvSpPr>
          <p:cNvPr id="86" name="TextBox 85">
            <a:extLst>
              <a:ext uri="{FF2B5EF4-FFF2-40B4-BE49-F238E27FC236}">
                <a16:creationId xmlns:a16="http://schemas.microsoft.com/office/drawing/2014/main" id="{82486F5D-2863-4EFC-9112-169008B0DEAC}"/>
              </a:ext>
            </a:extLst>
          </p:cNvPr>
          <p:cNvSpPr txBox="1"/>
          <p:nvPr/>
        </p:nvSpPr>
        <p:spPr>
          <a:xfrm>
            <a:off x="1710658" y="3983721"/>
            <a:ext cx="1100859" cy="276999"/>
          </a:xfrm>
          <a:prstGeom prst="rect">
            <a:avLst/>
          </a:prstGeom>
          <a:noFill/>
        </p:spPr>
        <p:txBody>
          <a:bodyPr wrap="square" rtlCol="0">
            <a:spAutoFit/>
          </a:bodyPr>
          <a:lstStyle/>
          <a:p>
            <a:pPr algn="ctr"/>
            <a:r>
              <a:rPr lang="en-US" sz="1200" dirty="0"/>
              <a:t>GUEST TAGS</a:t>
            </a:r>
          </a:p>
        </p:txBody>
      </p:sp>
      <p:sp>
        <p:nvSpPr>
          <p:cNvPr id="88" name="TextBox 87">
            <a:extLst>
              <a:ext uri="{FF2B5EF4-FFF2-40B4-BE49-F238E27FC236}">
                <a16:creationId xmlns:a16="http://schemas.microsoft.com/office/drawing/2014/main" id="{E2043DDB-0876-4721-AEA3-87ABA1E1158E}"/>
              </a:ext>
            </a:extLst>
          </p:cNvPr>
          <p:cNvSpPr txBox="1"/>
          <p:nvPr/>
        </p:nvSpPr>
        <p:spPr>
          <a:xfrm>
            <a:off x="7091449" y="4065229"/>
            <a:ext cx="1510524" cy="261610"/>
          </a:xfrm>
          <a:prstGeom prst="rect">
            <a:avLst/>
          </a:prstGeom>
          <a:noFill/>
        </p:spPr>
        <p:txBody>
          <a:bodyPr wrap="square" rtlCol="0">
            <a:spAutoFit/>
          </a:bodyPr>
          <a:lstStyle/>
          <a:p>
            <a:r>
              <a:rPr lang="en-US" sz="1100" dirty="0"/>
              <a:t>DEACTIVATOR TAG</a:t>
            </a:r>
          </a:p>
        </p:txBody>
      </p:sp>
      <p:sp>
        <p:nvSpPr>
          <p:cNvPr id="89" name="TextBox 88">
            <a:extLst>
              <a:ext uri="{FF2B5EF4-FFF2-40B4-BE49-F238E27FC236}">
                <a16:creationId xmlns:a16="http://schemas.microsoft.com/office/drawing/2014/main" id="{0494E7A8-20F6-40A1-A8A7-E373E4950A9B}"/>
              </a:ext>
            </a:extLst>
          </p:cNvPr>
          <p:cNvSpPr txBox="1"/>
          <p:nvPr/>
        </p:nvSpPr>
        <p:spPr>
          <a:xfrm>
            <a:off x="389611" y="1182006"/>
            <a:ext cx="869981" cy="276999"/>
          </a:xfrm>
          <a:prstGeom prst="rect">
            <a:avLst/>
          </a:prstGeom>
          <a:noFill/>
        </p:spPr>
        <p:txBody>
          <a:bodyPr wrap="square" rtlCol="0">
            <a:spAutoFit/>
          </a:bodyPr>
          <a:lstStyle/>
          <a:p>
            <a:r>
              <a:rPr lang="en-US" sz="1200" dirty="0"/>
              <a:t>GATEWAY</a:t>
            </a:r>
          </a:p>
        </p:txBody>
      </p:sp>
      <p:sp>
        <p:nvSpPr>
          <p:cNvPr id="90" name="TextBox 89">
            <a:extLst>
              <a:ext uri="{FF2B5EF4-FFF2-40B4-BE49-F238E27FC236}">
                <a16:creationId xmlns:a16="http://schemas.microsoft.com/office/drawing/2014/main" id="{9C785B27-8B01-443B-91D1-329F8767C54C}"/>
              </a:ext>
            </a:extLst>
          </p:cNvPr>
          <p:cNvSpPr txBox="1"/>
          <p:nvPr/>
        </p:nvSpPr>
        <p:spPr>
          <a:xfrm>
            <a:off x="1935937" y="791093"/>
            <a:ext cx="1212872" cy="276999"/>
          </a:xfrm>
          <a:prstGeom prst="rect">
            <a:avLst/>
          </a:prstGeom>
          <a:noFill/>
        </p:spPr>
        <p:txBody>
          <a:bodyPr wrap="square" rtlCol="0">
            <a:spAutoFit/>
          </a:bodyPr>
          <a:lstStyle/>
          <a:p>
            <a:r>
              <a:rPr lang="en-US" sz="1200" dirty="0"/>
              <a:t>VUZE PC</a:t>
            </a:r>
          </a:p>
        </p:txBody>
      </p:sp>
      <p:sp>
        <p:nvSpPr>
          <p:cNvPr id="29" name="Rectangle 28">
            <a:extLst>
              <a:ext uri="{FF2B5EF4-FFF2-40B4-BE49-F238E27FC236}">
                <a16:creationId xmlns:a16="http://schemas.microsoft.com/office/drawing/2014/main" id="{CD8F1F1E-6736-4AD4-9F38-B77627D9D4A9}"/>
              </a:ext>
            </a:extLst>
          </p:cNvPr>
          <p:cNvSpPr/>
          <p:nvPr/>
        </p:nvSpPr>
        <p:spPr>
          <a:xfrm>
            <a:off x="6731216" y="3513684"/>
            <a:ext cx="2229472" cy="74554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F7CFDA84-B8F0-4A26-8378-718A07880F6C}"/>
              </a:ext>
            </a:extLst>
          </p:cNvPr>
          <p:cNvPicPr/>
          <p:nvPr/>
        </p:nvPicPr>
        <p:blipFill>
          <a:blip r:embed="rId7" cstate="screen">
            <a:extLst>
              <a:ext uri="{28A0092B-C50C-407E-A947-70E740481C1C}">
                <a14:useLocalDpi xmlns:a14="http://schemas.microsoft.com/office/drawing/2010/main"/>
              </a:ext>
            </a:extLst>
          </a:blip>
          <a:stretch>
            <a:fillRect/>
          </a:stretch>
        </p:blipFill>
        <p:spPr>
          <a:xfrm>
            <a:off x="8314140" y="3825538"/>
            <a:ext cx="520473" cy="384744"/>
          </a:xfrm>
          <a:prstGeom prst="rect">
            <a:avLst/>
          </a:prstGeom>
        </p:spPr>
      </p:pic>
      <p:sp>
        <p:nvSpPr>
          <p:cNvPr id="31" name="TextBox 30">
            <a:extLst>
              <a:ext uri="{FF2B5EF4-FFF2-40B4-BE49-F238E27FC236}">
                <a16:creationId xmlns:a16="http://schemas.microsoft.com/office/drawing/2014/main" id="{103C868F-9470-4A6D-BD5D-B85FE6D794BF}"/>
              </a:ext>
            </a:extLst>
          </p:cNvPr>
          <p:cNvSpPr txBox="1"/>
          <p:nvPr/>
        </p:nvSpPr>
        <p:spPr>
          <a:xfrm>
            <a:off x="7092530" y="3292551"/>
            <a:ext cx="1571246" cy="276999"/>
          </a:xfrm>
          <a:prstGeom prst="rect">
            <a:avLst/>
          </a:prstGeom>
          <a:noFill/>
        </p:spPr>
        <p:txBody>
          <a:bodyPr wrap="square" rtlCol="0">
            <a:spAutoFit/>
          </a:bodyPr>
          <a:lstStyle/>
          <a:p>
            <a:r>
              <a:rPr lang="en-US" sz="1200" dirty="0"/>
              <a:t>DEACTIVATOR BASKET</a:t>
            </a:r>
          </a:p>
        </p:txBody>
      </p:sp>
    </p:spTree>
    <p:extLst>
      <p:ext uri="{BB962C8B-B14F-4D97-AF65-F5344CB8AC3E}">
        <p14:creationId xmlns:p14="http://schemas.microsoft.com/office/powerpoint/2010/main" val="3115883853"/>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8E76BA-2E9F-47DF-B9BC-B870D2FA3F87}"/>
              </a:ext>
            </a:extLst>
          </p:cNvPr>
          <p:cNvSpPr txBox="1">
            <a:spLocks/>
          </p:cNvSpPr>
          <p:nvPr/>
        </p:nvSpPr>
        <p:spPr>
          <a:xfrm>
            <a:off x="515473" y="81116"/>
            <a:ext cx="8229600" cy="85725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br>
              <a:rPr lang="en-US" sz="2000" dirty="0"/>
            </a:br>
            <a:endParaRPr lang="en-US" sz="2000" dirty="0"/>
          </a:p>
        </p:txBody>
      </p:sp>
      <p:pic>
        <p:nvPicPr>
          <p:cNvPr id="5" name="Picture 4">
            <a:extLst>
              <a:ext uri="{FF2B5EF4-FFF2-40B4-BE49-F238E27FC236}">
                <a16:creationId xmlns:a16="http://schemas.microsoft.com/office/drawing/2014/main" id="{3B6C0FDC-4F82-472C-9201-B8DA33C96345}"/>
              </a:ext>
            </a:extLst>
          </p:cNvPr>
          <p:cNvPicPr/>
          <p:nvPr/>
        </p:nvPicPr>
        <p:blipFill>
          <a:blip r:embed="rId2" cstate="screen">
            <a:extLst>
              <a:ext uri="{28A0092B-C50C-407E-A947-70E740481C1C}">
                <a14:useLocalDpi xmlns:a14="http://schemas.microsoft.com/office/drawing/2010/main"/>
              </a:ext>
            </a:extLst>
          </a:blip>
          <a:stretch>
            <a:fillRect/>
          </a:stretch>
        </p:blipFill>
        <p:spPr>
          <a:xfrm>
            <a:off x="286418" y="3832069"/>
            <a:ext cx="797441" cy="722259"/>
          </a:xfrm>
          <a:prstGeom prst="rect">
            <a:avLst/>
          </a:prstGeom>
        </p:spPr>
      </p:pic>
      <p:pic>
        <p:nvPicPr>
          <p:cNvPr id="6" name="Picture 5">
            <a:extLst>
              <a:ext uri="{FF2B5EF4-FFF2-40B4-BE49-F238E27FC236}">
                <a16:creationId xmlns:a16="http://schemas.microsoft.com/office/drawing/2014/main" id="{84E906E9-52DC-4E4F-87EF-6E1CE6DE2639}"/>
              </a:ext>
            </a:extLst>
          </p:cNvPr>
          <p:cNvPicPr/>
          <p:nvPr/>
        </p:nvPicPr>
        <p:blipFill>
          <a:blip r:embed="rId3" cstate="screen">
            <a:extLst>
              <a:ext uri="{28A0092B-C50C-407E-A947-70E740481C1C}">
                <a14:useLocalDpi xmlns:a14="http://schemas.microsoft.com/office/drawing/2010/main"/>
              </a:ext>
            </a:extLst>
          </a:blip>
          <a:stretch>
            <a:fillRect/>
          </a:stretch>
        </p:blipFill>
        <p:spPr>
          <a:xfrm>
            <a:off x="6883550" y="775958"/>
            <a:ext cx="507978" cy="340003"/>
          </a:xfrm>
          <a:prstGeom prst="rect">
            <a:avLst/>
          </a:prstGeom>
        </p:spPr>
      </p:pic>
      <p:pic>
        <p:nvPicPr>
          <p:cNvPr id="7" name="Picture 6">
            <a:extLst>
              <a:ext uri="{FF2B5EF4-FFF2-40B4-BE49-F238E27FC236}">
                <a16:creationId xmlns:a16="http://schemas.microsoft.com/office/drawing/2014/main" id="{293F88A6-834B-434A-B0EB-C8335880003D}"/>
              </a:ext>
            </a:extLst>
          </p:cNvPr>
          <p:cNvPicPr/>
          <p:nvPr/>
        </p:nvPicPr>
        <p:blipFill>
          <a:blip r:embed="rId4" cstate="email">
            <a:extLst>
              <a:ext uri="{28A0092B-C50C-407E-A947-70E740481C1C}">
                <a14:useLocalDpi xmlns:a14="http://schemas.microsoft.com/office/drawing/2010/main"/>
              </a:ext>
            </a:extLst>
          </a:blip>
          <a:stretch>
            <a:fillRect/>
          </a:stretch>
        </p:blipFill>
        <p:spPr>
          <a:xfrm>
            <a:off x="270165" y="642203"/>
            <a:ext cx="797441" cy="1314848"/>
          </a:xfrm>
          <a:prstGeom prst="rect">
            <a:avLst/>
          </a:prstGeom>
        </p:spPr>
      </p:pic>
      <p:pic>
        <p:nvPicPr>
          <p:cNvPr id="8" name="Picture 2" descr="C:\Users\slabadie\Desktop\DESKTOP ALL\Vuze MCD 11763\Photos-Vuze_MCD\DSC00019.JPG">
            <a:extLst>
              <a:ext uri="{FF2B5EF4-FFF2-40B4-BE49-F238E27FC236}">
                <a16:creationId xmlns:a16="http://schemas.microsoft.com/office/drawing/2014/main" id="{32DA7DCF-0C8E-4360-8384-7B08689BFC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31474" y="841413"/>
            <a:ext cx="1660812" cy="135486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974FBE47-4A73-4C89-960A-5DCD926BD74A}"/>
              </a:ext>
            </a:extLst>
          </p:cNvPr>
          <p:cNvCxnSpPr>
            <a:cxnSpLocks/>
          </p:cNvCxnSpPr>
          <p:nvPr/>
        </p:nvCxnSpPr>
        <p:spPr>
          <a:xfrm flipV="1">
            <a:off x="904816" y="1207479"/>
            <a:ext cx="640486" cy="219820"/>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E4FEA283-B44A-4315-8870-0ED5F1291AF0}"/>
              </a:ext>
            </a:extLst>
          </p:cNvPr>
          <p:cNvSpPr/>
          <p:nvPr/>
        </p:nvSpPr>
        <p:spPr>
          <a:xfrm>
            <a:off x="116959" y="642203"/>
            <a:ext cx="3083442" cy="424510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6EAD1B-D74E-477B-8C91-E278F0108BB9}"/>
              </a:ext>
            </a:extLst>
          </p:cNvPr>
          <p:cNvSpPr/>
          <p:nvPr/>
        </p:nvSpPr>
        <p:spPr>
          <a:xfrm>
            <a:off x="6188011" y="708810"/>
            <a:ext cx="1750150" cy="15038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0012CE6-6B75-4A06-9CC6-EB77FB3569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1051" y="2994791"/>
            <a:ext cx="727776" cy="1010900"/>
          </a:xfrm>
          <a:prstGeom prst="rect">
            <a:avLst/>
          </a:prstGeom>
        </p:spPr>
      </p:pic>
      <p:pic>
        <p:nvPicPr>
          <p:cNvPr id="15" name="Picture 14">
            <a:extLst>
              <a:ext uri="{FF2B5EF4-FFF2-40B4-BE49-F238E27FC236}">
                <a16:creationId xmlns:a16="http://schemas.microsoft.com/office/drawing/2014/main" id="{BC006779-F176-4EEA-8EB8-FA3C80C4B7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8925" y="2488507"/>
            <a:ext cx="825913" cy="769919"/>
          </a:xfrm>
          <a:prstGeom prst="rect">
            <a:avLst/>
          </a:prstGeom>
        </p:spPr>
      </p:pic>
      <p:grpSp>
        <p:nvGrpSpPr>
          <p:cNvPr id="18" name="Group 17">
            <a:extLst>
              <a:ext uri="{FF2B5EF4-FFF2-40B4-BE49-F238E27FC236}">
                <a16:creationId xmlns:a16="http://schemas.microsoft.com/office/drawing/2014/main" id="{051113EA-2B20-4789-9782-8A0432064EEC}"/>
              </a:ext>
            </a:extLst>
          </p:cNvPr>
          <p:cNvGrpSpPr/>
          <p:nvPr/>
        </p:nvGrpSpPr>
        <p:grpSpPr>
          <a:xfrm rot="1935614">
            <a:off x="279020" y="2101281"/>
            <a:ext cx="825346" cy="985204"/>
            <a:chOff x="923665" y="3198389"/>
            <a:chExt cx="825346" cy="985204"/>
          </a:xfrm>
        </p:grpSpPr>
        <p:sp>
          <p:nvSpPr>
            <p:cNvPr id="19" name="Arc 18">
              <a:extLst>
                <a:ext uri="{FF2B5EF4-FFF2-40B4-BE49-F238E27FC236}">
                  <a16:creationId xmlns:a16="http://schemas.microsoft.com/office/drawing/2014/main" id="{32152086-BBBE-450C-A4B2-BF03241C24D5}"/>
                </a:ext>
              </a:extLst>
            </p:cNvPr>
            <p:cNvSpPr/>
            <p:nvPr/>
          </p:nvSpPr>
          <p:spPr>
            <a:xfrm rot="17211590">
              <a:off x="951569" y="3386151"/>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Arc 19">
              <a:extLst>
                <a:ext uri="{FF2B5EF4-FFF2-40B4-BE49-F238E27FC236}">
                  <a16:creationId xmlns:a16="http://schemas.microsoft.com/office/drawing/2014/main" id="{6A0A2D64-C398-4E55-841D-C1FC28EEDB65}"/>
                </a:ext>
              </a:extLst>
            </p:cNvPr>
            <p:cNvSpPr/>
            <p:nvPr/>
          </p:nvSpPr>
          <p:spPr>
            <a:xfrm rot="17211590">
              <a:off x="868477" y="3253577"/>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C39DA18D-FF6E-4240-BCCF-8C6B31FB152A}"/>
              </a:ext>
            </a:extLst>
          </p:cNvPr>
          <p:cNvGrpSpPr/>
          <p:nvPr/>
        </p:nvGrpSpPr>
        <p:grpSpPr>
          <a:xfrm rot="13031493">
            <a:off x="339484" y="2638608"/>
            <a:ext cx="825346" cy="985204"/>
            <a:chOff x="923665" y="3198389"/>
            <a:chExt cx="825346" cy="985204"/>
          </a:xfrm>
        </p:grpSpPr>
        <p:sp>
          <p:nvSpPr>
            <p:cNvPr id="22" name="Arc 21">
              <a:extLst>
                <a:ext uri="{FF2B5EF4-FFF2-40B4-BE49-F238E27FC236}">
                  <a16:creationId xmlns:a16="http://schemas.microsoft.com/office/drawing/2014/main" id="{716D1C2F-CE51-4489-B056-E208E96D184E}"/>
                </a:ext>
              </a:extLst>
            </p:cNvPr>
            <p:cNvSpPr/>
            <p:nvPr/>
          </p:nvSpPr>
          <p:spPr>
            <a:xfrm rot="17211590">
              <a:off x="951569" y="3386151"/>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51701E62-944C-4CCE-8A55-89C914003974}"/>
                </a:ext>
              </a:extLst>
            </p:cNvPr>
            <p:cNvSpPr/>
            <p:nvPr/>
          </p:nvSpPr>
          <p:spPr>
            <a:xfrm rot="17211590">
              <a:off x="868477" y="3253577"/>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F9D328E0-F7BB-4FEC-B122-17A92CF5B818}"/>
              </a:ext>
            </a:extLst>
          </p:cNvPr>
          <p:cNvSpPr/>
          <p:nvPr/>
        </p:nvSpPr>
        <p:spPr>
          <a:xfrm>
            <a:off x="3842415" y="695427"/>
            <a:ext cx="1666078" cy="151718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A5FDD417-C031-4F10-8B9B-CE6BD8BB24AD}"/>
              </a:ext>
            </a:extLst>
          </p:cNvPr>
          <p:cNvPicPr/>
          <p:nvPr/>
        </p:nvPicPr>
        <p:blipFill>
          <a:blip r:embed="rId8" cstate="screen">
            <a:extLst>
              <a:ext uri="{28A0092B-C50C-407E-A947-70E740481C1C}">
                <a14:useLocalDpi xmlns:a14="http://schemas.microsoft.com/office/drawing/2010/main"/>
              </a:ext>
            </a:extLst>
          </a:blip>
          <a:stretch>
            <a:fillRect/>
          </a:stretch>
        </p:blipFill>
        <p:spPr>
          <a:xfrm>
            <a:off x="4299620" y="739863"/>
            <a:ext cx="520473" cy="384744"/>
          </a:xfrm>
          <a:prstGeom prst="rect">
            <a:avLst/>
          </a:prstGeom>
        </p:spPr>
      </p:pic>
      <p:sp>
        <p:nvSpPr>
          <p:cNvPr id="45" name="Rectangle 44">
            <a:extLst>
              <a:ext uri="{FF2B5EF4-FFF2-40B4-BE49-F238E27FC236}">
                <a16:creationId xmlns:a16="http://schemas.microsoft.com/office/drawing/2014/main" id="{CCC23948-4FF3-4C2E-8CC7-D03629045EE9}"/>
              </a:ext>
            </a:extLst>
          </p:cNvPr>
          <p:cNvSpPr/>
          <p:nvPr/>
        </p:nvSpPr>
        <p:spPr>
          <a:xfrm rot="302559">
            <a:off x="1655845" y="1082476"/>
            <a:ext cx="1318187" cy="523220"/>
          </a:xfrm>
          <a:prstGeom prst="rect">
            <a:avLst/>
          </a:prstGeom>
          <a:noFill/>
        </p:spPr>
        <p:txBody>
          <a:bodyPr wrap="square" lIns="91440" tIns="45720" rIns="91440" bIns="45720">
            <a:spAutoFit/>
          </a:bodyPr>
          <a:lstStyle/>
          <a:p>
            <a:pPr algn="ctr"/>
            <a:r>
              <a:rPr lang="en-US" sz="1400" b="1" cap="none" spc="0" dirty="0">
                <a:ln w="0"/>
                <a:solidFill>
                  <a:schemeClr val="bg1"/>
                </a:solidFill>
                <a:effectLst>
                  <a:outerShdw blurRad="38100" dist="25400" dir="5400000" algn="ctr" rotWithShape="0">
                    <a:srgbClr val="6E747A">
                      <a:alpha val="43000"/>
                    </a:srgbClr>
                  </a:outerShdw>
                </a:effectLst>
              </a:rPr>
              <a:t>Guest Tag 10 - TABLE 4</a:t>
            </a:r>
          </a:p>
        </p:txBody>
      </p:sp>
      <p:sp>
        <p:nvSpPr>
          <p:cNvPr id="61" name="TextBox 60">
            <a:extLst>
              <a:ext uri="{FF2B5EF4-FFF2-40B4-BE49-F238E27FC236}">
                <a16:creationId xmlns:a16="http://schemas.microsoft.com/office/drawing/2014/main" id="{958FAB20-5F4A-46C8-8C1F-AAC107D9AE0C}"/>
              </a:ext>
            </a:extLst>
          </p:cNvPr>
          <p:cNvSpPr txBox="1"/>
          <p:nvPr/>
        </p:nvSpPr>
        <p:spPr>
          <a:xfrm>
            <a:off x="4114439" y="1901149"/>
            <a:ext cx="974683" cy="369332"/>
          </a:xfrm>
          <a:prstGeom prst="rect">
            <a:avLst/>
          </a:prstGeom>
          <a:noFill/>
        </p:spPr>
        <p:txBody>
          <a:bodyPr wrap="square" rtlCol="0">
            <a:spAutoFit/>
          </a:bodyPr>
          <a:lstStyle/>
          <a:p>
            <a:r>
              <a:rPr lang="en-US" dirty="0"/>
              <a:t>TABLE 5</a:t>
            </a:r>
          </a:p>
        </p:txBody>
      </p:sp>
      <p:sp>
        <p:nvSpPr>
          <p:cNvPr id="62" name="TextBox 61">
            <a:extLst>
              <a:ext uri="{FF2B5EF4-FFF2-40B4-BE49-F238E27FC236}">
                <a16:creationId xmlns:a16="http://schemas.microsoft.com/office/drawing/2014/main" id="{566087A9-BB19-4FC8-8BF6-A8497AFE4080}"/>
              </a:ext>
            </a:extLst>
          </p:cNvPr>
          <p:cNvSpPr txBox="1"/>
          <p:nvPr/>
        </p:nvSpPr>
        <p:spPr>
          <a:xfrm>
            <a:off x="7033402" y="1907555"/>
            <a:ext cx="974683" cy="369332"/>
          </a:xfrm>
          <a:prstGeom prst="rect">
            <a:avLst/>
          </a:prstGeom>
          <a:noFill/>
        </p:spPr>
        <p:txBody>
          <a:bodyPr wrap="square" rtlCol="0">
            <a:spAutoFit/>
          </a:bodyPr>
          <a:lstStyle/>
          <a:p>
            <a:r>
              <a:rPr lang="en-US" dirty="0"/>
              <a:t>TABLE 4</a:t>
            </a:r>
          </a:p>
        </p:txBody>
      </p:sp>
      <p:sp>
        <p:nvSpPr>
          <p:cNvPr id="63" name="TextBox 62">
            <a:extLst>
              <a:ext uri="{FF2B5EF4-FFF2-40B4-BE49-F238E27FC236}">
                <a16:creationId xmlns:a16="http://schemas.microsoft.com/office/drawing/2014/main" id="{4F221717-4F0A-4EE6-B2DF-8496A7EB233D}"/>
              </a:ext>
            </a:extLst>
          </p:cNvPr>
          <p:cNvSpPr txBox="1"/>
          <p:nvPr/>
        </p:nvSpPr>
        <p:spPr>
          <a:xfrm>
            <a:off x="1425428" y="4489474"/>
            <a:ext cx="1705344" cy="369332"/>
          </a:xfrm>
          <a:prstGeom prst="rect">
            <a:avLst/>
          </a:prstGeom>
          <a:noFill/>
        </p:spPr>
        <p:txBody>
          <a:bodyPr wrap="square" rtlCol="0">
            <a:spAutoFit/>
          </a:bodyPr>
          <a:lstStyle/>
          <a:p>
            <a:r>
              <a:rPr lang="en-US" dirty="0"/>
              <a:t>HOST/COUNTER</a:t>
            </a:r>
          </a:p>
        </p:txBody>
      </p:sp>
      <p:sp>
        <p:nvSpPr>
          <p:cNvPr id="64" name="Rectangle 63">
            <a:extLst>
              <a:ext uri="{FF2B5EF4-FFF2-40B4-BE49-F238E27FC236}">
                <a16:creationId xmlns:a16="http://schemas.microsoft.com/office/drawing/2014/main" id="{A6B9E306-2863-4BE6-A9CE-751FB27D3004}"/>
              </a:ext>
            </a:extLst>
          </p:cNvPr>
          <p:cNvSpPr/>
          <p:nvPr/>
        </p:nvSpPr>
        <p:spPr>
          <a:xfrm>
            <a:off x="6831496" y="3479989"/>
            <a:ext cx="2229472" cy="74554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D62EC124-4C27-4E7E-8EB0-E7E05297F0A5}"/>
              </a:ext>
            </a:extLst>
          </p:cNvPr>
          <p:cNvPicPr/>
          <p:nvPr/>
        </p:nvPicPr>
        <p:blipFill>
          <a:blip r:embed="rId8" cstate="screen">
            <a:extLst>
              <a:ext uri="{28A0092B-C50C-407E-A947-70E740481C1C}">
                <a14:useLocalDpi xmlns:a14="http://schemas.microsoft.com/office/drawing/2010/main"/>
              </a:ext>
            </a:extLst>
          </a:blip>
          <a:stretch>
            <a:fillRect/>
          </a:stretch>
        </p:blipFill>
        <p:spPr>
          <a:xfrm>
            <a:off x="8414420" y="3791843"/>
            <a:ext cx="520473" cy="384744"/>
          </a:xfrm>
          <a:prstGeom prst="rect">
            <a:avLst/>
          </a:prstGeom>
        </p:spPr>
      </p:pic>
      <p:sp>
        <p:nvSpPr>
          <p:cNvPr id="66" name="TextBox 65">
            <a:extLst>
              <a:ext uri="{FF2B5EF4-FFF2-40B4-BE49-F238E27FC236}">
                <a16:creationId xmlns:a16="http://schemas.microsoft.com/office/drawing/2014/main" id="{6124E837-989A-484B-9900-850FEB538D65}"/>
              </a:ext>
            </a:extLst>
          </p:cNvPr>
          <p:cNvSpPr txBox="1"/>
          <p:nvPr/>
        </p:nvSpPr>
        <p:spPr>
          <a:xfrm>
            <a:off x="7192810" y="3258856"/>
            <a:ext cx="1571246" cy="276999"/>
          </a:xfrm>
          <a:prstGeom prst="rect">
            <a:avLst/>
          </a:prstGeom>
          <a:noFill/>
        </p:spPr>
        <p:txBody>
          <a:bodyPr wrap="square" rtlCol="0">
            <a:spAutoFit/>
          </a:bodyPr>
          <a:lstStyle/>
          <a:p>
            <a:r>
              <a:rPr lang="en-US" sz="1200" dirty="0"/>
              <a:t>DEACTIVATOR BASKET</a:t>
            </a:r>
          </a:p>
        </p:txBody>
      </p:sp>
      <p:sp>
        <p:nvSpPr>
          <p:cNvPr id="67" name="Rectangle 66">
            <a:extLst>
              <a:ext uri="{FF2B5EF4-FFF2-40B4-BE49-F238E27FC236}">
                <a16:creationId xmlns:a16="http://schemas.microsoft.com/office/drawing/2014/main" id="{0B2A69CE-C39F-4DCA-969C-4107678D23F2}"/>
              </a:ext>
            </a:extLst>
          </p:cNvPr>
          <p:cNvSpPr/>
          <p:nvPr/>
        </p:nvSpPr>
        <p:spPr>
          <a:xfrm>
            <a:off x="3797235" y="2488507"/>
            <a:ext cx="1666078" cy="151718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5F2D6935-A316-4AD8-8150-BD54BD072459}"/>
              </a:ext>
            </a:extLst>
          </p:cNvPr>
          <p:cNvPicPr/>
          <p:nvPr/>
        </p:nvPicPr>
        <p:blipFill>
          <a:blip r:embed="rId8" cstate="screen">
            <a:extLst>
              <a:ext uri="{28A0092B-C50C-407E-A947-70E740481C1C}">
                <a14:useLocalDpi xmlns:a14="http://schemas.microsoft.com/office/drawing/2010/main"/>
              </a:ext>
            </a:extLst>
          </a:blip>
          <a:stretch>
            <a:fillRect/>
          </a:stretch>
        </p:blipFill>
        <p:spPr>
          <a:xfrm>
            <a:off x="4341543" y="2546377"/>
            <a:ext cx="520473" cy="384744"/>
          </a:xfrm>
          <a:prstGeom prst="rect">
            <a:avLst/>
          </a:prstGeom>
        </p:spPr>
      </p:pic>
      <p:sp>
        <p:nvSpPr>
          <p:cNvPr id="69" name="TextBox 68">
            <a:extLst>
              <a:ext uri="{FF2B5EF4-FFF2-40B4-BE49-F238E27FC236}">
                <a16:creationId xmlns:a16="http://schemas.microsoft.com/office/drawing/2014/main" id="{B5497EC5-C589-4E19-9B82-29E11F864622}"/>
              </a:ext>
            </a:extLst>
          </p:cNvPr>
          <p:cNvSpPr txBox="1"/>
          <p:nvPr/>
        </p:nvSpPr>
        <p:spPr>
          <a:xfrm>
            <a:off x="4142932" y="3636359"/>
            <a:ext cx="974683" cy="369332"/>
          </a:xfrm>
          <a:prstGeom prst="rect">
            <a:avLst/>
          </a:prstGeom>
          <a:noFill/>
        </p:spPr>
        <p:txBody>
          <a:bodyPr wrap="square" rtlCol="0">
            <a:spAutoFit/>
          </a:bodyPr>
          <a:lstStyle/>
          <a:p>
            <a:r>
              <a:rPr lang="en-US" dirty="0"/>
              <a:t>TABLE 6</a:t>
            </a:r>
          </a:p>
        </p:txBody>
      </p:sp>
      <p:grpSp>
        <p:nvGrpSpPr>
          <p:cNvPr id="3" name="Group 2">
            <a:extLst>
              <a:ext uri="{FF2B5EF4-FFF2-40B4-BE49-F238E27FC236}">
                <a16:creationId xmlns:a16="http://schemas.microsoft.com/office/drawing/2014/main" id="{4596611C-1E3C-4FB3-8418-A355BDAEE2D7}"/>
              </a:ext>
            </a:extLst>
          </p:cNvPr>
          <p:cNvGrpSpPr/>
          <p:nvPr/>
        </p:nvGrpSpPr>
        <p:grpSpPr>
          <a:xfrm>
            <a:off x="6298731" y="1160408"/>
            <a:ext cx="922560" cy="863289"/>
            <a:chOff x="5680172" y="2984640"/>
            <a:chExt cx="922560" cy="863289"/>
          </a:xfrm>
        </p:grpSpPr>
        <p:sp>
          <p:nvSpPr>
            <p:cNvPr id="47" name="Arc 46">
              <a:extLst>
                <a:ext uri="{FF2B5EF4-FFF2-40B4-BE49-F238E27FC236}">
                  <a16:creationId xmlns:a16="http://schemas.microsoft.com/office/drawing/2014/main" id="{58A8B6DB-D213-4EFE-8579-CB975D67837F}"/>
                </a:ext>
              </a:extLst>
            </p:cNvPr>
            <p:cNvSpPr/>
            <p:nvPr/>
          </p:nvSpPr>
          <p:spPr>
            <a:xfrm rot="20551573">
              <a:off x="5680172" y="3105675"/>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8" name="Arc 47">
              <a:extLst>
                <a:ext uri="{FF2B5EF4-FFF2-40B4-BE49-F238E27FC236}">
                  <a16:creationId xmlns:a16="http://schemas.microsoft.com/office/drawing/2014/main" id="{A869A9C2-833A-4FA9-B90C-ECFAAB64C344}"/>
                </a:ext>
              </a:extLst>
            </p:cNvPr>
            <p:cNvSpPr/>
            <p:nvPr/>
          </p:nvSpPr>
          <p:spPr>
            <a:xfrm rot="20551573">
              <a:off x="5750102" y="2984640"/>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95" name="Group 94">
            <a:extLst>
              <a:ext uri="{FF2B5EF4-FFF2-40B4-BE49-F238E27FC236}">
                <a16:creationId xmlns:a16="http://schemas.microsoft.com/office/drawing/2014/main" id="{BA64EEEE-A023-41A3-985A-19535BFE79AD}"/>
              </a:ext>
            </a:extLst>
          </p:cNvPr>
          <p:cNvGrpSpPr/>
          <p:nvPr/>
        </p:nvGrpSpPr>
        <p:grpSpPr>
          <a:xfrm rot="17298658">
            <a:off x="4818878" y="1247896"/>
            <a:ext cx="922560" cy="863289"/>
            <a:chOff x="5680172" y="2984640"/>
            <a:chExt cx="922560" cy="863289"/>
          </a:xfrm>
        </p:grpSpPr>
        <p:sp>
          <p:nvSpPr>
            <p:cNvPr id="96" name="Arc 95">
              <a:extLst>
                <a:ext uri="{FF2B5EF4-FFF2-40B4-BE49-F238E27FC236}">
                  <a16:creationId xmlns:a16="http://schemas.microsoft.com/office/drawing/2014/main" id="{CA65E5D4-D7EC-4D55-AC7C-1B402ACE67AF}"/>
                </a:ext>
              </a:extLst>
            </p:cNvPr>
            <p:cNvSpPr/>
            <p:nvPr/>
          </p:nvSpPr>
          <p:spPr>
            <a:xfrm rot="20551573">
              <a:off x="5680172" y="3105675"/>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7" name="Arc 96">
              <a:extLst>
                <a:ext uri="{FF2B5EF4-FFF2-40B4-BE49-F238E27FC236}">
                  <a16:creationId xmlns:a16="http://schemas.microsoft.com/office/drawing/2014/main" id="{5EDA4AFF-514B-40C4-AF48-3D51AD927920}"/>
                </a:ext>
              </a:extLst>
            </p:cNvPr>
            <p:cNvSpPr/>
            <p:nvPr/>
          </p:nvSpPr>
          <p:spPr>
            <a:xfrm rot="20551573">
              <a:off x="5750102" y="2984640"/>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98" name="Group 97">
            <a:extLst>
              <a:ext uri="{FF2B5EF4-FFF2-40B4-BE49-F238E27FC236}">
                <a16:creationId xmlns:a16="http://schemas.microsoft.com/office/drawing/2014/main" id="{389ABF47-8009-47AA-9EC1-C1C906CA0A46}"/>
              </a:ext>
            </a:extLst>
          </p:cNvPr>
          <p:cNvGrpSpPr/>
          <p:nvPr/>
        </p:nvGrpSpPr>
        <p:grpSpPr>
          <a:xfrm rot="12950884">
            <a:off x="5270446" y="2056862"/>
            <a:ext cx="922560" cy="863289"/>
            <a:chOff x="5680172" y="2984640"/>
            <a:chExt cx="922560" cy="863289"/>
          </a:xfrm>
        </p:grpSpPr>
        <p:sp>
          <p:nvSpPr>
            <p:cNvPr id="99" name="Arc 98">
              <a:extLst>
                <a:ext uri="{FF2B5EF4-FFF2-40B4-BE49-F238E27FC236}">
                  <a16:creationId xmlns:a16="http://schemas.microsoft.com/office/drawing/2014/main" id="{30870DF2-0C41-479A-AFF4-41E4671E9E6B}"/>
                </a:ext>
              </a:extLst>
            </p:cNvPr>
            <p:cNvSpPr/>
            <p:nvPr/>
          </p:nvSpPr>
          <p:spPr>
            <a:xfrm rot="20551573">
              <a:off x="5680172" y="3105675"/>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0" name="Arc 99">
              <a:extLst>
                <a:ext uri="{FF2B5EF4-FFF2-40B4-BE49-F238E27FC236}">
                  <a16:creationId xmlns:a16="http://schemas.microsoft.com/office/drawing/2014/main" id="{8D72B7F4-B650-4DE6-9699-0C32166D94C6}"/>
                </a:ext>
              </a:extLst>
            </p:cNvPr>
            <p:cNvSpPr/>
            <p:nvPr/>
          </p:nvSpPr>
          <p:spPr>
            <a:xfrm rot="20551573">
              <a:off x="5750102" y="2984640"/>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7D1B020E-40A9-4F8C-A750-546CC0AA870A}"/>
              </a:ext>
            </a:extLst>
          </p:cNvPr>
          <p:cNvGrpSpPr/>
          <p:nvPr/>
        </p:nvGrpSpPr>
        <p:grpSpPr>
          <a:xfrm>
            <a:off x="6276895" y="1167204"/>
            <a:ext cx="922560" cy="863289"/>
            <a:chOff x="5680172" y="2984640"/>
            <a:chExt cx="922560" cy="863289"/>
          </a:xfrm>
        </p:grpSpPr>
        <p:sp>
          <p:nvSpPr>
            <p:cNvPr id="102" name="Arc 101">
              <a:extLst>
                <a:ext uri="{FF2B5EF4-FFF2-40B4-BE49-F238E27FC236}">
                  <a16:creationId xmlns:a16="http://schemas.microsoft.com/office/drawing/2014/main" id="{A418DCAF-9F12-4715-9782-5AE57F77907D}"/>
                </a:ext>
              </a:extLst>
            </p:cNvPr>
            <p:cNvSpPr/>
            <p:nvPr/>
          </p:nvSpPr>
          <p:spPr>
            <a:xfrm rot="20551573">
              <a:off x="5680172" y="3105675"/>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3" name="Arc 102">
              <a:extLst>
                <a:ext uri="{FF2B5EF4-FFF2-40B4-BE49-F238E27FC236}">
                  <a16:creationId xmlns:a16="http://schemas.microsoft.com/office/drawing/2014/main" id="{44DED297-32DC-4C86-AB40-A66D43C6BE0A}"/>
                </a:ext>
              </a:extLst>
            </p:cNvPr>
            <p:cNvSpPr/>
            <p:nvPr/>
          </p:nvSpPr>
          <p:spPr>
            <a:xfrm rot="20551573">
              <a:off x="5750102" y="2984640"/>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104" name="Group 103">
            <a:extLst>
              <a:ext uri="{FF2B5EF4-FFF2-40B4-BE49-F238E27FC236}">
                <a16:creationId xmlns:a16="http://schemas.microsoft.com/office/drawing/2014/main" id="{FB6DEAFA-A9E9-4CA3-83B9-050246C39AE6}"/>
              </a:ext>
            </a:extLst>
          </p:cNvPr>
          <p:cNvGrpSpPr/>
          <p:nvPr/>
        </p:nvGrpSpPr>
        <p:grpSpPr>
          <a:xfrm rot="17298658">
            <a:off x="4833012" y="1251868"/>
            <a:ext cx="922560" cy="863289"/>
            <a:chOff x="5680172" y="2984640"/>
            <a:chExt cx="922560" cy="863289"/>
          </a:xfrm>
        </p:grpSpPr>
        <p:sp>
          <p:nvSpPr>
            <p:cNvPr id="105" name="Arc 104">
              <a:extLst>
                <a:ext uri="{FF2B5EF4-FFF2-40B4-BE49-F238E27FC236}">
                  <a16:creationId xmlns:a16="http://schemas.microsoft.com/office/drawing/2014/main" id="{D09F56F9-F77E-466D-859D-6DF3AC8733DF}"/>
                </a:ext>
              </a:extLst>
            </p:cNvPr>
            <p:cNvSpPr/>
            <p:nvPr/>
          </p:nvSpPr>
          <p:spPr>
            <a:xfrm rot="20551573">
              <a:off x="5680172" y="3105675"/>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6" name="Arc 105">
              <a:extLst>
                <a:ext uri="{FF2B5EF4-FFF2-40B4-BE49-F238E27FC236}">
                  <a16:creationId xmlns:a16="http://schemas.microsoft.com/office/drawing/2014/main" id="{4DA6F094-10A7-4811-AE16-9842D4AE484A}"/>
                </a:ext>
              </a:extLst>
            </p:cNvPr>
            <p:cNvSpPr/>
            <p:nvPr/>
          </p:nvSpPr>
          <p:spPr>
            <a:xfrm rot="20551573">
              <a:off x="5750102" y="2984640"/>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id="{028D0981-DDFA-489B-AF45-26D59373814B}"/>
              </a:ext>
            </a:extLst>
          </p:cNvPr>
          <p:cNvGrpSpPr/>
          <p:nvPr/>
        </p:nvGrpSpPr>
        <p:grpSpPr>
          <a:xfrm rot="12950884">
            <a:off x="5279107" y="2072138"/>
            <a:ext cx="922560" cy="863289"/>
            <a:chOff x="5680172" y="2984640"/>
            <a:chExt cx="922560" cy="863289"/>
          </a:xfrm>
        </p:grpSpPr>
        <p:sp>
          <p:nvSpPr>
            <p:cNvPr id="108" name="Arc 107">
              <a:extLst>
                <a:ext uri="{FF2B5EF4-FFF2-40B4-BE49-F238E27FC236}">
                  <a16:creationId xmlns:a16="http://schemas.microsoft.com/office/drawing/2014/main" id="{6C368244-7BCF-4AC7-A6C0-33C587B14C2F}"/>
                </a:ext>
              </a:extLst>
            </p:cNvPr>
            <p:cNvSpPr/>
            <p:nvPr/>
          </p:nvSpPr>
          <p:spPr>
            <a:xfrm rot="20551573">
              <a:off x="5680172" y="3105675"/>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9" name="Arc 108">
              <a:extLst>
                <a:ext uri="{FF2B5EF4-FFF2-40B4-BE49-F238E27FC236}">
                  <a16:creationId xmlns:a16="http://schemas.microsoft.com/office/drawing/2014/main" id="{7EF416A8-EBA2-4D4D-AA59-A2A0CD427535}"/>
                </a:ext>
              </a:extLst>
            </p:cNvPr>
            <p:cNvSpPr/>
            <p:nvPr/>
          </p:nvSpPr>
          <p:spPr>
            <a:xfrm rot="20551573">
              <a:off x="5750102" y="2984640"/>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110" name="TextBox 109">
            <a:extLst>
              <a:ext uri="{FF2B5EF4-FFF2-40B4-BE49-F238E27FC236}">
                <a16:creationId xmlns:a16="http://schemas.microsoft.com/office/drawing/2014/main" id="{F6413E30-49DE-4EFF-BC07-44D98B015680}"/>
              </a:ext>
            </a:extLst>
          </p:cNvPr>
          <p:cNvSpPr txBox="1"/>
          <p:nvPr/>
        </p:nvSpPr>
        <p:spPr>
          <a:xfrm>
            <a:off x="138748" y="4563620"/>
            <a:ext cx="1212872" cy="276999"/>
          </a:xfrm>
          <a:prstGeom prst="rect">
            <a:avLst/>
          </a:prstGeom>
          <a:noFill/>
        </p:spPr>
        <p:txBody>
          <a:bodyPr wrap="square" rtlCol="0">
            <a:spAutoFit/>
          </a:bodyPr>
          <a:lstStyle/>
          <a:p>
            <a:r>
              <a:rPr lang="en-US" sz="1200" dirty="0"/>
              <a:t>ACTIVATOR TAG</a:t>
            </a:r>
          </a:p>
        </p:txBody>
      </p:sp>
      <p:sp>
        <p:nvSpPr>
          <p:cNvPr id="111" name="TextBox 110">
            <a:extLst>
              <a:ext uri="{FF2B5EF4-FFF2-40B4-BE49-F238E27FC236}">
                <a16:creationId xmlns:a16="http://schemas.microsoft.com/office/drawing/2014/main" id="{915D7137-1769-42CB-9825-1C612BE4AEB3}"/>
              </a:ext>
            </a:extLst>
          </p:cNvPr>
          <p:cNvSpPr txBox="1"/>
          <p:nvPr/>
        </p:nvSpPr>
        <p:spPr>
          <a:xfrm>
            <a:off x="1768235" y="3931931"/>
            <a:ext cx="1100859" cy="276999"/>
          </a:xfrm>
          <a:prstGeom prst="rect">
            <a:avLst/>
          </a:prstGeom>
          <a:noFill/>
        </p:spPr>
        <p:txBody>
          <a:bodyPr wrap="square" rtlCol="0">
            <a:spAutoFit/>
          </a:bodyPr>
          <a:lstStyle/>
          <a:p>
            <a:pPr algn="ctr"/>
            <a:r>
              <a:rPr lang="en-US" sz="1200" dirty="0"/>
              <a:t>GUEST TAGS</a:t>
            </a:r>
          </a:p>
        </p:txBody>
      </p:sp>
      <p:grpSp>
        <p:nvGrpSpPr>
          <p:cNvPr id="112" name="Group 111">
            <a:extLst>
              <a:ext uri="{FF2B5EF4-FFF2-40B4-BE49-F238E27FC236}">
                <a16:creationId xmlns:a16="http://schemas.microsoft.com/office/drawing/2014/main" id="{DD3BA817-1C8C-4643-AD29-50DF3F97665E}"/>
              </a:ext>
            </a:extLst>
          </p:cNvPr>
          <p:cNvGrpSpPr/>
          <p:nvPr/>
        </p:nvGrpSpPr>
        <p:grpSpPr>
          <a:xfrm rot="16200000">
            <a:off x="1172998" y="1436185"/>
            <a:ext cx="925191" cy="920971"/>
            <a:chOff x="5680172" y="2984640"/>
            <a:chExt cx="922560" cy="863289"/>
          </a:xfrm>
        </p:grpSpPr>
        <p:sp>
          <p:nvSpPr>
            <p:cNvPr id="113" name="Arc 112">
              <a:extLst>
                <a:ext uri="{FF2B5EF4-FFF2-40B4-BE49-F238E27FC236}">
                  <a16:creationId xmlns:a16="http://schemas.microsoft.com/office/drawing/2014/main" id="{AADE4063-3E5B-434A-B629-3FD7C5DB9B31}"/>
                </a:ext>
              </a:extLst>
            </p:cNvPr>
            <p:cNvSpPr/>
            <p:nvPr/>
          </p:nvSpPr>
          <p:spPr>
            <a:xfrm rot="20551573">
              <a:off x="5680172" y="3105675"/>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4" name="Arc 113">
              <a:extLst>
                <a:ext uri="{FF2B5EF4-FFF2-40B4-BE49-F238E27FC236}">
                  <a16:creationId xmlns:a16="http://schemas.microsoft.com/office/drawing/2014/main" id="{D3BA6CB3-EEE8-436F-8334-993C66CBD99D}"/>
                </a:ext>
              </a:extLst>
            </p:cNvPr>
            <p:cNvSpPr/>
            <p:nvPr/>
          </p:nvSpPr>
          <p:spPr>
            <a:xfrm rot="20551573">
              <a:off x="5750102" y="2984640"/>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116" name="Group 115">
            <a:extLst>
              <a:ext uri="{FF2B5EF4-FFF2-40B4-BE49-F238E27FC236}">
                <a16:creationId xmlns:a16="http://schemas.microsoft.com/office/drawing/2014/main" id="{E0658364-B23B-4B29-B3E3-7E0BD94ECA72}"/>
              </a:ext>
            </a:extLst>
          </p:cNvPr>
          <p:cNvGrpSpPr/>
          <p:nvPr/>
        </p:nvGrpSpPr>
        <p:grpSpPr>
          <a:xfrm rot="9284828">
            <a:off x="7336739" y="3062407"/>
            <a:ext cx="825346" cy="985204"/>
            <a:chOff x="923665" y="3198389"/>
            <a:chExt cx="825346" cy="985204"/>
          </a:xfrm>
        </p:grpSpPr>
        <p:sp>
          <p:nvSpPr>
            <p:cNvPr id="117" name="Arc 116">
              <a:extLst>
                <a:ext uri="{FF2B5EF4-FFF2-40B4-BE49-F238E27FC236}">
                  <a16:creationId xmlns:a16="http://schemas.microsoft.com/office/drawing/2014/main" id="{05067001-DF42-4682-A9B9-29FF7D7FA8C0}"/>
                </a:ext>
              </a:extLst>
            </p:cNvPr>
            <p:cNvSpPr/>
            <p:nvPr/>
          </p:nvSpPr>
          <p:spPr>
            <a:xfrm rot="17211590">
              <a:off x="951569" y="3386151"/>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8" name="Arc 117">
              <a:extLst>
                <a:ext uri="{FF2B5EF4-FFF2-40B4-BE49-F238E27FC236}">
                  <a16:creationId xmlns:a16="http://schemas.microsoft.com/office/drawing/2014/main" id="{E7D8BF2B-A4C9-4A10-865A-94AFEB760078}"/>
                </a:ext>
              </a:extLst>
            </p:cNvPr>
            <p:cNvSpPr/>
            <p:nvPr/>
          </p:nvSpPr>
          <p:spPr>
            <a:xfrm rot="17211590">
              <a:off x="868477" y="3253577"/>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119" name="Group 118">
            <a:extLst>
              <a:ext uri="{FF2B5EF4-FFF2-40B4-BE49-F238E27FC236}">
                <a16:creationId xmlns:a16="http://schemas.microsoft.com/office/drawing/2014/main" id="{8BE3D20F-E5A1-4141-BB6F-388031CE8FA0}"/>
              </a:ext>
            </a:extLst>
          </p:cNvPr>
          <p:cNvGrpSpPr/>
          <p:nvPr/>
        </p:nvGrpSpPr>
        <p:grpSpPr>
          <a:xfrm rot="16200000">
            <a:off x="1188426" y="1446620"/>
            <a:ext cx="925191" cy="920971"/>
            <a:chOff x="5680172" y="2984640"/>
            <a:chExt cx="922560" cy="863289"/>
          </a:xfrm>
        </p:grpSpPr>
        <p:sp>
          <p:nvSpPr>
            <p:cNvPr id="120" name="Arc 119">
              <a:extLst>
                <a:ext uri="{FF2B5EF4-FFF2-40B4-BE49-F238E27FC236}">
                  <a16:creationId xmlns:a16="http://schemas.microsoft.com/office/drawing/2014/main" id="{E23E173F-1C0E-45EA-9B42-BFC649702AC0}"/>
                </a:ext>
              </a:extLst>
            </p:cNvPr>
            <p:cNvSpPr/>
            <p:nvPr/>
          </p:nvSpPr>
          <p:spPr>
            <a:xfrm rot="20551573">
              <a:off x="5680172" y="3105675"/>
              <a:ext cx="852630" cy="74225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1" name="Arc 120">
              <a:extLst>
                <a:ext uri="{FF2B5EF4-FFF2-40B4-BE49-F238E27FC236}">
                  <a16:creationId xmlns:a16="http://schemas.microsoft.com/office/drawing/2014/main" id="{77EB126D-6F67-49D5-9F44-E950592AD34A}"/>
                </a:ext>
              </a:extLst>
            </p:cNvPr>
            <p:cNvSpPr/>
            <p:nvPr/>
          </p:nvSpPr>
          <p:spPr>
            <a:xfrm rot="20551573">
              <a:off x="5750102" y="2984640"/>
              <a:ext cx="852630" cy="742254"/>
            </a:xfrm>
            <a:prstGeom prst="arc">
              <a:avLst>
                <a:gd name="adj1" fmla="val 16680933"/>
                <a:gd name="adj2" fmla="val 20864692"/>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122" name="TextBox 121">
            <a:extLst>
              <a:ext uri="{FF2B5EF4-FFF2-40B4-BE49-F238E27FC236}">
                <a16:creationId xmlns:a16="http://schemas.microsoft.com/office/drawing/2014/main" id="{7BDFB55D-56F1-4237-8C3A-DEB23F0440D5}"/>
              </a:ext>
            </a:extLst>
          </p:cNvPr>
          <p:cNvSpPr txBox="1"/>
          <p:nvPr/>
        </p:nvSpPr>
        <p:spPr>
          <a:xfrm>
            <a:off x="7192810" y="4012447"/>
            <a:ext cx="1510524" cy="276999"/>
          </a:xfrm>
          <a:prstGeom prst="rect">
            <a:avLst/>
          </a:prstGeom>
          <a:noFill/>
        </p:spPr>
        <p:txBody>
          <a:bodyPr wrap="square" rtlCol="0">
            <a:spAutoFit/>
          </a:bodyPr>
          <a:lstStyle/>
          <a:p>
            <a:r>
              <a:rPr lang="en-US" sz="1100" dirty="0"/>
              <a:t>DEACTIVATOR</a:t>
            </a:r>
            <a:r>
              <a:rPr lang="en-US" sz="1200" dirty="0"/>
              <a:t> </a:t>
            </a:r>
            <a:r>
              <a:rPr lang="en-US" sz="1100" dirty="0"/>
              <a:t>TAG</a:t>
            </a:r>
            <a:endParaRPr lang="en-US" sz="1200" dirty="0"/>
          </a:p>
        </p:txBody>
      </p:sp>
      <p:sp>
        <p:nvSpPr>
          <p:cNvPr id="123" name="Title 1">
            <a:extLst>
              <a:ext uri="{FF2B5EF4-FFF2-40B4-BE49-F238E27FC236}">
                <a16:creationId xmlns:a16="http://schemas.microsoft.com/office/drawing/2014/main" id="{9EB3FB4A-5179-439C-B800-43CAF0B05013}"/>
              </a:ext>
            </a:extLst>
          </p:cNvPr>
          <p:cNvSpPr txBox="1">
            <a:spLocks/>
          </p:cNvSpPr>
          <p:nvPr/>
        </p:nvSpPr>
        <p:spPr>
          <a:xfrm>
            <a:off x="705293" y="171245"/>
            <a:ext cx="8229600" cy="568618"/>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r>
              <a:rPr lang="en-US" sz="2500" dirty="0"/>
              <a:t>How Vuze System Works</a:t>
            </a:r>
            <a:br>
              <a:rPr lang="en-US" sz="2000" dirty="0"/>
            </a:br>
            <a:endParaRPr lang="en-US" sz="2000" dirty="0"/>
          </a:p>
        </p:txBody>
      </p:sp>
      <p:pic>
        <p:nvPicPr>
          <p:cNvPr id="17" name="Picture 16">
            <a:extLst>
              <a:ext uri="{FF2B5EF4-FFF2-40B4-BE49-F238E27FC236}">
                <a16:creationId xmlns:a16="http://schemas.microsoft.com/office/drawing/2014/main" id="{7C4DD449-72A9-4AAD-A00F-3DB2F7842E4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25332" y="3931932"/>
            <a:ext cx="1462158" cy="972504"/>
          </a:xfrm>
          <a:prstGeom prst="rect">
            <a:avLst/>
          </a:prstGeom>
        </p:spPr>
      </p:pic>
    </p:spTree>
    <p:extLst>
      <p:ext uri="{BB962C8B-B14F-4D97-AF65-F5344CB8AC3E}">
        <p14:creationId xmlns:p14="http://schemas.microsoft.com/office/powerpoint/2010/main" val="4211249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23457E-7 L -0.16476 -0.03179 " pathEditMode="relative" rAng="0" ptsTypes="AA">
                                      <p:cBhvr>
                                        <p:cTn id="6" dur="2000" fill="hold"/>
                                        <p:tgtEl>
                                          <p:spTgt spid="15"/>
                                        </p:tgtEl>
                                        <p:attrNameLst>
                                          <p:attrName>ppt_x</p:attrName>
                                          <p:attrName>ppt_y</p:attrName>
                                        </p:attrNameLst>
                                      </p:cBhvr>
                                      <p:rCtr x="-8247" y="-1605"/>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repeatCount="1000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anim calcmode="lin" valueType="num">
                                      <p:cBhvr>
                                        <p:cTn id="12" dur="2000" fill="hold"/>
                                        <p:tgtEl>
                                          <p:spTgt spid="21"/>
                                        </p:tgtEl>
                                        <p:attrNameLst>
                                          <p:attrName>ppt_x</p:attrName>
                                        </p:attrNameLst>
                                      </p:cBhvr>
                                      <p:tavLst>
                                        <p:tav tm="0">
                                          <p:val>
                                            <p:strVal val="#ppt_x"/>
                                          </p:val>
                                        </p:tav>
                                        <p:tav tm="100000">
                                          <p:val>
                                            <p:strVal val="#ppt_x"/>
                                          </p:val>
                                        </p:tav>
                                      </p:tavLst>
                                    </p:anim>
                                    <p:anim calcmode="lin" valueType="num">
                                      <p:cBhvr>
                                        <p:cTn id="13" dur="2000" fill="hold"/>
                                        <p:tgtEl>
                                          <p:spTgt spid="21"/>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9"/>
                                            </p:cond>
                                          </p:stCondLst>
                                        </p:cTn>
                                        <p:tgtEl>
                                          <p:spTgt spid="21"/>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2" presetClass="entr" presetSubtype="0" repeatCount="1000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anim calcmode="lin" valueType="num">
                                      <p:cBhvr>
                                        <p:cTn id="19" dur="2000" fill="hold"/>
                                        <p:tgtEl>
                                          <p:spTgt spid="18"/>
                                        </p:tgtEl>
                                        <p:attrNameLst>
                                          <p:attrName>ppt_x</p:attrName>
                                        </p:attrNameLst>
                                      </p:cBhvr>
                                      <p:tavLst>
                                        <p:tav tm="0">
                                          <p:val>
                                            <p:strVal val="#ppt_x"/>
                                          </p:val>
                                        </p:tav>
                                        <p:tav tm="100000">
                                          <p:val>
                                            <p:strVal val="#ppt_x"/>
                                          </p:val>
                                        </p:tav>
                                      </p:tavLst>
                                    </p:anim>
                                    <p:anim calcmode="lin" valueType="num">
                                      <p:cBhvr>
                                        <p:cTn id="20" dur="2000" fill="hold"/>
                                        <p:tgtEl>
                                          <p:spTgt spid="18"/>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16"/>
                                            </p:cond>
                                          </p:stCondLst>
                                        </p:cTn>
                                        <p:tgtEl>
                                          <p:spTgt spid="1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086 0.00401 L 0.47935 -0.18055 " pathEditMode="fixed" rAng="0" ptsTypes="AA">
                                      <p:cBhvr>
                                        <p:cTn id="24" dur="3000" fill="hold"/>
                                        <p:tgtEl>
                                          <p:spTgt spid="15"/>
                                        </p:tgtEl>
                                        <p:attrNameLst>
                                          <p:attrName>ppt_x</p:attrName>
                                          <p:attrName>ppt_y</p:attrName>
                                        </p:attrNameLst>
                                      </p:cBhvr>
                                      <p:rCtr x="24010" y="-9228"/>
                                    </p:animMotion>
                                  </p:childTnLst>
                                </p:cTn>
                              </p:par>
                            </p:childTnLst>
                          </p:cTn>
                        </p:par>
                      </p:childTnLst>
                    </p:cTn>
                  </p:par>
                  <p:par>
                    <p:cTn id="25" fill="hold">
                      <p:stCondLst>
                        <p:cond delay="indefinite"/>
                      </p:stCondLst>
                      <p:childTnLst>
                        <p:par>
                          <p:cTn id="26" fill="hold">
                            <p:stCondLst>
                              <p:cond delay="0"/>
                            </p:stCondLst>
                            <p:childTnLst>
                              <p:par>
                                <p:cTn id="27" presetID="42" presetClass="entr" presetSubtype="0" repeatCount="300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27"/>
                                            </p:cond>
                                          </p:stCondLst>
                                        </p:cTn>
                                        <p:tgtEl>
                                          <p:spTgt spid="3"/>
                                        </p:tgtEl>
                                        <p:attrNameLst>
                                          <p:attrName>style.visibility</p:attrName>
                                        </p:attrNameLst>
                                      </p:cBhvr>
                                      <p:to>
                                        <p:strVal val="hidden"/>
                                      </p:to>
                                    </p:set>
                                  </p:subTnLst>
                                </p:cTn>
                              </p:par>
                            </p:childTnLst>
                          </p:cTn>
                        </p:par>
                        <p:par>
                          <p:cTn id="32" fill="hold">
                            <p:stCondLst>
                              <p:cond delay="3000"/>
                            </p:stCondLst>
                            <p:childTnLst>
                              <p:par>
                                <p:cTn id="33" presetID="42" presetClass="entr" presetSubtype="0" repeatCount="3000" fill="hold"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1000"/>
                                        <p:tgtEl>
                                          <p:spTgt spid="95"/>
                                        </p:tgtEl>
                                      </p:cBhvr>
                                    </p:animEffect>
                                    <p:anim calcmode="lin" valueType="num">
                                      <p:cBhvr>
                                        <p:cTn id="36" dur="1000" fill="hold"/>
                                        <p:tgtEl>
                                          <p:spTgt spid="95"/>
                                        </p:tgtEl>
                                        <p:attrNameLst>
                                          <p:attrName>ppt_x</p:attrName>
                                        </p:attrNameLst>
                                      </p:cBhvr>
                                      <p:tavLst>
                                        <p:tav tm="0">
                                          <p:val>
                                            <p:strVal val="#ppt_x"/>
                                          </p:val>
                                        </p:tav>
                                        <p:tav tm="100000">
                                          <p:val>
                                            <p:strVal val="#ppt_x"/>
                                          </p:val>
                                        </p:tav>
                                      </p:tavLst>
                                    </p:anim>
                                    <p:anim calcmode="lin" valueType="num">
                                      <p:cBhvr>
                                        <p:cTn id="37" dur="1000" fill="hold"/>
                                        <p:tgtEl>
                                          <p:spTgt spid="95"/>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33"/>
                                            </p:cond>
                                          </p:stCondLst>
                                        </p:cTn>
                                        <p:tgtEl>
                                          <p:spTgt spid="95"/>
                                        </p:tgtEl>
                                        <p:attrNameLst>
                                          <p:attrName>style.visibility</p:attrName>
                                        </p:attrNameLst>
                                      </p:cBhvr>
                                      <p:to>
                                        <p:strVal val="hidden"/>
                                      </p:to>
                                    </p:set>
                                  </p:subTnLst>
                                </p:cTn>
                              </p:par>
                            </p:childTnLst>
                          </p:cTn>
                        </p:par>
                        <p:par>
                          <p:cTn id="38" fill="hold">
                            <p:stCondLst>
                              <p:cond delay="6000"/>
                            </p:stCondLst>
                            <p:childTnLst>
                              <p:par>
                                <p:cTn id="39" presetID="47" presetClass="entr" presetSubtype="0" repeatCount="3000"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1000" fill="hold"/>
                                        <p:tgtEl>
                                          <p:spTgt spid="98"/>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39"/>
                                            </p:cond>
                                          </p:stCondLst>
                                        </p:cTn>
                                        <p:tgtEl>
                                          <p:spTgt spid="98"/>
                                        </p:tgtEl>
                                        <p:attrNameLst>
                                          <p:attrName>style.visibility</p:attrName>
                                        </p:attrNameLst>
                                      </p:cBhvr>
                                      <p:to>
                                        <p:strVal val="hidden"/>
                                      </p:to>
                                    </p:set>
                                  </p:subTnLst>
                                </p:cTn>
                              </p:par>
                            </p:childTnLst>
                          </p:cTn>
                        </p:par>
                        <p:par>
                          <p:cTn id="44" fill="hold">
                            <p:stCondLst>
                              <p:cond delay="9000"/>
                            </p:stCondLst>
                            <p:childTnLst>
                              <p:par>
                                <p:cTn id="45" presetID="42" presetClass="entr" presetSubtype="0" repeatCount="3000" fill="hold" nodeType="after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1000"/>
                                        <p:tgtEl>
                                          <p:spTgt spid="101"/>
                                        </p:tgtEl>
                                      </p:cBhvr>
                                    </p:animEffect>
                                    <p:anim calcmode="lin" valueType="num">
                                      <p:cBhvr>
                                        <p:cTn id="48" dur="1000" fill="hold"/>
                                        <p:tgtEl>
                                          <p:spTgt spid="101"/>
                                        </p:tgtEl>
                                        <p:attrNameLst>
                                          <p:attrName>ppt_x</p:attrName>
                                        </p:attrNameLst>
                                      </p:cBhvr>
                                      <p:tavLst>
                                        <p:tav tm="0">
                                          <p:val>
                                            <p:strVal val="#ppt_x"/>
                                          </p:val>
                                        </p:tav>
                                        <p:tav tm="100000">
                                          <p:val>
                                            <p:strVal val="#ppt_x"/>
                                          </p:val>
                                        </p:tav>
                                      </p:tavLst>
                                    </p:anim>
                                    <p:anim calcmode="lin" valueType="num">
                                      <p:cBhvr>
                                        <p:cTn id="49" dur="1000" fill="hold"/>
                                        <p:tgtEl>
                                          <p:spTgt spid="101"/>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45"/>
                                            </p:cond>
                                          </p:stCondLst>
                                        </p:cTn>
                                        <p:tgtEl>
                                          <p:spTgt spid="101"/>
                                        </p:tgtEl>
                                        <p:attrNameLst>
                                          <p:attrName>style.visibility</p:attrName>
                                        </p:attrNameLst>
                                      </p:cBhvr>
                                      <p:to>
                                        <p:strVal val="hidden"/>
                                      </p:to>
                                    </p:set>
                                  </p:subTnLst>
                                </p:cTn>
                              </p:par>
                            </p:childTnLst>
                          </p:cTn>
                        </p:par>
                        <p:par>
                          <p:cTn id="50" fill="hold">
                            <p:stCondLst>
                              <p:cond delay="12000"/>
                            </p:stCondLst>
                            <p:childTnLst>
                              <p:par>
                                <p:cTn id="51" presetID="42" presetClass="entr" presetSubtype="0" repeatCount="3000" fill="hold" nodeType="after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1000"/>
                                        <p:tgtEl>
                                          <p:spTgt spid="104"/>
                                        </p:tgtEl>
                                      </p:cBhvr>
                                    </p:animEffect>
                                    <p:anim calcmode="lin" valueType="num">
                                      <p:cBhvr>
                                        <p:cTn id="54" dur="1000" fill="hold"/>
                                        <p:tgtEl>
                                          <p:spTgt spid="104"/>
                                        </p:tgtEl>
                                        <p:attrNameLst>
                                          <p:attrName>ppt_x</p:attrName>
                                        </p:attrNameLst>
                                      </p:cBhvr>
                                      <p:tavLst>
                                        <p:tav tm="0">
                                          <p:val>
                                            <p:strVal val="#ppt_x"/>
                                          </p:val>
                                        </p:tav>
                                        <p:tav tm="100000">
                                          <p:val>
                                            <p:strVal val="#ppt_x"/>
                                          </p:val>
                                        </p:tav>
                                      </p:tavLst>
                                    </p:anim>
                                    <p:anim calcmode="lin" valueType="num">
                                      <p:cBhvr>
                                        <p:cTn id="55" dur="1000" fill="hold"/>
                                        <p:tgtEl>
                                          <p:spTgt spid="104"/>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51"/>
                                            </p:cond>
                                          </p:stCondLst>
                                        </p:cTn>
                                        <p:tgtEl>
                                          <p:spTgt spid="104"/>
                                        </p:tgtEl>
                                        <p:attrNameLst>
                                          <p:attrName>style.visibility</p:attrName>
                                        </p:attrNameLst>
                                      </p:cBhvr>
                                      <p:to>
                                        <p:strVal val="hidden"/>
                                      </p:to>
                                    </p:set>
                                  </p:subTnLst>
                                </p:cTn>
                              </p:par>
                            </p:childTnLst>
                          </p:cTn>
                        </p:par>
                        <p:par>
                          <p:cTn id="56" fill="hold">
                            <p:stCondLst>
                              <p:cond delay="15000"/>
                            </p:stCondLst>
                            <p:childTnLst>
                              <p:par>
                                <p:cTn id="57" presetID="47" presetClass="entr" presetSubtype="0" repeatCount="3000" fill="hold"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57"/>
                                            </p:cond>
                                          </p:stCondLst>
                                        </p:cTn>
                                        <p:tgtEl>
                                          <p:spTgt spid="107"/>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42" presetClass="path" presetSubtype="0" repeatCount="5000" accel="50000" decel="50000" fill="hold" nodeType="clickEffect">
                                  <p:stCondLst>
                                    <p:cond delay="0"/>
                                  </p:stCondLst>
                                  <p:childTnLst>
                                    <p:animMotion origin="layout" path="M 0.50243 -0.01513 L -0.00382 -0.03118 " pathEditMode="relative" rAng="0" ptsTypes="AA">
                                      <p:cBhvr>
                                        <p:cTn id="65" dur="2000" fill="hold"/>
                                        <p:tgtEl>
                                          <p:spTgt spid="112"/>
                                        </p:tgtEl>
                                        <p:attrNameLst>
                                          <p:attrName>ppt_x</p:attrName>
                                          <p:attrName>ppt_y</p:attrName>
                                        </p:attrNameLst>
                                      </p:cBhvr>
                                      <p:rCtr x="-25313" y="-802"/>
                                    </p:animMotion>
                                  </p:childTnLst>
                                  <p:subTnLst>
                                    <p:set>
                                      <p:cBhvr override="childStyle">
                                        <p:cTn dur="1" fill="hold" display="0" masterRel="sameClick" afterEffect="1">
                                          <p:stCondLst>
                                            <p:cond evt="end" delay="0">
                                              <p:tn val="64"/>
                                            </p:cond>
                                          </p:stCondLst>
                                        </p:cTn>
                                        <p:tgtEl>
                                          <p:spTgt spid="112"/>
                                        </p:tgtEl>
                                        <p:attrNameLst>
                                          <p:attrName>style.visibility</p:attrName>
                                        </p:attrNameLst>
                                      </p:cBhvr>
                                      <p:to>
                                        <p:strVal val="hidden"/>
                                      </p:to>
                                    </p:set>
                                  </p:subTnLst>
                                </p:cTn>
                              </p:par>
                            </p:childTnLst>
                          </p:cTn>
                        </p:par>
                        <p:par>
                          <p:cTn id="66" fill="hold">
                            <p:stCondLst>
                              <p:cond delay="10000"/>
                            </p:stCondLst>
                            <p:childTnLst>
                              <p:par>
                                <p:cTn id="67" presetID="53" presetClass="entr" presetSubtype="16"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3000" fill="hold"/>
                                        <p:tgtEl>
                                          <p:spTgt spid="45"/>
                                        </p:tgtEl>
                                        <p:attrNameLst>
                                          <p:attrName>ppt_w</p:attrName>
                                        </p:attrNameLst>
                                      </p:cBhvr>
                                      <p:tavLst>
                                        <p:tav tm="0">
                                          <p:val>
                                            <p:fltVal val="0"/>
                                          </p:val>
                                        </p:tav>
                                        <p:tav tm="100000">
                                          <p:val>
                                            <p:strVal val="#ppt_w"/>
                                          </p:val>
                                        </p:tav>
                                      </p:tavLst>
                                    </p:anim>
                                    <p:anim calcmode="lin" valueType="num">
                                      <p:cBhvr>
                                        <p:cTn id="70" dur="3000" fill="hold"/>
                                        <p:tgtEl>
                                          <p:spTgt spid="45"/>
                                        </p:tgtEl>
                                        <p:attrNameLst>
                                          <p:attrName>ppt_h</p:attrName>
                                        </p:attrNameLst>
                                      </p:cBhvr>
                                      <p:tavLst>
                                        <p:tav tm="0">
                                          <p:val>
                                            <p:fltVal val="0"/>
                                          </p:val>
                                        </p:tav>
                                        <p:tav tm="100000">
                                          <p:val>
                                            <p:strVal val="#ppt_h"/>
                                          </p:val>
                                        </p:tav>
                                      </p:tavLst>
                                    </p:anim>
                                    <p:animEffect transition="in" filter="fade">
                                      <p:cBhvr>
                                        <p:cTn id="71" dur="30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600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2000"/>
                                        <p:tgtEl>
                                          <p:spTgt spid="17"/>
                                        </p:tgtEl>
                                      </p:cBhvr>
                                    </p:animEffect>
                                    <p:anim calcmode="lin" valueType="num">
                                      <p:cBhvr>
                                        <p:cTn id="77" dur="2000" fill="hold"/>
                                        <p:tgtEl>
                                          <p:spTgt spid="17"/>
                                        </p:tgtEl>
                                        <p:attrNameLst>
                                          <p:attrName>ppt_x</p:attrName>
                                        </p:attrNameLst>
                                      </p:cBhvr>
                                      <p:tavLst>
                                        <p:tav tm="0">
                                          <p:val>
                                            <p:strVal val="#ppt_x"/>
                                          </p:val>
                                        </p:tav>
                                        <p:tav tm="100000">
                                          <p:val>
                                            <p:strVal val="#ppt_x"/>
                                          </p:val>
                                        </p:tav>
                                      </p:tavLst>
                                    </p:anim>
                                    <p:anim calcmode="lin" valueType="num">
                                      <p:cBhvr>
                                        <p:cTn id="78"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1.11111E-6 -6.17284E-7 L 0.46545 -0.56389 " pathEditMode="relative" rAng="0" ptsTypes="AA">
                                      <p:cBhvr>
                                        <p:cTn id="82" dur="3000" fill="hold"/>
                                        <p:tgtEl>
                                          <p:spTgt spid="17"/>
                                        </p:tgtEl>
                                        <p:attrNameLst>
                                          <p:attrName>ppt_x</p:attrName>
                                          <p:attrName>ppt_y</p:attrName>
                                        </p:attrNameLst>
                                      </p:cBhvr>
                                      <p:rCtr x="23264" y="-28210"/>
                                    </p:animMotion>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0.65069 -0.18796 L 0.67274 0.13457 " pathEditMode="relative" rAng="0" ptsTypes="AA">
                                      <p:cBhvr>
                                        <p:cTn id="86" dur="2000" fill="hold"/>
                                        <p:tgtEl>
                                          <p:spTgt spid="15"/>
                                        </p:tgtEl>
                                        <p:attrNameLst>
                                          <p:attrName>ppt_x</p:attrName>
                                          <p:attrName>ppt_y</p:attrName>
                                        </p:attrNameLst>
                                      </p:cBhvr>
                                      <p:rCtr x="1094" y="16111"/>
                                    </p:animMotion>
                                  </p:childTnLst>
                                </p:cTn>
                              </p:par>
                              <p:par>
                                <p:cTn id="87" presetID="42" presetClass="path" presetSubtype="0" accel="50000" decel="50000" fill="hold" nodeType="withEffect">
                                  <p:stCondLst>
                                    <p:cond delay="0"/>
                                  </p:stCondLst>
                                  <p:childTnLst>
                                    <p:animMotion origin="layout" path="M 0.4559 -0.49352 L 0.47951 -0.16451 " pathEditMode="relative" rAng="0" ptsTypes="AA">
                                      <p:cBhvr>
                                        <p:cTn id="88" dur="2000" fill="hold"/>
                                        <p:tgtEl>
                                          <p:spTgt spid="17"/>
                                        </p:tgtEl>
                                        <p:attrNameLst>
                                          <p:attrName>ppt_x</p:attrName>
                                          <p:attrName>ppt_y</p:attrName>
                                        </p:attrNameLst>
                                      </p:cBhvr>
                                      <p:rCtr x="1181" y="16451"/>
                                    </p:animMotion>
                                  </p:childTnLst>
                                  <p:subTnLst>
                                    <p:set>
                                      <p:cBhvr override="childStyle">
                                        <p:cTn dur="1" fill="hold" display="0" masterRel="sameClick" afterEffect="1">
                                          <p:stCondLst>
                                            <p:cond evt="end" delay="0">
                                              <p:tn val="87"/>
                                            </p:cond>
                                          </p:stCondLst>
                                        </p:cTn>
                                        <p:tgtEl>
                                          <p:spTgt spid="17"/>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47" presetClass="entr" presetSubtype="0" repeatCount="10000" fill="hold" nodeType="clickEffect">
                                  <p:stCondLst>
                                    <p:cond delay="0"/>
                                  </p:stCondLst>
                                  <p:childTnLst>
                                    <p:set>
                                      <p:cBhvr>
                                        <p:cTn id="92" dur="1" fill="hold">
                                          <p:stCondLst>
                                            <p:cond delay="0"/>
                                          </p:stCondLst>
                                        </p:cTn>
                                        <p:tgtEl>
                                          <p:spTgt spid="116"/>
                                        </p:tgtEl>
                                        <p:attrNameLst>
                                          <p:attrName>style.visibility</p:attrName>
                                        </p:attrNameLst>
                                      </p:cBhvr>
                                      <p:to>
                                        <p:strVal val="visible"/>
                                      </p:to>
                                    </p:set>
                                    <p:animEffect transition="in" filter="fade">
                                      <p:cBhvr>
                                        <p:cTn id="93" dur="1000"/>
                                        <p:tgtEl>
                                          <p:spTgt spid="116"/>
                                        </p:tgtEl>
                                      </p:cBhvr>
                                    </p:animEffect>
                                    <p:anim calcmode="lin" valueType="num">
                                      <p:cBhvr>
                                        <p:cTn id="94" dur="1000" fill="hold"/>
                                        <p:tgtEl>
                                          <p:spTgt spid="116"/>
                                        </p:tgtEl>
                                        <p:attrNameLst>
                                          <p:attrName>ppt_x</p:attrName>
                                        </p:attrNameLst>
                                      </p:cBhvr>
                                      <p:tavLst>
                                        <p:tav tm="0">
                                          <p:val>
                                            <p:strVal val="#ppt_x"/>
                                          </p:val>
                                        </p:tav>
                                        <p:tav tm="100000">
                                          <p:val>
                                            <p:strVal val="#ppt_x"/>
                                          </p:val>
                                        </p:tav>
                                      </p:tavLst>
                                    </p:anim>
                                    <p:anim calcmode="lin" valueType="num">
                                      <p:cBhvr>
                                        <p:cTn id="95" dur="1000" fill="hold"/>
                                        <p:tgtEl>
                                          <p:spTgt spid="116"/>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91"/>
                                            </p:cond>
                                          </p:stCondLst>
                                        </p:cTn>
                                        <p:tgtEl>
                                          <p:spTgt spid="116"/>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42" presetClass="path" presetSubtype="0" repeatCount="5000" accel="50000" decel="50000" fill="hold" nodeType="clickEffect">
                                  <p:stCondLst>
                                    <p:cond delay="0"/>
                                  </p:stCondLst>
                                  <p:childTnLst>
                                    <p:animMotion origin="layout" path="M 0.57031 0.32994 L -0.00382 -0.03117 " pathEditMode="relative" rAng="0" ptsTypes="AA">
                                      <p:cBhvr>
                                        <p:cTn id="99" dur="2000" fill="hold"/>
                                        <p:tgtEl>
                                          <p:spTgt spid="119"/>
                                        </p:tgtEl>
                                        <p:attrNameLst>
                                          <p:attrName>ppt_x</p:attrName>
                                          <p:attrName>ppt_y</p:attrName>
                                        </p:attrNameLst>
                                      </p:cBhvr>
                                      <p:rCtr x="-28802" y="-19784"/>
                                    </p:animMotion>
                                  </p:childTnLst>
                                  <p:subTnLst>
                                    <p:set>
                                      <p:cBhvr override="childStyle">
                                        <p:cTn dur="1" fill="hold" display="0" masterRel="sameClick" afterEffect="1">
                                          <p:stCondLst>
                                            <p:cond evt="end" delay="0">
                                              <p:tn val="98"/>
                                            </p:cond>
                                          </p:stCondLst>
                                        </p:cTn>
                                        <p:tgtEl>
                                          <p:spTgt spid="119"/>
                                        </p:tgtEl>
                                        <p:attrNameLst>
                                          <p:attrName>style.visibility</p:attrName>
                                        </p:attrNameLst>
                                      </p:cBhvr>
                                      <p:to>
                                        <p:strVal val="hidden"/>
                                      </p:to>
                                    </p:set>
                                  </p:subTnLst>
                                </p:cTn>
                              </p:par>
                            </p:childTnLst>
                          </p:cTn>
                        </p:par>
                        <p:par>
                          <p:cTn id="100" fill="hold">
                            <p:stCondLst>
                              <p:cond delay="10000"/>
                            </p:stCondLst>
                            <p:childTnLst>
                              <p:par>
                                <p:cTn id="101" presetID="10" presetClass="exit" presetSubtype="0" fill="hold" grpId="1" nodeType="afterEffect">
                                  <p:stCondLst>
                                    <p:cond delay="0"/>
                                  </p:stCondLst>
                                  <p:childTnLst>
                                    <p:animEffect transition="out" filter="fade">
                                      <p:cBhvr>
                                        <p:cTn id="102" dur="3000"/>
                                        <p:tgtEl>
                                          <p:spTgt spid="45"/>
                                        </p:tgtEl>
                                      </p:cBhvr>
                                    </p:animEffect>
                                    <p:set>
                                      <p:cBhvr>
                                        <p:cTn id="103" dur="1" fill="hold">
                                          <p:stCondLst>
                                            <p:cond delay="29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C8DD8E8-5C58-4103-A691-E70D75BB40F6}"/>
              </a:ext>
            </a:extLst>
          </p:cNvPr>
          <p:cNvGrpSpPr/>
          <p:nvPr/>
        </p:nvGrpSpPr>
        <p:grpSpPr>
          <a:xfrm>
            <a:off x="248402" y="51181"/>
            <a:ext cx="8843568" cy="5036875"/>
            <a:chOff x="847493" y="150545"/>
            <a:chExt cx="7568889" cy="4867507"/>
          </a:xfrm>
        </p:grpSpPr>
        <p:pic>
          <p:nvPicPr>
            <p:cNvPr id="2" name="Picture 1">
              <a:extLst>
                <a:ext uri="{FF2B5EF4-FFF2-40B4-BE49-F238E27FC236}">
                  <a16:creationId xmlns:a16="http://schemas.microsoft.com/office/drawing/2014/main" id="{820F261D-D4D1-4A87-9C18-C215B56C9D80}"/>
                </a:ext>
              </a:extLst>
            </p:cNvPr>
            <p:cNvPicPr>
              <a:picLocks noChangeAspect="1"/>
            </p:cNvPicPr>
            <p:nvPr/>
          </p:nvPicPr>
          <p:blipFill>
            <a:blip r:embed="rId2"/>
            <a:stretch>
              <a:fillRect/>
            </a:stretch>
          </p:blipFill>
          <p:spPr>
            <a:xfrm rot="5400000">
              <a:off x="2198184" y="-1200146"/>
              <a:ext cx="4867507" cy="7568889"/>
            </a:xfrm>
            <a:prstGeom prst="rect">
              <a:avLst/>
            </a:prstGeom>
          </p:spPr>
        </p:pic>
        <p:sp>
          <p:nvSpPr>
            <p:cNvPr id="3" name="Rectangle 2">
              <a:extLst>
                <a:ext uri="{FF2B5EF4-FFF2-40B4-BE49-F238E27FC236}">
                  <a16:creationId xmlns:a16="http://schemas.microsoft.com/office/drawing/2014/main" id="{287AF0A3-65D0-473E-AD11-0CDD5BB29A21}"/>
                </a:ext>
              </a:extLst>
            </p:cNvPr>
            <p:cNvSpPr/>
            <p:nvPr/>
          </p:nvSpPr>
          <p:spPr>
            <a:xfrm>
              <a:off x="2121519" y="3925229"/>
              <a:ext cx="285750" cy="114300"/>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11</a:t>
              </a:r>
            </a:p>
          </p:txBody>
        </p:sp>
        <p:sp>
          <p:nvSpPr>
            <p:cNvPr id="5" name="Rectangle 4">
              <a:extLst>
                <a:ext uri="{FF2B5EF4-FFF2-40B4-BE49-F238E27FC236}">
                  <a16:creationId xmlns:a16="http://schemas.microsoft.com/office/drawing/2014/main" id="{01FC780B-6974-4F49-87B0-F35B6662D158}"/>
                </a:ext>
              </a:extLst>
            </p:cNvPr>
            <p:cNvSpPr/>
            <p:nvPr/>
          </p:nvSpPr>
          <p:spPr>
            <a:xfrm>
              <a:off x="4769934" y="3925229"/>
              <a:ext cx="285750" cy="114300"/>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12</a:t>
              </a:r>
            </a:p>
          </p:txBody>
        </p:sp>
        <p:sp>
          <p:nvSpPr>
            <p:cNvPr id="6" name="Rectangle 5">
              <a:extLst>
                <a:ext uri="{FF2B5EF4-FFF2-40B4-BE49-F238E27FC236}">
                  <a16:creationId xmlns:a16="http://schemas.microsoft.com/office/drawing/2014/main" id="{3CB9B7D8-A87E-455E-B207-96AD2051A7A5}"/>
                </a:ext>
              </a:extLst>
            </p:cNvPr>
            <p:cNvSpPr/>
            <p:nvPr/>
          </p:nvSpPr>
          <p:spPr>
            <a:xfrm>
              <a:off x="5570034" y="3925229"/>
              <a:ext cx="285750" cy="114300"/>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13</a:t>
              </a:r>
            </a:p>
          </p:txBody>
        </p:sp>
        <p:sp>
          <p:nvSpPr>
            <p:cNvPr id="7" name="Rectangle 6">
              <a:extLst>
                <a:ext uri="{FF2B5EF4-FFF2-40B4-BE49-F238E27FC236}">
                  <a16:creationId xmlns:a16="http://schemas.microsoft.com/office/drawing/2014/main" id="{A37DAD90-B23F-4E9C-960D-1A315878CC97}"/>
                </a:ext>
              </a:extLst>
            </p:cNvPr>
            <p:cNvSpPr/>
            <p:nvPr/>
          </p:nvSpPr>
          <p:spPr>
            <a:xfrm>
              <a:off x="6687944" y="4142678"/>
              <a:ext cx="285750" cy="114300"/>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14</a:t>
              </a:r>
            </a:p>
          </p:txBody>
        </p:sp>
        <p:sp>
          <p:nvSpPr>
            <p:cNvPr id="8" name="Rectangle 7">
              <a:extLst>
                <a:ext uri="{FF2B5EF4-FFF2-40B4-BE49-F238E27FC236}">
                  <a16:creationId xmlns:a16="http://schemas.microsoft.com/office/drawing/2014/main" id="{EC587EEC-D552-4D12-A4E6-C927EB831048}"/>
                </a:ext>
              </a:extLst>
            </p:cNvPr>
            <p:cNvSpPr/>
            <p:nvPr/>
          </p:nvSpPr>
          <p:spPr>
            <a:xfrm>
              <a:off x="7529860" y="4142678"/>
              <a:ext cx="285750" cy="114300"/>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15</a:t>
              </a:r>
            </a:p>
          </p:txBody>
        </p:sp>
        <p:sp>
          <p:nvSpPr>
            <p:cNvPr id="9" name="Rectangle 8">
              <a:extLst>
                <a:ext uri="{FF2B5EF4-FFF2-40B4-BE49-F238E27FC236}">
                  <a16:creationId xmlns:a16="http://schemas.microsoft.com/office/drawing/2014/main" id="{C666295D-8C7A-4FAB-969E-AE55186DD1B4}"/>
                </a:ext>
              </a:extLst>
            </p:cNvPr>
            <p:cNvSpPr/>
            <p:nvPr/>
          </p:nvSpPr>
          <p:spPr>
            <a:xfrm>
              <a:off x="3366275" y="2584298"/>
              <a:ext cx="285750" cy="114300"/>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24</a:t>
              </a:r>
            </a:p>
          </p:txBody>
        </p:sp>
        <p:sp>
          <p:nvSpPr>
            <p:cNvPr id="10" name="Rectangle 9">
              <a:extLst>
                <a:ext uri="{FF2B5EF4-FFF2-40B4-BE49-F238E27FC236}">
                  <a16:creationId xmlns:a16="http://schemas.microsoft.com/office/drawing/2014/main" id="{BE8C5C8F-BF6E-4F11-BAF5-A2C89C6B1481}"/>
                </a:ext>
              </a:extLst>
            </p:cNvPr>
            <p:cNvSpPr/>
            <p:nvPr/>
          </p:nvSpPr>
          <p:spPr>
            <a:xfrm>
              <a:off x="2171700" y="2373816"/>
              <a:ext cx="285750" cy="114300"/>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22</a:t>
              </a:r>
            </a:p>
          </p:txBody>
        </p:sp>
        <p:sp>
          <p:nvSpPr>
            <p:cNvPr id="11" name="Rectangle 10">
              <a:extLst>
                <a:ext uri="{FF2B5EF4-FFF2-40B4-BE49-F238E27FC236}">
                  <a16:creationId xmlns:a16="http://schemas.microsoft.com/office/drawing/2014/main" id="{45F60918-AACD-4648-B100-E0BF30EAFAF4}"/>
                </a:ext>
              </a:extLst>
            </p:cNvPr>
            <p:cNvSpPr/>
            <p:nvPr/>
          </p:nvSpPr>
          <p:spPr>
            <a:xfrm>
              <a:off x="2975982" y="2889560"/>
              <a:ext cx="285750" cy="114300"/>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23</a:t>
              </a:r>
            </a:p>
          </p:txBody>
        </p:sp>
        <p:sp>
          <p:nvSpPr>
            <p:cNvPr id="12" name="Rectangle 11">
              <a:extLst>
                <a:ext uri="{FF2B5EF4-FFF2-40B4-BE49-F238E27FC236}">
                  <a16:creationId xmlns:a16="http://schemas.microsoft.com/office/drawing/2014/main" id="{8F418394-9405-4E8C-B48F-814ACA605355}"/>
                </a:ext>
              </a:extLst>
            </p:cNvPr>
            <p:cNvSpPr/>
            <p:nvPr/>
          </p:nvSpPr>
          <p:spPr>
            <a:xfrm>
              <a:off x="1325602" y="2836592"/>
              <a:ext cx="285750" cy="114300"/>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21</a:t>
              </a:r>
            </a:p>
          </p:txBody>
        </p:sp>
        <p:sp>
          <p:nvSpPr>
            <p:cNvPr id="13" name="Rectangle 12">
              <a:extLst>
                <a:ext uri="{FF2B5EF4-FFF2-40B4-BE49-F238E27FC236}">
                  <a16:creationId xmlns:a16="http://schemas.microsoft.com/office/drawing/2014/main" id="{1AC838F4-8169-4A0A-8CF9-F8E6177A2CA4}"/>
                </a:ext>
              </a:extLst>
            </p:cNvPr>
            <p:cNvSpPr/>
            <p:nvPr/>
          </p:nvSpPr>
          <p:spPr>
            <a:xfrm>
              <a:off x="1371600" y="2072733"/>
              <a:ext cx="285750" cy="114300"/>
            </a:xfrm>
            <a:prstGeom prst="rect">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31</a:t>
              </a:r>
            </a:p>
          </p:txBody>
        </p:sp>
        <p:sp>
          <p:nvSpPr>
            <p:cNvPr id="14" name="Rectangle 13">
              <a:extLst>
                <a:ext uri="{FF2B5EF4-FFF2-40B4-BE49-F238E27FC236}">
                  <a16:creationId xmlns:a16="http://schemas.microsoft.com/office/drawing/2014/main" id="{986D5654-7B8F-4334-B22A-288F6CA31E0E}"/>
                </a:ext>
              </a:extLst>
            </p:cNvPr>
            <p:cNvSpPr/>
            <p:nvPr/>
          </p:nvSpPr>
          <p:spPr>
            <a:xfrm>
              <a:off x="1367418" y="1844133"/>
              <a:ext cx="285750" cy="114300"/>
            </a:xfrm>
            <a:prstGeom prst="rect">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32</a:t>
              </a:r>
            </a:p>
          </p:txBody>
        </p:sp>
        <p:sp>
          <p:nvSpPr>
            <p:cNvPr id="15" name="Rectangle 14">
              <a:extLst>
                <a:ext uri="{FF2B5EF4-FFF2-40B4-BE49-F238E27FC236}">
                  <a16:creationId xmlns:a16="http://schemas.microsoft.com/office/drawing/2014/main" id="{FA1298AD-2BE0-4C2A-908E-666F615D28C2}"/>
                </a:ext>
              </a:extLst>
            </p:cNvPr>
            <p:cNvSpPr/>
            <p:nvPr/>
          </p:nvSpPr>
          <p:spPr>
            <a:xfrm>
              <a:off x="2723686" y="2072733"/>
              <a:ext cx="285750" cy="114300"/>
            </a:xfrm>
            <a:prstGeom prst="rect">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33</a:t>
              </a:r>
            </a:p>
          </p:txBody>
        </p:sp>
        <p:sp>
          <p:nvSpPr>
            <p:cNvPr id="16" name="Rectangle 15">
              <a:extLst>
                <a:ext uri="{FF2B5EF4-FFF2-40B4-BE49-F238E27FC236}">
                  <a16:creationId xmlns:a16="http://schemas.microsoft.com/office/drawing/2014/main" id="{FBD9CCFE-CA70-4F4F-87B0-F274D0F6D953}"/>
                </a:ext>
              </a:extLst>
            </p:cNvPr>
            <p:cNvSpPr/>
            <p:nvPr/>
          </p:nvSpPr>
          <p:spPr>
            <a:xfrm>
              <a:off x="2737625" y="1844133"/>
              <a:ext cx="285750" cy="114300"/>
            </a:xfrm>
            <a:prstGeom prst="rect">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34</a:t>
              </a:r>
            </a:p>
          </p:txBody>
        </p:sp>
        <p:sp>
          <p:nvSpPr>
            <p:cNvPr id="17" name="Rectangle 16">
              <a:extLst>
                <a:ext uri="{FF2B5EF4-FFF2-40B4-BE49-F238E27FC236}">
                  <a16:creationId xmlns:a16="http://schemas.microsoft.com/office/drawing/2014/main" id="{550F9446-90DB-47C9-8A72-9F3857E635C5}"/>
                </a:ext>
              </a:extLst>
            </p:cNvPr>
            <p:cNvSpPr/>
            <p:nvPr/>
          </p:nvSpPr>
          <p:spPr>
            <a:xfrm>
              <a:off x="4346186" y="1901283"/>
              <a:ext cx="285750" cy="114300"/>
            </a:xfrm>
            <a:prstGeom prst="rect">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35</a:t>
              </a:r>
            </a:p>
          </p:txBody>
        </p:sp>
        <p:sp>
          <p:nvSpPr>
            <p:cNvPr id="18" name="Rectangle 17">
              <a:extLst>
                <a:ext uri="{FF2B5EF4-FFF2-40B4-BE49-F238E27FC236}">
                  <a16:creationId xmlns:a16="http://schemas.microsoft.com/office/drawing/2014/main" id="{40EE97F0-0590-4A32-BFC0-5263B1634F61}"/>
                </a:ext>
              </a:extLst>
            </p:cNvPr>
            <p:cNvSpPr/>
            <p:nvPr/>
          </p:nvSpPr>
          <p:spPr>
            <a:xfrm>
              <a:off x="3967046" y="1650380"/>
              <a:ext cx="285750" cy="114300"/>
            </a:xfrm>
            <a:prstGeom prst="rect">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36</a:t>
              </a:r>
            </a:p>
          </p:txBody>
        </p:sp>
        <p:sp>
          <p:nvSpPr>
            <p:cNvPr id="19" name="Rectangle 18">
              <a:extLst>
                <a:ext uri="{FF2B5EF4-FFF2-40B4-BE49-F238E27FC236}">
                  <a16:creationId xmlns:a16="http://schemas.microsoft.com/office/drawing/2014/main" id="{B0C6491E-3ED5-4D76-A70E-65AA8E32E36A}"/>
                </a:ext>
              </a:extLst>
            </p:cNvPr>
            <p:cNvSpPr/>
            <p:nvPr/>
          </p:nvSpPr>
          <p:spPr>
            <a:xfrm>
              <a:off x="3967046" y="1396691"/>
              <a:ext cx="285750" cy="114300"/>
            </a:xfrm>
            <a:prstGeom prst="rect">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37</a:t>
              </a:r>
            </a:p>
          </p:txBody>
        </p:sp>
        <p:sp>
          <p:nvSpPr>
            <p:cNvPr id="20" name="Rectangle 19">
              <a:extLst>
                <a:ext uri="{FF2B5EF4-FFF2-40B4-BE49-F238E27FC236}">
                  <a16:creationId xmlns:a16="http://schemas.microsoft.com/office/drawing/2014/main" id="{66329421-9E74-480D-A5C0-127304E0F128}"/>
                </a:ext>
              </a:extLst>
            </p:cNvPr>
            <p:cNvSpPr/>
            <p:nvPr/>
          </p:nvSpPr>
          <p:spPr>
            <a:xfrm>
              <a:off x="2264395" y="1151452"/>
              <a:ext cx="431006" cy="110729"/>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BAR 2</a:t>
              </a:r>
              <a:r>
                <a:rPr lang="en-US" sz="1050" dirty="0">
                  <a:solidFill>
                    <a:schemeClr val="tx1"/>
                  </a:solidFill>
                </a:rPr>
                <a:t> </a:t>
              </a:r>
            </a:p>
          </p:txBody>
        </p:sp>
        <p:sp>
          <p:nvSpPr>
            <p:cNvPr id="21" name="Rectangle 20">
              <a:extLst>
                <a:ext uri="{FF2B5EF4-FFF2-40B4-BE49-F238E27FC236}">
                  <a16:creationId xmlns:a16="http://schemas.microsoft.com/office/drawing/2014/main" id="{6EEFD95F-9B8F-4660-BBF9-189378A3008A}"/>
                </a:ext>
              </a:extLst>
            </p:cNvPr>
            <p:cNvSpPr/>
            <p:nvPr/>
          </p:nvSpPr>
          <p:spPr>
            <a:xfrm>
              <a:off x="2264395" y="820748"/>
              <a:ext cx="431006" cy="110729"/>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BAR 3</a:t>
              </a:r>
              <a:r>
                <a:rPr lang="en-US" sz="1050" dirty="0">
                  <a:solidFill>
                    <a:schemeClr val="tx1"/>
                  </a:solidFill>
                </a:rPr>
                <a:t> </a:t>
              </a:r>
            </a:p>
          </p:txBody>
        </p:sp>
        <p:sp>
          <p:nvSpPr>
            <p:cNvPr id="22" name="Rectangle 21">
              <a:extLst>
                <a:ext uri="{FF2B5EF4-FFF2-40B4-BE49-F238E27FC236}">
                  <a16:creationId xmlns:a16="http://schemas.microsoft.com/office/drawing/2014/main" id="{71F91B52-F190-4E78-AA70-E2190740EDF9}"/>
                </a:ext>
              </a:extLst>
            </p:cNvPr>
            <p:cNvSpPr/>
            <p:nvPr/>
          </p:nvSpPr>
          <p:spPr>
            <a:xfrm>
              <a:off x="1180346" y="618981"/>
              <a:ext cx="431006" cy="110729"/>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BAR 5</a:t>
              </a:r>
              <a:r>
                <a:rPr lang="en-US" sz="1050" dirty="0">
                  <a:solidFill>
                    <a:schemeClr val="tx1"/>
                  </a:solidFill>
                </a:rPr>
                <a:t> </a:t>
              </a:r>
            </a:p>
          </p:txBody>
        </p:sp>
        <p:sp>
          <p:nvSpPr>
            <p:cNvPr id="23" name="Rectangle 22">
              <a:extLst>
                <a:ext uri="{FF2B5EF4-FFF2-40B4-BE49-F238E27FC236}">
                  <a16:creationId xmlns:a16="http://schemas.microsoft.com/office/drawing/2014/main" id="{6B0414FA-3C77-44B6-A4E5-F632EF9277A7}"/>
                </a:ext>
              </a:extLst>
            </p:cNvPr>
            <p:cNvSpPr/>
            <p:nvPr/>
          </p:nvSpPr>
          <p:spPr>
            <a:xfrm>
              <a:off x="1833388" y="618981"/>
              <a:ext cx="431006" cy="110729"/>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BAR 4</a:t>
              </a:r>
              <a:r>
                <a:rPr lang="en-US" sz="1050" dirty="0">
                  <a:solidFill>
                    <a:schemeClr val="tx1"/>
                  </a:solidFill>
                </a:rPr>
                <a:t> </a:t>
              </a:r>
            </a:p>
          </p:txBody>
        </p:sp>
        <p:sp>
          <p:nvSpPr>
            <p:cNvPr id="24" name="Rectangle 23">
              <a:extLst>
                <a:ext uri="{FF2B5EF4-FFF2-40B4-BE49-F238E27FC236}">
                  <a16:creationId xmlns:a16="http://schemas.microsoft.com/office/drawing/2014/main" id="{66EB29CE-4C3E-4DDF-B1EF-DCC4991B68DC}"/>
                </a:ext>
              </a:extLst>
            </p:cNvPr>
            <p:cNvSpPr/>
            <p:nvPr/>
          </p:nvSpPr>
          <p:spPr>
            <a:xfrm>
              <a:off x="2578430" y="516574"/>
              <a:ext cx="431006" cy="110729"/>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BAR 6</a:t>
              </a:r>
              <a:r>
                <a:rPr lang="en-US" sz="1050" dirty="0">
                  <a:solidFill>
                    <a:schemeClr val="tx1"/>
                  </a:solidFill>
                </a:rPr>
                <a:t> </a:t>
              </a:r>
            </a:p>
          </p:txBody>
        </p:sp>
        <p:sp>
          <p:nvSpPr>
            <p:cNvPr id="25" name="Rectangle 24">
              <a:extLst>
                <a:ext uri="{FF2B5EF4-FFF2-40B4-BE49-F238E27FC236}">
                  <a16:creationId xmlns:a16="http://schemas.microsoft.com/office/drawing/2014/main" id="{C16239C0-59C5-4819-A11C-319A769C0195}"/>
                </a:ext>
              </a:extLst>
            </p:cNvPr>
            <p:cNvSpPr/>
            <p:nvPr/>
          </p:nvSpPr>
          <p:spPr>
            <a:xfrm>
              <a:off x="1294790" y="329398"/>
              <a:ext cx="431006" cy="110729"/>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BAR 7</a:t>
              </a:r>
              <a:r>
                <a:rPr lang="en-US" sz="1050" dirty="0">
                  <a:solidFill>
                    <a:schemeClr val="tx1"/>
                  </a:solidFill>
                </a:rPr>
                <a:t> </a:t>
              </a:r>
            </a:p>
          </p:txBody>
        </p:sp>
        <p:sp>
          <p:nvSpPr>
            <p:cNvPr id="26" name="Rectangle 25">
              <a:extLst>
                <a:ext uri="{FF2B5EF4-FFF2-40B4-BE49-F238E27FC236}">
                  <a16:creationId xmlns:a16="http://schemas.microsoft.com/office/drawing/2014/main" id="{68165F97-97EC-4802-8A44-C07DC0035E20}"/>
                </a:ext>
              </a:extLst>
            </p:cNvPr>
            <p:cNvSpPr/>
            <p:nvPr/>
          </p:nvSpPr>
          <p:spPr>
            <a:xfrm>
              <a:off x="2264395" y="1455626"/>
              <a:ext cx="431006" cy="110729"/>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BAR 1</a:t>
              </a:r>
              <a:r>
                <a:rPr lang="en-US" sz="1050" dirty="0">
                  <a:solidFill>
                    <a:schemeClr val="tx1"/>
                  </a:solidFill>
                </a:rPr>
                <a:t> </a:t>
              </a:r>
            </a:p>
          </p:txBody>
        </p:sp>
        <p:sp>
          <p:nvSpPr>
            <p:cNvPr id="27" name="Rectangle 26">
              <a:extLst>
                <a:ext uri="{FF2B5EF4-FFF2-40B4-BE49-F238E27FC236}">
                  <a16:creationId xmlns:a16="http://schemas.microsoft.com/office/drawing/2014/main" id="{0765B280-0AD1-4ACB-9100-4AB8A0C6A687}"/>
                </a:ext>
              </a:extLst>
            </p:cNvPr>
            <p:cNvSpPr/>
            <p:nvPr/>
          </p:nvSpPr>
          <p:spPr>
            <a:xfrm>
              <a:off x="7386985" y="2489506"/>
              <a:ext cx="285750" cy="11430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48</a:t>
              </a:r>
            </a:p>
          </p:txBody>
        </p:sp>
        <p:sp>
          <p:nvSpPr>
            <p:cNvPr id="28" name="Rectangle 27">
              <a:extLst>
                <a:ext uri="{FF2B5EF4-FFF2-40B4-BE49-F238E27FC236}">
                  <a16:creationId xmlns:a16="http://schemas.microsoft.com/office/drawing/2014/main" id="{6C8E8E05-8DA0-408A-B780-AA30DB72D7A1}"/>
                </a:ext>
              </a:extLst>
            </p:cNvPr>
            <p:cNvSpPr/>
            <p:nvPr/>
          </p:nvSpPr>
          <p:spPr>
            <a:xfrm>
              <a:off x="7386985" y="2812894"/>
              <a:ext cx="285750" cy="11430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47</a:t>
              </a:r>
            </a:p>
          </p:txBody>
        </p:sp>
        <p:sp>
          <p:nvSpPr>
            <p:cNvPr id="29" name="Rectangle 28">
              <a:extLst>
                <a:ext uri="{FF2B5EF4-FFF2-40B4-BE49-F238E27FC236}">
                  <a16:creationId xmlns:a16="http://schemas.microsoft.com/office/drawing/2014/main" id="{D67294A2-9497-42D3-9E0E-2C9D2539704E}"/>
                </a:ext>
              </a:extLst>
            </p:cNvPr>
            <p:cNvSpPr/>
            <p:nvPr/>
          </p:nvSpPr>
          <p:spPr>
            <a:xfrm>
              <a:off x="7217626" y="3066584"/>
              <a:ext cx="285750" cy="11430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46</a:t>
              </a:r>
            </a:p>
          </p:txBody>
        </p:sp>
        <p:sp>
          <p:nvSpPr>
            <p:cNvPr id="30" name="Rectangle 29">
              <a:extLst>
                <a:ext uri="{FF2B5EF4-FFF2-40B4-BE49-F238E27FC236}">
                  <a16:creationId xmlns:a16="http://schemas.microsoft.com/office/drawing/2014/main" id="{34EA131D-CC3F-4C79-B017-C85745B3A121}"/>
                </a:ext>
              </a:extLst>
            </p:cNvPr>
            <p:cNvSpPr/>
            <p:nvPr/>
          </p:nvSpPr>
          <p:spPr>
            <a:xfrm>
              <a:off x="7217626" y="3345365"/>
              <a:ext cx="285750" cy="11430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45</a:t>
              </a:r>
            </a:p>
          </p:txBody>
        </p:sp>
        <p:sp>
          <p:nvSpPr>
            <p:cNvPr id="31" name="Rectangle 30">
              <a:extLst>
                <a:ext uri="{FF2B5EF4-FFF2-40B4-BE49-F238E27FC236}">
                  <a16:creationId xmlns:a16="http://schemas.microsoft.com/office/drawing/2014/main" id="{594EF9EA-860B-4D09-AF02-261EF6B8AD61}"/>
                </a:ext>
              </a:extLst>
            </p:cNvPr>
            <p:cNvSpPr/>
            <p:nvPr/>
          </p:nvSpPr>
          <p:spPr>
            <a:xfrm>
              <a:off x="7217626" y="3674327"/>
              <a:ext cx="285750" cy="11430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44</a:t>
              </a:r>
            </a:p>
          </p:txBody>
        </p:sp>
        <p:sp>
          <p:nvSpPr>
            <p:cNvPr id="32" name="Rectangle 31">
              <a:extLst>
                <a:ext uri="{FF2B5EF4-FFF2-40B4-BE49-F238E27FC236}">
                  <a16:creationId xmlns:a16="http://schemas.microsoft.com/office/drawing/2014/main" id="{4C0DF934-EE1C-4B1A-8208-40F7F338D2DB}"/>
                </a:ext>
              </a:extLst>
            </p:cNvPr>
            <p:cNvSpPr/>
            <p:nvPr/>
          </p:nvSpPr>
          <p:spPr>
            <a:xfrm>
              <a:off x="6308802" y="3284033"/>
              <a:ext cx="285750" cy="11430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42</a:t>
              </a:r>
            </a:p>
          </p:txBody>
        </p:sp>
        <p:sp>
          <p:nvSpPr>
            <p:cNvPr id="33" name="Rectangle 32">
              <a:extLst>
                <a:ext uri="{FF2B5EF4-FFF2-40B4-BE49-F238E27FC236}">
                  <a16:creationId xmlns:a16="http://schemas.microsoft.com/office/drawing/2014/main" id="{1673014F-6ED9-43E7-AFA8-116E645973E4}"/>
                </a:ext>
              </a:extLst>
            </p:cNvPr>
            <p:cNvSpPr/>
            <p:nvPr/>
          </p:nvSpPr>
          <p:spPr>
            <a:xfrm>
              <a:off x="6308802" y="2850530"/>
              <a:ext cx="285750" cy="11430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43</a:t>
              </a:r>
            </a:p>
          </p:txBody>
        </p:sp>
        <p:sp>
          <p:nvSpPr>
            <p:cNvPr id="34" name="Rectangle 33">
              <a:extLst>
                <a:ext uri="{FF2B5EF4-FFF2-40B4-BE49-F238E27FC236}">
                  <a16:creationId xmlns:a16="http://schemas.microsoft.com/office/drawing/2014/main" id="{F66838ED-6EFE-4DDF-BACA-696BF2795652}"/>
                </a:ext>
              </a:extLst>
            </p:cNvPr>
            <p:cNvSpPr/>
            <p:nvPr/>
          </p:nvSpPr>
          <p:spPr>
            <a:xfrm>
              <a:off x="5427159" y="2911861"/>
              <a:ext cx="285750" cy="11430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41</a:t>
              </a:r>
            </a:p>
          </p:txBody>
        </p:sp>
        <p:sp>
          <p:nvSpPr>
            <p:cNvPr id="36" name="Rectangle 35">
              <a:extLst>
                <a:ext uri="{FF2B5EF4-FFF2-40B4-BE49-F238E27FC236}">
                  <a16:creationId xmlns:a16="http://schemas.microsoft.com/office/drawing/2014/main" id="{91F291F8-FA74-45FC-A414-5D382503849B}"/>
                </a:ext>
              </a:extLst>
            </p:cNvPr>
            <p:cNvSpPr/>
            <p:nvPr/>
          </p:nvSpPr>
          <p:spPr>
            <a:xfrm>
              <a:off x="5411826" y="3469423"/>
              <a:ext cx="327567" cy="104543"/>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40A</a:t>
              </a:r>
            </a:p>
          </p:txBody>
        </p:sp>
        <p:sp>
          <p:nvSpPr>
            <p:cNvPr id="37" name="Rectangle 36">
              <a:extLst>
                <a:ext uri="{FF2B5EF4-FFF2-40B4-BE49-F238E27FC236}">
                  <a16:creationId xmlns:a16="http://schemas.microsoft.com/office/drawing/2014/main" id="{37054D5E-F6C3-4D55-8737-5B9A04589EE3}"/>
                </a:ext>
              </a:extLst>
            </p:cNvPr>
            <p:cNvSpPr/>
            <p:nvPr/>
          </p:nvSpPr>
          <p:spPr>
            <a:xfrm>
              <a:off x="5411826" y="3214334"/>
              <a:ext cx="327567" cy="9200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40B</a:t>
              </a:r>
            </a:p>
          </p:txBody>
        </p:sp>
        <p:sp>
          <p:nvSpPr>
            <p:cNvPr id="41" name="Rectangle 40">
              <a:extLst>
                <a:ext uri="{FF2B5EF4-FFF2-40B4-BE49-F238E27FC236}">
                  <a16:creationId xmlns:a16="http://schemas.microsoft.com/office/drawing/2014/main" id="{EDEF9780-929F-43B9-AF3F-2DDA45ADA87E}"/>
                </a:ext>
              </a:extLst>
            </p:cNvPr>
            <p:cNvSpPr/>
            <p:nvPr/>
          </p:nvSpPr>
          <p:spPr>
            <a:xfrm>
              <a:off x="7757762" y="952037"/>
              <a:ext cx="285750" cy="1143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56</a:t>
              </a:r>
            </a:p>
          </p:txBody>
        </p:sp>
        <p:sp>
          <p:nvSpPr>
            <p:cNvPr id="42" name="Rectangle 41">
              <a:extLst>
                <a:ext uri="{FF2B5EF4-FFF2-40B4-BE49-F238E27FC236}">
                  <a16:creationId xmlns:a16="http://schemas.microsoft.com/office/drawing/2014/main" id="{25AD09AC-6111-4264-A38F-DC4D25D0EC9F}"/>
                </a:ext>
              </a:extLst>
            </p:cNvPr>
            <p:cNvSpPr/>
            <p:nvPr/>
          </p:nvSpPr>
          <p:spPr>
            <a:xfrm>
              <a:off x="7757762" y="1272633"/>
              <a:ext cx="285750" cy="1143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57</a:t>
              </a:r>
            </a:p>
          </p:txBody>
        </p:sp>
        <p:sp>
          <p:nvSpPr>
            <p:cNvPr id="43" name="Rectangle 42">
              <a:extLst>
                <a:ext uri="{FF2B5EF4-FFF2-40B4-BE49-F238E27FC236}">
                  <a16:creationId xmlns:a16="http://schemas.microsoft.com/office/drawing/2014/main" id="{80AEEC10-0155-473E-B533-8068F61CD8F7}"/>
                </a:ext>
              </a:extLst>
            </p:cNvPr>
            <p:cNvSpPr/>
            <p:nvPr/>
          </p:nvSpPr>
          <p:spPr>
            <a:xfrm>
              <a:off x="7766823" y="1506809"/>
              <a:ext cx="285750" cy="1143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58</a:t>
              </a:r>
            </a:p>
          </p:txBody>
        </p:sp>
        <p:sp>
          <p:nvSpPr>
            <p:cNvPr id="44" name="Rectangle 43">
              <a:extLst>
                <a:ext uri="{FF2B5EF4-FFF2-40B4-BE49-F238E27FC236}">
                  <a16:creationId xmlns:a16="http://schemas.microsoft.com/office/drawing/2014/main" id="{7C8197E2-CD66-4BDC-939D-31D4ADE57248}"/>
                </a:ext>
              </a:extLst>
            </p:cNvPr>
            <p:cNvSpPr/>
            <p:nvPr/>
          </p:nvSpPr>
          <p:spPr>
            <a:xfrm>
              <a:off x="7766823" y="1855284"/>
              <a:ext cx="285750" cy="1143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59</a:t>
              </a:r>
            </a:p>
          </p:txBody>
        </p:sp>
        <p:sp>
          <p:nvSpPr>
            <p:cNvPr id="45" name="Rectangle 44">
              <a:extLst>
                <a:ext uri="{FF2B5EF4-FFF2-40B4-BE49-F238E27FC236}">
                  <a16:creationId xmlns:a16="http://schemas.microsoft.com/office/drawing/2014/main" id="{B155B4BA-3B28-4A4A-8A44-A894121F2C46}"/>
                </a:ext>
              </a:extLst>
            </p:cNvPr>
            <p:cNvSpPr/>
            <p:nvPr/>
          </p:nvSpPr>
          <p:spPr>
            <a:xfrm>
              <a:off x="6782032" y="879251"/>
              <a:ext cx="285750" cy="1143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54</a:t>
              </a:r>
            </a:p>
          </p:txBody>
        </p:sp>
        <p:sp>
          <p:nvSpPr>
            <p:cNvPr id="46" name="Rectangle 45">
              <a:extLst>
                <a:ext uri="{FF2B5EF4-FFF2-40B4-BE49-F238E27FC236}">
                  <a16:creationId xmlns:a16="http://schemas.microsoft.com/office/drawing/2014/main" id="{7593EE88-315D-40E9-A110-3DB19F7055BC}"/>
                </a:ext>
              </a:extLst>
            </p:cNvPr>
            <p:cNvSpPr/>
            <p:nvPr/>
          </p:nvSpPr>
          <p:spPr>
            <a:xfrm>
              <a:off x="6782032" y="1204030"/>
              <a:ext cx="285750" cy="1143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53</a:t>
              </a:r>
            </a:p>
          </p:txBody>
        </p:sp>
        <p:sp>
          <p:nvSpPr>
            <p:cNvPr id="47" name="Rectangle 46">
              <a:extLst>
                <a:ext uri="{FF2B5EF4-FFF2-40B4-BE49-F238E27FC236}">
                  <a16:creationId xmlns:a16="http://schemas.microsoft.com/office/drawing/2014/main" id="{F59C08EB-DCC2-4A5B-B820-B1FC531A24D0}"/>
                </a:ext>
              </a:extLst>
            </p:cNvPr>
            <p:cNvSpPr/>
            <p:nvPr/>
          </p:nvSpPr>
          <p:spPr>
            <a:xfrm>
              <a:off x="6793183" y="1453841"/>
              <a:ext cx="285750" cy="1143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52</a:t>
              </a:r>
            </a:p>
          </p:txBody>
        </p:sp>
        <p:sp>
          <p:nvSpPr>
            <p:cNvPr id="48" name="Rectangle 47">
              <a:extLst>
                <a:ext uri="{FF2B5EF4-FFF2-40B4-BE49-F238E27FC236}">
                  <a16:creationId xmlns:a16="http://schemas.microsoft.com/office/drawing/2014/main" id="{66DE8602-691C-433D-8585-E437DAB653D8}"/>
                </a:ext>
              </a:extLst>
            </p:cNvPr>
            <p:cNvSpPr/>
            <p:nvPr/>
          </p:nvSpPr>
          <p:spPr>
            <a:xfrm>
              <a:off x="6793183" y="1778620"/>
              <a:ext cx="285750" cy="1143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51</a:t>
              </a:r>
            </a:p>
          </p:txBody>
        </p:sp>
        <p:sp>
          <p:nvSpPr>
            <p:cNvPr id="49" name="Rectangle 48">
              <a:extLst>
                <a:ext uri="{FF2B5EF4-FFF2-40B4-BE49-F238E27FC236}">
                  <a16:creationId xmlns:a16="http://schemas.microsoft.com/office/drawing/2014/main" id="{C91AEC51-E085-47D7-83FB-A32E9DFFE3BD}"/>
                </a:ext>
              </a:extLst>
            </p:cNvPr>
            <p:cNvSpPr/>
            <p:nvPr/>
          </p:nvSpPr>
          <p:spPr>
            <a:xfrm>
              <a:off x="7623948" y="2200972"/>
              <a:ext cx="285750" cy="1143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50</a:t>
              </a:r>
            </a:p>
          </p:txBody>
        </p:sp>
        <p:sp>
          <p:nvSpPr>
            <p:cNvPr id="50" name="Rectangle 49">
              <a:extLst>
                <a:ext uri="{FF2B5EF4-FFF2-40B4-BE49-F238E27FC236}">
                  <a16:creationId xmlns:a16="http://schemas.microsoft.com/office/drawing/2014/main" id="{E0938FCF-A1A0-46FC-B449-10CD5D88B14D}"/>
                </a:ext>
              </a:extLst>
            </p:cNvPr>
            <p:cNvSpPr/>
            <p:nvPr/>
          </p:nvSpPr>
          <p:spPr>
            <a:xfrm>
              <a:off x="7053842" y="303958"/>
              <a:ext cx="327567" cy="104543"/>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55B</a:t>
              </a:r>
            </a:p>
          </p:txBody>
        </p:sp>
        <p:sp>
          <p:nvSpPr>
            <p:cNvPr id="51" name="Rectangle 50">
              <a:extLst>
                <a:ext uri="{FF2B5EF4-FFF2-40B4-BE49-F238E27FC236}">
                  <a16:creationId xmlns:a16="http://schemas.microsoft.com/office/drawing/2014/main" id="{CE0DC625-4064-41DE-A7E7-7B00007E6B9D}"/>
                </a:ext>
              </a:extLst>
            </p:cNvPr>
            <p:cNvSpPr/>
            <p:nvPr/>
          </p:nvSpPr>
          <p:spPr>
            <a:xfrm>
              <a:off x="7053842" y="601558"/>
              <a:ext cx="327567" cy="104543"/>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lIns="51483" tIns="25742" rIns="51483" bIns="25742" anchor="ctr"/>
            <a:lstStyle/>
            <a:p>
              <a:pPr algn="ctr">
                <a:defRPr/>
              </a:pPr>
              <a:r>
                <a:rPr lang="en-US" sz="1050" b="1" dirty="0">
                  <a:solidFill>
                    <a:schemeClr val="tx1"/>
                  </a:solidFill>
                </a:rPr>
                <a:t>55A</a:t>
              </a:r>
            </a:p>
          </p:txBody>
        </p:sp>
        <p:sp>
          <p:nvSpPr>
            <p:cNvPr id="53" name="Oval 52">
              <a:extLst>
                <a:ext uri="{FF2B5EF4-FFF2-40B4-BE49-F238E27FC236}">
                  <a16:creationId xmlns:a16="http://schemas.microsoft.com/office/drawing/2014/main" id="{095958EE-6916-474B-A20D-B2CF1C4DA441}"/>
                </a:ext>
              </a:extLst>
            </p:cNvPr>
            <p:cNvSpPr>
              <a:spLocks noChangeAspect="1"/>
            </p:cNvSpPr>
            <p:nvPr/>
          </p:nvSpPr>
          <p:spPr>
            <a:xfrm>
              <a:off x="2649113" y="3536682"/>
              <a:ext cx="171450" cy="142875"/>
            </a:xfrm>
            <a:prstGeom prst="ellipse">
              <a:avLst/>
            </a:prstGeom>
            <a:solidFill>
              <a:srgbClr val="FF0000"/>
            </a:solidFill>
            <a:ln>
              <a:solidFill>
                <a:schemeClr val="tx1"/>
              </a:solidFill>
            </a:ln>
          </p:spPr>
          <p:style>
            <a:lnRef idx="2">
              <a:schemeClr val="accent5"/>
            </a:lnRef>
            <a:fillRef idx="1">
              <a:schemeClr val="lt1"/>
            </a:fillRef>
            <a:effectRef idx="0">
              <a:schemeClr val="accent5"/>
            </a:effectRef>
            <a:fontRef idx="minor">
              <a:schemeClr val="dk1"/>
            </a:fontRef>
          </p:style>
          <p:txBody>
            <a:bodyPr lIns="91108" tIns="45561" rIns="91108" bIns="45561" anchor="ctr"/>
            <a:lstStyle>
              <a:defPPr>
                <a:defRPr lang="en-US"/>
              </a:defPPr>
              <a:lvl1pPr marL="0" algn="l" defTabSz="1217889" rtl="0" eaLnBrk="1" latinLnBrk="0" hangingPunct="1">
                <a:defRPr sz="2400" kern="1200">
                  <a:solidFill>
                    <a:schemeClr val="dk1"/>
                  </a:solidFill>
                  <a:latin typeface="+mn-lt"/>
                  <a:ea typeface="+mn-ea"/>
                  <a:cs typeface="+mn-cs"/>
                </a:defRPr>
              </a:lvl1pPr>
              <a:lvl2pPr marL="608945" algn="l" defTabSz="1217889" rtl="0" eaLnBrk="1" latinLnBrk="0" hangingPunct="1">
                <a:defRPr sz="2400" kern="1200">
                  <a:solidFill>
                    <a:schemeClr val="dk1"/>
                  </a:solidFill>
                  <a:latin typeface="+mn-lt"/>
                  <a:ea typeface="+mn-ea"/>
                  <a:cs typeface="+mn-cs"/>
                </a:defRPr>
              </a:lvl2pPr>
              <a:lvl3pPr marL="1217889" algn="l" defTabSz="1217889" rtl="0" eaLnBrk="1" latinLnBrk="0" hangingPunct="1">
                <a:defRPr sz="2400" kern="1200">
                  <a:solidFill>
                    <a:schemeClr val="dk1"/>
                  </a:solidFill>
                  <a:latin typeface="+mn-lt"/>
                  <a:ea typeface="+mn-ea"/>
                  <a:cs typeface="+mn-cs"/>
                </a:defRPr>
              </a:lvl3pPr>
              <a:lvl4pPr marL="1826834" algn="l" defTabSz="1217889" rtl="0" eaLnBrk="1" latinLnBrk="0" hangingPunct="1">
                <a:defRPr sz="2400" kern="1200">
                  <a:solidFill>
                    <a:schemeClr val="dk1"/>
                  </a:solidFill>
                  <a:latin typeface="+mn-lt"/>
                  <a:ea typeface="+mn-ea"/>
                  <a:cs typeface="+mn-cs"/>
                </a:defRPr>
              </a:lvl4pPr>
              <a:lvl5pPr marL="2435779" algn="l" defTabSz="1217889" rtl="0" eaLnBrk="1" latinLnBrk="0" hangingPunct="1">
                <a:defRPr sz="2400" kern="1200">
                  <a:solidFill>
                    <a:schemeClr val="dk1"/>
                  </a:solidFill>
                  <a:latin typeface="+mn-lt"/>
                  <a:ea typeface="+mn-ea"/>
                  <a:cs typeface="+mn-cs"/>
                </a:defRPr>
              </a:lvl5pPr>
              <a:lvl6pPr marL="3044723" algn="l" defTabSz="1217889" rtl="0" eaLnBrk="1" latinLnBrk="0" hangingPunct="1">
                <a:defRPr sz="2400" kern="1200">
                  <a:solidFill>
                    <a:schemeClr val="dk1"/>
                  </a:solidFill>
                  <a:latin typeface="+mn-lt"/>
                  <a:ea typeface="+mn-ea"/>
                  <a:cs typeface="+mn-cs"/>
                </a:defRPr>
              </a:lvl6pPr>
              <a:lvl7pPr marL="3653668" algn="l" defTabSz="1217889" rtl="0" eaLnBrk="1" latinLnBrk="0" hangingPunct="1">
                <a:defRPr sz="2400" kern="1200">
                  <a:solidFill>
                    <a:schemeClr val="dk1"/>
                  </a:solidFill>
                  <a:latin typeface="+mn-lt"/>
                  <a:ea typeface="+mn-ea"/>
                  <a:cs typeface="+mn-cs"/>
                </a:defRPr>
              </a:lvl7pPr>
              <a:lvl8pPr marL="4262613" algn="l" defTabSz="1217889" rtl="0" eaLnBrk="1" latinLnBrk="0" hangingPunct="1">
                <a:defRPr sz="2400" kern="1200">
                  <a:solidFill>
                    <a:schemeClr val="dk1"/>
                  </a:solidFill>
                  <a:latin typeface="+mn-lt"/>
                  <a:ea typeface="+mn-ea"/>
                  <a:cs typeface="+mn-cs"/>
                </a:defRPr>
              </a:lvl8pPr>
              <a:lvl9pPr marL="4871557" algn="l" defTabSz="1217889" rtl="0" eaLnBrk="1" latinLnBrk="0" hangingPunct="1">
                <a:defRPr sz="2400" kern="1200">
                  <a:solidFill>
                    <a:schemeClr val="dk1"/>
                  </a:solidFill>
                  <a:latin typeface="+mn-lt"/>
                  <a:ea typeface="+mn-ea"/>
                  <a:cs typeface="+mn-cs"/>
                </a:defRPr>
              </a:lvl9pPr>
            </a:lstStyle>
            <a:p>
              <a:pPr algn="ctr">
                <a:defRPr/>
              </a:pPr>
              <a:r>
                <a:rPr lang="en-US" sz="825" dirty="0">
                  <a:solidFill>
                    <a:schemeClr val="bg1"/>
                  </a:solidFill>
                </a:rPr>
                <a:t>A</a:t>
              </a:r>
            </a:p>
          </p:txBody>
        </p:sp>
        <p:sp>
          <p:nvSpPr>
            <p:cNvPr id="54" name="Oval 53">
              <a:extLst>
                <a:ext uri="{FF2B5EF4-FFF2-40B4-BE49-F238E27FC236}">
                  <a16:creationId xmlns:a16="http://schemas.microsoft.com/office/drawing/2014/main" id="{3B850BCD-A8C2-41C1-B20A-98BFC36DE12D}"/>
                </a:ext>
              </a:extLst>
            </p:cNvPr>
            <p:cNvSpPr>
              <a:spLocks noChangeAspect="1"/>
            </p:cNvSpPr>
            <p:nvPr/>
          </p:nvSpPr>
          <p:spPr>
            <a:xfrm>
              <a:off x="2880500" y="3341183"/>
              <a:ext cx="171450" cy="142875"/>
            </a:xfrm>
            <a:prstGeom prst="ellipse">
              <a:avLst/>
            </a:prstGeom>
            <a:solidFill>
              <a:srgbClr val="FF0000"/>
            </a:solidFill>
            <a:ln>
              <a:solidFill>
                <a:schemeClr val="tx1"/>
              </a:solidFill>
            </a:ln>
          </p:spPr>
          <p:style>
            <a:lnRef idx="2">
              <a:schemeClr val="accent5"/>
            </a:lnRef>
            <a:fillRef idx="1">
              <a:schemeClr val="lt1"/>
            </a:fillRef>
            <a:effectRef idx="0">
              <a:schemeClr val="accent5"/>
            </a:effectRef>
            <a:fontRef idx="minor">
              <a:schemeClr val="dk1"/>
            </a:fontRef>
          </p:style>
          <p:txBody>
            <a:bodyPr lIns="91108" tIns="45561" rIns="91108" bIns="45561" anchor="ctr"/>
            <a:lstStyle>
              <a:defPPr>
                <a:defRPr lang="en-US"/>
              </a:defPPr>
              <a:lvl1pPr marL="0" algn="l" defTabSz="1217889" rtl="0" eaLnBrk="1" latinLnBrk="0" hangingPunct="1">
                <a:defRPr sz="2400" kern="1200">
                  <a:solidFill>
                    <a:schemeClr val="dk1"/>
                  </a:solidFill>
                  <a:latin typeface="+mn-lt"/>
                  <a:ea typeface="+mn-ea"/>
                  <a:cs typeface="+mn-cs"/>
                </a:defRPr>
              </a:lvl1pPr>
              <a:lvl2pPr marL="608945" algn="l" defTabSz="1217889" rtl="0" eaLnBrk="1" latinLnBrk="0" hangingPunct="1">
                <a:defRPr sz="2400" kern="1200">
                  <a:solidFill>
                    <a:schemeClr val="dk1"/>
                  </a:solidFill>
                  <a:latin typeface="+mn-lt"/>
                  <a:ea typeface="+mn-ea"/>
                  <a:cs typeface="+mn-cs"/>
                </a:defRPr>
              </a:lvl2pPr>
              <a:lvl3pPr marL="1217889" algn="l" defTabSz="1217889" rtl="0" eaLnBrk="1" latinLnBrk="0" hangingPunct="1">
                <a:defRPr sz="2400" kern="1200">
                  <a:solidFill>
                    <a:schemeClr val="dk1"/>
                  </a:solidFill>
                  <a:latin typeface="+mn-lt"/>
                  <a:ea typeface="+mn-ea"/>
                  <a:cs typeface="+mn-cs"/>
                </a:defRPr>
              </a:lvl3pPr>
              <a:lvl4pPr marL="1826834" algn="l" defTabSz="1217889" rtl="0" eaLnBrk="1" latinLnBrk="0" hangingPunct="1">
                <a:defRPr sz="2400" kern="1200">
                  <a:solidFill>
                    <a:schemeClr val="dk1"/>
                  </a:solidFill>
                  <a:latin typeface="+mn-lt"/>
                  <a:ea typeface="+mn-ea"/>
                  <a:cs typeface="+mn-cs"/>
                </a:defRPr>
              </a:lvl4pPr>
              <a:lvl5pPr marL="2435779" algn="l" defTabSz="1217889" rtl="0" eaLnBrk="1" latinLnBrk="0" hangingPunct="1">
                <a:defRPr sz="2400" kern="1200">
                  <a:solidFill>
                    <a:schemeClr val="dk1"/>
                  </a:solidFill>
                  <a:latin typeface="+mn-lt"/>
                  <a:ea typeface="+mn-ea"/>
                  <a:cs typeface="+mn-cs"/>
                </a:defRPr>
              </a:lvl5pPr>
              <a:lvl6pPr marL="3044723" algn="l" defTabSz="1217889" rtl="0" eaLnBrk="1" latinLnBrk="0" hangingPunct="1">
                <a:defRPr sz="2400" kern="1200">
                  <a:solidFill>
                    <a:schemeClr val="dk1"/>
                  </a:solidFill>
                  <a:latin typeface="+mn-lt"/>
                  <a:ea typeface="+mn-ea"/>
                  <a:cs typeface="+mn-cs"/>
                </a:defRPr>
              </a:lvl6pPr>
              <a:lvl7pPr marL="3653668" algn="l" defTabSz="1217889" rtl="0" eaLnBrk="1" latinLnBrk="0" hangingPunct="1">
                <a:defRPr sz="2400" kern="1200">
                  <a:solidFill>
                    <a:schemeClr val="dk1"/>
                  </a:solidFill>
                  <a:latin typeface="+mn-lt"/>
                  <a:ea typeface="+mn-ea"/>
                  <a:cs typeface="+mn-cs"/>
                </a:defRPr>
              </a:lvl7pPr>
              <a:lvl8pPr marL="4262613" algn="l" defTabSz="1217889" rtl="0" eaLnBrk="1" latinLnBrk="0" hangingPunct="1">
                <a:defRPr sz="2400" kern="1200">
                  <a:solidFill>
                    <a:schemeClr val="dk1"/>
                  </a:solidFill>
                  <a:latin typeface="+mn-lt"/>
                  <a:ea typeface="+mn-ea"/>
                  <a:cs typeface="+mn-cs"/>
                </a:defRPr>
              </a:lvl8pPr>
              <a:lvl9pPr marL="4871557" algn="l" defTabSz="1217889" rtl="0" eaLnBrk="1" latinLnBrk="0" hangingPunct="1">
                <a:defRPr sz="2400" kern="1200">
                  <a:solidFill>
                    <a:schemeClr val="dk1"/>
                  </a:solidFill>
                  <a:latin typeface="+mn-lt"/>
                  <a:ea typeface="+mn-ea"/>
                  <a:cs typeface="+mn-cs"/>
                </a:defRPr>
              </a:lvl9pPr>
            </a:lstStyle>
            <a:p>
              <a:pPr algn="ctr">
                <a:defRPr/>
              </a:pPr>
              <a:r>
                <a:rPr lang="en-US" sz="825" dirty="0">
                  <a:solidFill>
                    <a:schemeClr val="bg1"/>
                  </a:solidFill>
                </a:rPr>
                <a:t>A</a:t>
              </a:r>
            </a:p>
          </p:txBody>
        </p:sp>
      </p:grpSp>
    </p:spTree>
    <p:extLst>
      <p:ext uri="{BB962C8B-B14F-4D97-AF65-F5344CB8AC3E}">
        <p14:creationId xmlns:p14="http://schemas.microsoft.com/office/powerpoint/2010/main" val="4127725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93820"/>
            <a:ext cx="7772400" cy="592930"/>
          </a:xfrm>
        </p:spPr>
        <p:txBody>
          <a:bodyPr>
            <a:normAutofit fontScale="90000"/>
          </a:bodyPr>
          <a:lstStyle/>
          <a:p>
            <a:r>
              <a:rPr lang="en-US" dirty="0"/>
              <a:t>Easy Vu</a:t>
            </a:r>
            <a:br>
              <a:rPr lang="en-US" dirty="0"/>
            </a:br>
            <a:endParaRPr lang="en-US" dirty="0"/>
          </a:p>
        </p:txBody>
      </p:sp>
    </p:spTree>
    <p:extLst>
      <p:ext uri="{BB962C8B-B14F-4D97-AF65-F5344CB8AC3E}">
        <p14:creationId xmlns:p14="http://schemas.microsoft.com/office/powerpoint/2010/main" val="3140868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98727-ADB9-45CA-A09D-B41E1DC40908}"/>
              </a:ext>
            </a:extLst>
          </p:cNvPr>
          <p:cNvSpPr>
            <a:spLocks noGrp="1"/>
          </p:cNvSpPr>
          <p:nvPr>
            <p:ph type="title"/>
          </p:nvPr>
        </p:nvSpPr>
        <p:spPr/>
        <p:txBody>
          <a:bodyPr>
            <a:normAutofit/>
          </a:bodyPr>
          <a:lstStyle/>
          <a:p>
            <a:pPr algn="l"/>
            <a:r>
              <a:rPr lang="en-US" sz="2800" dirty="0">
                <a:latin typeface="+mn-lt"/>
              </a:rPr>
              <a:t>EasyVu</a:t>
            </a:r>
          </a:p>
        </p:txBody>
      </p:sp>
      <p:sp>
        <p:nvSpPr>
          <p:cNvPr id="4" name="Content Placeholder 2">
            <a:extLst>
              <a:ext uri="{FF2B5EF4-FFF2-40B4-BE49-F238E27FC236}">
                <a16:creationId xmlns:a16="http://schemas.microsoft.com/office/drawing/2014/main" id="{9B8A053E-EB39-4A22-B906-2A3F8EAA424A}"/>
              </a:ext>
            </a:extLst>
          </p:cNvPr>
          <p:cNvSpPr txBox="1">
            <a:spLocks/>
          </p:cNvSpPr>
          <p:nvPr/>
        </p:nvSpPr>
        <p:spPr>
          <a:xfrm>
            <a:off x="457200" y="1230738"/>
            <a:ext cx="8070574" cy="249312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latin typeface="+mj-lt"/>
              </a:rPr>
              <a:t>JTECH’s new and exciting entry – level table location system!  </a:t>
            </a:r>
            <a:r>
              <a:rPr lang="en-US" sz="2100" b="1" dirty="0">
                <a:latin typeface="+mj-lt"/>
              </a:rPr>
              <a:t>EasyVu </a:t>
            </a:r>
            <a:r>
              <a:rPr lang="en-US" sz="2100" dirty="0">
                <a:latin typeface="+mj-lt"/>
              </a:rPr>
              <a:t>locates guests and tables on demand for faster food delivery.  With the built in feature of being a standard paging system, self-installation and the use of NFC (Near Field Communication) proving 100% accuracy, </a:t>
            </a:r>
            <a:r>
              <a:rPr lang="en-US" sz="2100" b="1" dirty="0">
                <a:latin typeface="+mj-lt"/>
              </a:rPr>
              <a:t>EasyVu</a:t>
            </a:r>
            <a:r>
              <a:rPr lang="en-US" sz="2100" dirty="0">
                <a:latin typeface="+mj-lt"/>
              </a:rPr>
              <a:t> provides our customers freedom to grow their business! </a:t>
            </a:r>
          </a:p>
          <a:p>
            <a:endParaRPr lang="en-US" sz="2100" dirty="0">
              <a:solidFill>
                <a:schemeClr val="bg1">
                  <a:lumMod val="50000"/>
                </a:schemeClr>
              </a:solidFill>
              <a:latin typeface="+mj-lt"/>
            </a:endParaRPr>
          </a:p>
        </p:txBody>
      </p:sp>
      <p:pic>
        <p:nvPicPr>
          <p:cNvPr id="5" name="Picture 2" descr="https://www.jtech.com/hs-fs/hubfs/Product%20Images/EasyVu/EasyVu%20Single%20Unit%20Tag%20and%20gateway%20v2_450px.png?t=1518814588904&amp;width=606&amp;name=EasyVu%20Single%20Unit%20Tag%20and%20gateway%20v2_450px.png">
            <a:extLst>
              <a:ext uri="{FF2B5EF4-FFF2-40B4-BE49-F238E27FC236}">
                <a16:creationId xmlns:a16="http://schemas.microsoft.com/office/drawing/2014/main" id="{43A0C120-7A61-459D-8E31-3DDC563C682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34560" y="2670582"/>
            <a:ext cx="3287988" cy="244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2971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98727-ADB9-45CA-A09D-B41E1DC40908}"/>
              </a:ext>
            </a:extLst>
          </p:cNvPr>
          <p:cNvSpPr>
            <a:spLocks noGrp="1"/>
          </p:cNvSpPr>
          <p:nvPr>
            <p:ph type="title"/>
          </p:nvPr>
        </p:nvSpPr>
        <p:spPr/>
        <p:txBody>
          <a:bodyPr>
            <a:normAutofit/>
          </a:bodyPr>
          <a:lstStyle/>
          <a:p>
            <a:pPr algn="l"/>
            <a:r>
              <a:rPr lang="en-US" sz="2400" dirty="0">
                <a:latin typeface="+mn-lt"/>
              </a:rPr>
              <a:t>EasyVu</a:t>
            </a:r>
          </a:p>
        </p:txBody>
      </p:sp>
      <p:sp>
        <p:nvSpPr>
          <p:cNvPr id="4" name="Content Placeholder 2">
            <a:extLst>
              <a:ext uri="{FF2B5EF4-FFF2-40B4-BE49-F238E27FC236}">
                <a16:creationId xmlns:a16="http://schemas.microsoft.com/office/drawing/2014/main" id="{9B8A053E-EB39-4A22-B906-2A3F8EAA424A}"/>
              </a:ext>
            </a:extLst>
          </p:cNvPr>
          <p:cNvSpPr txBox="1">
            <a:spLocks/>
          </p:cNvSpPr>
          <p:nvPr/>
        </p:nvSpPr>
        <p:spPr>
          <a:xfrm>
            <a:off x="457200" y="1230738"/>
            <a:ext cx="7886700" cy="326350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Uses passive RFID tags (NFC).</a:t>
            </a:r>
          </a:p>
          <a:p>
            <a:r>
              <a:rPr lang="en-US" sz="1800" dirty="0"/>
              <a:t>Custom RFID Tags available </a:t>
            </a:r>
          </a:p>
          <a:p>
            <a:r>
              <a:rPr lang="en-US" sz="1800" dirty="0"/>
              <a:t>Tablet based software running on Windows 7/8/10.</a:t>
            </a:r>
          </a:p>
          <a:p>
            <a:r>
              <a:rPr lang="en-US" sz="1800" dirty="0"/>
              <a:t>Hand the guest a coaster style “Guest Tag”</a:t>
            </a:r>
          </a:p>
          <a:p>
            <a:r>
              <a:rPr lang="en-US" sz="1800" dirty="0"/>
              <a:t>Guest places coaster on a NFC tag that sits on a table.</a:t>
            </a:r>
          </a:p>
          <a:p>
            <a:r>
              <a:rPr lang="en-US" sz="1800" dirty="0"/>
              <a:t>Tag/Table ID information is sent back to the tablet over the air.</a:t>
            </a:r>
          </a:p>
          <a:p>
            <a:r>
              <a:rPr lang="en-US" sz="1800" dirty="0"/>
              <a:t>No incorrect readings as long as the guest touches the tag.</a:t>
            </a:r>
          </a:p>
          <a:p>
            <a:r>
              <a:rPr lang="en-US" sz="1800" dirty="0"/>
              <a:t>Coaster confirms the reading with lights before sending to tablet.</a:t>
            </a:r>
          </a:p>
          <a:p>
            <a:r>
              <a:rPr lang="en-US" sz="1800" dirty="0"/>
              <a:t>Easy installation, place and go.</a:t>
            </a:r>
          </a:p>
          <a:p>
            <a:endParaRPr lang="en-US" sz="2100" dirty="0">
              <a:solidFill>
                <a:schemeClr val="bg1">
                  <a:lumMod val="50000"/>
                </a:schemeClr>
              </a:solidFill>
              <a:latin typeface="+mj-lt"/>
            </a:endParaRPr>
          </a:p>
          <a:p>
            <a:endParaRPr lang="en-US" sz="2100" dirty="0">
              <a:solidFill>
                <a:schemeClr val="bg1">
                  <a:lumMod val="50000"/>
                </a:schemeClr>
              </a:solidFill>
              <a:latin typeface="+mj-lt"/>
            </a:endParaRPr>
          </a:p>
        </p:txBody>
      </p:sp>
      <p:pic>
        <p:nvPicPr>
          <p:cNvPr id="3" name="Picture 2">
            <a:extLst>
              <a:ext uri="{FF2B5EF4-FFF2-40B4-BE49-F238E27FC236}">
                <a16:creationId xmlns:a16="http://schemas.microsoft.com/office/drawing/2014/main" id="{AB33B490-7F41-4C75-931C-731B4A07B6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6501" y="885098"/>
            <a:ext cx="1670664" cy="1062341"/>
          </a:xfrm>
          <a:prstGeom prst="rect">
            <a:avLst/>
          </a:prstGeom>
        </p:spPr>
      </p:pic>
    </p:spTree>
    <p:extLst>
      <p:ext uri="{BB962C8B-B14F-4D97-AF65-F5344CB8AC3E}">
        <p14:creationId xmlns:p14="http://schemas.microsoft.com/office/powerpoint/2010/main" val="232127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F218-126E-4816-9131-FE71CADF0E0D}"/>
              </a:ext>
            </a:extLst>
          </p:cNvPr>
          <p:cNvSpPr>
            <a:spLocks noGrp="1"/>
          </p:cNvSpPr>
          <p:nvPr>
            <p:ph type="title"/>
          </p:nvPr>
        </p:nvSpPr>
        <p:spPr/>
        <p:txBody>
          <a:bodyPr/>
          <a:lstStyle/>
          <a:p>
            <a:pPr algn="l"/>
            <a:r>
              <a:rPr lang="en-US" dirty="0"/>
              <a:t>JTECH AN HME Company </a:t>
            </a:r>
          </a:p>
        </p:txBody>
      </p:sp>
      <p:sp>
        <p:nvSpPr>
          <p:cNvPr id="3" name="Content Placeholder 2">
            <a:extLst>
              <a:ext uri="{FF2B5EF4-FFF2-40B4-BE49-F238E27FC236}">
                <a16:creationId xmlns:a16="http://schemas.microsoft.com/office/drawing/2014/main" id="{75B30117-4580-4812-A9DF-25E0F53EC1EA}"/>
              </a:ext>
            </a:extLst>
          </p:cNvPr>
          <p:cNvSpPr>
            <a:spLocks noGrp="1"/>
          </p:cNvSpPr>
          <p:nvPr>
            <p:ph idx="1"/>
          </p:nvPr>
        </p:nvSpPr>
        <p:spPr>
          <a:xfrm>
            <a:off x="196051" y="1400169"/>
            <a:ext cx="6172200" cy="2545854"/>
          </a:xfrm>
        </p:spPr>
        <p:txBody>
          <a:bodyPr/>
          <a:lstStyle/>
          <a:p>
            <a:pPr marL="0" indent="0">
              <a:buNone/>
            </a:pPr>
            <a:r>
              <a:rPr lang="en-US" dirty="0"/>
              <a:t>Why did we keep the name JTECH?</a:t>
            </a:r>
          </a:p>
          <a:p>
            <a:r>
              <a:rPr lang="en-US" dirty="0"/>
              <a:t>Who founded the On-site paging industry?  </a:t>
            </a:r>
            <a:endParaRPr lang="en-US" b="1" dirty="0"/>
          </a:p>
          <a:p>
            <a:r>
              <a:rPr lang="en-US" dirty="0"/>
              <a:t>Who has the best name recognition? </a:t>
            </a:r>
          </a:p>
          <a:p>
            <a:r>
              <a:rPr lang="en-US" dirty="0"/>
              <a:t>Who gets more internet searches? </a:t>
            </a:r>
            <a:endParaRPr lang="en-US" b="1" dirty="0"/>
          </a:p>
          <a:p>
            <a:endParaRPr lang="en-US" dirty="0"/>
          </a:p>
          <a:p>
            <a:pPr marL="0" indent="0">
              <a:buNone/>
            </a:pPr>
            <a:endParaRPr lang="en-US" dirty="0"/>
          </a:p>
        </p:txBody>
      </p:sp>
      <p:grpSp>
        <p:nvGrpSpPr>
          <p:cNvPr id="4" name="Group 2">
            <a:extLst>
              <a:ext uri="{FF2B5EF4-FFF2-40B4-BE49-F238E27FC236}">
                <a16:creationId xmlns:a16="http://schemas.microsoft.com/office/drawing/2014/main" id="{FECF7C63-767F-4DBA-9138-65B04B1CCAD8}"/>
              </a:ext>
            </a:extLst>
          </p:cNvPr>
          <p:cNvGrpSpPr>
            <a:grpSpLocks/>
          </p:cNvGrpSpPr>
          <p:nvPr/>
        </p:nvGrpSpPr>
        <p:grpSpPr bwMode="auto">
          <a:xfrm>
            <a:off x="722470" y="3621410"/>
            <a:ext cx="5843250" cy="1157071"/>
            <a:chOff x="1122" y="181"/>
            <a:chExt cx="17291" cy="3812"/>
          </a:xfrm>
        </p:grpSpPr>
        <p:sp>
          <p:nvSpPr>
            <p:cNvPr id="5" name="Freeform 3">
              <a:extLst>
                <a:ext uri="{FF2B5EF4-FFF2-40B4-BE49-F238E27FC236}">
                  <a16:creationId xmlns:a16="http://schemas.microsoft.com/office/drawing/2014/main" id="{924E43D1-AC0E-42EA-8F0B-D1409FD78FC0}"/>
                </a:ext>
              </a:extLst>
            </p:cNvPr>
            <p:cNvSpPr>
              <a:spLocks/>
            </p:cNvSpPr>
            <p:nvPr/>
          </p:nvSpPr>
          <p:spPr bwMode="auto">
            <a:xfrm>
              <a:off x="1122" y="181"/>
              <a:ext cx="14808" cy="3345"/>
            </a:xfrm>
            <a:custGeom>
              <a:avLst/>
              <a:gdLst>
                <a:gd name="T0" fmla="+- 0 15691 1123"/>
                <a:gd name="T1" fmla="*/ T0 w 14808"/>
                <a:gd name="T2" fmla="+- 0 182 182"/>
                <a:gd name="T3" fmla="*/ 182 h 3345"/>
                <a:gd name="T4" fmla="+- 0 1363 1123"/>
                <a:gd name="T5" fmla="*/ T4 w 14808"/>
                <a:gd name="T6" fmla="+- 0 182 182"/>
                <a:gd name="T7" fmla="*/ 182 h 3345"/>
                <a:gd name="T8" fmla="+- 0 1224 1123"/>
                <a:gd name="T9" fmla="*/ T8 w 14808"/>
                <a:gd name="T10" fmla="+- 0 186 182"/>
                <a:gd name="T11" fmla="*/ 186 h 3345"/>
                <a:gd name="T12" fmla="+- 0 1153 1123"/>
                <a:gd name="T13" fmla="*/ T12 w 14808"/>
                <a:gd name="T14" fmla="+- 0 212 182"/>
                <a:gd name="T15" fmla="*/ 212 h 3345"/>
                <a:gd name="T16" fmla="+- 0 1127 1123"/>
                <a:gd name="T17" fmla="*/ T16 w 14808"/>
                <a:gd name="T18" fmla="+- 0 283 182"/>
                <a:gd name="T19" fmla="*/ 283 h 3345"/>
                <a:gd name="T20" fmla="+- 0 1123 1123"/>
                <a:gd name="T21" fmla="*/ T20 w 14808"/>
                <a:gd name="T22" fmla="+- 0 422 182"/>
                <a:gd name="T23" fmla="*/ 422 h 3345"/>
                <a:gd name="T24" fmla="+- 0 1123 1123"/>
                <a:gd name="T25" fmla="*/ T24 w 14808"/>
                <a:gd name="T26" fmla="+- 0 3287 182"/>
                <a:gd name="T27" fmla="*/ 3287 h 3345"/>
                <a:gd name="T28" fmla="+- 0 1127 1123"/>
                <a:gd name="T29" fmla="*/ T28 w 14808"/>
                <a:gd name="T30" fmla="+- 0 3426 182"/>
                <a:gd name="T31" fmla="*/ 3426 h 3345"/>
                <a:gd name="T32" fmla="+- 0 1153 1123"/>
                <a:gd name="T33" fmla="*/ T32 w 14808"/>
                <a:gd name="T34" fmla="+- 0 3497 182"/>
                <a:gd name="T35" fmla="*/ 3497 h 3345"/>
                <a:gd name="T36" fmla="+- 0 1224 1123"/>
                <a:gd name="T37" fmla="*/ T36 w 14808"/>
                <a:gd name="T38" fmla="+- 0 3523 182"/>
                <a:gd name="T39" fmla="*/ 3523 h 3345"/>
                <a:gd name="T40" fmla="+- 0 1363 1123"/>
                <a:gd name="T41" fmla="*/ T40 w 14808"/>
                <a:gd name="T42" fmla="+- 0 3527 182"/>
                <a:gd name="T43" fmla="*/ 3527 h 3345"/>
                <a:gd name="T44" fmla="+- 0 15691 1123"/>
                <a:gd name="T45" fmla="*/ T44 w 14808"/>
                <a:gd name="T46" fmla="+- 0 3527 182"/>
                <a:gd name="T47" fmla="*/ 3527 h 3345"/>
                <a:gd name="T48" fmla="+- 0 15829 1123"/>
                <a:gd name="T49" fmla="*/ T48 w 14808"/>
                <a:gd name="T50" fmla="+- 0 3523 182"/>
                <a:gd name="T51" fmla="*/ 3523 h 3345"/>
                <a:gd name="T52" fmla="+- 0 15901 1123"/>
                <a:gd name="T53" fmla="*/ T52 w 14808"/>
                <a:gd name="T54" fmla="+- 0 3497 182"/>
                <a:gd name="T55" fmla="*/ 3497 h 3345"/>
                <a:gd name="T56" fmla="+- 0 15927 1123"/>
                <a:gd name="T57" fmla="*/ T56 w 14808"/>
                <a:gd name="T58" fmla="+- 0 3426 182"/>
                <a:gd name="T59" fmla="*/ 3426 h 3345"/>
                <a:gd name="T60" fmla="+- 0 15931 1123"/>
                <a:gd name="T61" fmla="*/ T60 w 14808"/>
                <a:gd name="T62" fmla="+- 0 3287 182"/>
                <a:gd name="T63" fmla="*/ 3287 h 3345"/>
                <a:gd name="T64" fmla="+- 0 15931 1123"/>
                <a:gd name="T65" fmla="*/ T64 w 14808"/>
                <a:gd name="T66" fmla="+- 0 422 182"/>
                <a:gd name="T67" fmla="*/ 422 h 3345"/>
                <a:gd name="T68" fmla="+- 0 15927 1123"/>
                <a:gd name="T69" fmla="*/ T68 w 14808"/>
                <a:gd name="T70" fmla="+- 0 283 182"/>
                <a:gd name="T71" fmla="*/ 283 h 3345"/>
                <a:gd name="T72" fmla="+- 0 15901 1123"/>
                <a:gd name="T73" fmla="*/ T72 w 14808"/>
                <a:gd name="T74" fmla="+- 0 212 182"/>
                <a:gd name="T75" fmla="*/ 212 h 3345"/>
                <a:gd name="T76" fmla="+- 0 15829 1123"/>
                <a:gd name="T77" fmla="*/ T76 w 14808"/>
                <a:gd name="T78" fmla="+- 0 186 182"/>
                <a:gd name="T79" fmla="*/ 186 h 3345"/>
                <a:gd name="T80" fmla="+- 0 15691 1123"/>
                <a:gd name="T81" fmla="*/ T80 w 14808"/>
                <a:gd name="T82" fmla="+- 0 182 182"/>
                <a:gd name="T83" fmla="*/ 182 h 33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4808" h="3345">
                  <a:moveTo>
                    <a:pt x="14568" y="0"/>
                  </a:moveTo>
                  <a:lnTo>
                    <a:pt x="240" y="0"/>
                  </a:lnTo>
                  <a:lnTo>
                    <a:pt x="101" y="4"/>
                  </a:lnTo>
                  <a:lnTo>
                    <a:pt x="30" y="30"/>
                  </a:lnTo>
                  <a:lnTo>
                    <a:pt x="4" y="101"/>
                  </a:lnTo>
                  <a:lnTo>
                    <a:pt x="0" y="240"/>
                  </a:lnTo>
                  <a:lnTo>
                    <a:pt x="0" y="3105"/>
                  </a:lnTo>
                  <a:lnTo>
                    <a:pt x="4" y="3244"/>
                  </a:lnTo>
                  <a:lnTo>
                    <a:pt x="30" y="3315"/>
                  </a:lnTo>
                  <a:lnTo>
                    <a:pt x="101" y="3341"/>
                  </a:lnTo>
                  <a:lnTo>
                    <a:pt x="240" y="3345"/>
                  </a:lnTo>
                  <a:lnTo>
                    <a:pt x="14568" y="3345"/>
                  </a:lnTo>
                  <a:lnTo>
                    <a:pt x="14706" y="3341"/>
                  </a:lnTo>
                  <a:lnTo>
                    <a:pt x="14778" y="3315"/>
                  </a:lnTo>
                  <a:lnTo>
                    <a:pt x="14804" y="3244"/>
                  </a:lnTo>
                  <a:lnTo>
                    <a:pt x="14808" y="3105"/>
                  </a:lnTo>
                  <a:lnTo>
                    <a:pt x="14808" y="240"/>
                  </a:lnTo>
                  <a:lnTo>
                    <a:pt x="14804" y="101"/>
                  </a:lnTo>
                  <a:lnTo>
                    <a:pt x="14778" y="30"/>
                  </a:lnTo>
                  <a:lnTo>
                    <a:pt x="14706" y="4"/>
                  </a:lnTo>
                  <a:lnTo>
                    <a:pt x="14568" y="0"/>
                  </a:lnTo>
                  <a:close/>
                </a:path>
              </a:pathLst>
            </a:custGeom>
            <a:solidFill>
              <a:srgbClr val="18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ctr"/>
              <a:endParaRPr lang="en-US" sz="1350" dirty="0"/>
            </a:p>
          </p:txBody>
        </p:sp>
        <p:sp>
          <p:nvSpPr>
            <p:cNvPr id="6" name="Freeform 4">
              <a:extLst>
                <a:ext uri="{FF2B5EF4-FFF2-40B4-BE49-F238E27FC236}">
                  <a16:creationId xmlns:a16="http://schemas.microsoft.com/office/drawing/2014/main" id="{FB1DD1C7-8D5F-4837-98E1-5A1BE4D622EB}"/>
                </a:ext>
              </a:extLst>
            </p:cNvPr>
            <p:cNvSpPr>
              <a:spLocks/>
            </p:cNvSpPr>
            <p:nvPr/>
          </p:nvSpPr>
          <p:spPr bwMode="auto">
            <a:xfrm>
              <a:off x="14969" y="3304"/>
              <a:ext cx="962" cy="689"/>
            </a:xfrm>
            <a:custGeom>
              <a:avLst/>
              <a:gdLst>
                <a:gd name="T0" fmla="+- 0 15561 14969"/>
                <a:gd name="T1" fmla="*/ T0 w 962"/>
                <a:gd name="T2" fmla="+- 0 3304 3304"/>
                <a:gd name="T3" fmla="*/ 3304 h 689"/>
                <a:gd name="T4" fmla="+- 0 14969 14969"/>
                <a:gd name="T5" fmla="*/ T4 w 962"/>
                <a:gd name="T6" fmla="+- 0 3389 3304"/>
                <a:gd name="T7" fmla="*/ 3389 h 689"/>
                <a:gd name="T8" fmla="+- 0 14975 14969"/>
                <a:gd name="T9" fmla="*/ T8 w 962"/>
                <a:gd name="T10" fmla="+- 0 3405 3304"/>
                <a:gd name="T11" fmla="*/ 3405 h 689"/>
                <a:gd name="T12" fmla="+- 0 14986 14969"/>
                <a:gd name="T13" fmla="*/ T12 w 962"/>
                <a:gd name="T14" fmla="+- 0 3431 3304"/>
                <a:gd name="T15" fmla="*/ 3431 h 689"/>
                <a:gd name="T16" fmla="+- 0 15028 14969"/>
                <a:gd name="T17" fmla="*/ T16 w 962"/>
                <a:gd name="T18" fmla="+- 0 3507 3304"/>
                <a:gd name="T19" fmla="*/ 3507 h 689"/>
                <a:gd name="T20" fmla="+- 0 15096 14969"/>
                <a:gd name="T21" fmla="*/ T20 w 962"/>
                <a:gd name="T22" fmla="+- 0 3605 3304"/>
                <a:gd name="T23" fmla="*/ 3605 h 689"/>
                <a:gd name="T24" fmla="+- 0 15139 14969"/>
                <a:gd name="T25" fmla="*/ T24 w 962"/>
                <a:gd name="T26" fmla="+- 0 3658 3304"/>
                <a:gd name="T27" fmla="*/ 3658 h 689"/>
                <a:gd name="T28" fmla="+- 0 15189 14969"/>
                <a:gd name="T29" fmla="*/ T28 w 962"/>
                <a:gd name="T30" fmla="+- 0 3713 3304"/>
                <a:gd name="T31" fmla="*/ 3713 h 689"/>
                <a:gd name="T32" fmla="+- 0 15245 14969"/>
                <a:gd name="T33" fmla="*/ T32 w 962"/>
                <a:gd name="T34" fmla="+- 0 3767 3304"/>
                <a:gd name="T35" fmla="*/ 3767 h 689"/>
                <a:gd name="T36" fmla="+- 0 15308 14969"/>
                <a:gd name="T37" fmla="*/ T36 w 962"/>
                <a:gd name="T38" fmla="+- 0 3818 3304"/>
                <a:gd name="T39" fmla="*/ 3818 h 689"/>
                <a:gd name="T40" fmla="+- 0 15377 14969"/>
                <a:gd name="T41" fmla="*/ T40 w 962"/>
                <a:gd name="T42" fmla="+- 0 3866 3304"/>
                <a:gd name="T43" fmla="*/ 3866 h 689"/>
                <a:gd name="T44" fmla="+- 0 15453 14969"/>
                <a:gd name="T45" fmla="*/ T44 w 962"/>
                <a:gd name="T46" fmla="+- 0 3908 3304"/>
                <a:gd name="T47" fmla="*/ 3908 h 689"/>
                <a:gd name="T48" fmla="+- 0 15535 14969"/>
                <a:gd name="T49" fmla="*/ T48 w 962"/>
                <a:gd name="T50" fmla="+- 0 3943 3304"/>
                <a:gd name="T51" fmla="*/ 3943 h 689"/>
                <a:gd name="T52" fmla="+- 0 15624 14969"/>
                <a:gd name="T53" fmla="*/ T52 w 962"/>
                <a:gd name="T54" fmla="+- 0 3970 3304"/>
                <a:gd name="T55" fmla="*/ 3970 h 689"/>
                <a:gd name="T56" fmla="+- 0 15720 14969"/>
                <a:gd name="T57" fmla="*/ T56 w 962"/>
                <a:gd name="T58" fmla="+- 0 3987 3304"/>
                <a:gd name="T59" fmla="*/ 3987 h 689"/>
                <a:gd name="T60" fmla="+- 0 15822 14969"/>
                <a:gd name="T61" fmla="*/ T60 w 962"/>
                <a:gd name="T62" fmla="+- 0 3992 3304"/>
                <a:gd name="T63" fmla="*/ 3992 h 689"/>
                <a:gd name="T64" fmla="+- 0 15931 14969"/>
                <a:gd name="T65" fmla="*/ T64 w 962"/>
                <a:gd name="T66" fmla="+- 0 3984 3304"/>
                <a:gd name="T67" fmla="*/ 3984 h 689"/>
                <a:gd name="T68" fmla="+- 0 15607 14969"/>
                <a:gd name="T69" fmla="*/ T68 w 962"/>
                <a:gd name="T70" fmla="+- 0 3825 3304"/>
                <a:gd name="T71" fmla="*/ 3825 h 689"/>
                <a:gd name="T72" fmla="+- 0 15461 14969"/>
                <a:gd name="T73" fmla="*/ T72 w 962"/>
                <a:gd name="T74" fmla="+- 0 3701 3304"/>
                <a:gd name="T75" fmla="*/ 3701 h 689"/>
                <a:gd name="T76" fmla="+- 0 15457 14969"/>
                <a:gd name="T77" fmla="*/ T76 w 962"/>
                <a:gd name="T78" fmla="+- 0 3549 3304"/>
                <a:gd name="T79" fmla="*/ 3549 h 689"/>
                <a:gd name="T80" fmla="+- 0 15561 14969"/>
                <a:gd name="T81" fmla="*/ T80 w 962"/>
                <a:gd name="T82" fmla="+- 0 3304 3304"/>
                <a:gd name="T83" fmla="*/ 3304 h 6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62" h="689">
                  <a:moveTo>
                    <a:pt x="592" y="0"/>
                  </a:moveTo>
                  <a:lnTo>
                    <a:pt x="0" y="85"/>
                  </a:lnTo>
                  <a:lnTo>
                    <a:pt x="6" y="101"/>
                  </a:lnTo>
                  <a:lnTo>
                    <a:pt x="17" y="127"/>
                  </a:lnTo>
                  <a:lnTo>
                    <a:pt x="59" y="203"/>
                  </a:lnTo>
                  <a:lnTo>
                    <a:pt x="127" y="301"/>
                  </a:lnTo>
                  <a:lnTo>
                    <a:pt x="170" y="354"/>
                  </a:lnTo>
                  <a:lnTo>
                    <a:pt x="220" y="409"/>
                  </a:lnTo>
                  <a:lnTo>
                    <a:pt x="276" y="463"/>
                  </a:lnTo>
                  <a:lnTo>
                    <a:pt x="339" y="514"/>
                  </a:lnTo>
                  <a:lnTo>
                    <a:pt x="408" y="562"/>
                  </a:lnTo>
                  <a:lnTo>
                    <a:pt x="484" y="604"/>
                  </a:lnTo>
                  <a:lnTo>
                    <a:pt x="566" y="639"/>
                  </a:lnTo>
                  <a:lnTo>
                    <a:pt x="655" y="666"/>
                  </a:lnTo>
                  <a:lnTo>
                    <a:pt x="751" y="683"/>
                  </a:lnTo>
                  <a:lnTo>
                    <a:pt x="853" y="688"/>
                  </a:lnTo>
                  <a:lnTo>
                    <a:pt x="962" y="680"/>
                  </a:lnTo>
                  <a:lnTo>
                    <a:pt x="638" y="521"/>
                  </a:lnTo>
                  <a:lnTo>
                    <a:pt x="492" y="397"/>
                  </a:lnTo>
                  <a:lnTo>
                    <a:pt x="488" y="245"/>
                  </a:lnTo>
                  <a:lnTo>
                    <a:pt x="592" y="0"/>
                  </a:lnTo>
                  <a:close/>
                </a:path>
              </a:pathLst>
            </a:custGeom>
            <a:solidFill>
              <a:srgbClr val="188D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7" name="Text Box 5">
              <a:extLst>
                <a:ext uri="{FF2B5EF4-FFF2-40B4-BE49-F238E27FC236}">
                  <a16:creationId xmlns:a16="http://schemas.microsoft.com/office/drawing/2014/main" id="{9897FF93-7944-4628-A8C8-B7059C1575CD}"/>
                </a:ext>
              </a:extLst>
            </p:cNvPr>
            <p:cNvSpPr txBox="1">
              <a:spLocks noChangeArrowheads="1"/>
            </p:cNvSpPr>
            <p:nvPr/>
          </p:nvSpPr>
          <p:spPr bwMode="auto">
            <a:xfrm>
              <a:off x="3605" y="551"/>
              <a:ext cx="14808" cy="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1665602" defTabSz="685766" eaLnBrk="0" fontAlgn="base" hangingPunct="0">
                <a:spcBef>
                  <a:spcPts val="2054"/>
                </a:spcBef>
                <a:spcAft>
                  <a:spcPts val="600"/>
                </a:spcAft>
              </a:pPr>
              <a:r>
                <a:rPr lang="en-US" altLang="en-US" b="1" dirty="0">
                  <a:solidFill>
                    <a:srgbClr val="FFFFFF"/>
                  </a:solidFill>
                  <a:latin typeface="Calibri" panose="020F0502020204030204" pitchFamily="34" charset="0"/>
                </a:rPr>
                <a:t>JTECH </a:t>
              </a:r>
              <a:r>
                <a:rPr lang="en-US" altLang="en-US" dirty="0">
                  <a:solidFill>
                    <a:srgbClr val="FFFFFF"/>
                  </a:solidFill>
                  <a:latin typeface="Calibri" panose="020F0502020204030204" pitchFamily="34" charset="0"/>
                </a:rPr>
                <a:t>An HME Company is now the world’s largest paging company with </a:t>
              </a:r>
              <a:r>
                <a:rPr lang="en-US" altLang="en-US" b="1" dirty="0">
                  <a:solidFill>
                    <a:srgbClr val="FFFFFF"/>
                  </a:solidFill>
                  <a:latin typeface="Calibri" panose="020F0502020204030204" pitchFamily="34" charset="0"/>
                </a:rPr>
                <a:t>over 65% market </a:t>
              </a:r>
              <a:r>
                <a:rPr lang="en-US" altLang="en-US" dirty="0">
                  <a:solidFill>
                    <a:srgbClr val="FFFFFF"/>
                  </a:solidFill>
                  <a:latin typeface="Calibri" panose="020F0502020204030204" pitchFamily="34" charset="0"/>
                </a:rPr>
                <a:t>share!</a:t>
              </a:r>
              <a:endParaRPr lang="en-US" altLang="en-US" sz="1050" dirty="0">
                <a:latin typeface="Arial" panose="020B0604020202020204" pitchFamily="34" charset="0"/>
              </a:endParaRPr>
            </a:p>
          </p:txBody>
        </p:sp>
      </p:grpSp>
      <p:sp>
        <p:nvSpPr>
          <p:cNvPr id="11" name="TextBox 10">
            <a:extLst>
              <a:ext uri="{FF2B5EF4-FFF2-40B4-BE49-F238E27FC236}">
                <a16:creationId xmlns:a16="http://schemas.microsoft.com/office/drawing/2014/main" id="{B87FE191-B299-4D1D-A817-F60E50535594}"/>
              </a:ext>
            </a:extLst>
          </p:cNvPr>
          <p:cNvSpPr txBox="1"/>
          <p:nvPr/>
        </p:nvSpPr>
        <p:spPr>
          <a:xfrm>
            <a:off x="5973314" y="1895687"/>
            <a:ext cx="1111772" cy="400110"/>
          </a:xfrm>
          <a:prstGeom prst="rect">
            <a:avLst/>
          </a:prstGeom>
          <a:noFill/>
        </p:spPr>
        <p:txBody>
          <a:bodyPr wrap="square" rtlCol="0">
            <a:spAutoFit/>
          </a:bodyPr>
          <a:lstStyle/>
          <a:p>
            <a:r>
              <a:rPr lang="en-US" sz="2000" b="1" dirty="0"/>
              <a:t>JTECH</a:t>
            </a:r>
            <a:endParaRPr lang="en-US" sz="1400" b="1" dirty="0"/>
          </a:p>
        </p:txBody>
      </p:sp>
      <p:sp>
        <p:nvSpPr>
          <p:cNvPr id="12" name="TextBox 11">
            <a:extLst>
              <a:ext uri="{FF2B5EF4-FFF2-40B4-BE49-F238E27FC236}">
                <a16:creationId xmlns:a16="http://schemas.microsoft.com/office/drawing/2014/main" id="{01274ED2-034E-46B8-8EB8-BCA82FAF8792}"/>
              </a:ext>
            </a:extLst>
          </p:cNvPr>
          <p:cNvSpPr txBox="1"/>
          <p:nvPr/>
        </p:nvSpPr>
        <p:spPr>
          <a:xfrm>
            <a:off x="5302574" y="2347698"/>
            <a:ext cx="1111772" cy="400110"/>
          </a:xfrm>
          <a:prstGeom prst="rect">
            <a:avLst/>
          </a:prstGeom>
          <a:noFill/>
        </p:spPr>
        <p:txBody>
          <a:bodyPr wrap="square" rtlCol="0">
            <a:spAutoFit/>
          </a:bodyPr>
          <a:lstStyle/>
          <a:p>
            <a:r>
              <a:rPr lang="en-US" sz="2000" b="1" dirty="0"/>
              <a:t>JTECH</a:t>
            </a:r>
            <a:endParaRPr lang="en-US" sz="1400" b="1" dirty="0"/>
          </a:p>
        </p:txBody>
      </p:sp>
      <p:sp>
        <p:nvSpPr>
          <p:cNvPr id="13" name="TextBox 12">
            <a:extLst>
              <a:ext uri="{FF2B5EF4-FFF2-40B4-BE49-F238E27FC236}">
                <a16:creationId xmlns:a16="http://schemas.microsoft.com/office/drawing/2014/main" id="{B71D3992-3164-4CBC-87E5-A6C803B14E1A}"/>
              </a:ext>
            </a:extLst>
          </p:cNvPr>
          <p:cNvSpPr txBox="1"/>
          <p:nvPr/>
        </p:nvSpPr>
        <p:spPr>
          <a:xfrm>
            <a:off x="5038758" y="2804200"/>
            <a:ext cx="1111772" cy="400110"/>
          </a:xfrm>
          <a:prstGeom prst="rect">
            <a:avLst/>
          </a:prstGeom>
          <a:noFill/>
        </p:spPr>
        <p:txBody>
          <a:bodyPr wrap="square" rtlCol="0">
            <a:spAutoFit/>
          </a:bodyPr>
          <a:lstStyle/>
          <a:p>
            <a:r>
              <a:rPr lang="en-US" sz="2000" b="1" dirty="0"/>
              <a:t>JTECH</a:t>
            </a:r>
            <a:endParaRPr lang="en-US" sz="1400" b="1" dirty="0"/>
          </a:p>
        </p:txBody>
      </p:sp>
    </p:spTree>
    <p:extLst>
      <p:ext uri="{BB962C8B-B14F-4D97-AF65-F5344CB8AC3E}">
        <p14:creationId xmlns:p14="http://schemas.microsoft.com/office/powerpoint/2010/main" val="25072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E920741-3E8B-4F01-9AF4-CBF88EA81203}"/>
              </a:ext>
            </a:extLst>
          </p:cNvPr>
          <p:cNvSpPr txBox="1"/>
          <p:nvPr/>
        </p:nvSpPr>
        <p:spPr>
          <a:xfrm>
            <a:off x="3373022" y="3188072"/>
            <a:ext cx="2418177" cy="1045998"/>
          </a:xfrm>
          <a:prstGeom prst="rect">
            <a:avLst/>
          </a:prstGeom>
          <a:solidFill>
            <a:srgbClr val="FFFFFF"/>
          </a:solidFill>
          <a:ln w="38100">
            <a:solidFill>
              <a:srgbClr val="404040"/>
            </a:solidFill>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numCol="2" rtlCol="0" anchor="ctr">
            <a:normAutofit fontScale="85000" lnSpcReduction="10000"/>
          </a:bodyPr>
          <a:lstStyle/>
          <a:p>
            <a:pPr marL="171450" indent="-171450" defTabSz="914400">
              <a:lnSpc>
                <a:spcPct val="90000"/>
              </a:lnSpc>
              <a:spcBef>
                <a:spcPct val="0"/>
              </a:spcBef>
              <a:spcAft>
                <a:spcPts val="600"/>
              </a:spcAft>
              <a:buFont typeface="Arial" panose="020B0604020202020204" pitchFamily="34" charset="0"/>
              <a:buChar char="•"/>
            </a:pPr>
            <a:r>
              <a:rPr lang="en-US" sz="1100" dirty="0">
                <a:solidFill>
                  <a:srgbClr val="404040"/>
                </a:solidFill>
                <a:latin typeface="+mj-lt"/>
                <a:ea typeface="+mj-ea"/>
                <a:cs typeface="+mj-cs"/>
              </a:rPr>
              <a:t>Diameter: 105 mm</a:t>
            </a:r>
          </a:p>
          <a:p>
            <a:pPr marL="171450" indent="-171450" defTabSz="914400">
              <a:lnSpc>
                <a:spcPct val="90000"/>
              </a:lnSpc>
              <a:spcBef>
                <a:spcPct val="0"/>
              </a:spcBef>
              <a:spcAft>
                <a:spcPts val="600"/>
              </a:spcAft>
              <a:buFont typeface="Arial" panose="020B0604020202020204" pitchFamily="34" charset="0"/>
              <a:buChar char="•"/>
            </a:pPr>
            <a:r>
              <a:rPr lang="en-US" sz="1100" kern="1200" dirty="0">
                <a:solidFill>
                  <a:srgbClr val="404040"/>
                </a:solidFill>
                <a:latin typeface="+mj-lt"/>
                <a:ea typeface="+mj-ea"/>
                <a:cs typeface="+mj-cs"/>
              </a:rPr>
              <a:t>T</a:t>
            </a:r>
            <a:r>
              <a:rPr lang="en-US" sz="1100" dirty="0">
                <a:solidFill>
                  <a:srgbClr val="404040"/>
                </a:solidFill>
                <a:latin typeface="+mj-lt"/>
                <a:ea typeface="+mj-ea"/>
                <a:cs typeface="+mj-cs"/>
              </a:rPr>
              <a:t>hickness: 15 mm</a:t>
            </a:r>
          </a:p>
          <a:p>
            <a:pPr marL="171450" indent="-171450" defTabSz="914400">
              <a:lnSpc>
                <a:spcPct val="90000"/>
              </a:lnSpc>
              <a:spcBef>
                <a:spcPct val="0"/>
              </a:spcBef>
              <a:spcAft>
                <a:spcPts val="600"/>
              </a:spcAft>
              <a:buFont typeface="Arial" panose="020B0604020202020204" pitchFamily="34" charset="0"/>
              <a:buChar char="•"/>
            </a:pPr>
            <a:r>
              <a:rPr lang="en-US" sz="1100" dirty="0">
                <a:solidFill>
                  <a:srgbClr val="404040"/>
                </a:solidFill>
                <a:latin typeface="+mj-lt"/>
                <a:ea typeface="+mj-ea"/>
                <a:cs typeface="+mj-cs"/>
              </a:rPr>
              <a:t>Weight: 102g</a:t>
            </a:r>
          </a:p>
          <a:p>
            <a:pPr marL="171450" indent="-171450" defTabSz="914400">
              <a:lnSpc>
                <a:spcPct val="90000"/>
              </a:lnSpc>
              <a:spcBef>
                <a:spcPct val="0"/>
              </a:spcBef>
              <a:spcAft>
                <a:spcPts val="600"/>
              </a:spcAft>
              <a:buFont typeface="Arial" panose="020B0604020202020204" pitchFamily="34" charset="0"/>
              <a:buChar char="•"/>
            </a:pPr>
            <a:r>
              <a:rPr lang="en-US" sz="1100" dirty="0">
                <a:solidFill>
                  <a:srgbClr val="404040"/>
                </a:solidFill>
                <a:latin typeface="+mj-lt"/>
                <a:ea typeface="+mj-ea"/>
                <a:cs typeface="+mj-cs"/>
              </a:rPr>
              <a:t>Battery: Lithium / 12-14 hours off charge</a:t>
            </a:r>
          </a:p>
          <a:p>
            <a:pPr marL="171450" indent="-171450" defTabSz="914400">
              <a:lnSpc>
                <a:spcPct val="90000"/>
              </a:lnSpc>
              <a:spcBef>
                <a:spcPct val="0"/>
              </a:spcBef>
              <a:spcAft>
                <a:spcPts val="600"/>
              </a:spcAft>
              <a:buFont typeface="Arial" panose="020B0604020202020204" pitchFamily="34" charset="0"/>
              <a:buChar char="•"/>
            </a:pPr>
            <a:r>
              <a:rPr lang="en-US" sz="1100" dirty="0">
                <a:solidFill>
                  <a:srgbClr val="404040"/>
                </a:solidFill>
                <a:latin typeface="+mj-lt"/>
                <a:ea typeface="+mj-ea"/>
                <a:cs typeface="+mj-cs"/>
              </a:rPr>
              <a:t>Out of Range Notification</a:t>
            </a:r>
          </a:p>
          <a:p>
            <a:pPr marL="171450" indent="-171450" defTabSz="914400">
              <a:lnSpc>
                <a:spcPct val="90000"/>
              </a:lnSpc>
              <a:spcBef>
                <a:spcPct val="0"/>
              </a:spcBef>
              <a:spcAft>
                <a:spcPts val="600"/>
              </a:spcAft>
              <a:buFont typeface="Arial" panose="020B0604020202020204" pitchFamily="34" charset="0"/>
              <a:buChar char="•"/>
            </a:pPr>
            <a:r>
              <a:rPr lang="en-US" sz="1100" dirty="0">
                <a:solidFill>
                  <a:srgbClr val="404040"/>
                </a:solidFill>
                <a:latin typeface="+mj-lt"/>
                <a:ea typeface="+mj-ea"/>
                <a:cs typeface="+mj-cs"/>
              </a:rPr>
              <a:t>Alert Type: Vibe / Flash / LED / Find </a:t>
            </a:r>
          </a:p>
          <a:p>
            <a:pPr defTabSz="914400">
              <a:lnSpc>
                <a:spcPct val="90000"/>
              </a:lnSpc>
              <a:spcBef>
                <a:spcPct val="0"/>
              </a:spcBef>
              <a:spcAft>
                <a:spcPts val="600"/>
              </a:spcAft>
            </a:pPr>
            <a:r>
              <a:rPr lang="en-US" sz="1100" b="1" kern="1200" dirty="0">
                <a:solidFill>
                  <a:srgbClr val="404040"/>
                </a:solidFill>
                <a:latin typeface="+mj-lt"/>
                <a:ea typeface="+mj-ea"/>
                <a:cs typeface="+mj-cs"/>
              </a:rPr>
              <a:t> </a:t>
            </a:r>
          </a:p>
          <a:p>
            <a:pPr defTabSz="914400">
              <a:lnSpc>
                <a:spcPct val="90000"/>
              </a:lnSpc>
              <a:spcBef>
                <a:spcPct val="0"/>
              </a:spcBef>
              <a:spcAft>
                <a:spcPts val="600"/>
              </a:spcAft>
            </a:pPr>
            <a:r>
              <a:rPr lang="en-US" sz="1100" b="1" dirty="0">
                <a:solidFill>
                  <a:srgbClr val="404040"/>
                </a:solidFill>
                <a:latin typeface="+mj-lt"/>
                <a:ea typeface="+mj-ea"/>
                <a:cs typeface="+mj-cs"/>
              </a:rPr>
              <a:t>         </a:t>
            </a:r>
            <a:r>
              <a:rPr lang="en-US" sz="1100" b="1" kern="1200" dirty="0">
                <a:solidFill>
                  <a:srgbClr val="404040"/>
                </a:solidFill>
                <a:latin typeface="+mj-lt"/>
                <a:ea typeface="+mj-ea"/>
                <a:cs typeface="+mj-cs"/>
              </a:rPr>
              <a:t>Part #: PGEVGT</a:t>
            </a:r>
          </a:p>
        </p:txBody>
      </p:sp>
      <p:pic>
        <p:nvPicPr>
          <p:cNvPr id="3074" name="Picture 2" descr="EasyVu Coaster Top View 2 v2_Hires.jpg">
            <a:extLst>
              <a:ext uri="{FF2B5EF4-FFF2-40B4-BE49-F238E27FC236}">
                <a16:creationId xmlns:a16="http://schemas.microsoft.com/office/drawing/2014/main" id="{C7DBAFD0-ED35-4601-BF2B-70B7A99C07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04653" y="1451111"/>
            <a:ext cx="1629894" cy="163798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472178C8-34CF-4A19-9909-565591074B52}"/>
              </a:ext>
            </a:extLst>
          </p:cNvPr>
          <p:cNvSpPr txBox="1">
            <a:spLocks/>
          </p:cNvSpPr>
          <p:nvPr/>
        </p:nvSpPr>
        <p:spPr>
          <a:xfrm>
            <a:off x="157591" y="235614"/>
            <a:ext cx="4262009" cy="559516"/>
          </a:xfrm>
          <a:prstGeom prst="rect">
            <a:avLst/>
          </a:prstGeom>
        </p:spPr>
        <p:txBody>
          <a:bodyPr>
            <a:norm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r>
              <a:rPr lang="en-US" sz="2400" dirty="0">
                <a:latin typeface="+mn-lt"/>
              </a:rPr>
              <a:t>EasyVu Components </a:t>
            </a:r>
          </a:p>
        </p:txBody>
      </p:sp>
      <p:pic>
        <p:nvPicPr>
          <p:cNvPr id="9" name="Picture 2" descr="EasyVu_Card v1_350px.png">
            <a:extLst>
              <a:ext uri="{FF2B5EF4-FFF2-40B4-BE49-F238E27FC236}">
                <a16:creationId xmlns:a16="http://schemas.microsoft.com/office/drawing/2014/main" id="{F91604A7-D866-4C30-9E86-31589AF2A4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879" y="1352136"/>
            <a:ext cx="2063185" cy="18359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6BD208B-6751-475A-967F-F90241E5EAAF}"/>
              </a:ext>
            </a:extLst>
          </p:cNvPr>
          <p:cNvSpPr txBox="1"/>
          <p:nvPr/>
        </p:nvSpPr>
        <p:spPr>
          <a:xfrm>
            <a:off x="297493" y="3188073"/>
            <a:ext cx="2043571" cy="990232"/>
          </a:xfrm>
          <a:prstGeom prst="rect">
            <a:avLst/>
          </a:prstGeom>
          <a:solidFill>
            <a:srgbClr val="FFFFFF"/>
          </a:solidFill>
          <a:ln w="38100">
            <a:solidFill>
              <a:srgbClr val="404040"/>
            </a:solidFill>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62500" lnSpcReduction="20000"/>
          </a:bodyPr>
          <a:lstStyle/>
          <a:p>
            <a:pPr defTabSz="914400">
              <a:lnSpc>
                <a:spcPct val="90000"/>
              </a:lnSpc>
              <a:spcBef>
                <a:spcPct val="0"/>
              </a:spcBef>
              <a:spcAft>
                <a:spcPts val="600"/>
              </a:spcAft>
            </a:pPr>
            <a:r>
              <a:rPr lang="en-US" sz="1500" kern="1200" dirty="0">
                <a:solidFill>
                  <a:srgbClr val="404040"/>
                </a:solidFill>
                <a:latin typeface="+mj-lt"/>
                <a:ea typeface="+mj-ea"/>
                <a:cs typeface="+mj-cs"/>
              </a:rPr>
              <a:t>-Length: </a:t>
            </a:r>
            <a:r>
              <a:rPr lang="en-US" sz="1500" dirty="0">
                <a:solidFill>
                  <a:srgbClr val="404040"/>
                </a:solidFill>
                <a:latin typeface="+mj-lt"/>
                <a:ea typeface="+mj-ea"/>
                <a:cs typeface="+mj-cs"/>
              </a:rPr>
              <a:t>54 mm</a:t>
            </a:r>
          </a:p>
          <a:p>
            <a:pPr defTabSz="914400">
              <a:lnSpc>
                <a:spcPct val="90000"/>
              </a:lnSpc>
              <a:spcBef>
                <a:spcPct val="0"/>
              </a:spcBef>
              <a:spcAft>
                <a:spcPts val="600"/>
              </a:spcAft>
            </a:pPr>
            <a:r>
              <a:rPr lang="en-US" sz="1500" kern="1200" dirty="0">
                <a:solidFill>
                  <a:srgbClr val="404040"/>
                </a:solidFill>
                <a:latin typeface="+mj-lt"/>
                <a:ea typeface="+mj-ea"/>
                <a:cs typeface="+mj-cs"/>
              </a:rPr>
              <a:t>-Width: </a:t>
            </a:r>
            <a:r>
              <a:rPr lang="en-US" sz="1500" dirty="0">
                <a:solidFill>
                  <a:srgbClr val="404040"/>
                </a:solidFill>
                <a:latin typeface="+mj-lt"/>
                <a:ea typeface="+mj-ea"/>
                <a:cs typeface="+mj-cs"/>
              </a:rPr>
              <a:t>85 mm</a:t>
            </a:r>
          </a:p>
          <a:p>
            <a:pPr defTabSz="914400">
              <a:lnSpc>
                <a:spcPct val="90000"/>
              </a:lnSpc>
              <a:spcBef>
                <a:spcPct val="0"/>
              </a:spcBef>
              <a:spcAft>
                <a:spcPts val="600"/>
              </a:spcAft>
            </a:pPr>
            <a:r>
              <a:rPr lang="en-US" sz="1500" kern="1200" dirty="0">
                <a:solidFill>
                  <a:srgbClr val="404040"/>
                </a:solidFill>
                <a:latin typeface="+mj-lt"/>
                <a:ea typeface="+mj-ea"/>
                <a:cs typeface="+mj-cs"/>
              </a:rPr>
              <a:t>-Weight: 5g</a:t>
            </a:r>
          </a:p>
          <a:p>
            <a:pPr defTabSz="914400">
              <a:lnSpc>
                <a:spcPct val="90000"/>
              </a:lnSpc>
              <a:spcBef>
                <a:spcPct val="0"/>
              </a:spcBef>
              <a:spcAft>
                <a:spcPts val="600"/>
              </a:spcAft>
            </a:pPr>
            <a:r>
              <a:rPr lang="en-US" sz="1500" kern="1200" dirty="0">
                <a:solidFill>
                  <a:srgbClr val="404040"/>
                </a:solidFill>
                <a:latin typeface="+mj-lt"/>
                <a:ea typeface="+mj-ea"/>
                <a:cs typeface="+mj-cs"/>
              </a:rPr>
              <a:t>-Durable Plastic (adhesive)</a:t>
            </a:r>
          </a:p>
          <a:p>
            <a:pPr defTabSz="914400">
              <a:lnSpc>
                <a:spcPct val="90000"/>
              </a:lnSpc>
              <a:spcBef>
                <a:spcPct val="0"/>
              </a:spcBef>
              <a:spcAft>
                <a:spcPts val="600"/>
              </a:spcAft>
            </a:pPr>
            <a:r>
              <a:rPr lang="en-US" sz="1500" b="1" kern="1200" dirty="0">
                <a:solidFill>
                  <a:srgbClr val="404040"/>
                </a:solidFill>
                <a:latin typeface="+mj-lt"/>
                <a:ea typeface="+mj-ea"/>
                <a:cs typeface="+mj-cs"/>
              </a:rPr>
              <a:t>Part #: PGEVTT</a:t>
            </a:r>
          </a:p>
        </p:txBody>
      </p:sp>
      <p:sp>
        <p:nvSpPr>
          <p:cNvPr id="12" name="TextBox 11">
            <a:extLst>
              <a:ext uri="{FF2B5EF4-FFF2-40B4-BE49-F238E27FC236}">
                <a16:creationId xmlns:a16="http://schemas.microsoft.com/office/drawing/2014/main" id="{C771DAD3-D4E4-4C94-A31E-C515E6463210}"/>
              </a:ext>
            </a:extLst>
          </p:cNvPr>
          <p:cNvSpPr txBox="1"/>
          <p:nvPr/>
        </p:nvSpPr>
        <p:spPr>
          <a:xfrm>
            <a:off x="6464012" y="3188072"/>
            <a:ext cx="2201431" cy="1045998"/>
          </a:xfrm>
          <a:prstGeom prst="rect">
            <a:avLst/>
          </a:prstGeom>
          <a:solidFill>
            <a:srgbClr val="FFFFFF"/>
          </a:solidFill>
          <a:ln w="38100">
            <a:solidFill>
              <a:srgbClr val="404040"/>
            </a:solidFill>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62500" lnSpcReduction="20000"/>
          </a:bodyPr>
          <a:lstStyle/>
          <a:p>
            <a:pPr marL="285750" indent="-285750" defTabSz="914400">
              <a:lnSpc>
                <a:spcPct val="90000"/>
              </a:lnSpc>
              <a:spcBef>
                <a:spcPct val="0"/>
              </a:spcBef>
              <a:spcAft>
                <a:spcPts val="600"/>
              </a:spcAft>
              <a:buFont typeface="Arial" panose="020B0604020202020204" pitchFamily="34" charset="0"/>
              <a:buChar char="•"/>
            </a:pPr>
            <a:r>
              <a:rPr lang="en-US" sz="1500" dirty="0">
                <a:solidFill>
                  <a:srgbClr val="404040"/>
                </a:solidFill>
                <a:latin typeface="+mj-lt"/>
                <a:ea typeface="+mj-ea"/>
                <a:cs typeface="+mj-cs"/>
              </a:rPr>
              <a:t>Diameter:</a:t>
            </a:r>
            <a:r>
              <a:rPr lang="en-US" sz="1500" kern="1200" dirty="0">
                <a:solidFill>
                  <a:srgbClr val="404040"/>
                </a:solidFill>
                <a:latin typeface="+mj-lt"/>
                <a:ea typeface="+mj-ea"/>
                <a:cs typeface="+mj-cs"/>
              </a:rPr>
              <a:t> 105 mm</a:t>
            </a:r>
          </a:p>
          <a:p>
            <a:pPr marL="285750" indent="-285750" defTabSz="914400">
              <a:lnSpc>
                <a:spcPct val="90000"/>
              </a:lnSpc>
              <a:spcBef>
                <a:spcPct val="0"/>
              </a:spcBef>
              <a:spcAft>
                <a:spcPts val="600"/>
              </a:spcAft>
              <a:buFont typeface="Arial" panose="020B0604020202020204" pitchFamily="34" charset="0"/>
              <a:buChar char="•"/>
            </a:pPr>
            <a:r>
              <a:rPr lang="en-US" sz="1500" kern="1200" dirty="0">
                <a:solidFill>
                  <a:srgbClr val="404040"/>
                </a:solidFill>
                <a:latin typeface="+mj-lt"/>
                <a:ea typeface="+mj-ea"/>
                <a:cs typeface="+mj-cs"/>
              </a:rPr>
              <a:t>Thickness: 20 mm</a:t>
            </a:r>
            <a:endParaRPr lang="en-US" sz="1500" dirty="0">
              <a:solidFill>
                <a:srgbClr val="404040"/>
              </a:solidFill>
              <a:latin typeface="+mj-lt"/>
              <a:ea typeface="+mj-ea"/>
              <a:cs typeface="+mj-cs"/>
            </a:endParaRPr>
          </a:p>
          <a:p>
            <a:pPr marL="285750" indent="-285750" defTabSz="914400">
              <a:lnSpc>
                <a:spcPct val="90000"/>
              </a:lnSpc>
              <a:spcBef>
                <a:spcPct val="0"/>
              </a:spcBef>
              <a:spcAft>
                <a:spcPts val="600"/>
              </a:spcAft>
              <a:buFont typeface="Arial" panose="020B0604020202020204" pitchFamily="34" charset="0"/>
              <a:buChar char="•"/>
            </a:pPr>
            <a:r>
              <a:rPr lang="en-US" sz="1500" kern="1200" dirty="0">
                <a:solidFill>
                  <a:srgbClr val="404040"/>
                </a:solidFill>
                <a:latin typeface="+mj-lt"/>
                <a:ea typeface="+mj-ea"/>
                <a:cs typeface="+mj-cs"/>
              </a:rPr>
              <a:t>Weight: 90g</a:t>
            </a:r>
          </a:p>
          <a:p>
            <a:pPr defTabSz="914400">
              <a:lnSpc>
                <a:spcPct val="90000"/>
              </a:lnSpc>
              <a:spcBef>
                <a:spcPct val="0"/>
              </a:spcBef>
              <a:spcAft>
                <a:spcPts val="600"/>
              </a:spcAft>
            </a:pPr>
            <a:r>
              <a:rPr lang="en-US" sz="1500" b="1" kern="1200" dirty="0">
                <a:solidFill>
                  <a:srgbClr val="404040"/>
                </a:solidFill>
                <a:latin typeface="+mj-lt"/>
                <a:ea typeface="+mj-ea"/>
                <a:cs typeface="+mj-cs"/>
              </a:rPr>
              <a:t>Part #: CHEVB</a:t>
            </a:r>
          </a:p>
          <a:p>
            <a:pPr defTabSz="914400">
              <a:lnSpc>
                <a:spcPct val="90000"/>
              </a:lnSpc>
              <a:spcBef>
                <a:spcPct val="0"/>
              </a:spcBef>
              <a:spcAft>
                <a:spcPts val="600"/>
              </a:spcAft>
            </a:pPr>
            <a:r>
              <a:rPr lang="en-US" sz="1500" dirty="0">
                <a:solidFill>
                  <a:srgbClr val="404040"/>
                </a:solidFill>
                <a:latin typeface="+mj-lt"/>
                <a:ea typeface="+mj-ea"/>
                <a:cs typeface="+mj-cs"/>
              </a:rPr>
              <a:t>**Different charging base from a standard coaster charger**</a:t>
            </a:r>
            <a:endParaRPr lang="en-US" sz="1500" kern="1200" dirty="0">
              <a:solidFill>
                <a:srgbClr val="404040"/>
              </a:solidFill>
              <a:latin typeface="+mj-lt"/>
              <a:ea typeface="+mj-ea"/>
              <a:cs typeface="+mj-cs"/>
            </a:endParaRPr>
          </a:p>
        </p:txBody>
      </p:sp>
      <p:pic>
        <p:nvPicPr>
          <p:cNvPr id="14" name="Picture 13">
            <a:extLst>
              <a:ext uri="{FF2B5EF4-FFF2-40B4-BE49-F238E27FC236}">
                <a16:creationId xmlns:a16="http://schemas.microsoft.com/office/drawing/2014/main" id="{47783DE7-9055-4FC6-BA74-A5E3B0DAAA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2700" y="1704350"/>
            <a:ext cx="2444053" cy="1131506"/>
          </a:xfrm>
          <a:prstGeom prst="rect">
            <a:avLst/>
          </a:prstGeom>
        </p:spPr>
      </p:pic>
    </p:spTree>
    <p:extLst>
      <p:ext uri="{BB962C8B-B14F-4D97-AF65-F5344CB8AC3E}">
        <p14:creationId xmlns:p14="http://schemas.microsoft.com/office/powerpoint/2010/main" val="3673940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asyVu Gateway Transmitter No Plugs _350px.jpg">
            <a:extLst>
              <a:ext uri="{FF2B5EF4-FFF2-40B4-BE49-F238E27FC236}">
                <a16:creationId xmlns:a16="http://schemas.microsoft.com/office/drawing/2014/main" id="{18EC98D7-268C-4DCC-86D8-E94648B8AA9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64584" y="1159565"/>
            <a:ext cx="1815039" cy="18105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85AD403-AB97-4E85-A64B-061B453780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68511" y="1444242"/>
            <a:ext cx="2535882" cy="1426433"/>
          </a:xfrm>
          <a:prstGeom prst="rect">
            <a:avLst/>
          </a:prstGeom>
        </p:spPr>
      </p:pic>
      <p:sp>
        <p:nvSpPr>
          <p:cNvPr id="2" name="TextBox 1">
            <a:extLst>
              <a:ext uri="{FF2B5EF4-FFF2-40B4-BE49-F238E27FC236}">
                <a16:creationId xmlns:a16="http://schemas.microsoft.com/office/drawing/2014/main" id="{FE93CD83-4BB6-46EA-B706-2747D32D3CB1}"/>
              </a:ext>
            </a:extLst>
          </p:cNvPr>
          <p:cNvSpPr txBox="1"/>
          <p:nvPr/>
        </p:nvSpPr>
        <p:spPr>
          <a:xfrm>
            <a:off x="973730" y="3342370"/>
            <a:ext cx="2629729" cy="1076145"/>
          </a:xfrm>
          <a:prstGeom prst="rect">
            <a:avLst/>
          </a:prstGeom>
          <a:solidFill>
            <a:srgbClr val="FFFFFF"/>
          </a:solidFill>
          <a:ln w="38100">
            <a:solidFill>
              <a:srgbClr val="404040"/>
            </a:solidFill>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numCol="2" rtlCol="0" anchor="ctr">
            <a:normAutofit fontScale="62500" lnSpcReduction="20000"/>
          </a:bodyPr>
          <a:lstStyle/>
          <a:p>
            <a:pPr marL="285750" indent="-285750" defTabSz="914400">
              <a:lnSpc>
                <a:spcPct val="90000"/>
              </a:lnSpc>
              <a:spcBef>
                <a:spcPct val="0"/>
              </a:spcBef>
              <a:spcAft>
                <a:spcPts val="600"/>
              </a:spcAft>
              <a:buFont typeface="Arial" panose="020B0604020202020204" pitchFamily="34" charset="0"/>
              <a:buChar char="•"/>
            </a:pPr>
            <a:r>
              <a:rPr lang="en-US" sz="1500" kern="1200" dirty="0">
                <a:solidFill>
                  <a:srgbClr val="404040"/>
                </a:solidFill>
                <a:latin typeface="+mj-lt"/>
                <a:ea typeface="+mj-ea"/>
                <a:cs typeface="+mj-cs"/>
              </a:rPr>
              <a:t>Length: 4.5 inches (116mm)</a:t>
            </a:r>
          </a:p>
          <a:p>
            <a:pPr marL="285750" indent="-285750" defTabSz="914400">
              <a:lnSpc>
                <a:spcPct val="90000"/>
              </a:lnSpc>
              <a:spcBef>
                <a:spcPct val="0"/>
              </a:spcBef>
              <a:spcAft>
                <a:spcPts val="600"/>
              </a:spcAft>
              <a:buFont typeface="Arial" panose="020B0604020202020204" pitchFamily="34" charset="0"/>
              <a:buChar char="•"/>
            </a:pPr>
            <a:r>
              <a:rPr lang="en-US" sz="1500" kern="1200" dirty="0">
                <a:solidFill>
                  <a:srgbClr val="404040"/>
                </a:solidFill>
                <a:latin typeface="+mj-lt"/>
                <a:ea typeface="+mj-ea"/>
                <a:cs typeface="+mj-cs"/>
              </a:rPr>
              <a:t>Width: 5.5 inches (140mm)</a:t>
            </a:r>
          </a:p>
          <a:p>
            <a:pPr marL="285750" indent="-285750" defTabSz="914400">
              <a:lnSpc>
                <a:spcPct val="90000"/>
              </a:lnSpc>
              <a:spcBef>
                <a:spcPct val="0"/>
              </a:spcBef>
              <a:spcAft>
                <a:spcPts val="600"/>
              </a:spcAft>
              <a:buFont typeface="Arial" panose="020B0604020202020204" pitchFamily="34" charset="0"/>
              <a:buChar char="•"/>
            </a:pPr>
            <a:r>
              <a:rPr lang="en-US" sz="1500" dirty="0">
                <a:solidFill>
                  <a:srgbClr val="404040"/>
                </a:solidFill>
                <a:latin typeface="+mj-lt"/>
                <a:ea typeface="+mj-ea"/>
                <a:cs typeface="+mj-cs"/>
              </a:rPr>
              <a:t>Height: 1.4 inches (37mm)</a:t>
            </a:r>
          </a:p>
          <a:p>
            <a:pPr marL="285750" indent="-285750" defTabSz="914400">
              <a:lnSpc>
                <a:spcPct val="90000"/>
              </a:lnSpc>
              <a:spcBef>
                <a:spcPct val="0"/>
              </a:spcBef>
              <a:spcAft>
                <a:spcPts val="600"/>
              </a:spcAft>
              <a:buFont typeface="Arial" panose="020B0604020202020204" pitchFamily="34" charset="0"/>
              <a:buChar char="•"/>
            </a:pPr>
            <a:r>
              <a:rPr lang="en-US" sz="1500" kern="1200" dirty="0">
                <a:solidFill>
                  <a:srgbClr val="404040"/>
                </a:solidFill>
                <a:latin typeface="+mj-lt"/>
                <a:ea typeface="+mj-ea"/>
                <a:cs typeface="+mj-cs"/>
              </a:rPr>
              <a:t>Weight: 185g</a:t>
            </a:r>
          </a:p>
          <a:p>
            <a:pPr marL="285750" indent="-285750" defTabSz="914400">
              <a:lnSpc>
                <a:spcPct val="90000"/>
              </a:lnSpc>
              <a:spcBef>
                <a:spcPct val="0"/>
              </a:spcBef>
              <a:spcAft>
                <a:spcPts val="600"/>
              </a:spcAft>
              <a:buFont typeface="Arial" panose="020B0604020202020204" pitchFamily="34" charset="0"/>
              <a:buChar char="•"/>
            </a:pPr>
            <a:r>
              <a:rPr lang="en-US" sz="1500" kern="1200" dirty="0">
                <a:solidFill>
                  <a:srgbClr val="404040"/>
                </a:solidFill>
                <a:latin typeface="+mj-lt"/>
                <a:ea typeface="+mj-ea"/>
                <a:cs typeface="+mj-cs"/>
              </a:rPr>
              <a:t>Carrier Frequency: 420-470 MHZ</a:t>
            </a:r>
          </a:p>
          <a:p>
            <a:pPr marL="285750" indent="-285750" defTabSz="914400">
              <a:lnSpc>
                <a:spcPct val="90000"/>
              </a:lnSpc>
              <a:spcBef>
                <a:spcPct val="0"/>
              </a:spcBef>
              <a:spcAft>
                <a:spcPts val="600"/>
              </a:spcAft>
              <a:buFont typeface="Arial" panose="020B0604020202020204" pitchFamily="34" charset="0"/>
              <a:buChar char="•"/>
            </a:pPr>
            <a:r>
              <a:rPr lang="en-US" sz="1500" kern="1200" dirty="0">
                <a:solidFill>
                  <a:srgbClr val="404040"/>
                </a:solidFill>
                <a:latin typeface="+mj-lt"/>
                <a:ea typeface="+mj-ea"/>
                <a:cs typeface="+mj-cs"/>
              </a:rPr>
              <a:t>Range: Up to 250 meters</a:t>
            </a:r>
          </a:p>
          <a:p>
            <a:pPr defTabSz="914400">
              <a:lnSpc>
                <a:spcPct val="90000"/>
              </a:lnSpc>
              <a:spcBef>
                <a:spcPct val="0"/>
              </a:spcBef>
              <a:spcAft>
                <a:spcPts val="600"/>
              </a:spcAft>
            </a:pPr>
            <a:endParaRPr lang="en-US" sz="1500" dirty="0">
              <a:solidFill>
                <a:srgbClr val="404040"/>
              </a:solidFill>
              <a:latin typeface="+mj-lt"/>
              <a:ea typeface="+mj-ea"/>
              <a:cs typeface="+mj-cs"/>
            </a:endParaRPr>
          </a:p>
          <a:p>
            <a:pPr defTabSz="914400">
              <a:lnSpc>
                <a:spcPct val="90000"/>
              </a:lnSpc>
              <a:spcBef>
                <a:spcPct val="0"/>
              </a:spcBef>
              <a:spcAft>
                <a:spcPts val="600"/>
              </a:spcAft>
            </a:pPr>
            <a:r>
              <a:rPr lang="en-US" sz="1500" b="1" dirty="0">
                <a:solidFill>
                  <a:srgbClr val="404040"/>
                </a:solidFill>
                <a:latin typeface="+mj-lt"/>
                <a:ea typeface="+mj-ea"/>
                <a:cs typeface="+mj-cs"/>
              </a:rPr>
              <a:t>                 Part #: TXEVGW</a:t>
            </a:r>
            <a:endParaRPr lang="en-US" sz="1500" b="1" kern="1200" dirty="0">
              <a:solidFill>
                <a:srgbClr val="404040"/>
              </a:solidFill>
              <a:latin typeface="+mj-lt"/>
              <a:ea typeface="+mj-ea"/>
              <a:cs typeface="+mj-cs"/>
            </a:endParaRPr>
          </a:p>
        </p:txBody>
      </p:sp>
      <p:sp>
        <p:nvSpPr>
          <p:cNvPr id="7" name="TextBox 6">
            <a:extLst>
              <a:ext uri="{FF2B5EF4-FFF2-40B4-BE49-F238E27FC236}">
                <a16:creationId xmlns:a16="http://schemas.microsoft.com/office/drawing/2014/main" id="{6FFA6C49-D0AA-4EFA-AE69-F61E1AEAAB85}"/>
              </a:ext>
            </a:extLst>
          </p:cNvPr>
          <p:cNvSpPr txBox="1"/>
          <p:nvPr/>
        </p:nvSpPr>
        <p:spPr>
          <a:xfrm>
            <a:off x="4893938" y="3337813"/>
            <a:ext cx="2593540" cy="1080702"/>
          </a:xfrm>
          <a:prstGeom prst="rect">
            <a:avLst/>
          </a:prstGeom>
          <a:solidFill>
            <a:srgbClr val="FFFFFF"/>
          </a:solidFill>
          <a:ln w="38100">
            <a:solidFill>
              <a:srgbClr val="404040"/>
            </a:solidFill>
            <a:miter lim="800000"/>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285750" indent="-285750" defTabSz="914400">
              <a:lnSpc>
                <a:spcPct val="90000"/>
              </a:lnSpc>
              <a:spcBef>
                <a:spcPct val="0"/>
              </a:spcBef>
              <a:spcAft>
                <a:spcPts val="600"/>
              </a:spcAft>
              <a:buFont typeface="Arial" panose="020B0604020202020204" pitchFamily="34" charset="0"/>
              <a:buChar char="•"/>
            </a:pPr>
            <a:r>
              <a:rPr lang="en-US" sz="1100" kern="1200" dirty="0">
                <a:solidFill>
                  <a:srgbClr val="404040"/>
                </a:solidFill>
                <a:latin typeface="+mj-lt"/>
                <a:ea typeface="+mj-ea"/>
                <a:cs typeface="+mj-cs"/>
              </a:rPr>
              <a:t>Table Tag Writer</a:t>
            </a:r>
          </a:p>
          <a:p>
            <a:pPr marL="285750" indent="-285750" defTabSz="914400">
              <a:lnSpc>
                <a:spcPct val="90000"/>
              </a:lnSpc>
              <a:spcBef>
                <a:spcPct val="0"/>
              </a:spcBef>
              <a:spcAft>
                <a:spcPts val="600"/>
              </a:spcAft>
              <a:buFont typeface="Arial" panose="020B0604020202020204" pitchFamily="34" charset="0"/>
              <a:buChar char="•"/>
            </a:pPr>
            <a:r>
              <a:rPr lang="en-US" sz="1100" dirty="0">
                <a:solidFill>
                  <a:srgbClr val="404040"/>
                </a:solidFill>
                <a:latin typeface="+mj-lt"/>
                <a:ea typeface="+mj-ea"/>
                <a:cs typeface="+mj-cs"/>
              </a:rPr>
              <a:t>All table tags will be programmed in production during system set up</a:t>
            </a:r>
          </a:p>
          <a:p>
            <a:pPr defTabSz="914400">
              <a:lnSpc>
                <a:spcPct val="90000"/>
              </a:lnSpc>
              <a:spcBef>
                <a:spcPct val="0"/>
              </a:spcBef>
              <a:spcAft>
                <a:spcPts val="600"/>
              </a:spcAft>
            </a:pPr>
            <a:r>
              <a:rPr lang="en-US" sz="1100" b="1" kern="1200" dirty="0">
                <a:solidFill>
                  <a:srgbClr val="404040"/>
                </a:solidFill>
                <a:latin typeface="+mj-lt"/>
                <a:ea typeface="+mj-ea"/>
                <a:cs typeface="+mj-cs"/>
              </a:rPr>
              <a:t>Part #: ACEVPRG</a:t>
            </a:r>
          </a:p>
        </p:txBody>
      </p:sp>
      <p:sp>
        <p:nvSpPr>
          <p:cNvPr id="8" name="Title 1">
            <a:extLst>
              <a:ext uri="{FF2B5EF4-FFF2-40B4-BE49-F238E27FC236}">
                <a16:creationId xmlns:a16="http://schemas.microsoft.com/office/drawing/2014/main" id="{F57A90E7-E2E8-4F27-8348-79C0C58F9B27}"/>
              </a:ext>
            </a:extLst>
          </p:cNvPr>
          <p:cNvSpPr txBox="1">
            <a:spLocks/>
          </p:cNvSpPr>
          <p:nvPr/>
        </p:nvSpPr>
        <p:spPr>
          <a:xfrm>
            <a:off x="157591" y="235614"/>
            <a:ext cx="4262009" cy="559516"/>
          </a:xfrm>
          <a:prstGeom prst="rect">
            <a:avLst/>
          </a:prstGeom>
        </p:spPr>
        <p:txBody>
          <a:bodyPr>
            <a:normAutofit/>
          </a:bodyPr>
          <a:lstStyle>
            <a:lvl1pPr algn="ctr" defTabSz="457200" rtl="0" eaLnBrk="1" latinLnBrk="0" hangingPunct="1">
              <a:spcBef>
                <a:spcPct val="0"/>
              </a:spcBef>
              <a:buNone/>
              <a:defRPr sz="3600" b="1" kern="1200">
                <a:solidFill>
                  <a:srgbClr val="205383"/>
                </a:solidFill>
                <a:latin typeface="+mj-lt"/>
                <a:ea typeface="+mj-ea"/>
                <a:cs typeface="+mj-cs"/>
              </a:defRPr>
            </a:lvl1pPr>
          </a:lstStyle>
          <a:p>
            <a:pPr algn="l"/>
            <a:r>
              <a:rPr lang="en-US" sz="2400" dirty="0">
                <a:latin typeface="+mn-lt"/>
              </a:rPr>
              <a:t>EasyVu Components </a:t>
            </a:r>
          </a:p>
        </p:txBody>
      </p:sp>
    </p:spTree>
    <p:extLst>
      <p:ext uri="{BB962C8B-B14F-4D97-AF65-F5344CB8AC3E}">
        <p14:creationId xmlns:p14="http://schemas.microsoft.com/office/powerpoint/2010/main" val="20714891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27080-CD29-427B-81BF-2A72BBC321C9}"/>
              </a:ext>
            </a:extLst>
          </p:cNvPr>
          <p:cNvSpPr>
            <a:spLocks noGrp="1"/>
          </p:cNvSpPr>
          <p:nvPr>
            <p:ph type="title"/>
          </p:nvPr>
        </p:nvSpPr>
        <p:spPr>
          <a:xfrm>
            <a:off x="377687" y="154357"/>
            <a:ext cx="3684104" cy="681917"/>
          </a:xfrm>
        </p:spPr>
        <p:txBody>
          <a:bodyPr>
            <a:normAutofit/>
          </a:bodyPr>
          <a:lstStyle/>
          <a:p>
            <a:pPr algn="l"/>
            <a:r>
              <a:rPr lang="en-US" sz="2400" dirty="0"/>
              <a:t>How EasyVu works</a:t>
            </a:r>
          </a:p>
        </p:txBody>
      </p:sp>
      <p:pic>
        <p:nvPicPr>
          <p:cNvPr id="4" name="Picture 3">
            <a:extLst>
              <a:ext uri="{FF2B5EF4-FFF2-40B4-BE49-F238E27FC236}">
                <a16:creationId xmlns:a16="http://schemas.microsoft.com/office/drawing/2014/main" id="{8E446E84-61AA-4871-8428-DBA6B04A40B4}"/>
              </a:ext>
            </a:extLst>
          </p:cNvPr>
          <p:cNvPicPr/>
          <p:nvPr/>
        </p:nvPicPr>
        <p:blipFill>
          <a:blip r:embed="rId2" cstate="screen">
            <a:extLst>
              <a:ext uri="{28A0092B-C50C-407E-A947-70E740481C1C}">
                <a14:useLocalDpi xmlns:a14="http://schemas.microsoft.com/office/drawing/2010/main"/>
              </a:ext>
            </a:extLst>
          </a:blip>
          <a:stretch>
            <a:fillRect/>
          </a:stretch>
        </p:blipFill>
        <p:spPr>
          <a:xfrm>
            <a:off x="569843" y="801757"/>
            <a:ext cx="7295322" cy="3907111"/>
          </a:xfrm>
          <a:prstGeom prst="rect">
            <a:avLst/>
          </a:prstGeom>
        </p:spPr>
      </p:pic>
      <p:sp>
        <p:nvSpPr>
          <p:cNvPr id="3" name="TextBox 2">
            <a:extLst>
              <a:ext uri="{FF2B5EF4-FFF2-40B4-BE49-F238E27FC236}">
                <a16:creationId xmlns:a16="http://schemas.microsoft.com/office/drawing/2014/main" id="{0A6B18B4-5110-4E5F-ABC8-1C6AD6A7345D}"/>
              </a:ext>
            </a:extLst>
          </p:cNvPr>
          <p:cNvSpPr txBox="1"/>
          <p:nvPr/>
        </p:nvSpPr>
        <p:spPr>
          <a:xfrm>
            <a:off x="2841486" y="3518644"/>
            <a:ext cx="778014" cy="169277"/>
          </a:xfrm>
          <a:prstGeom prst="rect">
            <a:avLst/>
          </a:prstGeom>
          <a:solidFill>
            <a:schemeClr val="bg1"/>
          </a:solidFill>
          <a:ln w="3175">
            <a:noFill/>
          </a:ln>
        </p:spPr>
        <p:txBody>
          <a:bodyPr wrap="square" rtlCol="0">
            <a:spAutoFit/>
          </a:bodyPr>
          <a:lstStyle/>
          <a:p>
            <a:pPr algn="ctr"/>
            <a:r>
              <a:rPr lang="en-US" sz="500" dirty="0"/>
              <a:t>EasyVu</a:t>
            </a:r>
          </a:p>
        </p:txBody>
      </p:sp>
      <p:sp>
        <p:nvSpPr>
          <p:cNvPr id="6" name="Rectangle 5">
            <a:extLst>
              <a:ext uri="{FF2B5EF4-FFF2-40B4-BE49-F238E27FC236}">
                <a16:creationId xmlns:a16="http://schemas.microsoft.com/office/drawing/2014/main" id="{268B83CF-FA0F-4A54-9621-72BB97617F1F}"/>
              </a:ext>
            </a:extLst>
          </p:cNvPr>
          <p:cNvSpPr/>
          <p:nvPr/>
        </p:nvSpPr>
        <p:spPr>
          <a:xfrm>
            <a:off x="2901950" y="2330450"/>
            <a:ext cx="762000" cy="952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9136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isplaying 2018-02-13 (1).png">
            <a:extLst>
              <a:ext uri="{FF2B5EF4-FFF2-40B4-BE49-F238E27FC236}">
                <a16:creationId xmlns:a16="http://schemas.microsoft.com/office/drawing/2014/main" id="{3C4FB8E1-6B8D-4FBE-B10D-6A8AAFED195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00540142-B36A-4515-8784-E8ADC54F45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837"/>
          <a:stretch/>
        </p:blipFill>
        <p:spPr>
          <a:xfrm>
            <a:off x="441680" y="275153"/>
            <a:ext cx="8260639" cy="3989985"/>
          </a:xfrm>
          <a:prstGeom prst="rect">
            <a:avLst/>
          </a:prstGeom>
        </p:spPr>
      </p:pic>
      <p:sp>
        <p:nvSpPr>
          <p:cNvPr id="6" name="TextBox 5">
            <a:extLst>
              <a:ext uri="{FF2B5EF4-FFF2-40B4-BE49-F238E27FC236}">
                <a16:creationId xmlns:a16="http://schemas.microsoft.com/office/drawing/2014/main" id="{A10061B7-A19C-4CCF-AAD3-01C4B6318A27}"/>
              </a:ext>
            </a:extLst>
          </p:cNvPr>
          <p:cNvSpPr txBox="1"/>
          <p:nvPr/>
        </p:nvSpPr>
        <p:spPr>
          <a:xfrm>
            <a:off x="240631" y="180975"/>
            <a:ext cx="2333625" cy="18835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82756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29CA50-57DA-409D-BEFD-8F4749CE83F0}"/>
              </a:ext>
            </a:extLst>
          </p:cNvPr>
          <p:cNvPicPr>
            <a:picLocks noChangeAspect="1"/>
          </p:cNvPicPr>
          <p:nvPr/>
        </p:nvPicPr>
        <p:blipFill>
          <a:blip r:embed="rId2"/>
          <a:stretch>
            <a:fillRect/>
          </a:stretch>
        </p:blipFill>
        <p:spPr>
          <a:xfrm>
            <a:off x="240241" y="202113"/>
            <a:ext cx="8582025" cy="4476751"/>
          </a:xfrm>
          <a:prstGeom prst="rect">
            <a:avLst/>
          </a:prstGeom>
        </p:spPr>
      </p:pic>
      <p:sp>
        <p:nvSpPr>
          <p:cNvPr id="5" name="TextBox 4">
            <a:extLst>
              <a:ext uri="{FF2B5EF4-FFF2-40B4-BE49-F238E27FC236}">
                <a16:creationId xmlns:a16="http://schemas.microsoft.com/office/drawing/2014/main" id="{577744D0-1F1B-4EC8-B4C6-4DA99462344C}"/>
              </a:ext>
            </a:extLst>
          </p:cNvPr>
          <p:cNvSpPr txBox="1"/>
          <p:nvPr/>
        </p:nvSpPr>
        <p:spPr>
          <a:xfrm>
            <a:off x="550334" y="221134"/>
            <a:ext cx="372534" cy="91045"/>
          </a:xfrm>
          <a:prstGeom prst="rect">
            <a:avLst/>
          </a:prstGeom>
          <a:solidFill>
            <a:schemeClr val="bg1"/>
          </a:solidFill>
        </p:spPr>
        <p:txBody>
          <a:bodyPr wrap="square" rtlCol="0">
            <a:spAutoFit/>
          </a:bodyPr>
          <a:lstStyle/>
          <a:p>
            <a:endParaRPr lang="en-US" dirty="0"/>
          </a:p>
        </p:txBody>
      </p:sp>
      <p:grpSp>
        <p:nvGrpSpPr>
          <p:cNvPr id="7" name="Group 6">
            <a:extLst>
              <a:ext uri="{FF2B5EF4-FFF2-40B4-BE49-F238E27FC236}">
                <a16:creationId xmlns:a16="http://schemas.microsoft.com/office/drawing/2014/main" id="{033BF43B-20F7-44A4-A139-F5427AC31D7F}"/>
              </a:ext>
            </a:extLst>
          </p:cNvPr>
          <p:cNvGrpSpPr/>
          <p:nvPr/>
        </p:nvGrpSpPr>
        <p:grpSpPr>
          <a:xfrm>
            <a:off x="5137150" y="3852333"/>
            <a:ext cx="3505200" cy="745067"/>
            <a:chOff x="5232400" y="3852333"/>
            <a:chExt cx="3505200" cy="745067"/>
          </a:xfrm>
        </p:grpSpPr>
        <p:sp>
          <p:nvSpPr>
            <p:cNvPr id="6" name="TextBox 5">
              <a:extLst>
                <a:ext uri="{FF2B5EF4-FFF2-40B4-BE49-F238E27FC236}">
                  <a16:creationId xmlns:a16="http://schemas.microsoft.com/office/drawing/2014/main" id="{3370ACA1-672B-4299-BD35-35F9CEF8D819}"/>
                </a:ext>
              </a:extLst>
            </p:cNvPr>
            <p:cNvSpPr txBox="1"/>
            <p:nvPr/>
          </p:nvSpPr>
          <p:spPr>
            <a:xfrm>
              <a:off x="5232400" y="3852333"/>
              <a:ext cx="3505200" cy="745067"/>
            </a:xfrm>
            <a:prstGeom prst="rect">
              <a:avLst/>
            </a:prstGeom>
            <a:solidFill>
              <a:schemeClr val="bg1"/>
            </a:solidFill>
          </p:spPr>
          <p:txBody>
            <a:bodyPr wrap="square" rtlCol="0">
              <a:spAutoFit/>
            </a:bodyPr>
            <a:lstStyle/>
            <a:p>
              <a:endParaRPr lang="en-US" dirty="0"/>
            </a:p>
          </p:txBody>
        </p:sp>
        <p:pic>
          <p:nvPicPr>
            <p:cNvPr id="2050" name="Picture 2" descr="JTECH-logo-450x139px-150ppi-ppt.jpg">
              <a:extLst>
                <a:ext uri="{FF2B5EF4-FFF2-40B4-BE49-F238E27FC236}">
                  <a16:creationId xmlns:a16="http://schemas.microsoft.com/office/drawing/2014/main" id="{4FBD8D21-D23A-4AE6-B2F0-F9FF7893E34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62674" y="3925847"/>
              <a:ext cx="1609725" cy="4505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82765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C5B3FB-FB79-48BC-8613-0E839DD3C457}"/>
              </a:ext>
            </a:extLst>
          </p:cNvPr>
          <p:cNvSpPr txBox="1"/>
          <p:nvPr/>
        </p:nvSpPr>
        <p:spPr>
          <a:xfrm>
            <a:off x="240631" y="209550"/>
            <a:ext cx="1971675" cy="159782"/>
          </a:xfrm>
          <a:prstGeom prst="rect">
            <a:avLst/>
          </a:prstGeom>
          <a:solidFill>
            <a:schemeClr val="bg1"/>
          </a:solidFill>
        </p:spPr>
        <p:txBody>
          <a:bodyPr wrap="square" rtlCol="0">
            <a:spAutoFit/>
          </a:bodyPr>
          <a:lstStyle/>
          <a:p>
            <a:endParaRPr lang="en-US" dirty="0"/>
          </a:p>
        </p:txBody>
      </p:sp>
      <p:grpSp>
        <p:nvGrpSpPr>
          <p:cNvPr id="5" name="Group 4">
            <a:extLst>
              <a:ext uri="{FF2B5EF4-FFF2-40B4-BE49-F238E27FC236}">
                <a16:creationId xmlns:a16="http://schemas.microsoft.com/office/drawing/2014/main" id="{8381BFFD-0D42-44D1-A35B-629BF45DCDB5}"/>
              </a:ext>
            </a:extLst>
          </p:cNvPr>
          <p:cNvGrpSpPr/>
          <p:nvPr/>
        </p:nvGrpSpPr>
        <p:grpSpPr>
          <a:xfrm>
            <a:off x="3134397" y="119624"/>
            <a:ext cx="5671050" cy="4138867"/>
            <a:chOff x="1506991" y="543253"/>
            <a:chExt cx="5357540" cy="4036232"/>
          </a:xfrm>
        </p:grpSpPr>
        <p:pic>
          <p:nvPicPr>
            <p:cNvPr id="1026" name="Picture 3" descr="image002">
              <a:extLst>
                <a:ext uri="{FF2B5EF4-FFF2-40B4-BE49-F238E27FC236}">
                  <a16:creationId xmlns:a16="http://schemas.microsoft.com/office/drawing/2014/main" id="{4BD6FF1F-B0C0-4C85-B08A-98C03F7ACF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06991" y="543253"/>
              <a:ext cx="5357540" cy="403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3CFD8200-D605-46DF-9E71-62F04ACD458E}"/>
                </a:ext>
              </a:extLst>
            </p:cNvPr>
            <p:cNvSpPr/>
            <p:nvPr/>
          </p:nvSpPr>
          <p:spPr>
            <a:xfrm>
              <a:off x="4493623" y="2671354"/>
              <a:ext cx="476794" cy="31350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7" name="Picture 4" descr="image006">
            <a:extLst>
              <a:ext uri="{FF2B5EF4-FFF2-40B4-BE49-F238E27FC236}">
                <a16:creationId xmlns:a16="http://schemas.microsoft.com/office/drawing/2014/main" id="{F97B5DD0-22F8-47FD-A7A9-F80F34A083A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0631" y="731519"/>
            <a:ext cx="5448389" cy="397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8153C0F0-62F0-42F0-9AFC-86D77999EE96}"/>
              </a:ext>
            </a:extLst>
          </p:cNvPr>
          <p:cNvCxnSpPr/>
          <p:nvPr/>
        </p:nvCxnSpPr>
        <p:spPr>
          <a:xfrm flipH="1">
            <a:off x="3257096" y="2522130"/>
            <a:ext cx="3030583" cy="64638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7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9810-8509-40A3-9373-143FDF679957}"/>
              </a:ext>
            </a:extLst>
          </p:cNvPr>
          <p:cNvSpPr>
            <a:spLocks noGrp="1"/>
          </p:cNvSpPr>
          <p:nvPr>
            <p:ph type="title"/>
          </p:nvPr>
        </p:nvSpPr>
        <p:spPr/>
        <p:txBody>
          <a:bodyPr/>
          <a:lstStyle/>
          <a:p>
            <a:pPr algn="l"/>
            <a:r>
              <a:rPr lang="en-US" dirty="0"/>
              <a:t>LEADERSHIP TEAM </a:t>
            </a:r>
          </a:p>
        </p:txBody>
      </p:sp>
      <p:pic>
        <p:nvPicPr>
          <p:cNvPr id="12" name="Picture 11">
            <a:extLst>
              <a:ext uri="{FF2B5EF4-FFF2-40B4-BE49-F238E27FC236}">
                <a16:creationId xmlns:a16="http://schemas.microsoft.com/office/drawing/2014/main" id="{0BFC3628-B554-4571-82A9-12CB303AE4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092626">
            <a:off x="640016" y="1282570"/>
            <a:ext cx="892322" cy="923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9F004DE2-6151-4437-8E1A-BA1AB540EB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6251">
            <a:off x="2823815" y="1246885"/>
            <a:ext cx="832281" cy="923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2C42C9DD-4A80-4F0D-A70A-CC3369E05B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72559">
            <a:off x="4840651" y="1276633"/>
            <a:ext cx="939647" cy="936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BD46B2AB-B16E-4523-AFFB-DF75437857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75984">
            <a:off x="1694099" y="3165898"/>
            <a:ext cx="810739" cy="936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4E2DFCF1-F172-42B6-9728-D3A483F914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076692">
            <a:off x="3789824" y="3185982"/>
            <a:ext cx="882983" cy="936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a:extLst>
              <a:ext uri="{FF2B5EF4-FFF2-40B4-BE49-F238E27FC236}">
                <a16:creationId xmlns:a16="http://schemas.microsoft.com/office/drawing/2014/main" id="{121E4990-C75B-45E3-9FC3-0EC9AE2FD914}"/>
              </a:ext>
            </a:extLst>
          </p:cNvPr>
          <p:cNvSpPr txBox="1"/>
          <p:nvPr/>
        </p:nvSpPr>
        <p:spPr>
          <a:xfrm>
            <a:off x="670736" y="2392417"/>
            <a:ext cx="1019339" cy="346249"/>
          </a:xfrm>
          <a:prstGeom prst="rect">
            <a:avLst/>
          </a:prstGeom>
          <a:noFill/>
        </p:spPr>
        <p:txBody>
          <a:bodyPr wrap="square" rtlCol="0">
            <a:spAutoFit/>
          </a:bodyPr>
          <a:lstStyle/>
          <a:p>
            <a:pPr algn="ctr"/>
            <a:r>
              <a:rPr lang="en-US" sz="825" dirty="0"/>
              <a:t>Paul Meggers</a:t>
            </a:r>
          </a:p>
          <a:p>
            <a:pPr algn="ctr"/>
            <a:r>
              <a:rPr lang="en-US" sz="825" dirty="0"/>
              <a:t>President</a:t>
            </a:r>
          </a:p>
        </p:txBody>
      </p:sp>
      <p:sp>
        <p:nvSpPr>
          <p:cNvPr id="21" name="TextBox 20">
            <a:extLst>
              <a:ext uri="{FF2B5EF4-FFF2-40B4-BE49-F238E27FC236}">
                <a16:creationId xmlns:a16="http://schemas.microsoft.com/office/drawing/2014/main" id="{69FBF9AA-033D-4D0B-AA51-7B8917D79567}"/>
              </a:ext>
            </a:extLst>
          </p:cNvPr>
          <p:cNvSpPr txBox="1"/>
          <p:nvPr/>
        </p:nvSpPr>
        <p:spPr>
          <a:xfrm>
            <a:off x="2553517" y="2395151"/>
            <a:ext cx="1215956" cy="346249"/>
          </a:xfrm>
          <a:prstGeom prst="rect">
            <a:avLst/>
          </a:prstGeom>
          <a:noFill/>
        </p:spPr>
        <p:txBody>
          <a:bodyPr wrap="square" rtlCol="0">
            <a:spAutoFit/>
          </a:bodyPr>
          <a:lstStyle/>
          <a:p>
            <a:pPr algn="ctr"/>
            <a:r>
              <a:rPr lang="en-US" sz="825" dirty="0"/>
              <a:t>Sal </a:t>
            </a:r>
            <a:r>
              <a:rPr lang="en-US" sz="825" dirty="0" err="1"/>
              <a:t>Veni</a:t>
            </a:r>
            <a:endParaRPr lang="en-US" sz="825" dirty="0"/>
          </a:p>
          <a:p>
            <a:pPr algn="ctr"/>
            <a:r>
              <a:rPr lang="en-US" sz="825" dirty="0"/>
              <a:t>VP of Operations</a:t>
            </a:r>
          </a:p>
        </p:txBody>
      </p:sp>
      <p:sp>
        <p:nvSpPr>
          <p:cNvPr id="22" name="TextBox 21">
            <a:extLst>
              <a:ext uri="{FF2B5EF4-FFF2-40B4-BE49-F238E27FC236}">
                <a16:creationId xmlns:a16="http://schemas.microsoft.com/office/drawing/2014/main" id="{E9605741-AB43-4389-BBE2-132BB2FCF212}"/>
              </a:ext>
            </a:extLst>
          </p:cNvPr>
          <p:cNvSpPr txBox="1"/>
          <p:nvPr/>
        </p:nvSpPr>
        <p:spPr>
          <a:xfrm>
            <a:off x="4845727" y="2395152"/>
            <a:ext cx="1163253" cy="346249"/>
          </a:xfrm>
          <a:prstGeom prst="rect">
            <a:avLst/>
          </a:prstGeom>
          <a:noFill/>
        </p:spPr>
        <p:txBody>
          <a:bodyPr wrap="square" rtlCol="0">
            <a:spAutoFit/>
          </a:bodyPr>
          <a:lstStyle/>
          <a:p>
            <a:pPr algn="ctr"/>
            <a:r>
              <a:rPr lang="en-US" sz="825" dirty="0"/>
              <a:t>Gina </a:t>
            </a:r>
            <a:r>
              <a:rPr lang="en-US" sz="825" dirty="0" err="1"/>
              <a:t>DiPerna</a:t>
            </a:r>
            <a:endParaRPr lang="en-US" sz="825" dirty="0"/>
          </a:p>
          <a:p>
            <a:pPr algn="ctr"/>
            <a:r>
              <a:rPr lang="en-US" sz="825" dirty="0"/>
              <a:t>Director of Sales</a:t>
            </a:r>
          </a:p>
        </p:txBody>
      </p:sp>
      <p:sp>
        <p:nvSpPr>
          <p:cNvPr id="23" name="TextBox 22">
            <a:extLst>
              <a:ext uri="{FF2B5EF4-FFF2-40B4-BE49-F238E27FC236}">
                <a16:creationId xmlns:a16="http://schemas.microsoft.com/office/drawing/2014/main" id="{29459B8F-044C-40CC-A90D-BCAA02223709}"/>
              </a:ext>
            </a:extLst>
          </p:cNvPr>
          <p:cNvSpPr txBox="1"/>
          <p:nvPr/>
        </p:nvSpPr>
        <p:spPr>
          <a:xfrm>
            <a:off x="3618749" y="4253004"/>
            <a:ext cx="1345859" cy="346249"/>
          </a:xfrm>
          <a:prstGeom prst="rect">
            <a:avLst/>
          </a:prstGeom>
          <a:noFill/>
        </p:spPr>
        <p:txBody>
          <a:bodyPr wrap="square" rtlCol="0">
            <a:spAutoFit/>
          </a:bodyPr>
          <a:lstStyle/>
          <a:p>
            <a:pPr algn="ctr"/>
            <a:r>
              <a:rPr lang="en-US" sz="825" dirty="0"/>
              <a:t>Jolene Smith</a:t>
            </a:r>
          </a:p>
          <a:p>
            <a:pPr algn="ctr"/>
            <a:r>
              <a:rPr lang="en-US" sz="825" dirty="0"/>
              <a:t>Channel Manager</a:t>
            </a:r>
          </a:p>
        </p:txBody>
      </p:sp>
      <p:sp>
        <p:nvSpPr>
          <p:cNvPr id="25" name="TextBox 24">
            <a:extLst>
              <a:ext uri="{FF2B5EF4-FFF2-40B4-BE49-F238E27FC236}">
                <a16:creationId xmlns:a16="http://schemas.microsoft.com/office/drawing/2014/main" id="{469B5A0D-8195-4BBC-ACEB-EF376A6935C4}"/>
              </a:ext>
            </a:extLst>
          </p:cNvPr>
          <p:cNvSpPr txBox="1"/>
          <p:nvPr/>
        </p:nvSpPr>
        <p:spPr>
          <a:xfrm>
            <a:off x="1176383" y="4226351"/>
            <a:ext cx="1882271" cy="346249"/>
          </a:xfrm>
          <a:prstGeom prst="rect">
            <a:avLst/>
          </a:prstGeom>
          <a:noFill/>
        </p:spPr>
        <p:txBody>
          <a:bodyPr wrap="square" rtlCol="0">
            <a:spAutoFit/>
          </a:bodyPr>
          <a:lstStyle/>
          <a:p>
            <a:pPr algn="ctr"/>
            <a:r>
              <a:rPr lang="en-US" sz="825" dirty="0"/>
              <a:t>Laura Myers</a:t>
            </a:r>
          </a:p>
          <a:p>
            <a:pPr algn="ctr"/>
            <a:r>
              <a:rPr lang="en-US" sz="825" dirty="0"/>
              <a:t>Service &amp; Support Manager</a:t>
            </a:r>
          </a:p>
        </p:txBody>
      </p:sp>
      <p:pic>
        <p:nvPicPr>
          <p:cNvPr id="28" name="Picture 27">
            <a:extLst>
              <a:ext uri="{FF2B5EF4-FFF2-40B4-BE49-F238E27FC236}">
                <a16:creationId xmlns:a16="http://schemas.microsoft.com/office/drawing/2014/main" id="{692D8949-3BC1-4C86-97A2-3506ECACAF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736577">
            <a:off x="6850882" y="1251630"/>
            <a:ext cx="874696" cy="102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TextBox 28">
            <a:extLst>
              <a:ext uri="{FF2B5EF4-FFF2-40B4-BE49-F238E27FC236}">
                <a16:creationId xmlns:a16="http://schemas.microsoft.com/office/drawing/2014/main" id="{27F4A32C-5EC0-44B4-B5E3-2F40F5809AE5}"/>
              </a:ext>
            </a:extLst>
          </p:cNvPr>
          <p:cNvSpPr txBox="1"/>
          <p:nvPr/>
        </p:nvSpPr>
        <p:spPr>
          <a:xfrm>
            <a:off x="6539892" y="2395152"/>
            <a:ext cx="1496675" cy="346249"/>
          </a:xfrm>
          <a:prstGeom prst="rect">
            <a:avLst/>
          </a:prstGeom>
          <a:noFill/>
        </p:spPr>
        <p:txBody>
          <a:bodyPr wrap="square" rtlCol="0">
            <a:spAutoFit/>
          </a:bodyPr>
          <a:lstStyle/>
          <a:p>
            <a:pPr algn="ctr"/>
            <a:r>
              <a:rPr lang="en-US" sz="825" dirty="0"/>
              <a:t>Christine Banks-Senkiewicz</a:t>
            </a:r>
          </a:p>
          <a:p>
            <a:pPr algn="ctr"/>
            <a:r>
              <a:rPr lang="en-US" sz="825" dirty="0"/>
              <a:t>Marketing Director</a:t>
            </a:r>
          </a:p>
        </p:txBody>
      </p:sp>
      <p:sp>
        <p:nvSpPr>
          <p:cNvPr id="31" name="TextBox 30">
            <a:extLst>
              <a:ext uri="{FF2B5EF4-FFF2-40B4-BE49-F238E27FC236}">
                <a16:creationId xmlns:a16="http://schemas.microsoft.com/office/drawing/2014/main" id="{A698F09B-46F6-48DE-BED4-FAD49542DC4E}"/>
              </a:ext>
            </a:extLst>
          </p:cNvPr>
          <p:cNvSpPr txBox="1"/>
          <p:nvPr/>
        </p:nvSpPr>
        <p:spPr>
          <a:xfrm>
            <a:off x="5427353" y="4226351"/>
            <a:ext cx="1467050" cy="346249"/>
          </a:xfrm>
          <a:prstGeom prst="rect">
            <a:avLst/>
          </a:prstGeom>
          <a:noFill/>
        </p:spPr>
        <p:txBody>
          <a:bodyPr wrap="square" rtlCol="0">
            <a:spAutoFit/>
          </a:bodyPr>
          <a:lstStyle/>
          <a:p>
            <a:pPr algn="ctr"/>
            <a:r>
              <a:rPr lang="en-US" sz="825" dirty="0"/>
              <a:t>Mel Canlas</a:t>
            </a:r>
          </a:p>
          <a:p>
            <a:pPr algn="ctr"/>
            <a:r>
              <a:rPr lang="en-US" sz="825" dirty="0"/>
              <a:t>Production Manager</a:t>
            </a:r>
          </a:p>
        </p:txBody>
      </p:sp>
      <p:pic>
        <p:nvPicPr>
          <p:cNvPr id="3" name="Picture 2">
            <a:extLst>
              <a:ext uri="{FF2B5EF4-FFF2-40B4-BE49-F238E27FC236}">
                <a16:creationId xmlns:a16="http://schemas.microsoft.com/office/drawing/2014/main" id="{463E9569-7F71-459B-99A9-327C25812C9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332146">
            <a:off x="5834558" y="3164266"/>
            <a:ext cx="872456" cy="971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585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F746-B3A5-422D-B109-F41D96418C33}"/>
              </a:ext>
            </a:extLst>
          </p:cNvPr>
          <p:cNvSpPr>
            <a:spLocks noGrp="1"/>
          </p:cNvSpPr>
          <p:nvPr>
            <p:ph type="title"/>
          </p:nvPr>
        </p:nvSpPr>
        <p:spPr/>
        <p:txBody>
          <a:bodyPr/>
          <a:lstStyle/>
          <a:p>
            <a:pPr algn="l"/>
            <a:r>
              <a:rPr lang="en-US" dirty="0"/>
              <a:t>PRODUCT CHANGES</a:t>
            </a:r>
          </a:p>
        </p:txBody>
      </p:sp>
      <p:sp>
        <p:nvSpPr>
          <p:cNvPr id="3" name="Content Placeholder 2">
            <a:extLst>
              <a:ext uri="{FF2B5EF4-FFF2-40B4-BE49-F238E27FC236}">
                <a16:creationId xmlns:a16="http://schemas.microsoft.com/office/drawing/2014/main" id="{30A7A8DB-DCB5-40F3-8E3D-739275759547}"/>
              </a:ext>
            </a:extLst>
          </p:cNvPr>
          <p:cNvSpPr>
            <a:spLocks noGrp="1"/>
          </p:cNvSpPr>
          <p:nvPr>
            <p:ph idx="1"/>
          </p:nvPr>
        </p:nvSpPr>
        <p:spPr>
          <a:xfrm>
            <a:off x="268723" y="1445078"/>
            <a:ext cx="8148602" cy="2253343"/>
          </a:xfrm>
        </p:spPr>
        <p:txBody>
          <a:bodyPr>
            <a:normAutofit/>
          </a:bodyPr>
          <a:lstStyle/>
          <a:p>
            <a:r>
              <a:rPr lang="en-US" dirty="0"/>
              <a:t>Expanded to include core JTECH Communication products</a:t>
            </a:r>
          </a:p>
          <a:p>
            <a:r>
              <a:rPr lang="en-US" dirty="0"/>
              <a:t>Remodeled and revamped core HME Wireless &amp; JTECH products</a:t>
            </a:r>
          </a:p>
          <a:p>
            <a:r>
              <a:rPr lang="en-US" dirty="0"/>
              <a:t>Move all manufacturing to South Korea</a:t>
            </a:r>
          </a:p>
          <a:p>
            <a:r>
              <a:rPr lang="en-US" dirty="0"/>
              <a:t>Consolidated Spinnaker &amp; Host Concepts into one offering</a:t>
            </a:r>
          </a:p>
        </p:txBody>
      </p:sp>
    </p:spTree>
    <p:extLst>
      <p:ext uri="{BB962C8B-B14F-4D97-AF65-F5344CB8AC3E}">
        <p14:creationId xmlns:p14="http://schemas.microsoft.com/office/powerpoint/2010/main" val="1880893907"/>
      </p:ext>
    </p:extLst>
  </p:cSld>
  <p:clrMapOvr>
    <a:masterClrMapping/>
  </p:clrMapOvr>
</p:sld>
</file>

<file path=ppt/theme/theme1.xml><?xml version="1.0" encoding="utf-8"?>
<a:theme xmlns:a="http://schemas.openxmlformats.org/drawingml/2006/main" name="Office Theme">
  <a:themeElements>
    <a:clrScheme name="Custom 5">
      <a:dk1>
        <a:srgbClr val="000000"/>
      </a:dk1>
      <a:lt1>
        <a:sysClr val="window" lastClr="FFFFFF"/>
      </a:lt1>
      <a:dk2>
        <a:srgbClr val="1F497D"/>
      </a:dk2>
      <a:lt2>
        <a:srgbClr val="EEECE1"/>
      </a:lt2>
      <a:accent1>
        <a:srgbClr val="4F81BD"/>
      </a:accent1>
      <a:accent2>
        <a:srgbClr val="9A1425"/>
      </a:accent2>
      <a:accent3>
        <a:srgbClr val="9BBB59"/>
      </a:accent3>
      <a:accent4>
        <a:srgbClr val="8064A2"/>
      </a:accent4>
      <a:accent5>
        <a:srgbClr val="4BACC6"/>
      </a:accent5>
      <a:accent6>
        <a:srgbClr val="F79646"/>
      </a:accent6>
      <a:hlink>
        <a:srgbClr val="4F81BD"/>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84404</TotalTime>
  <Words>3541</Words>
  <Application>Microsoft Office PowerPoint</Application>
  <PresentationFormat>On-screen Show (16:9)</PresentationFormat>
  <Paragraphs>748</Paragraphs>
  <Slides>75</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5" baseType="lpstr">
      <vt:lpstr>Arial</vt:lpstr>
      <vt:lpstr>Calibri</vt:lpstr>
      <vt:lpstr>Courier New</vt:lpstr>
      <vt:lpstr>Open Sans</vt:lpstr>
      <vt:lpstr>Segoe UI</vt:lpstr>
      <vt:lpstr>Symbol</vt:lpstr>
      <vt:lpstr>Times New Roman</vt:lpstr>
      <vt:lpstr>Wingdings</vt:lpstr>
      <vt:lpstr>Office Theme</vt:lpstr>
      <vt:lpstr>Worksheet</vt:lpstr>
      <vt:lpstr>JTECH PRODUCT TRAINING  2018</vt:lpstr>
      <vt:lpstr>Agenda</vt:lpstr>
      <vt:lpstr>JTECH Introduction  </vt:lpstr>
      <vt:lpstr>ABOUT JTECH AN HME COMPANY</vt:lpstr>
      <vt:lpstr>ABOUT HM ELECTRONICS</vt:lpstr>
      <vt:lpstr>HME WIRELESS TO JTECH AN HME COMPANY</vt:lpstr>
      <vt:lpstr>JTECH AN HME Company </vt:lpstr>
      <vt:lpstr>LEADERSHIP TEAM </vt:lpstr>
      <vt:lpstr>PRODUCT CHANGES</vt:lpstr>
      <vt:lpstr>Marketing &amp; Support </vt:lpstr>
      <vt:lpstr>Global Dealer Support www.jtech.com/dealer-portal </vt:lpstr>
      <vt:lpstr>JTECH Support</vt:lpstr>
      <vt:lpstr>Technical Support Escalation </vt:lpstr>
      <vt:lpstr>Product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TRANSMITTERS </vt:lpstr>
      <vt:lpstr>PowerPoint Presentation</vt:lpstr>
      <vt:lpstr>NEO Guest Transmitter</vt:lpstr>
      <vt:lpstr>GuestCall IQ ® Base Station</vt:lpstr>
      <vt:lpstr>PowerPoint Presentation</vt:lpstr>
      <vt:lpstr>ServerCall ®  Paging System</vt:lpstr>
      <vt:lpstr>PowerPoint Presentation</vt:lpstr>
      <vt:lpstr>PowerPoint Presentation</vt:lpstr>
      <vt:lpstr>Istation</vt:lpstr>
      <vt:lpstr>Did You Know?</vt:lpstr>
      <vt:lpstr>IStation with Hospitality Display</vt:lpstr>
      <vt:lpstr>IStation with Standard Display</vt:lpstr>
      <vt:lpstr>Do You Know Everything IStation Can Do?</vt:lpstr>
      <vt:lpstr>MultiCast</vt:lpstr>
      <vt:lpstr>MultiCast</vt:lpstr>
      <vt:lpstr>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Vuze</vt:lpstr>
      <vt:lpstr>VUZE® Table Location System </vt:lpstr>
      <vt:lpstr>PowerPoint Presentation</vt:lpstr>
      <vt:lpstr>VUZE® Software </vt:lpstr>
      <vt:lpstr>PowerPoint Presentation</vt:lpstr>
      <vt:lpstr>PowerPoint Presentation</vt:lpstr>
      <vt:lpstr>PowerPoint Presentation</vt:lpstr>
      <vt:lpstr>Easy Vu </vt:lpstr>
      <vt:lpstr>EasyVu</vt:lpstr>
      <vt:lpstr>EasyVu</vt:lpstr>
      <vt:lpstr>PowerPoint Presentation</vt:lpstr>
      <vt:lpstr>PowerPoint Presentation</vt:lpstr>
      <vt:lpstr>How EasyVu works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Joshua Mueller</cp:lastModifiedBy>
  <cp:revision>501</cp:revision>
  <cp:lastPrinted>2018-09-05T16:51:02Z</cp:lastPrinted>
  <dcterms:created xsi:type="dcterms:W3CDTF">2010-04-12T23:12:02Z</dcterms:created>
  <dcterms:modified xsi:type="dcterms:W3CDTF">2018-10-15T17:33:57Z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