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65" r:id="rId2"/>
    <p:sldId id="257" r:id="rId3"/>
    <p:sldId id="273" r:id="rId4"/>
    <p:sldId id="274" r:id="rId5"/>
    <p:sldId id="277" r:id="rId6"/>
    <p:sldId id="282" r:id="rId7"/>
    <p:sldId id="310" r:id="rId8"/>
    <p:sldId id="258" r:id="rId9"/>
    <p:sldId id="287" r:id="rId10"/>
    <p:sldId id="288" r:id="rId11"/>
    <p:sldId id="289" r:id="rId12"/>
    <p:sldId id="294" r:id="rId13"/>
    <p:sldId id="290" r:id="rId14"/>
    <p:sldId id="291" r:id="rId15"/>
    <p:sldId id="293" r:id="rId16"/>
    <p:sldId id="292" r:id="rId17"/>
    <p:sldId id="295" r:id="rId18"/>
    <p:sldId id="296" r:id="rId19"/>
    <p:sldId id="298" r:id="rId20"/>
    <p:sldId id="299" r:id="rId21"/>
    <p:sldId id="300" r:id="rId22"/>
    <p:sldId id="301" r:id="rId23"/>
    <p:sldId id="286" r:id="rId24"/>
    <p:sldId id="266" r:id="rId25"/>
    <p:sldId id="268" r:id="rId26"/>
    <p:sldId id="269" r:id="rId27"/>
    <p:sldId id="304" r:id="rId28"/>
    <p:sldId id="305" r:id="rId29"/>
    <p:sldId id="306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8" r:id="rId45"/>
    <p:sldId id="329" r:id="rId46"/>
    <p:sldId id="330" r:id="rId47"/>
    <p:sldId id="331" r:id="rId48"/>
    <p:sldId id="332" r:id="rId4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 autoAdjust="0"/>
    <p:restoredTop sz="94614" autoAdjust="0"/>
  </p:normalViewPr>
  <p:slideViewPr>
    <p:cSldViewPr snapToGrid="0">
      <p:cViewPr varScale="1">
        <p:scale>
          <a:sx n="108" d="100"/>
          <a:sy n="108" d="100"/>
        </p:scale>
        <p:origin x="2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967695"/>
            <a:ext cx="10363200" cy="79057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1867" y="4834468"/>
            <a:ext cx="8534400" cy="601133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821-8A25-44D8-B064-36EC6789AD93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4935" y="6356352"/>
            <a:ext cx="276013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42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821-8A25-44D8-B064-36EC6789AD93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34D2-6FC2-4C38-B1E4-691A8DEB7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0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821-8A25-44D8-B064-36EC6789AD93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34D2-6FC2-4C38-B1E4-691A8DEB7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4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821-8A25-44D8-B064-36EC6789AD93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34D2-6FC2-4C38-B1E4-691A8DEB7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36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821-8A25-44D8-B064-36EC6789AD93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34D2-6FC2-4C38-B1E4-691A8DEB7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20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821-8A25-44D8-B064-36EC6789AD93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34D2-6FC2-4C38-B1E4-691A8DEB7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1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821-8A25-44D8-B064-36EC6789AD93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34D2-6FC2-4C38-B1E4-691A8DEB7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821-8A25-44D8-B064-36EC6789AD93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34D2-6FC2-4C38-B1E4-691A8DEB7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8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821-8A25-44D8-B064-36EC6789AD93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34D2-6FC2-4C38-B1E4-691A8DEB7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05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821-8A25-44D8-B064-36EC6789AD93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34D2-6FC2-4C38-B1E4-691A8DEB7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26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821-8A25-44D8-B064-36EC6789AD93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34D2-6FC2-4C38-B1E4-691A8DEB7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6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1075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0A821-8A25-44D8-B064-36EC6789AD93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94935" y="6356352"/>
            <a:ext cx="4868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6401" y="6356352"/>
            <a:ext cx="69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834D2-6FC2-4C38-B1E4-691A8DEB7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9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09570" rtl="0" eaLnBrk="1" latinLnBrk="0" hangingPunct="1">
        <a:spcBef>
          <a:spcPct val="0"/>
        </a:spcBef>
        <a:buNone/>
        <a:defRPr sz="4800" b="1" kern="1200">
          <a:solidFill>
            <a:srgbClr val="205383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Clr>
          <a:srgbClr val="9A1425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Clr>
          <a:srgbClr val="9A1425"/>
        </a:buClr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Clr>
          <a:srgbClr val="9A1425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Clr>
          <a:srgbClr val="9A1425"/>
        </a:buClr>
        <a:buFont typeface="Arial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Clr>
          <a:srgbClr val="9A1425"/>
        </a:buClr>
        <a:buFont typeface="Arial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nn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6.xml"/><Relationship Id="rId5" Type="http://schemas.openxmlformats.org/officeDocument/2006/relationships/image" Target="../media/image23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7705551212@archwireless.co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messages@jtech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EF85F0-2CB8-40FE-B034-A9B57AC9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456C4-3693-4299-A5C8-FBBAFBD49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Device for Every Need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59A464-7240-4448-A17C-73FF08328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03" y="-522287"/>
            <a:ext cx="7503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3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Customer’s IStation contains a specific Station ID and Token to authenticate with the CloudAlert server.</a:t>
            </a:r>
          </a:p>
          <a:p>
            <a:r>
              <a:rPr lang="en-US" dirty="0"/>
              <a:t>IStation polls the CloudAlert server every xx seconds requesting any waiting messages.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(60 seconds is default)</a:t>
            </a:r>
          </a:p>
          <a:p>
            <a:r>
              <a:rPr lang="en-US" dirty="0"/>
              <a:t>Retrieves up to 5 messages per request, sends them to pagers.</a:t>
            </a:r>
          </a:p>
          <a:p>
            <a:r>
              <a:rPr lang="en-US" dirty="0"/>
              <a:t>Messages remain in queue until all transmitters retrieve them.</a:t>
            </a:r>
          </a:p>
          <a:p>
            <a:r>
              <a:rPr lang="en-US" dirty="0"/>
              <a:t>Can have multiple transmitters per site, up to 999.</a:t>
            </a:r>
          </a:p>
          <a:p>
            <a:r>
              <a:rPr lang="en-US" dirty="0"/>
              <a:t>Works with alpha and non-alpha pagers.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81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DC5DF6D-9CD5-4A7C-A355-5B59FA29B6D2}"/>
              </a:ext>
            </a:extLst>
          </p:cNvPr>
          <p:cNvCxnSpPr>
            <a:cxnSpLocks/>
          </p:cNvCxnSpPr>
          <p:nvPr/>
        </p:nvCxnSpPr>
        <p:spPr>
          <a:xfrm flipH="1">
            <a:off x="1947354" y="6130392"/>
            <a:ext cx="67350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B95AE0C-099D-4C6E-BE2D-963FACF39B44}"/>
              </a:ext>
            </a:extLst>
          </p:cNvPr>
          <p:cNvCxnSpPr>
            <a:cxnSpLocks/>
          </p:cNvCxnSpPr>
          <p:nvPr/>
        </p:nvCxnSpPr>
        <p:spPr>
          <a:xfrm flipH="1">
            <a:off x="1947354" y="5937636"/>
            <a:ext cx="43824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EE23934-7679-4513-9CE7-B33001EC6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69" y="4697768"/>
            <a:ext cx="2011680" cy="1838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B9FD8-405F-4BB5-BEF0-2E523DCC7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0" r="21902"/>
          <a:stretch/>
        </p:blipFill>
        <p:spPr>
          <a:xfrm>
            <a:off x="0" y="0"/>
            <a:ext cx="281422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CF4C5C-B2CA-4B00-85D7-96D901C5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99" y="4697768"/>
            <a:ext cx="2011680" cy="18385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86DECE-998F-4149-B0F5-55BB7FE75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28" y="4697768"/>
            <a:ext cx="2011680" cy="18385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4F4F61-33F0-4DE4-8D92-B4189C5DD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526" y="0"/>
            <a:ext cx="8963025" cy="313372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39D81A-6A99-4954-B857-88A63FEF7806}"/>
              </a:ext>
            </a:extLst>
          </p:cNvPr>
          <p:cNvCxnSpPr>
            <a:cxnSpLocks/>
          </p:cNvCxnSpPr>
          <p:nvPr/>
        </p:nvCxnSpPr>
        <p:spPr>
          <a:xfrm rot="5400000">
            <a:off x="2990526" y="4704666"/>
            <a:ext cx="0" cy="2086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AE177B-416A-4A05-9273-64F4A0B0463F}"/>
              </a:ext>
            </a:extLst>
          </p:cNvPr>
          <p:cNvGrpSpPr/>
          <p:nvPr/>
        </p:nvGrpSpPr>
        <p:grpSpPr>
          <a:xfrm>
            <a:off x="4239565" y="3133726"/>
            <a:ext cx="663944" cy="2086344"/>
            <a:chOff x="4239565" y="3133726"/>
            <a:chExt cx="663944" cy="208634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A2079E7-E570-4C16-8048-A5FFF06DE4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5064" y="3133726"/>
              <a:ext cx="0" cy="20863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67FA4A5-FB59-485D-988A-1E6BB5C361F9}"/>
                </a:ext>
              </a:extLst>
            </p:cNvPr>
            <p:cNvCxnSpPr>
              <a:cxnSpLocks/>
            </p:cNvCxnSpPr>
            <p:nvPr/>
          </p:nvCxnSpPr>
          <p:spPr>
            <a:xfrm>
              <a:off x="4903509" y="3133726"/>
              <a:ext cx="0" cy="20863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5E97C8B-1B02-4546-939A-74518B9DD4BF}"/>
                </a:ext>
              </a:extLst>
            </p:cNvPr>
            <p:cNvGrpSpPr/>
            <p:nvPr/>
          </p:nvGrpSpPr>
          <p:grpSpPr>
            <a:xfrm>
              <a:off x="4239565" y="4905201"/>
              <a:ext cx="604722" cy="246221"/>
              <a:chOff x="3938240" y="4914079"/>
              <a:chExt cx="604722" cy="246221"/>
            </a:xfrm>
          </p:grpSpPr>
          <p:pic>
            <p:nvPicPr>
              <p:cNvPr id="26" name="Graphic 25" descr="Clock">
                <a:extLst>
                  <a:ext uri="{FF2B5EF4-FFF2-40B4-BE49-F238E27FC236}">
                    <a16:creationId xmlns:a16="http://schemas.microsoft.com/office/drawing/2014/main" id="{4C325311-569E-4AD8-9C7A-6CA223663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938240" y="4945749"/>
                <a:ext cx="182880" cy="18288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EE59A2-028A-456B-B5DE-26B40D3A43E9}"/>
                  </a:ext>
                </a:extLst>
              </p:cNvPr>
              <p:cNvSpPr txBox="1"/>
              <p:nvPr/>
            </p:nvSpPr>
            <p:spPr>
              <a:xfrm>
                <a:off x="4029680" y="4914079"/>
                <a:ext cx="5132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60 sec</a:t>
                </a:r>
              </a:p>
            </p:txBody>
          </p:sp>
        </p:grpSp>
        <p:pic>
          <p:nvPicPr>
            <p:cNvPr id="32" name="Graphic 31" descr="Link">
              <a:extLst>
                <a:ext uri="{FF2B5EF4-FFF2-40B4-BE49-F238E27FC236}">
                  <a16:creationId xmlns:a16="http://schemas.microsoft.com/office/drawing/2014/main" id="{7BDA11A6-CDAD-47E9-B480-E988F312A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505441">
              <a:off x="4425177" y="3704074"/>
              <a:ext cx="457200" cy="4572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31F7C5-772A-4091-8621-E0F4EFC4F410}"/>
              </a:ext>
            </a:extLst>
          </p:cNvPr>
          <p:cNvGrpSpPr/>
          <p:nvPr/>
        </p:nvGrpSpPr>
        <p:grpSpPr>
          <a:xfrm>
            <a:off x="6507264" y="3133725"/>
            <a:ext cx="663944" cy="2086344"/>
            <a:chOff x="4239565" y="3133726"/>
            <a:chExt cx="663944" cy="2086344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C1CF8D5-DC3B-45DD-9018-0E34D8A277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5064" y="3133726"/>
              <a:ext cx="0" cy="20863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BFBC4CA-E7BD-4071-A9E1-10074B63E493}"/>
                </a:ext>
              </a:extLst>
            </p:cNvPr>
            <p:cNvCxnSpPr>
              <a:cxnSpLocks/>
            </p:cNvCxnSpPr>
            <p:nvPr/>
          </p:nvCxnSpPr>
          <p:spPr>
            <a:xfrm>
              <a:off x="4903509" y="3133726"/>
              <a:ext cx="0" cy="20863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33FDFEE-60E4-4DEB-AD3A-C6595B4A2E85}"/>
                </a:ext>
              </a:extLst>
            </p:cNvPr>
            <p:cNvGrpSpPr/>
            <p:nvPr/>
          </p:nvGrpSpPr>
          <p:grpSpPr>
            <a:xfrm>
              <a:off x="4239565" y="4905201"/>
              <a:ext cx="604722" cy="246221"/>
              <a:chOff x="3938240" y="4914079"/>
              <a:chExt cx="604722" cy="246221"/>
            </a:xfrm>
          </p:grpSpPr>
          <p:pic>
            <p:nvPicPr>
              <p:cNvPr id="43" name="Graphic 42" descr="Clock">
                <a:extLst>
                  <a:ext uri="{FF2B5EF4-FFF2-40B4-BE49-F238E27FC236}">
                    <a16:creationId xmlns:a16="http://schemas.microsoft.com/office/drawing/2014/main" id="{30AF369F-E439-4969-A578-A5CDC798B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938240" y="4945749"/>
                <a:ext cx="182880" cy="182880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381E8BC-E0C0-4DB3-8571-91E8B3C40D99}"/>
                  </a:ext>
                </a:extLst>
              </p:cNvPr>
              <p:cNvSpPr txBox="1"/>
              <p:nvPr/>
            </p:nvSpPr>
            <p:spPr>
              <a:xfrm>
                <a:off x="4029680" y="4914079"/>
                <a:ext cx="5132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60 sec</a:t>
                </a:r>
              </a:p>
            </p:txBody>
          </p:sp>
        </p:grpSp>
        <p:pic>
          <p:nvPicPr>
            <p:cNvPr id="42" name="Graphic 41" descr="Link">
              <a:extLst>
                <a:ext uri="{FF2B5EF4-FFF2-40B4-BE49-F238E27FC236}">
                  <a16:creationId xmlns:a16="http://schemas.microsoft.com/office/drawing/2014/main" id="{FCD58D38-9447-4906-808B-40127E348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505441">
              <a:off x="4425177" y="3704074"/>
              <a:ext cx="457200" cy="4572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D84C223-46C4-4DEA-AECE-AB51387603EB}"/>
              </a:ext>
            </a:extLst>
          </p:cNvPr>
          <p:cNvGrpSpPr/>
          <p:nvPr/>
        </p:nvGrpSpPr>
        <p:grpSpPr>
          <a:xfrm>
            <a:off x="8779991" y="3133725"/>
            <a:ext cx="663944" cy="2086344"/>
            <a:chOff x="4239565" y="3133726"/>
            <a:chExt cx="663944" cy="2086344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DC5C6B8-BB1C-4A24-A909-704742FBBF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5064" y="3133726"/>
              <a:ext cx="0" cy="20863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E09B406-DD85-449E-9764-012EB0BD39FC}"/>
                </a:ext>
              </a:extLst>
            </p:cNvPr>
            <p:cNvCxnSpPr>
              <a:cxnSpLocks/>
            </p:cNvCxnSpPr>
            <p:nvPr/>
          </p:nvCxnSpPr>
          <p:spPr>
            <a:xfrm>
              <a:off x="4903509" y="3133726"/>
              <a:ext cx="0" cy="20863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649AFE2-4F4B-455F-81D3-37BF1F236E8E}"/>
                </a:ext>
              </a:extLst>
            </p:cNvPr>
            <p:cNvGrpSpPr/>
            <p:nvPr/>
          </p:nvGrpSpPr>
          <p:grpSpPr>
            <a:xfrm>
              <a:off x="4239565" y="4905201"/>
              <a:ext cx="604722" cy="246221"/>
              <a:chOff x="3938240" y="4914079"/>
              <a:chExt cx="604722" cy="246221"/>
            </a:xfrm>
          </p:grpSpPr>
          <p:pic>
            <p:nvPicPr>
              <p:cNvPr id="50" name="Graphic 49" descr="Clock">
                <a:extLst>
                  <a:ext uri="{FF2B5EF4-FFF2-40B4-BE49-F238E27FC236}">
                    <a16:creationId xmlns:a16="http://schemas.microsoft.com/office/drawing/2014/main" id="{AC8B470D-27C1-4031-9496-F123FF7A5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938240" y="4945749"/>
                <a:ext cx="182880" cy="182880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07FF71D-37B1-46B0-9120-330CA2C1DDF2}"/>
                  </a:ext>
                </a:extLst>
              </p:cNvPr>
              <p:cNvSpPr txBox="1"/>
              <p:nvPr/>
            </p:nvSpPr>
            <p:spPr>
              <a:xfrm>
                <a:off x="4029680" y="4914079"/>
                <a:ext cx="5132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60 sec</a:t>
                </a:r>
              </a:p>
            </p:txBody>
          </p:sp>
        </p:grpSp>
        <p:pic>
          <p:nvPicPr>
            <p:cNvPr id="49" name="Graphic 48" descr="Link">
              <a:extLst>
                <a:ext uri="{FF2B5EF4-FFF2-40B4-BE49-F238E27FC236}">
                  <a16:creationId xmlns:a16="http://schemas.microsoft.com/office/drawing/2014/main" id="{3835CD32-1596-4333-92AC-F8103691C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505441">
              <a:off x="4425177" y="3704074"/>
              <a:ext cx="457200" cy="45720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598C09F-4A6E-4345-90F5-391B58BE4D8D}"/>
              </a:ext>
            </a:extLst>
          </p:cNvPr>
          <p:cNvSpPr txBox="1"/>
          <p:nvPr/>
        </p:nvSpPr>
        <p:spPr>
          <a:xfrm>
            <a:off x="4237278" y="6343502"/>
            <a:ext cx="1672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Station ID: jtech001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E626E95-F235-48D0-86C2-64E1E8BF1E84}"/>
              </a:ext>
            </a:extLst>
          </p:cNvPr>
          <p:cNvSpPr txBox="1"/>
          <p:nvPr/>
        </p:nvSpPr>
        <p:spPr>
          <a:xfrm>
            <a:off x="6488508" y="6343502"/>
            <a:ext cx="1672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Station ID: jtech002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53AC85-6AAE-4FA1-8E61-22972AFD8F4D}"/>
              </a:ext>
            </a:extLst>
          </p:cNvPr>
          <p:cNvSpPr txBox="1"/>
          <p:nvPr/>
        </p:nvSpPr>
        <p:spPr>
          <a:xfrm>
            <a:off x="10174221" y="5486228"/>
            <a:ext cx="1672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Station ID: jtech003</a:t>
            </a:r>
          </a:p>
        </p:txBody>
      </p:sp>
    </p:spTree>
    <p:extLst>
      <p:ext uri="{BB962C8B-B14F-4D97-AF65-F5344CB8AC3E}">
        <p14:creationId xmlns:p14="http://schemas.microsoft.com/office/powerpoint/2010/main" val="4242757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1EB2BE-8CC6-4F0B-9E29-1D298D1AFB93}"/>
              </a:ext>
            </a:extLst>
          </p:cNvPr>
          <p:cNvGrpSpPr/>
          <p:nvPr/>
        </p:nvGrpSpPr>
        <p:grpSpPr>
          <a:xfrm>
            <a:off x="2814222" y="93053"/>
            <a:ext cx="6381427" cy="2074864"/>
            <a:chOff x="2814222" y="93053"/>
            <a:chExt cx="6381427" cy="20748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642FD0B-74C0-47E1-8E62-458A417BF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958" r="55875" b="63557"/>
            <a:stretch/>
          </p:blipFill>
          <p:spPr>
            <a:xfrm>
              <a:off x="3252049" y="93053"/>
              <a:ext cx="5943600" cy="20748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F2285D-4F9A-446E-BE95-3600C18E94A5}"/>
                </a:ext>
              </a:extLst>
            </p:cNvPr>
            <p:cNvSpPr txBox="1"/>
            <p:nvPr/>
          </p:nvSpPr>
          <p:spPr>
            <a:xfrm>
              <a:off x="2814222" y="93065"/>
              <a:ext cx="437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❶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A1F304-CE3C-4FA4-97A4-36538F428EB3}"/>
              </a:ext>
            </a:extLst>
          </p:cNvPr>
          <p:cNvGrpSpPr/>
          <p:nvPr/>
        </p:nvGrpSpPr>
        <p:grpSpPr>
          <a:xfrm>
            <a:off x="2814222" y="2608504"/>
            <a:ext cx="8153771" cy="1120192"/>
            <a:chOff x="155728" y="4289482"/>
            <a:chExt cx="8153771" cy="11201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34FDCE-A71B-4679-8E17-8BCCD0992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738" r="45243" b="79352"/>
            <a:stretch/>
          </p:blipFill>
          <p:spPr>
            <a:xfrm>
              <a:off x="591738" y="4339518"/>
              <a:ext cx="7717761" cy="10701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EFD257-1ADF-425B-8039-135EF642F7FB}"/>
                </a:ext>
              </a:extLst>
            </p:cNvPr>
            <p:cNvSpPr txBox="1"/>
            <p:nvPr/>
          </p:nvSpPr>
          <p:spPr>
            <a:xfrm>
              <a:off x="155728" y="4289482"/>
              <a:ext cx="437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❷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BEAF8E-D8D7-4372-8371-A9AE373D30AD}"/>
              </a:ext>
            </a:extLst>
          </p:cNvPr>
          <p:cNvGrpSpPr/>
          <p:nvPr/>
        </p:nvGrpSpPr>
        <p:grpSpPr>
          <a:xfrm>
            <a:off x="2814222" y="4169283"/>
            <a:ext cx="8073765" cy="1137886"/>
            <a:chOff x="3804450" y="1823132"/>
            <a:chExt cx="8073765" cy="11378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A50932-1618-4BB5-B693-155AC7C08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0460" y="1823132"/>
              <a:ext cx="7637755" cy="113788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98219B-A62E-41DF-A8F4-C9532861E994}"/>
                </a:ext>
              </a:extLst>
            </p:cNvPr>
            <p:cNvSpPr txBox="1"/>
            <p:nvPr/>
          </p:nvSpPr>
          <p:spPr>
            <a:xfrm>
              <a:off x="3804450" y="1878204"/>
              <a:ext cx="437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❸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8D2803-D1FF-467F-A9A0-27A3E597EDA1}"/>
              </a:ext>
            </a:extLst>
          </p:cNvPr>
          <p:cNvGrpSpPr/>
          <p:nvPr/>
        </p:nvGrpSpPr>
        <p:grpSpPr>
          <a:xfrm>
            <a:off x="2814222" y="5747755"/>
            <a:ext cx="5299158" cy="467634"/>
            <a:chOff x="3804450" y="3519729"/>
            <a:chExt cx="5299158" cy="4676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273CFB-598B-4D7D-8EBD-73050629C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2241" b="3477"/>
            <a:stretch/>
          </p:blipFill>
          <p:spPr>
            <a:xfrm>
              <a:off x="4240460" y="3574648"/>
              <a:ext cx="4863148" cy="4127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42D3C5-7E0E-4ED7-A394-36C242CF90C5}"/>
                </a:ext>
              </a:extLst>
            </p:cNvPr>
            <p:cNvSpPr txBox="1"/>
            <p:nvPr/>
          </p:nvSpPr>
          <p:spPr>
            <a:xfrm>
              <a:off x="3804450" y="3519729"/>
              <a:ext cx="437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❹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502A667-DF25-435B-B33E-433FBFDADB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0" r="21902"/>
          <a:stretch/>
        </p:blipFill>
        <p:spPr>
          <a:xfrm>
            <a:off x="0" y="0"/>
            <a:ext cx="281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35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upside?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417639"/>
            <a:ext cx="5384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Opens door to mobile ordering providers who are now using email as their communication vehicle to restaurants.</a:t>
            </a:r>
          </a:p>
          <a:p>
            <a:pPr lvl="1"/>
            <a:r>
              <a:rPr lang="en-US" dirty="0" err="1"/>
              <a:t>GrubHub</a:t>
            </a:r>
            <a:r>
              <a:rPr lang="en-US" dirty="0"/>
              <a:t>, OLO, Revel, Slice</a:t>
            </a:r>
          </a:p>
          <a:p>
            <a:pPr lvl="1"/>
            <a:r>
              <a:rPr lang="en-US" dirty="0"/>
              <a:t>Untapped markets like Pizza, LSR, Family Style that are served by online order providers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74368F-8678-4A6B-A68A-D36AFD00A5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71" y="1496680"/>
            <a:ext cx="5118929" cy="41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94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upside?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E23C5-E762-493B-8EA0-369253E23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1685" y="1600201"/>
            <a:ext cx="5384800" cy="4525963"/>
          </a:xfrm>
        </p:spPr>
        <p:txBody>
          <a:bodyPr/>
          <a:lstStyle/>
          <a:p>
            <a:r>
              <a:rPr lang="en-US" dirty="0"/>
              <a:t>Opens door to all legacy 3rd party software applications have already have SMTP outputs.</a:t>
            </a:r>
          </a:p>
          <a:p>
            <a:pPr lvl="1"/>
            <a:r>
              <a:rPr lang="en-US" dirty="0"/>
              <a:t>EMR Providers in Healthcare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B626FEF-9F77-4CB7-ABE2-41562F9721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8881" y="2003601"/>
            <a:ext cx="6463139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58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upside?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 connections are secure, transmitter is reaching outbound.</a:t>
            </a:r>
          </a:p>
          <a:p>
            <a:pPr lvl="1"/>
            <a:r>
              <a:rPr lang="en-US" dirty="0"/>
              <a:t>No network “pinhole” to exploit.</a:t>
            </a:r>
          </a:p>
          <a:p>
            <a:pPr lvl="1"/>
            <a:r>
              <a:rPr lang="en-US" dirty="0"/>
              <a:t>No less secure than going to </a:t>
            </a:r>
            <a:r>
              <a:rPr lang="en-US" dirty="0">
                <a:hlinkClick r:id="rId2"/>
              </a:rPr>
              <a:t>www.cnn.com</a:t>
            </a:r>
            <a:endParaRPr lang="en-US" dirty="0"/>
          </a:p>
          <a:p>
            <a:r>
              <a:rPr lang="en-US" dirty="0"/>
              <a:t>Removes barriers to integration.</a:t>
            </a:r>
          </a:p>
          <a:p>
            <a:pPr lvl="1"/>
            <a:r>
              <a:rPr lang="en-US" dirty="0"/>
              <a:t>Instead of writing code and testing against our hardware.  Partner only needs to produce an email.</a:t>
            </a:r>
          </a:p>
          <a:p>
            <a:r>
              <a:rPr lang="en-US" dirty="0"/>
              <a:t>Will eliminate browsers handling mixed content in SCM.</a:t>
            </a:r>
          </a:p>
          <a:p>
            <a:pPr lvl="1"/>
            <a:r>
              <a:rPr lang="en-US" dirty="0"/>
              <a:t>Since the browser is no longer involved, no blocking of mixed content.</a:t>
            </a:r>
          </a:p>
          <a:p>
            <a:pPr lvl="1"/>
            <a:r>
              <a:rPr lang="en-US" dirty="0"/>
              <a:t>Required SCM updates will be completed before March 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4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EF85F0-2CB8-40FE-B034-A9B57AC9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CloudAlert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CF58B-744E-468A-8459-36FAEBE1A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2"/>
          <a:stretch/>
        </p:blipFill>
        <p:spPr>
          <a:xfrm>
            <a:off x="-1165408" y="0"/>
            <a:ext cx="3848612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8ECD3E-46BC-46A5-A7D4-C5BD169F2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644" y="1600201"/>
            <a:ext cx="8594756" cy="463192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CloudAlert Service Resell Pricing:  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$240/yr. billed annually.		P/N:  </a:t>
            </a:r>
            <a:r>
              <a:rPr lang="en-US" sz="3200" dirty="0">
                <a:solidFill>
                  <a:srgbClr val="C00000"/>
                </a:solidFill>
              </a:rPr>
              <a:t>SWCAAR</a:t>
            </a:r>
            <a:endParaRPr lang="en-US" sz="2933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Setup Fee:	$49 one time.		P/N:  </a:t>
            </a:r>
            <a:r>
              <a:rPr lang="en-US" dirty="0">
                <a:solidFill>
                  <a:srgbClr val="C00000"/>
                </a:solidFill>
              </a:rPr>
              <a:t>SWCASET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IStation connected to internet.</a:t>
            </a:r>
          </a:p>
          <a:p>
            <a:pPr marL="819122" lvl="1" indent="-285750">
              <a:buFont typeface="Arial" panose="020B0604020202020204" pitchFamily="34" charset="0"/>
              <a:buChar char="•"/>
            </a:pPr>
            <a:r>
              <a:rPr lang="en-US" u="sng" dirty="0"/>
              <a:t>Firmware version 2.42 or higher with memory chip</a:t>
            </a:r>
          </a:p>
          <a:p>
            <a:pPr marL="819122" lvl="1" indent="-285750">
              <a:buFont typeface="Arial" panose="020B0604020202020204" pitchFamily="34" charset="0"/>
              <a:buChar char="•"/>
            </a:pPr>
            <a:r>
              <a:rPr lang="en-US" dirty="0"/>
              <a:t>Need to request in notes until existing stock has been liquidated.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a sample email send to us for setup.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46844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EF85F0-2CB8-40FE-B034-A9B57AC9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Data logging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456C4-3693-4299-A5C8-FBBAFBD49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/>
              <a:t>New Cloud Feature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7DF97C-D1DE-4488-98F5-8A5DFCE4F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5" r="46262" b="59713"/>
          <a:stretch/>
        </p:blipFill>
        <p:spPr>
          <a:xfrm>
            <a:off x="3030527" y="250602"/>
            <a:ext cx="8759716" cy="29616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5DA258A-BA0C-4996-9088-37D20980932C}"/>
              </a:ext>
            </a:extLst>
          </p:cNvPr>
          <p:cNvGrpSpPr/>
          <p:nvPr/>
        </p:nvGrpSpPr>
        <p:grpSpPr>
          <a:xfrm>
            <a:off x="426439" y="979427"/>
            <a:ext cx="2143125" cy="5687677"/>
            <a:chOff x="426439" y="979427"/>
            <a:chExt cx="2143125" cy="56876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E022BB-8B4C-4DBB-BAAB-357FE79E7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39" y="4766581"/>
              <a:ext cx="2011680" cy="1838531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E440445-6450-4FDB-BEA7-616D9FD93E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1756" y="3212273"/>
              <a:ext cx="0" cy="20863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85F3452-5DB0-4601-A86A-9CD7DAA72A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0201" y="3212273"/>
              <a:ext cx="0" cy="20863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9" name="Graphic 8" descr="Link">
              <a:extLst>
                <a:ext uri="{FF2B5EF4-FFF2-40B4-BE49-F238E27FC236}">
                  <a16:creationId xmlns:a16="http://schemas.microsoft.com/office/drawing/2014/main" id="{1A2B5A51-6F49-4180-938F-76B255C31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505441">
              <a:off x="1031869" y="3782621"/>
              <a:ext cx="457200" cy="457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F7F7DD-7C3E-40BB-9D39-1417624D0644}"/>
                </a:ext>
              </a:extLst>
            </p:cNvPr>
            <p:cNvSpPr txBox="1"/>
            <p:nvPr/>
          </p:nvSpPr>
          <p:spPr>
            <a:xfrm>
              <a:off x="747205" y="6405494"/>
              <a:ext cx="16720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Station ID: jtech1009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4EEA80-7B61-4CE7-8248-E3079550B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39" y="979427"/>
              <a:ext cx="2143125" cy="2143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851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Data Logging?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mechanism where </a:t>
            </a:r>
            <a:r>
              <a:rPr lang="en-US" u="sng" dirty="0"/>
              <a:t>all</a:t>
            </a:r>
            <a:r>
              <a:rPr lang="en-US" dirty="0"/>
              <a:t> on-site notification information is pushed to the cloud in real time.</a:t>
            </a:r>
          </a:p>
          <a:p>
            <a:pPr lvl="1"/>
            <a:r>
              <a:rPr lang="en-US" dirty="0"/>
              <a:t>Pages from an IStation directly to pagers.</a:t>
            </a:r>
          </a:p>
          <a:p>
            <a:pPr lvl="1"/>
            <a:r>
              <a:rPr lang="en-US" dirty="0"/>
              <a:t>Other commands sent from other devices like TableScout, Service Buttons, Restroom or Curbside Valet that are “heard” from the IStation receiver.</a:t>
            </a:r>
          </a:p>
          <a:p>
            <a:r>
              <a:rPr lang="en-US" dirty="0"/>
              <a:t>Data will be stored for up to 180 days in the cloud for retrieval.</a:t>
            </a:r>
          </a:p>
          <a:p>
            <a:r>
              <a:rPr lang="en-US" dirty="0"/>
              <a:t>Retrievable with a web browser by the client for review.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230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600201"/>
            <a:ext cx="9179763" cy="4525963"/>
          </a:xfrm>
        </p:spPr>
        <p:txBody>
          <a:bodyPr>
            <a:normAutofit/>
          </a:bodyPr>
          <a:lstStyle/>
          <a:p>
            <a:r>
              <a:rPr lang="en-US" dirty="0"/>
              <a:t>Each IStation will have a two-part unique ID.</a:t>
            </a:r>
          </a:p>
          <a:p>
            <a:pPr lvl="1"/>
            <a:r>
              <a:rPr lang="en-US" dirty="0"/>
              <a:t>Client ID and Token:</a:t>
            </a:r>
          </a:p>
          <a:p>
            <a:pPr lvl="2"/>
            <a:r>
              <a:rPr lang="en-US" dirty="0"/>
              <a:t>Location: 3-6 character client ID</a:t>
            </a:r>
          </a:p>
          <a:p>
            <a:pPr lvl="2"/>
            <a:r>
              <a:rPr lang="en-US" dirty="0"/>
              <a:t>Transmitter ID: 3-digits (001-999)</a:t>
            </a:r>
          </a:p>
          <a:p>
            <a:pPr lvl="2"/>
            <a:r>
              <a:rPr lang="en-US" dirty="0"/>
              <a:t>Token: 12 characters, case sensitive</a:t>
            </a:r>
          </a:p>
          <a:p>
            <a:r>
              <a:rPr lang="en-US" dirty="0"/>
              <a:t>Each device that initiates a notification can have it’s own ID, which will be logged with the message and a timestamp.</a:t>
            </a:r>
          </a:p>
          <a:p>
            <a:pPr lvl="1"/>
            <a:r>
              <a:rPr lang="en-US" dirty="0"/>
              <a:t>IStation, Push Button, ServerCall, TableScout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3D851-3810-4CC0-982F-E1C4498DB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58" r="49238" b="80573"/>
          <a:stretch/>
        </p:blipFill>
        <p:spPr>
          <a:xfrm>
            <a:off x="96680" y="5566512"/>
            <a:ext cx="8150675" cy="11193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3FE844-0244-447B-AC35-6E85AFCE43B8}"/>
              </a:ext>
            </a:extLst>
          </p:cNvPr>
          <p:cNvGrpSpPr/>
          <p:nvPr/>
        </p:nvGrpSpPr>
        <p:grpSpPr>
          <a:xfrm>
            <a:off x="9907807" y="-13940"/>
            <a:ext cx="2143125" cy="5625685"/>
            <a:chOff x="426439" y="979427"/>
            <a:chExt cx="2143125" cy="56256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165BA3-AFD8-4FC5-A1FB-73E18D86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39" y="4766581"/>
              <a:ext cx="2011680" cy="1838531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7441902-2490-4ED7-88C3-8A8068671A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1756" y="3212273"/>
              <a:ext cx="0" cy="208634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2F85DC7-2F6A-4CDE-841C-B947D98692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0201" y="3212273"/>
              <a:ext cx="0" cy="208634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12" name="Graphic 11" descr="Link">
              <a:extLst>
                <a:ext uri="{FF2B5EF4-FFF2-40B4-BE49-F238E27FC236}">
                  <a16:creationId xmlns:a16="http://schemas.microsoft.com/office/drawing/2014/main" id="{7380DB9B-1644-443A-8AE2-0E7D42CE6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505441">
              <a:off x="1031869" y="3782621"/>
              <a:ext cx="457200" cy="4572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539B75-6308-4B81-925D-B474386B1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39" y="979427"/>
              <a:ext cx="2143125" cy="21431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D9C744-1539-4887-B0F4-B98735E6E180}"/>
              </a:ext>
            </a:extLst>
          </p:cNvPr>
          <p:cNvSpPr txBox="1"/>
          <p:nvPr/>
        </p:nvSpPr>
        <p:spPr>
          <a:xfrm>
            <a:off x="6743873" y="2938078"/>
            <a:ext cx="2601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jtech1</a:t>
            </a:r>
            <a:r>
              <a:rPr lang="en-US" dirty="0"/>
              <a:t> </a:t>
            </a:r>
            <a:r>
              <a:rPr lang="en-US" dirty="0">
                <a:highlight>
                  <a:srgbClr val="00FF00"/>
                </a:highlight>
              </a:rPr>
              <a:t>009</a:t>
            </a:r>
            <a:r>
              <a:rPr lang="en-US" dirty="0"/>
              <a:t> </a:t>
            </a:r>
            <a:r>
              <a:rPr lang="en-US" dirty="0">
                <a:highlight>
                  <a:srgbClr val="00FFFF"/>
                </a:highlight>
              </a:rPr>
              <a:t>ABc123DEf456</a:t>
            </a:r>
          </a:p>
        </p:txBody>
      </p:sp>
    </p:spTree>
    <p:extLst>
      <p:ext uri="{BB962C8B-B14F-4D97-AF65-F5344CB8AC3E}">
        <p14:creationId xmlns:p14="http://schemas.microsoft.com/office/powerpoint/2010/main" val="3795786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Re-Imagine IStation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100" b="1" dirty="0"/>
              <a:t>What?</a:t>
            </a:r>
          </a:p>
          <a:p>
            <a:pPr lvl="1">
              <a:buSzPct val="100000"/>
            </a:pPr>
            <a:r>
              <a:rPr lang="en-US" sz="2800" dirty="0">
                <a:latin typeface="+mj-lt"/>
              </a:rPr>
              <a:t>Embrace IStation as a backbone for all communication needs…</a:t>
            </a:r>
          </a:p>
          <a:p>
            <a:pPr lvl="1">
              <a:buSzPct val="100000"/>
            </a:pPr>
            <a:r>
              <a:rPr lang="en-US" sz="2800" dirty="0">
                <a:latin typeface="+mj-lt"/>
              </a:rPr>
              <a:t>Keep JTECH as the best provider of on-premise communication.</a:t>
            </a:r>
          </a:p>
          <a:p>
            <a:pPr lvl="1">
              <a:buSzPct val="100000"/>
            </a:pPr>
            <a:endParaRPr lang="en-US" sz="2800" dirty="0">
              <a:latin typeface="+mj-lt"/>
            </a:endParaRPr>
          </a:p>
          <a:p>
            <a:pPr>
              <a:buSzPct val="100000"/>
            </a:pPr>
            <a:r>
              <a:rPr lang="en-US" sz="4100" b="1" dirty="0">
                <a:latin typeface="+mj-lt"/>
              </a:rPr>
              <a:t>Why?</a:t>
            </a:r>
          </a:p>
          <a:p>
            <a:pPr lvl="1">
              <a:buSzPct val="100000"/>
            </a:pPr>
            <a:r>
              <a:rPr lang="en-US" sz="2800" b="1" u="sng" dirty="0">
                <a:solidFill>
                  <a:srgbClr val="FF0000"/>
                </a:solidFill>
                <a:latin typeface="+mj-lt"/>
              </a:rPr>
              <a:t>Yes</a:t>
            </a:r>
            <a:r>
              <a:rPr lang="en-US" sz="2800" dirty="0">
                <a:latin typeface="+mj-lt"/>
              </a:rPr>
              <a:t> - we are seeing less demand for traditional paging systems…</a:t>
            </a:r>
          </a:p>
          <a:p>
            <a:pPr lvl="1">
              <a:buSzPct val="100000"/>
            </a:pPr>
            <a:r>
              <a:rPr lang="en-US" sz="2800" b="1" u="sng" dirty="0">
                <a:solidFill>
                  <a:srgbClr val="FF0000"/>
                </a:solidFill>
                <a:latin typeface="+mj-lt"/>
              </a:rPr>
              <a:t>No</a:t>
            </a:r>
            <a:r>
              <a:rPr lang="en-US" sz="2800" dirty="0">
                <a:latin typeface="+mj-lt"/>
              </a:rPr>
              <a:t> - there is not a decreased demand for notifications on site.  </a:t>
            </a:r>
          </a:p>
          <a:p>
            <a:pPr lvl="2">
              <a:buSzPct val="100000"/>
            </a:pPr>
            <a:r>
              <a:rPr lang="en-US" sz="2533" dirty="0">
                <a:latin typeface="+mj-lt"/>
              </a:rPr>
              <a:t>In fact, it may be more of a requirement with leaner operations.</a:t>
            </a:r>
          </a:p>
          <a:p>
            <a:pPr lvl="2">
              <a:buSzPct val="100000"/>
            </a:pPr>
            <a:endParaRPr lang="en-US" sz="2533" dirty="0">
              <a:latin typeface="+mj-lt"/>
            </a:endParaRPr>
          </a:p>
          <a:p>
            <a:pPr>
              <a:buSzPct val="100000"/>
            </a:pPr>
            <a:r>
              <a:rPr lang="en-US" sz="4100" b="1" dirty="0">
                <a:latin typeface="+mj-lt"/>
              </a:rPr>
              <a:t>How?</a:t>
            </a:r>
          </a:p>
          <a:p>
            <a:pPr lvl="1">
              <a:buSzPct val="100000"/>
            </a:pPr>
            <a:r>
              <a:rPr lang="en-US" sz="2800" dirty="0">
                <a:latin typeface="+mj-lt"/>
              </a:rPr>
              <a:t>IStation is not just a “paging transmitter” but </a:t>
            </a:r>
            <a:r>
              <a:rPr lang="en-US" sz="2800" u="sng" dirty="0">
                <a:latin typeface="+mj-lt"/>
              </a:rPr>
              <a:t>the</a:t>
            </a:r>
            <a:r>
              <a:rPr lang="en-US" sz="2800" dirty="0">
                <a:latin typeface="+mj-lt"/>
              </a:rPr>
              <a:t> device for all your notification needs.</a:t>
            </a:r>
            <a:endParaRPr lang="en-US" sz="2800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0611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600201"/>
            <a:ext cx="9111449" cy="4525963"/>
          </a:xfrm>
        </p:spPr>
        <p:txBody>
          <a:bodyPr>
            <a:normAutofit/>
          </a:bodyPr>
          <a:lstStyle/>
          <a:p>
            <a:r>
              <a:rPr lang="en-US" dirty="0"/>
              <a:t>IStation can store up to 2,800 records in memory if connection is lost with internet.</a:t>
            </a:r>
          </a:p>
          <a:p>
            <a:r>
              <a:rPr lang="en-US" dirty="0"/>
              <a:t>Today it is just a simple log, but will be the platform for many future development projects.</a:t>
            </a:r>
          </a:p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9D1593-0E56-4413-A887-1669BF16DAFF}"/>
              </a:ext>
            </a:extLst>
          </p:cNvPr>
          <p:cNvGrpSpPr/>
          <p:nvPr/>
        </p:nvGrpSpPr>
        <p:grpSpPr>
          <a:xfrm>
            <a:off x="9907807" y="-13940"/>
            <a:ext cx="2143125" cy="5625685"/>
            <a:chOff x="426439" y="979427"/>
            <a:chExt cx="2143125" cy="562568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A3F3F9-DE4D-4734-8170-3AE461DE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39" y="4766581"/>
              <a:ext cx="2011680" cy="1838531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8A7BFE9-BC74-41D8-9971-87C2D2CBBF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1756" y="3212273"/>
              <a:ext cx="0" cy="208634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D417BAB-B715-44D8-976F-9DDFD10716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0201" y="3212273"/>
              <a:ext cx="0" cy="208634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19" name="Graphic 18" descr="Link">
              <a:extLst>
                <a:ext uri="{FF2B5EF4-FFF2-40B4-BE49-F238E27FC236}">
                  <a16:creationId xmlns:a16="http://schemas.microsoft.com/office/drawing/2014/main" id="{3966FC76-F45E-4781-B51D-2FF8A46CB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505441">
              <a:off x="1031869" y="3782621"/>
              <a:ext cx="457200" cy="4572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F8759A0-55B6-4E89-A2AB-8B540E8AC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39" y="979427"/>
              <a:ext cx="2143125" cy="2143125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86B70B6-4F90-4F5F-A9BD-54C57278CB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58" r="49238" b="80573"/>
          <a:stretch/>
        </p:blipFill>
        <p:spPr>
          <a:xfrm>
            <a:off x="96680" y="5566512"/>
            <a:ext cx="8150675" cy="11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5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upside?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 traffic occurring in the facility.</a:t>
            </a:r>
          </a:p>
          <a:p>
            <a:r>
              <a:rPr lang="en-US" dirty="0"/>
              <a:t>Different use cases.</a:t>
            </a:r>
          </a:p>
          <a:p>
            <a:pPr lvl="1"/>
            <a:r>
              <a:rPr lang="en-US" dirty="0"/>
              <a:t>General Activity log</a:t>
            </a:r>
          </a:p>
          <a:p>
            <a:pPr lvl="1"/>
            <a:r>
              <a:rPr lang="en-US" dirty="0"/>
              <a:t>Pilot Testing evaluations</a:t>
            </a:r>
          </a:p>
          <a:p>
            <a:pPr lvl="1"/>
            <a:r>
              <a:rPr lang="en-US" dirty="0"/>
              <a:t>Response Times</a:t>
            </a:r>
          </a:p>
          <a:p>
            <a:pPr lvl="1"/>
            <a:r>
              <a:rPr lang="en-US" dirty="0"/>
              <a:t>Cancel requests</a:t>
            </a:r>
          </a:p>
          <a:p>
            <a:pPr lvl="1"/>
            <a:r>
              <a:rPr lang="en-US" dirty="0"/>
              <a:t>Escalation requests, call for manager</a:t>
            </a:r>
          </a:p>
          <a:p>
            <a:r>
              <a:rPr lang="en-US" dirty="0"/>
              <a:t>Future ties in with waitlists and location activity.</a:t>
            </a:r>
          </a:p>
        </p:txBody>
      </p:sp>
    </p:spTree>
    <p:extLst>
      <p:ext uri="{BB962C8B-B14F-4D97-AF65-F5344CB8AC3E}">
        <p14:creationId xmlns:p14="http://schemas.microsoft.com/office/powerpoint/2010/main" val="614024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EF85F0-2CB8-40FE-B034-A9B57AC9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Logging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8ECD3E-46BC-46A5-A7D4-C5BD169F2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7252"/>
            <a:ext cx="8594756" cy="4631923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Logging Service Resell Pricing:  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$240/yr. billed annually.			P/N:  </a:t>
            </a:r>
            <a:r>
              <a:rPr lang="en-US" sz="3200" dirty="0">
                <a:solidFill>
                  <a:srgbClr val="C00000"/>
                </a:solidFill>
              </a:rPr>
              <a:t>SWDLAR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Setup Fee:	$49 one time.			P/N:  </a:t>
            </a:r>
            <a:r>
              <a:rPr lang="en-US" dirty="0">
                <a:solidFill>
                  <a:srgbClr val="C00000"/>
                </a:solidFill>
              </a:rPr>
              <a:t>SWDLSET</a:t>
            </a:r>
          </a:p>
          <a:p>
            <a:pPr marL="533372" lvl="1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IStation connected to internet.</a:t>
            </a:r>
          </a:p>
          <a:p>
            <a:pPr marL="819122" lvl="1" indent="-285750">
              <a:buFont typeface="Arial" panose="020B0604020202020204" pitchFamily="34" charset="0"/>
              <a:buChar char="•"/>
            </a:pPr>
            <a:r>
              <a:rPr lang="en-US" u="sng" dirty="0"/>
              <a:t>Firmware version 2.42 or higher with memory chip</a:t>
            </a:r>
          </a:p>
          <a:p>
            <a:pPr marL="819122" lvl="1" indent="-285750">
              <a:buFont typeface="Arial" panose="020B0604020202020204" pitchFamily="34" charset="0"/>
              <a:buChar char="•"/>
            </a:pPr>
            <a:r>
              <a:rPr lang="en-US" dirty="0"/>
              <a:t>Need to request in notes until existing stock has been liquidated.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a us to provide client ID and token before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4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86C7F6-D406-4725-8C37-169E5C598138}"/>
              </a:ext>
            </a:extLst>
          </p:cNvPr>
          <p:cNvGrpSpPr/>
          <p:nvPr/>
        </p:nvGrpSpPr>
        <p:grpSpPr>
          <a:xfrm>
            <a:off x="9907807" y="-13940"/>
            <a:ext cx="2143125" cy="5625685"/>
            <a:chOff x="426439" y="979427"/>
            <a:chExt cx="2143125" cy="56256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25C200-950C-4D4C-A0F0-B7DC9A2B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39" y="4766581"/>
              <a:ext cx="2011680" cy="1838531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F0D52FE-90C7-4C0E-AD69-A6C982535B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1756" y="3212273"/>
              <a:ext cx="0" cy="208634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3C2CBFB-CBDB-4793-A832-0F012AD0A0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0201" y="3212273"/>
              <a:ext cx="0" cy="208634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10" name="Graphic 9" descr="Link">
              <a:extLst>
                <a:ext uri="{FF2B5EF4-FFF2-40B4-BE49-F238E27FC236}">
                  <a16:creationId xmlns:a16="http://schemas.microsoft.com/office/drawing/2014/main" id="{1E90E3C8-D9D9-4307-8586-F5403ECD1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505441">
              <a:off x="1031869" y="3782621"/>
              <a:ext cx="457200" cy="457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DD14E7-7287-4136-A3EA-D18EEF877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39" y="979427"/>
              <a:ext cx="2143125" cy="2143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232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EF85F0-2CB8-40FE-B034-A9B57AC9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Istation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456C4-3693-4299-A5C8-FBBAFBD49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/>
              <a:t>One Device for Every Need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944C597-3AD3-4E3F-8A2D-5D5E92003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" y="67113"/>
            <a:ext cx="6215661" cy="669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12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376BBF-AEBE-4BE5-8D16-76B2A273A3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" y="67113"/>
            <a:ext cx="6215661" cy="669441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AEC097-FA4E-473D-B792-7DB5E37F1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6317" y="161349"/>
            <a:ext cx="5389033" cy="639763"/>
          </a:xfrm>
        </p:spPr>
        <p:txBody>
          <a:bodyPr/>
          <a:lstStyle/>
          <a:p>
            <a:r>
              <a:rPr lang="en-US" dirty="0"/>
              <a:t>“Master Controller” ??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886910-6E43-447B-8E63-8F7D7FDE7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6317" y="914401"/>
            <a:ext cx="5389033" cy="5211763"/>
          </a:xfrm>
        </p:spPr>
        <p:txBody>
          <a:bodyPr>
            <a:normAutofit/>
          </a:bodyPr>
          <a:lstStyle/>
          <a:p>
            <a:r>
              <a:rPr lang="en-US" dirty="0"/>
              <a:t>IStation is the center of your communication universe.</a:t>
            </a:r>
          </a:p>
          <a:p>
            <a:r>
              <a:rPr lang="en-US" dirty="0"/>
              <a:t>Today it may be guest or patient paging.</a:t>
            </a:r>
          </a:p>
          <a:p>
            <a:r>
              <a:rPr lang="en-US" dirty="0"/>
              <a:t>Tomorrow…</a:t>
            </a:r>
          </a:p>
          <a:p>
            <a:pPr lvl="1"/>
            <a:r>
              <a:rPr lang="en-US" dirty="0"/>
              <a:t>Integration to another system</a:t>
            </a:r>
          </a:p>
          <a:p>
            <a:pPr lvl="1"/>
            <a:r>
              <a:rPr lang="en-US" dirty="0"/>
              <a:t>SMS</a:t>
            </a:r>
          </a:p>
          <a:p>
            <a:pPr lvl="1"/>
            <a:r>
              <a:rPr lang="en-US" dirty="0"/>
              <a:t>Messaging to wearables</a:t>
            </a:r>
          </a:p>
          <a:p>
            <a:pPr lvl="1"/>
            <a:r>
              <a:rPr lang="en-US" dirty="0"/>
              <a:t>Add on efficiency tools like TableScout or Push Buttons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5AE5F4A8-ABC9-428E-8075-B46F215E885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3227960"/>
                  </p:ext>
                </p:extLst>
              </p:nvPr>
            </p:nvGraphicFramePr>
            <p:xfrm>
              <a:off x="62076" y="3265218"/>
              <a:ext cx="6215661" cy="3496309"/>
            </p:xfrm>
            <a:graphic>
              <a:graphicData uri="http://schemas.microsoft.com/office/powerpoint/2016/slidezoom">
                <pslz:sldZm>
                  <pslz:sldZmObj sldId="269" cId="2260674410">
                    <pslz:zmPr id="{F42C7D5A-66BF-4FD2-B8F3-3D94362CFB52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215661" cy="349630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AE5F4A8-ABC9-428E-8075-B46F215E88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076" y="3265218"/>
                <a:ext cx="6215661" cy="3496309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Slide Zoom 22">
                <a:extLst>
                  <a:ext uri="{FF2B5EF4-FFF2-40B4-BE49-F238E27FC236}">
                    <a16:creationId xmlns:a16="http://schemas.microsoft.com/office/drawing/2014/main" id="{68336102-6A63-4A40-B2F1-017986A15F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5650584"/>
                  </p:ext>
                </p:extLst>
              </p:nvPr>
            </p:nvGraphicFramePr>
            <p:xfrm>
              <a:off x="62078" y="657224"/>
              <a:ext cx="6215661" cy="3496309"/>
            </p:xfrm>
            <a:graphic>
              <a:graphicData uri="http://schemas.microsoft.com/office/powerpoint/2016/slidezoom">
                <pslz:sldZm>
                  <pslz:sldZmObj sldId="268" cId="3979999916">
                    <pslz:zmPr id="{AC2108B2-E66C-4069-A580-006648704E2A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215661" cy="349630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Slide Zoom 2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8336102-6A63-4A40-B2F1-017986A15F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078" y="657224"/>
                <a:ext cx="6215661" cy="3496309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1644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376BBF-AEBE-4BE5-8D16-76B2A273A3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6948"/>
            <a:ext cx="12192000" cy="13131075"/>
          </a:xfrm>
        </p:spPr>
      </p:pic>
    </p:spTree>
    <p:extLst>
      <p:ext uri="{BB962C8B-B14F-4D97-AF65-F5344CB8AC3E}">
        <p14:creationId xmlns:p14="http://schemas.microsoft.com/office/powerpoint/2010/main" val="3979999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376BBF-AEBE-4BE5-8D16-76B2A273A3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3075"/>
            <a:ext cx="12192000" cy="13131075"/>
          </a:xfrm>
        </p:spPr>
      </p:pic>
    </p:spTree>
    <p:extLst>
      <p:ext uri="{BB962C8B-B14F-4D97-AF65-F5344CB8AC3E}">
        <p14:creationId xmlns:p14="http://schemas.microsoft.com/office/powerpoint/2010/main" val="2260674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7CA52D-8678-4775-B3C2-9986A7B58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4" y="987677"/>
            <a:ext cx="3985847" cy="3108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83834-F19A-4C07-9B3F-30C6B346D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16" y="476573"/>
            <a:ext cx="2925559" cy="3774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AFCAA-2956-478B-8922-7FF5A1870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066833"/>
            <a:ext cx="4008329" cy="292608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A2316B32-E49E-486A-9D23-0925AB47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44" y="5143750"/>
            <a:ext cx="10363200" cy="1362076"/>
          </a:xfrm>
        </p:spPr>
        <p:txBody>
          <a:bodyPr/>
          <a:lstStyle/>
          <a:p>
            <a:r>
              <a:rPr lang="en-US" dirty="0"/>
              <a:t>Istation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8C19D29-286F-43AF-A22F-B8AA79D35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944" y="3643560"/>
            <a:ext cx="10363200" cy="1500187"/>
          </a:xfrm>
        </p:spPr>
        <p:txBody>
          <a:bodyPr/>
          <a:lstStyle/>
          <a:p>
            <a:r>
              <a:rPr lang="en-US" dirty="0"/>
              <a:t>Public Awareness</a:t>
            </a:r>
          </a:p>
        </p:txBody>
      </p:sp>
    </p:spTree>
    <p:extLst>
      <p:ext uri="{BB962C8B-B14F-4D97-AF65-F5344CB8AC3E}">
        <p14:creationId xmlns:p14="http://schemas.microsoft.com/office/powerpoint/2010/main" val="209172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7CA52D-8678-4775-B3C2-9986A7B58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98" y="537242"/>
            <a:ext cx="2928774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83834-F19A-4C07-9B3F-30C6B346D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38" y="537242"/>
            <a:ext cx="2925559" cy="3653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AFCAA-2956-478B-8922-7FF5A1870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662" y="537242"/>
            <a:ext cx="2928774" cy="3657600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FCD2A578-775C-4087-B773-23F520305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44" y="5143750"/>
            <a:ext cx="10363200" cy="1362076"/>
          </a:xfrm>
        </p:spPr>
        <p:txBody>
          <a:bodyPr/>
          <a:lstStyle/>
          <a:p>
            <a:r>
              <a:rPr lang="en-US" dirty="0"/>
              <a:t>Istation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57EB64D-DF55-451E-B92B-642FA84A2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944" y="3643560"/>
            <a:ext cx="10363200" cy="1500187"/>
          </a:xfrm>
        </p:spPr>
        <p:txBody>
          <a:bodyPr/>
          <a:lstStyle/>
          <a:p>
            <a:r>
              <a:rPr lang="en-US" dirty="0"/>
              <a:t>New, Specific Datasheets</a:t>
            </a:r>
          </a:p>
        </p:txBody>
      </p:sp>
    </p:spTree>
    <p:extLst>
      <p:ext uri="{BB962C8B-B14F-4D97-AF65-F5344CB8AC3E}">
        <p14:creationId xmlns:p14="http://schemas.microsoft.com/office/powerpoint/2010/main" val="260851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456C4-3693-4299-A5C8-FBBAFBD49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19060" y="142043"/>
            <a:ext cx="5877018" cy="4598633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n-US" sz="3800" b="1" dirty="0"/>
              <a:t>One Device for Every Need</a:t>
            </a:r>
          </a:p>
          <a:p>
            <a:pPr algn="r"/>
            <a:endParaRPr lang="en-US" sz="3900" dirty="0"/>
          </a:p>
          <a:p>
            <a:pPr algn="r"/>
            <a:r>
              <a:rPr lang="en-US" sz="2100" dirty="0">
                <a:solidFill>
                  <a:schemeClr val="accent2"/>
                </a:solidFill>
              </a:rPr>
              <a:t>Direct Paging </a:t>
            </a:r>
            <a:r>
              <a:rPr lang="en-US" sz="2100" dirty="0">
                <a:solidFill>
                  <a:schemeClr val="accent2"/>
                </a:solidFill>
                <a:sym typeface="Wingdings" panose="05000000000000000000" pitchFamily="2" charset="2"/>
              </a:rPr>
              <a:t></a:t>
            </a:r>
          </a:p>
          <a:p>
            <a:pPr algn="r"/>
            <a:r>
              <a:rPr lang="en-US" sz="2100" dirty="0">
                <a:solidFill>
                  <a:schemeClr val="accent2"/>
                </a:solidFill>
                <a:sym typeface="Wingdings" panose="05000000000000000000" pitchFamily="2" charset="2"/>
              </a:rPr>
              <a:t>Alpha Paging </a:t>
            </a:r>
          </a:p>
          <a:p>
            <a:pPr algn="r"/>
            <a:r>
              <a:rPr lang="en-US" sz="2100" dirty="0">
                <a:solidFill>
                  <a:schemeClr val="accent2"/>
                </a:solidFill>
                <a:sym typeface="Wingdings" panose="05000000000000000000" pitchFamily="2" charset="2"/>
              </a:rPr>
              <a:t>Lite Table Management</a:t>
            </a:r>
          </a:p>
          <a:p>
            <a:pPr algn="r"/>
            <a:r>
              <a:rPr lang="en-US" sz="2100" dirty="0">
                <a:solidFill>
                  <a:schemeClr val="accent2"/>
                </a:solidFill>
                <a:sym typeface="Wingdings" panose="05000000000000000000" pitchFamily="2" charset="2"/>
              </a:rPr>
              <a:t>Serial Connections </a:t>
            </a:r>
          </a:p>
          <a:p>
            <a:pPr algn="r"/>
            <a:r>
              <a:rPr lang="en-US" sz="2100" dirty="0">
                <a:solidFill>
                  <a:schemeClr val="accent2"/>
                </a:solidFill>
                <a:sym typeface="Wingdings" panose="05000000000000000000" pitchFamily="2" charset="2"/>
              </a:rPr>
              <a:t>Telephone Connections </a:t>
            </a:r>
          </a:p>
          <a:p>
            <a:pPr algn="r"/>
            <a:r>
              <a:rPr lang="en-US" sz="2100" dirty="0">
                <a:solidFill>
                  <a:schemeClr val="accent2"/>
                </a:solidFill>
                <a:sym typeface="Wingdings" panose="05000000000000000000" pitchFamily="2" charset="2"/>
              </a:rPr>
              <a:t>Ethernet Connections</a:t>
            </a:r>
          </a:p>
          <a:p>
            <a:pPr algn="r"/>
            <a:r>
              <a:rPr lang="en-US" sz="2100" dirty="0">
                <a:solidFill>
                  <a:schemeClr val="accent2"/>
                </a:solidFill>
                <a:sym typeface="Wingdings" panose="05000000000000000000" pitchFamily="2" charset="2"/>
              </a:rPr>
              <a:t>Repeater</a:t>
            </a:r>
          </a:p>
          <a:p>
            <a:pPr algn="r"/>
            <a:r>
              <a:rPr lang="en-US" sz="2100" dirty="0">
                <a:solidFill>
                  <a:schemeClr val="accent2"/>
                </a:solidFill>
              </a:rPr>
              <a:t>Network Paging</a:t>
            </a:r>
            <a:r>
              <a:rPr lang="en-US" sz="2100" dirty="0">
                <a:solidFill>
                  <a:schemeClr val="accent2"/>
                </a:solidFill>
                <a:sym typeface="Wingdings" panose="05000000000000000000" pitchFamily="2" charset="2"/>
              </a:rPr>
              <a:t></a:t>
            </a:r>
            <a:endParaRPr lang="en-US" sz="2100" dirty="0">
              <a:solidFill>
                <a:schemeClr val="accent2"/>
              </a:solidFill>
            </a:endParaRPr>
          </a:p>
          <a:p>
            <a:pPr algn="r"/>
            <a:r>
              <a:rPr lang="en-US" sz="2100" dirty="0">
                <a:solidFill>
                  <a:schemeClr val="accent2"/>
                </a:solidFill>
              </a:rPr>
              <a:t>Cloud Paging</a:t>
            </a:r>
            <a:r>
              <a:rPr lang="en-US" sz="2100" dirty="0">
                <a:solidFill>
                  <a:schemeClr val="accent2"/>
                </a:solidFill>
                <a:sym typeface="Wingdings" panose="05000000000000000000" pitchFamily="2" charset="2"/>
              </a:rPr>
              <a:t></a:t>
            </a:r>
            <a:endParaRPr lang="en-US" sz="2100" dirty="0">
              <a:solidFill>
                <a:schemeClr val="accent2"/>
              </a:solidFill>
            </a:endParaRPr>
          </a:p>
          <a:p>
            <a:pPr algn="r"/>
            <a:r>
              <a:rPr lang="en-US" sz="2100" dirty="0">
                <a:solidFill>
                  <a:schemeClr val="accent2"/>
                </a:solidFill>
              </a:rPr>
              <a:t>Integrations to over a dozen 3</a:t>
            </a:r>
            <a:r>
              <a:rPr lang="en-US" sz="2100" baseline="30000" dirty="0">
                <a:solidFill>
                  <a:schemeClr val="accent2"/>
                </a:solidFill>
              </a:rPr>
              <a:t>rd</a:t>
            </a:r>
            <a:r>
              <a:rPr lang="en-US" sz="2100" dirty="0">
                <a:solidFill>
                  <a:schemeClr val="accent2"/>
                </a:solidFill>
              </a:rPr>
              <a:t> party systems</a:t>
            </a:r>
            <a:r>
              <a:rPr lang="en-US" sz="2100" dirty="0">
                <a:solidFill>
                  <a:schemeClr val="accent2"/>
                </a:solidFill>
                <a:sym typeface="Wingdings" panose="05000000000000000000" pitchFamily="2" charset="2"/>
              </a:rPr>
              <a:t></a:t>
            </a:r>
          </a:p>
          <a:p>
            <a:pPr algn="r"/>
            <a:r>
              <a:rPr lang="en-US" sz="2100" dirty="0">
                <a:solidFill>
                  <a:schemeClr val="accent2"/>
                </a:solidFill>
              </a:rPr>
              <a:t>Upstream data logging </a:t>
            </a:r>
            <a:r>
              <a:rPr lang="en-US" sz="2100" dirty="0">
                <a:solidFill>
                  <a:schemeClr val="accent2"/>
                </a:solidFill>
                <a:sym typeface="Wingdings" panose="05000000000000000000" pitchFamily="2" charset="2"/>
              </a:rPr>
              <a:t></a:t>
            </a:r>
          </a:p>
          <a:p>
            <a:pPr algn="r"/>
            <a:r>
              <a:rPr lang="en-US" sz="2100" dirty="0">
                <a:solidFill>
                  <a:schemeClr val="accent2"/>
                </a:solidFill>
              </a:rPr>
              <a:t>No like for like Competition </a:t>
            </a:r>
            <a:r>
              <a:rPr lang="en-US" sz="2100" dirty="0">
                <a:solidFill>
                  <a:schemeClr val="accent2"/>
                </a:solidFill>
                <a:sym typeface="Wingdings" panose="05000000000000000000" pitchFamily="2" charset="2"/>
              </a:rPr>
              <a:t></a:t>
            </a:r>
            <a:r>
              <a:rPr lang="en-US" sz="21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944C597-3AD3-4E3F-8A2D-5D5E92003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" y="71022"/>
            <a:ext cx="5943600" cy="64013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2DD195-0C54-447E-ABE5-C493A7A8DC68}"/>
              </a:ext>
            </a:extLst>
          </p:cNvPr>
          <p:cNvSpPr txBox="1"/>
          <p:nvPr/>
        </p:nvSpPr>
        <p:spPr>
          <a:xfrm>
            <a:off x="6081203" y="5406493"/>
            <a:ext cx="368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List Price:  		$995</a:t>
            </a:r>
          </a:p>
        </p:txBody>
      </p:sp>
    </p:spTree>
    <p:extLst>
      <p:ext uri="{BB962C8B-B14F-4D97-AF65-F5344CB8AC3E}">
        <p14:creationId xmlns:p14="http://schemas.microsoft.com/office/powerpoint/2010/main" val="39315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FFF88F-0D6B-4857-9B9C-CB7B2A63A5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67" y="1251857"/>
            <a:ext cx="4606873" cy="5029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C4BAA2-E92D-44C2-8214-D0A99F947C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49" y="1251857"/>
            <a:ext cx="5502818" cy="5029200"/>
          </a:xfr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FABE332-135D-4300-8B19-3BC5BDDF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Did You Know?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F0D9CC0-50AE-4DEF-9B34-2F4E46AE789C}"/>
              </a:ext>
            </a:extLst>
          </p:cNvPr>
          <p:cNvSpPr txBox="1">
            <a:spLocks/>
          </p:cNvSpPr>
          <p:nvPr/>
        </p:nvSpPr>
        <p:spPr>
          <a:xfrm>
            <a:off x="609600" y="2473553"/>
            <a:ext cx="10711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7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2053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1)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FDA6340-B1F9-46F4-83D7-0089D080AEDC}"/>
              </a:ext>
            </a:extLst>
          </p:cNvPr>
          <p:cNvSpPr txBox="1">
            <a:spLocks/>
          </p:cNvSpPr>
          <p:nvPr/>
        </p:nvSpPr>
        <p:spPr>
          <a:xfrm>
            <a:off x="6411649" y="2473553"/>
            <a:ext cx="10711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7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2053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640168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A2316B32-E49E-486A-9D23-0925AB47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44" y="5143750"/>
            <a:ext cx="10363200" cy="1362076"/>
          </a:xfrm>
        </p:spPr>
        <p:txBody>
          <a:bodyPr/>
          <a:lstStyle/>
          <a:p>
            <a:r>
              <a:rPr lang="en-US" dirty="0"/>
              <a:t>Istation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8C19D29-286F-43AF-A22F-B8AA79D35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944" y="3643560"/>
            <a:ext cx="10363200" cy="1500187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0B211-A7B6-4071-9554-219B1CF56283}"/>
              </a:ext>
            </a:extLst>
          </p:cNvPr>
          <p:cNvSpPr txBox="1"/>
          <p:nvPr/>
        </p:nvSpPr>
        <p:spPr>
          <a:xfrm>
            <a:off x="3328140" y="3568823"/>
            <a:ext cx="8434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Interested in a demo account?  </a:t>
            </a:r>
          </a:p>
          <a:p>
            <a:r>
              <a:rPr lang="en-US" sz="3600" dirty="0">
                <a:solidFill>
                  <a:schemeClr val="tx2"/>
                </a:solidFill>
              </a:rPr>
              <a:t>Contact your Channel Manager or email us at sales@jtech.com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6C24B2-375D-4338-A92F-FF483B9C7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457824"/>
              </p:ext>
            </p:extLst>
          </p:nvPr>
        </p:nvGraphicFramePr>
        <p:xfrm>
          <a:off x="399496" y="114549"/>
          <a:ext cx="11274644" cy="34747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935331">
                  <a:extLst>
                    <a:ext uri="{9D8B030D-6E8A-4147-A177-3AD203B41FA5}">
                      <a16:colId xmlns:a16="http://schemas.microsoft.com/office/drawing/2014/main" val="1212493028"/>
                    </a:ext>
                  </a:extLst>
                </a:gridCol>
                <a:gridCol w="2032987">
                  <a:extLst>
                    <a:ext uri="{9D8B030D-6E8A-4147-A177-3AD203B41FA5}">
                      <a16:colId xmlns:a16="http://schemas.microsoft.com/office/drawing/2014/main" val="379306014"/>
                    </a:ext>
                  </a:extLst>
                </a:gridCol>
                <a:gridCol w="5086904">
                  <a:extLst>
                    <a:ext uri="{9D8B030D-6E8A-4147-A177-3AD203B41FA5}">
                      <a16:colId xmlns:a16="http://schemas.microsoft.com/office/drawing/2014/main" val="3516638774"/>
                    </a:ext>
                  </a:extLst>
                </a:gridCol>
                <a:gridCol w="2219422">
                  <a:extLst>
                    <a:ext uri="{9D8B030D-6E8A-4147-A177-3AD203B41FA5}">
                      <a16:colId xmlns:a16="http://schemas.microsoft.com/office/drawing/2014/main" val="221005312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 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409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09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$995 (MSRP)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ISTATION Master 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1863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09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CloudAlert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$240/yr.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CloudAlert Software Service – Annual Renewal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SWCAAR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67794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$49 setup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CloudAlert Software Service – Setup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SWCASET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47616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Data Logging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$240/yr.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Logging Cloud Service – Annual Renewal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SWDLAR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32071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$49 setup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Logging Cloud Service – Setup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SWDLSET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375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403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jtech.com/hs-fs/hubfs/Product%20Images/EasyVu/EasyVu%20Single%20Unit%20Tag%20and%20gateway%20v2_450px.png?t=1518814588904&amp;width=606&amp;name=EasyVu%20Single%20Unit%20Tag%20and%20gateway%20v2_450px.png">
            <a:extLst>
              <a:ext uri="{FF2B5EF4-FFF2-40B4-BE49-F238E27FC236}">
                <a16:creationId xmlns:a16="http://schemas.microsoft.com/office/drawing/2014/main" id="{D44008A8-C24F-4F46-BCB9-9071AF05A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563" y="1882065"/>
            <a:ext cx="5703269" cy="423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asyVu Coaster Tower and Charger 4 v1_350px.jpg">
            <a:extLst>
              <a:ext uri="{FF2B5EF4-FFF2-40B4-BE49-F238E27FC236}">
                <a16:creationId xmlns:a16="http://schemas.microsoft.com/office/drawing/2014/main" id="{7818BEAE-3221-4CDA-B78D-39097D1BB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84" y="1165413"/>
            <a:ext cx="26416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DDFAA4-95F3-4C30-AB88-9563EDE84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Easyvu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61611C-72DC-475A-A7DD-F0823FC521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Location System</a:t>
            </a:r>
          </a:p>
        </p:txBody>
      </p:sp>
    </p:spTree>
    <p:extLst>
      <p:ext uri="{BB962C8B-B14F-4D97-AF65-F5344CB8AC3E}">
        <p14:creationId xmlns:p14="http://schemas.microsoft.com/office/powerpoint/2010/main" val="1432644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C5C9D6-AA18-403C-B698-42356858CB7B}"/>
              </a:ext>
            </a:extLst>
          </p:cNvPr>
          <p:cNvSpPr txBox="1"/>
          <p:nvPr/>
        </p:nvSpPr>
        <p:spPr>
          <a:xfrm>
            <a:off x="1253066" y="2720620"/>
            <a:ext cx="10622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EasyVu</a:t>
            </a:r>
            <a:r>
              <a:rPr lang="en-US" sz="2400" dirty="0"/>
              <a:t> is our exciting and new table location system. It is our entry-level system</a:t>
            </a:r>
          </a:p>
          <a:p>
            <a:r>
              <a:rPr lang="en-US" sz="2400" dirty="0"/>
              <a:t>that falls in the family of our current </a:t>
            </a:r>
            <a:r>
              <a:rPr lang="en-US" sz="2400" dirty="0" err="1"/>
              <a:t>Vuze</a:t>
            </a:r>
            <a:r>
              <a:rPr lang="en-US" sz="2400" dirty="0"/>
              <a:t> Table Location system. </a:t>
            </a:r>
            <a:r>
              <a:rPr lang="en-US" sz="2400" dirty="0" err="1">
                <a:solidFill>
                  <a:srgbClr val="FF0000"/>
                </a:solidFill>
              </a:rPr>
              <a:t>EasyVu</a:t>
            </a:r>
            <a:r>
              <a:rPr lang="en-US" sz="2400" dirty="0"/>
              <a:t> locates</a:t>
            </a:r>
          </a:p>
          <a:p>
            <a:r>
              <a:rPr lang="en-US" sz="2400" dirty="0"/>
              <a:t>guests and tables on demand for faster food delivery. </a:t>
            </a:r>
            <a:r>
              <a:rPr lang="en-US" sz="2400" dirty="0" err="1">
                <a:solidFill>
                  <a:srgbClr val="FF0000"/>
                </a:solidFill>
              </a:rPr>
              <a:t>EasyVu</a:t>
            </a:r>
            <a:r>
              <a:rPr lang="en-US" sz="2400" dirty="0"/>
              <a:t> can also be used as</a:t>
            </a:r>
          </a:p>
          <a:p>
            <a:r>
              <a:rPr lang="en-US" sz="2400" dirty="0"/>
              <a:t>a pager system to call customers back to the counter. The system uses a NFC </a:t>
            </a:r>
          </a:p>
          <a:p>
            <a:r>
              <a:rPr lang="en-US" sz="2400" dirty="0"/>
              <a:t>(Near Field Communications) tag allowing for 100% accuracy. </a:t>
            </a:r>
            <a:r>
              <a:rPr lang="en-US" sz="2400" dirty="0" err="1">
                <a:solidFill>
                  <a:srgbClr val="FF0000"/>
                </a:solidFill>
              </a:rPr>
              <a:t>EasyVu</a:t>
            </a:r>
            <a:r>
              <a:rPr lang="en-US" sz="2400" dirty="0"/>
              <a:t> is a self-installed system that gives our customers freedom to grow their businesses.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069870-F46F-4313-AD04-C0B4C8863BD3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60957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2053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EasyVu</a:t>
            </a:r>
          </a:p>
        </p:txBody>
      </p:sp>
    </p:spTree>
    <p:extLst>
      <p:ext uri="{BB962C8B-B14F-4D97-AF65-F5344CB8AC3E}">
        <p14:creationId xmlns:p14="http://schemas.microsoft.com/office/powerpoint/2010/main" val="3850775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636C83-FFA7-4346-85DC-AB23E7ECAB9D}"/>
              </a:ext>
            </a:extLst>
          </p:cNvPr>
          <p:cNvSpPr txBox="1"/>
          <p:nvPr/>
        </p:nvSpPr>
        <p:spPr>
          <a:xfrm>
            <a:off x="757873" y="2024749"/>
            <a:ext cx="109553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I’m glad you asked… </a:t>
            </a:r>
            <a:r>
              <a:rPr lang="en-US" sz="2400" u="sng" dirty="0" err="1">
                <a:solidFill>
                  <a:srgbClr val="FF0000"/>
                </a:solidFill>
              </a:rPr>
              <a:t>EasyVu</a:t>
            </a:r>
            <a:r>
              <a:rPr lang="en-US" sz="2400" dirty="0"/>
              <a:t> exist today because of our award-winning </a:t>
            </a:r>
            <a:r>
              <a:rPr lang="en-US" sz="2400" dirty="0" err="1"/>
              <a:t>Vuze</a:t>
            </a:r>
            <a:r>
              <a:rPr lang="en-US" sz="2400" dirty="0"/>
              <a:t> Table </a:t>
            </a:r>
          </a:p>
          <a:p>
            <a:r>
              <a:rPr lang="en-US" sz="2400" dirty="0"/>
              <a:t>Location System (Winner of the 2016 QSR Magazine Applied Tech Award). </a:t>
            </a:r>
            <a:r>
              <a:rPr lang="en-US" sz="2400" dirty="0" err="1"/>
              <a:t>Vuze</a:t>
            </a:r>
            <a:r>
              <a:rPr lang="en-US" sz="2400" dirty="0"/>
              <a:t> is an industry pioneer that set the standards for locating guest</a:t>
            </a:r>
          </a:p>
          <a:p>
            <a:r>
              <a:rPr lang="en-US" sz="2400" dirty="0"/>
              <a:t>on the hospitality scene. </a:t>
            </a:r>
            <a:r>
              <a:rPr lang="en-US" sz="2400" dirty="0" err="1"/>
              <a:t>Vuze</a:t>
            </a:r>
            <a:r>
              <a:rPr lang="en-US" sz="2400" dirty="0"/>
              <a:t> is located in more than 2000 locations abroad and has</a:t>
            </a:r>
          </a:p>
          <a:p>
            <a:r>
              <a:rPr lang="en-US" sz="2400" dirty="0"/>
              <a:t>made multi-millions of dollars for the company. We’ve only scratched the surface with</a:t>
            </a:r>
          </a:p>
          <a:p>
            <a:r>
              <a:rPr lang="en-US" sz="2400" dirty="0" err="1"/>
              <a:t>Vuze</a:t>
            </a:r>
            <a:r>
              <a:rPr lang="en-US" sz="2400" dirty="0"/>
              <a:t>. We have listened to our customers, overcame our table/guest location challenges</a:t>
            </a:r>
          </a:p>
          <a:p>
            <a:r>
              <a:rPr lang="en-US" sz="2400" dirty="0"/>
              <a:t>and went back to the drawing board. We’ve found an affordable solution that allows</a:t>
            </a:r>
          </a:p>
          <a:p>
            <a:r>
              <a:rPr lang="en-US" sz="2400" dirty="0"/>
              <a:t>ALL customers the opportunity to maximize their guest experience…….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Today, we introduce our new entry-level table location system… </a:t>
            </a:r>
            <a:r>
              <a:rPr lang="en-US" sz="2400" u="sng" dirty="0">
                <a:solidFill>
                  <a:srgbClr val="FF0000"/>
                </a:solidFill>
              </a:rPr>
              <a:t>EasyVu</a:t>
            </a:r>
            <a:r>
              <a:rPr lang="en-US" sz="2400" dirty="0"/>
              <a:t> 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DE6054-B4DD-40CB-90D2-10B3C217FC16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60957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2053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EasyVu? </a:t>
            </a:r>
          </a:p>
        </p:txBody>
      </p:sp>
    </p:spTree>
    <p:extLst>
      <p:ext uri="{BB962C8B-B14F-4D97-AF65-F5344CB8AC3E}">
        <p14:creationId xmlns:p14="http://schemas.microsoft.com/office/powerpoint/2010/main" val="1843958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5BCBC2-9A86-4C6D-A0A9-7D6D22F0F2B2}"/>
              </a:ext>
            </a:extLst>
          </p:cNvPr>
          <p:cNvSpPr txBox="1"/>
          <p:nvPr/>
        </p:nvSpPr>
        <p:spPr>
          <a:xfrm>
            <a:off x="553777" y="2607732"/>
            <a:ext cx="1123410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en-US" sz="2400" b="1" u="sng" dirty="0" err="1"/>
              <a:t>EasyVu</a:t>
            </a:r>
            <a:r>
              <a:rPr lang="en-US" sz="2400" b="1" u="sng" dirty="0"/>
              <a:t> Tablet </a:t>
            </a:r>
            <a:r>
              <a:rPr lang="en-US" sz="2400" dirty="0"/>
              <a:t>… Windows 10 2-in-1 Notebook / Tablet that will display locations</a:t>
            </a:r>
          </a:p>
          <a:p>
            <a:pPr marL="380990" indent="-380990">
              <a:buFontTx/>
              <a:buChar char="-"/>
            </a:pPr>
            <a:r>
              <a:rPr lang="en-US" sz="2400" b="1" u="sng" dirty="0"/>
              <a:t>Guest Locator </a:t>
            </a:r>
            <a:r>
              <a:rPr lang="en-US" sz="2400" dirty="0"/>
              <a:t>… Locator / Pager given to the customer to carry to the table</a:t>
            </a:r>
          </a:p>
          <a:p>
            <a:pPr marL="380990" indent="-380990">
              <a:buFontTx/>
              <a:buChar char="-"/>
            </a:pPr>
            <a:r>
              <a:rPr lang="en-US" sz="2400" b="1" u="sng" dirty="0"/>
              <a:t>Charger</a:t>
            </a:r>
            <a:r>
              <a:rPr lang="en-US" sz="2400" dirty="0"/>
              <a:t> … Stackable housing for Guest Locator</a:t>
            </a:r>
          </a:p>
          <a:p>
            <a:pPr marL="380990" indent="-380990">
              <a:buFontTx/>
              <a:buChar char="-"/>
            </a:pPr>
            <a:r>
              <a:rPr lang="en-US" sz="2400" b="1" u="sng" dirty="0"/>
              <a:t>Table Tag </a:t>
            </a:r>
            <a:r>
              <a:rPr lang="en-US" sz="2400" dirty="0"/>
              <a:t>… Durable plastic adhesive card that sticks to the table, talks to Guest Locator</a:t>
            </a:r>
          </a:p>
          <a:p>
            <a:pPr marL="380990" indent="-380990">
              <a:buFontTx/>
              <a:buChar char="-"/>
            </a:pPr>
            <a:r>
              <a:rPr lang="en-US" sz="2400" b="1" u="sng" dirty="0"/>
              <a:t>Gateway</a:t>
            </a:r>
            <a:r>
              <a:rPr lang="en-US" sz="2400" dirty="0"/>
              <a:t> … Brain hub that stores and transmit location information</a:t>
            </a:r>
          </a:p>
          <a:p>
            <a:pPr marL="380990" indent="-380990">
              <a:buFontTx/>
              <a:buChar char="-"/>
            </a:pPr>
            <a:r>
              <a:rPr lang="en-US" sz="2400" b="1" u="sng" dirty="0"/>
              <a:t>Software</a:t>
            </a:r>
            <a:r>
              <a:rPr lang="en-US" sz="2400" dirty="0"/>
              <a:t> … Internal ingredients that runs the system</a:t>
            </a:r>
          </a:p>
          <a:p>
            <a:pPr marL="380990" indent="-380990">
              <a:buFontTx/>
              <a:buChar char="-"/>
            </a:pPr>
            <a:r>
              <a:rPr lang="en-US" sz="2400" b="1" u="sng" dirty="0"/>
              <a:t>Table Tag Writer</a:t>
            </a:r>
            <a:r>
              <a:rPr lang="en-US" sz="2400" dirty="0"/>
              <a:t> </a:t>
            </a:r>
            <a:r>
              <a:rPr lang="en-US" sz="2400" b="1" u="sng" dirty="0"/>
              <a:t>(Optional) </a:t>
            </a:r>
            <a:r>
              <a:rPr lang="en-US" sz="2400" dirty="0"/>
              <a:t>… Optional to the customer. Programs all Table Tags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B6700B0-0F9D-4459-83F3-7F72709EAA97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60957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2053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Components</a:t>
            </a:r>
          </a:p>
        </p:txBody>
      </p:sp>
    </p:spTree>
    <p:extLst>
      <p:ext uri="{BB962C8B-B14F-4D97-AF65-F5344CB8AC3E}">
        <p14:creationId xmlns:p14="http://schemas.microsoft.com/office/powerpoint/2010/main" val="954352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390CF-3AFA-4EF5-B8F6-0774B265A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83" y="468976"/>
            <a:ext cx="4672035" cy="3539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F9B3A3-F186-4876-AB93-ED4C22D80456}"/>
              </a:ext>
            </a:extLst>
          </p:cNvPr>
          <p:cNvSpPr txBox="1"/>
          <p:nvPr/>
        </p:nvSpPr>
        <p:spPr>
          <a:xfrm>
            <a:off x="1600201" y="4492977"/>
            <a:ext cx="3558823" cy="185138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 fontScale="92500"/>
          </a:bodyPr>
          <a:lstStyle/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133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 RCA Cambio 2-in1 notebook /     tablet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133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 Windows 10 / 10” display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133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 USB 3.0 port / Micro USB port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133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 Battery life up to 6 hours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920741-3E8B-4F01-9AF4-CBF88EA81203}"/>
              </a:ext>
            </a:extLst>
          </p:cNvPr>
          <p:cNvSpPr txBox="1"/>
          <p:nvPr/>
        </p:nvSpPr>
        <p:spPr>
          <a:xfrm>
            <a:off x="7312378" y="4492977"/>
            <a:ext cx="3999089" cy="185138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 fontScale="77500" lnSpcReduction="20000"/>
          </a:bodyPr>
          <a:lstStyle/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133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 Diameter: 105 mm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133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 Thickness: 15 mm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133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 Weight: 102g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133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 Battery: Lithium / 12-14 hours off charge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133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 Out of Range Notification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133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 Alert Type: Vibe / Flash / LED / Find </a:t>
            </a:r>
          </a:p>
        </p:txBody>
      </p:sp>
      <p:pic>
        <p:nvPicPr>
          <p:cNvPr id="3074" name="Picture 2" descr="EasyVu Coaster Top View 2 v2_Hires.jpg">
            <a:extLst>
              <a:ext uri="{FF2B5EF4-FFF2-40B4-BE49-F238E27FC236}">
                <a16:creationId xmlns:a16="http://schemas.microsoft.com/office/drawing/2014/main" id="{C7DBAFD0-ED35-4601-BF2B-70B7A99C0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921" y="358223"/>
            <a:ext cx="3742001" cy="376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40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asyVu_Card v1_350px.png">
            <a:extLst>
              <a:ext uri="{FF2B5EF4-FFF2-40B4-BE49-F238E27FC236}">
                <a16:creationId xmlns:a16="http://schemas.microsoft.com/office/drawing/2014/main" id="{03C5519B-C697-44E0-A3BF-86E2AB227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1" y="370382"/>
            <a:ext cx="4381500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11F14-C629-46CF-A738-B2A6621D63FC}"/>
              </a:ext>
            </a:extLst>
          </p:cNvPr>
          <p:cNvSpPr txBox="1"/>
          <p:nvPr/>
        </p:nvSpPr>
        <p:spPr>
          <a:xfrm>
            <a:off x="1430867" y="4207308"/>
            <a:ext cx="3378200" cy="142240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-Length: 54 mm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-Width: 85 mm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-Weight: 5g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-Durable Plastic (adhesive)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3015AB-29ED-4B16-9E4A-B4DE422070D1}"/>
              </a:ext>
            </a:extLst>
          </p:cNvPr>
          <p:cNvSpPr txBox="1"/>
          <p:nvPr/>
        </p:nvSpPr>
        <p:spPr>
          <a:xfrm>
            <a:off x="7230533" y="4207310"/>
            <a:ext cx="3810000" cy="1422399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 fontScale="85000" lnSpcReduction="20000"/>
          </a:bodyPr>
          <a:lstStyle/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 Diameter: 105 mm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 Thickness: 20 mm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-Weight: 90g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-***DIFFERENT CHARGER FROM “CHAR”!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25AED4-31ED-45F4-A360-043187E34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701" y="1092765"/>
            <a:ext cx="4937665" cy="228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19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asyVu Gateway Transmitter No Plugs _350px.jpg">
            <a:extLst>
              <a:ext uri="{FF2B5EF4-FFF2-40B4-BE49-F238E27FC236}">
                <a16:creationId xmlns:a16="http://schemas.microsoft.com/office/drawing/2014/main" id="{18EC98D7-268C-4DCC-86D8-E94648B8A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332" y="468976"/>
            <a:ext cx="3547936" cy="353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5AD403-AB97-4E85-A64B-061B45378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9" y="743275"/>
            <a:ext cx="5316388" cy="2990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93CD83-4BB6-46EA-B706-2747D32D3CB1}"/>
              </a:ext>
            </a:extLst>
          </p:cNvPr>
          <p:cNvSpPr txBox="1"/>
          <p:nvPr/>
        </p:nvSpPr>
        <p:spPr>
          <a:xfrm>
            <a:off x="1600199" y="4330700"/>
            <a:ext cx="4037923" cy="1652411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 fontScale="70000" lnSpcReduction="20000"/>
          </a:bodyPr>
          <a:lstStyle/>
          <a:p>
            <a:pPr marL="380990" indent="-380990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FontTx/>
              <a:buChar char="-"/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Length: 4.5 inches (116mm)</a:t>
            </a:r>
          </a:p>
          <a:p>
            <a:pPr marL="380990" indent="-380990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FontTx/>
              <a:buChar char="-"/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Width: 5.5 inches (140mm)</a:t>
            </a:r>
          </a:p>
          <a:p>
            <a:pPr marL="380990" indent="-380990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FontTx/>
              <a:buChar char="-"/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Height: 1.4 inches (37mm)</a:t>
            </a:r>
          </a:p>
          <a:p>
            <a:pPr marL="380990" indent="-380990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FontTx/>
              <a:buChar char="-"/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Weight: 185g</a:t>
            </a:r>
          </a:p>
          <a:p>
            <a:pPr marL="380990" indent="-380990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FontTx/>
              <a:buChar char="-"/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Carrier Frequency: 420-470 MHZ</a:t>
            </a:r>
          </a:p>
          <a:p>
            <a:pPr marL="380990" indent="-380990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FontTx/>
              <a:buChar char="-"/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Range: Up to 250 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A6C49-D0AA-4EFA-AE69-F61E1AEAAB85}"/>
              </a:ext>
            </a:extLst>
          </p:cNvPr>
          <p:cNvSpPr txBox="1"/>
          <p:nvPr/>
        </p:nvSpPr>
        <p:spPr>
          <a:xfrm>
            <a:off x="6984660" y="4330700"/>
            <a:ext cx="3965563" cy="1652411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/>
          </a:bodyPr>
          <a:lstStyle/>
          <a:p>
            <a:pPr marL="380990" indent="-380990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FontTx/>
              <a:buChar char="-"/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Table Tag Writer is OPTIONAL</a:t>
            </a:r>
          </a:p>
          <a:p>
            <a:pPr marL="380990" indent="-380990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FontTx/>
              <a:buChar char="-"/>
            </a:pPr>
            <a:r>
              <a:rPr lang="en-US" sz="2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All table tags will be programmed in production during system set up</a:t>
            </a:r>
          </a:p>
        </p:txBody>
      </p:sp>
    </p:spTree>
    <p:extLst>
      <p:ext uri="{BB962C8B-B14F-4D97-AF65-F5344CB8AC3E}">
        <p14:creationId xmlns:p14="http://schemas.microsoft.com/office/powerpoint/2010/main" val="2071489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275A4-0019-4AFD-B353-3C38683930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53822" y="1303069"/>
            <a:ext cx="6553545" cy="425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3F80-27E9-43F2-B3DB-3021579B53E0}"/>
              </a:ext>
            </a:extLst>
          </p:cNvPr>
          <p:cNvSpPr txBox="1"/>
          <p:nvPr/>
        </p:nvSpPr>
        <p:spPr>
          <a:xfrm>
            <a:off x="674236" y="914400"/>
            <a:ext cx="3657600" cy="2887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b">
            <a:normAutofit/>
          </a:bodyPr>
          <a:lstStyle/>
          <a:p>
            <a:pPr algn="ctr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Does </a:t>
            </a:r>
            <a:r>
              <a:rPr lang="en-US" sz="4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EasyVu</a:t>
            </a:r>
            <a:r>
              <a:rPr lang="en-US" sz="4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Work?</a:t>
            </a:r>
          </a:p>
        </p:txBody>
      </p:sp>
    </p:spTree>
    <p:extLst>
      <p:ext uri="{BB962C8B-B14F-4D97-AF65-F5344CB8AC3E}">
        <p14:creationId xmlns:p14="http://schemas.microsoft.com/office/powerpoint/2010/main" val="4182335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1C2C3F-58BE-40F4-827A-513B1CB6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closer look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D2288-3921-4E86-A6C4-0FC072893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EasyVu</a:t>
            </a:r>
          </a:p>
        </p:txBody>
      </p:sp>
    </p:spTree>
    <p:extLst>
      <p:ext uri="{BB962C8B-B14F-4D97-AF65-F5344CB8AC3E}">
        <p14:creationId xmlns:p14="http://schemas.microsoft.com/office/powerpoint/2010/main" val="341054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1F7D8C-EA56-4419-812B-EE4CC919B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24" y="1495426"/>
            <a:ext cx="6807475" cy="5362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9FA1C3-D7EC-4E20-9BC2-951BA431D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IStation with Hospitality Display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8FD2CE9-094B-4ED7-9E71-ACE760C70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9351" y="1495425"/>
            <a:ext cx="5384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Basic Paging w/ALL Pagers</a:t>
            </a:r>
          </a:p>
          <a:p>
            <a:r>
              <a:rPr lang="en-US" b="1" dirty="0"/>
              <a:t>Lite Table Management</a:t>
            </a:r>
          </a:p>
          <a:p>
            <a:r>
              <a:rPr lang="en-US" dirty="0"/>
              <a:t>Four buttons under the display</a:t>
            </a:r>
          </a:p>
          <a:p>
            <a:pPr lvl="2"/>
            <a:r>
              <a:rPr lang="en-US" dirty="0"/>
              <a:t>Open, Bus, Clear, Estimate</a:t>
            </a:r>
          </a:p>
          <a:p>
            <a:pPr lvl="1"/>
            <a:r>
              <a:rPr lang="en-US" dirty="0"/>
              <a:t>EST adds time to with each press; removes with each sent page</a:t>
            </a:r>
          </a:p>
          <a:p>
            <a:pPr lvl="1"/>
            <a:r>
              <a:rPr lang="en-US" dirty="0"/>
              <a:t>Works with TableScout</a:t>
            </a:r>
          </a:p>
          <a:p>
            <a:pPr marL="609569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008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isplaying 2018-02-13 (1).png">
            <a:extLst>
              <a:ext uri="{FF2B5EF4-FFF2-40B4-BE49-F238E27FC236}">
                <a16:creationId xmlns:a16="http://schemas.microsoft.com/office/drawing/2014/main" id="{3C4FB8E1-6B8D-4FBE-B10D-6A8AAFED19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540142-B36A-4515-8784-E8ADC54F4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241300"/>
            <a:ext cx="11550316" cy="5741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0061B7-A19C-4CCF-AAD3-01C4B6318A27}"/>
              </a:ext>
            </a:extLst>
          </p:cNvPr>
          <p:cNvSpPr txBox="1"/>
          <p:nvPr/>
        </p:nvSpPr>
        <p:spPr>
          <a:xfrm>
            <a:off x="320842" y="241301"/>
            <a:ext cx="31115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27566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29CA50-57DA-409D-BEFD-8F4749CE8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22" y="269485"/>
            <a:ext cx="11442700" cy="5969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744D0-1F1B-4EC8-B4C6-4DA99462344C}"/>
              </a:ext>
            </a:extLst>
          </p:cNvPr>
          <p:cNvSpPr txBox="1"/>
          <p:nvPr/>
        </p:nvSpPr>
        <p:spPr>
          <a:xfrm>
            <a:off x="733779" y="294846"/>
            <a:ext cx="4967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3BF43B-20F7-44A4-A139-F5427AC31D7F}"/>
              </a:ext>
            </a:extLst>
          </p:cNvPr>
          <p:cNvGrpSpPr/>
          <p:nvPr/>
        </p:nvGrpSpPr>
        <p:grpSpPr>
          <a:xfrm>
            <a:off x="6849533" y="5136444"/>
            <a:ext cx="4673600" cy="698741"/>
            <a:chOff x="5232400" y="3852333"/>
            <a:chExt cx="3505200" cy="5240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70ACA1-672B-4299-BD35-35F9CEF8D819}"/>
                </a:ext>
              </a:extLst>
            </p:cNvPr>
            <p:cNvSpPr txBox="1"/>
            <p:nvPr/>
          </p:nvSpPr>
          <p:spPr>
            <a:xfrm>
              <a:off x="5232400" y="3852333"/>
              <a:ext cx="3505200" cy="3462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400" dirty="0"/>
            </a:p>
          </p:txBody>
        </p:sp>
        <p:pic>
          <p:nvPicPr>
            <p:cNvPr id="2050" name="Picture 2" descr="JTECH-logo-450x139px-150ppi-ppt.jpg">
              <a:extLst>
                <a:ext uri="{FF2B5EF4-FFF2-40B4-BE49-F238E27FC236}">
                  <a16:creationId xmlns:a16="http://schemas.microsoft.com/office/drawing/2014/main" id="{4FBD8D21-D23A-4AE6-B2F0-F9FF7893E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2674" y="3925847"/>
              <a:ext cx="1609725" cy="450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27652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775F13-4EB1-402D-9B43-CEF302F67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279400"/>
            <a:ext cx="11550316" cy="5867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C5B3FB-FB79-48BC-8613-0E839DD3C457}"/>
              </a:ext>
            </a:extLst>
          </p:cNvPr>
          <p:cNvSpPr txBox="1"/>
          <p:nvPr/>
        </p:nvSpPr>
        <p:spPr>
          <a:xfrm>
            <a:off x="320842" y="279401"/>
            <a:ext cx="26289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8770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8F0799-0C7E-4ED8-A575-F87A70FE8C33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60957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2053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Part Numbers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E1EAE3-52C9-41EE-892B-F145A7A04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461777"/>
              </p:ext>
            </p:extLst>
          </p:nvPr>
        </p:nvGraphicFramePr>
        <p:xfrm>
          <a:off x="192579" y="1070292"/>
          <a:ext cx="8362944" cy="47244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700411">
                  <a:extLst>
                    <a:ext uri="{9D8B030D-6E8A-4147-A177-3AD203B41FA5}">
                      <a16:colId xmlns:a16="http://schemas.microsoft.com/office/drawing/2014/main" val="3516638774"/>
                    </a:ext>
                  </a:extLst>
                </a:gridCol>
                <a:gridCol w="2714035">
                  <a:extLst>
                    <a:ext uri="{9D8B030D-6E8A-4147-A177-3AD203B41FA5}">
                      <a16:colId xmlns:a16="http://schemas.microsoft.com/office/drawing/2014/main" val="2210053122"/>
                    </a:ext>
                  </a:extLst>
                </a:gridCol>
                <a:gridCol w="1948498">
                  <a:extLst>
                    <a:ext uri="{9D8B030D-6E8A-4147-A177-3AD203B41FA5}">
                      <a16:colId xmlns:a16="http://schemas.microsoft.com/office/drawing/2014/main" val="319959142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609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MSRP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409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3200" dirty="0" err="1"/>
                        <a:t>EasyVu</a:t>
                      </a:r>
                      <a:r>
                        <a:rPr lang="en-US" sz="3200" dirty="0"/>
                        <a:t> Tablet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ACEVTAB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$500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481863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3200" dirty="0"/>
                        <a:t>Guest Locator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PGEVGT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$99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9967794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3200" dirty="0"/>
                        <a:t>Charger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CHEVB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$99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1947616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3200" dirty="0"/>
                        <a:t>Table Tag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PGEVTT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$6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3232071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3200" dirty="0"/>
                        <a:t>Gateway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TXEVGW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$450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7737524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3200" dirty="0"/>
                        <a:t>Software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SWEV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$300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98902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3200" dirty="0"/>
                        <a:t>Table Tag Writer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ACEVPRG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$300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295819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0D55696-F4E9-4BEE-8E41-4E31B5DF9410}"/>
              </a:ext>
            </a:extLst>
          </p:cNvPr>
          <p:cNvSpPr txBox="1"/>
          <p:nvPr/>
        </p:nvSpPr>
        <p:spPr>
          <a:xfrm>
            <a:off x="8744506" y="2830542"/>
            <a:ext cx="4270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See your JTECH Representative for pricing</a:t>
            </a:r>
          </a:p>
        </p:txBody>
      </p:sp>
    </p:spTree>
    <p:extLst>
      <p:ext uri="{BB962C8B-B14F-4D97-AF65-F5344CB8AC3E}">
        <p14:creationId xmlns:p14="http://schemas.microsoft.com/office/powerpoint/2010/main" val="1699562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00E976-A0E0-47B9-98C8-FDE4E244EF0D}"/>
              </a:ext>
            </a:extLst>
          </p:cNvPr>
          <p:cNvSpPr/>
          <p:nvPr/>
        </p:nvSpPr>
        <p:spPr>
          <a:xfrm>
            <a:off x="984173" y="1512983"/>
            <a:ext cx="10576192" cy="439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67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GUEST TAG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guest tag for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EasyVu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come with the JTECH decal that was created internally.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JTECH decal will say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EasyVu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Guest Locator.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diameter is 2.75 round.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use our standard process of shipping the guest tags with our JTECH decal.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Customized guest tag decals can be purchased for $3 each, at the cost of the customer.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Customized decals will need to be listed on the sales order, using the part number VUDECAL.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salesperson will be responsible for getting artwork and any details from the customer.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artwork should be in a JPEG or Adobe file.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will be no minimum quantity orders.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lead time for customized guest decals will be 3-5 days.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Decals will be prepared by our production team.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customer will also have the option to send us their branded decals. </a:t>
            </a:r>
          </a:p>
          <a:p>
            <a:pPr marL="457189" indent="-457189">
              <a:lnSpc>
                <a:spcPct val="107000"/>
              </a:lnSpc>
              <a:spcAft>
                <a:spcPts val="1067"/>
              </a:spcAft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Pre-printed / branded decals will need to meet all requirements.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5B815E-1979-4550-94C7-0D24495AEC60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60957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2053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Guest Tag Customization</a:t>
            </a:r>
          </a:p>
        </p:txBody>
      </p:sp>
    </p:spTree>
    <p:extLst>
      <p:ext uri="{BB962C8B-B14F-4D97-AF65-F5344CB8AC3E}">
        <p14:creationId xmlns:p14="http://schemas.microsoft.com/office/powerpoint/2010/main" val="7929361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A2BB47-E92D-43DB-8848-0E2A72F55A50}"/>
              </a:ext>
            </a:extLst>
          </p:cNvPr>
          <p:cNvSpPr/>
          <p:nvPr/>
        </p:nvSpPr>
        <p:spPr>
          <a:xfrm>
            <a:off x="807906" y="1428941"/>
            <a:ext cx="11384095" cy="4791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67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TAG </a:t>
            </a:r>
            <a:endParaRPr lang="en-US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table tag for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EasyVu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come with the standard artwork that was created by JTECH.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table tag is a durable-plastic adhesive card.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dimensions for the table tag is 54 mm x 85 mm.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process will be to ship standard table tags with each sales order.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Customized table tags can be purchased for $7 each, at the cost of the customer.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Customized decals will need to be listed on the sales order, using the part number PGEVCTT.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salesperson will be responsible for getting artwork and any details from the customer.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artwork should be in a JPEG or Adobe file.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will be 50 minimum quantity orders.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lead time for customized table tags will be up to 3 weeks (these come from Asia)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table tags will be prepared by our production team. </a:t>
            </a:r>
          </a:p>
          <a:p>
            <a:pPr marL="457189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customer may be able to use pre-printed / branded artwork for table tags. Artwork will need to meet all requirements.</a:t>
            </a:r>
          </a:p>
          <a:p>
            <a:pPr marL="609585">
              <a:lnSpc>
                <a:spcPct val="107000"/>
              </a:lnSpc>
              <a:spcAft>
                <a:spcPts val="1067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878F79-DEBE-4876-A704-D5ADCB7F9E8D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60957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2053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Table Tag Customization</a:t>
            </a:r>
          </a:p>
        </p:txBody>
      </p:sp>
    </p:spTree>
    <p:extLst>
      <p:ext uri="{BB962C8B-B14F-4D97-AF65-F5344CB8AC3E}">
        <p14:creationId xmlns:p14="http://schemas.microsoft.com/office/powerpoint/2010/main" val="4070156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picture of a busy restaurant with table tents">
            <a:extLst>
              <a:ext uri="{FF2B5EF4-FFF2-40B4-BE49-F238E27FC236}">
                <a16:creationId xmlns:a16="http://schemas.microsoft.com/office/drawing/2014/main" id="{FFE5F93D-417B-4CB3-AB9F-F6398C4D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42" y="2069676"/>
            <a:ext cx="5714229" cy="34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icture of a busy restaurant with table tents">
            <a:extLst>
              <a:ext uri="{FF2B5EF4-FFF2-40B4-BE49-F238E27FC236}">
                <a16:creationId xmlns:a16="http://schemas.microsoft.com/office/drawing/2014/main" id="{32399FA6-85C9-4AFA-86F2-87373CB14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41" y="2106929"/>
            <a:ext cx="5694540" cy="341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9572E7B-070E-481B-83DB-161E02006C11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60957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2053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Value Propositions</a:t>
            </a:r>
          </a:p>
        </p:txBody>
      </p:sp>
    </p:spTree>
    <p:extLst>
      <p:ext uri="{BB962C8B-B14F-4D97-AF65-F5344CB8AC3E}">
        <p14:creationId xmlns:p14="http://schemas.microsoft.com/office/powerpoint/2010/main" val="38396332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3BDF0F-24BC-4E91-B4C3-A7135EBAC97A}"/>
              </a:ext>
            </a:extLst>
          </p:cNvPr>
          <p:cNvSpPr txBox="1"/>
          <p:nvPr/>
        </p:nvSpPr>
        <p:spPr>
          <a:xfrm>
            <a:off x="631634" y="2427206"/>
            <a:ext cx="1094729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Deliver hot food hot and cold food cold…don’t keep your guest waiting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Identify / Locate where your guests are with 100% accuracy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Self-Installed / Easy to use / Freedom to grow your business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Improve your guests Experience, keep your guests coming back to your restaurant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Improve food runner productivity…stop the run around trying to find table tents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Improve efficiency…shave minutes off time of food delivery…save time / save money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Less expensive than ANY high performing table location system on the market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System can be used for table location or a paging system (return to the counter)</a:t>
            </a:r>
          </a:p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9C33F3-6669-4891-846F-907B6109664A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60957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2053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Value Propositions</a:t>
            </a:r>
          </a:p>
        </p:txBody>
      </p:sp>
    </p:spTree>
    <p:extLst>
      <p:ext uri="{BB962C8B-B14F-4D97-AF65-F5344CB8AC3E}">
        <p14:creationId xmlns:p14="http://schemas.microsoft.com/office/powerpoint/2010/main" val="3481848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9CBF20-DCF2-41AD-91BD-8FAAECA36B3E}"/>
              </a:ext>
            </a:extLst>
          </p:cNvPr>
          <p:cNvSpPr txBox="1"/>
          <p:nvPr/>
        </p:nvSpPr>
        <p:spPr>
          <a:xfrm>
            <a:off x="749147" y="2071171"/>
            <a:ext cx="1106674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Data Log capability to help analyze your service and drive your business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Table Tags will sit “on top” of your tables to allow the system to locate your guest </a:t>
            </a:r>
          </a:p>
          <a:p>
            <a:r>
              <a:rPr lang="en-US" sz="2400" dirty="0"/>
              <a:t>      with 100% accuracy.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We offer customized Table Tags with your branding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If you absolutely do not want table tags on top of your table, we have another system</a:t>
            </a:r>
          </a:p>
          <a:p>
            <a:r>
              <a:rPr lang="en-US" sz="2400" dirty="0"/>
              <a:t>     that will locate your guests. It may better serve your business. It is VUZE!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The EasyVu system has a huge range of 700 </a:t>
            </a:r>
            <a:r>
              <a:rPr lang="en-US" sz="2400" dirty="0" err="1"/>
              <a:t>ft</a:t>
            </a:r>
            <a:r>
              <a:rPr lang="en-US" sz="2400" dirty="0"/>
              <a:t> outdoors / 400 </a:t>
            </a:r>
            <a:r>
              <a:rPr lang="en-US" sz="2400" dirty="0" err="1"/>
              <a:t>ft</a:t>
            </a:r>
            <a:r>
              <a:rPr lang="en-US" sz="2400" dirty="0"/>
              <a:t> indoors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The EasyVu system has the capability of using multiple gateways to extend coverage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Map feature allows you to draw your own store location to assist food runners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#1 Product Quality and Customer Service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FFF6B5-36FE-4E03-ABFA-BF0628D98A0B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60957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2053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Value Propositions</a:t>
            </a:r>
          </a:p>
        </p:txBody>
      </p:sp>
    </p:spTree>
    <p:extLst>
      <p:ext uri="{BB962C8B-B14F-4D97-AF65-F5344CB8AC3E}">
        <p14:creationId xmlns:p14="http://schemas.microsoft.com/office/powerpoint/2010/main" val="329000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FA1C3-D7EC-4E20-9BC2-951BA431D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IStation with Standard Display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8FD2CE9-094B-4ED7-9E71-ACE760C70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5522" y="1417639"/>
            <a:ext cx="6580277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</a:t>
            </a:r>
            <a:r>
              <a:rPr lang="en-US" b="1" u="sng" dirty="0"/>
              <a:t>ALL</a:t>
            </a:r>
            <a:r>
              <a:rPr lang="en-US" dirty="0"/>
              <a:t> other applications</a:t>
            </a:r>
          </a:p>
          <a:p>
            <a:pPr lvl="1"/>
            <a:r>
              <a:rPr lang="en-US" dirty="0"/>
              <a:t>Works with ALL Pagers</a:t>
            </a:r>
          </a:p>
          <a:p>
            <a:pPr lvl="1"/>
            <a:r>
              <a:rPr lang="en-US" dirty="0"/>
              <a:t>Host Concepts, SmartCall Messenger</a:t>
            </a:r>
          </a:p>
          <a:p>
            <a:pPr lvl="1"/>
            <a:r>
              <a:rPr lang="en-US" dirty="0"/>
              <a:t>ES Buttons w/Receiver</a:t>
            </a:r>
          </a:p>
          <a:p>
            <a:pPr lvl="1"/>
            <a:r>
              <a:rPr lang="en-US" dirty="0" err="1"/>
              <a:t>MultiCast</a:t>
            </a:r>
            <a:r>
              <a:rPr lang="en-US" dirty="0"/>
              <a:t> Network Paging</a:t>
            </a:r>
          </a:p>
          <a:p>
            <a:pPr lvl="1"/>
            <a:r>
              <a:rPr lang="en-US" dirty="0"/>
              <a:t>Over the Air Repeater</a:t>
            </a:r>
          </a:p>
          <a:p>
            <a:pPr lvl="1"/>
            <a:r>
              <a:rPr lang="en-US" dirty="0" err="1"/>
              <a:t>Teleconnect</a:t>
            </a:r>
            <a:endParaRPr lang="en-US" dirty="0"/>
          </a:p>
          <a:p>
            <a:pPr lvl="1"/>
            <a:r>
              <a:rPr lang="en-US" dirty="0"/>
              <a:t>Alpha Messaging with Keyboard</a:t>
            </a:r>
          </a:p>
          <a:p>
            <a:pPr lvl="1"/>
            <a:endParaRPr lang="en-US" dirty="0"/>
          </a:p>
          <a:p>
            <a:pPr marL="609569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85C98-387D-478B-A144-FD0FF904D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9" r="30774"/>
          <a:stretch/>
        </p:blipFill>
        <p:spPr>
          <a:xfrm>
            <a:off x="-1322478" y="1254178"/>
            <a:ext cx="6858000" cy="7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0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248747-1017-4505-977D-A82E91C97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8"/>
          <a:stretch/>
        </p:blipFill>
        <p:spPr>
          <a:xfrm>
            <a:off x="266699" y="1417639"/>
            <a:ext cx="7986845" cy="5486400"/>
          </a:xfrm>
          <a:prstGeom prst="rect">
            <a:avLst/>
          </a:prstGeom>
        </p:spPr>
      </p:pic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A66F6CE-0B8A-499D-A4BB-38011A63B1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403932"/>
              </p:ext>
            </p:extLst>
          </p:nvPr>
        </p:nvGraphicFramePr>
        <p:xfrm>
          <a:off x="609600" y="3192780"/>
          <a:ext cx="7759045" cy="3291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5733">
                  <a:extLst>
                    <a:ext uri="{9D8B030D-6E8A-4147-A177-3AD203B41FA5}">
                      <a16:colId xmlns:a16="http://schemas.microsoft.com/office/drawing/2014/main" val="221737527"/>
                    </a:ext>
                  </a:extLst>
                </a:gridCol>
                <a:gridCol w="3556656">
                  <a:extLst>
                    <a:ext uri="{9D8B030D-6E8A-4147-A177-3AD203B41FA5}">
                      <a16:colId xmlns:a16="http://schemas.microsoft.com/office/drawing/2014/main" val="1977018466"/>
                    </a:ext>
                  </a:extLst>
                </a:gridCol>
                <a:gridCol w="3556656">
                  <a:extLst>
                    <a:ext uri="{9D8B030D-6E8A-4147-A177-3AD203B41FA5}">
                      <a16:colId xmlns:a16="http://schemas.microsoft.com/office/drawing/2014/main" val="890030987"/>
                    </a:ext>
                  </a:extLst>
                </a:gridCol>
              </a:tblGrid>
              <a:tr h="257447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</a:rPr>
                        <a:t>Connected</a:t>
                      </a:r>
                    </a:p>
                  </a:txBody>
                  <a:tcPr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17"/>
                      </a:pPr>
                      <a:r>
                        <a:rPr lang="en-US" sz="1400" b="0" u="sng" dirty="0">
                          <a:solidFill>
                            <a:schemeClr val="accent2"/>
                          </a:solidFill>
                        </a:rPr>
                        <a:t>Via a Serial Cable</a:t>
                      </a: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:</a:t>
                      </a:r>
                    </a:p>
                    <a:p>
                      <a:pPr marL="512064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Kitchen Systems</a:t>
                      </a:r>
                    </a:p>
                    <a:p>
                      <a:pPr marL="51435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Table Management</a:t>
                      </a:r>
                    </a:p>
                    <a:p>
                      <a:pPr marL="51435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POS Systems</a:t>
                      </a:r>
                    </a:p>
                    <a:p>
                      <a:pPr marL="51435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Cruise line Systems</a:t>
                      </a:r>
                    </a:p>
                    <a:p>
                      <a:pPr marL="51435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Healthcare Systems</a:t>
                      </a:r>
                    </a:p>
                    <a:p>
                      <a:pPr marL="51435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ES Push for Service Buttons</a:t>
                      </a:r>
                    </a:p>
                    <a:p>
                      <a:pPr marL="51435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Display message strings to HyperTerminal or Putty</a:t>
                      </a:r>
                    </a:p>
                    <a:p>
                      <a:pPr marL="51435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Send TableScout updates to Aloha Guest Manager, QSR </a:t>
                      </a:r>
                      <a:r>
                        <a:rPr lang="en-US" sz="1400" b="0" dirty="0" err="1">
                          <a:solidFill>
                            <a:schemeClr val="accent2"/>
                          </a:solidFill>
                        </a:rPr>
                        <a:t>ConnectSmart</a:t>
                      </a: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 Hostess, ESP System </a:t>
                      </a:r>
                      <a:r>
                        <a:rPr lang="en-US" sz="1400" b="0" dirty="0" err="1">
                          <a:solidFill>
                            <a:schemeClr val="accent2"/>
                          </a:solidFill>
                        </a:rPr>
                        <a:t>ProHost</a:t>
                      </a:r>
                      <a:endParaRPr lang="en-US" sz="1400" b="0" dirty="0">
                        <a:solidFill>
                          <a:schemeClr val="accent2"/>
                        </a:solidFill>
                      </a:endParaRPr>
                    </a:p>
                    <a:p>
                      <a:pPr marL="51435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Add wireless sensors from </a:t>
                      </a:r>
                      <a:r>
                        <a:rPr lang="en-US" sz="1400" b="0" dirty="0" err="1">
                          <a:solidFill>
                            <a:schemeClr val="accent2"/>
                          </a:solidFill>
                        </a:rPr>
                        <a:t>Monnit</a:t>
                      </a:r>
                      <a:endParaRPr lang="en-US" sz="1400" b="0" dirty="0">
                        <a:solidFill>
                          <a:schemeClr val="accent2"/>
                        </a:solidFill>
                      </a:endParaRPr>
                    </a:p>
                    <a:p>
                      <a:pPr marL="51435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Dry Contact Modules to trigger paging</a:t>
                      </a:r>
                    </a:p>
                    <a:p>
                      <a:pPr marL="514350" lvl="1" indent="-342900">
                        <a:buFont typeface="Arial" panose="020B0604020202020204" pitchFamily="34" charset="0"/>
                        <a:buChar char="•"/>
                      </a:pPr>
                      <a:endParaRPr lang="en-US" sz="14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 startAt="18"/>
                      </a:pPr>
                      <a:r>
                        <a:rPr lang="en-US" sz="1400" b="0" u="sng" dirty="0">
                          <a:solidFill>
                            <a:schemeClr val="accent2"/>
                          </a:solidFill>
                        </a:rPr>
                        <a:t>Via a Phone Line</a:t>
                      </a: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:</a:t>
                      </a:r>
                    </a:p>
                    <a:p>
                      <a:pPr marL="457200" lvl="1" indent="-283464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accent2"/>
                          </a:solidFill>
                        </a:rPr>
                        <a:t>Page by dialing an extension</a:t>
                      </a:r>
                    </a:p>
                    <a:p>
                      <a:pPr marL="342900" indent="-342900">
                        <a:buFont typeface="+mj-lt"/>
                        <a:buAutoNum type="arabicPeriod" startAt="18"/>
                      </a:pPr>
                      <a:endParaRPr lang="en-US" sz="1400" b="0" kern="1200" dirty="0">
                        <a:solidFill>
                          <a:schemeClr val="accent2"/>
                        </a:solidFill>
                      </a:endParaRPr>
                    </a:p>
                    <a:p>
                      <a:pPr marL="342900" indent="-342900">
                        <a:buFont typeface="+mj-lt"/>
                        <a:buAutoNum type="arabicPeriod" startAt="18"/>
                      </a:pPr>
                      <a:r>
                        <a:rPr lang="en-US" sz="1400" b="0" u="sng" kern="1200" dirty="0">
                          <a:solidFill>
                            <a:schemeClr val="accent2"/>
                          </a:solidFill>
                        </a:rPr>
                        <a:t>Via Ethernet</a:t>
                      </a:r>
                      <a:r>
                        <a:rPr lang="en-US" sz="1400" b="0" kern="1200" dirty="0">
                          <a:solidFill>
                            <a:schemeClr val="accent2"/>
                          </a:solidFill>
                        </a:rPr>
                        <a:t>:</a:t>
                      </a:r>
                    </a:p>
                    <a:p>
                      <a:pPr marL="45720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accent2"/>
                          </a:solidFill>
                        </a:rPr>
                        <a:t>Host Concepts</a:t>
                      </a:r>
                    </a:p>
                    <a:p>
                      <a:pPr marL="45720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accent2"/>
                          </a:solidFill>
                        </a:rPr>
                        <a:t>SmartCall Messenger</a:t>
                      </a:r>
                    </a:p>
                    <a:p>
                      <a:pPr marL="45720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accent2"/>
                          </a:solidFill>
                        </a:rPr>
                        <a:t>Custom built paging solutions</a:t>
                      </a:r>
                    </a:p>
                    <a:p>
                      <a:pPr marL="45720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accent2"/>
                          </a:solidFill>
                        </a:rPr>
                        <a:t>Send SMS standalone and through Aloha</a:t>
                      </a:r>
                    </a:p>
                    <a:p>
                      <a:pPr marL="45720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accent2"/>
                          </a:solidFill>
                        </a:rPr>
                        <a:t>Send TableScout updates to OpenTable</a:t>
                      </a:r>
                    </a:p>
                    <a:p>
                      <a:pPr marL="457200" lvl="1" indent="-285750">
                        <a:buFont typeface="Arial" panose="020B0604020202020204" pitchFamily="34" charset="0"/>
                        <a:buChar char="•"/>
                      </a:pPr>
                      <a:endParaRPr lang="en-US" sz="1400" b="0" kern="1200" dirty="0">
                        <a:solidFill>
                          <a:schemeClr val="accent2"/>
                        </a:solidFill>
                      </a:endParaRPr>
                    </a:p>
                    <a:p>
                      <a:pPr marL="342900" indent="-342900">
                        <a:buFont typeface="+mj-lt"/>
                        <a:buAutoNum type="arabicPeriod" startAt="18"/>
                      </a:pPr>
                      <a:r>
                        <a:rPr lang="en-US" sz="1400" b="0" kern="1200" dirty="0">
                          <a:solidFill>
                            <a:schemeClr val="accent2"/>
                          </a:solidFill>
                        </a:rPr>
                        <a:t>Create a chain of transmitters via a wired network with </a:t>
                      </a:r>
                      <a:r>
                        <a:rPr lang="en-US" sz="1400" b="0" kern="1200" dirty="0" err="1">
                          <a:solidFill>
                            <a:schemeClr val="accent2"/>
                          </a:solidFill>
                        </a:rPr>
                        <a:t>MultiCast</a:t>
                      </a:r>
                      <a:r>
                        <a:rPr lang="en-US" sz="1400" b="0" kern="1200" dirty="0">
                          <a:solidFill>
                            <a:schemeClr val="accent2"/>
                          </a:solidFill>
                        </a:rPr>
                        <a:t>.</a:t>
                      </a:r>
                    </a:p>
                    <a:p>
                      <a:pPr marL="342900" indent="-342900">
                        <a:buFont typeface="+mj-lt"/>
                        <a:buAutoNum type="arabicPeriod" startAt="18"/>
                      </a:pPr>
                      <a:r>
                        <a:rPr lang="en-US" sz="1400" b="0" kern="1200" dirty="0">
                          <a:solidFill>
                            <a:schemeClr val="accent2"/>
                          </a:solidFill>
                        </a:rPr>
                        <a:t>Give you a visual indicator when that chain is broken.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292225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 You Know Everything IStation Can Do?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C014EE6D-708C-4A3A-9867-9BC443DDBB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803103"/>
              </p:ext>
            </p:extLst>
          </p:nvPr>
        </p:nvGraphicFramePr>
        <p:xfrm>
          <a:off x="609600" y="1181100"/>
          <a:ext cx="11315701" cy="2011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5733">
                  <a:extLst>
                    <a:ext uri="{9D8B030D-6E8A-4147-A177-3AD203B41FA5}">
                      <a16:colId xmlns:a16="http://schemas.microsoft.com/office/drawing/2014/main" val="221737527"/>
                    </a:ext>
                  </a:extLst>
                </a:gridCol>
                <a:gridCol w="3556656">
                  <a:extLst>
                    <a:ext uri="{9D8B030D-6E8A-4147-A177-3AD203B41FA5}">
                      <a16:colId xmlns:a16="http://schemas.microsoft.com/office/drawing/2014/main" val="1977018466"/>
                    </a:ext>
                  </a:extLst>
                </a:gridCol>
                <a:gridCol w="3556656">
                  <a:extLst>
                    <a:ext uri="{9D8B030D-6E8A-4147-A177-3AD203B41FA5}">
                      <a16:colId xmlns:a16="http://schemas.microsoft.com/office/drawing/2014/main" val="890030987"/>
                    </a:ext>
                  </a:extLst>
                </a:gridCol>
                <a:gridCol w="3556656">
                  <a:extLst>
                    <a:ext uri="{9D8B030D-6E8A-4147-A177-3AD203B41FA5}">
                      <a16:colId xmlns:a16="http://schemas.microsoft.com/office/drawing/2014/main" val="3594758565"/>
                    </a:ext>
                  </a:extLst>
                </a:gridCol>
              </a:tblGrid>
              <a:tr h="56522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</a:rPr>
                        <a:t>Standalone</a:t>
                      </a:r>
                    </a:p>
                  </a:txBody>
                  <a:tcPr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chemeClr val="tx2"/>
                          </a:solidFill>
                        </a:rPr>
                        <a:t>Page JTECH legacy pagers.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chemeClr val="tx2"/>
                          </a:solidFill>
                        </a:rPr>
                        <a:t>Page HMEW legacy pagers.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chemeClr val="tx2"/>
                          </a:solidFill>
                        </a:rPr>
                        <a:t>Accept a USB Keyboard for alpha messaging.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chemeClr val="tx2"/>
                          </a:solidFill>
                        </a:rPr>
                        <a:t>Send numeric or pre-canned messages by default.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="0" dirty="0">
                          <a:solidFill>
                            <a:schemeClr val="tx2"/>
                          </a:solidFill>
                        </a:rPr>
                        <a:t>Be a repeater for</a:t>
                      </a:r>
                    </a:p>
                    <a:p>
                      <a:pPr marL="512064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2"/>
                          </a:solidFill>
                        </a:rPr>
                        <a:t>Paging &amp; Push Buttons</a:t>
                      </a:r>
                    </a:p>
                    <a:p>
                      <a:pPr marL="512064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2"/>
                          </a:solidFill>
                        </a:rPr>
                        <a:t>Curbside or Restroom Alert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tx2"/>
                          </a:solidFill>
                        </a:rPr>
                        <a:t>Mount on a wall.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tx2"/>
                          </a:solidFill>
                        </a:rPr>
                        <a:t>Connect to a High Gain Antenna.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tx2"/>
                          </a:solidFill>
                        </a:rPr>
                        <a:t>Be a Lite Table Management System.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tx2"/>
                          </a:solidFill>
                        </a:rPr>
                        <a:t>Be a wait time estimator.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tx2"/>
                          </a:solidFill>
                        </a:rPr>
                        <a:t>Receive updates from a TableScout.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tx2"/>
                          </a:solidFill>
                        </a:rPr>
                        <a:t>Manage ranges for alpha and non-alpha pagers separately.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tx2"/>
                          </a:solidFill>
                        </a:rPr>
                        <a:t>Send a Duty Alert to a pager at a pre-set interval.</a:t>
                      </a:r>
                    </a:p>
                  </a:txBody>
                  <a:tcPr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3"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tx2"/>
                          </a:solidFill>
                        </a:rPr>
                        <a:t>Give a visual indicator when it receives a message over the air.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3"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tx2"/>
                          </a:solidFill>
                        </a:rPr>
                        <a:t>Give a visual indicator when it sends a page.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3"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tx2"/>
                          </a:solidFill>
                        </a:rPr>
                        <a:t>Receive and send on different frequencies.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3"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tx2"/>
                          </a:solidFill>
                          <a:latin typeface="+mj-lt"/>
                        </a:rPr>
                        <a:t>Tune to </a:t>
                      </a:r>
                      <a:r>
                        <a:rPr lang="en-US" sz="1400" b="0" u="sng" baseline="0" dirty="0">
                          <a:solidFill>
                            <a:schemeClr val="tx2"/>
                          </a:solidFill>
                          <a:latin typeface="+mj-lt"/>
                        </a:rPr>
                        <a:t>any</a:t>
                      </a:r>
                      <a:r>
                        <a:rPr lang="en-US" sz="1400" b="0" u="none" baseline="0" dirty="0">
                          <a:solidFill>
                            <a:schemeClr val="tx2"/>
                          </a:solidFill>
                          <a:latin typeface="+mj-lt"/>
                        </a:rPr>
                        <a:t> licensed </a:t>
                      </a:r>
                      <a:r>
                        <a:rPr lang="en-US" sz="1400" b="0" baseline="0" dirty="0">
                          <a:solidFill>
                            <a:schemeClr val="tx2"/>
                          </a:solidFill>
                          <a:latin typeface="+mj-lt"/>
                        </a:rPr>
                        <a:t>frequency between 420 ~ 470 MHZ for international use.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3"/>
                        <a:tabLst/>
                        <a:defRPr/>
                      </a:pPr>
                      <a:endParaRPr lang="en-US" sz="1400" b="0" baseline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4572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That’s 2,000 possible combinations</a:t>
                      </a:r>
                      <a:r>
                        <a:rPr lang="en-US" sz="1400" b="0" baseline="0" dirty="0">
                          <a:solidFill>
                            <a:schemeClr val="tx2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050402"/>
                  </a:ext>
                </a:extLst>
              </a:tr>
            </a:tbl>
          </a:graphicData>
        </a:graphic>
      </p:graphicFrame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59A15B91-A35A-43F7-8E5A-E110D5328D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705368"/>
              </p:ext>
            </p:extLst>
          </p:nvPr>
        </p:nvGraphicFramePr>
        <p:xfrm>
          <a:off x="8368645" y="3192780"/>
          <a:ext cx="3556656" cy="243295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556656">
                  <a:extLst>
                    <a:ext uri="{9D8B030D-6E8A-4147-A177-3AD203B41FA5}">
                      <a16:colId xmlns:a16="http://schemas.microsoft.com/office/drawing/2014/main" val="3594758565"/>
                    </a:ext>
                  </a:extLst>
                </a:gridCol>
              </a:tblGrid>
              <a:tr h="2432957"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dirty="0">
                          <a:solidFill>
                            <a:schemeClr val="accent2"/>
                          </a:solidFill>
                          <a:latin typeface="+mj-lt"/>
                        </a:rPr>
                        <a:t>And there is more on the way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292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EF85F0-2CB8-40FE-B034-A9B57AC9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CloudAlert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456C4-3693-4299-A5C8-FBBAFBD49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/>
              <a:t>New Cloud Feature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CF58B-744E-468A-8459-36FAEBE1A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2"/>
          <a:stretch/>
        </p:blipFill>
        <p:spPr>
          <a:xfrm>
            <a:off x="1460235" y="0"/>
            <a:ext cx="3848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3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CloudAlert?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mechanism where </a:t>
            </a:r>
            <a:r>
              <a:rPr lang="en-US" u="sng" dirty="0"/>
              <a:t>any</a:t>
            </a:r>
            <a:r>
              <a:rPr lang="en-US" dirty="0"/>
              <a:t> 3</a:t>
            </a:r>
            <a:r>
              <a:rPr lang="en-US" baseline="30000" dirty="0"/>
              <a:t>rd</a:t>
            </a:r>
            <a:r>
              <a:rPr lang="en-US" dirty="0"/>
              <a:t> party system can send us a message via email and we can convert it to a page.</a:t>
            </a:r>
          </a:p>
          <a:p>
            <a:r>
              <a:rPr lang="en-US" dirty="0"/>
              <a:t>Why email?</a:t>
            </a:r>
          </a:p>
          <a:p>
            <a:pPr lvl="1"/>
            <a:r>
              <a:rPr lang="en-US" dirty="0"/>
              <a:t>Systems for years have used email (SMTP) communication to send messages to old wide-area pagers like </a:t>
            </a:r>
            <a:r>
              <a:rPr lang="en-US" dirty="0">
                <a:hlinkClick r:id="rId2"/>
              </a:rPr>
              <a:t>7705551212@archwireless.com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Current online order processors like Olo, BeyondMenu, </a:t>
            </a:r>
            <a:r>
              <a:rPr lang="en-US" dirty="0" err="1"/>
              <a:t>GrubHub</a:t>
            </a:r>
            <a:r>
              <a:rPr lang="en-US" dirty="0"/>
              <a:t>, Slice send notifications to recipients via email.</a:t>
            </a:r>
          </a:p>
          <a:p>
            <a:pPr lvl="1"/>
            <a:r>
              <a:rPr lang="en-US" dirty="0"/>
              <a:t>Functionality is already built into these systems, </a:t>
            </a:r>
            <a:r>
              <a:rPr lang="en-US" u="heavy" dirty="0">
                <a:uFill>
                  <a:solidFill>
                    <a:srgbClr val="FF0000"/>
                  </a:solidFill>
                </a:uFill>
              </a:rPr>
              <a:t>no integration required.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34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Outside systems send an email to </a:t>
            </a:r>
            <a:r>
              <a:rPr lang="en-US" dirty="0">
                <a:hlinkClick r:id="rId2"/>
              </a:rPr>
              <a:t>messages@jtech.com</a:t>
            </a:r>
            <a:r>
              <a:rPr lang="en-US" dirty="0"/>
              <a:t> </a:t>
            </a:r>
          </a:p>
          <a:p>
            <a:r>
              <a:rPr lang="en-US" dirty="0"/>
              <a:t>We create a set of rules based on the email; sender, recipient, message details.</a:t>
            </a:r>
          </a:p>
          <a:p>
            <a:pPr marL="1047722" lvl="1" indent="-514350"/>
            <a:r>
              <a:rPr lang="en-US" dirty="0"/>
              <a:t>Have a single pager device notified when any message arrives.</a:t>
            </a:r>
          </a:p>
          <a:p>
            <a:pPr marL="1581097" lvl="2" indent="-514350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restaurant manager being alerted that a new online order has been placed.</a:t>
            </a:r>
          </a:p>
          <a:p>
            <a:pPr marL="1047722" lvl="1" indent="-514350"/>
            <a:r>
              <a:rPr lang="en-US" dirty="0"/>
              <a:t>Parse the email for a specific pager number and alpha message.</a:t>
            </a:r>
          </a:p>
          <a:p>
            <a:pPr marL="1581097" lvl="2" indent="-514350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patient is paged to go to a specific desk for registration.</a:t>
            </a:r>
          </a:p>
          <a:p>
            <a:pPr marL="514350" indent="-514350"/>
            <a:r>
              <a:rPr lang="en-US" dirty="0"/>
              <a:t>CloudAlert server places the message in a queue for retrieval.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3043"/>
      </p:ext>
    </p:extLst>
  </p:cSld>
  <p:clrMapOvr>
    <a:masterClrMapping/>
  </p:clrMapOvr>
</p:sld>
</file>

<file path=ppt/theme/theme1.xml><?xml version="1.0" encoding="utf-8"?>
<a:theme xmlns:a="http://schemas.openxmlformats.org/drawingml/2006/main" name="JTECH">
  <a:themeElements>
    <a:clrScheme name="Custom 5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9A1425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TECH" id="{40BF40A1-E948-47E5-82CF-9B3D5985EA5D}" vid="{877E7FDA-144F-48B9-B743-29BABF2046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4234</TotalTime>
  <Words>2473</Words>
  <Application>Microsoft Office PowerPoint</Application>
  <PresentationFormat>Widescreen</PresentationFormat>
  <Paragraphs>364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Symbol</vt:lpstr>
      <vt:lpstr>Times New Roman</vt:lpstr>
      <vt:lpstr>Wingdings</vt:lpstr>
      <vt:lpstr>JTECH</vt:lpstr>
      <vt:lpstr>Istation</vt:lpstr>
      <vt:lpstr>Re-Imagine IStation</vt:lpstr>
      <vt:lpstr>Did You Know?</vt:lpstr>
      <vt:lpstr>IStation with Hospitality Display</vt:lpstr>
      <vt:lpstr>IStation with Standard Display</vt:lpstr>
      <vt:lpstr>Do You Know Everything IStation Can Do?</vt:lpstr>
      <vt:lpstr>CloudAlert </vt:lpstr>
      <vt:lpstr>What is CloudAlert?</vt:lpstr>
      <vt:lpstr>How does it work?</vt:lpstr>
      <vt:lpstr>How does it work?</vt:lpstr>
      <vt:lpstr>PowerPoint Presentation</vt:lpstr>
      <vt:lpstr>PowerPoint Presentation</vt:lpstr>
      <vt:lpstr>What is the upside?</vt:lpstr>
      <vt:lpstr>What is the upside?</vt:lpstr>
      <vt:lpstr>What is the upside?</vt:lpstr>
      <vt:lpstr>CloudAlert </vt:lpstr>
      <vt:lpstr>Data logging </vt:lpstr>
      <vt:lpstr>What is Data Logging?</vt:lpstr>
      <vt:lpstr>How does it work?</vt:lpstr>
      <vt:lpstr>How does it work?</vt:lpstr>
      <vt:lpstr>What is the upside?</vt:lpstr>
      <vt:lpstr>Data Logging </vt:lpstr>
      <vt:lpstr>Istation</vt:lpstr>
      <vt:lpstr>PowerPoint Presentation</vt:lpstr>
      <vt:lpstr>PowerPoint Presentation</vt:lpstr>
      <vt:lpstr>PowerPoint Presentation</vt:lpstr>
      <vt:lpstr>Istation</vt:lpstr>
      <vt:lpstr>Istation</vt:lpstr>
      <vt:lpstr>PowerPoint Presentation</vt:lpstr>
      <vt:lpstr>Istation</vt:lpstr>
      <vt:lpstr>Easyvu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take a closer look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IStation Cloud</dc:title>
  <dc:creator>Scott Hubbard</dc:creator>
  <cp:lastModifiedBy>Scott Hubbard</cp:lastModifiedBy>
  <cp:revision>108</cp:revision>
  <dcterms:created xsi:type="dcterms:W3CDTF">2017-03-30T04:24:48Z</dcterms:created>
  <dcterms:modified xsi:type="dcterms:W3CDTF">2018-03-29T19:25:00Z</dcterms:modified>
</cp:coreProperties>
</file>