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1" r:id="rId2"/>
    <p:sldId id="257" r:id="rId3"/>
    <p:sldId id="258" r:id="rId4"/>
    <p:sldId id="259" r:id="rId5"/>
    <p:sldId id="260" r:id="rId6"/>
    <p:sldId id="262" r:id="rId7"/>
    <p:sldId id="263" r:id="rId8"/>
    <p:sldId id="265" r:id="rId9"/>
    <p:sldId id="284" r:id="rId10"/>
    <p:sldId id="267" r:id="rId11"/>
    <p:sldId id="269" r:id="rId12"/>
    <p:sldId id="266" r:id="rId13"/>
    <p:sldId id="276" r:id="rId14"/>
    <p:sldId id="282"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095" autoAdjust="0"/>
    <p:restoredTop sz="94660"/>
  </p:normalViewPr>
  <p:slideViewPr>
    <p:cSldViewPr snapToGrid="0">
      <p:cViewPr varScale="1">
        <p:scale>
          <a:sx n="111" d="100"/>
          <a:sy n="111" d="100"/>
        </p:scale>
        <p:origin x="224"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kristopher.sherman\iCloudDrive\Documents\Clare%20Controls\Dealers\Homepro\Fusion%20Helix%20Report%20HomePro%201_11_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a:t>Lead with Smart </a:t>
            </a:r>
            <a:r>
              <a:rPr lang="en-US" dirty="0" smtClean="0"/>
              <a:t>Resulting</a:t>
            </a:r>
            <a:r>
              <a:rPr lang="en-US" baseline="0" dirty="0" smtClean="0"/>
              <a:t> in over a 50% Conversion Rate!</a:t>
            </a:r>
            <a:r>
              <a:rPr lang="en-US" dirty="0" smtClean="0"/>
              <a:t>  </a:t>
            </a:r>
            <a:endParaRPr lang="en-US" dirty="0"/>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'HomePro Helix Projects'!$B$2</c:f>
              <c:strCache>
                <c:ptCount val="1"/>
                <c:pt idx="0">
                  <c:v>Helix Installed</c:v>
                </c:pt>
              </c:strCache>
            </c:strRef>
          </c:tx>
          <c:spPr>
            <a:solidFill>
              <a:schemeClr val="accent1"/>
            </a:solidFill>
            <a:ln>
              <a:noFill/>
            </a:ln>
            <a:effectLst/>
          </c:spPr>
          <c:invertIfNegative val="0"/>
          <c:cat>
            <c:strRef>
              <c:f>'HomePro Helix Projects'!$A$3:$A$9</c:f>
              <c:strCache>
                <c:ptCount val="7"/>
                <c:pt idx="0">
                  <c:v>July</c:v>
                </c:pt>
                <c:pt idx="1">
                  <c:v>August</c:v>
                </c:pt>
                <c:pt idx="2">
                  <c:v>September</c:v>
                </c:pt>
                <c:pt idx="3">
                  <c:v>October</c:v>
                </c:pt>
                <c:pt idx="4">
                  <c:v>November</c:v>
                </c:pt>
                <c:pt idx="5">
                  <c:v>December</c:v>
                </c:pt>
                <c:pt idx="6">
                  <c:v>Total</c:v>
                </c:pt>
              </c:strCache>
            </c:strRef>
          </c:cat>
          <c:val>
            <c:numRef>
              <c:f>'HomePro Helix Projects'!$B$3:$B$9</c:f>
              <c:numCache>
                <c:formatCode>General</c:formatCode>
                <c:ptCount val="7"/>
                <c:pt idx="0">
                  <c:v>25.0</c:v>
                </c:pt>
                <c:pt idx="1">
                  <c:v>20.0</c:v>
                </c:pt>
                <c:pt idx="2">
                  <c:v>28.0</c:v>
                </c:pt>
                <c:pt idx="3">
                  <c:v>23.0</c:v>
                </c:pt>
                <c:pt idx="4">
                  <c:v>24.0</c:v>
                </c:pt>
                <c:pt idx="5">
                  <c:v>27.0</c:v>
                </c:pt>
                <c:pt idx="6">
                  <c:v>147.0</c:v>
                </c:pt>
              </c:numCache>
            </c:numRef>
          </c:val>
          <c:extLst xmlns:c16r2="http://schemas.microsoft.com/office/drawing/2015/06/chart">
            <c:ext xmlns:c16="http://schemas.microsoft.com/office/drawing/2014/chart" uri="{C3380CC4-5D6E-409C-BE32-E72D297353CC}">
              <c16:uniqueId val="{00000000-B0F4-4C3C-B058-7FD9425CF0B9}"/>
            </c:ext>
          </c:extLst>
        </c:ser>
        <c:ser>
          <c:idx val="1"/>
          <c:order val="1"/>
          <c:tx>
            <c:strRef>
              <c:f>'HomePro Helix Projects'!$C$2</c:f>
              <c:strCache>
                <c:ptCount val="1"/>
                <c:pt idx="0">
                  <c:v>Number Monitored</c:v>
                </c:pt>
              </c:strCache>
            </c:strRef>
          </c:tx>
          <c:spPr>
            <a:solidFill>
              <a:schemeClr val="accent2"/>
            </a:solidFill>
            <a:ln>
              <a:noFill/>
            </a:ln>
            <a:effectLst/>
          </c:spPr>
          <c:invertIfNegative val="0"/>
          <c:cat>
            <c:strRef>
              <c:f>'HomePro Helix Projects'!$A$3:$A$9</c:f>
              <c:strCache>
                <c:ptCount val="7"/>
                <c:pt idx="0">
                  <c:v>July</c:v>
                </c:pt>
                <c:pt idx="1">
                  <c:v>August</c:v>
                </c:pt>
                <c:pt idx="2">
                  <c:v>September</c:v>
                </c:pt>
                <c:pt idx="3">
                  <c:v>October</c:v>
                </c:pt>
                <c:pt idx="4">
                  <c:v>November</c:v>
                </c:pt>
                <c:pt idx="5">
                  <c:v>December</c:v>
                </c:pt>
                <c:pt idx="6">
                  <c:v>Total</c:v>
                </c:pt>
              </c:strCache>
            </c:strRef>
          </c:cat>
          <c:val>
            <c:numRef>
              <c:f>'HomePro Helix Projects'!$C$3:$C$9</c:f>
              <c:numCache>
                <c:formatCode>General</c:formatCode>
                <c:ptCount val="7"/>
                <c:pt idx="0">
                  <c:v>13.0</c:v>
                </c:pt>
                <c:pt idx="1">
                  <c:v>7.0</c:v>
                </c:pt>
                <c:pt idx="2">
                  <c:v>13.0</c:v>
                </c:pt>
                <c:pt idx="3">
                  <c:v>14.0</c:v>
                </c:pt>
                <c:pt idx="4">
                  <c:v>16.0</c:v>
                </c:pt>
                <c:pt idx="5">
                  <c:v>17.0</c:v>
                </c:pt>
                <c:pt idx="6">
                  <c:v>80.0</c:v>
                </c:pt>
              </c:numCache>
            </c:numRef>
          </c:val>
          <c:extLst xmlns:c16r2="http://schemas.microsoft.com/office/drawing/2015/06/chart">
            <c:ext xmlns:c16="http://schemas.microsoft.com/office/drawing/2014/chart" uri="{C3380CC4-5D6E-409C-BE32-E72D297353CC}">
              <c16:uniqueId val="{00000001-B0F4-4C3C-B058-7FD9425CF0B9}"/>
            </c:ext>
          </c:extLst>
        </c:ser>
        <c:dLbls>
          <c:showLegendKey val="0"/>
          <c:showVal val="0"/>
          <c:showCatName val="0"/>
          <c:showSerName val="0"/>
          <c:showPercent val="0"/>
          <c:showBubbleSize val="0"/>
        </c:dLbls>
        <c:gapWidth val="219"/>
        <c:overlap val="-27"/>
        <c:axId val="-464866896"/>
        <c:axId val="-464864064"/>
      </c:barChart>
      <c:lineChart>
        <c:grouping val="standard"/>
        <c:varyColors val="0"/>
        <c:ser>
          <c:idx val="2"/>
          <c:order val="2"/>
          <c:tx>
            <c:strRef>
              <c:f>'HomePro Helix Projects'!$D$2</c:f>
              <c:strCache>
                <c:ptCount val="1"/>
                <c:pt idx="0">
                  <c:v>Conversion Rate</c:v>
                </c:pt>
              </c:strCache>
            </c:strRef>
          </c:tx>
          <c:spPr>
            <a:ln w="28575" cap="rnd">
              <a:solidFill>
                <a:schemeClr val="accent3"/>
              </a:solidFill>
              <a:round/>
            </a:ln>
            <a:effectLst/>
          </c:spPr>
          <c:marker>
            <c:symbol val="none"/>
          </c:marker>
          <c:cat>
            <c:strRef>
              <c:f>'HomePro Helix Projects'!$A$3:$A$9</c:f>
              <c:strCache>
                <c:ptCount val="7"/>
                <c:pt idx="0">
                  <c:v>July</c:v>
                </c:pt>
                <c:pt idx="1">
                  <c:v>August</c:v>
                </c:pt>
                <c:pt idx="2">
                  <c:v>September</c:v>
                </c:pt>
                <c:pt idx="3">
                  <c:v>October</c:v>
                </c:pt>
                <c:pt idx="4">
                  <c:v>November</c:v>
                </c:pt>
                <c:pt idx="5">
                  <c:v>December</c:v>
                </c:pt>
                <c:pt idx="6">
                  <c:v>Total</c:v>
                </c:pt>
              </c:strCache>
            </c:strRef>
          </c:cat>
          <c:val>
            <c:numRef>
              <c:f>'HomePro Helix Projects'!$D$3:$D$9</c:f>
              <c:numCache>
                <c:formatCode>0%</c:formatCode>
                <c:ptCount val="7"/>
                <c:pt idx="0">
                  <c:v>0.52</c:v>
                </c:pt>
                <c:pt idx="1">
                  <c:v>0.35</c:v>
                </c:pt>
                <c:pt idx="2">
                  <c:v>0.464285714285714</c:v>
                </c:pt>
                <c:pt idx="3">
                  <c:v>0.608695652173913</c:v>
                </c:pt>
                <c:pt idx="4">
                  <c:v>0.666666666666667</c:v>
                </c:pt>
                <c:pt idx="5">
                  <c:v>0.62962962962963</c:v>
                </c:pt>
                <c:pt idx="6">
                  <c:v>0.54421768707483</c:v>
                </c:pt>
              </c:numCache>
            </c:numRef>
          </c:val>
          <c:smooth val="0"/>
          <c:extLst xmlns:c16r2="http://schemas.microsoft.com/office/drawing/2015/06/chart">
            <c:ext xmlns:c16="http://schemas.microsoft.com/office/drawing/2014/chart" uri="{C3380CC4-5D6E-409C-BE32-E72D297353CC}">
              <c16:uniqueId val="{00000002-B0F4-4C3C-B058-7FD9425CF0B9}"/>
            </c:ext>
          </c:extLst>
        </c:ser>
        <c:dLbls>
          <c:showLegendKey val="0"/>
          <c:showVal val="0"/>
          <c:showCatName val="0"/>
          <c:showSerName val="0"/>
          <c:showPercent val="0"/>
          <c:showBubbleSize val="0"/>
        </c:dLbls>
        <c:marker val="1"/>
        <c:smooth val="0"/>
        <c:axId val="-464859424"/>
        <c:axId val="-464861744"/>
      </c:lineChart>
      <c:catAx>
        <c:axId val="-46486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4864064"/>
        <c:crosses val="autoZero"/>
        <c:auto val="1"/>
        <c:lblAlgn val="ctr"/>
        <c:lblOffset val="100"/>
        <c:noMultiLvlLbl val="0"/>
      </c:catAx>
      <c:valAx>
        <c:axId val="-464864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4866896"/>
        <c:crosses val="autoZero"/>
        <c:crossBetween val="between"/>
      </c:valAx>
      <c:valAx>
        <c:axId val="-464861744"/>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4859424"/>
        <c:crosses val="max"/>
        <c:crossBetween val="between"/>
      </c:valAx>
      <c:catAx>
        <c:axId val="-464859424"/>
        <c:scaling>
          <c:orientation val="minMax"/>
        </c:scaling>
        <c:delete val="1"/>
        <c:axPos val="b"/>
        <c:numFmt formatCode="General" sourceLinked="1"/>
        <c:majorTickMark val="none"/>
        <c:minorTickMark val="none"/>
        <c:tickLblPos val="nextTo"/>
        <c:crossAx val="-4648617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DD8AC-65D1-4971-B173-9AA35E0D48D9}" type="datetimeFigureOut">
              <a:rPr lang="en-US" smtClean="0"/>
              <a:t>2/21/18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E942B-35AB-4D99-80B8-9C2C896E62A7}" type="slidenum">
              <a:rPr lang="en-US" smtClean="0"/>
              <a:t>‹#›</a:t>
            </a:fld>
            <a:endParaRPr lang="en-US"/>
          </a:p>
        </p:txBody>
      </p:sp>
    </p:spTree>
    <p:extLst>
      <p:ext uri="{BB962C8B-B14F-4D97-AF65-F5344CB8AC3E}">
        <p14:creationId xmlns:p14="http://schemas.microsoft.com/office/powerpoint/2010/main" val="367521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tag line is important.</a:t>
            </a:r>
          </a:p>
          <a:p>
            <a:r>
              <a:rPr lang="en-US" dirty="0"/>
              <a:t>We lead with smart – it’s what the market wants to buy, we differentiate on Smart vs. alarm systems.</a:t>
            </a:r>
          </a:p>
          <a:p>
            <a:r>
              <a:rPr lang="en-US" dirty="0"/>
              <a:t>Secure – is the category most requested in automation and it differentiates us from Control4 etc.</a:t>
            </a:r>
          </a:p>
          <a:p>
            <a:r>
              <a:rPr lang="en-US" dirty="0"/>
              <a:t>Simple – simple to install, simple to use, simple to expand, simple to own</a:t>
            </a:r>
          </a:p>
        </p:txBody>
      </p:sp>
      <p:sp>
        <p:nvSpPr>
          <p:cNvPr id="4" name="Slide Number Placeholder 3"/>
          <p:cNvSpPr>
            <a:spLocks noGrp="1"/>
          </p:cNvSpPr>
          <p:nvPr>
            <p:ph type="sldNum" sz="quarter" idx="10"/>
          </p:nvPr>
        </p:nvSpPr>
        <p:spPr/>
        <p:txBody>
          <a:bodyPr/>
          <a:lstStyle/>
          <a:p>
            <a:fld id="{FEF9E1B9-F819-40F2-AD71-1D0728625075}" type="slidenum">
              <a:rPr lang="en-US" smtClean="0"/>
              <a:t>1</a:t>
            </a:fld>
            <a:endParaRPr lang="en-US"/>
          </a:p>
        </p:txBody>
      </p:sp>
    </p:spTree>
    <p:extLst>
      <p:ext uri="{BB962C8B-B14F-4D97-AF65-F5344CB8AC3E}">
        <p14:creationId xmlns:p14="http://schemas.microsoft.com/office/powerpoint/2010/main" val="57730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 brands from Sony to Lutron, </a:t>
            </a:r>
            <a:r>
              <a:rPr lang="en-US" dirty="0" err="1"/>
              <a:t>Sonos</a:t>
            </a:r>
            <a:r>
              <a:rPr lang="en-US" dirty="0"/>
              <a:t> to Denon, we support them all.  And we do so in a way that our partners can take our products and go from zero to installing 50 a week quickly.</a:t>
            </a:r>
          </a:p>
          <a:p>
            <a:endParaRPr lang="en-US" dirty="0"/>
          </a:p>
          <a:p>
            <a:r>
              <a:rPr lang="en-US" dirty="0"/>
              <a:t>Secure – embedded in the platform is wireless security.  Broad call center support. Cell backup.  Installs in minutes.</a:t>
            </a:r>
          </a:p>
          <a:p>
            <a:endParaRPr lang="en-US" dirty="0"/>
          </a:p>
          <a:p>
            <a:r>
              <a:rPr lang="en-US" dirty="0"/>
              <a:t>Simple – we make the user’s experience a dream.</a:t>
            </a:r>
          </a:p>
        </p:txBody>
      </p:sp>
      <p:sp>
        <p:nvSpPr>
          <p:cNvPr id="4" name="Slide Number Placeholder 3"/>
          <p:cNvSpPr>
            <a:spLocks noGrp="1"/>
          </p:cNvSpPr>
          <p:nvPr>
            <p:ph type="sldNum" sz="quarter" idx="10"/>
          </p:nvPr>
        </p:nvSpPr>
        <p:spPr/>
        <p:txBody>
          <a:bodyPr/>
          <a:lstStyle/>
          <a:p>
            <a:fld id="{FEF9E1B9-F819-40F2-AD71-1D0728625075}" type="slidenum">
              <a:rPr lang="en-US" smtClean="0"/>
              <a:t>13</a:t>
            </a:fld>
            <a:endParaRPr lang="en-US"/>
          </a:p>
        </p:txBody>
      </p:sp>
    </p:spTree>
    <p:extLst>
      <p:ext uri="{BB962C8B-B14F-4D97-AF65-F5344CB8AC3E}">
        <p14:creationId xmlns:p14="http://schemas.microsoft.com/office/powerpoint/2010/main" val="253221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goes as follows – let me explain the enormity of the market, the problem the market is experiencing, what and where do we fit in the market.</a:t>
            </a:r>
          </a:p>
          <a:p>
            <a:endParaRPr lang="en-US" dirty="0"/>
          </a:p>
          <a:p>
            <a:r>
              <a:rPr lang="en-US" dirty="0"/>
              <a:t>How did we get here – and what do we have today.</a:t>
            </a:r>
          </a:p>
          <a:p>
            <a:endParaRPr lang="en-US" dirty="0"/>
          </a:p>
          <a:p>
            <a:r>
              <a:rPr lang="en-US" dirty="0"/>
              <a:t>Examples of our market successes and upcoming revolutionary products that will </a:t>
            </a:r>
            <a:r>
              <a:rPr lang="en-US" dirty="0" err="1"/>
              <a:t>futher</a:t>
            </a:r>
            <a:r>
              <a:rPr lang="en-US" dirty="0"/>
              <a:t> expand Clare’s </a:t>
            </a:r>
            <a:r>
              <a:rPr lang="en-US" dirty="0" err="1"/>
              <a:t>potentital</a:t>
            </a:r>
            <a:r>
              <a:rPr lang="en-US" dirty="0"/>
              <a:t>.</a:t>
            </a:r>
          </a:p>
          <a:p>
            <a:endParaRPr lang="en-US" dirty="0"/>
          </a:p>
          <a:p>
            <a:r>
              <a:rPr lang="en-US" dirty="0"/>
              <a:t>Summary</a:t>
            </a:r>
          </a:p>
          <a:p>
            <a:endParaRPr lang="en-US" dirty="0"/>
          </a:p>
          <a:p>
            <a:r>
              <a:rPr lang="en-US" dirty="0"/>
              <a:t>The ask.</a:t>
            </a:r>
          </a:p>
        </p:txBody>
      </p:sp>
      <p:sp>
        <p:nvSpPr>
          <p:cNvPr id="4" name="Slide Number Placeholder 3"/>
          <p:cNvSpPr>
            <a:spLocks noGrp="1"/>
          </p:cNvSpPr>
          <p:nvPr>
            <p:ph type="sldNum" sz="quarter" idx="10"/>
          </p:nvPr>
        </p:nvSpPr>
        <p:spPr/>
        <p:txBody>
          <a:bodyPr/>
          <a:lstStyle/>
          <a:p>
            <a:fld id="{FEF9E1B9-F819-40F2-AD71-1D0728625075}" type="slidenum">
              <a:rPr lang="en-US" smtClean="0"/>
              <a:t>2</a:t>
            </a:fld>
            <a:endParaRPr lang="en-US"/>
          </a:p>
        </p:txBody>
      </p:sp>
    </p:spTree>
    <p:extLst>
      <p:ext uri="{BB962C8B-B14F-4D97-AF65-F5344CB8AC3E}">
        <p14:creationId xmlns:p14="http://schemas.microsoft.com/office/powerpoint/2010/main" val="331672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home control and security market.</a:t>
            </a:r>
          </a:p>
          <a:p>
            <a:endParaRPr lang="en-US" dirty="0"/>
          </a:p>
          <a:p>
            <a:r>
              <a:rPr lang="en-US" dirty="0"/>
              <a:t>Big picture:  home control is going to grow from $23bb to $61bb in 8 years – and surprise </a:t>
            </a:r>
            <a:r>
              <a:rPr lang="en-US" dirty="0" err="1"/>
              <a:t>surprise</a:t>
            </a:r>
            <a:r>
              <a:rPr lang="en-US" dirty="0"/>
              <a:t> , security could drive that. (HH with security almost triple in those 8 years as does RMR).</a:t>
            </a:r>
          </a:p>
          <a:p>
            <a:endParaRPr lang="en-US" dirty="0"/>
          </a:p>
          <a:p>
            <a:r>
              <a:rPr lang="en-US" dirty="0"/>
              <a:t>Achilles heal for security – TRUE smart home control is going to drive security / smart home growth, not intrusion detection.  In fact, intrusion detection has been a flat line business for years.</a:t>
            </a:r>
          </a:p>
          <a:p>
            <a:endParaRPr lang="en-US" dirty="0"/>
          </a:p>
          <a:p>
            <a:r>
              <a:rPr lang="en-US" dirty="0"/>
              <a:t>SO…..lets make the security system smart and call it day?</a:t>
            </a:r>
          </a:p>
        </p:txBody>
      </p:sp>
      <p:sp>
        <p:nvSpPr>
          <p:cNvPr id="4" name="Slide Number Placeholder 3"/>
          <p:cNvSpPr>
            <a:spLocks noGrp="1"/>
          </p:cNvSpPr>
          <p:nvPr>
            <p:ph type="sldNum" sz="quarter" idx="10"/>
          </p:nvPr>
        </p:nvSpPr>
        <p:spPr/>
        <p:txBody>
          <a:bodyPr/>
          <a:lstStyle/>
          <a:p>
            <a:fld id="{FEF9E1B9-F819-40F2-AD71-1D0728625075}" type="slidenum">
              <a:rPr lang="en-US" smtClean="0"/>
              <a:t>3</a:t>
            </a:fld>
            <a:endParaRPr lang="en-US"/>
          </a:p>
        </p:txBody>
      </p:sp>
    </p:spTree>
    <p:extLst>
      <p:ext uri="{BB962C8B-B14F-4D97-AF65-F5344CB8AC3E}">
        <p14:creationId xmlns:p14="http://schemas.microsoft.com/office/powerpoint/2010/main" val="265643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problem with that – every security based home control platform from Honeywell, to </a:t>
            </a:r>
            <a:r>
              <a:rPr lang="en-US" dirty="0" err="1"/>
              <a:t>Interlogix</a:t>
            </a:r>
            <a:r>
              <a:rPr lang="en-US" dirty="0"/>
              <a:t>, to Alarm.com, the core feature set remains security.  Perhaps they didn’t get the memo that smart home is sell, security follows?</a:t>
            </a:r>
          </a:p>
          <a:p>
            <a:endParaRPr lang="en-US" dirty="0"/>
          </a:p>
          <a:p>
            <a:r>
              <a:rPr lang="en-US" dirty="0"/>
              <a:t>Example:  Alarm.com – does not integrate with a single popular thermostat: Honeywell, Nest, </a:t>
            </a:r>
            <a:r>
              <a:rPr lang="en-US" dirty="0" err="1"/>
              <a:t>Ecobee</a:t>
            </a:r>
            <a:r>
              <a:rPr lang="en-US" dirty="0"/>
              <a:t>.  Zero audio video, zero shades and so on.</a:t>
            </a:r>
          </a:p>
          <a:p>
            <a:endParaRPr lang="en-US" dirty="0"/>
          </a:p>
          <a:p>
            <a:r>
              <a:rPr lang="en-US" dirty="0"/>
              <a:t>Example:  Honeywell – integrates to Honeywell.  That’s it.  NO third party thermostats, cameras are terrible, no doorbell, no third party lighting, no garage doors, no shades, no a/v</a:t>
            </a:r>
          </a:p>
          <a:p>
            <a:endParaRPr lang="en-US" dirty="0"/>
          </a:p>
          <a:p>
            <a:r>
              <a:rPr lang="en-US" dirty="0"/>
              <a:t>Example:  </a:t>
            </a:r>
            <a:r>
              <a:rPr lang="en-US" dirty="0" err="1"/>
              <a:t>Interlogix</a:t>
            </a:r>
            <a:r>
              <a:rPr lang="en-US" dirty="0"/>
              <a:t> – integrates to Carrier Cor thermostat (made by </a:t>
            </a:r>
            <a:r>
              <a:rPr lang="en-US" dirty="0" err="1"/>
              <a:t>Ecobee</a:t>
            </a:r>
            <a:r>
              <a:rPr lang="en-US" dirty="0"/>
              <a:t>).  That’s it.  No lighting systems, no support for most garage doors, no shades, no a/v etc.</a:t>
            </a:r>
          </a:p>
          <a:p>
            <a:endParaRPr lang="en-US" dirty="0"/>
          </a:p>
          <a:p>
            <a:r>
              <a:rPr lang="en-US" dirty="0"/>
              <a:t>Further – there is no market model for these systems to offer smart home without month monitoring in place.  In other words, you have want burglar alarm in order to get smart home.  It’s backwards.</a:t>
            </a:r>
          </a:p>
        </p:txBody>
      </p:sp>
      <p:sp>
        <p:nvSpPr>
          <p:cNvPr id="4" name="Slide Number Placeholder 3"/>
          <p:cNvSpPr>
            <a:spLocks noGrp="1"/>
          </p:cNvSpPr>
          <p:nvPr>
            <p:ph type="sldNum" sz="quarter" idx="10"/>
          </p:nvPr>
        </p:nvSpPr>
        <p:spPr/>
        <p:txBody>
          <a:bodyPr/>
          <a:lstStyle/>
          <a:p>
            <a:fld id="{FEF9E1B9-F819-40F2-AD71-1D0728625075}" type="slidenum">
              <a:rPr lang="en-US" smtClean="0"/>
              <a:t>4</a:t>
            </a:fld>
            <a:endParaRPr lang="en-US"/>
          </a:p>
        </p:txBody>
      </p:sp>
    </p:spTree>
    <p:extLst>
      <p:ext uri="{BB962C8B-B14F-4D97-AF65-F5344CB8AC3E}">
        <p14:creationId xmlns:p14="http://schemas.microsoft.com/office/powerpoint/2010/main" val="361619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01084"/>
          </a:xfrm>
        </p:spPr>
        <p:txBody>
          <a:bodyPr/>
          <a:lstStyle/>
          <a:p>
            <a:r>
              <a:rPr lang="en-US" dirty="0"/>
              <a:t>IMPORTANT SLIDE:</a:t>
            </a:r>
          </a:p>
          <a:p>
            <a:r>
              <a:rPr lang="en-US" dirty="0"/>
              <a:t>The retail, DIY products such as Ring and Nest do not have broad ecosystems and cause you to ‘app hop’.  How many logins and passwords do you want for your home.</a:t>
            </a:r>
          </a:p>
          <a:p>
            <a:endParaRPr lang="en-US" dirty="0"/>
          </a:p>
          <a:p>
            <a:r>
              <a:rPr lang="en-US" dirty="0"/>
              <a:t>Further (until recently) very few offer professional monitoring – a critical piece of the puzzle.</a:t>
            </a:r>
          </a:p>
          <a:p>
            <a:endParaRPr lang="en-US" dirty="0"/>
          </a:p>
          <a:p>
            <a:r>
              <a:rPr lang="en-US" dirty="0"/>
              <a:t>So – we really should focus on the pro-install segments.  Retail self install is not going to mow down pro install in the next 10 years by any study I have read. </a:t>
            </a:r>
          </a:p>
          <a:p>
            <a:endParaRPr lang="en-US" dirty="0"/>
          </a:p>
          <a:p>
            <a:r>
              <a:rPr lang="en-US" dirty="0"/>
              <a:t>You have a two side chasm.  On one side , the security platforms (listed prior), on the other, the full on home automation systems (Control4, Crestron).</a:t>
            </a:r>
          </a:p>
          <a:p>
            <a:endParaRPr lang="en-US" dirty="0"/>
          </a:p>
          <a:p>
            <a:r>
              <a:rPr lang="en-US" dirty="0"/>
              <a:t>If you accept the premise that security (burglar, cameras, locks, garage doors) are central to automation, if only to create a ‘virtual presence’ home, understand C4 and Crestron do virtually NONE of that.  They are really audio video integration platforms that have to have a security system installed to deliver security features.</a:t>
            </a:r>
          </a:p>
          <a:p>
            <a:endParaRPr lang="en-US" dirty="0"/>
          </a:p>
          <a:p>
            <a:r>
              <a:rPr lang="en-US" dirty="0"/>
              <a:t>Then we look at the security platforms – they integrate to almost none of the popular products (e.g. Nest, </a:t>
            </a:r>
            <a:r>
              <a:rPr lang="en-US" dirty="0" err="1"/>
              <a:t>Ecobee</a:t>
            </a:r>
            <a:r>
              <a:rPr lang="en-US" dirty="0"/>
              <a:t>, Lutron </a:t>
            </a:r>
            <a:r>
              <a:rPr lang="en-US" dirty="0" err="1"/>
              <a:t>etc</a:t>
            </a:r>
            <a:r>
              <a:rPr lang="en-US" dirty="0"/>
              <a:t>).  But wait, smart is driving security, right?</a:t>
            </a:r>
          </a:p>
          <a:p>
            <a:endParaRPr lang="en-US" dirty="0"/>
          </a:p>
          <a:p>
            <a:r>
              <a:rPr lang="en-US" dirty="0"/>
              <a:t>Bottom line, </a:t>
            </a:r>
            <a:r>
              <a:rPr lang="en-US" dirty="0" err="1"/>
              <a:t>luxurty</a:t>
            </a:r>
            <a:r>
              <a:rPr lang="en-US" dirty="0"/>
              <a:t> is too expensive and off the market, security platforms are too limited and focus on burglar = &gt; hence the massive opening for </a:t>
            </a:r>
            <a:r>
              <a:rPr lang="en-US" dirty="0" err="1"/>
              <a:t>clare</a:t>
            </a:r>
            <a:r>
              <a:rPr lang="en-US" dirty="0"/>
              <a:t>.</a:t>
            </a:r>
          </a:p>
        </p:txBody>
      </p:sp>
      <p:sp>
        <p:nvSpPr>
          <p:cNvPr id="4" name="Slide Number Placeholder 3"/>
          <p:cNvSpPr>
            <a:spLocks noGrp="1"/>
          </p:cNvSpPr>
          <p:nvPr>
            <p:ph type="sldNum" sz="quarter" idx="10"/>
          </p:nvPr>
        </p:nvSpPr>
        <p:spPr/>
        <p:txBody>
          <a:bodyPr/>
          <a:lstStyle/>
          <a:p>
            <a:fld id="{FEF9E1B9-F819-40F2-AD71-1D0728625075}" type="slidenum">
              <a:rPr lang="en-US" smtClean="0"/>
              <a:t>5</a:t>
            </a:fld>
            <a:endParaRPr lang="en-US"/>
          </a:p>
        </p:txBody>
      </p:sp>
    </p:spTree>
    <p:extLst>
      <p:ext uri="{BB962C8B-B14F-4D97-AF65-F5344CB8AC3E}">
        <p14:creationId xmlns:p14="http://schemas.microsoft.com/office/powerpoint/2010/main" val="411440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problem with that – every security based home control platform from Honeywell, to </a:t>
            </a:r>
            <a:r>
              <a:rPr lang="en-US" dirty="0" err="1"/>
              <a:t>Interlogix</a:t>
            </a:r>
            <a:r>
              <a:rPr lang="en-US" dirty="0"/>
              <a:t>, to Alarm.com, the core feature set remains security.  Perhaps they didn’t get the memo that smart home is sell, security follows?</a:t>
            </a:r>
          </a:p>
          <a:p>
            <a:endParaRPr lang="en-US" dirty="0"/>
          </a:p>
          <a:p>
            <a:r>
              <a:rPr lang="en-US" dirty="0"/>
              <a:t>Example:  Alarm.com – does not integrate with a single popular thermostat: Honeywell, Nest, </a:t>
            </a:r>
            <a:r>
              <a:rPr lang="en-US" dirty="0" err="1"/>
              <a:t>Ecobee</a:t>
            </a:r>
            <a:r>
              <a:rPr lang="en-US" dirty="0"/>
              <a:t>.  Zero audio video, zero shades and so on.</a:t>
            </a:r>
          </a:p>
          <a:p>
            <a:endParaRPr lang="en-US" dirty="0"/>
          </a:p>
          <a:p>
            <a:r>
              <a:rPr lang="en-US" dirty="0"/>
              <a:t>Example:  Honeywell – integrates to Honeywell.  That’s it.  NO third party thermostats, cameras are terrible, no doorbell, no third party lighting, no garage doors, no shades, no a/v</a:t>
            </a:r>
          </a:p>
          <a:p>
            <a:endParaRPr lang="en-US" dirty="0"/>
          </a:p>
          <a:p>
            <a:r>
              <a:rPr lang="en-US" dirty="0"/>
              <a:t>Example:  </a:t>
            </a:r>
            <a:r>
              <a:rPr lang="en-US" dirty="0" err="1"/>
              <a:t>Interlogix</a:t>
            </a:r>
            <a:r>
              <a:rPr lang="en-US" dirty="0"/>
              <a:t> – integrates to Carrier Cor thermostat (made by </a:t>
            </a:r>
            <a:r>
              <a:rPr lang="en-US" dirty="0" err="1"/>
              <a:t>Ecobee</a:t>
            </a:r>
            <a:r>
              <a:rPr lang="en-US" dirty="0"/>
              <a:t>).  That’s it.  No lighting systems, no support for most garage doors, no shades, no a/v etc.</a:t>
            </a:r>
          </a:p>
          <a:p>
            <a:endParaRPr lang="en-US" dirty="0"/>
          </a:p>
          <a:p>
            <a:r>
              <a:rPr lang="en-US" dirty="0"/>
              <a:t>Further – there is no market model for these systems to offer smart home without month monitoring in place.  In other words, you have want burglar alarm in order to get smart home.  It’s backwards.</a:t>
            </a:r>
          </a:p>
        </p:txBody>
      </p:sp>
      <p:sp>
        <p:nvSpPr>
          <p:cNvPr id="4" name="Slide Number Placeholder 3"/>
          <p:cNvSpPr>
            <a:spLocks noGrp="1"/>
          </p:cNvSpPr>
          <p:nvPr>
            <p:ph type="sldNum" sz="quarter" idx="10"/>
          </p:nvPr>
        </p:nvSpPr>
        <p:spPr/>
        <p:txBody>
          <a:bodyPr/>
          <a:lstStyle/>
          <a:p>
            <a:fld id="{FEF9E1B9-F819-40F2-AD71-1D0728625075}" type="slidenum">
              <a:rPr lang="en-US" smtClean="0"/>
              <a:t>6</a:t>
            </a:fld>
            <a:endParaRPr lang="en-US"/>
          </a:p>
        </p:txBody>
      </p:sp>
    </p:spTree>
    <p:extLst>
      <p:ext uri="{BB962C8B-B14F-4D97-AF65-F5344CB8AC3E}">
        <p14:creationId xmlns:p14="http://schemas.microsoft.com/office/powerpoint/2010/main" val="401627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problem with that – every security based home control platform from Honeywell, to </a:t>
            </a:r>
            <a:r>
              <a:rPr lang="en-US" dirty="0" err="1"/>
              <a:t>Interlogix</a:t>
            </a:r>
            <a:r>
              <a:rPr lang="en-US" dirty="0"/>
              <a:t>, to Alarm.com, the core feature set remains security.  Perhaps they didn’t get the memo that smart home is sell, security follows?</a:t>
            </a:r>
          </a:p>
          <a:p>
            <a:endParaRPr lang="en-US" dirty="0"/>
          </a:p>
          <a:p>
            <a:r>
              <a:rPr lang="en-US" dirty="0"/>
              <a:t>Example:  Alarm.com – does not integrate with a single popular thermostat: Honeywell, Nest, </a:t>
            </a:r>
            <a:r>
              <a:rPr lang="en-US" dirty="0" err="1"/>
              <a:t>Ecobee</a:t>
            </a:r>
            <a:r>
              <a:rPr lang="en-US" dirty="0"/>
              <a:t>.  Zero audio video, zero shades and so on.</a:t>
            </a:r>
          </a:p>
          <a:p>
            <a:endParaRPr lang="en-US" dirty="0"/>
          </a:p>
          <a:p>
            <a:r>
              <a:rPr lang="en-US" dirty="0"/>
              <a:t>Example:  Honeywell – integrates to Honeywell.  That’s it.  NO third party thermostats, cameras are terrible, no doorbell, no third party lighting, no garage doors, no shades, no a/v</a:t>
            </a:r>
          </a:p>
          <a:p>
            <a:endParaRPr lang="en-US" dirty="0"/>
          </a:p>
          <a:p>
            <a:r>
              <a:rPr lang="en-US" dirty="0"/>
              <a:t>Example:  </a:t>
            </a:r>
            <a:r>
              <a:rPr lang="en-US" dirty="0" err="1"/>
              <a:t>Interlogix</a:t>
            </a:r>
            <a:r>
              <a:rPr lang="en-US" dirty="0"/>
              <a:t> – integrates to Carrier Cor thermostat (made by </a:t>
            </a:r>
            <a:r>
              <a:rPr lang="en-US" dirty="0" err="1"/>
              <a:t>Ecobee</a:t>
            </a:r>
            <a:r>
              <a:rPr lang="en-US" dirty="0"/>
              <a:t>).  That’s it.  No lighting systems, no support for most garage doors, no shades, no a/v etc.</a:t>
            </a:r>
          </a:p>
          <a:p>
            <a:endParaRPr lang="en-US" dirty="0"/>
          </a:p>
          <a:p>
            <a:r>
              <a:rPr lang="en-US" dirty="0"/>
              <a:t>Further – there is no market model for these systems to offer smart home without month monitoring in place.  In other words, you have want burglar alarm in order to get smart home.  It’s backwards.</a:t>
            </a:r>
          </a:p>
        </p:txBody>
      </p:sp>
      <p:sp>
        <p:nvSpPr>
          <p:cNvPr id="4" name="Slide Number Placeholder 3"/>
          <p:cNvSpPr>
            <a:spLocks noGrp="1"/>
          </p:cNvSpPr>
          <p:nvPr>
            <p:ph type="sldNum" sz="quarter" idx="10"/>
          </p:nvPr>
        </p:nvSpPr>
        <p:spPr/>
        <p:txBody>
          <a:bodyPr/>
          <a:lstStyle/>
          <a:p>
            <a:fld id="{FEF9E1B9-F819-40F2-AD71-1D0728625075}" type="slidenum">
              <a:rPr lang="en-US" smtClean="0"/>
              <a:t>7</a:t>
            </a:fld>
            <a:endParaRPr lang="en-US"/>
          </a:p>
        </p:txBody>
      </p:sp>
    </p:spTree>
    <p:extLst>
      <p:ext uri="{BB962C8B-B14F-4D97-AF65-F5344CB8AC3E}">
        <p14:creationId xmlns:p14="http://schemas.microsoft.com/office/powerpoint/2010/main" val="223488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problem with that – every security based home control platform from Honeywell, to </a:t>
            </a:r>
            <a:r>
              <a:rPr lang="en-US" dirty="0" err="1"/>
              <a:t>Interlogix</a:t>
            </a:r>
            <a:r>
              <a:rPr lang="en-US" dirty="0"/>
              <a:t>, to Alarm.com, the core feature set remains security.  Perhaps they didn’t get the memo that smart home is sell, security follows?</a:t>
            </a:r>
          </a:p>
          <a:p>
            <a:endParaRPr lang="en-US" dirty="0"/>
          </a:p>
          <a:p>
            <a:r>
              <a:rPr lang="en-US" dirty="0"/>
              <a:t>Example:  Alarm.com – does not integrate with a single popular thermostat: Honeywell, Nest, </a:t>
            </a:r>
            <a:r>
              <a:rPr lang="en-US" dirty="0" err="1"/>
              <a:t>Ecobee</a:t>
            </a:r>
            <a:r>
              <a:rPr lang="en-US" dirty="0"/>
              <a:t>.  Zero audio video, zero shades and so on.</a:t>
            </a:r>
          </a:p>
          <a:p>
            <a:endParaRPr lang="en-US" dirty="0"/>
          </a:p>
          <a:p>
            <a:r>
              <a:rPr lang="en-US" dirty="0"/>
              <a:t>Example:  Honeywell – integrates to Honeywell.  That’s it.  NO third party thermostats, cameras are terrible, no doorbell, no third party lighting, no garage doors, no shades, no a/v</a:t>
            </a:r>
          </a:p>
          <a:p>
            <a:endParaRPr lang="en-US" dirty="0"/>
          </a:p>
          <a:p>
            <a:r>
              <a:rPr lang="en-US" dirty="0"/>
              <a:t>Example:  </a:t>
            </a:r>
            <a:r>
              <a:rPr lang="en-US" dirty="0" err="1"/>
              <a:t>Interlogix</a:t>
            </a:r>
            <a:r>
              <a:rPr lang="en-US" dirty="0"/>
              <a:t> – integrates to Carrier Cor thermostat (made by </a:t>
            </a:r>
            <a:r>
              <a:rPr lang="en-US" dirty="0" err="1"/>
              <a:t>Ecobee</a:t>
            </a:r>
            <a:r>
              <a:rPr lang="en-US" dirty="0"/>
              <a:t>).  That’s it.  No lighting systems, no support for most garage doors, no shades, no a/v etc.</a:t>
            </a:r>
          </a:p>
          <a:p>
            <a:endParaRPr lang="en-US" dirty="0"/>
          </a:p>
          <a:p>
            <a:r>
              <a:rPr lang="en-US" dirty="0"/>
              <a:t>Further – there is no market model for these systems to offer smart home without month monitoring in place.  In other words, you have want burglar alarm in order to get smart home.  It’s backwards.</a:t>
            </a:r>
          </a:p>
        </p:txBody>
      </p:sp>
      <p:sp>
        <p:nvSpPr>
          <p:cNvPr id="4" name="Slide Number Placeholder 3"/>
          <p:cNvSpPr>
            <a:spLocks noGrp="1"/>
          </p:cNvSpPr>
          <p:nvPr>
            <p:ph type="sldNum" sz="quarter" idx="10"/>
          </p:nvPr>
        </p:nvSpPr>
        <p:spPr/>
        <p:txBody>
          <a:bodyPr/>
          <a:lstStyle/>
          <a:p>
            <a:fld id="{FEF9E1B9-F819-40F2-AD71-1D0728625075}" type="slidenum">
              <a:rPr lang="en-US" smtClean="0"/>
              <a:t>8</a:t>
            </a:fld>
            <a:endParaRPr lang="en-US"/>
          </a:p>
        </p:txBody>
      </p:sp>
    </p:spTree>
    <p:extLst>
      <p:ext uri="{BB962C8B-B14F-4D97-AF65-F5344CB8AC3E}">
        <p14:creationId xmlns:p14="http://schemas.microsoft.com/office/powerpoint/2010/main" val="2689516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the problem with that – every security based home control platform from Honeywell, to </a:t>
            </a:r>
            <a:r>
              <a:rPr lang="en-US" dirty="0" err="1"/>
              <a:t>Interlogix</a:t>
            </a:r>
            <a:r>
              <a:rPr lang="en-US" dirty="0"/>
              <a:t>, to Alarm.com, the core feature set remains security.  Perhaps they didn’t get the memo that smart home is sell, security follows?</a:t>
            </a:r>
          </a:p>
          <a:p>
            <a:endParaRPr lang="en-US" dirty="0"/>
          </a:p>
          <a:p>
            <a:r>
              <a:rPr lang="en-US" dirty="0"/>
              <a:t>Example:  Alarm.com – does not integrate with a single popular thermostat: Honeywell, Nest, </a:t>
            </a:r>
            <a:r>
              <a:rPr lang="en-US" dirty="0" err="1"/>
              <a:t>Ecobee</a:t>
            </a:r>
            <a:r>
              <a:rPr lang="en-US" dirty="0"/>
              <a:t>.  Zero audio video, zero shades and so on.</a:t>
            </a:r>
          </a:p>
          <a:p>
            <a:endParaRPr lang="en-US" dirty="0"/>
          </a:p>
          <a:p>
            <a:r>
              <a:rPr lang="en-US" dirty="0"/>
              <a:t>Example:  Honeywell – integrates to Honeywell.  That’s it.  NO third party thermostats, cameras are terrible, no doorbell, no third party lighting, no garage doors, no shades, no a/v</a:t>
            </a:r>
          </a:p>
          <a:p>
            <a:endParaRPr lang="en-US" dirty="0"/>
          </a:p>
          <a:p>
            <a:r>
              <a:rPr lang="en-US" dirty="0"/>
              <a:t>Example:  </a:t>
            </a:r>
            <a:r>
              <a:rPr lang="en-US" dirty="0" err="1"/>
              <a:t>Interlogix</a:t>
            </a:r>
            <a:r>
              <a:rPr lang="en-US" dirty="0"/>
              <a:t> – integrates to Carrier Cor thermostat (made by </a:t>
            </a:r>
            <a:r>
              <a:rPr lang="en-US" dirty="0" err="1"/>
              <a:t>Ecobee</a:t>
            </a:r>
            <a:r>
              <a:rPr lang="en-US" dirty="0"/>
              <a:t>).  That’s it.  No lighting systems, no support for most garage doors, no shades, no a/v etc.</a:t>
            </a:r>
          </a:p>
          <a:p>
            <a:endParaRPr lang="en-US" dirty="0"/>
          </a:p>
          <a:p>
            <a:r>
              <a:rPr lang="en-US" dirty="0"/>
              <a:t>Further – there is no market model for these systems to offer smart home without month monitoring in place.  In other words, you have want burglar alarm in order to get smart home.  It’s backwards.</a:t>
            </a:r>
          </a:p>
        </p:txBody>
      </p:sp>
      <p:sp>
        <p:nvSpPr>
          <p:cNvPr id="4" name="Slide Number Placeholder 3"/>
          <p:cNvSpPr>
            <a:spLocks noGrp="1"/>
          </p:cNvSpPr>
          <p:nvPr>
            <p:ph type="sldNum" sz="quarter" idx="10"/>
          </p:nvPr>
        </p:nvSpPr>
        <p:spPr/>
        <p:txBody>
          <a:bodyPr/>
          <a:lstStyle/>
          <a:p>
            <a:fld id="{FEF9E1B9-F819-40F2-AD71-1D0728625075}" type="slidenum">
              <a:rPr lang="en-US" smtClean="0"/>
              <a:t>12</a:t>
            </a:fld>
            <a:endParaRPr lang="en-US"/>
          </a:p>
        </p:txBody>
      </p:sp>
    </p:spTree>
    <p:extLst>
      <p:ext uri="{BB962C8B-B14F-4D97-AF65-F5344CB8AC3E}">
        <p14:creationId xmlns:p14="http://schemas.microsoft.com/office/powerpoint/2010/main" val="389624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AB8FD0-2877-4437-A9EA-9CEC3E298C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146FFB1-DA63-4395-9DE2-DC8CC8FFB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AEB119-15F3-458A-9CDB-0E49305FE8F8}"/>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5" name="Footer Placeholder 4">
            <a:extLst>
              <a:ext uri="{FF2B5EF4-FFF2-40B4-BE49-F238E27FC236}">
                <a16:creationId xmlns:a16="http://schemas.microsoft.com/office/drawing/2014/main" xmlns="" id="{8F17C3F4-E0FD-4620-8A6E-186B21B5D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E5EFE5-0AB8-43DC-A279-0538572BD4EC}"/>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87457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53E1C-E7C4-4D3E-BF17-72E65A9267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ED65A4F-36B3-412B-A91D-AB80BFD693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B0C9F6-1A79-4181-85D5-C2B37324F865}"/>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5" name="Footer Placeholder 4">
            <a:extLst>
              <a:ext uri="{FF2B5EF4-FFF2-40B4-BE49-F238E27FC236}">
                <a16:creationId xmlns:a16="http://schemas.microsoft.com/office/drawing/2014/main" xmlns="" id="{267E0803-40B8-41D9-8E97-9B6F8CF54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5FDE30-29D7-435E-AAFE-0B50E5FFBEC7}"/>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1641297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048E6F4-8666-4489-9F45-E0458BBA1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5DA924E-F1B3-4F28-93E2-9FF44E7F05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ABE75C-46F5-4C0F-9FA9-92A1E4180CDE}"/>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5" name="Footer Placeholder 4">
            <a:extLst>
              <a:ext uri="{FF2B5EF4-FFF2-40B4-BE49-F238E27FC236}">
                <a16:creationId xmlns:a16="http://schemas.microsoft.com/office/drawing/2014/main" xmlns="" id="{B1D69EFE-8F1D-42AE-9837-065A6FC37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E4CE96-E3B9-415A-95C2-2FD9B817D7EA}"/>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311396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3"/>
          <p:cNvSpPr>
            <a:spLocks noGrp="1"/>
          </p:cNvSpPr>
          <p:nvPr>
            <p:ph type="body" sz="quarter" idx="13"/>
          </p:nvPr>
        </p:nvSpPr>
        <p:spPr>
          <a:xfrm>
            <a:off x="4289063" y="379416"/>
            <a:ext cx="7418221" cy="757237"/>
          </a:xfrm>
          <a:prstGeom prst="rect">
            <a:avLst/>
          </a:prstGeom>
        </p:spPr>
        <p:txBody>
          <a:bodyPr anchor="ctr"/>
          <a:lstStyle>
            <a:lvl1pPr marL="0" indent="0" algn="r">
              <a:buNone/>
              <a:defRPr sz="3733" b="1" i="0" baseline="0">
                <a:solidFill>
                  <a:schemeClr val="tx1">
                    <a:lumMod val="65000"/>
                    <a:lumOff val="35000"/>
                  </a:schemeClr>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40453875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52DBFA-01FE-4103-B1DB-A61610C78E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AD36B8-F8AD-4A05-ACD1-A653CC81D6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32B8A6-5AE8-4C2D-9F96-88897A1D8BD7}"/>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5" name="Footer Placeholder 4">
            <a:extLst>
              <a:ext uri="{FF2B5EF4-FFF2-40B4-BE49-F238E27FC236}">
                <a16:creationId xmlns:a16="http://schemas.microsoft.com/office/drawing/2014/main" xmlns="" id="{1044D0A2-7909-444C-892A-0E97B1952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BB5A2C-0820-4761-95A5-18E0FAE3C85A}"/>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272276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9F4771-8FF8-4EA5-93E3-45DA83A242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68C173-5B6C-4326-B57A-05CB0C2E6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38C358-3DF9-4153-924E-415E0D417100}"/>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5" name="Footer Placeholder 4">
            <a:extLst>
              <a:ext uri="{FF2B5EF4-FFF2-40B4-BE49-F238E27FC236}">
                <a16:creationId xmlns:a16="http://schemas.microsoft.com/office/drawing/2014/main" xmlns="" id="{40250361-515D-4B91-B4AD-2027C13BD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0638B8-81C7-4DAC-A086-389F620B847F}"/>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3236880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3AB0E-B0CC-4972-B93F-7520DA5A1D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7C3FAD0-8A40-4CFC-AB23-FB0F6CFB8D5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77E484-E119-4E01-8203-5A1257F883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C8EA02F-B4E7-4541-89BE-549D6C2C8D04}"/>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6" name="Footer Placeholder 5">
            <a:extLst>
              <a:ext uri="{FF2B5EF4-FFF2-40B4-BE49-F238E27FC236}">
                <a16:creationId xmlns:a16="http://schemas.microsoft.com/office/drawing/2014/main" xmlns="" id="{FEE72640-80BD-44F0-97EB-8A671C56A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E1A8B4-6A4E-45E2-8F72-2AF7199134CF}"/>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275214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7D20B-8971-421C-A6F2-51FE7D77AB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D10611F-C2CE-475A-ACEC-954F86205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B9133BB-7AA5-40DA-8FF6-D35C97232A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C9E680-C1B9-4539-9F37-AC9D3C49BD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A62544B-9704-4076-ABD6-18F31CD14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F2D21-3A09-4764-92EC-7AF799D4E401}"/>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8" name="Footer Placeholder 7">
            <a:extLst>
              <a:ext uri="{FF2B5EF4-FFF2-40B4-BE49-F238E27FC236}">
                <a16:creationId xmlns:a16="http://schemas.microsoft.com/office/drawing/2014/main" xmlns="" id="{AC994E34-2AC5-4E71-A88E-3FC332DD48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3622328-793D-4FEB-BB8F-DAE1AC7293AA}"/>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283551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D5A143-01A2-4637-B3DC-795E3EB8C1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EC1EF18-15E8-4834-93D1-C91AD0926E63}"/>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4" name="Footer Placeholder 3">
            <a:extLst>
              <a:ext uri="{FF2B5EF4-FFF2-40B4-BE49-F238E27FC236}">
                <a16:creationId xmlns:a16="http://schemas.microsoft.com/office/drawing/2014/main" xmlns="" id="{B033AF7B-EC6E-485B-8650-0CE4754B0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4E14EA-9E3C-47A4-97ED-CB3D670D9326}"/>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427513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EB6CFBB-AA8D-4412-8154-1C6D2A180762}"/>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3" name="Footer Placeholder 2">
            <a:extLst>
              <a:ext uri="{FF2B5EF4-FFF2-40B4-BE49-F238E27FC236}">
                <a16:creationId xmlns:a16="http://schemas.microsoft.com/office/drawing/2014/main" xmlns="" id="{DB921B27-B716-4CB3-A9A5-3621ABD8D0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4D67A35-1CB7-4EDC-A602-E326AC484809}"/>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388877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EB7E16-78D4-44CC-87E5-ED18FC017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7CBF9D-6487-46E3-9040-5851CF663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11F1F85-035F-4707-9820-777285357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97670A8-A7DF-4254-AD9D-7080316CEC39}"/>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6" name="Footer Placeholder 5">
            <a:extLst>
              <a:ext uri="{FF2B5EF4-FFF2-40B4-BE49-F238E27FC236}">
                <a16:creationId xmlns:a16="http://schemas.microsoft.com/office/drawing/2014/main" xmlns="" id="{E7705B5E-057D-49B3-B163-BCC5AE422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EA36CC-BA4E-4C57-88B8-465AF772CCD8}"/>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143108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EE901B-75CE-49E5-92FD-94561AE2B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4C43268-D6FB-415B-B914-BAE170B10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75278C-EBEC-4144-A96D-22551A856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180422E-E96C-494B-B0E5-A26F910609BB}"/>
              </a:ext>
            </a:extLst>
          </p:cNvPr>
          <p:cNvSpPr>
            <a:spLocks noGrp="1"/>
          </p:cNvSpPr>
          <p:nvPr>
            <p:ph type="dt" sz="half" idx="10"/>
          </p:nvPr>
        </p:nvSpPr>
        <p:spPr/>
        <p:txBody>
          <a:bodyPr/>
          <a:lstStyle/>
          <a:p>
            <a:fld id="{434C90DA-8A86-480B-B531-EF98501E31D0}" type="datetimeFigureOut">
              <a:rPr lang="en-US" smtClean="0"/>
              <a:t>2/21/18</a:t>
            </a:fld>
            <a:endParaRPr lang="en-US"/>
          </a:p>
        </p:txBody>
      </p:sp>
      <p:sp>
        <p:nvSpPr>
          <p:cNvPr id="6" name="Footer Placeholder 5">
            <a:extLst>
              <a:ext uri="{FF2B5EF4-FFF2-40B4-BE49-F238E27FC236}">
                <a16:creationId xmlns:a16="http://schemas.microsoft.com/office/drawing/2014/main" xmlns="" id="{C62CBDA6-4901-44FE-A90A-5A66E0BFA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8BD1872-DC7F-4F43-A034-15720C8C0725}"/>
              </a:ext>
            </a:extLst>
          </p:cNvPr>
          <p:cNvSpPr>
            <a:spLocks noGrp="1"/>
          </p:cNvSpPr>
          <p:nvPr>
            <p:ph type="sldNum" sz="quarter" idx="12"/>
          </p:nvPr>
        </p:nvSpPr>
        <p:spPr/>
        <p:txBody>
          <a:bodyPr/>
          <a:lstStyle/>
          <a:p>
            <a:fld id="{F82FAFC0-10DA-48A1-B19D-24395851C1A1}" type="slidenum">
              <a:rPr lang="en-US" smtClean="0"/>
              <a:t>‹#›</a:t>
            </a:fld>
            <a:endParaRPr lang="en-US"/>
          </a:p>
        </p:txBody>
      </p:sp>
    </p:spTree>
    <p:extLst>
      <p:ext uri="{BB962C8B-B14F-4D97-AF65-F5344CB8AC3E}">
        <p14:creationId xmlns:p14="http://schemas.microsoft.com/office/powerpoint/2010/main" val="31391243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51B60C5-9664-46D8-8D53-2F0E535FE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7C08CB1-E5E8-4902-8473-8CF01A472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E7403B-9D3E-453B-99C2-80D02014D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C90DA-8A86-480B-B531-EF98501E31D0}" type="datetimeFigureOut">
              <a:rPr lang="en-US" smtClean="0"/>
              <a:t>2/21/18</a:t>
            </a:fld>
            <a:endParaRPr lang="en-US"/>
          </a:p>
        </p:txBody>
      </p:sp>
      <p:sp>
        <p:nvSpPr>
          <p:cNvPr id="5" name="Footer Placeholder 4">
            <a:extLst>
              <a:ext uri="{FF2B5EF4-FFF2-40B4-BE49-F238E27FC236}">
                <a16:creationId xmlns:a16="http://schemas.microsoft.com/office/drawing/2014/main" xmlns="" id="{6333E6F3-93C1-4EA3-95DE-22A2C85B5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61C2730-1BF6-4963-8759-47CC80042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FAFC0-10DA-48A1-B19D-24395851C1A1}" type="slidenum">
              <a:rPr lang="en-US" smtClean="0"/>
              <a:t>‹#›</a:t>
            </a:fld>
            <a:endParaRPr lang="en-US"/>
          </a:p>
        </p:txBody>
      </p:sp>
    </p:spTree>
    <p:extLst>
      <p:ext uri="{BB962C8B-B14F-4D97-AF65-F5344CB8AC3E}">
        <p14:creationId xmlns:p14="http://schemas.microsoft.com/office/powerpoint/2010/main" val="235579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microsoft.com/office/2007/relationships/hdphoto" Target="../media/hdphoto2.wdp"/><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9" Type="http://schemas.openxmlformats.org/officeDocument/2006/relationships/image" Target="../media/image36.png"/><Relationship Id="rId20" Type="http://schemas.openxmlformats.org/officeDocument/2006/relationships/image" Target="../media/image47.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jpeg"/><Relationship Id="rId4" Type="http://schemas.microsoft.com/office/2007/relationships/hdphoto" Target="../media/hdphoto5.wdp"/><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3.wdp"/><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170CF0F-BA30-459A-955E-4EFB2CD19B8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a:ext>
            </a:extLst>
          </a:blip>
          <a:srcRect/>
          <a:stretch/>
        </p:blipFill>
        <p:spPr>
          <a:xfrm>
            <a:off x="-1" y="12553950"/>
            <a:ext cx="12192001" cy="6858000"/>
          </a:xfrm>
          <a:prstGeom prst="rect">
            <a:avLst/>
          </a:prstGeom>
        </p:spPr>
      </p:pic>
      <p:pic>
        <p:nvPicPr>
          <p:cNvPr id="8" name="Picture 7">
            <a:extLst>
              <a:ext uri="{FF2B5EF4-FFF2-40B4-BE49-F238E27FC236}">
                <a16:creationId xmlns:a16="http://schemas.microsoft.com/office/drawing/2014/main" xmlns="" id="{5A27EAD7-276D-43D6-9B13-73A56C03B7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4" name="Picture 6" descr="C:\Users\RICHAR~1.SOL\AppData\Local\Temp\SNAGHTML234deb65.PNG">
            <a:extLst>
              <a:ext uri="{FF2B5EF4-FFF2-40B4-BE49-F238E27FC236}">
                <a16:creationId xmlns:a16="http://schemas.microsoft.com/office/drawing/2014/main" xmlns="" id="{5498B70C-823B-4B41-B44D-EF88D3EBDE8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64147" y="13794517"/>
            <a:ext cx="2463705" cy="2572687"/>
          </a:xfrm>
          <a:prstGeom prst="rect">
            <a:avLst/>
          </a:prstGeom>
          <a:noFill/>
          <a:effectLst>
            <a:outerShdw blurRad="571500" dist="38100" dir="4500000" algn="tr" rotWithShape="0">
              <a:prstClr val="black"/>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2F7EEF98-3C7F-40F4-9533-F0C23493E6DC}"/>
              </a:ext>
            </a:extLst>
          </p:cNvPr>
          <p:cNvSpPr txBox="1"/>
          <p:nvPr/>
        </p:nvSpPr>
        <p:spPr>
          <a:xfrm>
            <a:off x="2526923" y="16634636"/>
            <a:ext cx="7138152" cy="1015663"/>
          </a:xfrm>
          <a:prstGeom prst="rect">
            <a:avLst/>
          </a:prstGeom>
          <a:noFill/>
          <a:effectLst>
            <a:outerShdw blurRad="571500" dist="38100" dir="4500000" algn="tr" rotWithShape="0">
              <a:prstClr val="black"/>
            </a:outerShdw>
          </a:effectLst>
        </p:spPr>
        <p:txBody>
          <a:bodyPr wrap="square" rtlCol="0">
            <a:spAutoFit/>
          </a:bodyPr>
          <a:lstStyle/>
          <a:p>
            <a:pPr algn="ctr"/>
            <a:r>
              <a:rPr lang="en-US" sz="6000" dirty="0">
                <a:solidFill>
                  <a:schemeClr val="bg1"/>
                </a:solidFill>
              </a:rPr>
              <a:t>Smart. Secure. Simple.</a:t>
            </a:r>
          </a:p>
        </p:txBody>
      </p:sp>
      <p:sp>
        <p:nvSpPr>
          <p:cNvPr id="13" name="TextBox 12">
            <a:extLst>
              <a:ext uri="{FF2B5EF4-FFF2-40B4-BE49-F238E27FC236}">
                <a16:creationId xmlns:a16="http://schemas.microsoft.com/office/drawing/2014/main" xmlns="" id="{ED192354-125B-4FCA-B07D-E92BA4711E09}"/>
              </a:ext>
            </a:extLst>
          </p:cNvPr>
          <p:cNvSpPr txBox="1"/>
          <p:nvPr/>
        </p:nvSpPr>
        <p:spPr>
          <a:xfrm>
            <a:off x="2127062" y="4033893"/>
            <a:ext cx="7937876" cy="1015663"/>
          </a:xfrm>
          <a:prstGeom prst="rect">
            <a:avLst/>
          </a:prstGeom>
          <a:noFill/>
          <a:effectLst>
            <a:outerShdw blurRad="825500" dist="38100" dir="18900000" algn="bl" rotWithShape="0">
              <a:prstClr val="black">
                <a:alpha val="72000"/>
              </a:prstClr>
            </a:outerShdw>
          </a:effectLst>
        </p:spPr>
        <p:txBody>
          <a:bodyPr wrap="square" rtlCol="0">
            <a:spAutoFit/>
          </a:bodyPr>
          <a:lstStyle/>
          <a:p>
            <a:pPr algn="ctr"/>
            <a:r>
              <a:rPr lang="en-US" sz="6000" dirty="0">
                <a:solidFill>
                  <a:schemeClr val="bg1"/>
                </a:solidFill>
              </a:rPr>
              <a:t>Smart. Secure. Simple.</a:t>
            </a:r>
          </a:p>
        </p:txBody>
      </p:sp>
      <p:pic>
        <p:nvPicPr>
          <p:cNvPr id="16" name="Picture 6" descr="C:\Users\RICHAR~1.SOL\AppData\Local\Temp\SNAGHTML234deb65.PNG">
            <a:extLst>
              <a:ext uri="{FF2B5EF4-FFF2-40B4-BE49-F238E27FC236}">
                <a16:creationId xmlns:a16="http://schemas.microsoft.com/office/drawing/2014/main" xmlns="" id="{B6E03038-DD1D-465C-849A-AE1FE3F19E1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64146" y="-6982294"/>
            <a:ext cx="2463705" cy="2572687"/>
          </a:xfrm>
          <a:prstGeom prst="rect">
            <a:avLst/>
          </a:prstGeom>
          <a:noFill/>
          <a:effectLst>
            <a:outerShdw blurRad="825500" dist="38100" dir="18900000" algn="bl" rotWithShape="0">
              <a:prstClr val="black">
                <a:alpha val="72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ABD468C-FC62-4E86-BDE9-95BE4E046EF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57350" y="1177426"/>
            <a:ext cx="8877300" cy="2919967"/>
          </a:xfrm>
          <a:prstGeom prst="rect">
            <a:avLst/>
          </a:prstGeom>
          <a:effectLst>
            <a:outerShdw blurRad="381000" algn="ctr" rotWithShape="0">
              <a:prstClr val="black">
                <a:alpha val="86000"/>
              </a:prstClr>
            </a:outerShdw>
          </a:effectLst>
        </p:spPr>
      </p:pic>
      <p:sp>
        <p:nvSpPr>
          <p:cNvPr id="2" name="Rectangle 1"/>
          <p:cNvSpPr/>
          <p:nvPr/>
        </p:nvSpPr>
        <p:spPr>
          <a:xfrm>
            <a:off x="0" y="6743700"/>
            <a:ext cx="12192000"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198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259091" y="2254648"/>
            <a:ext cx="754250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x-none" altLang="x-none" sz="2400">
                <a:latin typeface="Arial" charset="0"/>
              </a:rPr>
              <a:t/>
            </a:r>
            <a:br>
              <a:rPr lang="x-none" altLang="x-none" sz="2400">
                <a:latin typeface="Arial" charset="0"/>
              </a:rPr>
            </a:br>
            <a:endParaRPr lang="x-none" altLang="x-none" sz="2400">
              <a:latin typeface="Arial" charset="0"/>
            </a:endParaRPr>
          </a:p>
          <a:p>
            <a:pPr defTabSz="1219170" eaLnBrk="0" fontAlgn="base" hangingPunct="0">
              <a:spcBef>
                <a:spcPct val="0"/>
              </a:spcBef>
              <a:spcAft>
                <a:spcPct val="0"/>
              </a:spcAft>
            </a:pPr>
            <a:endParaRPr lang="x-none" altLang="x-none" sz="2400">
              <a:latin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73074998"/>
              </p:ext>
            </p:extLst>
          </p:nvPr>
        </p:nvGraphicFramePr>
        <p:xfrm>
          <a:off x="1821466" y="4983140"/>
          <a:ext cx="7863308" cy="1445260"/>
        </p:xfrm>
        <a:graphic>
          <a:graphicData uri="http://schemas.openxmlformats.org/drawingml/2006/table">
            <a:tbl>
              <a:tblPr firstRow="1" bandRow="1">
                <a:tableStyleId>{5C22544A-7EE6-4342-B048-85BDC9FD1C3A}</a:tableStyleId>
              </a:tblPr>
              <a:tblGrid>
                <a:gridCol w="1965827">
                  <a:extLst>
                    <a:ext uri="{9D8B030D-6E8A-4147-A177-3AD203B41FA5}">
                      <a16:colId xmlns:a16="http://schemas.microsoft.com/office/drawing/2014/main" xmlns="" val="20000"/>
                    </a:ext>
                  </a:extLst>
                </a:gridCol>
                <a:gridCol w="1965827">
                  <a:extLst>
                    <a:ext uri="{9D8B030D-6E8A-4147-A177-3AD203B41FA5}">
                      <a16:colId xmlns:a16="http://schemas.microsoft.com/office/drawing/2014/main" xmlns="" val="20001"/>
                    </a:ext>
                  </a:extLst>
                </a:gridCol>
                <a:gridCol w="1965827">
                  <a:extLst>
                    <a:ext uri="{9D8B030D-6E8A-4147-A177-3AD203B41FA5}">
                      <a16:colId xmlns:a16="http://schemas.microsoft.com/office/drawing/2014/main" xmlns="" val="20002"/>
                    </a:ext>
                  </a:extLst>
                </a:gridCol>
                <a:gridCol w="1965827">
                  <a:extLst>
                    <a:ext uri="{9D8B030D-6E8A-4147-A177-3AD203B41FA5}">
                      <a16:colId xmlns:a16="http://schemas.microsoft.com/office/drawing/2014/main" xmlns="" val="20003"/>
                    </a:ext>
                  </a:extLst>
                </a:gridCol>
              </a:tblGrid>
              <a:tr h="399122">
                <a:tc>
                  <a:txBody>
                    <a:bodyPr/>
                    <a:lstStyle/>
                    <a:p>
                      <a:r>
                        <a:rPr lang="en-US" sz="1800" dirty="0"/>
                        <a:t>System</a:t>
                      </a:r>
                    </a:p>
                  </a:txBody>
                  <a:tcPr marL="89987" marR="89987" marT="44994" marB="44994"/>
                </a:tc>
                <a:tc>
                  <a:txBody>
                    <a:bodyPr/>
                    <a:lstStyle/>
                    <a:p>
                      <a:r>
                        <a:rPr lang="en-US" sz="1800" dirty="0"/>
                        <a:t>Dealer Cost</a:t>
                      </a:r>
                    </a:p>
                  </a:txBody>
                  <a:tcPr marL="89987" marR="89987" marT="44994" marB="44994"/>
                </a:tc>
                <a:tc>
                  <a:txBody>
                    <a:bodyPr/>
                    <a:lstStyle/>
                    <a:p>
                      <a:r>
                        <a:rPr lang="en-US" sz="1800" dirty="0"/>
                        <a:t>Labor</a:t>
                      </a:r>
                    </a:p>
                  </a:txBody>
                  <a:tcPr marL="89987" marR="89987" marT="44994" marB="44994"/>
                </a:tc>
                <a:tc>
                  <a:txBody>
                    <a:bodyPr/>
                    <a:lstStyle/>
                    <a:p>
                      <a:r>
                        <a:rPr lang="en-US" sz="1800" dirty="0"/>
                        <a:t>Total Cost</a:t>
                      </a:r>
                    </a:p>
                  </a:txBody>
                  <a:tcPr marL="89987" marR="89987" marT="44994" marB="44994"/>
                </a:tc>
                <a:extLst>
                  <a:ext uri="{0D108BD9-81ED-4DB2-BD59-A6C34878D82A}">
                    <a16:rowId xmlns:a16="http://schemas.microsoft.com/office/drawing/2014/main" xmlns="" val="10000"/>
                  </a:ext>
                </a:extLst>
              </a:tr>
              <a:tr h="647016">
                <a:tc>
                  <a:txBody>
                    <a:bodyPr/>
                    <a:lstStyle/>
                    <a:p>
                      <a:r>
                        <a:rPr lang="en-US" sz="1800" dirty="0"/>
                        <a:t>DSC Kit</a:t>
                      </a:r>
                    </a:p>
                  </a:txBody>
                  <a:tcPr marL="89987" marR="89987" marT="44994" marB="44994"/>
                </a:tc>
                <a:tc>
                  <a:txBody>
                    <a:bodyPr/>
                    <a:lstStyle/>
                    <a:p>
                      <a:r>
                        <a:rPr lang="en-US" sz="1800" dirty="0"/>
                        <a:t>$150</a:t>
                      </a:r>
                    </a:p>
                  </a:txBody>
                  <a:tcPr marL="89987" marR="89987" marT="44994" marB="44994"/>
                </a:tc>
                <a:tc>
                  <a:txBody>
                    <a:bodyPr/>
                    <a:lstStyle/>
                    <a:p>
                      <a:r>
                        <a:rPr lang="en-US" sz="1800" dirty="0"/>
                        <a:t>$600-$900 (prewire + install)</a:t>
                      </a:r>
                    </a:p>
                  </a:txBody>
                  <a:tcPr marL="89987" marR="89987" marT="44994" marB="44994"/>
                </a:tc>
                <a:tc>
                  <a:txBody>
                    <a:bodyPr/>
                    <a:lstStyle/>
                    <a:p>
                      <a:r>
                        <a:rPr lang="en-US" sz="1800" dirty="0"/>
                        <a:t>$750-$1050</a:t>
                      </a:r>
                    </a:p>
                  </a:txBody>
                  <a:tcPr marL="89987" marR="89987" marT="44994" marB="44994"/>
                </a:tc>
                <a:extLst>
                  <a:ext uri="{0D108BD9-81ED-4DB2-BD59-A6C34878D82A}">
                    <a16:rowId xmlns:a16="http://schemas.microsoft.com/office/drawing/2014/main" xmlns="" val="10001"/>
                  </a:ext>
                </a:extLst>
              </a:tr>
              <a:tr h="399122">
                <a:tc>
                  <a:txBody>
                    <a:bodyPr/>
                    <a:lstStyle/>
                    <a:p>
                      <a:r>
                        <a:rPr lang="en-US" sz="1800" dirty="0"/>
                        <a:t>Clare Secure</a:t>
                      </a:r>
                    </a:p>
                  </a:txBody>
                  <a:tcPr marL="89987" marR="89987" marT="44994" marB="44994"/>
                </a:tc>
                <a:tc>
                  <a:txBody>
                    <a:bodyPr/>
                    <a:lstStyle/>
                    <a:p>
                      <a:r>
                        <a:rPr lang="en-US" sz="1800" dirty="0" smtClean="0"/>
                        <a:t>Less than $400</a:t>
                      </a:r>
                      <a:endParaRPr lang="en-US" sz="1800" dirty="0"/>
                    </a:p>
                  </a:txBody>
                  <a:tcPr marL="89987" marR="89987" marT="44994" marB="44994"/>
                </a:tc>
                <a:tc>
                  <a:txBody>
                    <a:bodyPr/>
                    <a:lstStyle/>
                    <a:p>
                      <a:r>
                        <a:rPr lang="en-US" sz="1800" dirty="0"/>
                        <a:t>$120 (2 </a:t>
                      </a:r>
                      <a:r>
                        <a:rPr lang="en-US" sz="1800" dirty="0" err="1"/>
                        <a:t>hrs</a:t>
                      </a:r>
                      <a:r>
                        <a:rPr lang="en-US" sz="1800" dirty="0"/>
                        <a:t>)</a:t>
                      </a:r>
                    </a:p>
                  </a:txBody>
                  <a:tcPr marL="89987" marR="89987" marT="44994" marB="44994"/>
                </a:tc>
                <a:tc>
                  <a:txBody>
                    <a:bodyPr/>
                    <a:lstStyle/>
                    <a:p>
                      <a:r>
                        <a:rPr lang="en-US" sz="1800" dirty="0"/>
                        <a:t>$600</a:t>
                      </a:r>
                    </a:p>
                  </a:txBody>
                  <a:tcPr marL="89987" marR="89987" marT="44994" marB="44994"/>
                </a:tc>
                <a:extLst>
                  <a:ext uri="{0D108BD9-81ED-4DB2-BD59-A6C34878D82A}">
                    <a16:rowId xmlns:a16="http://schemas.microsoft.com/office/drawing/2014/main" xmlns="" val="10002"/>
                  </a:ext>
                </a:extLst>
              </a:tr>
            </a:tbl>
          </a:graphicData>
        </a:graphic>
      </p:graphicFrame>
      <p:sp>
        <p:nvSpPr>
          <p:cNvPr id="11" name="TextBox 10"/>
          <p:cNvSpPr txBox="1"/>
          <p:nvPr/>
        </p:nvSpPr>
        <p:spPr>
          <a:xfrm>
            <a:off x="1928996" y="4141006"/>
            <a:ext cx="7648248" cy="707886"/>
          </a:xfrm>
          <a:prstGeom prst="rect">
            <a:avLst/>
          </a:prstGeom>
          <a:noFill/>
        </p:spPr>
        <p:txBody>
          <a:bodyPr wrap="square" rtlCol="0">
            <a:spAutoFit/>
          </a:bodyPr>
          <a:lstStyle/>
          <a:p>
            <a:pPr algn="ctr"/>
            <a:r>
              <a:rPr lang="en-US" sz="2000" dirty="0" smtClean="0"/>
              <a:t>Clare Secure Kits </a:t>
            </a:r>
            <a:r>
              <a:rPr lang="en-US" sz="2000" dirty="0"/>
              <a:t>include: </a:t>
            </a:r>
            <a:r>
              <a:rPr lang="en-US" sz="2000" dirty="0" smtClean="0"/>
              <a:t>smart home </a:t>
            </a:r>
            <a:r>
              <a:rPr lang="en-US" sz="2000" smtClean="0"/>
              <a:t>controller, security </a:t>
            </a:r>
            <a:r>
              <a:rPr lang="en-US" sz="2000" dirty="0" smtClean="0"/>
              <a:t>panel</a:t>
            </a:r>
            <a:r>
              <a:rPr lang="en-US" sz="2000" dirty="0"/>
              <a:t>, keypad, </a:t>
            </a:r>
            <a:r>
              <a:rPr lang="en-US" sz="2000" dirty="0" smtClean="0"/>
              <a:t>3 </a:t>
            </a:r>
            <a:r>
              <a:rPr lang="en-US" sz="2000" dirty="0"/>
              <a:t>door/window sensors, &amp; 1 </a:t>
            </a:r>
            <a:r>
              <a:rPr lang="en-US" sz="2000" dirty="0" smtClean="0"/>
              <a:t>motion sensor</a:t>
            </a:r>
            <a:endParaRPr lang="en-US" sz="2000" dirty="0"/>
          </a:p>
        </p:txBody>
      </p:sp>
      <p:sp>
        <p:nvSpPr>
          <p:cNvPr id="9" name="Rectangle 8">
            <a:extLst>
              <a:ext uri="{FF2B5EF4-FFF2-40B4-BE49-F238E27FC236}">
                <a16:creationId xmlns:a16="http://schemas.microsoft.com/office/drawing/2014/main" xmlns="" id="{2B75AA24-5ED4-41CE-B3F3-4B66F7A72DC9}"/>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408069" y="-10638"/>
            <a:ext cx="4243301" cy="369332"/>
          </a:xfrm>
          <a:prstGeom prst="rect">
            <a:avLst/>
          </a:prstGeom>
        </p:spPr>
        <p:txBody>
          <a:bodyPr wrap="square">
            <a:spAutoFit/>
          </a:bodyPr>
          <a:lstStyle/>
          <a:p>
            <a:pPr algn="r"/>
            <a:r>
              <a:rPr lang="en-US" dirty="0" smtClean="0">
                <a:solidFill>
                  <a:schemeClr val="bg1"/>
                </a:solidFill>
              </a:rPr>
              <a:t>Security System Cost Comparison</a:t>
            </a:r>
            <a:endParaRPr lang="en-US" dirty="0">
              <a:solidFill>
                <a:schemeClr val="bg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7973" y="555636"/>
            <a:ext cx="6755990" cy="34511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3203" y="1110932"/>
            <a:ext cx="2986469" cy="2536723"/>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98250" y="2448839"/>
            <a:ext cx="1246523" cy="99010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344053">
            <a:off x="9756801" y="2721416"/>
            <a:ext cx="723987" cy="103744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13309" y="3156620"/>
            <a:ext cx="328252" cy="521005"/>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77612" y="3146708"/>
            <a:ext cx="328252" cy="521005"/>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107530" y="3136956"/>
            <a:ext cx="328252" cy="521005"/>
          </a:xfrm>
          <a:prstGeom prst="rect">
            <a:avLst/>
          </a:prstGeom>
        </p:spPr>
      </p:pic>
    </p:spTree>
    <p:extLst>
      <p:ext uri="{BB962C8B-B14F-4D97-AF65-F5344CB8AC3E}">
        <p14:creationId xmlns:p14="http://schemas.microsoft.com/office/powerpoint/2010/main" val="360981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259091" y="2254648"/>
            <a:ext cx="7542508"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x-none" altLang="x-none" sz="2400">
                <a:latin typeface="Arial" charset="0"/>
              </a:rPr>
              <a:t/>
            </a:r>
            <a:br>
              <a:rPr lang="x-none" altLang="x-none" sz="2400">
                <a:latin typeface="Arial" charset="0"/>
              </a:rPr>
            </a:br>
            <a:endParaRPr lang="x-none" altLang="x-none" sz="2400">
              <a:latin typeface="Arial" charset="0"/>
            </a:endParaRPr>
          </a:p>
          <a:p>
            <a:pPr defTabSz="1219170" eaLnBrk="0" fontAlgn="base" hangingPunct="0">
              <a:spcBef>
                <a:spcPct val="0"/>
              </a:spcBef>
              <a:spcAft>
                <a:spcPct val="0"/>
              </a:spcAft>
            </a:pPr>
            <a:endParaRPr lang="x-none" altLang="x-none" sz="2400">
              <a:latin typeface="Arial" charset="0"/>
            </a:endParaRPr>
          </a:p>
        </p:txBody>
      </p:sp>
      <p:sp>
        <p:nvSpPr>
          <p:cNvPr id="9" name="Rectangle 8">
            <a:extLst>
              <a:ext uri="{FF2B5EF4-FFF2-40B4-BE49-F238E27FC236}">
                <a16:creationId xmlns:a16="http://schemas.microsoft.com/office/drawing/2014/main" xmlns="" id="{2B75AA24-5ED4-41CE-B3F3-4B66F7A72DC9}"/>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solidFill>
                  <a:schemeClr val="bg1"/>
                </a:solidFill>
              </a:rPr>
              <a:t>Builder Base Package Proposal</a:t>
            </a:r>
            <a:r>
              <a:rPr lang="en-US" dirty="0">
                <a:solidFill>
                  <a:schemeClr val="bg1"/>
                </a:solidFill>
              </a:rPr>
              <a:t>	 </a:t>
            </a:r>
          </a:p>
        </p:txBody>
      </p:sp>
      <p:graphicFrame>
        <p:nvGraphicFramePr>
          <p:cNvPr id="5" name="Table 4">
            <a:extLst>
              <a:ext uri="{FF2B5EF4-FFF2-40B4-BE49-F238E27FC236}">
                <a16:creationId xmlns:a16="http://schemas.microsoft.com/office/drawing/2014/main" xmlns="" id="{C980712F-433E-4DD8-A872-4799B31CE713}"/>
              </a:ext>
            </a:extLst>
          </p:cNvPr>
          <p:cNvGraphicFramePr>
            <a:graphicFrameLocks noGrp="1"/>
          </p:cNvGraphicFramePr>
          <p:nvPr>
            <p:extLst>
              <p:ext uri="{D42A27DB-BD31-4B8C-83A1-F6EECF244321}">
                <p14:modId xmlns:p14="http://schemas.microsoft.com/office/powerpoint/2010/main" val="1188779302"/>
              </p:ext>
            </p:extLst>
          </p:nvPr>
        </p:nvGraphicFramePr>
        <p:xfrm>
          <a:off x="5045035" y="1300814"/>
          <a:ext cx="6357257" cy="4147626"/>
        </p:xfrm>
        <a:graphic>
          <a:graphicData uri="http://schemas.openxmlformats.org/drawingml/2006/table">
            <a:tbl>
              <a:tblPr>
                <a:tableStyleId>{5C22544A-7EE6-4342-B048-85BDC9FD1C3A}</a:tableStyleId>
              </a:tblPr>
              <a:tblGrid>
                <a:gridCol w="3048676">
                  <a:extLst>
                    <a:ext uri="{9D8B030D-6E8A-4147-A177-3AD203B41FA5}">
                      <a16:colId xmlns:a16="http://schemas.microsoft.com/office/drawing/2014/main" xmlns="" val="178707917"/>
                    </a:ext>
                  </a:extLst>
                </a:gridCol>
                <a:gridCol w="2657105">
                  <a:extLst>
                    <a:ext uri="{9D8B030D-6E8A-4147-A177-3AD203B41FA5}">
                      <a16:colId xmlns:a16="http://schemas.microsoft.com/office/drawing/2014/main" xmlns="" val="2365734970"/>
                    </a:ext>
                  </a:extLst>
                </a:gridCol>
                <a:gridCol w="651476">
                  <a:extLst>
                    <a:ext uri="{9D8B030D-6E8A-4147-A177-3AD203B41FA5}">
                      <a16:colId xmlns:a16="http://schemas.microsoft.com/office/drawing/2014/main" xmlns="" val="1770688083"/>
                    </a:ext>
                  </a:extLst>
                </a:gridCol>
              </a:tblGrid>
              <a:tr h="419017">
                <a:tc>
                  <a:txBody>
                    <a:bodyPr/>
                    <a:lstStyle/>
                    <a:p>
                      <a:pPr algn="l" fontAlgn="b"/>
                      <a:r>
                        <a:rPr lang="en-US" sz="2400" b="1" u="none" strike="noStrike" dirty="0" smtClean="0">
                          <a:solidFill>
                            <a:schemeClr val="tx1"/>
                          </a:solidFill>
                          <a:effectLst/>
                        </a:rPr>
                        <a:t>  Product </a:t>
                      </a:r>
                      <a:r>
                        <a:rPr lang="en-US" sz="2400" b="1" u="none" strike="noStrike" dirty="0">
                          <a:solidFill>
                            <a:schemeClr val="tx1"/>
                          </a:solidFill>
                          <a:effectLst/>
                        </a:rPr>
                        <a:t>Description</a:t>
                      </a:r>
                      <a:endParaRPr lang="en-US" sz="2400" b="1" i="0" u="none" strike="noStrike" dirty="0">
                        <a:solidFill>
                          <a:schemeClr val="tx1"/>
                        </a:solidFill>
                        <a:effectLst/>
                        <a:latin typeface="Calibri" panose="020F0502020204030204" pitchFamily="34" charset="0"/>
                      </a:endParaRPr>
                    </a:p>
                  </a:txBody>
                  <a:tcPr marL="9525" marR="9525" marT="9525" marB="0" anchor="b"/>
                </a:tc>
                <a:tc>
                  <a:txBody>
                    <a:bodyPr/>
                    <a:lstStyle/>
                    <a:p>
                      <a:pPr algn="l" fontAlgn="b"/>
                      <a:r>
                        <a:rPr lang="en-US" sz="2400" b="1" u="none" strike="noStrike" dirty="0" smtClean="0">
                          <a:solidFill>
                            <a:schemeClr val="tx1"/>
                          </a:solidFill>
                          <a:effectLst/>
                        </a:rPr>
                        <a:t>  PN</a:t>
                      </a:r>
                      <a:endParaRPr lang="en-US" sz="2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2400" b="1" u="none" strike="noStrike" dirty="0">
                          <a:solidFill>
                            <a:schemeClr val="tx1"/>
                          </a:solidFill>
                          <a:effectLst/>
                        </a:rPr>
                        <a:t>Qty</a:t>
                      </a:r>
                      <a:endParaRPr lang="en-US" sz="2400" b="1"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76291913"/>
                  </a:ext>
                </a:extLst>
              </a:tr>
              <a:tr h="827398">
                <a:tc>
                  <a:txBody>
                    <a:bodyPr/>
                    <a:lstStyle/>
                    <a:p>
                      <a:pPr algn="l" fontAlgn="b"/>
                      <a:r>
                        <a:rPr lang="en-US" sz="2400" u="none" strike="noStrike" dirty="0" smtClean="0">
                          <a:effectLst/>
                        </a:rPr>
                        <a:t>  </a:t>
                      </a:r>
                      <a:r>
                        <a:rPr lang="en-US" sz="2400" u="none" strike="noStrike" dirty="0" err="1" smtClean="0">
                          <a:effectLst/>
                        </a:rPr>
                        <a:t>CLIQ.Mini</a:t>
                      </a:r>
                      <a:r>
                        <a:rPr lang="en-US" sz="2400" u="none" strike="noStrike" dirty="0" smtClean="0">
                          <a:effectLst/>
                        </a:rPr>
                        <a:t> </a:t>
                      </a:r>
                      <a:r>
                        <a:rPr lang="en-US" sz="2400" u="none" strike="noStrike" dirty="0">
                          <a:effectLst/>
                        </a:rPr>
                        <a:t>and Helix</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dirty="0" smtClean="0">
                          <a:effectLst/>
                        </a:rPr>
                        <a:t>  CLIQ.SECURE-10</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05924836"/>
                  </a:ext>
                </a:extLst>
              </a:tr>
              <a:tr h="827398">
                <a:tc>
                  <a:txBody>
                    <a:bodyPr/>
                    <a:lstStyle/>
                    <a:p>
                      <a:pPr algn="l" fontAlgn="b"/>
                      <a:r>
                        <a:rPr lang="en-US" sz="2400" u="none" strike="noStrike" dirty="0" smtClean="0">
                          <a:effectLst/>
                        </a:rPr>
                        <a:t>  Z-Wave </a:t>
                      </a:r>
                      <a:r>
                        <a:rPr lang="en-US" sz="2400" u="none" strike="noStrike" dirty="0">
                          <a:effectLst/>
                        </a:rPr>
                        <a:t>light </a:t>
                      </a:r>
                      <a:r>
                        <a:rPr lang="en-US" sz="2400" u="none" strike="noStrike" dirty="0" smtClean="0">
                          <a:effectLst/>
                        </a:rPr>
                        <a:t>switches</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dirty="0" smtClean="0">
                          <a:effectLst/>
                        </a:rPr>
                        <a:t>  CL-MNS-W-10</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9459344"/>
                  </a:ext>
                </a:extLst>
              </a:tr>
              <a:tr h="827398">
                <a:tc>
                  <a:txBody>
                    <a:bodyPr/>
                    <a:lstStyle/>
                    <a:p>
                      <a:pPr algn="l" fontAlgn="b"/>
                      <a:r>
                        <a:rPr lang="en-US" sz="2400" u="none" strike="noStrike" dirty="0" smtClean="0">
                          <a:effectLst/>
                        </a:rPr>
                        <a:t>  Clare </a:t>
                      </a:r>
                      <a:r>
                        <a:rPr lang="en-US" sz="2400" u="none" strike="noStrike" dirty="0">
                          <a:effectLst/>
                        </a:rPr>
                        <a:t>Video Doorbell</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dirty="0" smtClean="0">
                          <a:effectLst/>
                        </a:rPr>
                        <a:t>  CVP-B2DB50-ODIW</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07227848"/>
                  </a:ext>
                </a:extLst>
              </a:tr>
              <a:tr h="827398">
                <a:tc>
                  <a:txBody>
                    <a:bodyPr/>
                    <a:lstStyle/>
                    <a:p>
                      <a:pPr algn="l" fontAlgn="b"/>
                      <a:r>
                        <a:rPr lang="en-US" sz="2400" u="none" strike="noStrike" dirty="0" smtClean="0">
                          <a:effectLst/>
                        </a:rPr>
                        <a:t>  Wi-Fi access point</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400" u="none" strike="noStrike" dirty="0" smtClean="0">
                          <a:effectLst/>
                        </a:rPr>
                        <a:t>  EW-7438RPn </a:t>
                      </a:r>
                      <a:r>
                        <a:rPr lang="en-US" sz="2400" u="none" strike="noStrike" dirty="0">
                          <a:effectLst/>
                        </a:rPr>
                        <a:t>Mini</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45810274"/>
                  </a:ext>
                </a:extLst>
              </a:tr>
              <a:tr h="419017">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accent5">
                        <a:lumMod val="60000"/>
                        <a:lumOff val="40000"/>
                      </a:schemeClr>
                    </a:solid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accent5">
                        <a:lumMod val="60000"/>
                        <a:lumOff val="40000"/>
                      </a:schemeClr>
                    </a:solidFill>
                  </a:tcPr>
                </a:tc>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b">
                    <a:solidFill>
                      <a:schemeClr val="accent5">
                        <a:lumMod val="60000"/>
                        <a:lumOff val="40000"/>
                      </a:schemeClr>
                    </a:solidFill>
                  </a:tcPr>
                </a:tc>
                <a:extLst>
                  <a:ext uri="{0D108BD9-81ED-4DB2-BD59-A6C34878D82A}">
                    <a16:rowId xmlns:a16="http://schemas.microsoft.com/office/drawing/2014/main" xmlns="" val="1749018503"/>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8881" y="1592004"/>
            <a:ext cx="3563520" cy="302687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2853" y="3165214"/>
            <a:ext cx="941472" cy="13791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4802" y="3342195"/>
            <a:ext cx="941472" cy="13791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7819" y="3541120"/>
            <a:ext cx="941472" cy="137915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24369" y="3965482"/>
            <a:ext cx="757715" cy="806394"/>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881" y="3555759"/>
            <a:ext cx="437611" cy="1165587"/>
          </a:xfrm>
          <a:prstGeom prst="rect">
            <a:avLst/>
          </a:prstGeom>
        </p:spPr>
      </p:pic>
    </p:spTree>
    <p:extLst>
      <p:ext uri="{BB962C8B-B14F-4D97-AF65-F5344CB8AC3E}">
        <p14:creationId xmlns:p14="http://schemas.microsoft.com/office/powerpoint/2010/main" val="372587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23104DD-475D-438E-9E2A-3D6FE7C12694}"/>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6B74690-EE90-4F6B-84CC-884EC0C3C80B}"/>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Strategic </a:t>
            </a:r>
            <a:r>
              <a:rPr lang="en-US" sz="2000" dirty="0" smtClean="0">
                <a:solidFill>
                  <a:schemeClr val="bg1"/>
                </a:solidFill>
              </a:rPr>
              <a:t>Focus </a:t>
            </a:r>
            <a:r>
              <a:rPr lang="mr-IN" sz="2000" dirty="0" smtClean="0">
                <a:solidFill>
                  <a:schemeClr val="bg1"/>
                </a:solidFill>
              </a:rPr>
              <a:t>–</a:t>
            </a:r>
            <a:r>
              <a:rPr lang="en-US" sz="2000" dirty="0" smtClean="0">
                <a:solidFill>
                  <a:schemeClr val="bg1"/>
                </a:solidFill>
              </a:rPr>
              <a:t> Conversion Rates with Security</a:t>
            </a:r>
            <a:endParaRPr lang="en-US" sz="2000" dirty="0">
              <a:solidFill>
                <a:schemeClr val="bg1"/>
              </a:solidFill>
            </a:endParaRPr>
          </a:p>
        </p:txBody>
      </p:sp>
      <p:sp>
        <p:nvSpPr>
          <p:cNvPr id="5" name="TextBox 4">
            <a:extLst>
              <a:ext uri="{FF2B5EF4-FFF2-40B4-BE49-F238E27FC236}">
                <a16:creationId xmlns:a16="http://schemas.microsoft.com/office/drawing/2014/main" xmlns="" id="{20915FA1-2805-4B24-AAEB-A1683573C574}"/>
              </a:ext>
            </a:extLst>
          </p:cNvPr>
          <p:cNvSpPr txBox="1"/>
          <p:nvPr/>
        </p:nvSpPr>
        <p:spPr>
          <a:xfrm>
            <a:off x="2640385" y="883244"/>
            <a:ext cx="6922954" cy="1508105"/>
          </a:xfrm>
          <a:prstGeom prst="rect">
            <a:avLst/>
          </a:prstGeom>
          <a:noFill/>
        </p:spPr>
        <p:txBody>
          <a:bodyPr wrap="square" rtlCol="0">
            <a:spAutoFit/>
          </a:bodyPr>
          <a:lstStyle/>
          <a:p>
            <a:r>
              <a:rPr lang="en-US" sz="3200" dirty="0">
                <a:solidFill>
                  <a:srgbClr val="522E83"/>
                </a:solidFill>
              </a:rPr>
              <a:t>The Results</a:t>
            </a:r>
          </a:p>
          <a:p>
            <a:endParaRPr lang="en-US" sz="2000" dirty="0">
              <a:solidFill>
                <a:schemeClr val="bg2">
                  <a:lumMod val="50000"/>
                </a:schemeClr>
              </a:solidFill>
            </a:endParaRPr>
          </a:p>
          <a:p>
            <a:pPr marL="342900" indent="-342900">
              <a:buFont typeface="Wingdings" panose="05000000000000000000" pitchFamily="2" charset="2"/>
              <a:buChar char="Ø"/>
            </a:pPr>
            <a:r>
              <a:rPr lang="en-US" sz="2000" dirty="0">
                <a:solidFill>
                  <a:schemeClr val="bg2">
                    <a:lumMod val="50000"/>
                  </a:schemeClr>
                </a:solidFill>
              </a:rPr>
              <a:t>CASE Study:  DR Horton </a:t>
            </a:r>
          </a:p>
          <a:p>
            <a:pPr marL="342900" indent="-342900">
              <a:buFont typeface="Wingdings" panose="05000000000000000000" pitchFamily="2" charset="2"/>
              <a:buChar char="Ø"/>
            </a:pPr>
            <a:endParaRPr lang="en-US" sz="2000" dirty="0">
              <a:solidFill>
                <a:schemeClr val="bg2">
                  <a:lumMod val="50000"/>
                </a:schemeClr>
              </a:solidFill>
            </a:endParaRPr>
          </a:p>
        </p:txBody>
      </p:sp>
      <p:graphicFrame>
        <p:nvGraphicFramePr>
          <p:cNvPr id="6" name="Chart 5">
            <a:extLst>
              <a:ext uri="{FF2B5EF4-FFF2-40B4-BE49-F238E27FC236}">
                <a16:creationId xmlns:a16="http://schemas.microsoft.com/office/drawing/2014/main" xmlns="" id="{5E030991-093D-487C-9AC1-8099D33045D8}"/>
              </a:ext>
            </a:extLst>
          </p:cNvPr>
          <p:cNvGraphicFramePr>
            <a:graphicFrameLocks/>
          </p:cNvGraphicFramePr>
          <p:nvPr>
            <p:extLst>
              <p:ext uri="{D42A27DB-BD31-4B8C-83A1-F6EECF244321}">
                <p14:modId xmlns:p14="http://schemas.microsoft.com/office/powerpoint/2010/main" val="739946884"/>
              </p:ext>
            </p:extLst>
          </p:nvPr>
        </p:nvGraphicFramePr>
        <p:xfrm>
          <a:off x="1306286" y="2198914"/>
          <a:ext cx="9100457"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5967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A1FDBFC-A080-4631-9099-5317B8BE795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5656454" y="356106"/>
            <a:ext cx="6535545" cy="6501894"/>
          </a:xfrm>
          <a:prstGeom prst="rect">
            <a:avLst/>
          </a:prstGeom>
        </p:spPr>
      </p:pic>
      <p:sp>
        <p:nvSpPr>
          <p:cNvPr id="9" name="Rectangle 8">
            <a:extLst>
              <a:ext uri="{FF2B5EF4-FFF2-40B4-BE49-F238E27FC236}">
                <a16:creationId xmlns:a16="http://schemas.microsoft.com/office/drawing/2014/main" xmlns="" id="{84568B1E-8FE0-436E-9022-502E2B5AFEED}"/>
              </a:ext>
            </a:extLst>
          </p:cNvPr>
          <p:cNvSpPr/>
          <p:nvPr/>
        </p:nvSpPr>
        <p:spPr>
          <a:xfrm>
            <a:off x="5734498" y="194731"/>
            <a:ext cx="362817" cy="6470920"/>
          </a:xfrm>
          <a:prstGeom prst="rect">
            <a:avLst/>
          </a:prstGeom>
          <a:gradFill flip="none" rotWithShape="1">
            <a:gsLst>
              <a:gs pos="57000">
                <a:schemeClr val="bg1"/>
              </a:gs>
              <a:gs pos="88000">
                <a:schemeClr val="bg1">
                  <a:alpha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5066F60E-8F38-4DF0-BB89-851EC40597FE}"/>
              </a:ext>
            </a:extLst>
          </p:cNvPr>
          <p:cNvSpPr txBox="1"/>
          <p:nvPr/>
        </p:nvSpPr>
        <p:spPr>
          <a:xfrm>
            <a:off x="471001" y="1629867"/>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Broad Device Support</a:t>
            </a:r>
          </a:p>
        </p:txBody>
      </p:sp>
      <p:sp>
        <p:nvSpPr>
          <p:cNvPr id="65" name="TextBox 64">
            <a:extLst>
              <a:ext uri="{FF2B5EF4-FFF2-40B4-BE49-F238E27FC236}">
                <a16:creationId xmlns:a16="http://schemas.microsoft.com/office/drawing/2014/main" xmlns="" id="{0A4DF46F-3697-4603-BD39-A048623A1397}"/>
              </a:ext>
            </a:extLst>
          </p:cNvPr>
          <p:cNvSpPr txBox="1"/>
          <p:nvPr/>
        </p:nvSpPr>
        <p:spPr>
          <a:xfrm>
            <a:off x="471001" y="1896524"/>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Remotely managed</a:t>
            </a:r>
          </a:p>
        </p:txBody>
      </p:sp>
      <p:sp>
        <p:nvSpPr>
          <p:cNvPr id="68" name="TextBox 67">
            <a:extLst>
              <a:ext uri="{FF2B5EF4-FFF2-40B4-BE49-F238E27FC236}">
                <a16:creationId xmlns:a16="http://schemas.microsoft.com/office/drawing/2014/main" xmlns="" id="{ABF1DE15-5DC4-4751-973B-1A2A72D66CFB}"/>
              </a:ext>
            </a:extLst>
          </p:cNvPr>
          <p:cNvSpPr txBox="1"/>
          <p:nvPr/>
        </p:nvSpPr>
        <p:spPr>
          <a:xfrm>
            <a:off x="2717918" y="1629804"/>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Installs in minutes</a:t>
            </a:r>
          </a:p>
        </p:txBody>
      </p:sp>
      <p:sp>
        <p:nvSpPr>
          <p:cNvPr id="69" name="TextBox 68">
            <a:extLst>
              <a:ext uri="{FF2B5EF4-FFF2-40B4-BE49-F238E27FC236}">
                <a16:creationId xmlns:a16="http://schemas.microsoft.com/office/drawing/2014/main" xmlns="" id="{72230753-A065-4F0E-BB7C-593F6C064794}"/>
              </a:ext>
            </a:extLst>
          </p:cNvPr>
          <p:cNvSpPr txBox="1"/>
          <p:nvPr/>
        </p:nvSpPr>
        <p:spPr>
          <a:xfrm>
            <a:off x="2717918" y="1896461"/>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Mobile Access via Clare Cloud</a:t>
            </a:r>
          </a:p>
        </p:txBody>
      </p:sp>
      <p:sp>
        <p:nvSpPr>
          <p:cNvPr id="71" name="TextBox 70">
            <a:extLst>
              <a:ext uri="{FF2B5EF4-FFF2-40B4-BE49-F238E27FC236}">
                <a16:creationId xmlns:a16="http://schemas.microsoft.com/office/drawing/2014/main" xmlns="" id="{5596A0EC-5AEA-4DBA-83F3-72C3F2764454}"/>
              </a:ext>
            </a:extLst>
          </p:cNvPr>
          <p:cNvSpPr txBox="1"/>
          <p:nvPr/>
        </p:nvSpPr>
        <p:spPr>
          <a:xfrm>
            <a:off x="-400809" y="3150678"/>
            <a:ext cx="3228898" cy="307777"/>
          </a:xfrm>
          <a:prstGeom prst="rect">
            <a:avLst/>
          </a:prstGeom>
          <a:noFill/>
          <a:effectLst/>
        </p:spPr>
        <p:txBody>
          <a:bodyPr wrap="square" rtlCol="0">
            <a:spAutoFit/>
          </a:bodyPr>
          <a:lstStyle/>
          <a:p>
            <a:pPr marL="171450" indent="-171450" algn="ctr">
              <a:buFont typeface="Arial" panose="020B0604020202020204" pitchFamily="34" charset="0"/>
              <a:buChar char="•"/>
            </a:pPr>
            <a:r>
              <a:rPr lang="en-US" sz="1400" dirty="0">
                <a:solidFill>
                  <a:schemeClr val="bg2">
                    <a:lumMod val="50000"/>
                  </a:schemeClr>
                </a:solidFill>
              </a:rPr>
              <a:t>Wireless Security</a:t>
            </a:r>
          </a:p>
        </p:txBody>
      </p:sp>
      <p:sp>
        <p:nvSpPr>
          <p:cNvPr id="72" name="TextBox 71">
            <a:extLst>
              <a:ext uri="{FF2B5EF4-FFF2-40B4-BE49-F238E27FC236}">
                <a16:creationId xmlns:a16="http://schemas.microsoft.com/office/drawing/2014/main" xmlns="" id="{D4B27A2A-0657-45DA-B54B-5C9FCA7E41D1}"/>
              </a:ext>
            </a:extLst>
          </p:cNvPr>
          <p:cNvSpPr txBox="1"/>
          <p:nvPr/>
        </p:nvSpPr>
        <p:spPr>
          <a:xfrm>
            <a:off x="263847" y="3509863"/>
            <a:ext cx="4803454" cy="523220"/>
          </a:xfrm>
          <a:prstGeom prst="rect">
            <a:avLst/>
          </a:prstGeom>
          <a:noFill/>
          <a:effectLst/>
        </p:spPr>
        <p:txBody>
          <a:bodyPr wrap="square" rtlCol="0">
            <a:spAutoFit/>
          </a:bodyPr>
          <a:lstStyle/>
          <a:p>
            <a:pPr algn="ctr"/>
            <a:r>
              <a:rPr lang="en-US" sz="1400" dirty="0">
                <a:solidFill>
                  <a:schemeClr val="bg2">
                    <a:lumMod val="50000"/>
                  </a:schemeClr>
                </a:solidFill>
              </a:rPr>
              <a:t>A Security System that is locked to your cloud account,</a:t>
            </a:r>
          </a:p>
          <a:p>
            <a:pPr algn="ctr"/>
            <a:r>
              <a:rPr lang="en-US" sz="1400" dirty="0">
                <a:solidFill>
                  <a:schemeClr val="bg2">
                    <a:lumMod val="50000"/>
                  </a:schemeClr>
                </a:solidFill>
              </a:rPr>
              <a:t>preventing system and device takeovers.</a:t>
            </a:r>
          </a:p>
        </p:txBody>
      </p:sp>
      <p:sp>
        <p:nvSpPr>
          <p:cNvPr id="73" name="TextBox 72">
            <a:extLst>
              <a:ext uri="{FF2B5EF4-FFF2-40B4-BE49-F238E27FC236}">
                <a16:creationId xmlns:a16="http://schemas.microsoft.com/office/drawing/2014/main" xmlns="" id="{4CDFC126-8B21-45C2-8C86-A43801E796BD}"/>
              </a:ext>
            </a:extLst>
          </p:cNvPr>
          <p:cNvSpPr txBox="1"/>
          <p:nvPr/>
        </p:nvSpPr>
        <p:spPr>
          <a:xfrm>
            <a:off x="1142169" y="3150615"/>
            <a:ext cx="3228898" cy="307777"/>
          </a:xfrm>
          <a:prstGeom prst="rect">
            <a:avLst/>
          </a:prstGeom>
          <a:noFill/>
          <a:effectLst/>
        </p:spPr>
        <p:txBody>
          <a:bodyPr wrap="square" rtlCol="0">
            <a:spAutoFit/>
          </a:bodyPr>
          <a:lstStyle/>
          <a:p>
            <a:pPr marL="171450" indent="-171450" algn="ctr">
              <a:buFont typeface="Arial" panose="020B0604020202020204" pitchFamily="34" charset="0"/>
              <a:buChar char="•"/>
            </a:pPr>
            <a:r>
              <a:rPr lang="en-US" sz="1400" dirty="0">
                <a:solidFill>
                  <a:schemeClr val="bg2">
                    <a:lumMod val="50000"/>
                  </a:schemeClr>
                </a:solidFill>
              </a:rPr>
              <a:t>Cellular Reporting</a:t>
            </a:r>
          </a:p>
        </p:txBody>
      </p:sp>
      <p:sp>
        <p:nvSpPr>
          <p:cNvPr id="75" name="TextBox 74">
            <a:extLst>
              <a:ext uri="{FF2B5EF4-FFF2-40B4-BE49-F238E27FC236}">
                <a16:creationId xmlns:a16="http://schemas.microsoft.com/office/drawing/2014/main" xmlns="" id="{692D7FA5-872A-4BE7-B484-792C93A76997}"/>
              </a:ext>
            </a:extLst>
          </p:cNvPr>
          <p:cNvSpPr txBox="1"/>
          <p:nvPr/>
        </p:nvSpPr>
        <p:spPr>
          <a:xfrm>
            <a:off x="2634805" y="3150615"/>
            <a:ext cx="3228898" cy="307777"/>
          </a:xfrm>
          <a:prstGeom prst="rect">
            <a:avLst/>
          </a:prstGeom>
          <a:noFill/>
          <a:effectLst/>
        </p:spPr>
        <p:txBody>
          <a:bodyPr wrap="square" rtlCol="0">
            <a:spAutoFit/>
          </a:bodyPr>
          <a:lstStyle/>
          <a:p>
            <a:pPr marL="171450" indent="-171450" algn="ctr">
              <a:buFont typeface="Arial" panose="020B0604020202020204" pitchFamily="34" charset="0"/>
              <a:buChar char="•"/>
            </a:pPr>
            <a:r>
              <a:rPr lang="en-US" sz="1400" dirty="0">
                <a:solidFill>
                  <a:schemeClr val="bg2">
                    <a:lumMod val="50000"/>
                  </a:schemeClr>
                </a:solidFill>
              </a:rPr>
              <a:t>Alarm Reporting</a:t>
            </a:r>
          </a:p>
        </p:txBody>
      </p:sp>
      <p:sp>
        <p:nvSpPr>
          <p:cNvPr id="42" name="TextBox 41">
            <a:extLst>
              <a:ext uri="{FF2B5EF4-FFF2-40B4-BE49-F238E27FC236}">
                <a16:creationId xmlns:a16="http://schemas.microsoft.com/office/drawing/2014/main" xmlns="" id="{84F08151-50AE-4246-97B1-0D3EC699AC3C}"/>
              </a:ext>
            </a:extLst>
          </p:cNvPr>
          <p:cNvSpPr txBox="1"/>
          <p:nvPr/>
        </p:nvSpPr>
        <p:spPr>
          <a:xfrm>
            <a:off x="174599" y="1131254"/>
            <a:ext cx="6007501" cy="584775"/>
          </a:xfrm>
          <a:prstGeom prst="rect">
            <a:avLst/>
          </a:prstGeom>
          <a:noFill/>
          <a:effectLst/>
        </p:spPr>
        <p:txBody>
          <a:bodyPr wrap="square" rtlCol="0">
            <a:spAutoFit/>
          </a:bodyPr>
          <a:lstStyle/>
          <a:p>
            <a:r>
              <a:rPr lang="en-US" b="1" dirty="0">
                <a:solidFill>
                  <a:schemeClr val="bg2">
                    <a:lumMod val="50000"/>
                  </a:schemeClr>
                </a:solidFill>
              </a:rPr>
              <a:t>A</a:t>
            </a:r>
            <a:r>
              <a:rPr lang="en-US" sz="3200" b="1" dirty="0">
                <a:solidFill>
                  <a:schemeClr val="bg2">
                    <a:lumMod val="50000"/>
                  </a:schemeClr>
                </a:solidFill>
              </a:rPr>
              <a:t> </a:t>
            </a:r>
            <a:r>
              <a:rPr lang="en-US" sz="2800" b="1" dirty="0">
                <a:solidFill>
                  <a:srgbClr val="522E83"/>
                </a:solidFill>
              </a:rPr>
              <a:t>SMART</a:t>
            </a:r>
            <a:r>
              <a:rPr lang="en-US" b="1" dirty="0">
                <a:solidFill>
                  <a:schemeClr val="bg2">
                    <a:lumMod val="50000"/>
                  </a:schemeClr>
                </a:solidFill>
              </a:rPr>
              <a:t> platform that is reliable and scalable</a:t>
            </a:r>
          </a:p>
        </p:txBody>
      </p:sp>
      <p:sp>
        <p:nvSpPr>
          <p:cNvPr id="43" name="TextBox 42">
            <a:extLst>
              <a:ext uri="{FF2B5EF4-FFF2-40B4-BE49-F238E27FC236}">
                <a16:creationId xmlns:a16="http://schemas.microsoft.com/office/drawing/2014/main" xmlns="" id="{1A4BA019-D311-473B-8FCA-F1C2697E7CE2}"/>
              </a:ext>
            </a:extLst>
          </p:cNvPr>
          <p:cNvSpPr txBox="1"/>
          <p:nvPr/>
        </p:nvSpPr>
        <p:spPr>
          <a:xfrm>
            <a:off x="174599" y="2710344"/>
            <a:ext cx="6007501" cy="523220"/>
          </a:xfrm>
          <a:prstGeom prst="rect">
            <a:avLst/>
          </a:prstGeom>
          <a:noFill/>
          <a:effectLst/>
        </p:spPr>
        <p:txBody>
          <a:bodyPr wrap="square" rtlCol="0">
            <a:spAutoFit/>
          </a:bodyPr>
          <a:lstStyle/>
          <a:p>
            <a:r>
              <a:rPr lang="en-US" b="1" dirty="0">
                <a:solidFill>
                  <a:schemeClr val="bg2">
                    <a:lumMod val="50000"/>
                  </a:schemeClr>
                </a:solidFill>
              </a:rPr>
              <a:t>A security system that redefines </a:t>
            </a:r>
            <a:r>
              <a:rPr lang="en-US" sz="2800" b="1" dirty="0">
                <a:solidFill>
                  <a:srgbClr val="522E83"/>
                </a:solidFill>
              </a:rPr>
              <a:t>SECURE</a:t>
            </a:r>
            <a:endParaRPr lang="en-US" b="1" dirty="0">
              <a:solidFill>
                <a:srgbClr val="522E83"/>
              </a:solidFill>
            </a:endParaRPr>
          </a:p>
        </p:txBody>
      </p:sp>
      <p:sp>
        <p:nvSpPr>
          <p:cNvPr id="44" name="TextBox 43">
            <a:extLst>
              <a:ext uri="{FF2B5EF4-FFF2-40B4-BE49-F238E27FC236}">
                <a16:creationId xmlns:a16="http://schemas.microsoft.com/office/drawing/2014/main" xmlns="" id="{9A0072E5-6FE9-4C99-8C14-0A3FD8AA2CFB}"/>
              </a:ext>
            </a:extLst>
          </p:cNvPr>
          <p:cNvSpPr txBox="1"/>
          <p:nvPr/>
        </p:nvSpPr>
        <p:spPr>
          <a:xfrm>
            <a:off x="174599" y="4603048"/>
            <a:ext cx="6007501" cy="523220"/>
          </a:xfrm>
          <a:prstGeom prst="rect">
            <a:avLst/>
          </a:prstGeom>
          <a:noFill/>
          <a:effectLst/>
        </p:spPr>
        <p:txBody>
          <a:bodyPr wrap="square" rtlCol="0">
            <a:spAutoFit/>
          </a:bodyPr>
          <a:lstStyle/>
          <a:p>
            <a:r>
              <a:rPr lang="en-US" b="1" dirty="0">
                <a:solidFill>
                  <a:schemeClr val="bg2">
                    <a:lumMod val="50000"/>
                  </a:schemeClr>
                </a:solidFill>
              </a:rPr>
              <a:t>A </a:t>
            </a:r>
            <a:r>
              <a:rPr lang="en-US" sz="2800" b="1" dirty="0">
                <a:solidFill>
                  <a:srgbClr val="522E83"/>
                </a:solidFill>
              </a:rPr>
              <a:t>SIMPLE</a:t>
            </a:r>
            <a:r>
              <a:rPr lang="en-US" b="1" dirty="0">
                <a:solidFill>
                  <a:schemeClr val="bg2">
                    <a:lumMod val="50000"/>
                  </a:schemeClr>
                </a:solidFill>
              </a:rPr>
              <a:t> system that empowers the Homeowner</a:t>
            </a:r>
            <a:endParaRPr lang="en-US" b="1" dirty="0">
              <a:solidFill>
                <a:srgbClr val="0095DA"/>
              </a:solidFill>
            </a:endParaRPr>
          </a:p>
        </p:txBody>
      </p:sp>
      <p:sp>
        <p:nvSpPr>
          <p:cNvPr id="45" name="TextBox 44">
            <a:extLst>
              <a:ext uri="{FF2B5EF4-FFF2-40B4-BE49-F238E27FC236}">
                <a16:creationId xmlns:a16="http://schemas.microsoft.com/office/drawing/2014/main" xmlns="" id="{1B8C25FD-AFE5-45F1-AC17-60DC075200FA}"/>
              </a:ext>
            </a:extLst>
          </p:cNvPr>
          <p:cNvSpPr txBox="1"/>
          <p:nvPr/>
        </p:nvSpPr>
        <p:spPr>
          <a:xfrm>
            <a:off x="471001" y="5045645"/>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Call Support</a:t>
            </a:r>
          </a:p>
        </p:txBody>
      </p:sp>
      <p:sp>
        <p:nvSpPr>
          <p:cNvPr id="46" name="TextBox 45">
            <a:extLst>
              <a:ext uri="{FF2B5EF4-FFF2-40B4-BE49-F238E27FC236}">
                <a16:creationId xmlns:a16="http://schemas.microsoft.com/office/drawing/2014/main" xmlns="" id="{DEB48CCC-2B07-47B8-892A-43C9ABBE81DC}"/>
              </a:ext>
            </a:extLst>
          </p:cNvPr>
          <p:cNvSpPr txBox="1"/>
          <p:nvPr/>
        </p:nvSpPr>
        <p:spPr>
          <a:xfrm>
            <a:off x="471001" y="5312302"/>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Learn in Minutes</a:t>
            </a:r>
          </a:p>
        </p:txBody>
      </p:sp>
      <p:sp>
        <p:nvSpPr>
          <p:cNvPr id="47" name="TextBox 46">
            <a:extLst>
              <a:ext uri="{FF2B5EF4-FFF2-40B4-BE49-F238E27FC236}">
                <a16:creationId xmlns:a16="http://schemas.microsoft.com/office/drawing/2014/main" xmlns="" id="{E34C3A9F-6E78-49F0-88C9-6447F33B2B9D}"/>
              </a:ext>
            </a:extLst>
          </p:cNvPr>
          <p:cNvSpPr txBox="1"/>
          <p:nvPr/>
        </p:nvSpPr>
        <p:spPr>
          <a:xfrm>
            <a:off x="2717918" y="5045582"/>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DIY Device Adds</a:t>
            </a:r>
          </a:p>
        </p:txBody>
      </p:sp>
      <p:sp>
        <p:nvSpPr>
          <p:cNvPr id="48" name="TextBox 47">
            <a:extLst>
              <a:ext uri="{FF2B5EF4-FFF2-40B4-BE49-F238E27FC236}">
                <a16:creationId xmlns:a16="http://schemas.microsoft.com/office/drawing/2014/main" xmlns="" id="{E7F0BE70-14ED-44A3-AE24-076A90718C9A}"/>
              </a:ext>
            </a:extLst>
          </p:cNvPr>
          <p:cNvSpPr txBox="1"/>
          <p:nvPr/>
        </p:nvSpPr>
        <p:spPr>
          <a:xfrm>
            <a:off x="2717918" y="5312239"/>
            <a:ext cx="3228898" cy="307777"/>
          </a:xfrm>
          <a:prstGeom prst="rect">
            <a:avLst/>
          </a:prstGeom>
          <a:noFill/>
          <a:effectLst/>
        </p:spPr>
        <p:txBody>
          <a:bodyPr wrap="square" rtlCol="0">
            <a:spAutoFit/>
          </a:bodyPr>
          <a:lstStyle/>
          <a:p>
            <a:pPr marL="171450" indent="-171450">
              <a:buFont typeface="Arial" panose="020B0604020202020204" pitchFamily="34" charset="0"/>
              <a:buChar char="•"/>
            </a:pPr>
            <a:r>
              <a:rPr lang="en-US" sz="1400" dirty="0">
                <a:solidFill>
                  <a:schemeClr val="bg2">
                    <a:lumMod val="50000"/>
                  </a:schemeClr>
                </a:solidFill>
              </a:rPr>
              <a:t>Scenes, Schedules, Automations</a:t>
            </a:r>
          </a:p>
        </p:txBody>
      </p:sp>
      <p:sp>
        <p:nvSpPr>
          <p:cNvPr id="61" name="Rectangle 60">
            <a:extLst>
              <a:ext uri="{FF2B5EF4-FFF2-40B4-BE49-F238E27FC236}">
                <a16:creationId xmlns:a16="http://schemas.microsoft.com/office/drawing/2014/main" xmlns="" id="{C607BCFF-AD6A-4D5B-BE8D-D4A70EFB1D41}"/>
              </a:ext>
            </a:extLst>
          </p:cNvPr>
          <p:cNvSpPr/>
          <p:nvPr/>
        </p:nvSpPr>
        <p:spPr>
          <a:xfrm>
            <a:off x="0" y="2381"/>
            <a:ext cx="12192000"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31B43662-D576-47A0-BA54-A763D21F0816}"/>
              </a:ext>
            </a:extLst>
          </p:cNvPr>
          <p:cNvSpPr txBox="1"/>
          <p:nvPr/>
        </p:nvSpPr>
        <p:spPr>
          <a:xfrm>
            <a:off x="904875" y="-22657"/>
            <a:ext cx="10382250" cy="400110"/>
          </a:xfrm>
          <a:prstGeom prst="rect">
            <a:avLst/>
          </a:prstGeom>
          <a:noFill/>
        </p:spPr>
        <p:txBody>
          <a:bodyPr wrap="square" rtlCol="0">
            <a:spAutoFit/>
          </a:bodyPr>
          <a:lstStyle/>
          <a:p>
            <a:pPr algn="r"/>
            <a:r>
              <a:rPr lang="en-US" sz="2000" dirty="0">
                <a:solidFill>
                  <a:schemeClr val="bg1"/>
                </a:solidFill>
              </a:rPr>
              <a:t>Clare Overview</a:t>
            </a:r>
          </a:p>
        </p:txBody>
      </p:sp>
      <p:pic>
        <p:nvPicPr>
          <p:cNvPr id="30" name="Picture 2" descr="C:\Users\RICHAR~1.SOL\AppData\Local\Temp\SNAGHTMLaf7eb83.PNG">
            <a:extLst>
              <a:ext uri="{FF2B5EF4-FFF2-40B4-BE49-F238E27FC236}">
                <a16:creationId xmlns:a16="http://schemas.microsoft.com/office/drawing/2014/main" xmlns="" id="{33DEFA57-A73E-4648-BD3A-FBF94FDE95E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68245" y="4323495"/>
            <a:ext cx="1283594" cy="245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RICHAR~1.SOL\AppData\Local\Temp\SNAGHTMLaf96f26.PNG">
            <a:extLst>
              <a:ext uri="{FF2B5EF4-FFF2-40B4-BE49-F238E27FC236}">
                <a16:creationId xmlns:a16="http://schemas.microsoft.com/office/drawing/2014/main" xmlns="" id="{45FD1C85-DB13-4B94-862D-CEAE9456559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63551" y="4225208"/>
            <a:ext cx="1036662" cy="427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yourhomesecuritywatch.com/wp-content/uploads/2015/07/schlage.png">
            <a:extLst>
              <a:ext uri="{FF2B5EF4-FFF2-40B4-BE49-F238E27FC236}">
                <a16:creationId xmlns:a16="http://schemas.microsoft.com/office/drawing/2014/main" xmlns="" id="{FE0C5C0E-D9A5-4371-8EEF-6913EB405D5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01655" y="4788700"/>
            <a:ext cx="1250318" cy="2881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usa.denon.com/assets/images/HEOSlogo_Cat.png">
            <a:extLst>
              <a:ext uri="{FF2B5EF4-FFF2-40B4-BE49-F238E27FC236}">
                <a16:creationId xmlns:a16="http://schemas.microsoft.com/office/drawing/2014/main" xmlns="" id="{80C32D2B-09BB-40B1-84A6-C66877C2F38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5974" t="33802" r="16353" b="32233"/>
          <a:stretch/>
        </p:blipFill>
        <p:spPr bwMode="auto">
          <a:xfrm>
            <a:off x="9720618" y="5181692"/>
            <a:ext cx="1193897" cy="3829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50CCA66B-5DCF-4580-862A-E99161B9278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769510" y="3744080"/>
            <a:ext cx="1163656" cy="400121"/>
          </a:xfrm>
          <a:prstGeom prst="rect">
            <a:avLst/>
          </a:prstGeom>
        </p:spPr>
      </p:pic>
      <p:pic>
        <p:nvPicPr>
          <p:cNvPr id="35" name="Picture 34">
            <a:extLst>
              <a:ext uri="{FF2B5EF4-FFF2-40B4-BE49-F238E27FC236}">
                <a16:creationId xmlns:a16="http://schemas.microsoft.com/office/drawing/2014/main" xmlns="" id="{B5AEBD59-FECF-4904-9A6A-4C304220BFC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43960" y="3822210"/>
            <a:ext cx="1462410" cy="259350"/>
          </a:xfrm>
          <a:prstGeom prst="rect">
            <a:avLst/>
          </a:prstGeom>
        </p:spPr>
      </p:pic>
      <p:pic>
        <p:nvPicPr>
          <p:cNvPr id="36" name="Picture 4" descr="http://trayak.com/wp-content/uploads/2017/04/Amazon-Alexa-logo.png">
            <a:extLst>
              <a:ext uri="{FF2B5EF4-FFF2-40B4-BE49-F238E27FC236}">
                <a16:creationId xmlns:a16="http://schemas.microsoft.com/office/drawing/2014/main" xmlns="" id="{2A0D737A-79FE-4E82-BA5B-02B72D424B7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044542" y="4293123"/>
            <a:ext cx="1694893" cy="3749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xmlns="" id="{9E8649E8-718B-4D51-A876-0F0B8A45D9A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47524" y="3403236"/>
            <a:ext cx="1763741" cy="217773"/>
          </a:xfrm>
          <a:prstGeom prst="rect">
            <a:avLst/>
          </a:prstGeom>
        </p:spPr>
      </p:pic>
      <p:pic>
        <p:nvPicPr>
          <p:cNvPr id="41" name="Picture 2" descr="http://pngimg.com/uploads/sony_logo/sony_logo_PNG7.png">
            <a:extLst>
              <a:ext uri="{FF2B5EF4-FFF2-40B4-BE49-F238E27FC236}">
                <a16:creationId xmlns:a16="http://schemas.microsoft.com/office/drawing/2014/main" xmlns="" id="{30535163-4FB5-4017-9005-4E0C2A5E380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007191" y="3830756"/>
            <a:ext cx="1165501" cy="2097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www.bluestardist.com/Portals/1/Images/brand_images/lutron_logo_22.png">
            <a:extLst>
              <a:ext uri="{FF2B5EF4-FFF2-40B4-BE49-F238E27FC236}">
                <a16:creationId xmlns:a16="http://schemas.microsoft.com/office/drawing/2014/main" xmlns="" id="{1C6E63DD-65C3-4B49-B0A1-E23173947D9C}"/>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547317" y="3326008"/>
            <a:ext cx="1469378" cy="38877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ttp://pngimg.com/uploads/samsung_logo/samsung_logo_PNG3.png">
            <a:extLst>
              <a:ext uri="{FF2B5EF4-FFF2-40B4-BE49-F238E27FC236}">
                <a16:creationId xmlns:a16="http://schemas.microsoft.com/office/drawing/2014/main" xmlns="" id="{557DE284-AC04-4FD0-9408-1909B384C21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9162520" y="4828277"/>
            <a:ext cx="1392562" cy="2185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s://upload.wikimedia.org/wikipedia/commons/3/3b/Nest_logo.png">
            <a:extLst>
              <a:ext uri="{FF2B5EF4-FFF2-40B4-BE49-F238E27FC236}">
                <a16:creationId xmlns:a16="http://schemas.microsoft.com/office/drawing/2014/main" xmlns="" id="{99D0C425-7FFE-4F43-816C-C3162E5C4B2E}"/>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151412" y="3360073"/>
            <a:ext cx="623730" cy="2658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EEFC7EFC-4302-47E1-AA78-6A12FE86EE65}"/>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37885" b="37885"/>
          <a:stretch/>
        </p:blipFill>
        <p:spPr>
          <a:xfrm>
            <a:off x="6795576" y="5244559"/>
            <a:ext cx="1152209" cy="279172"/>
          </a:xfrm>
          <a:prstGeom prst="rect">
            <a:avLst/>
          </a:prstGeom>
        </p:spPr>
      </p:pic>
      <p:sp>
        <p:nvSpPr>
          <p:cNvPr id="66" name="TextBox 65">
            <a:extLst>
              <a:ext uri="{FF2B5EF4-FFF2-40B4-BE49-F238E27FC236}">
                <a16:creationId xmlns:a16="http://schemas.microsoft.com/office/drawing/2014/main" xmlns="" id="{0F26BF4D-ACC3-48D3-B0BA-C2D126BC9FC7}"/>
              </a:ext>
            </a:extLst>
          </p:cNvPr>
          <p:cNvSpPr txBox="1"/>
          <p:nvPr/>
        </p:nvSpPr>
        <p:spPr>
          <a:xfrm>
            <a:off x="6304671" y="2196968"/>
            <a:ext cx="4609844" cy="830997"/>
          </a:xfrm>
          <a:prstGeom prst="rect">
            <a:avLst/>
          </a:prstGeom>
          <a:noFill/>
        </p:spPr>
        <p:txBody>
          <a:bodyPr wrap="square" rtlCol="0">
            <a:spAutoFit/>
          </a:bodyPr>
          <a:lstStyle/>
          <a:p>
            <a:pPr algn="ctr"/>
            <a:r>
              <a:rPr lang="en-US" sz="2400" dirty="0">
                <a:solidFill>
                  <a:schemeClr val="bg2">
                    <a:lumMod val="25000"/>
                  </a:schemeClr>
                </a:solidFill>
              </a:rPr>
              <a:t>Working with over 1800+ products from the brands people trust.</a:t>
            </a:r>
          </a:p>
        </p:txBody>
      </p:sp>
      <p:pic>
        <p:nvPicPr>
          <p:cNvPr id="6146" name="Picture 2" descr="C:\Users\RICHAR~1.SOL\AppData\Local\Temp\SNAGHTML8b2a44b5.PNG">
            <a:extLst>
              <a:ext uri="{FF2B5EF4-FFF2-40B4-BE49-F238E27FC236}">
                <a16:creationId xmlns:a16="http://schemas.microsoft.com/office/drawing/2014/main" xmlns="" id="{19D8B67F-BD38-4E29-93A3-C41D1110E08B}"/>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007191" y="5071709"/>
            <a:ext cx="1771758" cy="5691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RICHAR~1.SOL\AppData\Local\Temp\SNAGHTML8b30b719.PNG">
            <a:extLst>
              <a:ext uri="{FF2B5EF4-FFF2-40B4-BE49-F238E27FC236}">
                <a16:creationId xmlns:a16="http://schemas.microsoft.com/office/drawing/2014/main" xmlns="" id="{FAB1CE6F-2B3D-42E3-8DB9-058C6B2520B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851672" y="4719563"/>
            <a:ext cx="1192870" cy="4621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RICHAR~1.SOL\AppData\Local\Temp\SNAGHTML8b313513.PNG">
            <a:extLst>
              <a:ext uri="{FF2B5EF4-FFF2-40B4-BE49-F238E27FC236}">
                <a16:creationId xmlns:a16="http://schemas.microsoft.com/office/drawing/2014/main" xmlns="" id="{247F61EB-4DC5-4DCD-9872-1747E3EF73E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799441" y="5695602"/>
            <a:ext cx="2045937" cy="396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93AB5D4C-934E-4BCA-98CC-8FBDDBD8FFB2}"/>
              </a:ext>
            </a:extLst>
          </p:cNvPr>
          <p:cNvSpPr txBox="1"/>
          <p:nvPr/>
        </p:nvSpPr>
        <p:spPr>
          <a:xfrm>
            <a:off x="263847" y="475989"/>
            <a:ext cx="4283101" cy="584775"/>
          </a:xfrm>
          <a:prstGeom prst="rect">
            <a:avLst/>
          </a:prstGeom>
          <a:noFill/>
        </p:spPr>
        <p:txBody>
          <a:bodyPr wrap="square" rtlCol="0">
            <a:spAutoFit/>
          </a:bodyPr>
          <a:lstStyle/>
          <a:p>
            <a:r>
              <a:rPr lang="en-US" sz="3200" b="1" i="1" dirty="0">
                <a:solidFill>
                  <a:srgbClr val="522E83"/>
                </a:solidFill>
              </a:rPr>
              <a:t>The Results…</a:t>
            </a:r>
            <a:endParaRPr lang="en-US" sz="3200" i="1" dirty="0"/>
          </a:p>
        </p:txBody>
      </p:sp>
    </p:spTree>
    <p:extLst>
      <p:ext uri="{BB962C8B-B14F-4D97-AF65-F5344CB8AC3E}">
        <p14:creationId xmlns:p14="http://schemas.microsoft.com/office/powerpoint/2010/main" val="420016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8318" y="1473778"/>
            <a:ext cx="6964021" cy="4661551"/>
          </a:xfrm>
        </p:spPr>
        <p:txBody>
          <a:bodyPr>
            <a:normAutofit/>
          </a:bodyPr>
          <a:lstStyle/>
          <a:p>
            <a:pPr>
              <a:buFont typeface="Arial"/>
              <a:buChar char="•"/>
            </a:pPr>
            <a:r>
              <a:rPr lang="en-US" sz="2400" dirty="0" smtClean="0"/>
              <a:t>Exponential smart home and security growth over the next 7 years</a:t>
            </a:r>
          </a:p>
          <a:p>
            <a:pPr>
              <a:buFont typeface="Arial"/>
              <a:buChar char="•"/>
            </a:pPr>
            <a:r>
              <a:rPr lang="en-US" sz="2400" dirty="0" smtClean="0"/>
              <a:t>Clare ”fills the gap” between DIY, security focused, and highly complex smart home solutions</a:t>
            </a:r>
          </a:p>
          <a:p>
            <a:pPr>
              <a:buFont typeface="Arial"/>
              <a:buChar char="•"/>
            </a:pPr>
            <a:r>
              <a:rPr lang="en-US" sz="2400" dirty="0" smtClean="0"/>
              <a:t>Strategic focus and plan to make our dealer partners successful</a:t>
            </a:r>
          </a:p>
          <a:p>
            <a:pPr>
              <a:buFont typeface="Arial"/>
              <a:buChar char="•"/>
            </a:pPr>
            <a:r>
              <a:rPr lang="en-US" sz="2400" dirty="0" smtClean="0"/>
              <a:t>Complete builder program focuses on a program, not a series of parts</a:t>
            </a:r>
          </a:p>
          <a:p>
            <a:pPr>
              <a:buFont typeface="Arial"/>
              <a:buChar char="•"/>
            </a:pPr>
            <a:r>
              <a:rPr lang="en-US" sz="2400" dirty="0" smtClean="0"/>
              <a:t>The results prove that Clare is the smart, secure, and simple solution that increases RMR and customer retention, while reducing acquisition costs and unwanted truck rolls</a:t>
            </a:r>
            <a:endParaRPr lang="en-US" sz="2400" dirty="0"/>
          </a:p>
        </p:txBody>
      </p:sp>
      <p:sp>
        <p:nvSpPr>
          <p:cNvPr id="4" name="Rectangle 3">
            <a:extLst>
              <a:ext uri="{FF2B5EF4-FFF2-40B4-BE49-F238E27FC236}">
                <a16:creationId xmlns:a16="http://schemas.microsoft.com/office/drawing/2014/main" xmlns="" id="{82847BC3-6106-45BA-B7AF-D8705AFEB214}"/>
              </a:ext>
            </a:extLst>
          </p:cNvPr>
          <p:cNvSpPr/>
          <p:nvPr/>
        </p:nvSpPr>
        <p:spPr>
          <a:xfrm>
            <a:off x="1097489" y="1715161"/>
            <a:ext cx="2570836" cy="1077090"/>
          </a:xfrm>
          <a:prstGeom prst="rect">
            <a:avLst/>
          </a:prstGeom>
        </p:spPr>
        <p:txBody>
          <a:bodyPr wrap="square">
            <a:spAutoFit/>
          </a:bodyPr>
          <a:lstStyle/>
          <a:p>
            <a:pPr algn="r" defTabSz="1219170">
              <a:lnSpc>
                <a:spcPct val="150000"/>
              </a:lnSpc>
              <a:defRPr/>
            </a:pPr>
            <a:r>
              <a:rPr lang="en-US" sz="2133" kern="0" spc="400" dirty="0">
                <a:solidFill>
                  <a:srgbClr val="7F7F7F"/>
                </a:solidFill>
                <a:latin typeface="Arial"/>
                <a:ea typeface=""/>
                <a:cs typeface="Open Sans Light"/>
              </a:rPr>
              <a:t>THE FUTURE IS </a:t>
            </a:r>
            <a:r>
              <a:rPr lang="en-US" sz="2133" kern="0" spc="400" dirty="0">
                <a:solidFill>
                  <a:srgbClr val="44B1F0"/>
                </a:solidFill>
                <a:latin typeface="Arial"/>
                <a:ea typeface=""/>
                <a:cs typeface="Open Sans Light"/>
              </a:rPr>
              <a:t>NOW!</a:t>
            </a:r>
            <a:endParaRPr lang="en-US" sz="2133" kern="0" spc="400" dirty="0">
              <a:solidFill>
                <a:srgbClr val="7F7F7F"/>
              </a:solidFill>
              <a:latin typeface="Arial"/>
              <a:ea typeface=""/>
              <a:cs typeface="Open Sans Light"/>
            </a:endParaRPr>
          </a:p>
        </p:txBody>
      </p:sp>
      <p:cxnSp>
        <p:nvCxnSpPr>
          <p:cNvPr id="5" name="Straight Connector 4">
            <a:extLst>
              <a:ext uri="{FF2B5EF4-FFF2-40B4-BE49-F238E27FC236}">
                <a16:creationId xmlns:a16="http://schemas.microsoft.com/office/drawing/2014/main" xmlns="" id="{14612742-107C-4EBE-A5D5-57347D9224B9}"/>
              </a:ext>
            </a:extLst>
          </p:cNvPr>
          <p:cNvCxnSpPr/>
          <p:nvPr/>
        </p:nvCxnSpPr>
        <p:spPr>
          <a:xfrm>
            <a:off x="3831081" y="1886009"/>
            <a:ext cx="0" cy="2973916"/>
          </a:xfrm>
          <a:prstGeom prst="line">
            <a:avLst/>
          </a:prstGeom>
          <a:ln w="19050" cmpd="sng">
            <a:solidFill>
              <a:srgbClr val="009BD2"/>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9459046" y="-29952"/>
            <a:ext cx="2394759" cy="400110"/>
          </a:xfrm>
          <a:prstGeom prst="rect">
            <a:avLst/>
          </a:prstGeom>
        </p:spPr>
        <p:txBody>
          <a:bodyPr wrap="none">
            <a:spAutoFit/>
          </a:bodyPr>
          <a:lstStyle/>
          <a:p>
            <a:pPr algn="r"/>
            <a:r>
              <a:rPr lang="en-US" sz="2000" dirty="0">
                <a:solidFill>
                  <a:schemeClr val="bg1"/>
                </a:solidFill>
              </a:rPr>
              <a:t>What to expect in Q1</a:t>
            </a:r>
          </a:p>
        </p:txBody>
      </p:sp>
      <p:sp>
        <p:nvSpPr>
          <p:cNvPr id="12" name="Rectangle 11">
            <a:extLst>
              <a:ext uri="{FF2B5EF4-FFF2-40B4-BE49-F238E27FC236}">
                <a16:creationId xmlns:a16="http://schemas.microsoft.com/office/drawing/2014/main" xmlns="" id="{5CD2C8DA-8DBB-4AA3-9E95-DACADFA407AE}"/>
              </a:ext>
            </a:extLst>
          </p:cNvPr>
          <p:cNvSpPr/>
          <p:nvPr/>
        </p:nvSpPr>
        <p:spPr>
          <a:xfrm>
            <a:off x="0" y="-16236"/>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31B43662-D576-47A0-BA54-A763D21F0816}"/>
              </a:ext>
            </a:extLst>
          </p:cNvPr>
          <p:cNvSpPr txBox="1"/>
          <p:nvPr/>
        </p:nvSpPr>
        <p:spPr>
          <a:xfrm>
            <a:off x="904875" y="-22657"/>
            <a:ext cx="10382250" cy="400110"/>
          </a:xfrm>
          <a:prstGeom prst="rect">
            <a:avLst/>
          </a:prstGeom>
          <a:noFill/>
        </p:spPr>
        <p:txBody>
          <a:bodyPr wrap="square" rtlCol="0">
            <a:spAutoFit/>
          </a:bodyPr>
          <a:lstStyle/>
          <a:p>
            <a:pPr algn="r"/>
            <a:r>
              <a:rPr lang="en-US" sz="2000" dirty="0" smtClean="0">
                <a:solidFill>
                  <a:schemeClr val="bg1"/>
                </a:solidFill>
              </a:rPr>
              <a:t>Recap</a:t>
            </a:r>
            <a:endParaRPr lang="en-US" sz="2000" dirty="0">
              <a:solidFill>
                <a:schemeClr val="bg1"/>
              </a:solidFill>
            </a:endParaRPr>
          </a:p>
        </p:txBody>
      </p:sp>
    </p:spTree>
    <p:extLst>
      <p:ext uri="{BB962C8B-B14F-4D97-AF65-F5344CB8AC3E}">
        <p14:creationId xmlns:p14="http://schemas.microsoft.com/office/powerpoint/2010/main" val="142656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604A7B"/>
                </a:solidFill>
              </a:rPr>
              <a:t>Thank You</a:t>
            </a:r>
            <a:endParaRPr lang="en-US" dirty="0">
              <a:solidFill>
                <a:srgbClr val="604A7B"/>
              </a:solidFill>
            </a:endParaRPr>
          </a:p>
        </p:txBody>
      </p:sp>
      <p:sp>
        <p:nvSpPr>
          <p:cNvPr id="5" name="Rectangle 4">
            <a:extLst>
              <a:ext uri="{FF2B5EF4-FFF2-40B4-BE49-F238E27FC236}">
                <a16:creationId xmlns:a16="http://schemas.microsoft.com/office/drawing/2014/main" xmlns="" id="{23CFC41D-FDBD-4AF6-B106-4188F5AEECC7}"/>
              </a:ext>
            </a:extLst>
          </p:cNvPr>
          <p:cNvSpPr/>
          <p:nvPr/>
        </p:nvSpPr>
        <p:spPr>
          <a:xfrm>
            <a:off x="1" y="0"/>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16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3786EA2-6409-45C8-85DA-8BE195C68B8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0480" y="-40062"/>
            <a:ext cx="12252960" cy="6898062"/>
          </a:xfrm>
          <a:prstGeom prst="rect">
            <a:avLst/>
          </a:prstGeom>
        </p:spPr>
      </p:pic>
      <p:pic>
        <p:nvPicPr>
          <p:cNvPr id="3" name="Picture 2">
            <a:extLst>
              <a:ext uri="{FF2B5EF4-FFF2-40B4-BE49-F238E27FC236}">
                <a16:creationId xmlns:a16="http://schemas.microsoft.com/office/drawing/2014/main" xmlns="" id="{9DBD2658-0220-4495-B6E7-DEDF670888C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33181" y="1036152"/>
            <a:ext cx="5172516" cy="4967507"/>
          </a:xfrm>
          <a:prstGeom prst="ellipse">
            <a:avLst/>
          </a:prstGeom>
        </p:spPr>
      </p:pic>
      <p:sp>
        <p:nvSpPr>
          <p:cNvPr id="30" name="TextBox 29">
            <a:extLst>
              <a:ext uri="{FF2B5EF4-FFF2-40B4-BE49-F238E27FC236}">
                <a16:creationId xmlns:a16="http://schemas.microsoft.com/office/drawing/2014/main" xmlns="" id="{4C0D0E3B-1DB6-40EF-B250-48DF09F08CFA}"/>
              </a:ext>
            </a:extLst>
          </p:cNvPr>
          <p:cNvSpPr txBox="1"/>
          <p:nvPr/>
        </p:nvSpPr>
        <p:spPr>
          <a:xfrm>
            <a:off x="904875" y="-22657"/>
            <a:ext cx="10382250" cy="400110"/>
          </a:xfrm>
          <a:prstGeom prst="rect">
            <a:avLst/>
          </a:prstGeom>
          <a:noFill/>
        </p:spPr>
        <p:txBody>
          <a:bodyPr wrap="square" rtlCol="0">
            <a:spAutoFit/>
          </a:bodyPr>
          <a:lstStyle/>
          <a:p>
            <a:pPr algn="ctr"/>
            <a:r>
              <a:rPr lang="en-US" sz="2000" dirty="0">
                <a:solidFill>
                  <a:schemeClr val="bg1"/>
                </a:solidFill>
              </a:rPr>
              <a:t>Overview</a:t>
            </a:r>
          </a:p>
        </p:txBody>
      </p:sp>
      <p:sp>
        <p:nvSpPr>
          <p:cNvPr id="5" name="TextBox 4">
            <a:extLst>
              <a:ext uri="{FF2B5EF4-FFF2-40B4-BE49-F238E27FC236}">
                <a16:creationId xmlns:a16="http://schemas.microsoft.com/office/drawing/2014/main" xmlns="" id="{5C69B4D4-19CB-4D67-975F-B252D80B68E0}"/>
              </a:ext>
            </a:extLst>
          </p:cNvPr>
          <p:cNvSpPr txBox="1"/>
          <p:nvPr/>
        </p:nvSpPr>
        <p:spPr>
          <a:xfrm>
            <a:off x="2264682" y="579682"/>
            <a:ext cx="4774416"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3600" dirty="0">
                <a:solidFill>
                  <a:schemeClr val="bg1"/>
                </a:solidFill>
              </a:rPr>
              <a:t>The Market</a:t>
            </a:r>
          </a:p>
        </p:txBody>
      </p:sp>
      <p:sp>
        <p:nvSpPr>
          <p:cNvPr id="6" name="TextBox 5">
            <a:extLst>
              <a:ext uri="{FF2B5EF4-FFF2-40B4-BE49-F238E27FC236}">
                <a16:creationId xmlns:a16="http://schemas.microsoft.com/office/drawing/2014/main" xmlns="" id="{AAB8F6E9-9E08-47EA-9466-7DB0F27F6ED8}"/>
              </a:ext>
            </a:extLst>
          </p:cNvPr>
          <p:cNvSpPr txBox="1"/>
          <p:nvPr/>
        </p:nvSpPr>
        <p:spPr>
          <a:xfrm>
            <a:off x="1797957" y="1184747"/>
            <a:ext cx="4774416"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3600" dirty="0">
                <a:solidFill>
                  <a:schemeClr val="bg1"/>
                </a:solidFill>
              </a:rPr>
              <a:t>The Problem</a:t>
            </a:r>
          </a:p>
        </p:txBody>
      </p:sp>
      <p:sp>
        <p:nvSpPr>
          <p:cNvPr id="12" name="TextBox 11">
            <a:extLst>
              <a:ext uri="{FF2B5EF4-FFF2-40B4-BE49-F238E27FC236}">
                <a16:creationId xmlns:a16="http://schemas.microsoft.com/office/drawing/2014/main" xmlns="" id="{27321E4D-4C37-4424-BFF5-ED178506EE68}"/>
              </a:ext>
            </a:extLst>
          </p:cNvPr>
          <p:cNvSpPr txBox="1"/>
          <p:nvPr/>
        </p:nvSpPr>
        <p:spPr>
          <a:xfrm>
            <a:off x="1897969" y="6112355"/>
            <a:ext cx="5507841"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3600" dirty="0">
                <a:solidFill>
                  <a:schemeClr val="bg1"/>
                </a:solidFill>
              </a:rPr>
              <a:t>Questions</a:t>
            </a:r>
          </a:p>
        </p:txBody>
      </p:sp>
      <p:pic>
        <p:nvPicPr>
          <p:cNvPr id="1030" name="Picture 6" descr="C:\Users\RICHAR~1.SOL\AppData\Local\Temp\SNAGHTML234deb65.PNG">
            <a:extLst>
              <a:ext uri="{FF2B5EF4-FFF2-40B4-BE49-F238E27FC236}">
                <a16:creationId xmlns:a16="http://schemas.microsoft.com/office/drawing/2014/main" xmlns="" id="{7270D18D-ABC4-4225-9271-9490EA7F5C4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47608" y="319990"/>
            <a:ext cx="6070839" cy="63393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AA2267A-F91D-40B1-8E8A-A73BD3F89D2C}"/>
              </a:ext>
            </a:extLst>
          </p:cNvPr>
          <p:cNvSpPr/>
          <p:nvPr/>
        </p:nvSpPr>
        <p:spPr>
          <a:xfrm>
            <a:off x="1680262" y="1778020"/>
            <a:ext cx="4614759" cy="646331"/>
          </a:xfrm>
          <a:prstGeom prst="rect">
            <a:avLst/>
          </a:prstGeom>
        </p:spPr>
        <p:txBody>
          <a:bodyPr wrap="square">
            <a:spAutoFit/>
          </a:bodyPr>
          <a:lstStyle/>
          <a:p>
            <a:pPr algn="r"/>
            <a:r>
              <a:rPr lang="en-US" sz="3600" dirty="0">
                <a:solidFill>
                  <a:schemeClr val="bg1"/>
                </a:solidFill>
                <a:effectLst>
                  <a:outerShdw blurRad="50800" dist="38100" dir="2700000" algn="tl" rotWithShape="0">
                    <a:prstClr val="black">
                      <a:alpha val="40000"/>
                    </a:prstClr>
                  </a:outerShdw>
                </a:effectLst>
              </a:rPr>
              <a:t>Strategic Focus </a:t>
            </a:r>
          </a:p>
        </p:txBody>
      </p:sp>
      <p:sp>
        <p:nvSpPr>
          <p:cNvPr id="4" name="Rectangle 3">
            <a:extLst>
              <a:ext uri="{FF2B5EF4-FFF2-40B4-BE49-F238E27FC236}">
                <a16:creationId xmlns:a16="http://schemas.microsoft.com/office/drawing/2014/main" xmlns="" id="{BA3AA10A-25DB-4ED7-8FC2-56443133F57A}"/>
              </a:ext>
            </a:extLst>
          </p:cNvPr>
          <p:cNvSpPr/>
          <p:nvPr/>
        </p:nvSpPr>
        <p:spPr>
          <a:xfrm>
            <a:off x="3582055" y="2385392"/>
            <a:ext cx="2549922" cy="646331"/>
          </a:xfrm>
          <a:prstGeom prst="rect">
            <a:avLst/>
          </a:prstGeom>
        </p:spPr>
        <p:txBody>
          <a:bodyPr wrap="square">
            <a:spAutoFit/>
          </a:bodyPr>
          <a:lstStyle/>
          <a:p>
            <a:pPr algn="r"/>
            <a:r>
              <a:rPr lang="en-US" sz="3600" dirty="0">
                <a:solidFill>
                  <a:schemeClr val="bg1"/>
                </a:solidFill>
                <a:effectLst>
                  <a:outerShdw blurRad="50800" dist="38100" dir="2700000" algn="tl" rotWithShape="0">
                    <a:prstClr val="black">
                      <a:alpha val="40000"/>
                    </a:prstClr>
                  </a:outerShdw>
                </a:effectLst>
              </a:rPr>
              <a:t>The Plan </a:t>
            </a:r>
          </a:p>
        </p:txBody>
      </p:sp>
      <p:sp>
        <p:nvSpPr>
          <p:cNvPr id="10" name="Rectangle 9">
            <a:extLst>
              <a:ext uri="{FF2B5EF4-FFF2-40B4-BE49-F238E27FC236}">
                <a16:creationId xmlns:a16="http://schemas.microsoft.com/office/drawing/2014/main" xmlns="" id="{2ADE77D7-D0E6-49ED-A767-D1817D55BBAC}"/>
              </a:ext>
            </a:extLst>
          </p:cNvPr>
          <p:cNvSpPr/>
          <p:nvPr/>
        </p:nvSpPr>
        <p:spPr>
          <a:xfrm>
            <a:off x="3520755" y="3007604"/>
            <a:ext cx="2611222" cy="646331"/>
          </a:xfrm>
          <a:prstGeom prst="rect">
            <a:avLst/>
          </a:prstGeom>
        </p:spPr>
        <p:txBody>
          <a:bodyPr wrap="square">
            <a:spAutoFit/>
          </a:bodyPr>
          <a:lstStyle/>
          <a:p>
            <a:pPr algn="r"/>
            <a:r>
              <a:rPr lang="en-US" sz="3600" dirty="0">
                <a:solidFill>
                  <a:schemeClr val="bg1"/>
                </a:solidFill>
                <a:effectLst>
                  <a:outerShdw blurRad="50800" dist="38100" dir="2700000" algn="tl" rotWithShape="0">
                    <a:prstClr val="black">
                      <a:alpha val="40000"/>
                    </a:prstClr>
                  </a:outerShdw>
                </a:effectLst>
              </a:rPr>
              <a:t>The Pitch </a:t>
            </a:r>
          </a:p>
        </p:txBody>
      </p:sp>
      <p:sp>
        <p:nvSpPr>
          <p:cNvPr id="11" name="Rectangle 10">
            <a:extLst>
              <a:ext uri="{FF2B5EF4-FFF2-40B4-BE49-F238E27FC236}">
                <a16:creationId xmlns:a16="http://schemas.microsoft.com/office/drawing/2014/main" xmlns="" id="{34C93F51-C624-46D3-B4FF-A5D76CFFC1C2}"/>
              </a:ext>
            </a:extLst>
          </p:cNvPr>
          <p:cNvSpPr/>
          <p:nvPr/>
        </p:nvSpPr>
        <p:spPr>
          <a:xfrm>
            <a:off x="3558870" y="4886391"/>
            <a:ext cx="2731276" cy="646331"/>
          </a:xfrm>
          <a:prstGeom prst="rect">
            <a:avLst/>
          </a:prstGeom>
        </p:spPr>
        <p:txBody>
          <a:bodyPr wrap="square">
            <a:spAutoFit/>
          </a:bodyPr>
          <a:lstStyle/>
          <a:p>
            <a:pPr algn="r"/>
            <a:r>
              <a:rPr lang="en-US" sz="3600" dirty="0">
                <a:solidFill>
                  <a:schemeClr val="bg1"/>
                </a:solidFill>
                <a:effectLst>
                  <a:outerShdw blurRad="50800" dist="38100" dir="2700000" algn="tl" rotWithShape="0">
                    <a:prstClr val="black">
                      <a:alpha val="40000"/>
                    </a:prstClr>
                  </a:outerShdw>
                </a:effectLst>
              </a:rPr>
              <a:t>The Results </a:t>
            </a:r>
          </a:p>
        </p:txBody>
      </p:sp>
      <p:sp>
        <p:nvSpPr>
          <p:cNvPr id="14" name="Rectangle 13">
            <a:extLst>
              <a:ext uri="{FF2B5EF4-FFF2-40B4-BE49-F238E27FC236}">
                <a16:creationId xmlns:a16="http://schemas.microsoft.com/office/drawing/2014/main" xmlns="" id="{CC064DBF-E855-4AA8-B9EA-1C037CD35F03}"/>
              </a:ext>
            </a:extLst>
          </p:cNvPr>
          <p:cNvSpPr/>
          <p:nvPr/>
        </p:nvSpPr>
        <p:spPr>
          <a:xfrm>
            <a:off x="3255572" y="4222254"/>
            <a:ext cx="2896069" cy="646331"/>
          </a:xfrm>
          <a:prstGeom prst="rect">
            <a:avLst/>
          </a:prstGeom>
        </p:spPr>
        <p:txBody>
          <a:bodyPr wrap="square">
            <a:spAutoFit/>
          </a:bodyPr>
          <a:lstStyle/>
          <a:p>
            <a:pPr algn="r"/>
            <a:r>
              <a:rPr lang="en-US" sz="3600" dirty="0">
                <a:solidFill>
                  <a:schemeClr val="bg1"/>
                </a:solidFill>
                <a:effectLst>
                  <a:outerShdw blurRad="50800" dist="38100" dir="2700000" algn="tl" rotWithShape="0">
                    <a:prstClr val="black">
                      <a:alpha val="40000"/>
                    </a:prstClr>
                  </a:outerShdw>
                </a:effectLst>
              </a:rPr>
              <a:t>The Products </a:t>
            </a:r>
          </a:p>
        </p:txBody>
      </p:sp>
      <p:sp>
        <p:nvSpPr>
          <p:cNvPr id="7" name="Rectangle 6">
            <a:extLst>
              <a:ext uri="{FF2B5EF4-FFF2-40B4-BE49-F238E27FC236}">
                <a16:creationId xmlns:a16="http://schemas.microsoft.com/office/drawing/2014/main" xmlns="" id="{1EC31B32-194B-4ADC-BB66-84C9A6A27B52}"/>
              </a:ext>
            </a:extLst>
          </p:cNvPr>
          <p:cNvSpPr/>
          <p:nvPr/>
        </p:nvSpPr>
        <p:spPr>
          <a:xfrm>
            <a:off x="4028510" y="5506356"/>
            <a:ext cx="2724012" cy="646331"/>
          </a:xfrm>
          <a:prstGeom prst="rect">
            <a:avLst/>
          </a:prstGeom>
        </p:spPr>
        <p:txBody>
          <a:bodyPr wrap="square">
            <a:spAutoFit/>
          </a:bodyPr>
          <a:lstStyle/>
          <a:p>
            <a:pPr algn="r"/>
            <a:r>
              <a:rPr lang="en-US" sz="3600" dirty="0">
                <a:solidFill>
                  <a:schemeClr val="bg1"/>
                </a:solidFill>
                <a:effectLst>
                  <a:outerShdw blurRad="50800" dist="38100" dir="2700000" algn="tl" rotWithShape="0">
                    <a:prstClr val="black">
                      <a:alpha val="40000"/>
                    </a:prstClr>
                  </a:outerShdw>
                </a:effectLst>
              </a:rPr>
              <a:t>The Solution</a:t>
            </a:r>
          </a:p>
        </p:txBody>
      </p:sp>
      <p:sp>
        <p:nvSpPr>
          <p:cNvPr id="8" name="Rectangle 7">
            <a:extLst>
              <a:ext uri="{FF2B5EF4-FFF2-40B4-BE49-F238E27FC236}">
                <a16:creationId xmlns:a16="http://schemas.microsoft.com/office/drawing/2014/main" xmlns="" id="{110276FD-566A-4DB5-998B-DDEDD71F6CEC}"/>
              </a:ext>
            </a:extLst>
          </p:cNvPr>
          <p:cNvSpPr/>
          <p:nvPr/>
        </p:nvSpPr>
        <p:spPr>
          <a:xfrm>
            <a:off x="6453503" y="5612860"/>
            <a:ext cx="184730" cy="646331"/>
          </a:xfrm>
          <a:prstGeom prst="rect">
            <a:avLst/>
          </a:prstGeom>
        </p:spPr>
        <p:txBody>
          <a:bodyPr wrap="none">
            <a:spAutoFit/>
          </a:bodyPr>
          <a:lstStyle/>
          <a:p>
            <a:pPr algn="r"/>
            <a:endParaRPr lang="en-US" sz="3600" dirty="0">
              <a:solidFill>
                <a:schemeClr val="bg1"/>
              </a:solidFill>
            </a:endParaRPr>
          </a:p>
        </p:txBody>
      </p:sp>
      <p:sp>
        <p:nvSpPr>
          <p:cNvPr id="9" name="Rectangle 8">
            <a:extLst>
              <a:ext uri="{FF2B5EF4-FFF2-40B4-BE49-F238E27FC236}">
                <a16:creationId xmlns:a16="http://schemas.microsoft.com/office/drawing/2014/main" xmlns="" id="{98D25144-8401-4096-A9E0-E40FEEE674C0}"/>
              </a:ext>
            </a:extLst>
          </p:cNvPr>
          <p:cNvSpPr/>
          <p:nvPr/>
        </p:nvSpPr>
        <p:spPr>
          <a:xfrm>
            <a:off x="2676603" y="3593939"/>
            <a:ext cx="3419397" cy="646331"/>
          </a:xfrm>
          <a:prstGeom prst="rect">
            <a:avLst/>
          </a:prstGeom>
        </p:spPr>
        <p:txBody>
          <a:bodyPr wrap="square">
            <a:spAutoFit/>
          </a:bodyPr>
          <a:lstStyle/>
          <a:p>
            <a:pPr algn="r"/>
            <a:r>
              <a:rPr lang="en-US" sz="3600" smtClean="0">
                <a:solidFill>
                  <a:schemeClr val="bg1"/>
                </a:solidFill>
                <a:effectLst>
                  <a:outerShdw blurRad="50800" dist="38100" dir="2700000" algn="tl" rotWithShape="0">
                    <a:prstClr val="black">
                      <a:alpha val="40000"/>
                    </a:prstClr>
                  </a:outerShdw>
                </a:effectLst>
              </a:rPr>
              <a:t>Builder Program</a:t>
            </a:r>
            <a:endParaRPr lang="en-US" sz="36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61453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xmlns="" id="{633A1C78-B988-4A4A-B794-D0D3BCFD7938}"/>
              </a:ext>
            </a:extLst>
          </p:cNvPr>
          <p:cNvSpPr/>
          <p:nvPr/>
        </p:nvSpPr>
        <p:spPr>
          <a:xfrm>
            <a:off x="-1" y="6512324"/>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C18F7AB1-C504-42CC-8733-47570D454DC6}"/>
              </a:ext>
            </a:extLst>
          </p:cNvPr>
          <p:cNvSpPr/>
          <p:nvPr/>
        </p:nvSpPr>
        <p:spPr>
          <a:xfrm>
            <a:off x="559393" y="4714262"/>
            <a:ext cx="10466570" cy="88494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8E6F7FD8-C422-484D-9BF1-AF401A3DE728}"/>
              </a:ext>
            </a:extLst>
          </p:cNvPr>
          <p:cNvSpPr txBox="1"/>
          <p:nvPr/>
        </p:nvSpPr>
        <p:spPr>
          <a:xfrm>
            <a:off x="629293" y="4723551"/>
            <a:ext cx="7394653" cy="461665"/>
          </a:xfrm>
          <a:prstGeom prst="rect">
            <a:avLst/>
          </a:prstGeom>
          <a:noFill/>
        </p:spPr>
        <p:txBody>
          <a:bodyPr wrap="square" rtlCol="0">
            <a:spAutoFit/>
          </a:bodyPr>
          <a:lstStyle/>
          <a:p>
            <a:r>
              <a:rPr lang="en-US" sz="2400" b="1" dirty="0">
                <a:solidFill>
                  <a:srgbClr val="522E83"/>
                </a:solidFill>
              </a:rPr>
              <a:t>What will drive this?</a:t>
            </a:r>
          </a:p>
        </p:txBody>
      </p:sp>
      <p:sp>
        <p:nvSpPr>
          <p:cNvPr id="31" name="TextBox 30">
            <a:extLst>
              <a:ext uri="{FF2B5EF4-FFF2-40B4-BE49-F238E27FC236}">
                <a16:creationId xmlns:a16="http://schemas.microsoft.com/office/drawing/2014/main" xmlns="" id="{E4165AE2-52E8-4B50-871D-5165690AAEE0}"/>
              </a:ext>
            </a:extLst>
          </p:cNvPr>
          <p:cNvSpPr txBox="1"/>
          <p:nvPr/>
        </p:nvSpPr>
        <p:spPr>
          <a:xfrm>
            <a:off x="629294" y="5111243"/>
            <a:ext cx="11021980" cy="400110"/>
          </a:xfrm>
          <a:prstGeom prst="rect">
            <a:avLst/>
          </a:prstGeom>
          <a:noFill/>
        </p:spPr>
        <p:txBody>
          <a:bodyPr wrap="square" rtlCol="0">
            <a:spAutoFit/>
          </a:bodyPr>
          <a:lstStyle>
            <a:defPPr>
              <a:defRPr lang="en-US"/>
            </a:defPPr>
            <a:lvl1pPr>
              <a:defRPr sz="2000" b="1">
                <a:solidFill>
                  <a:schemeClr val="bg2">
                    <a:lumMod val="50000"/>
                  </a:schemeClr>
                </a:solidFill>
              </a:defRPr>
            </a:lvl1pPr>
          </a:lstStyle>
          <a:p>
            <a:r>
              <a:rPr lang="en-US" b="0" dirty="0"/>
              <a:t>Turning professionally installed monitoring into true smart home control and personal monitoring.</a:t>
            </a:r>
          </a:p>
        </p:txBody>
      </p:sp>
      <p:sp>
        <p:nvSpPr>
          <p:cNvPr id="32" name="TextBox 31">
            <a:extLst>
              <a:ext uri="{FF2B5EF4-FFF2-40B4-BE49-F238E27FC236}">
                <a16:creationId xmlns:a16="http://schemas.microsoft.com/office/drawing/2014/main" xmlns="" id="{11BE59F5-B74B-494C-9F8E-4AF81C6BAC6B}"/>
              </a:ext>
            </a:extLst>
          </p:cNvPr>
          <p:cNvSpPr txBox="1"/>
          <p:nvPr/>
        </p:nvSpPr>
        <p:spPr>
          <a:xfrm>
            <a:off x="629293" y="2559196"/>
            <a:ext cx="4465336" cy="461665"/>
          </a:xfrm>
          <a:prstGeom prst="rect">
            <a:avLst/>
          </a:prstGeom>
          <a:noFill/>
        </p:spPr>
        <p:txBody>
          <a:bodyPr wrap="square" rtlCol="0">
            <a:spAutoFit/>
          </a:bodyPr>
          <a:lstStyle/>
          <a:p>
            <a:r>
              <a:rPr lang="en-US" sz="2400" dirty="0">
                <a:solidFill>
                  <a:srgbClr val="522E83"/>
                </a:solidFill>
              </a:rPr>
              <a:t>Home Control:</a:t>
            </a:r>
          </a:p>
        </p:txBody>
      </p:sp>
      <p:sp>
        <p:nvSpPr>
          <p:cNvPr id="33" name="TextBox 32">
            <a:extLst>
              <a:ext uri="{FF2B5EF4-FFF2-40B4-BE49-F238E27FC236}">
                <a16:creationId xmlns:a16="http://schemas.microsoft.com/office/drawing/2014/main" xmlns="" id="{BA08E0EE-BA59-4523-BB9E-07B1080D35B4}"/>
              </a:ext>
            </a:extLst>
          </p:cNvPr>
          <p:cNvSpPr txBox="1"/>
          <p:nvPr/>
        </p:nvSpPr>
        <p:spPr>
          <a:xfrm>
            <a:off x="629293" y="3050093"/>
            <a:ext cx="4465336" cy="461665"/>
          </a:xfrm>
          <a:prstGeom prst="rect">
            <a:avLst/>
          </a:prstGeom>
          <a:noFill/>
        </p:spPr>
        <p:txBody>
          <a:bodyPr wrap="square" rtlCol="0">
            <a:spAutoFit/>
          </a:bodyPr>
          <a:lstStyle/>
          <a:p>
            <a:r>
              <a:rPr lang="en-US" sz="2400" dirty="0">
                <a:solidFill>
                  <a:srgbClr val="522E83"/>
                </a:solidFill>
              </a:rPr>
              <a:t>Households (HH) with Security:</a:t>
            </a:r>
          </a:p>
        </p:txBody>
      </p:sp>
      <p:sp>
        <p:nvSpPr>
          <p:cNvPr id="16" name="TextBox 15">
            <a:extLst>
              <a:ext uri="{FF2B5EF4-FFF2-40B4-BE49-F238E27FC236}">
                <a16:creationId xmlns:a16="http://schemas.microsoft.com/office/drawing/2014/main" xmlns="" id="{7A9F9CAD-C9BF-4756-BED0-31922899A5B7}"/>
              </a:ext>
            </a:extLst>
          </p:cNvPr>
          <p:cNvSpPr txBox="1"/>
          <p:nvPr/>
        </p:nvSpPr>
        <p:spPr>
          <a:xfrm>
            <a:off x="629293" y="3540990"/>
            <a:ext cx="4465336" cy="461665"/>
          </a:xfrm>
          <a:prstGeom prst="rect">
            <a:avLst/>
          </a:prstGeom>
          <a:noFill/>
        </p:spPr>
        <p:txBody>
          <a:bodyPr wrap="square" rtlCol="0">
            <a:spAutoFit/>
          </a:bodyPr>
          <a:lstStyle/>
          <a:p>
            <a:r>
              <a:rPr lang="en-US" sz="2400" dirty="0">
                <a:solidFill>
                  <a:srgbClr val="522E83"/>
                </a:solidFill>
              </a:rPr>
              <a:t>HH Fee-based security systems:</a:t>
            </a:r>
          </a:p>
        </p:txBody>
      </p:sp>
      <p:sp>
        <p:nvSpPr>
          <p:cNvPr id="17" name="TextBox 16">
            <a:extLst>
              <a:ext uri="{FF2B5EF4-FFF2-40B4-BE49-F238E27FC236}">
                <a16:creationId xmlns:a16="http://schemas.microsoft.com/office/drawing/2014/main" xmlns="" id="{448C0FFE-16C6-4A32-99E7-7A7AEC08E191}"/>
              </a:ext>
            </a:extLst>
          </p:cNvPr>
          <p:cNvSpPr txBox="1"/>
          <p:nvPr/>
        </p:nvSpPr>
        <p:spPr>
          <a:xfrm>
            <a:off x="629293" y="4031887"/>
            <a:ext cx="4465336" cy="461665"/>
          </a:xfrm>
          <a:prstGeom prst="rect">
            <a:avLst/>
          </a:prstGeom>
          <a:noFill/>
        </p:spPr>
        <p:txBody>
          <a:bodyPr wrap="square" rtlCol="0">
            <a:spAutoFit/>
          </a:bodyPr>
          <a:lstStyle/>
          <a:p>
            <a:r>
              <a:rPr lang="en-US" sz="2400" dirty="0">
                <a:solidFill>
                  <a:srgbClr val="522E83"/>
                </a:solidFill>
              </a:rPr>
              <a:t>Recurring Monthly Revenue:</a:t>
            </a:r>
          </a:p>
        </p:txBody>
      </p:sp>
      <p:sp>
        <p:nvSpPr>
          <p:cNvPr id="22" name="TextBox 21">
            <a:extLst>
              <a:ext uri="{FF2B5EF4-FFF2-40B4-BE49-F238E27FC236}">
                <a16:creationId xmlns:a16="http://schemas.microsoft.com/office/drawing/2014/main" xmlns="" id="{05916610-0AA1-4CCD-82B5-F59280A750F3}"/>
              </a:ext>
            </a:extLst>
          </p:cNvPr>
          <p:cNvSpPr txBox="1"/>
          <p:nvPr/>
        </p:nvSpPr>
        <p:spPr>
          <a:xfrm>
            <a:off x="5094629" y="2559196"/>
            <a:ext cx="2015960" cy="461665"/>
          </a:xfrm>
          <a:prstGeom prst="rect">
            <a:avLst/>
          </a:prstGeom>
          <a:noFill/>
        </p:spPr>
        <p:txBody>
          <a:bodyPr wrap="square" rtlCol="0">
            <a:spAutoFit/>
          </a:bodyPr>
          <a:lstStyle>
            <a:defPPr>
              <a:defRPr lang="en-US"/>
            </a:defPPr>
            <a:lvl1pPr algn="ctr">
              <a:defRPr sz="2000" b="1">
                <a:solidFill>
                  <a:srgbClr val="0095DA"/>
                </a:solidFill>
              </a:defRPr>
            </a:lvl1pPr>
          </a:lstStyle>
          <a:p>
            <a:pPr algn="l"/>
            <a:r>
              <a:rPr lang="en-US" sz="2400" b="0" dirty="0">
                <a:solidFill>
                  <a:schemeClr val="bg2">
                    <a:lumMod val="50000"/>
                  </a:schemeClr>
                </a:solidFill>
              </a:rPr>
              <a:t>$23bb</a:t>
            </a:r>
          </a:p>
        </p:txBody>
      </p:sp>
      <p:sp>
        <p:nvSpPr>
          <p:cNvPr id="23" name="TextBox 22">
            <a:extLst>
              <a:ext uri="{FF2B5EF4-FFF2-40B4-BE49-F238E27FC236}">
                <a16:creationId xmlns:a16="http://schemas.microsoft.com/office/drawing/2014/main" xmlns="" id="{50549F14-1B33-4789-AA23-1505AC314ED6}"/>
              </a:ext>
            </a:extLst>
          </p:cNvPr>
          <p:cNvSpPr txBox="1"/>
          <p:nvPr/>
        </p:nvSpPr>
        <p:spPr>
          <a:xfrm>
            <a:off x="5094629" y="3050093"/>
            <a:ext cx="2015960" cy="461665"/>
          </a:xfrm>
          <a:prstGeom prst="rect">
            <a:avLst/>
          </a:prstGeom>
          <a:noFill/>
        </p:spPr>
        <p:txBody>
          <a:bodyPr wrap="square" rtlCol="0">
            <a:spAutoFit/>
          </a:bodyPr>
          <a:lstStyle>
            <a:defPPr>
              <a:defRPr lang="en-US"/>
            </a:defPPr>
            <a:lvl1pPr algn="ctr">
              <a:defRPr sz="2000" b="1">
                <a:solidFill>
                  <a:srgbClr val="0095DA"/>
                </a:solidFill>
              </a:defRPr>
            </a:lvl1pPr>
          </a:lstStyle>
          <a:p>
            <a:pPr algn="l"/>
            <a:r>
              <a:rPr lang="en-US" sz="2400" b="0" dirty="0">
                <a:solidFill>
                  <a:schemeClr val="bg2">
                    <a:lumMod val="50000"/>
                  </a:schemeClr>
                </a:solidFill>
              </a:rPr>
              <a:t>26mm</a:t>
            </a:r>
          </a:p>
        </p:txBody>
      </p:sp>
      <p:sp>
        <p:nvSpPr>
          <p:cNvPr id="24" name="TextBox 23">
            <a:extLst>
              <a:ext uri="{FF2B5EF4-FFF2-40B4-BE49-F238E27FC236}">
                <a16:creationId xmlns:a16="http://schemas.microsoft.com/office/drawing/2014/main" xmlns="" id="{D9B0A652-F66F-4FF4-814B-5BF4A18B1C06}"/>
              </a:ext>
            </a:extLst>
          </p:cNvPr>
          <p:cNvSpPr txBox="1"/>
          <p:nvPr/>
        </p:nvSpPr>
        <p:spPr>
          <a:xfrm>
            <a:off x="5094629" y="3518750"/>
            <a:ext cx="2015960" cy="461665"/>
          </a:xfrm>
          <a:prstGeom prst="rect">
            <a:avLst/>
          </a:prstGeom>
          <a:noFill/>
        </p:spPr>
        <p:txBody>
          <a:bodyPr wrap="square" rtlCol="0">
            <a:spAutoFit/>
          </a:bodyPr>
          <a:lstStyle>
            <a:defPPr>
              <a:defRPr lang="en-US"/>
            </a:defPPr>
            <a:lvl1pPr algn="ctr">
              <a:defRPr sz="2000" b="1">
                <a:solidFill>
                  <a:srgbClr val="0095DA"/>
                </a:solidFill>
              </a:defRPr>
            </a:lvl1pPr>
          </a:lstStyle>
          <a:p>
            <a:pPr algn="l"/>
            <a:r>
              <a:rPr lang="en-US" sz="2400" b="0" dirty="0">
                <a:solidFill>
                  <a:schemeClr val="bg2">
                    <a:lumMod val="50000"/>
                  </a:schemeClr>
                </a:solidFill>
              </a:rPr>
              <a:t>16.8mm </a:t>
            </a:r>
          </a:p>
        </p:txBody>
      </p:sp>
      <p:sp>
        <p:nvSpPr>
          <p:cNvPr id="25" name="TextBox 24">
            <a:extLst>
              <a:ext uri="{FF2B5EF4-FFF2-40B4-BE49-F238E27FC236}">
                <a16:creationId xmlns:a16="http://schemas.microsoft.com/office/drawing/2014/main" xmlns="" id="{076BF008-7378-4E8D-AB44-51CE33EE331E}"/>
              </a:ext>
            </a:extLst>
          </p:cNvPr>
          <p:cNvSpPr txBox="1"/>
          <p:nvPr/>
        </p:nvSpPr>
        <p:spPr>
          <a:xfrm>
            <a:off x="5094629" y="4031887"/>
            <a:ext cx="2015960" cy="461665"/>
          </a:xfrm>
          <a:prstGeom prst="rect">
            <a:avLst/>
          </a:prstGeom>
          <a:noFill/>
        </p:spPr>
        <p:txBody>
          <a:bodyPr wrap="square" rtlCol="0">
            <a:spAutoFit/>
          </a:bodyPr>
          <a:lstStyle>
            <a:defPPr>
              <a:defRPr lang="en-US"/>
            </a:defPPr>
            <a:lvl1pPr algn="ctr">
              <a:defRPr sz="2000" b="1">
                <a:solidFill>
                  <a:srgbClr val="0095DA"/>
                </a:solidFill>
              </a:defRPr>
            </a:lvl1pPr>
          </a:lstStyle>
          <a:p>
            <a:pPr algn="l"/>
            <a:r>
              <a:rPr lang="en-US" sz="2400" b="0" dirty="0">
                <a:solidFill>
                  <a:schemeClr val="bg2">
                    <a:lumMod val="50000"/>
                  </a:schemeClr>
                </a:solidFill>
              </a:rPr>
              <a:t>$875mm</a:t>
            </a:r>
          </a:p>
        </p:txBody>
      </p:sp>
      <p:sp>
        <p:nvSpPr>
          <p:cNvPr id="28" name="TextBox 27">
            <a:extLst>
              <a:ext uri="{FF2B5EF4-FFF2-40B4-BE49-F238E27FC236}">
                <a16:creationId xmlns:a16="http://schemas.microsoft.com/office/drawing/2014/main" xmlns="" id="{2A2A4099-7BE2-48A7-8EBF-7A6F7BB1E75A}"/>
              </a:ext>
            </a:extLst>
          </p:cNvPr>
          <p:cNvSpPr txBox="1"/>
          <p:nvPr/>
        </p:nvSpPr>
        <p:spPr>
          <a:xfrm>
            <a:off x="8921103" y="2556770"/>
            <a:ext cx="2015960" cy="461665"/>
          </a:xfrm>
          <a:prstGeom prst="rect">
            <a:avLst/>
          </a:prstGeom>
          <a:noFill/>
        </p:spPr>
        <p:txBody>
          <a:bodyPr wrap="square" rtlCol="0">
            <a:spAutoFit/>
          </a:bodyPr>
          <a:lstStyle>
            <a:defPPr>
              <a:defRPr lang="en-US"/>
            </a:defPPr>
            <a:lvl1pPr>
              <a:defRPr sz="2000" b="1">
                <a:solidFill>
                  <a:srgbClr val="0095DA"/>
                </a:solidFill>
              </a:defRPr>
            </a:lvl1pPr>
          </a:lstStyle>
          <a:p>
            <a:r>
              <a:rPr lang="en-US" sz="2400" b="0" dirty="0"/>
              <a:t>$61bb</a:t>
            </a:r>
          </a:p>
        </p:txBody>
      </p:sp>
      <p:sp>
        <p:nvSpPr>
          <p:cNvPr id="29" name="TextBox 28">
            <a:extLst>
              <a:ext uri="{FF2B5EF4-FFF2-40B4-BE49-F238E27FC236}">
                <a16:creationId xmlns:a16="http://schemas.microsoft.com/office/drawing/2014/main" xmlns="" id="{B25E092D-9104-4786-B51C-E93D764D4CBC}"/>
              </a:ext>
            </a:extLst>
          </p:cNvPr>
          <p:cNvSpPr txBox="1"/>
          <p:nvPr/>
        </p:nvSpPr>
        <p:spPr>
          <a:xfrm>
            <a:off x="8921103" y="3047667"/>
            <a:ext cx="2015960" cy="461665"/>
          </a:xfrm>
          <a:prstGeom prst="rect">
            <a:avLst/>
          </a:prstGeom>
          <a:noFill/>
        </p:spPr>
        <p:txBody>
          <a:bodyPr wrap="square" rtlCol="0">
            <a:spAutoFit/>
          </a:bodyPr>
          <a:lstStyle>
            <a:defPPr>
              <a:defRPr lang="en-US"/>
            </a:defPPr>
            <a:lvl1pPr>
              <a:defRPr sz="2000" b="1">
                <a:solidFill>
                  <a:srgbClr val="0095DA"/>
                </a:solidFill>
              </a:defRPr>
            </a:lvl1pPr>
          </a:lstStyle>
          <a:p>
            <a:r>
              <a:rPr lang="en-US" sz="2400" b="0" dirty="0"/>
              <a:t>63mm</a:t>
            </a:r>
          </a:p>
        </p:txBody>
      </p:sp>
      <p:sp>
        <p:nvSpPr>
          <p:cNvPr id="35" name="TextBox 34">
            <a:extLst>
              <a:ext uri="{FF2B5EF4-FFF2-40B4-BE49-F238E27FC236}">
                <a16:creationId xmlns:a16="http://schemas.microsoft.com/office/drawing/2014/main" xmlns="" id="{CC7DD2C0-4121-4C20-8C10-CF4AB8540011}"/>
              </a:ext>
            </a:extLst>
          </p:cNvPr>
          <p:cNvSpPr txBox="1"/>
          <p:nvPr/>
        </p:nvSpPr>
        <p:spPr>
          <a:xfrm>
            <a:off x="8921103" y="3538564"/>
            <a:ext cx="2015960" cy="461665"/>
          </a:xfrm>
          <a:prstGeom prst="rect">
            <a:avLst/>
          </a:prstGeom>
          <a:noFill/>
        </p:spPr>
        <p:txBody>
          <a:bodyPr wrap="square" rtlCol="0">
            <a:spAutoFit/>
          </a:bodyPr>
          <a:lstStyle>
            <a:defPPr>
              <a:defRPr lang="en-US"/>
            </a:defPPr>
            <a:lvl1pPr>
              <a:defRPr sz="2000" b="1">
                <a:solidFill>
                  <a:srgbClr val="0095DA"/>
                </a:solidFill>
              </a:defRPr>
            </a:lvl1pPr>
          </a:lstStyle>
          <a:p>
            <a:r>
              <a:rPr lang="en-US" sz="2400" b="0" dirty="0"/>
              <a:t>41mm </a:t>
            </a:r>
          </a:p>
        </p:txBody>
      </p:sp>
      <p:sp>
        <p:nvSpPr>
          <p:cNvPr id="36" name="TextBox 35">
            <a:extLst>
              <a:ext uri="{FF2B5EF4-FFF2-40B4-BE49-F238E27FC236}">
                <a16:creationId xmlns:a16="http://schemas.microsoft.com/office/drawing/2014/main" xmlns="" id="{62969715-FB3E-43A1-9B1F-8BCFCF8683AF}"/>
              </a:ext>
            </a:extLst>
          </p:cNvPr>
          <p:cNvSpPr txBox="1"/>
          <p:nvPr/>
        </p:nvSpPr>
        <p:spPr>
          <a:xfrm>
            <a:off x="8921103" y="4029461"/>
            <a:ext cx="2015960" cy="461665"/>
          </a:xfrm>
          <a:prstGeom prst="rect">
            <a:avLst/>
          </a:prstGeom>
          <a:noFill/>
        </p:spPr>
        <p:txBody>
          <a:bodyPr wrap="square" rtlCol="0">
            <a:spAutoFit/>
          </a:bodyPr>
          <a:lstStyle>
            <a:defPPr>
              <a:defRPr lang="en-US"/>
            </a:defPPr>
            <a:lvl1pPr>
              <a:defRPr sz="2000" b="1">
                <a:solidFill>
                  <a:srgbClr val="0095DA"/>
                </a:solidFill>
              </a:defRPr>
            </a:lvl1pPr>
          </a:lstStyle>
          <a:p>
            <a:r>
              <a:rPr lang="en-US" sz="2400" b="0" dirty="0"/>
              <a:t>$2.4bb</a:t>
            </a:r>
          </a:p>
        </p:txBody>
      </p:sp>
      <p:sp>
        <p:nvSpPr>
          <p:cNvPr id="82" name="TextBox 81">
            <a:extLst>
              <a:ext uri="{FF2B5EF4-FFF2-40B4-BE49-F238E27FC236}">
                <a16:creationId xmlns:a16="http://schemas.microsoft.com/office/drawing/2014/main" xmlns="" id="{8D7857F7-A18F-4233-816D-933CC21DA830}"/>
              </a:ext>
            </a:extLst>
          </p:cNvPr>
          <p:cNvSpPr txBox="1"/>
          <p:nvPr/>
        </p:nvSpPr>
        <p:spPr>
          <a:xfrm>
            <a:off x="4552578" y="1621934"/>
            <a:ext cx="2214298" cy="584775"/>
          </a:xfrm>
          <a:prstGeom prst="rect">
            <a:avLst/>
          </a:prstGeom>
          <a:noFill/>
        </p:spPr>
        <p:txBody>
          <a:bodyPr wrap="square" rtlCol="0">
            <a:spAutoFit/>
          </a:bodyPr>
          <a:lstStyle/>
          <a:p>
            <a:pPr algn="ctr"/>
            <a:r>
              <a:rPr lang="en-US" sz="3200" dirty="0">
                <a:solidFill>
                  <a:schemeClr val="bg2">
                    <a:lumMod val="50000"/>
                  </a:schemeClr>
                </a:solidFill>
              </a:rPr>
              <a:t>2016</a:t>
            </a:r>
          </a:p>
        </p:txBody>
      </p:sp>
      <p:sp>
        <p:nvSpPr>
          <p:cNvPr id="83" name="TextBox 82">
            <a:extLst>
              <a:ext uri="{FF2B5EF4-FFF2-40B4-BE49-F238E27FC236}">
                <a16:creationId xmlns:a16="http://schemas.microsoft.com/office/drawing/2014/main" xmlns="" id="{5F4E0826-BC0F-47CC-80FB-869E4D9C9293}"/>
              </a:ext>
            </a:extLst>
          </p:cNvPr>
          <p:cNvSpPr txBox="1"/>
          <p:nvPr/>
        </p:nvSpPr>
        <p:spPr>
          <a:xfrm>
            <a:off x="8341111" y="1619508"/>
            <a:ext cx="2171530" cy="584775"/>
          </a:xfrm>
          <a:prstGeom prst="rect">
            <a:avLst/>
          </a:prstGeom>
          <a:noFill/>
        </p:spPr>
        <p:txBody>
          <a:bodyPr wrap="square" rtlCol="0">
            <a:spAutoFit/>
          </a:bodyPr>
          <a:lstStyle/>
          <a:p>
            <a:pPr algn="ctr"/>
            <a:r>
              <a:rPr lang="en-US" sz="3200" dirty="0">
                <a:solidFill>
                  <a:srgbClr val="0095DA"/>
                </a:solidFill>
              </a:rPr>
              <a:t>2025</a:t>
            </a:r>
          </a:p>
        </p:txBody>
      </p:sp>
      <p:cxnSp>
        <p:nvCxnSpPr>
          <p:cNvPr id="14" name="Straight Connector 13">
            <a:extLst>
              <a:ext uri="{FF2B5EF4-FFF2-40B4-BE49-F238E27FC236}">
                <a16:creationId xmlns:a16="http://schemas.microsoft.com/office/drawing/2014/main" xmlns="" id="{E9D568DD-ACB4-4D78-85C4-8EDF25C8949A}"/>
              </a:ext>
            </a:extLst>
          </p:cNvPr>
          <p:cNvCxnSpPr>
            <a:cxnSpLocks/>
          </p:cNvCxnSpPr>
          <p:nvPr/>
        </p:nvCxnSpPr>
        <p:spPr>
          <a:xfrm>
            <a:off x="705493" y="2929535"/>
            <a:ext cx="1014984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E97F081A-4E4C-45A1-B2E4-63A2AF4265F4}"/>
              </a:ext>
            </a:extLst>
          </p:cNvPr>
          <p:cNvCxnSpPr>
            <a:cxnSpLocks/>
          </p:cNvCxnSpPr>
          <p:nvPr/>
        </p:nvCxnSpPr>
        <p:spPr>
          <a:xfrm>
            <a:off x="705493" y="3420432"/>
            <a:ext cx="1014984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CE0D96D7-4B23-4BF4-85CC-87172E9E56B5}"/>
              </a:ext>
            </a:extLst>
          </p:cNvPr>
          <p:cNvCxnSpPr>
            <a:cxnSpLocks/>
          </p:cNvCxnSpPr>
          <p:nvPr/>
        </p:nvCxnSpPr>
        <p:spPr>
          <a:xfrm>
            <a:off x="705493" y="3911329"/>
            <a:ext cx="1014984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6D71DDE0-0364-4B05-B79E-E89BD6EDC276}"/>
              </a:ext>
            </a:extLst>
          </p:cNvPr>
          <p:cNvCxnSpPr>
            <a:cxnSpLocks/>
          </p:cNvCxnSpPr>
          <p:nvPr/>
        </p:nvCxnSpPr>
        <p:spPr>
          <a:xfrm>
            <a:off x="705493" y="4402226"/>
            <a:ext cx="1014984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xmlns="" id="{EB494F50-56FF-4F9B-81E2-4B7DEF9B6A08}"/>
              </a:ext>
            </a:extLst>
          </p:cNvPr>
          <p:cNvSpPr txBox="1"/>
          <p:nvPr/>
        </p:nvSpPr>
        <p:spPr>
          <a:xfrm>
            <a:off x="4543963" y="2018919"/>
            <a:ext cx="2290772" cy="400110"/>
          </a:xfrm>
          <a:prstGeom prst="rect">
            <a:avLst/>
          </a:prstGeom>
          <a:noFill/>
        </p:spPr>
        <p:txBody>
          <a:bodyPr wrap="square" rtlCol="0">
            <a:spAutoFit/>
          </a:bodyPr>
          <a:lstStyle/>
          <a:p>
            <a:pPr algn="ctr"/>
            <a:r>
              <a:rPr lang="en-US" sz="2000" dirty="0">
                <a:solidFill>
                  <a:schemeClr val="bg2">
                    <a:lumMod val="50000"/>
                  </a:schemeClr>
                </a:solidFill>
              </a:rPr>
              <a:t>Industry Value</a:t>
            </a:r>
          </a:p>
        </p:txBody>
      </p:sp>
      <p:sp>
        <p:nvSpPr>
          <p:cNvPr id="106" name="TextBox 105">
            <a:extLst>
              <a:ext uri="{FF2B5EF4-FFF2-40B4-BE49-F238E27FC236}">
                <a16:creationId xmlns:a16="http://schemas.microsoft.com/office/drawing/2014/main" xmlns="" id="{8EBA1BEB-C922-4772-9C19-97559BEA7540}"/>
              </a:ext>
            </a:extLst>
          </p:cNvPr>
          <p:cNvSpPr txBox="1"/>
          <p:nvPr/>
        </p:nvSpPr>
        <p:spPr>
          <a:xfrm>
            <a:off x="8333235" y="2016493"/>
            <a:ext cx="2246526" cy="400110"/>
          </a:xfrm>
          <a:prstGeom prst="rect">
            <a:avLst/>
          </a:prstGeom>
          <a:noFill/>
        </p:spPr>
        <p:txBody>
          <a:bodyPr wrap="square" rtlCol="0">
            <a:spAutoFit/>
          </a:bodyPr>
          <a:lstStyle/>
          <a:p>
            <a:pPr algn="ctr"/>
            <a:r>
              <a:rPr lang="en-US" sz="2000" dirty="0">
                <a:solidFill>
                  <a:srgbClr val="0095DA"/>
                </a:solidFill>
              </a:rPr>
              <a:t>Industry Growth</a:t>
            </a:r>
          </a:p>
        </p:txBody>
      </p:sp>
      <p:sp>
        <p:nvSpPr>
          <p:cNvPr id="98" name="Right Brace 97">
            <a:extLst>
              <a:ext uri="{FF2B5EF4-FFF2-40B4-BE49-F238E27FC236}">
                <a16:creationId xmlns:a16="http://schemas.microsoft.com/office/drawing/2014/main" xmlns="" id="{762EFE43-0AC6-4C41-A931-E106B0D0959D}"/>
              </a:ext>
            </a:extLst>
          </p:cNvPr>
          <p:cNvSpPr/>
          <p:nvPr/>
        </p:nvSpPr>
        <p:spPr>
          <a:xfrm rot="5400000">
            <a:off x="9369704" y="-693977"/>
            <a:ext cx="142542" cy="4705389"/>
          </a:xfrm>
          <a:prstGeom prst="rightBrace">
            <a:avLst>
              <a:gd name="adj1" fmla="val 51078"/>
              <a:gd name="adj2" fmla="val 50000"/>
            </a:avLst>
          </a:prstGeom>
          <a:ln w="9525">
            <a:solidFill>
              <a:srgbClr val="0095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Right Brace 107">
            <a:extLst>
              <a:ext uri="{FF2B5EF4-FFF2-40B4-BE49-F238E27FC236}">
                <a16:creationId xmlns:a16="http://schemas.microsoft.com/office/drawing/2014/main" xmlns="" id="{00B4AF91-B225-49E4-B6C8-49B8211111FE}"/>
              </a:ext>
            </a:extLst>
          </p:cNvPr>
          <p:cNvSpPr/>
          <p:nvPr/>
        </p:nvSpPr>
        <p:spPr>
          <a:xfrm rot="5400000">
            <a:off x="5594110" y="985820"/>
            <a:ext cx="142544" cy="1343025"/>
          </a:xfrm>
          <a:prstGeom prst="rightBrace">
            <a:avLst>
              <a:gd name="adj1" fmla="val 33268"/>
              <a:gd name="adj2" fmla="val 50000"/>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4" name="Picture 10" descr="C:\Users\RICHAR~1.SOL\AppData\Local\Temp\SNAGHTML86f27be7.PNG">
            <a:extLst>
              <a:ext uri="{FF2B5EF4-FFF2-40B4-BE49-F238E27FC236}">
                <a16:creationId xmlns:a16="http://schemas.microsoft.com/office/drawing/2014/main" xmlns="" id="{AFC0BBD8-E19E-4DF2-A484-0C8855F0A7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21800" y="456073"/>
            <a:ext cx="2010249" cy="12259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RICHAR~1.SOL\AppData\Local\Temp\SNAGHTML86f5978e.PNG">
            <a:extLst>
              <a:ext uri="{FF2B5EF4-FFF2-40B4-BE49-F238E27FC236}">
                <a16:creationId xmlns:a16="http://schemas.microsoft.com/office/drawing/2014/main" xmlns="" id="{6639D839-728F-475B-9654-7E71A754284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70889" y="481395"/>
            <a:ext cx="1659977" cy="116503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4" descr="C:\Users\RICHAR~1.SOL\AppData\Local\Temp\SNAGHTML86f5978e.PNG">
            <a:extLst>
              <a:ext uri="{FF2B5EF4-FFF2-40B4-BE49-F238E27FC236}">
                <a16:creationId xmlns:a16="http://schemas.microsoft.com/office/drawing/2014/main" xmlns="" id="{0B636EAE-60EE-49FC-A1CB-183A9C2A8EE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10574600" y="494740"/>
            <a:ext cx="1343457" cy="1161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ICHAR~1.SOL\AppData\Local\Temp\SNAGHTML86f216e3.PNG">
            <a:extLst>
              <a:ext uri="{FF2B5EF4-FFF2-40B4-BE49-F238E27FC236}">
                <a16:creationId xmlns:a16="http://schemas.microsoft.com/office/drawing/2014/main" xmlns="" id="{7BEC801E-AB44-4D48-9389-38DD1CA31AA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268165" y="528717"/>
            <a:ext cx="2757798" cy="116560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1F9C917D-1D77-4DA2-97BC-54AC9260C7B5}"/>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The Market</a:t>
            </a:r>
          </a:p>
        </p:txBody>
      </p:sp>
      <p:sp>
        <p:nvSpPr>
          <p:cNvPr id="37" name="TextBox 36">
            <a:extLst>
              <a:ext uri="{FF2B5EF4-FFF2-40B4-BE49-F238E27FC236}">
                <a16:creationId xmlns:a16="http://schemas.microsoft.com/office/drawing/2014/main" xmlns="" id="{3BF1E3DB-7510-45E1-ACCA-59E4F90FCDB1}"/>
              </a:ext>
            </a:extLst>
          </p:cNvPr>
          <p:cNvSpPr txBox="1"/>
          <p:nvPr/>
        </p:nvSpPr>
        <p:spPr>
          <a:xfrm>
            <a:off x="853060" y="6498243"/>
            <a:ext cx="10382250" cy="276999"/>
          </a:xfrm>
          <a:prstGeom prst="rect">
            <a:avLst/>
          </a:prstGeom>
          <a:noFill/>
        </p:spPr>
        <p:txBody>
          <a:bodyPr wrap="square" rtlCol="0">
            <a:spAutoFit/>
          </a:bodyPr>
          <a:lstStyle/>
          <a:p>
            <a:pPr algn="r"/>
            <a:r>
              <a:rPr lang="en-US" sz="1200" dirty="0">
                <a:solidFill>
                  <a:schemeClr val="bg1"/>
                </a:solidFill>
              </a:rPr>
              <a:t>Source:  Imperial Capital, “Premises Control and Automation Outlook for 2016-2017”, December 2016</a:t>
            </a:r>
          </a:p>
        </p:txBody>
      </p:sp>
      <p:sp>
        <p:nvSpPr>
          <p:cNvPr id="39" name="Rectangle 38">
            <a:extLst>
              <a:ext uri="{FF2B5EF4-FFF2-40B4-BE49-F238E27FC236}">
                <a16:creationId xmlns:a16="http://schemas.microsoft.com/office/drawing/2014/main" xmlns="" id="{DA9D4D6D-5C17-4BD8-841E-DB3877D3C755}"/>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16B74690-EE90-4F6B-84CC-884EC0C3C80B}"/>
              </a:ext>
            </a:extLst>
          </p:cNvPr>
          <p:cNvSpPr txBox="1"/>
          <p:nvPr/>
        </p:nvSpPr>
        <p:spPr>
          <a:xfrm>
            <a:off x="1063137" y="-3687"/>
            <a:ext cx="10382250" cy="400110"/>
          </a:xfrm>
          <a:prstGeom prst="rect">
            <a:avLst/>
          </a:prstGeom>
          <a:noFill/>
        </p:spPr>
        <p:txBody>
          <a:bodyPr wrap="square" rtlCol="0">
            <a:spAutoFit/>
          </a:bodyPr>
          <a:lstStyle/>
          <a:p>
            <a:pPr algn="r"/>
            <a:r>
              <a:rPr lang="en-US" sz="2000" dirty="0">
                <a:solidFill>
                  <a:schemeClr val="bg1"/>
                </a:solidFill>
              </a:rPr>
              <a:t>The </a:t>
            </a:r>
            <a:r>
              <a:rPr lang="en-US" sz="2000" dirty="0" smtClean="0">
                <a:solidFill>
                  <a:schemeClr val="bg1"/>
                </a:solidFill>
              </a:rPr>
              <a:t>Market</a:t>
            </a:r>
            <a:endParaRPr lang="en-US" sz="2000" dirty="0">
              <a:solidFill>
                <a:schemeClr val="bg1"/>
              </a:solidFill>
            </a:endParaRPr>
          </a:p>
        </p:txBody>
      </p:sp>
    </p:spTree>
    <p:extLst>
      <p:ext uri="{BB962C8B-B14F-4D97-AF65-F5344CB8AC3E}">
        <p14:creationId xmlns:p14="http://schemas.microsoft.com/office/powerpoint/2010/main" val="1327714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7000567" y="0"/>
            <a:ext cx="5191432" cy="6858000"/>
          </a:xfrm>
          <a:prstGeom prst="rect">
            <a:avLst/>
          </a:prstGeom>
        </p:spPr>
      </p:pic>
      <p:sp>
        <p:nvSpPr>
          <p:cNvPr id="7" name="Rectangle 6">
            <a:extLst>
              <a:ext uri="{FF2B5EF4-FFF2-40B4-BE49-F238E27FC236}">
                <a16:creationId xmlns:a16="http://schemas.microsoft.com/office/drawing/2014/main" xmlns="" id="{823104DD-475D-438E-9E2A-3D6FE7C12694}"/>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6B74690-EE90-4F6B-84CC-884EC0C3C80B}"/>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The Problem</a:t>
            </a:r>
          </a:p>
        </p:txBody>
      </p:sp>
      <p:sp>
        <p:nvSpPr>
          <p:cNvPr id="5" name="TextBox 4">
            <a:extLst>
              <a:ext uri="{FF2B5EF4-FFF2-40B4-BE49-F238E27FC236}">
                <a16:creationId xmlns:a16="http://schemas.microsoft.com/office/drawing/2014/main" xmlns="" id="{20915FA1-2805-4B24-AAEB-A1683573C574}"/>
              </a:ext>
            </a:extLst>
          </p:cNvPr>
          <p:cNvSpPr txBox="1"/>
          <p:nvPr/>
        </p:nvSpPr>
        <p:spPr>
          <a:xfrm>
            <a:off x="494175" y="1185600"/>
            <a:ext cx="6922954" cy="2739211"/>
          </a:xfrm>
          <a:prstGeom prst="rect">
            <a:avLst/>
          </a:prstGeom>
          <a:noFill/>
        </p:spPr>
        <p:txBody>
          <a:bodyPr wrap="square" rtlCol="0">
            <a:spAutoFit/>
          </a:bodyPr>
          <a:lstStyle/>
          <a:p>
            <a:r>
              <a:rPr lang="en-US" sz="3200" dirty="0">
                <a:solidFill>
                  <a:srgbClr val="522E83"/>
                </a:solidFill>
              </a:rPr>
              <a:t>The Problem</a:t>
            </a:r>
          </a:p>
          <a:p>
            <a:endParaRPr lang="en-US" sz="2000" dirty="0">
              <a:solidFill>
                <a:schemeClr val="bg2">
                  <a:lumMod val="50000"/>
                </a:schemeClr>
              </a:solidFill>
            </a:endParaRPr>
          </a:p>
          <a:p>
            <a:pPr marL="342900" indent="-342900">
              <a:buFont typeface="Wingdings" panose="05000000000000000000" pitchFamily="2" charset="2"/>
              <a:buChar char="Ø"/>
            </a:pPr>
            <a:r>
              <a:rPr lang="en-US" sz="2000" dirty="0">
                <a:solidFill>
                  <a:schemeClr val="bg2">
                    <a:lumMod val="50000"/>
                  </a:schemeClr>
                </a:solidFill>
              </a:rPr>
              <a:t>The professionally installed solutions in the security </a:t>
            </a:r>
            <a:r>
              <a:rPr lang="en-US" sz="2000" dirty="0" smtClean="0">
                <a:solidFill>
                  <a:schemeClr val="bg2">
                    <a:lumMod val="50000"/>
                  </a:schemeClr>
                </a:solidFill>
              </a:rPr>
              <a:t/>
            </a:r>
            <a:br>
              <a:rPr lang="en-US" sz="2000" dirty="0" smtClean="0">
                <a:solidFill>
                  <a:schemeClr val="bg2">
                    <a:lumMod val="50000"/>
                  </a:schemeClr>
                </a:solidFill>
              </a:rPr>
            </a:br>
            <a:r>
              <a:rPr lang="en-US" sz="2000" dirty="0" smtClean="0">
                <a:solidFill>
                  <a:schemeClr val="bg2">
                    <a:lumMod val="50000"/>
                  </a:schemeClr>
                </a:solidFill>
              </a:rPr>
              <a:t>market </a:t>
            </a:r>
            <a:r>
              <a:rPr lang="en-US" sz="2000" dirty="0">
                <a:solidFill>
                  <a:schemeClr val="bg2">
                    <a:lumMod val="50000"/>
                  </a:schemeClr>
                </a:solidFill>
              </a:rPr>
              <a:t>today are essentially centered around intrusion detection at the expense of smart home capabilities.</a:t>
            </a:r>
          </a:p>
          <a:p>
            <a:pPr marL="342900" indent="-342900">
              <a:buFont typeface="Wingdings" panose="05000000000000000000" pitchFamily="2" charset="2"/>
              <a:buChar char="Ø"/>
            </a:pPr>
            <a:endParaRPr lang="en-US" sz="2000" dirty="0">
              <a:solidFill>
                <a:schemeClr val="bg2">
                  <a:lumMod val="50000"/>
                </a:schemeClr>
              </a:solidFill>
            </a:endParaRPr>
          </a:p>
          <a:p>
            <a:pPr marL="342900" indent="-342900">
              <a:buFont typeface="Wingdings" panose="05000000000000000000" pitchFamily="2" charset="2"/>
              <a:buChar char="Ø"/>
            </a:pPr>
            <a:r>
              <a:rPr lang="en-US" sz="2000" dirty="0">
                <a:solidFill>
                  <a:schemeClr val="bg2">
                    <a:lumMod val="50000"/>
                  </a:schemeClr>
                </a:solidFill>
              </a:rPr>
              <a:t>Mandatory intrusion monitoring monthly fees </a:t>
            </a:r>
            <a:r>
              <a:rPr lang="en-US" sz="2000" dirty="0" smtClean="0">
                <a:solidFill>
                  <a:schemeClr val="bg2">
                    <a:lumMod val="50000"/>
                  </a:schemeClr>
                </a:solidFill>
              </a:rPr>
              <a:t/>
            </a:r>
            <a:br>
              <a:rPr lang="en-US" sz="2000" dirty="0" smtClean="0">
                <a:solidFill>
                  <a:schemeClr val="bg2">
                    <a:lumMod val="50000"/>
                  </a:schemeClr>
                </a:solidFill>
              </a:rPr>
            </a:br>
            <a:r>
              <a:rPr lang="en-US" sz="2000" dirty="0" smtClean="0">
                <a:solidFill>
                  <a:schemeClr val="bg2">
                    <a:lumMod val="50000"/>
                  </a:schemeClr>
                </a:solidFill>
              </a:rPr>
              <a:t>hamper </a:t>
            </a:r>
            <a:r>
              <a:rPr lang="en-US" sz="2000" dirty="0">
                <a:solidFill>
                  <a:schemeClr val="bg2">
                    <a:lumMod val="50000"/>
                  </a:schemeClr>
                </a:solidFill>
              </a:rPr>
              <a:t>adoption and growth.</a:t>
            </a:r>
          </a:p>
        </p:txBody>
      </p:sp>
    </p:spTree>
    <p:extLst>
      <p:ext uri="{BB962C8B-B14F-4D97-AF65-F5344CB8AC3E}">
        <p14:creationId xmlns:p14="http://schemas.microsoft.com/office/powerpoint/2010/main" val="580183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RICHAR~1.SOL\AppData\Local\Temp\SNAGHTML8a5f1582.PNG">
            <a:extLst>
              <a:ext uri="{FF2B5EF4-FFF2-40B4-BE49-F238E27FC236}">
                <a16:creationId xmlns:a16="http://schemas.microsoft.com/office/drawing/2014/main" xmlns="" id="{691489EF-E837-4982-A626-F970B8B6615F}"/>
              </a:ext>
            </a:extLst>
          </p:cNvPr>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767685" y="-625260"/>
            <a:ext cx="111045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C706655C-2300-4B25-9EEF-265B9A516512}"/>
              </a:ext>
            </a:extLst>
          </p:cNvPr>
          <p:cNvGrpSpPr/>
          <p:nvPr/>
        </p:nvGrpSpPr>
        <p:grpSpPr>
          <a:xfrm>
            <a:off x="1494000" y="-625260"/>
            <a:ext cx="7988137" cy="6858000"/>
            <a:chOff x="1658728" y="-595763"/>
            <a:chExt cx="7988137" cy="6858000"/>
          </a:xfrm>
        </p:grpSpPr>
        <p:pic>
          <p:nvPicPr>
            <p:cNvPr id="11" name="Picture 2" descr="C:\Users\RICHAR~1.SOL\AppData\Local\Temp\SNAGHTML8a5f1582.PNG">
              <a:extLst>
                <a:ext uri="{FF2B5EF4-FFF2-40B4-BE49-F238E27FC236}">
                  <a16:creationId xmlns:a16="http://schemas.microsoft.com/office/drawing/2014/main" xmlns="" id="{44D93C16-0162-4A4F-A784-8029AC11A9E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004159" y="-595763"/>
              <a:ext cx="4107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FA8315A3-EAAB-4E98-91C1-F896BC221490}"/>
                </a:ext>
              </a:extLst>
            </p:cNvPr>
            <p:cNvSpPr/>
            <p:nvPr/>
          </p:nvSpPr>
          <p:spPr>
            <a:xfrm>
              <a:off x="9143556" y="1159756"/>
              <a:ext cx="503309" cy="503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7A330FAF-0F3D-4456-AF7C-55E84AD10435}"/>
                </a:ext>
              </a:extLst>
            </p:cNvPr>
            <p:cNvSpPr/>
            <p:nvPr/>
          </p:nvSpPr>
          <p:spPr>
            <a:xfrm>
              <a:off x="2987572" y="4201966"/>
              <a:ext cx="172550" cy="1725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543A06D8-68D9-43E4-9F37-B2EABEEEA0D9}"/>
                </a:ext>
              </a:extLst>
            </p:cNvPr>
            <p:cNvSpPr/>
            <p:nvPr/>
          </p:nvSpPr>
          <p:spPr>
            <a:xfrm>
              <a:off x="1658728" y="5344630"/>
              <a:ext cx="76062" cy="760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xmlns="" id="{8E6F7FD8-C422-484D-9BF1-AF401A3DE728}"/>
              </a:ext>
            </a:extLst>
          </p:cNvPr>
          <p:cNvSpPr txBox="1"/>
          <p:nvPr/>
        </p:nvSpPr>
        <p:spPr>
          <a:xfrm>
            <a:off x="575894" y="659032"/>
            <a:ext cx="7598096" cy="523220"/>
          </a:xfrm>
          <a:prstGeom prst="rect">
            <a:avLst/>
          </a:prstGeom>
          <a:noFill/>
        </p:spPr>
        <p:txBody>
          <a:bodyPr wrap="square" rtlCol="0">
            <a:spAutoFit/>
          </a:bodyPr>
          <a:lstStyle/>
          <a:p>
            <a:r>
              <a:rPr lang="en-US" sz="2800" dirty="0">
                <a:solidFill>
                  <a:srgbClr val="522E83"/>
                </a:solidFill>
              </a:rPr>
              <a:t>Security &amp; Automation Solution Platforms</a:t>
            </a:r>
          </a:p>
        </p:txBody>
      </p:sp>
      <p:sp>
        <p:nvSpPr>
          <p:cNvPr id="31" name="TextBox 30">
            <a:extLst>
              <a:ext uri="{FF2B5EF4-FFF2-40B4-BE49-F238E27FC236}">
                <a16:creationId xmlns:a16="http://schemas.microsoft.com/office/drawing/2014/main" xmlns="" id="{E4165AE2-52E8-4B50-871D-5165690AAEE0}"/>
              </a:ext>
            </a:extLst>
          </p:cNvPr>
          <p:cNvSpPr txBox="1"/>
          <p:nvPr/>
        </p:nvSpPr>
        <p:spPr>
          <a:xfrm>
            <a:off x="1481090" y="5390621"/>
            <a:ext cx="2405083" cy="1077218"/>
          </a:xfrm>
          <a:prstGeom prst="rect">
            <a:avLst/>
          </a:prstGeom>
          <a:noFill/>
        </p:spPr>
        <p:txBody>
          <a:bodyPr wrap="square" rtlCol="0">
            <a:spAutoFit/>
          </a:bodyPr>
          <a:lstStyle>
            <a:defPPr>
              <a:defRPr lang="en-US"/>
            </a:defPPr>
            <a:lvl1pPr>
              <a:defRPr sz="2000" b="1">
                <a:solidFill>
                  <a:schemeClr val="bg2">
                    <a:lumMod val="50000"/>
                  </a:schemeClr>
                </a:solidFill>
              </a:defRPr>
            </a:lvl1pPr>
          </a:lstStyle>
          <a:p>
            <a:r>
              <a:rPr lang="en-US" sz="1600" b="0" dirty="0">
                <a:solidFill>
                  <a:srgbClr val="4B4B4A"/>
                </a:solidFill>
              </a:rPr>
              <a:t>Do it Yourself </a:t>
            </a:r>
            <a:endParaRPr lang="ru-RU" sz="1600" b="0" dirty="0">
              <a:solidFill>
                <a:srgbClr val="4B4B4A"/>
              </a:solidFill>
            </a:endParaRPr>
          </a:p>
          <a:p>
            <a:r>
              <a:rPr lang="en-US" sz="1600" b="0" dirty="0">
                <a:solidFill>
                  <a:srgbClr val="4B4B4A"/>
                </a:solidFill>
              </a:rPr>
              <a:t>(NEST, Ring)</a:t>
            </a:r>
          </a:p>
          <a:p>
            <a:pPr marL="230188" indent="-169863">
              <a:buFont typeface="Arial" panose="020B0604020202020204" pitchFamily="34" charset="0"/>
              <a:buChar char="•"/>
            </a:pPr>
            <a:r>
              <a:rPr lang="en-US" sz="1600" b="0" dirty="0"/>
              <a:t>Point Solutions</a:t>
            </a:r>
          </a:p>
          <a:p>
            <a:pPr marL="228600" indent="-168275">
              <a:buFont typeface="Arial" panose="020B0604020202020204" pitchFamily="34" charset="0"/>
              <a:buChar char="•"/>
            </a:pPr>
            <a:r>
              <a:rPr lang="en-US" sz="1600" b="0" dirty="0"/>
              <a:t>Limited RMR</a:t>
            </a:r>
          </a:p>
        </p:txBody>
      </p:sp>
      <p:sp>
        <p:nvSpPr>
          <p:cNvPr id="40" name="TextBox 39">
            <a:extLst>
              <a:ext uri="{FF2B5EF4-FFF2-40B4-BE49-F238E27FC236}">
                <a16:creationId xmlns:a16="http://schemas.microsoft.com/office/drawing/2014/main" xmlns="" id="{14F5FD63-D802-4955-AB2F-323396198480}"/>
              </a:ext>
            </a:extLst>
          </p:cNvPr>
          <p:cNvSpPr txBox="1"/>
          <p:nvPr/>
        </p:nvSpPr>
        <p:spPr>
          <a:xfrm>
            <a:off x="2818482" y="4476163"/>
            <a:ext cx="3111914" cy="1077218"/>
          </a:xfrm>
          <a:prstGeom prst="rect">
            <a:avLst/>
          </a:prstGeom>
          <a:noFill/>
        </p:spPr>
        <p:txBody>
          <a:bodyPr wrap="square" rtlCol="0">
            <a:spAutoFit/>
          </a:bodyPr>
          <a:lstStyle>
            <a:defPPr>
              <a:defRPr lang="en-US"/>
            </a:defPPr>
            <a:lvl1pPr>
              <a:defRPr sz="2000" b="1">
                <a:solidFill>
                  <a:schemeClr val="bg2">
                    <a:lumMod val="50000"/>
                  </a:schemeClr>
                </a:solidFill>
              </a:defRPr>
            </a:lvl1pPr>
          </a:lstStyle>
          <a:p>
            <a:r>
              <a:rPr lang="en-US" sz="1600" b="0" dirty="0">
                <a:solidFill>
                  <a:srgbClr val="4B4B4A"/>
                </a:solidFill>
              </a:rPr>
              <a:t>Security Centric Solutions</a:t>
            </a:r>
            <a:r>
              <a:rPr lang="ru-RU" sz="1600" b="0" dirty="0">
                <a:solidFill>
                  <a:srgbClr val="4B4B4A"/>
                </a:solidFill>
              </a:rPr>
              <a:t> </a:t>
            </a:r>
            <a:r>
              <a:rPr lang="en-US" sz="1600" b="0" dirty="0">
                <a:solidFill>
                  <a:srgbClr val="4B4B4A"/>
                </a:solidFill>
              </a:rPr>
              <a:t>(Honeywell, Alarm.com, </a:t>
            </a:r>
            <a:r>
              <a:rPr lang="en-US" sz="1600" b="0" dirty="0" err="1">
                <a:solidFill>
                  <a:srgbClr val="4B4B4A"/>
                </a:solidFill>
              </a:rPr>
              <a:t>Interlogix</a:t>
            </a:r>
            <a:r>
              <a:rPr lang="en-US" sz="1600" b="0" dirty="0">
                <a:solidFill>
                  <a:srgbClr val="4B4B4A"/>
                </a:solidFill>
              </a:rPr>
              <a:t>)</a:t>
            </a:r>
          </a:p>
          <a:p>
            <a:pPr marL="228600" indent="-168275">
              <a:buFont typeface="Arial" panose="020B0604020202020204" pitchFamily="34" charset="0"/>
              <a:buChar char="•"/>
            </a:pPr>
            <a:r>
              <a:rPr lang="en-US" sz="1600" b="0" dirty="0"/>
              <a:t>RMR Required</a:t>
            </a:r>
          </a:p>
          <a:p>
            <a:pPr marL="228600" indent="-168275">
              <a:buFont typeface="Arial" panose="020B0604020202020204" pitchFamily="34" charset="0"/>
              <a:buChar char="•"/>
            </a:pPr>
            <a:r>
              <a:rPr lang="en-US" sz="1600" b="0" dirty="0"/>
              <a:t>Limited Integration support</a:t>
            </a:r>
          </a:p>
        </p:txBody>
      </p:sp>
      <p:sp>
        <p:nvSpPr>
          <p:cNvPr id="42" name="TextBox 41">
            <a:extLst>
              <a:ext uri="{FF2B5EF4-FFF2-40B4-BE49-F238E27FC236}">
                <a16:creationId xmlns:a16="http://schemas.microsoft.com/office/drawing/2014/main" xmlns="" id="{50C76FF8-FC2D-4E87-BB3D-FB41790F06B9}"/>
              </a:ext>
            </a:extLst>
          </p:cNvPr>
          <p:cNvSpPr txBox="1"/>
          <p:nvPr/>
        </p:nvSpPr>
        <p:spPr>
          <a:xfrm>
            <a:off x="8809523" y="1795322"/>
            <a:ext cx="3618247" cy="2062103"/>
          </a:xfrm>
          <a:prstGeom prst="rect">
            <a:avLst/>
          </a:prstGeom>
          <a:noFill/>
        </p:spPr>
        <p:txBody>
          <a:bodyPr wrap="square" rtlCol="0">
            <a:spAutoFit/>
          </a:bodyPr>
          <a:lstStyle>
            <a:defPPr>
              <a:defRPr lang="en-US"/>
            </a:defPPr>
            <a:lvl1pPr>
              <a:defRPr sz="2000" b="1">
                <a:solidFill>
                  <a:schemeClr val="bg2">
                    <a:lumMod val="50000"/>
                  </a:schemeClr>
                </a:solidFill>
              </a:defRPr>
            </a:lvl1pPr>
          </a:lstStyle>
          <a:p>
            <a:r>
              <a:rPr lang="en-US" sz="1600" b="0" dirty="0">
                <a:solidFill>
                  <a:srgbClr val="4B4B4A"/>
                </a:solidFill>
              </a:rPr>
              <a:t>Highly Complex Solutions</a:t>
            </a:r>
          </a:p>
          <a:p>
            <a:r>
              <a:rPr lang="en-US" sz="1600" b="0" dirty="0">
                <a:solidFill>
                  <a:srgbClr val="4B4B4A"/>
                </a:solidFill>
              </a:rPr>
              <a:t>(Crestron, Savant, Control4)</a:t>
            </a:r>
          </a:p>
          <a:p>
            <a:pPr marL="228600" indent="-168275">
              <a:buFont typeface="Arial" panose="020B0604020202020204" pitchFamily="34" charset="0"/>
              <a:buChar char="•"/>
            </a:pPr>
            <a:r>
              <a:rPr lang="en-US" sz="1600" b="0" dirty="0"/>
              <a:t>No Security</a:t>
            </a:r>
          </a:p>
          <a:p>
            <a:pPr marL="228600" indent="-168275">
              <a:buFont typeface="Arial" panose="020B0604020202020204" pitchFamily="34" charset="0"/>
              <a:buChar char="•"/>
            </a:pPr>
            <a:r>
              <a:rPr lang="en-US" sz="1600" b="0" dirty="0"/>
              <a:t>No RMR</a:t>
            </a:r>
          </a:p>
          <a:p>
            <a:pPr marL="228600" indent="-168275">
              <a:buFont typeface="Arial" panose="020B0604020202020204" pitchFamily="34" charset="0"/>
              <a:buChar char="•"/>
            </a:pPr>
            <a:r>
              <a:rPr lang="en-US" sz="1600" b="0" dirty="0"/>
              <a:t>Highly Integrated</a:t>
            </a:r>
          </a:p>
          <a:p>
            <a:pPr marL="228600" indent="-168275">
              <a:buFont typeface="Arial" panose="020B0604020202020204" pitchFamily="34" charset="0"/>
              <a:buChar char="•"/>
            </a:pPr>
            <a:r>
              <a:rPr lang="en-US" sz="1600" b="0" dirty="0"/>
              <a:t>High Cost to Purchase</a:t>
            </a:r>
          </a:p>
          <a:p>
            <a:pPr marL="228600" indent="-168275">
              <a:buFont typeface="Arial" panose="020B0604020202020204" pitchFamily="34" charset="0"/>
              <a:buChar char="•"/>
            </a:pPr>
            <a:r>
              <a:rPr lang="en-US" sz="1600" b="0" dirty="0"/>
              <a:t>High Cost to Own</a:t>
            </a:r>
          </a:p>
          <a:p>
            <a:pPr marL="228600" indent="-168275">
              <a:buFont typeface="Arial" panose="020B0604020202020204" pitchFamily="34" charset="0"/>
              <a:buChar char="•"/>
            </a:pPr>
            <a:r>
              <a:rPr lang="en-US" sz="1600" b="0" dirty="0"/>
              <a:t>Limited “Cloud”</a:t>
            </a:r>
          </a:p>
        </p:txBody>
      </p:sp>
      <p:sp>
        <p:nvSpPr>
          <p:cNvPr id="10" name="TextBox 9">
            <a:extLst>
              <a:ext uri="{FF2B5EF4-FFF2-40B4-BE49-F238E27FC236}">
                <a16:creationId xmlns:a16="http://schemas.microsoft.com/office/drawing/2014/main" xmlns="" id="{4F0D0306-C233-4F41-9871-200FFA8C936B}"/>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The Gap</a:t>
            </a:r>
          </a:p>
        </p:txBody>
      </p:sp>
      <p:sp>
        <p:nvSpPr>
          <p:cNvPr id="16" name="TextBox 15">
            <a:extLst>
              <a:ext uri="{FF2B5EF4-FFF2-40B4-BE49-F238E27FC236}">
                <a16:creationId xmlns:a16="http://schemas.microsoft.com/office/drawing/2014/main" xmlns="" id="{46755876-DC5E-4CD2-B6D2-262CBAFF4621}"/>
              </a:ext>
            </a:extLst>
          </p:cNvPr>
          <p:cNvSpPr txBox="1"/>
          <p:nvPr/>
        </p:nvSpPr>
        <p:spPr>
          <a:xfrm>
            <a:off x="566366" y="1058786"/>
            <a:ext cx="6096737" cy="707886"/>
          </a:xfrm>
          <a:prstGeom prst="rect">
            <a:avLst/>
          </a:prstGeom>
          <a:noFill/>
        </p:spPr>
        <p:txBody>
          <a:bodyPr wrap="square" rtlCol="0">
            <a:spAutoFit/>
          </a:bodyPr>
          <a:lstStyle/>
          <a:p>
            <a:r>
              <a:rPr lang="en-US" sz="2000" dirty="0">
                <a:solidFill>
                  <a:schemeClr val="bg2">
                    <a:lumMod val="50000"/>
                  </a:schemeClr>
                </a:solidFill>
              </a:rPr>
              <a:t>Clare fills the enormous gap between current security platforms and luxury automation systems </a:t>
            </a:r>
          </a:p>
        </p:txBody>
      </p:sp>
      <p:pic>
        <p:nvPicPr>
          <p:cNvPr id="21" name="Picture 20">
            <a:extLst>
              <a:ext uri="{FF2B5EF4-FFF2-40B4-BE49-F238E27FC236}">
                <a16:creationId xmlns:a16="http://schemas.microsoft.com/office/drawing/2014/main" xmlns="" id="{76F956D0-A186-44FC-AE03-628985ADCB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644269" y="1427831"/>
            <a:ext cx="4529721" cy="2560542"/>
          </a:xfrm>
          <a:prstGeom prst="rect">
            <a:avLst/>
          </a:prstGeom>
        </p:spPr>
      </p:pic>
      <p:sp>
        <p:nvSpPr>
          <p:cNvPr id="41" name="TextBox 40">
            <a:extLst>
              <a:ext uri="{FF2B5EF4-FFF2-40B4-BE49-F238E27FC236}">
                <a16:creationId xmlns:a16="http://schemas.microsoft.com/office/drawing/2014/main" xmlns="" id="{FD624E21-A017-42D2-A2EA-93BA12BCB3A3}"/>
              </a:ext>
            </a:extLst>
          </p:cNvPr>
          <p:cNvSpPr txBox="1"/>
          <p:nvPr/>
        </p:nvSpPr>
        <p:spPr>
          <a:xfrm>
            <a:off x="6022855" y="2680323"/>
            <a:ext cx="2926904" cy="1846659"/>
          </a:xfrm>
          <a:prstGeom prst="rect">
            <a:avLst/>
          </a:prstGeom>
          <a:noFill/>
        </p:spPr>
        <p:txBody>
          <a:bodyPr wrap="square" rtlCol="0">
            <a:spAutoFit/>
          </a:bodyPr>
          <a:lstStyle>
            <a:defPPr>
              <a:defRPr lang="en-US"/>
            </a:defPPr>
            <a:lvl1pPr>
              <a:defRPr sz="2000" b="1">
                <a:solidFill>
                  <a:schemeClr val="bg2">
                    <a:lumMod val="50000"/>
                  </a:schemeClr>
                </a:solidFill>
              </a:defRPr>
            </a:lvl1pPr>
          </a:lstStyle>
          <a:p>
            <a:r>
              <a:rPr lang="en-US" sz="1600" b="0" dirty="0">
                <a:solidFill>
                  <a:srgbClr val="4B4B4A"/>
                </a:solidFill>
              </a:rPr>
              <a:t>Integrated Security</a:t>
            </a:r>
          </a:p>
          <a:p>
            <a:r>
              <a:rPr lang="en-US" sz="1600" dirty="0">
                <a:solidFill>
                  <a:srgbClr val="522E83"/>
                </a:solidFill>
              </a:rPr>
              <a:t>(Clare Controls)</a:t>
            </a:r>
          </a:p>
          <a:p>
            <a:pPr marL="228600" indent="-168275">
              <a:buFont typeface="Arial" panose="020B0604020202020204" pitchFamily="34" charset="0"/>
              <a:buChar char="•"/>
            </a:pPr>
            <a:r>
              <a:rPr lang="en-US" sz="1600" b="0" dirty="0"/>
              <a:t>Smart Home Centric</a:t>
            </a:r>
          </a:p>
          <a:p>
            <a:pPr marL="228600" indent="-168275">
              <a:buFont typeface="Arial" panose="020B0604020202020204" pitchFamily="34" charset="0"/>
              <a:buChar char="•"/>
            </a:pPr>
            <a:r>
              <a:rPr lang="en-US" sz="1600" b="0" dirty="0"/>
              <a:t>Security Included</a:t>
            </a:r>
          </a:p>
          <a:p>
            <a:pPr marL="228600" indent="-168275">
              <a:buFont typeface="Arial" panose="020B0604020202020204" pitchFamily="34" charset="0"/>
              <a:buChar char="•"/>
            </a:pPr>
            <a:r>
              <a:rPr lang="en-US" sz="1600" b="0" dirty="0"/>
              <a:t>Optional RMR</a:t>
            </a:r>
          </a:p>
          <a:p>
            <a:pPr marL="228600" indent="-168275">
              <a:buFont typeface="Arial" panose="020B0604020202020204" pitchFamily="34" charset="0"/>
              <a:buChar char="•"/>
            </a:pPr>
            <a:r>
              <a:rPr lang="en-US" sz="1600" b="0" dirty="0"/>
              <a:t>Broad Integration</a:t>
            </a:r>
          </a:p>
          <a:p>
            <a:pPr marL="228600" indent="-168275">
              <a:buFont typeface="Arial" panose="020B0604020202020204" pitchFamily="34" charset="0"/>
              <a:buChar char="•"/>
            </a:pPr>
            <a:r>
              <a:rPr lang="en-US" sz="1600" b="0" dirty="0"/>
              <a:t>Cost Effective</a:t>
            </a:r>
          </a:p>
        </p:txBody>
      </p:sp>
      <p:sp>
        <p:nvSpPr>
          <p:cNvPr id="35" name="TextBox 34">
            <a:extLst>
              <a:ext uri="{FF2B5EF4-FFF2-40B4-BE49-F238E27FC236}">
                <a16:creationId xmlns:a16="http://schemas.microsoft.com/office/drawing/2014/main" xmlns="" id="{FBEAE4EA-BE32-4080-949C-411749F21C9A}"/>
              </a:ext>
            </a:extLst>
          </p:cNvPr>
          <p:cNvSpPr txBox="1"/>
          <p:nvPr/>
        </p:nvSpPr>
        <p:spPr>
          <a:xfrm rot="20190745">
            <a:off x="4723622" y="2451573"/>
            <a:ext cx="2163767" cy="400110"/>
          </a:xfrm>
          <a:prstGeom prst="rect">
            <a:avLst/>
          </a:prstGeom>
          <a:noFill/>
        </p:spPr>
        <p:txBody>
          <a:bodyPr wrap="square" rtlCol="0">
            <a:spAutoFit/>
          </a:bodyPr>
          <a:lstStyle/>
          <a:p>
            <a:pPr algn="ctr"/>
            <a:r>
              <a:rPr lang="en-US" sz="2000" b="1" dirty="0">
                <a:solidFill>
                  <a:schemeClr val="bg1"/>
                </a:solidFill>
              </a:rPr>
              <a:t>The Gap</a:t>
            </a:r>
          </a:p>
        </p:txBody>
      </p:sp>
      <p:sp>
        <p:nvSpPr>
          <p:cNvPr id="17" name="Rectangle 16">
            <a:extLst>
              <a:ext uri="{FF2B5EF4-FFF2-40B4-BE49-F238E27FC236}">
                <a16:creationId xmlns:a16="http://schemas.microsoft.com/office/drawing/2014/main" xmlns="" id="{823104DD-475D-438E-9E2A-3D6FE7C12694}"/>
              </a:ext>
            </a:extLst>
          </p:cNvPr>
          <p:cNvSpPr/>
          <p:nvPr/>
        </p:nvSpPr>
        <p:spPr>
          <a:xfrm>
            <a:off x="1" y="6152"/>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16B74690-EE90-4F6B-84CC-884EC0C3C80B}"/>
              </a:ext>
            </a:extLst>
          </p:cNvPr>
          <p:cNvSpPr txBox="1"/>
          <p:nvPr/>
        </p:nvSpPr>
        <p:spPr>
          <a:xfrm>
            <a:off x="910738" y="-18886"/>
            <a:ext cx="10382250" cy="400110"/>
          </a:xfrm>
          <a:prstGeom prst="rect">
            <a:avLst/>
          </a:prstGeom>
          <a:noFill/>
        </p:spPr>
        <p:txBody>
          <a:bodyPr wrap="square" rtlCol="0">
            <a:spAutoFit/>
          </a:bodyPr>
          <a:lstStyle/>
          <a:p>
            <a:pPr algn="r"/>
            <a:r>
              <a:rPr lang="en-US" sz="2000" dirty="0" smtClean="0">
                <a:solidFill>
                  <a:schemeClr val="bg1"/>
                </a:solidFill>
              </a:rPr>
              <a:t>The Industry Gap</a:t>
            </a:r>
            <a:endParaRPr lang="en-US" sz="2000" dirty="0">
              <a:solidFill>
                <a:schemeClr val="bg1"/>
              </a:solidFill>
            </a:endParaRPr>
          </a:p>
        </p:txBody>
      </p:sp>
    </p:spTree>
    <p:extLst>
      <p:ext uri="{BB962C8B-B14F-4D97-AF65-F5344CB8AC3E}">
        <p14:creationId xmlns:p14="http://schemas.microsoft.com/office/powerpoint/2010/main" val="2988609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23104DD-475D-438E-9E2A-3D6FE7C12694}"/>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6B74690-EE90-4F6B-84CC-884EC0C3C80B}"/>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Strategic Focus</a:t>
            </a:r>
          </a:p>
        </p:txBody>
      </p:sp>
      <p:sp>
        <p:nvSpPr>
          <p:cNvPr id="5" name="TextBox 4">
            <a:extLst>
              <a:ext uri="{FF2B5EF4-FFF2-40B4-BE49-F238E27FC236}">
                <a16:creationId xmlns:a16="http://schemas.microsoft.com/office/drawing/2014/main" xmlns="" id="{20915FA1-2805-4B24-AAEB-A1683573C574}"/>
              </a:ext>
            </a:extLst>
          </p:cNvPr>
          <p:cNvSpPr txBox="1"/>
          <p:nvPr/>
        </p:nvSpPr>
        <p:spPr>
          <a:xfrm>
            <a:off x="541763" y="1582989"/>
            <a:ext cx="5937695" cy="3354765"/>
          </a:xfrm>
          <a:prstGeom prst="rect">
            <a:avLst/>
          </a:prstGeom>
          <a:noFill/>
        </p:spPr>
        <p:txBody>
          <a:bodyPr wrap="square" rtlCol="0">
            <a:spAutoFit/>
          </a:bodyPr>
          <a:lstStyle/>
          <a:p>
            <a:r>
              <a:rPr lang="en-US" sz="3200" dirty="0">
                <a:solidFill>
                  <a:srgbClr val="522E83"/>
                </a:solidFill>
              </a:rPr>
              <a:t>The Strategic Focus</a:t>
            </a:r>
          </a:p>
          <a:p>
            <a:endParaRPr lang="en-US" sz="2000" dirty="0">
              <a:solidFill>
                <a:schemeClr val="bg2">
                  <a:lumMod val="50000"/>
                </a:schemeClr>
              </a:solidFill>
            </a:endParaRPr>
          </a:p>
          <a:p>
            <a:pPr marL="342900" indent="-342900">
              <a:buFont typeface="Wingdings" panose="05000000000000000000" pitchFamily="2" charset="2"/>
              <a:buChar char="Ø"/>
            </a:pPr>
            <a:r>
              <a:rPr lang="en-US" sz="2000" dirty="0">
                <a:solidFill>
                  <a:schemeClr val="bg2">
                    <a:lumMod val="50000"/>
                  </a:schemeClr>
                </a:solidFill>
              </a:rPr>
              <a:t>Reduce customer acquisition costs – drive programs </a:t>
            </a:r>
            <a:r>
              <a:rPr lang="en-US" sz="2000" dirty="0" smtClean="0">
                <a:solidFill>
                  <a:schemeClr val="bg2">
                    <a:lumMod val="50000"/>
                  </a:schemeClr>
                </a:solidFill>
              </a:rPr>
              <a:t/>
            </a:r>
            <a:br>
              <a:rPr lang="en-US" sz="2000" dirty="0" smtClean="0">
                <a:solidFill>
                  <a:schemeClr val="bg2">
                    <a:lumMod val="50000"/>
                  </a:schemeClr>
                </a:solidFill>
              </a:rPr>
            </a:br>
            <a:r>
              <a:rPr lang="en-US" sz="2000" dirty="0" smtClean="0">
                <a:solidFill>
                  <a:schemeClr val="bg2">
                    <a:lumMod val="50000"/>
                  </a:schemeClr>
                </a:solidFill>
              </a:rPr>
              <a:t>(</a:t>
            </a:r>
            <a:r>
              <a:rPr lang="en-US" sz="2000" dirty="0">
                <a:solidFill>
                  <a:schemeClr val="bg2">
                    <a:lumMod val="50000"/>
                  </a:schemeClr>
                </a:solidFill>
              </a:rPr>
              <a:t>e.g. builder) to shift costs away from our partner</a:t>
            </a:r>
          </a:p>
          <a:p>
            <a:pPr marL="342900" indent="-342900">
              <a:buFont typeface="Wingdings" panose="05000000000000000000" pitchFamily="2" charset="2"/>
              <a:buChar char="Ø"/>
            </a:pPr>
            <a:r>
              <a:rPr lang="en-US" sz="2000" dirty="0">
                <a:solidFill>
                  <a:schemeClr val="bg2">
                    <a:lumMod val="50000"/>
                  </a:schemeClr>
                </a:solidFill>
              </a:rPr>
              <a:t>Provide our dealers with marketable differentiating advantages (e.g. broad integration portfolio, user </a:t>
            </a:r>
            <a:r>
              <a:rPr lang="en-US" sz="2000" dirty="0" smtClean="0">
                <a:solidFill>
                  <a:schemeClr val="bg2">
                    <a:lumMod val="50000"/>
                  </a:schemeClr>
                </a:solidFill>
              </a:rPr>
              <a:t/>
            </a:r>
            <a:br>
              <a:rPr lang="en-US" sz="2000" dirty="0" smtClean="0">
                <a:solidFill>
                  <a:schemeClr val="bg2">
                    <a:lumMod val="50000"/>
                  </a:schemeClr>
                </a:solidFill>
              </a:rPr>
            </a:br>
            <a:r>
              <a:rPr lang="en-US" sz="2000" dirty="0" smtClean="0">
                <a:solidFill>
                  <a:schemeClr val="bg2">
                    <a:lumMod val="50000"/>
                  </a:schemeClr>
                </a:solidFill>
              </a:rPr>
              <a:t>experience</a:t>
            </a:r>
            <a:r>
              <a:rPr lang="en-US" sz="2000" dirty="0">
                <a:solidFill>
                  <a:schemeClr val="bg2">
                    <a:lumMod val="50000"/>
                  </a:schemeClr>
                </a:solidFill>
              </a:rPr>
              <a:t>, products) to increase close rates</a:t>
            </a:r>
          </a:p>
          <a:p>
            <a:pPr marL="342900" indent="-342900">
              <a:buFont typeface="Wingdings" panose="05000000000000000000" pitchFamily="2" charset="2"/>
              <a:buChar char="Ø"/>
            </a:pPr>
            <a:r>
              <a:rPr lang="en-US" sz="2000" dirty="0">
                <a:solidFill>
                  <a:schemeClr val="bg2">
                    <a:lumMod val="50000"/>
                  </a:schemeClr>
                </a:solidFill>
              </a:rPr>
              <a:t>Increase customer satisfaction – reduce attrition, </a:t>
            </a:r>
            <a:r>
              <a:rPr lang="en-US" sz="2000" dirty="0" smtClean="0">
                <a:solidFill>
                  <a:schemeClr val="bg2">
                    <a:lumMod val="50000"/>
                  </a:schemeClr>
                </a:solidFill>
              </a:rPr>
              <a:t/>
            </a:r>
            <a:br>
              <a:rPr lang="en-US" sz="2000" dirty="0" smtClean="0">
                <a:solidFill>
                  <a:schemeClr val="bg2">
                    <a:lumMod val="50000"/>
                  </a:schemeClr>
                </a:solidFill>
              </a:rPr>
            </a:br>
            <a:r>
              <a:rPr lang="en-US" sz="2000" dirty="0" smtClean="0">
                <a:solidFill>
                  <a:schemeClr val="bg2">
                    <a:lumMod val="50000"/>
                  </a:schemeClr>
                </a:solidFill>
              </a:rPr>
              <a:t>increase </a:t>
            </a:r>
            <a:r>
              <a:rPr lang="en-US" sz="2000" dirty="0">
                <a:solidFill>
                  <a:schemeClr val="bg2">
                    <a:lumMod val="50000"/>
                  </a:schemeClr>
                </a:solidFill>
              </a:rPr>
              <a:t>RMR</a:t>
            </a:r>
          </a:p>
          <a:p>
            <a:pPr marL="342900" indent="-342900">
              <a:buFont typeface="Wingdings" panose="05000000000000000000" pitchFamily="2" charset="2"/>
              <a:buChar char="Ø"/>
            </a:pPr>
            <a:r>
              <a:rPr lang="en-US" sz="2000" dirty="0">
                <a:solidFill>
                  <a:schemeClr val="bg2">
                    <a:lumMod val="50000"/>
                  </a:schemeClr>
                </a:solidFill>
              </a:rPr>
              <a:t>Reduce cost of operations for our dealers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9458" y="1720645"/>
            <a:ext cx="5478864" cy="3628104"/>
          </a:xfrm>
          <a:prstGeom prst="rect">
            <a:avLst/>
          </a:prstGeom>
        </p:spPr>
      </p:pic>
    </p:spTree>
    <p:extLst>
      <p:ext uri="{BB962C8B-B14F-4D97-AF65-F5344CB8AC3E}">
        <p14:creationId xmlns:p14="http://schemas.microsoft.com/office/powerpoint/2010/main" val="7315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90412" y="1429499"/>
            <a:ext cx="4608512" cy="4012043"/>
          </a:xfrm>
          <a:prstGeom prst="rect">
            <a:avLst/>
          </a:prstGeom>
        </p:spPr>
      </p:pic>
      <p:sp>
        <p:nvSpPr>
          <p:cNvPr id="7" name="Rectangle 6">
            <a:extLst>
              <a:ext uri="{FF2B5EF4-FFF2-40B4-BE49-F238E27FC236}">
                <a16:creationId xmlns:a16="http://schemas.microsoft.com/office/drawing/2014/main" xmlns="" id="{823104DD-475D-438E-9E2A-3D6FE7C12694}"/>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6B74690-EE90-4F6B-84CC-884EC0C3C80B}"/>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The Plan</a:t>
            </a:r>
          </a:p>
        </p:txBody>
      </p:sp>
      <p:sp>
        <p:nvSpPr>
          <p:cNvPr id="5" name="TextBox 4">
            <a:extLst>
              <a:ext uri="{FF2B5EF4-FFF2-40B4-BE49-F238E27FC236}">
                <a16:creationId xmlns:a16="http://schemas.microsoft.com/office/drawing/2014/main" xmlns="" id="{20915FA1-2805-4B24-AAEB-A1683573C574}"/>
              </a:ext>
            </a:extLst>
          </p:cNvPr>
          <p:cNvSpPr txBox="1"/>
          <p:nvPr/>
        </p:nvSpPr>
        <p:spPr>
          <a:xfrm>
            <a:off x="654374" y="1406007"/>
            <a:ext cx="6444516" cy="2431435"/>
          </a:xfrm>
          <a:prstGeom prst="rect">
            <a:avLst/>
          </a:prstGeom>
          <a:noFill/>
        </p:spPr>
        <p:txBody>
          <a:bodyPr wrap="square" rtlCol="0">
            <a:spAutoFit/>
          </a:bodyPr>
          <a:lstStyle/>
          <a:p>
            <a:r>
              <a:rPr lang="en-US" sz="3200" dirty="0">
                <a:solidFill>
                  <a:srgbClr val="522E83"/>
                </a:solidFill>
              </a:rPr>
              <a:t>The Plan</a:t>
            </a:r>
          </a:p>
          <a:p>
            <a:endParaRPr lang="en-US" sz="2000" dirty="0">
              <a:solidFill>
                <a:schemeClr val="bg2">
                  <a:lumMod val="50000"/>
                </a:schemeClr>
              </a:solidFill>
            </a:endParaRPr>
          </a:p>
          <a:p>
            <a:pPr marL="342900" indent="-342900">
              <a:buFont typeface="Wingdings" panose="05000000000000000000" pitchFamily="2" charset="2"/>
              <a:buChar char="Ø"/>
            </a:pPr>
            <a:r>
              <a:rPr lang="en-US" sz="2000" dirty="0">
                <a:solidFill>
                  <a:schemeClr val="bg2">
                    <a:lumMod val="50000"/>
                  </a:schemeClr>
                </a:solidFill>
              </a:rPr>
              <a:t>Lead with Smart and follow with </a:t>
            </a:r>
            <a:r>
              <a:rPr lang="en-US" sz="2000" dirty="0" smtClean="0">
                <a:solidFill>
                  <a:schemeClr val="bg2">
                    <a:lumMod val="50000"/>
                  </a:schemeClr>
                </a:solidFill>
              </a:rPr>
              <a:t>Security.</a:t>
            </a:r>
            <a:endParaRPr lang="en-US" sz="2000" dirty="0">
              <a:solidFill>
                <a:schemeClr val="bg2">
                  <a:lumMod val="50000"/>
                </a:schemeClr>
              </a:solidFill>
            </a:endParaRPr>
          </a:p>
          <a:p>
            <a:pPr marL="342900" indent="-342900">
              <a:buFont typeface="Wingdings" panose="05000000000000000000" pitchFamily="2" charset="2"/>
              <a:buChar char="Ø"/>
            </a:pPr>
            <a:r>
              <a:rPr lang="en-US" sz="2000" dirty="0">
                <a:solidFill>
                  <a:schemeClr val="bg2">
                    <a:lumMod val="50000"/>
                  </a:schemeClr>
                </a:solidFill>
              </a:rPr>
              <a:t>Allow every builder an opportunity to offer Smart Home.</a:t>
            </a:r>
          </a:p>
          <a:p>
            <a:pPr marL="342900" indent="-342900">
              <a:buFont typeface="Wingdings" panose="05000000000000000000" pitchFamily="2" charset="2"/>
              <a:buChar char="Ø"/>
            </a:pPr>
            <a:r>
              <a:rPr lang="en-US" sz="2000" dirty="0">
                <a:solidFill>
                  <a:schemeClr val="bg2">
                    <a:lumMod val="50000"/>
                  </a:schemeClr>
                </a:solidFill>
              </a:rPr>
              <a:t>Reduce cost of operations for our dealers through labor reduction.</a:t>
            </a:r>
          </a:p>
          <a:p>
            <a:pPr marL="342900" indent="-342900">
              <a:buFont typeface="Wingdings" panose="05000000000000000000" pitchFamily="2" charset="2"/>
              <a:buChar char="Ø"/>
            </a:pPr>
            <a:r>
              <a:rPr lang="en-US" sz="2000" dirty="0">
                <a:solidFill>
                  <a:schemeClr val="bg2">
                    <a:lumMod val="50000"/>
                  </a:schemeClr>
                </a:solidFill>
              </a:rPr>
              <a:t>Increase revenue through RMR attach rate.</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1278" y="4333821"/>
            <a:ext cx="5997677" cy="1398649"/>
          </a:xfrm>
          <a:prstGeom prst="rect">
            <a:avLst/>
          </a:prstGeom>
        </p:spPr>
      </p:pic>
    </p:spTree>
    <p:extLst>
      <p:ext uri="{BB962C8B-B14F-4D97-AF65-F5344CB8AC3E}">
        <p14:creationId xmlns:p14="http://schemas.microsoft.com/office/powerpoint/2010/main" val="21664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23104DD-475D-438E-9E2A-3D6FE7C12694}"/>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16B74690-EE90-4F6B-84CC-884EC0C3C80B}"/>
              </a:ext>
            </a:extLst>
          </p:cNvPr>
          <p:cNvSpPr txBox="1"/>
          <p:nvPr/>
        </p:nvSpPr>
        <p:spPr>
          <a:xfrm>
            <a:off x="910737" y="-22657"/>
            <a:ext cx="10382250" cy="400110"/>
          </a:xfrm>
          <a:prstGeom prst="rect">
            <a:avLst/>
          </a:prstGeom>
          <a:noFill/>
        </p:spPr>
        <p:txBody>
          <a:bodyPr wrap="square" rtlCol="0">
            <a:spAutoFit/>
          </a:bodyPr>
          <a:lstStyle/>
          <a:p>
            <a:pPr algn="r"/>
            <a:r>
              <a:rPr lang="en-US" sz="2000" dirty="0">
                <a:solidFill>
                  <a:schemeClr val="bg1"/>
                </a:solidFill>
              </a:rPr>
              <a:t>The Pitch</a:t>
            </a:r>
          </a:p>
        </p:txBody>
      </p:sp>
      <p:sp>
        <p:nvSpPr>
          <p:cNvPr id="5" name="TextBox 4">
            <a:extLst>
              <a:ext uri="{FF2B5EF4-FFF2-40B4-BE49-F238E27FC236}">
                <a16:creationId xmlns:a16="http://schemas.microsoft.com/office/drawing/2014/main" xmlns="" id="{20915FA1-2805-4B24-AAEB-A1683573C574}"/>
              </a:ext>
            </a:extLst>
          </p:cNvPr>
          <p:cNvSpPr txBox="1"/>
          <p:nvPr/>
        </p:nvSpPr>
        <p:spPr>
          <a:xfrm>
            <a:off x="6440811" y="1582989"/>
            <a:ext cx="6922954" cy="3231654"/>
          </a:xfrm>
          <a:prstGeom prst="rect">
            <a:avLst/>
          </a:prstGeom>
          <a:noFill/>
        </p:spPr>
        <p:txBody>
          <a:bodyPr wrap="square" rtlCol="0">
            <a:spAutoFit/>
          </a:bodyPr>
          <a:lstStyle/>
          <a:p>
            <a:r>
              <a:rPr lang="en-US" sz="3200" dirty="0">
                <a:solidFill>
                  <a:srgbClr val="522E83"/>
                </a:solidFill>
              </a:rPr>
              <a:t>The Pitch</a:t>
            </a:r>
          </a:p>
          <a:p>
            <a:endParaRPr lang="en-US" sz="3200" dirty="0">
              <a:solidFill>
                <a:srgbClr val="522E83"/>
              </a:solidFill>
            </a:endParaRPr>
          </a:p>
          <a:p>
            <a:pPr marL="342900" indent="-342900">
              <a:buFont typeface="Wingdings" panose="05000000000000000000" pitchFamily="2" charset="2"/>
              <a:buChar char="Ø"/>
            </a:pPr>
            <a:r>
              <a:rPr lang="en-US" sz="2000" dirty="0">
                <a:solidFill>
                  <a:schemeClr val="bg2">
                    <a:lumMod val="50000"/>
                  </a:schemeClr>
                </a:solidFill>
              </a:rPr>
              <a:t>Provide the Builder a Smart Home through </a:t>
            </a:r>
            <a:r>
              <a:rPr lang="en-US" sz="2000" dirty="0" smtClean="0">
                <a:solidFill>
                  <a:schemeClr val="bg2">
                    <a:lumMod val="50000"/>
                  </a:schemeClr>
                </a:solidFill>
              </a:rPr>
              <a:t/>
            </a:r>
            <a:br>
              <a:rPr lang="en-US" sz="2000" dirty="0" smtClean="0">
                <a:solidFill>
                  <a:schemeClr val="bg2">
                    <a:lumMod val="50000"/>
                  </a:schemeClr>
                </a:solidFill>
              </a:rPr>
            </a:br>
            <a:r>
              <a:rPr lang="en-US" sz="2000" dirty="0" smtClean="0">
                <a:solidFill>
                  <a:schemeClr val="bg2">
                    <a:lumMod val="50000"/>
                  </a:schemeClr>
                </a:solidFill>
              </a:rPr>
              <a:t>the absorption </a:t>
            </a:r>
            <a:r>
              <a:rPr lang="en-US" sz="2000" dirty="0">
                <a:solidFill>
                  <a:schemeClr val="bg2">
                    <a:lumMod val="50000"/>
                  </a:schemeClr>
                </a:solidFill>
              </a:rPr>
              <a:t>of existing prewire costs.</a:t>
            </a:r>
          </a:p>
          <a:p>
            <a:pPr marL="800100" lvl="1" indent="-342900">
              <a:buFont typeface="Wingdings" panose="05000000000000000000" pitchFamily="2" charset="2"/>
              <a:buChar char="Ø"/>
            </a:pPr>
            <a:r>
              <a:rPr lang="en-US" sz="2000" dirty="0">
                <a:solidFill>
                  <a:schemeClr val="bg2">
                    <a:lumMod val="50000"/>
                  </a:schemeClr>
                </a:solidFill>
              </a:rPr>
              <a:t>Decrease build time</a:t>
            </a:r>
          </a:p>
          <a:p>
            <a:pPr marL="800100" lvl="1" indent="-342900">
              <a:buFont typeface="Wingdings" panose="05000000000000000000" pitchFamily="2" charset="2"/>
              <a:buChar char="Ø"/>
            </a:pPr>
            <a:r>
              <a:rPr lang="en-US" sz="2000" dirty="0">
                <a:solidFill>
                  <a:schemeClr val="bg2">
                    <a:lumMod val="50000"/>
                  </a:schemeClr>
                </a:solidFill>
              </a:rPr>
              <a:t>Reduce trips  </a:t>
            </a:r>
          </a:p>
          <a:p>
            <a:pPr marL="800100" lvl="1" indent="-342900">
              <a:buFont typeface="Wingdings" panose="05000000000000000000" pitchFamily="2" charset="2"/>
              <a:buChar char="Ø"/>
            </a:pPr>
            <a:r>
              <a:rPr lang="en-US" sz="2000" dirty="0">
                <a:solidFill>
                  <a:schemeClr val="bg2">
                    <a:lumMod val="50000"/>
                  </a:schemeClr>
                </a:solidFill>
              </a:rPr>
              <a:t>Increase value to the homebuilder. </a:t>
            </a:r>
          </a:p>
          <a:p>
            <a:pPr marL="342900" indent="-342900">
              <a:buFont typeface="Wingdings" panose="05000000000000000000" pitchFamily="2" charset="2"/>
              <a:buChar char="Ø"/>
            </a:pPr>
            <a:r>
              <a:rPr lang="en-US" sz="2000" dirty="0">
                <a:solidFill>
                  <a:schemeClr val="bg2">
                    <a:lumMod val="50000"/>
                  </a:schemeClr>
                </a:solidFill>
              </a:rPr>
              <a:t>Beat the “Door-Knockers” to the RMR sale. </a:t>
            </a:r>
          </a:p>
          <a:p>
            <a:pPr marL="342900" indent="-342900">
              <a:buFont typeface="Wingdings" panose="05000000000000000000" pitchFamily="2" charset="2"/>
              <a:buChar char="Ø"/>
            </a:pPr>
            <a:r>
              <a:rPr lang="en-US" sz="2000" dirty="0">
                <a:solidFill>
                  <a:schemeClr val="bg2">
                    <a:lumMod val="50000"/>
                  </a:schemeClr>
                </a:solidFill>
              </a:rPr>
              <a:t>Take advantage of market trends.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851" y="1022869"/>
            <a:ext cx="5942645" cy="4814643"/>
          </a:xfrm>
          <a:prstGeom prst="rect">
            <a:avLst/>
          </a:prstGeom>
        </p:spPr>
      </p:pic>
    </p:spTree>
    <p:extLst>
      <p:ext uri="{BB962C8B-B14F-4D97-AF65-F5344CB8AC3E}">
        <p14:creationId xmlns:p14="http://schemas.microsoft.com/office/powerpoint/2010/main" val="100064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7698656" y="1213401"/>
            <a:ext cx="4218034" cy="4699819"/>
          </a:xfrm>
          <a:prstGeom prst="rect">
            <a:avLst/>
          </a:prstGeom>
        </p:spPr>
      </p:pic>
      <p:sp>
        <p:nvSpPr>
          <p:cNvPr id="4" name="Rectangle 3">
            <a:extLst>
              <a:ext uri="{FF2B5EF4-FFF2-40B4-BE49-F238E27FC236}">
                <a16:creationId xmlns:a16="http://schemas.microsoft.com/office/drawing/2014/main" xmlns="" id="{2B75AA24-5ED4-41CE-B3F3-4B66F7A72DC9}"/>
              </a:ext>
            </a:extLst>
          </p:cNvPr>
          <p:cNvSpPr/>
          <p:nvPr/>
        </p:nvSpPr>
        <p:spPr>
          <a:xfrm>
            <a:off x="0" y="2381"/>
            <a:ext cx="12191999" cy="343295"/>
          </a:xfrm>
          <a:prstGeom prst="rect">
            <a:avLst/>
          </a:prstGeom>
          <a:solidFill>
            <a:srgbClr val="0095DA"/>
          </a:solidFill>
          <a:ln>
            <a:solidFill>
              <a:srgbClr val="009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408069" y="-10638"/>
            <a:ext cx="4243301" cy="369332"/>
          </a:xfrm>
          <a:prstGeom prst="rect">
            <a:avLst/>
          </a:prstGeom>
        </p:spPr>
        <p:txBody>
          <a:bodyPr wrap="square">
            <a:spAutoFit/>
          </a:bodyPr>
          <a:lstStyle/>
          <a:p>
            <a:pPr algn="r"/>
            <a:r>
              <a:rPr lang="en-US" dirty="0" smtClean="0">
                <a:solidFill>
                  <a:schemeClr val="bg1"/>
                </a:solidFill>
              </a:rPr>
              <a:t>Introducing the Clare Builder Program</a:t>
            </a:r>
            <a:endParaRPr lang="en-US" dirty="0">
              <a:solidFill>
                <a:schemeClr val="bg1"/>
              </a:solidFill>
            </a:endParaRPr>
          </a:p>
        </p:txBody>
      </p:sp>
      <p:sp>
        <p:nvSpPr>
          <p:cNvPr id="6" name="TextBox 5">
            <a:extLst>
              <a:ext uri="{FF2B5EF4-FFF2-40B4-BE49-F238E27FC236}">
                <a16:creationId xmlns:a16="http://schemas.microsoft.com/office/drawing/2014/main" xmlns="" id="{20915FA1-2805-4B24-AAEB-A1683573C574}"/>
              </a:ext>
            </a:extLst>
          </p:cNvPr>
          <p:cNvSpPr txBox="1"/>
          <p:nvPr/>
        </p:nvSpPr>
        <p:spPr>
          <a:xfrm>
            <a:off x="463105" y="1111039"/>
            <a:ext cx="7206056" cy="4585871"/>
          </a:xfrm>
          <a:prstGeom prst="rect">
            <a:avLst/>
          </a:prstGeom>
          <a:noFill/>
        </p:spPr>
        <p:txBody>
          <a:bodyPr wrap="square" rtlCol="0">
            <a:spAutoFit/>
          </a:bodyPr>
          <a:lstStyle/>
          <a:p>
            <a:r>
              <a:rPr lang="en-US" sz="3200" dirty="0" smtClean="0">
                <a:solidFill>
                  <a:srgbClr val="522E83"/>
                </a:solidFill>
              </a:rPr>
              <a:t>Clare Builder Program</a:t>
            </a:r>
            <a:endParaRPr lang="en-US" sz="3200" dirty="0">
              <a:solidFill>
                <a:srgbClr val="522E83"/>
              </a:solidFill>
            </a:endParaRPr>
          </a:p>
          <a:p>
            <a:endParaRPr lang="en-US" sz="2000" dirty="0">
              <a:solidFill>
                <a:schemeClr val="bg2">
                  <a:lumMod val="50000"/>
                </a:schemeClr>
              </a:solidFill>
            </a:endParaRPr>
          </a:p>
          <a:p>
            <a:pPr marL="342900" indent="-342900">
              <a:buFont typeface="Wingdings" panose="05000000000000000000" pitchFamily="2" charset="2"/>
              <a:buChar char="Ø"/>
            </a:pPr>
            <a:r>
              <a:rPr lang="en-US" sz="2000" dirty="0" smtClean="0">
                <a:solidFill>
                  <a:schemeClr val="bg2">
                    <a:lumMod val="50000"/>
                  </a:schemeClr>
                </a:solidFill>
              </a:rPr>
              <a:t>Is not a series of products, but rather a complete solution tailored toward builders looking for a complete smart </a:t>
            </a:r>
            <a:br>
              <a:rPr lang="en-US" sz="2000" dirty="0" smtClean="0">
                <a:solidFill>
                  <a:schemeClr val="bg2">
                    <a:lumMod val="50000"/>
                  </a:schemeClr>
                </a:solidFill>
              </a:rPr>
            </a:br>
            <a:r>
              <a:rPr lang="en-US" sz="2000" dirty="0" smtClean="0">
                <a:solidFill>
                  <a:schemeClr val="bg2">
                    <a:lumMod val="50000"/>
                  </a:schemeClr>
                </a:solidFill>
              </a:rPr>
              <a:t>home program</a:t>
            </a:r>
            <a:endParaRPr lang="en-US" sz="2000" dirty="0">
              <a:solidFill>
                <a:schemeClr val="bg2">
                  <a:lumMod val="50000"/>
                </a:schemeClr>
              </a:solidFill>
            </a:endParaRPr>
          </a:p>
          <a:p>
            <a:pPr marL="342900" indent="-342900">
              <a:buFont typeface="Wingdings" panose="05000000000000000000" pitchFamily="2" charset="2"/>
              <a:buChar char="Ø"/>
            </a:pPr>
            <a:r>
              <a:rPr lang="en-US" sz="2000" dirty="0" smtClean="0">
                <a:solidFill>
                  <a:schemeClr val="bg2">
                    <a:lumMod val="50000"/>
                  </a:schemeClr>
                </a:solidFill>
              </a:rPr>
              <a:t>Low cost of entry: Clare’s products and solutions are </a:t>
            </a:r>
            <a:br>
              <a:rPr lang="en-US" sz="2000" dirty="0" smtClean="0">
                <a:solidFill>
                  <a:schemeClr val="bg2">
                    <a:lumMod val="50000"/>
                  </a:schemeClr>
                </a:solidFill>
              </a:rPr>
            </a:br>
            <a:r>
              <a:rPr lang="en-US" sz="2000" dirty="0" smtClean="0">
                <a:solidFill>
                  <a:schemeClr val="bg2">
                    <a:lumMod val="50000"/>
                  </a:schemeClr>
                </a:solidFill>
              </a:rPr>
              <a:t>easy to install and offer a low cost alternative to only </a:t>
            </a:r>
            <a:br>
              <a:rPr lang="en-US" sz="2000" dirty="0" smtClean="0">
                <a:solidFill>
                  <a:schemeClr val="bg2">
                    <a:lumMod val="50000"/>
                  </a:schemeClr>
                </a:solidFill>
              </a:rPr>
            </a:br>
            <a:r>
              <a:rPr lang="en-US" sz="2000" dirty="0" smtClean="0">
                <a:solidFill>
                  <a:schemeClr val="bg2">
                    <a:lumMod val="50000"/>
                  </a:schemeClr>
                </a:solidFill>
              </a:rPr>
              <a:t>a security pre-wire</a:t>
            </a:r>
            <a:endParaRPr lang="en-US" sz="2000" dirty="0">
              <a:solidFill>
                <a:schemeClr val="bg2">
                  <a:lumMod val="50000"/>
                </a:schemeClr>
              </a:solidFill>
            </a:endParaRPr>
          </a:p>
          <a:p>
            <a:pPr marL="342900" indent="-342900">
              <a:buFont typeface="Wingdings" panose="05000000000000000000" pitchFamily="2" charset="2"/>
              <a:buChar char="Ø"/>
            </a:pPr>
            <a:r>
              <a:rPr lang="en-US" sz="2000" dirty="0" smtClean="0">
                <a:solidFill>
                  <a:schemeClr val="bg2">
                    <a:lumMod val="50000"/>
                  </a:schemeClr>
                </a:solidFill>
              </a:rPr>
              <a:t>Systems that scale: Clare systems scale from entry level </a:t>
            </a:r>
            <a:br>
              <a:rPr lang="en-US" sz="2000" dirty="0" smtClean="0">
                <a:solidFill>
                  <a:schemeClr val="bg2">
                    <a:lumMod val="50000"/>
                  </a:schemeClr>
                </a:solidFill>
              </a:rPr>
            </a:br>
            <a:r>
              <a:rPr lang="en-US" sz="2000" dirty="0" smtClean="0">
                <a:solidFill>
                  <a:schemeClr val="bg2">
                    <a:lumMod val="50000"/>
                  </a:schemeClr>
                </a:solidFill>
              </a:rPr>
              <a:t>all the way to luxury homes </a:t>
            </a:r>
          </a:p>
          <a:p>
            <a:pPr marL="342900" indent="-342900">
              <a:buFont typeface="Wingdings" panose="05000000000000000000" pitchFamily="2" charset="2"/>
              <a:buChar char="Ø"/>
            </a:pPr>
            <a:r>
              <a:rPr lang="en-US" sz="2000" dirty="0" smtClean="0">
                <a:solidFill>
                  <a:schemeClr val="bg2">
                    <a:lumMod val="50000"/>
                  </a:schemeClr>
                </a:solidFill>
              </a:rPr>
              <a:t>Brands people trust: With support for over 1,800 </a:t>
            </a:r>
            <a:br>
              <a:rPr lang="en-US" sz="2000" dirty="0" smtClean="0">
                <a:solidFill>
                  <a:schemeClr val="bg2">
                    <a:lumMod val="50000"/>
                  </a:schemeClr>
                </a:solidFill>
              </a:rPr>
            </a:br>
            <a:r>
              <a:rPr lang="en-US" sz="2000" dirty="0" smtClean="0">
                <a:solidFill>
                  <a:schemeClr val="bg2">
                    <a:lumMod val="50000"/>
                  </a:schemeClr>
                </a:solidFill>
              </a:rPr>
              <a:t>devices, Clare supports today’s top brands</a:t>
            </a:r>
          </a:p>
          <a:p>
            <a:pPr marL="342900" indent="-342900">
              <a:buFont typeface="Wingdings" panose="05000000000000000000" pitchFamily="2" charset="2"/>
              <a:buChar char="Ø"/>
            </a:pPr>
            <a:r>
              <a:rPr lang="en-US" sz="2000" dirty="0" smtClean="0">
                <a:solidFill>
                  <a:schemeClr val="bg2">
                    <a:lumMod val="50000"/>
                  </a:schemeClr>
                </a:solidFill>
              </a:rPr>
              <a:t>No hidden fees: </a:t>
            </a:r>
            <a:r>
              <a:rPr lang="en-US" sz="2000" dirty="0" err="1" smtClean="0">
                <a:solidFill>
                  <a:schemeClr val="bg2">
                    <a:lumMod val="50000"/>
                  </a:schemeClr>
                </a:solidFill>
              </a:rPr>
              <a:t>ClareHome</a:t>
            </a:r>
            <a:r>
              <a:rPr lang="en-US" sz="2000" dirty="0" smtClean="0">
                <a:solidFill>
                  <a:schemeClr val="bg2">
                    <a:lumMod val="50000"/>
                  </a:schemeClr>
                </a:solidFill>
              </a:rPr>
              <a:t> is a “freemium service”.</a:t>
            </a:r>
          </a:p>
          <a:p>
            <a:pPr marL="342900" indent="-342900">
              <a:buFont typeface="Wingdings" panose="05000000000000000000" pitchFamily="2" charset="2"/>
              <a:buChar char="Ø"/>
            </a:pPr>
            <a:r>
              <a:rPr lang="en-US" sz="2000" dirty="0" smtClean="0">
                <a:solidFill>
                  <a:schemeClr val="bg2">
                    <a:lumMod val="50000"/>
                  </a:schemeClr>
                </a:solidFill>
              </a:rPr>
              <a:t>Homeowner support: Clare’s factory direct call support</a:t>
            </a:r>
            <a:endParaRPr lang="en-US" sz="2000" dirty="0">
              <a:solidFill>
                <a:schemeClr val="bg2">
                  <a:lumMod val="50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2908" y="2301059"/>
            <a:ext cx="2047131" cy="4016170"/>
          </a:xfrm>
          <a:prstGeom prst="rect">
            <a:avLst/>
          </a:prstGeom>
        </p:spPr>
      </p:pic>
      <p:sp>
        <p:nvSpPr>
          <p:cNvPr id="10" name="TextBox 9">
            <a:extLst>
              <a:ext uri="{FF2B5EF4-FFF2-40B4-BE49-F238E27FC236}">
                <a16:creationId xmlns:a16="http://schemas.microsoft.com/office/drawing/2014/main" xmlns="" id="{20915FA1-2805-4B24-AAEB-A1683573C574}"/>
              </a:ext>
            </a:extLst>
          </p:cNvPr>
          <p:cNvSpPr txBox="1"/>
          <p:nvPr/>
        </p:nvSpPr>
        <p:spPr>
          <a:xfrm>
            <a:off x="463104" y="6347522"/>
            <a:ext cx="11453585" cy="323165"/>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500" i="1" dirty="0" smtClean="0">
                <a:solidFill>
                  <a:schemeClr val="bg2">
                    <a:lumMod val="50000"/>
                  </a:schemeClr>
                </a:solidFill>
              </a:rPr>
              <a:t>Learn more by visiting </a:t>
            </a:r>
            <a:r>
              <a:rPr lang="en-US" sz="1500" i="1" dirty="0" err="1" smtClean="0">
                <a:solidFill>
                  <a:schemeClr val="bg2">
                    <a:lumMod val="50000"/>
                  </a:schemeClr>
                </a:solidFill>
              </a:rPr>
              <a:t>www.clarecontrols.com</a:t>
            </a:r>
            <a:endParaRPr lang="en-US" sz="1500" i="1" dirty="0">
              <a:solidFill>
                <a:schemeClr val="bg2">
                  <a:lumMod val="50000"/>
                </a:schemeClr>
              </a:solidFill>
            </a:endParaRPr>
          </a:p>
        </p:txBody>
      </p:sp>
    </p:spTree>
    <p:extLst>
      <p:ext uri="{BB962C8B-B14F-4D97-AF65-F5344CB8AC3E}">
        <p14:creationId xmlns:p14="http://schemas.microsoft.com/office/powerpoint/2010/main" val="212898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2105</Words>
  <Application>Microsoft Macintosh PowerPoint</Application>
  <PresentationFormat>Widescreen</PresentationFormat>
  <Paragraphs>259</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Calibri Light</vt:lpstr>
      <vt:lpstr>Mangal</vt:lpstr>
      <vt:lpstr>Open Sans Light</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Kristopher Sherman</dc:creator>
  <cp:lastModifiedBy>Douglas Figgins</cp:lastModifiedBy>
  <cp:revision>33</cp:revision>
  <dcterms:created xsi:type="dcterms:W3CDTF">2018-01-15T14:18:42Z</dcterms:created>
  <dcterms:modified xsi:type="dcterms:W3CDTF">2018-02-21T16:22:47Z</dcterms:modified>
</cp:coreProperties>
</file>