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05" r:id="rId2"/>
    <p:sldId id="1967" r:id="rId3"/>
    <p:sldId id="2507" r:id="rId4"/>
    <p:sldId id="2504" r:id="rId5"/>
    <p:sldId id="2358" r:id="rId6"/>
    <p:sldId id="2391" r:id="rId7"/>
    <p:sldId id="1968" r:id="rId8"/>
    <p:sldId id="2119" r:id="rId9"/>
    <p:sldId id="2525" r:id="rId10"/>
    <p:sldId id="2527" r:id="rId11"/>
    <p:sldId id="2526" r:id="rId12"/>
    <p:sldId id="2528" r:id="rId13"/>
    <p:sldId id="2531" r:id="rId14"/>
    <p:sldId id="2532" r:id="rId15"/>
    <p:sldId id="2128" r:id="rId16"/>
    <p:sldId id="2346" r:id="rId17"/>
    <p:sldId id="2530" r:id="rId18"/>
    <p:sldId id="2232" r:id="rId19"/>
    <p:sldId id="2496" r:id="rId20"/>
    <p:sldId id="1958" r:id="rId21"/>
    <p:sldId id="1982" r:id="rId22"/>
  </p:sldIdLst>
  <p:sldSz cx="9144000" cy="5143500" type="screen16x9"/>
  <p:notesSz cx="6858000" cy="9144000"/>
  <p:defaultTextStyle>
    <a:defPPr>
      <a:defRPr lang="en-US"/>
    </a:defPPr>
    <a:lvl1pPr marL="0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02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406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109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812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515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218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8920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1623" algn="l" defTabSz="68540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86A52D-A654-3F46-87B0-2D5643F07FF6}">
          <p14:sldIdLst>
            <p14:sldId id="2505"/>
            <p14:sldId id="1967"/>
            <p14:sldId id="2507"/>
            <p14:sldId id="2504"/>
            <p14:sldId id="2358"/>
            <p14:sldId id="2391"/>
            <p14:sldId id="1968"/>
            <p14:sldId id="2119"/>
            <p14:sldId id="2525"/>
            <p14:sldId id="2527"/>
            <p14:sldId id="2526"/>
            <p14:sldId id="2528"/>
            <p14:sldId id="2531"/>
            <p14:sldId id="2532"/>
            <p14:sldId id="2128"/>
            <p14:sldId id="2346"/>
            <p14:sldId id="2530"/>
            <p14:sldId id="2232"/>
            <p14:sldId id="2496"/>
            <p14:sldId id="1958"/>
            <p14:sldId id="19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arymont@keyedin1.onmicrosoft.com" initials="l" lastIdx="4" clrIdx="0">
    <p:extLst>
      <p:ext uri="{19B8F6BF-5375-455C-9EA6-DF929625EA0E}">
        <p15:presenceInfo xmlns:p15="http://schemas.microsoft.com/office/powerpoint/2012/main" userId="S::lmarymont@keyedin1.onmicrosoft.com::d8ea4c00-0c79-4267-bc06-98badabf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F38"/>
    <a:srgbClr val="3C7FBC"/>
    <a:srgbClr val="7EB84F"/>
    <a:srgbClr val="D6D341"/>
    <a:srgbClr val="E4583A"/>
    <a:srgbClr val="445469"/>
    <a:srgbClr val="FBB62B"/>
    <a:srgbClr val="364D65"/>
    <a:srgbClr val="19232E"/>
    <a:srgbClr val="2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381" autoAdjust="0"/>
  </p:normalViewPr>
  <p:slideViewPr>
    <p:cSldViewPr snapToGrid="0" snapToObjects="1">
      <p:cViewPr varScale="1">
        <p:scale>
          <a:sx n="97" d="100"/>
          <a:sy n="97" d="100"/>
        </p:scale>
        <p:origin x="6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2899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702" rtl="0" eaLnBrk="1" latinLnBrk="0" hangingPunct="1">
      <a:defRPr sz="900" kern="1200">
        <a:solidFill>
          <a:schemeClr val="tx1"/>
        </a:solidFill>
        <a:latin typeface="Lato Light"/>
        <a:ea typeface="+mn-ea"/>
        <a:cs typeface="+mn-cs"/>
      </a:defRPr>
    </a:lvl1pPr>
    <a:lvl2pPr marL="342702" algn="l" defTabSz="342702" rtl="0" eaLnBrk="1" latinLnBrk="0" hangingPunct="1">
      <a:defRPr sz="900" kern="1200">
        <a:solidFill>
          <a:schemeClr val="tx1"/>
        </a:solidFill>
        <a:latin typeface="Lato Light"/>
        <a:ea typeface="+mn-ea"/>
        <a:cs typeface="+mn-cs"/>
      </a:defRPr>
    </a:lvl2pPr>
    <a:lvl3pPr marL="685406" algn="l" defTabSz="342702" rtl="0" eaLnBrk="1" latinLnBrk="0" hangingPunct="1">
      <a:defRPr sz="900" kern="1200">
        <a:solidFill>
          <a:schemeClr val="tx1"/>
        </a:solidFill>
        <a:latin typeface="Lato Light"/>
        <a:ea typeface="+mn-ea"/>
        <a:cs typeface="+mn-cs"/>
      </a:defRPr>
    </a:lvl3pPr>
    <a:lvl4pPr marL="1028109" algn="l" defTabSz="342702" rtl="0" eaLnBrk="1" latinLnBrk="0" hangingPunct="1">
      <a:defRPr sz="900" kern="1200">
        <a:solidFill>
          <a:schemeClr val="tx1"/>
        </a:solidFill>
        <a:latin typeface="Lato Light"/>
        <a:ea typeface="+mn-ea"/>
        <a:cs typeface="+mn-cs"/>
      </a:defRPr>
    </a:lvl4pPr>
    <a:lvl5pPr marL="1370812" algn="l" defTabSz="342702" rtl="0" eaLnBrk="1" latinLnBrk="0" hangingPunct="1">
      <a:defRPr sz="900" kern="1200">
        <a:solidFill>
          <a:schemeClr val="tx1"/>
        </a:solidFill>
        <a:latin typeface="Lato Light"/>
        <a:ea typeface="+mn-ea"/>
        <a:cs typeface="+mn-cs"/>
      </a:defRPr>
    </a:lvl5pPr>
    <a:lvl6pPr marL="1713515" algn="l" defTabSz="34270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218" algn="l" defTabSz="34270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920" algn="l" defTabSz="34270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623" algn="l" defTabSz="34270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4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68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5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43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You’ve been asking ”how” we do this. Here is how KeyedIn approaches the shift to Agile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2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96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10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6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4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9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talk about why resource execution is important – once you have a plan in place you’re not done. Keeping aligned with the strategic plan can be just as difficult</a:t>
            </a:r>
          </a:p>
          <a:p>
            <a:r>
              <a:rPr lang="en-US" dirty="0"/>
              <a:t>Assessing your execution strategy – do you have a plan that can withstand the inevitable changes that will come your way (and what to do about them)</a:t>
            </a:r>
          </a:p>
          <a:p>
            <a:r>
              <a:rPr lang="en-US" dirty="0"/>
              <a:t>Agility is a big part of resource execution – remaining agile doesn’t mean losing your strategic direction </a:t>
            </a:r>
          </a:p>
          <a:p>
            <a:r>
              <a:rPr lang="en-US" dirty="0"/>
              <a:t>Navigating resource execution using the key components, information, communication and visibility </a:t>
            </a:r>
          </a:p>
          <a:p>
            <a:r>
              <a:rPr lang="en-US" dirty="0"/>
              <a:t>Then we’ll wrap up with key takeaways from today’s presentation and a q/a portion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7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b="0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This approach addresses three problem areas most PMOs are dealing with…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400" b="0" dirty="0">
              <a:solidFill>
                <a:schemeClr val="tx2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Portfolio management being driven from the top of the organization</a:t>
            </a:r>
          </a:p>
          <a:p>
            <a:pPr marL="685709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But not fully integrated into how the organization operates</a:t>
            </a:r>
          </a:p>
          <a:p>
            <a:pPr marL="685709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Still primarily a reporting function, not a management and delivery function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Organizational agility concepts being accepted</a:t>
            </a:r>
          </a:p>
          <a:p>
            <a:pPr marL="685709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Adjusted to changing circumstances</a:t>
            </a:r>
          </a:p>
          <a:p>
            <a:pPr marL="685709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Building an organization that can adapt and adjust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But change focused at tactical levels instead of strategic</a:t>
            </a:r>
          </a:p>
          <a:p>
            <a:pPr marL="685709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Shifting work to deliver against stable goals</a:t>
            </a:r>
          </a:p>
          <a:p>
            <a:pPr marL="685709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Not shifting goals to deliver against changing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5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allocation plan is necessary for assessing resource demands and ensuring you have the capacity to meet those demands. But you’re not done yet – iteration will be essential in delivering against that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0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3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25421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50" y="1479640"/>
            <a:ext cx="1100995" cy="11006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62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62874" y="2"/>
            <a:ext cx="3981126" cy="51435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83421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227631" y="1217887"/>
            <a:ext cx="2716318" cy="482819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35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83421" y="4733693"/>
            <a:ext cx="4760023" cy="259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470857" y="2336326"/>
            <a:ext cx="2159189" cy="382751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360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5612" y="1749568"/>
            <a:ext cx="1100995" cy="11006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62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27699" y="1749568"/>
            <a:ext cx="1100995" cy="11006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62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004062" y="1749568"/>
            <a:ext cx="1100995" cy="11006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62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06150" y="1749568"/>
            <a:ext cx="1100995" cy="110068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862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0" y="0"/>
            <a:ext cx="3204023" cy="51435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254218" y="4716967"/>
            <a:ext cx="2610065" cy="275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5868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4572000" cy="52014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55712" y="1250724"/>
            <a:ext cx="1686656" cy="1956012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464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17" y="4700241"/>
            <a:ext cx="2651893" cy="3763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42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52357" cy="51435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Lato Light"/>
                <a:cs typeface="Lato Light"/>
              </a:defRPr>
            </a:lvl1pPr>
          </a:lstStyle>
          <a:p>
            <a:r>
              <a:rPr lang="en-US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208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57116" y="1354874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3892" y="1354874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480505" y="1354874"/>
            <a:ext cx="2183013" cy="10481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735783" y="1279205"/>
            <a:ext cx="2788758" cy="30063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1534383"/>
            <a:ext cx="4540814" cy="25386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9144000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9725" y="0"/>
            <a:ext cx="4564276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4564276" cy="51435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575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54216" y="4691876"/>
            <a:ext cx="2710452" cy="3512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376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7"/>
            <a:ext cx="7886700" cy="994172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6"/>
            <a:ext cx="2057400" cy="27384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6"/>
            <a:ext cx="3086100" cy="27384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72089" y="4698081"/>
            <a:ext cx="3303677" cy="438555"/>
          </a:xfrm>
          <a:prstGeom prst="rect">
            <a:avLst/>
          </a:prstGeom>
        </p:spPr>
        <p:txBody>
          <a:bodyPr wrap="square" lIns="68553" tIns="34277" rIns="68553" bIns="34277">
            <a:spAutoFit/>
          </a:bodyPr>
          <a:lstStyle/>
          <a:p>
            <a:pPr algn="r"/>
            <a:r>
              <a:rPr lang="id-ID" sz="900" dirty="0">
                <a:solidFill>
                  <a:srgbClr val="3C7FBC"/>
                </a:solidFill>
                <a:latin typeface="Lato Light"/>
                <a:cs typeface="Lato Light"/>
              </a:rPr>
              <a:t>www.KeyedIn.com</a:t>
            </a:r>
          </a:p>
          <a:p>
            <a:pPr algn="r"/>
            <a:r>
              <a:rPr lang="en-US" sz="750" dirty="0">
                <a:solidFill>
                  <a:schemeClr val="tx2"/>
                </a:solidFill>
                <a:latin typeface="Lato Light"/>
                <a:cs typeface="Lato Light"/>
              </a:rPr>
              <a:t>© 2020</a:t>
            </a:r>
          </a:p>
          <a:p>
            <a:pPr algn="r"/>
            <a:r>
              <a:rPr lang="en-US" sz="750" dirty="0">
                <a:solidFill>
                  <a:schemeClr val="tx2"/>
                </a:solidFill>
                <a:latin typeface="Lato Light"/>
                <a:cs typeface="Lato Light"/>
              </a:rPr>
              <a:t> KeyedIn</a:t>
            </a:r>
            <a:r>
              <a:rPr lang="en-US" sz="750" baseline="0" dirty="0">
                <a:solidFill>
                  <a:schemeClr val="tx2"/>
                </a:solidFill>
                <a:latin typeface="Lato Light"/>
                <a:cs typeface="Lato Light"/>
              </a:rPr>
              <a:t> Solutions</a:t>
            </a:r>
            <a:r>
              <a:rPr lang="en-US" sz="750" dirty="0">
                <a:solidFill>
                  <a:schemeClr val="tx2"/>
                </a:solidFill>
                <a:latin typeface="Lato Light"/>
                <a:cs typeface="Lato Light"/>
              </a:rPr>
              <a:t>. All Rights Reserved. </a:t>
            </a:r>
            <a:endParaRPr lang="id-ID" sz="75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5" y="4680362"/>
            <a:ext cx="2073803" cy="4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45" r:id="rId2"/>
    <p:sldLayoutId id="2147483822" r:id="rId3"/>
    <p:sldLayoutId id="2147483823" r:id="rId4"/>
    <p:sldLayoutId id="2147483811" r:id="rId5"/>
    <p:sldLayoutId id="2147483812" r:id="rId6"/>
    <p:sldLayoutId id="2147483806" r:id="rId7"/>
    <p:sldLayoutId id="2147483808" r:id="rId8"/>
    <p:sldLayoutId id="2147483882" r:id="rId9"/>
    <p:sldLayoutId id="2147483844" r:id="rId10"/>
    <p:sldLayoutId id="2147483834" r:id="rId11"/>
    <p:sldLayoutId id="2147483840" r:id="rId12"/>
    <p:sldLayoutId id="2147483893" r:id="rId13"/>
    <p:sldLayoutId id="2147483894" r:id="rId14"/>
    <p:sldLayoutId id="2147483902" r:id="rId15"/>
    <p:sldLayoutId id="2147483964" r:id="rId16"/>
    <p:sldLayoutId id="2147483992" r:id="rId17"/>
    <p:sldLayoutId id="2147483995" r:id="rId18"/>
    <p:sldLayoutId id="2147483996" r:id="rId19"/>
    <p:sldLayoutId id="2147483997" r:id="rId20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685683" rtl="0" eaLnBrk="1" latinLnBrk="0" hangingPunct="1">
        <a:lnSpc>
          <a:spcPct val="90000"/>
        </a:lnSpc>
        <a:spcBef>
          <a:spcPct val="0"/>
        </a:spcBef>
        <a:buNone/>
        <a:defRPr lang="en-US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1" indent="-171421" algn="l" defTabSz="6856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514262" indent="-171421" algn="l" defTabSz="6856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857104" indent="-171421" algn="l" defTabSz="6856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35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199945" indent="-171421" algn="l" defTabSz="6856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1542786" indent="-171421" algn="l" defTabSz="6856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1885628" indent="-171421" algn="l" defTabSz="6856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9" indent="-171421" algn="l" defTabSz="6856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10" indent="-171421" algn="l" defTabSz="6856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2" indent="-171421" algn="l" defTabSz="6856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1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3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4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5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8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9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90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31" algn="l" defTabSz="6856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go.keyedin.com/projects/report/forrester/agile-organizations-need-modern-governance-structur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tiff"/><Relationship Id="rId5" Type="http://schemas.openxmlformats.org/officeDocument/2006/relationships/image" Target="../media/image26.svg"/><Relationship Id="rId10" Type="http://schemas.openxmlformats.org/officeDocument/2006/relationships/image" Target="../media/image31.tiff"/><Relationship Id="rId4" Type="http://schemas.openxmlformats.org/officeDocument/2006/relationships/image" Target="../media/image25.png"/><Relationship Id="rId9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D2A3A4F5-7454-F343-8192-F466C4DCA0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2" y="1"/>
            <a:ext cx="9141618" cy="5143500"/>
          </a:xfr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706681" y="2571750"/>
            <a:ext cx="114026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9810" y="398450"/>
            <a:ext cx="3993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50" b="1" spc="375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AGILE PORTFOLIO MANAGEMENT IN 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6625" y="4000085"/>
            <a:ext cx="6768512" cy="4385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25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Grow your Agile maturity with KeyedIn</a:t>
            </a:r>
          </a:p>
        </p:txBody>
      </p:sp>
    </p:spTree>
    <p:extLst>
      <p:ext uri="{BB962C8B-B14F-4D97-AF65-F5344CB8AC3E}">
        <p14:creationId xmlns:p14="http://schemas.microsoft.com/office/powerpoint/2010/main" val="16631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415" y="2572996"/>
            <a:ext cx="3686765" cy="516538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What does your workflow look like?</a:t>
            </a:r>
          </a:p>
          <a:p>
            <a:pPr marL="171455" indent="-17145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415" y="267619"/>
            <a:ext cx="426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PORTFOLIO </a:t>
            </a:r>
          </a:p>
          <a:p>
            <a:r>
              <a:rPr lang="en-US" sz="24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KANBAN &amp; WORKFLOW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9C7E99-9A2B-5B4A-8DD9-3A4F6B9146F4}"/>
              </a:ext>
            </a:extLst>
          </p:cNvPr>
          <p:cNvSpPr/>
          <p:nvPr/>
        </p:nvSpPr>
        <p:spPr>
          <a:xfrm>
            <a:off x="203415" y="2980646"/>
            <a:ext cx="3921149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Only as much process as necessary</a:t>
            </a:r>
            <a:br>
              <a:rPr lang="en-US" sz="1200" dirty="0">
                <a:latin typeface="Lato Light" charset="0"/>
                <a:ea typeface="Lato Light" charset="0"/>
                <a:cs typeface="Lato Light" charset="0"/>
              </a:rPr>
            </a:b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Don’t lose governance when increasing agility</a:t>
            </a:r>
            <a:br>
              <a:rPr lang="en-US" sz="1200" dirty="0">
                <a:latin typeface="Lato Light" charset="0"/>
                <a:ea typeface="Lato Light" charset="0"/>
                <a:cs typeface="Lato Light" charset="0"/>
              </a:rPr>
            </a:b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Visualize and manage the impact of change</a:t>
            </a:r>
          </a:p>
        </p:txBody>
      </p:sp>
      <p:pic>
        <p:nvPicPr>
          <p:cNvPr id="6" name="Picture 5" descr="A picture containing table, indoor, computer, sitting&#10;&#10;Description automatically generated">
            <a:extLst>
              <a:ext uri="{FF2B5EF4-FFF2-40B4-BE49-F238E27FC236}">
                <a16:creationId xmlns:a16="http://schemas.microsoft.com/office/drawing/2014/main" id="{06027AD5-888F-4B4F-8DF9-702FFE45AC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6551" y="441247"/>
            <a:ext cx="6391513" cy="4261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A6CA69-2B35-400D-9726-C576B447195B}"/>
              </a:ext>
            </a:extLst>
          </p:cNvPr>
          <p:cNvSpPr txBox="1"/>
          <p:nvPr/>
        </p:nvSpPr>
        <p:spPr>
          <a:xfrm>
            <a:off x="203415" y="1066884"/>
            <a:ext cx="3921149" cy="108278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Lato Light"/>
                <a:cs typeface="Lato Light"/>
              </a:rPr>
              <a:t>It’s less about how you get things done and more about what you get done – but having the right tools to help you manage it all will make a big difference. Workflow models and Portfolio-level Kanban ensure workflows are succinct and streamlined.</a:t>
            </a:r>
          </a:p>
        </p:txBody>
      </p:sp>
    </p:spTree>
    <p:extLst>
      <p:ext uri="{BB962C8B-B14F-4D97-AF65-F5344CB8AC3E}">
        <p14:creationId xmlns:p14="http://schemas.microsoft.com/office/powerpoint/2010/main" val="35370802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73" y="2313481"/>
            <a:ext cx="3686765" cy="516538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We all have backlog. Now let’s make it useful.</a:t>
            </a:r>
          </a:p>
          <a:p>
            <a:pPr marL="171455" indent="-17145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73" y="373263"/>
            <a:ext cx="358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THE BACKLOG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9C7E99-9A2B-5B4A-8DD9-3A4F6B9146F4}"/>
              </a:ext>
            </a:extLst>
          </p:cNvPr>
          <p:cNvSpPr/>
          <p:nvPr/>
        </p:nvSpPr>
        <p:spPr>
          <a:xfrm>
            <a:off x="72873" y="2830019"/>
            <a:ext cx="3980728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Always be working on the right projects</a:t>
            </a: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Have resources delivering the highest value work</a:t>
            </a: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Confidently answer ”what’s the status”</a:t>
            </a:r>
          </a:p>
        </p:txBody>
      </p:sp>
      <p:pic>
        <p:nvPicPr>
          <p:cNvPr id="4" name="Picture 3" descr="A picture containing indoor, table, small, cake&#10;&#10;Description automatically generated">
            <a:extLst>
              <a:ext uri="{FF2B5EF4-FFF2-40B4-BE49-F238E27FC236}">
                <a16:creationId xmlns:a16="http://schemas.microsoft.com/office/drawing/2014/main" id="{1753A35A-DFAD-3B4A-A7E1-19532F3FD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340" y="0"/>
            <a:ext cx="490347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9E1E0-CCA3-47E5-BD4F-970B4E1DF8D6}"/>
              </a:ext>
            </a:extLst>
          </p:cNvPr>
          <p:cNvSpPr txBox="1"/>
          <p:nvPr/>
        </p:nvSpPr>
        <p:spPr>
          <a:xfrm>
            <a:off x="72873" y="891072"/>
            <a:ext cx="3589611" cy="879650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Lato Light"/>
                <a:cs typeface="Lato Light"/>
              </a:rPr>
              <a:t>Keeping a log of all requests and intake, understanding constraints and focusing effort to the areas that make the biggest impact while not neglecting the work that needs to get done</a:t>
            </a:r>
          </a:p>
        </p:txBody>
      </p:sp>
    </p:spTree>
    <p:extLst>
      <p:ext uri="{BB962C8B-B14F-4D97-AF65-F5344CB8AC3E}">
        <p14:creationId xmlns:p14="http://schemas.microsoft.com/office/powerpoint/2010/main" val="736487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8509" y="2310808"/>
            <a:ext cx="3686765" cy="267751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Transparency is critical.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8509" y="256510"/>
            <a:ext cx="3610849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DASHBOARDS &amp; 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REPORTING</a:t>
            </a:r>
            <a:endParaRPr lang="en-US" sz="2250" b="1" dirty="0">
              <a:solidFill>
                <a:schemeClr val="tx2"/>
              </a:solidFill>
              <a:latin typeface="+mj-lt"/>
              <a:ea typeface="Lato Black" charset="0"/>
              <a:cs typeface="Lato Black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9C7E99-9A2B-5B4A-8DD9-3A4F6B9146F4}"/>
              </a:ext>
            </a:extLst>
          </p:cNvPr>
          <p:cNvSpPr/>
          <p:nvPr/>
        </p:nvSpPr>
        <p:spPr>
          <a:xfrm>
            <a:off x="5208509" y="2800351"/>
            <a:ext cx="3610849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Keep stakeholders and customers informed</a:t>
            </a:r>
            <a:br>
              <a:rPr lang="en-US" sz="1200" dirty="0">
                <a:latin typeface="Lato Light" charset="0"/>
                <a:ea typeface="Lato Light" charset="0"/>
                <a:cs typeface="Lato Light" charset="0"/>
              </a:rPr>
            </a:b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Reduce risk </a:t>
            </a:r>
            <a:br>
              <a:rPr lang="en-US" sz="1200" dirty="0">
                <a:latin typeface="Lato Light" charset="0"/>
                <a:ea typeface="Lato Light" charset="0"/>
                <a:cs typeface="Lato Light" charset="0"/>
              </a:rPr>
            </a:b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Identify red flags early and often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9B603-5840-3240-B7D0-4DBD1834D6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" y="0"/>
            <a:ext cx="51435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53B8B-6873-4560-8E2B-E9992FEAC719}"/>
              </a:ext>
            </a:extLst>
          </p:cNvPr>
          <p:cNvSpPr txBox="1"/>
          <p:nvPr/>
        </p:nvSpPr>
        <p:spPr>
          <a:xfrm>
            <a:off x="5208509" y="1064423"/>
            <a:ext cx="3610849" cy="879650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Lato Light"/>
                <a:cs typeface="Lato Light"/>
              </a:rPr>
              <a:t>Track milestones and progress. Communicate information to leadership. 100+ out-of-the-box widgets and pre-built reports allow for any level of reporting your business requires.</a:t>
            </a:r>
          </a:p>
        </p:txBody>
      </p:sp>
    </p:spTree>
    <p:extLst>
      <p:ext uri="{BB962C8B-B14F-4D97-AF65-F5344CB8AC3E}">
        <p14:creationId xmlns:p14="http://schemas.microsoft.com/office/powerpoint/2010/main" val="31512455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A15F8-4A74-4485-8118-5247AC03D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11"/>
            <a:ext cx="9144000" cy="41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3C36A-1BEA-4A19-A0D5-CBDCF7CA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72"/>
            <a:ext cx="9144000" cy="44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244"/>
          <p:cNvSpPr>
            <a:spLocks noChangeArrowheads="1"/>
          </p:cNvSpPr>
          <p:nvPr/>
        </p:nvSpPr>
        <p:spPr bwMode="auto">
          <a:xfrm>
            <a:off x="4194377" y="1502598"/>
            <a:ext cx="765710" cy="776393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155" name="Freeform 165"/>
          <p:cNvSpPr>
            <a:spLocks noChangeArrowheads="1"/>
          </p:cNvSpPr>
          <p:nvPr/>
        </p:nvSpPr>
        <p:spPr bwMode="auto">
          <a:xfrm>
            <a:off x="3569506" y="2195439"/>
            <a:ext cx="2013191" cy="2334997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158" name="Freeform 171"/>
          <p:cNvSpPr>
            <a:spLocks noChangeArrowheads="1"/>
          </p:cNvSpPr>
          <p:nvPr/>
        </p:nvSpPr>
        <p:spPr bwMode="auto">
          <a:xfrm>
            <a:off x="3569506" y="1885845"/>
            <a:ext cx="2013191" cy="317950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561306" y="2175667"/>
            <a:ext cx="2013191" cy="2098445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Native Reporting within the product to ensure everyone has the same  info</a:t>
            </a:r>
          </a:p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Reporting API to include data from other systems and centralize information</a:t>
            </a:r>
          </a:p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Software Intelligence with CAST </a:t>
            </a:r>
          </a:p>
        </p:txBody>
      </p:sp>
      <p:sp>
        <p:nvSpPr>
          <p:cNvPr id="160" name="Text Box 250"/>
          <p:cNvSpPr txBox="1">
            <a:spLocks noChangeArrowheads="1"/>
          </p:cNvSpPr>
          <p:nvPr/>
        </p:nvSpPr>
        <p:spPr bwMode="auto">
          <a:xfrm>
            <a:off x="4161702" y="1944976"/>
            <a:ext cx="831061" cy="1846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  <a:cs typeface="Lato Regular"/>
              </a:rPr>
              <a:t>Turn Quickly</a:t>
            </a:r>
          </a:p>
        </p:txBody>
      </p:sp>
      <p:sp>
        <p:nvSpPr>
          <p:cNvPr id="35" name="Freeform 102"/>
          <p:cNvSpPr>
            <a:spLocks noChangeArrowheads="1"/>
          </p:cNvSpPr>
          <p:nvPr/>
        </p:nvSpPr>
        <p:spPr bwMode="auto">
          <a:xfrm flipH="1">
            <a:off x="5700380" y="2474359"/>
            <a:ext cx="233172" cy="519590"/>
          </a:xfrm>
          <a:custGeom>
            <a:avLst/>
            <a:gdLst>
              <a:gd name="T0" fmla="*/ 739 w 740"/>
              <a:gd name="T1" fmla="*/ 1662 h 1663"/>
              <a:gd name="T2" fmla="*/ 0 w 740"/>
              <a:gd name="T3" fmla="*/ 830 h 1663"/>
              <a:gd name="T4" fmla="*/ 739 w 740"/>
              <a:gd name="T5" fmla="*/ 0 h 1663"/>
              <a:gd name="T6" fmla="*/ 739 w 740"/>
              <a:gd name="T7" fmla="*/ 1662 h 1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1663">
                <a:moveTo>
                  <a:pt x="739" y="1662"/>
                </a:moveTo>
                <a:lnTo>
                  <a:pt x="0" y="830"/>
                </a:lnTo>
                <a:lnTo>
                  <a:pt x="739" y="0"/>
                </a:lnTo>
                <a:lnTo>
                  <a:pt x="739" y="166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39" name="Freeform 2244"/>
          <p:cNvSpPr>
            <a:spLocks noChangeArrowheads="1"/>
          </p:cNvSpPr>
          <p:nvPr/>
        </p:nvSpPr>
        <p:spPr bwMode="auto">
          <a:xfrm>
            <a:off x="6650561" y="1502598"/>
            <a:ext cx="765710" cy="776393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0" name="Freeform 165"/>
          <p:cNvSpPr>
            <a:spLocks noChangeArrowheads="1"/>
          </p:cNvSpPr>
          <p:nvPr/>
        </p:nvSpPr>
        <p:spPr bwMode="auto">
          <a:xfrm>
            <a:off x="6025691" y="2195439"/>
            <a:ext cx="2013191" cy="2350385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1" name="Freeform 171"/>
          <p:cNvSpPr>
            <a:spLocks noChangeArrowheads="1"/>
          </p:cNvSpPr>
          <p:nvPr/>
        </p:nvSpPr>
        <p:spPr bwMode="auto">
          <a:xfrm>
            <a:off x="6025691" y="1885845"/>
            <a:ext cx="2013191" cy="317950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51235" y="2244246"/>
            <a:ext cx="1987647" cy="189531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Resource Visibility &amp; Assignments to ensure most valuable assets are deployed effectively</a:t>
            </a:r>
          </a:p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Integrated Resource Lifecycle Management</a:t>
            </a:r>
          </a:p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Advanced Kanban &amp; Workflow Management</a:t>
            </a:r>
          </a:p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Benefits Tracking </a:t>
            </a:r>
          </a:p>
        </p:txBody>
      </p:sp>
      <p:sp>
        <p:nvSpPr>
          <p:cNvPr id="43" name="Text Box 250"/>
          <p:cNvSpPr txBox="1">
            <a:spLocks noChangeArrowheads="1"/>
          </p:cNvSpPr>
          <p:nvPr/>
        </p:nvSpPr>
        <p:spPr bwMode="auto">
          <a:xfrm>
            <a:off x="6579672" y="1944976"/>
            <a:ext cx="907493" cy="1846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  <a:cs typeface="Lato Regular"/>
              </a:rPr>
              <a:t>Deliver Faster</a:t>
            </a:r>
          </a:p>
        </p:txBody>
      </p:sp>
      <p:sp>
        <p:nvSpPr>
          <p:cNvPr id="46" name="Freeform 2244"/>
          <p:cNvSpPr>
            <a:spLocks noChangeArrowheads="1"/>
          </p:cNvSpPr>
          <p:nvPr/>
        </p:nvSpPr>
        <p:spPr bwMode="auto">
          <a:xfrm>
            <a:off x="1737711" y="1502597"/>
            <a:ext cx="765710" cy="776393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7" name="Freeform 165"/>
          <p:cNvSpPr>
            <a:spLocks noChangeArrowheads="1"/>
          </p:cNvSpPr>
          <p:nvPr/>
        </p:nvSpPr>
        <p:spPr bwMode="auto">
          <a:xfrm>
            <a:off x="1112841" y="2195439"/>
            <a:ext cx="2013191" cy="2350385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8" name="Freeform 171"/>
          <p:cNvSpPr>
            <a:spLocks noChangeArrowheads="1"/>
          </p:cNvSpPr>
          <p:nvPr/>
        </p:nvSpPr>
        <p:spPr bwMode="auto">
          <a:xfrm>
            <a:off x="1112841" y="1885845"/>
            <a:ext cx="2013191" cy="317950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1105118" y="2211466"/>
            <a:ext cx="2013195" cy="1895313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Product Focused PPM that emphasizes managing projects as products</a:t>
            </a:r>
          </a:p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Portfolio Analysis to ensure you are investing in the right areas</a:t>
            </a:r>
          </a:p>
          <a:p>
            <a:pPr marL="171455" indent="-171455">
              <a:lnSpc>
                <a:spcPct val="110000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cs typeface="Lato Light"/>
              </a:rPr>
              <a:t>Capacity Planning to ensure you can deliver</a:t>
            </a:r>
          </a:p>
        </p:txBody>
      </p:sp>
      <p:sp>
        <p:nvSpPr>
          <p:cNvPr id="50" name="Text Box 250"/>
          <p:cNvSpPr txBox="1">
            <a:spLocks noChangeArrowheads="1"/>
          </p:cNvSpPr>
          <p:nvPr/>
        </p:nvSpPr>
        <p:spPr bwMode="auto">
          <a:xfrm>
            <a:off x="1448910" y="1944975"/>
            <a:ext cx="1343316" cy="1846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  <a:cs typeface="Lato Regular"/>
              </a:rPr>
              <a:t>Place the Right Bets</a:t>
            </a:r>
          </a:p>
        </p:txBody>
      </p:sp>
      <p:sp>
        <p:nvSpPr>
          <p:cNvPr id="51" name="Freeform 102"/>
          <p:cNvSpPr>
            <a:spLocks noChangeArrowheads="1"/>
          </p:cNvSpPr>
          <p:nvPr/>
        </p:nvSpPr>
        <p:spPr bwMode="auto">
          <a:xfrm flipH="1">
            <a:off x="3243715" y="2474359"/>
            <a:ext cx="233172" cy="519590"/>
          </a:xfrm>
          <a:custGeom>
            <a:avLst/>
            <a:gdLst>
              <a:gd name="T0" fmla="*/ 739 w 740"/>
              <a:gd name="T1" fmla="*/ 1662 h 1663"/>
              <a:gd name="T2" fmla="*/ 0 w 740"/>
              <a:gd name="T3" fmla="*/ 830 h 1663"/>
              <a:gd name="T4" fmla="*/ 739 w 740"/>
              <a:gd name="T5" fmla="*/ 0 h 1663"/>
              <a:gd name="T6" fmla="*/ 739 w 740"/>
              <a:gd name="T7" fmla="*/ 1662 h 1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1663">
                <a:moveTo>
                  <a:pt x="739" y="1662"/>
                </a:moveTo>
                <a:lnTo>
                  <a:pt x="0" y="830"/>
                </a:lnTo>
                <a:lnTo>
                  <a:pt x="739" y="0"/>
                </a:lnTo>
                <a:lnTo>
                  <a:pt x="739" y="166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394375" y="181133"/>
            <a:ext cx="4370694" cy="779657"/>
            <a:chOff x="6361236" y="483017"/>
            <a:chExt cx="11655185" cy="2079087"/>
          </a:xfrm>
        </p:grpSpPr>
        <p:sp>
          <p:nvSpPr>
            <p:cNvPr id="31" name="TextBox 30"/>
            <p:cNvSpPr txBox="1"/>
            <p:nvPr/>
          </p:nvSpPr>
          <p:spPr>
            <a:xfrm>
              <a:off x="6836823" y="483017"/>
              <a:ext cx="10662884" cy="1077204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  <a:cs typeface="Lato Regular"/>
                </a:rPr>
                <a:t>Agile Features for the PMO</a:t>
              </a:r>
              <a:endParaRPr lang="id-ID" sz="2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52" tIns="17127" rIns="34252" bIns="17127" rtlCol="0" anchor="ctr"/>
            <a:lstStyle/>
            <a:p>
              <a:pPr algn="ctr"/>
              <a:endParaRPr lang="en-US" sz="506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33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81559" tIns="40779" rIns="81559" bIns="40779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Lato Light"/>
                  <a:cs typeface="Lato Light"/>
                </a:rPr>
                <a:t>The benefits</a:t>
              </a:r>
              <a:r>
                <a:rPr lang="en-US" sz="1200" dirty="0">
                  <a:solidFill>
                    <a:schemeClr val="accent1"/>
                  </a:solidFill>
                  <a:latin typeface="Lato Light"/>
                  <a:cs typeface="Lato Light"/>
                </a:rPr>
                <a:t> are clear</a:t>
              </a:r>
            </a:p>
          </p:txBody>
        </p:sp>
      </p:grpSp>
      <p:sp>
        <p:nvSpPr>
          <p:cNvPr id="7" name="Heart 6">
            <a:extLst>
              <a:ext uri="{FF2B5EF4-FFF2-40B4-BE49-F238E27FC236}">
                <a16:creationId xmlns:a16="http://schemas.microsoft.com/office/drawing/2014/main" id="{F27F4DB3-3091-BE40-AA48-41BFF851C0EE}"/>
              </a:ext>
            </a:extLst>
          </p:cNvPr>
          <p:cNvSpPr/>
          <p:nvPr/>
        </p:nvSpPr>
        <p:spPr>
          <a:xfrm rot="21223851">
            <a:off x="2036260" y="1679453"/>
            <a:ext cx="136901" cy="145641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90A52E-C9FD-7B4F-AF10-46C274C33BBF}"/>
              </a:ext>
            </a:extLst>
          </p:cNvPr>
          <p:cNvGrpSpPr/>
          <p:nvPr/>
        </p:nvGrpSpPr>
        <p:grpSpPr>
          <a:xfrm>
            <a:off x="1986723" y="1605720"/>
            <a:ext cx="289038" cy="280125"/>
            <a:chOff x="5294752" y="4281916"/>
            <a:chExt cx="765161" cy="8939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CAE780-AD10-F343-A9E7-53036B1FE849}"/>
                </a:ext>
              </a:extLst>
            </p:cNvPr>
            <p:cNvGrpSpPr/>
            <p:nvPr/>
          </p:nvGrpSpPr>
          <p:grpSpPr>
            <a:xfrm>
              <a:off x="5294752" y="4281916"/>
              <a:ext cx="765161" cy="893960"/>
              <a:chOff x="5294752" y="4281916"/>
              <a:chExt cx="765161" cy="89396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89479AF1-9DFD-3342-AD7C-E84CC2A8EEBD}"/>
                  </a:ext>
                </a:extLst>
              </p:cNvPr>
              <p:cNvSpPr/>
              <p:nvPr/>
            </p:nvSpPr>
            <p:spPr>
              <a:xfrm rot="20918299">
                <a:off x="5294752" y="4281916"/>
                <a:ext cx="534606" cy="802636"/>
              </a:xfrm>
              <a:prstGeom prst="round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F48F89E-0A24-D747-A60B-43DD725D8614}"/>
                  </a:ext>
                </a:extLst>
              </p:cNvPr>
              <p:cNvSpPr/>
              <p:nvPr/>
            </p:nvSpPr>
            <p:spPr>
              <a:xfrm rot="925075">
                <a:off x="5525307" y="4373240"/>
                <a:ext cx="534606" cy="802636"/>
              </a:xfrm>
              <a:prstGeom prst="roundRect">
                <a:avLst/>
              </a:prstGeom>
              <a:solidFill>
                <a:srgbClr val="618F38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119C4AF0-5872-B94D-AA4E-38EEC7855692}"/>
                </a:ext>
              </a:extLst>
            </p:cNvPr>
            <p:cNvSpPr/>
            <p:nvPr/>
          </p:nvSpPr>
          <p:spPr>
            <a:xfrm rot="982381">
              <a:off x="5609730" y="4535986"/>
              <a:ext cx="364377" cy="501922"/>
            </a:xfrm>
            <a:prstGeom prst="diamon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pic>
        <p:nvPicPr>
          <p:cNvPr id="11" name="Graphic 10" descr="Crawl">
            <a:extLst>
              <a:ext uri="{FF2B5EF4-FFF2-40B4-BE49-F238E27FC236}">
                <a16:creationId xmlns:a16="http://schemas.microsoft.com/office/drawing/2014/main" id="{A63246CD-E617-7745-94F8-600D3CB81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0550" y="1565263"/>
            <a:ext cx="342900" cy="342900"/>
          </a:xfrm>
          <a:prstGeom prst="rect">
            <a:avLst/>
          </a:prstGeom>
        </p:spPr>
      </p:pic>
      <p:pic>
        <p:nvPicPr>
          <p:cNvPr id="13" name="Graphic 12" descr="End">
            <a:extLst>
              <a:ext uri="{FF2B5EF4-FFF2-40B4-BE49-F238E27FC236}">
                <a16:creationId xmlns:a16="http://schemas.microsoft.com/office/drawing/2014/main" id="{B9BD1981-51BD-7142-8424-F9196DDDCC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1920" y="1579364"/>
            <a:ext cx="279459" cy="2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60341"/>
      </p:ext>
    </p:extLst>
  </p:cSld>
  <p:clrMapOvr>
    <a:masterClrMapping/>
  </p:clrMapOvr>
  <p:transition spd="slow" advClick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CE218102-9B41-624F-85C1-EBE12C03B985}"/>
              </a:ext>
            </a:extLst>
          </p:cNvPr>
          <p:cNvSpPr txBox="1">
            <a:spLocks/>
          </p:cNvSpPr>
          <p:nvPr/>
        </p:nvSpPr>
        <p:spPr>
          <a:xfrm>
            <a:off x="3557749" y="1263877"/>
            <a:ext cx="5585062" cy="3808340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+mn-ea"/>
                <a:cs typeface="+mn-cs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+mn-lt"/>
              </a:rPr>
              <a:t>Our team is starting to prioritize projects based on value-based scoring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+mn-lt"/>
              </a:rPr>
              <a:t>We are moving to an ePMO model and want to increase our organizational agility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+mn-lt"/>
              </a:rPr>
              <a:t>We are undergoing a digital transformation initiative and need to keep pace with change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+mn-lt"/>
              </a:rPr>
              <a:t>We approach solution design with a deep understanding of the end customer’s needs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+mn-lt"/>
              </a:rPr>
              <a:t>We continually improve solutions based on usage data analytics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DC39C6-6027-1F4B-8548-16C218708CBD}"/>
              </a:ext>
            </a:extLst>
          </p:cNvPr>
          <p:cNvSpPr txBox="1"/>
          <p:nvPr/>
        </p:nvSpPr>
        <p:spPr>
          <a:xfrm>
            <a:off x="3488736" y="144394"/>
            <a:ext cx="5427856" cy="403951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How do I know I’m ready?</a:t>
            </a:r>
            <a:endParaRPr lang="id-ID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8C509D-ADFD-9244-9B04-48F587D2746C}"/>
              </a:ext>
            </a:extLst>
          </p:cNvPr>
          <p:cNvSpPr/>
          <p:nvPr/>
        </p:nvSpPr>
        <p:spPr>
          <a:xfrm>
            <a:off x="5988509" y="1037430"/>
            <a:ext cx="582389" cy="342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2" tIns="17127" rIns="34252" bIns="17127" rtlCol="0" anchor="ctr"/>
          <a:lstStyle/>
          <a:p>
            <a:pPr algn="ctr"/>
            <a:endParaRPr lang="en-US" sz="506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FB23B-0946-DD4A-9186-5ADC906DA4CA}"/>
              </a:ext>
            </a:extLst>
          </p:cNvPr>
          <p:cNvSpPr txBox="1"/>
          <p:nvPr/>
        </p:nvSpPr>
        <p:spPr>
          <a:xfrm>
            <a:off x="3923634" y="606034"/>
            <a:ext cx="4516244" cy="219285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Lato Regular"/>
                <a:cs typeface="Lato Regular"/>
              </a:rPr>
              <a:t>Indicators Agile is the next step </a:t>
            </a:r>
            <a:r>
              <a:rPr lang="en-US" sz="1200" dirty="0">
                <a:solidFill>
                  <a:schemeClr val="accent1"/>
                </a:solidFill>
                <a:latin typeface="Lato Regular"/>
                <a:cs typeface="Lato Regular"/>
              </a:rPr>
              <a:t>for your organization</a:t>
            </a:r>
            <a:endParaRPr lang="id-ID" sz="1200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2730A3-9135-0040-B02C-565C02D847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76051" y="937258"/>
            <a:ext cx="4994913" cy="3257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24E2DF-646E-6446-82CD-93E9A2F2F628}"/>
              </a:ext>
            </a:extLst>
          </p:cNvPr>
          <p:cNvSpPr/>
          <p:nvPr/>
        </p:nvSpPr>
        <p:spPr>
          <a:xfrm>
            <a:off x="3854928" y="5028642"/>
            <a:ext cx="3747213" cy="16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" dirty="0">
                <a:hlinkClick r:id="rId4"/>
              </a:rPr>
              <a:t>https://go.keyedin.com/projects/report/forrester/agile-organizations-need-modern-governance-structures</a:t>
            </a:r>
            <a:endParaRPr lang="en-US" sz="450" dirty="0"/>
          </a:p>
        </p:txBody>
      </p:sp>
    </p:spTree>
    <p:extLst>
      <p:ext uri="{BB962C8B-B14F-4D97-AF65-F5344CB8AC3E}">
        <p14:creationId xmlns:p14="http://schemas.microsoft.com/office/powerpoint/2010/main" val="20310240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A01F25-860E-474A-A22D-08E23A31903E}"/>
              </a:ext>
            </a:extLst>
          </p:cNvPr>
          <p:cNvGrpSpPr/>
          <p:nvPr/>
        </p:nvGrpSpPr>
        <p:grpSpPr>
          <a:xfrm>
            <a:off x="1634258" y="183151"/>
            <a:ext cx="5862306" cy="777638"/>
            <a:chOff x="6361236" y="483017"/>
            <a:chExt cx="11655185" cy="20790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C4815A-B973-6747-9795-BFD2B13CCAEB}"/>
                </a:ext>
              </a:extLst>
            </p:cNvPr>
            <p:cNvSpPr txBox="1"/>
            <p:nvPr/>
          </p:nvSpPr>
          <p:spPr>
            <a:xfrm>
              <a:off x="6896378" y="483017"/>
              <a:ext cx="10543787" cy="1080000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  <a:cs typeface="Lato Regular"/>
                </a:rPr>
                <a:t>A Word of Caution / Common Sense</a:t>
              </a:r>
              <a:endParaRPr lang="id-ID" sz="2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936E50-1A24-DF49-BEB4-916BADB6D405}"/>
                </a:ext>
              </a:extLst>
            </p:cNvPr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52" tIns="17127" rIns="34252" bIns="17127" rtlCol="0" anchor="ctr"/>
            <a:lstStyle/>
            <a:p>
              <a:pPr algn="ctr"/>
              <a:endParaRPr lang="en-US" sz="506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CAE2274-2652-2644-BADF-BBF8B6BD8620}"/>
                </a:ext>
              </a:extLst>
            </p:cNvPr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81559" tIns="40779" rIns="81559" bIns="40779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  <a:cs typeface="Lato Light"/>
                </a:rPr>
                <a:t>Considerations </a:t>
              </a:r>
              <a:r>
                <a:rPr lang="en-US" sz="1200" dirty="0">
                  <a:solidFill>
                    <a:schemeClr val="accent1"/>
                  </a:solidFill>
                  <a:latin typeface="+mj-lt"/>
                  <a:cs typeface="Lato Light"/>
                </a:rPr>
                <a:t>when proceeding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2A15C3-CBE4-4F1E-96E7-D1527BBD7173}"/>
              </a:ext>
            </a:extLst>
          </p:cNvPr>
          <p:cNvGrpSpPr/>
          <p:nvPr/>
        </p:nvGrpSpPr>
        <p:grpSpPr>
          <a:xfrm>
            <a:off x="873356" y="1205268"/>
            <a:ext cx="6978659" cy="365760"/>
            <a:chOff x="873356" y="1205268"/>
            <a:chExt cx="6978659" cy="365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7FEB64-7FE0-724D-8D84-2F5EE59C1D74}"/>
                </a:ext>
              </a:extLst>
            </p:cNvPr>
            <p:cNvSpPr/>
            <p:nvPr/>
          </p:nvSpPr>
          <p:spPr>
            <a:xfrm>
              <a:off x="873356" y="1205268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F07990-864A-254B-BF23-B225B5683F5F}"/>
                </a:ext>
              </a:extLst>
            </p:cNvPr>
            <p:cNvSpPr txBox="1"/>
            <p:nvPr/>
          </p:nvSpPr>
          <p:spPr>
            <a:xfrm>
              <a:off x="1331286" y="1265954"/>
              <a:ext cx="6520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Agile Portfolio Management is not an excuse not to plan.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7C0C7F-8FA8-4C26-B864-C008A76F0B6C}"/>
              </a:ext>
            </a:extLst>
          </p:cNvPr>
          <p:cNvGrpSpPr/>
          <p:nvPr/>
        </p:nvGrpSpPr>
        <p:grpSpPr>
          <a:xfrm>
            <a:off x="873355" y="2592252"/>
            <a:ext cx="7516037" cy="365760"/>
            <a:chOff x="873355" y="2592252"/>
            <a:chExt cx="7516037" cy="3657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D60115-D6F7-4A45-84B8-D6160B544366}"/>
                </a:ext>
              </a:extLst>
            </p:cNvPr>
            <p:cNvSpPr/>
            <p:nvPr/>
          </p:nvSpPr>
          <p:spPr>
            <a:xfrm>
              <a:off x="873355" y="2592252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/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1164B3-C7AA-0947-B98C-547C59AB6D52}"/>
                </a:ext>
              </a:extLst>
            </p:cNvPr>
            <p:cNvSpPr txBox="1"/>
            <p:nvPr/>
          </p:nvSpPr>
          <p:spPr>
            <a:xfrm>
              <a:off x="1331286" y="2652938"/>
              <a:ext cx="70581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Without a business driver, Agile Portfolio Management is likely a bigger transition than benefit.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00A6B2-11F6-46C8-A947-D84719E5F6DF}"/>
              </a:ext>
            </a:extLst>
          </p:cNvPr>
          <p:cNvGrpSpPr/>
          <p:nvPr/>
        </p:nvGrpSpPr>
        <p:grpSpPr>
          <a:xfrm>
            <a:off x="873356" y="1898760"/>
            <a:ext cx="7495684" cy="365760"/>
            <a:chOff x="873356" y="1898760"/>
            <a:chExt cx="7495684" cy="3657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2C136F-DED8-D74D-A61E-893F522CDC72}"/>
                </a:ext>
              </a:extLst>
            </p:cNvPr>
            <p:cNvSpPr/>
            <p:nvPr/>
          </p:nvSpPr>
          <p:spPr>
            <a:xfrm>
              <a:off x="873356" y="1898760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/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0B4C17-6CC0-0E41-951C-FE2E80755D0A}"/>
                </a:ext>
              </a:extLst>
            </p:cNvPr>
            <p:cNvSpPr txBox="1"/>
            <p:nvPr/>
          </p:nvSpPr>
          <p:spPr>
            <a:xfrm>
              <a:off x="1331286" y="1959446"/>
              <a:ext cx="7037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Agile Portfolio Management will not replace traditional governance.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16113E-ED94-479F-97A2-33A4D5D74B5B}"/>
              </a:ext>
            </a:extLst>
          </p:cNvPr>
          <p:cNvGrpSpPr/>
          <p:nvPr/>
        </p:nvGrpSpPr>
        <p:grpSpPr>
          <a:xfrm>
            <a:off x="873356" y="3285744"/>
            <a:ext cx="7528370" cy="365760"/>
            <a:chOff x="873356" y="3285744"/>
            <a:chExt cx="7528370" cy="3657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256360-9704-B744-9AF2-D86E688E9AD3}"/>
                </a:ext>
              </a:extLst>
            </p:cNvPr>
            <p:cNvSpPr/>
            <p:nvPr/>
          </p:nvSpPr>
          <p:spPr>
            <a:xfrm>
              <a:off x="873356" y="3285744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/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FBC5D7-FF86-8641-B41D-1683A1D8090E}"/>
                </a:ext>
              </a:extLst>
            </p:cNvPr>
            <p:cNvSpPr txBox="1"/>
            <p:nvPr/>
          </p:nvSpPr>
          <p:spPr>
            <a:xfrm>
              <a:off x="1331286" y="3346430"/>
              <a:ext cx="7070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Agile Portfolio Management is not the same as Agile Project Management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036CFB-BEB1-437F-9334-BA792F809372}"/>
              </a:ext>
            </a:extLst>
          </p:cNvPr>
          <p:cNvGrpSpPr/>
          <p:nvPr/>
        </p:nvGrpSpPr>
        <p:grpSpPr>
          <a:xfrm>
            <a:off x="873355" y="3979238"/>
            <a:ext cx="7453579" cy="365760"/>
            <a:chOff x="873355" y="3979238"/>
            <a:chExt cx="7453579" cy="3657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F1799E-68ED-4147-8177-1EB4D73EF6E8}"/>
                </a:ext>
              </a:extLst>
            </p:cNvPr>
            <p:cNvSpPr/>
            <p:nvPr/>
          </p:nvSpPr>
          <p:spPr>
            <a:xfrm>
              <a:off x="873355" y="3979238"/>
              <a:ext cx="36576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/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085041-9052-B548-89DB-F4F19AFB40E6}"/>
                </a:ext>
              </a:extLst>
            </p:cNvPr>
            <p:cNvSpPr txBox="1"/>
            <p:nvPr/>
          </p:nvSpPr>
          <p:spPr>
            <a:xfrm>
              <a:off x="1331286" y="4039924"/>
              <a:ext cx="6995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Adopting Agile as a practice is a continuum, not an end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239116"/>
      </p:ext>
    </p:extLst>
  </p:cSld>
  <p:clrMapOvr>
    <a:masterClrMapping/>
  </p:clrMapOvr>
  <p:transition spd="slow" advClick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436337AC-3F96-974F-9C06-C4FE7FEA8D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8" name="Rectangle 127"/>
          <p:cNvSpPr>
            <a:spLocks noChangeAspect="1"/>
          </p:cNvSpPr>
          <p:nvPr/>
        </p:nvSpPr>
        <p:spPr>
          <a:xfrm>
            <a:off x="22246" y="1"/>
            <a:ext cx="9149974" cy="5143501"/>
          </a:xfrm>
          <a:prstGeom prst="rect">
            <a:avLst/>
          </a:prstGeom>
          <a:solidFill>
            <a:schemeClr val="accent6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83">
              <a:defRPr/>
            </a:pPr>
            <a:endParaRPr lang="en-US" sz="506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4129984" y="1094210"/>
            <a:ext cx="904631" cy="904866"/>
            <a:chOff x="10914389" y="3398630"/>
            <a:chExt cx="2545697" cy="2546360"/>
          </a:xfrm>
          <a:solidFill>
            <a:schemeClr val="bg1"/>
          </a:solidFill>
        </p:grpSpPr>
        <p:sp>
          <p:nvSpPr>
            <p:cNvPr id="130" name="Freeform 9"/>
            <p:cNvSpPr>
              <a:spLocks noEditPoints="1"/>
            </p:cNvSpPr>
            <p:nvPr/>
          </p:nvSpPr>
          <p:spPr bwMode="auto">
            <a:xfrm>
              <a:off x="10914389" y="3398630"/>
              <a:ext cx="2545697" cy="2546360"/>
            </a:xfrm>
            <a:custGeom>
              <a:avLst/>
              <a:gdLst>
                <a:gd name="T0" fmla="*/ 512 w 1024"/>
                <a:gd name="T1" fmla="*/ 0 h 1024"/>
                <a:gd name="T2" fmla="*/ 0 w 1024"/>
                <a:gd name="T3" fmla="*/ 512 h 1024"/>
                <a:gd name="T4" fmla="*/ 512 w 1024"/>
                <a:gd name="T5" fmla="*/ 1024 h 1024"/>
                <a:gd name="T6" fmla="*/ 1024 w 1024"/>
                <a:gd name="T7" fmla="*/ 512 h 1024"/>
                <a:gd name="T8" fmla="*/ 512 w 1024"/>
                <a:gd name="T9" fmla="*/ 0 h 1024"/>
                <a:gd name="T10" fmla="*/ 512 w 1024"/>
                <a:gd name="T11" fmla="*/ 951 h 1024"/>
                <a:gd name="T12" fmla="*/ 73 w 1024"/>
                <a:gd name="T13" fmla="*/ 512 h 1024"/>
                <a:gd name="T14" fmla="*/ 512 w 1024"/>
                <a:gd name="T15" fmla="*/ 73 h 1024"/>
                <a:gd name="T16" fmla="*/ 951 w 1024"/>
                <a:gd name="T17" fmla="*/ 512 h 1024"/>
                <a:gd name="T18" fmla="*/ 512 w 1024"/>
                <a:gd name="T19" fmla="*/ 95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cubicBezTo>
                    <a:pt x="229" y="0"/>
                    <a:pt x="0" y="229"/>
                    <a:pt x="0" y="512"/>
                  </a:cubicBezTo>
                  <a:cubicBezTo>
                    <a:pt x="0" y="795"/>
                    <a:pt x="229" y="1024"/>
                    <a:pt x="512" y="1024"/>
                  </a:cubicBezTo>
                  <a:cubicBezTo>
                    <a:pt x="795" y="1024"/>
                    <a:pt x="1024" y="795"/>
                    <a:pt x="1024" y="512"/>
                  </a:cubicBezTo>
                  <a:cubicBezTo>
                    <a:pt x="1024" y="229"/>
                    <a:pt x="795" y="0"/>
                    <a:pt x="512" y="0"/>
                  </a:cubicBezTo>
                  <a:close/>
                  <a:moveTo>
                    <a:pt x="512" y="951"/>
                  </a:moveTo>
                  <a:cubicBezTo>
                    <a:pt x="270" y="951"/>
                    <a:pt x="73" y="754"/>
                    <a:pt x="73" y="512"/>
                  </a:cubicBezTo>
                  <a:cubicBezTo>
                    <a:pt x="73" y="270"/>
                    <a:pt x="270" y="73"/>
                    <a:pt x="512" y="73"/>
                  </a:cubicBezTo>
                  <a:cubicBezTo>
                    <a:pt x="754" y="73"/>
                    <a:pt x="951" y="270"/>
                    <a:pt x="951" y="512"/>
                  </a:cubicBezTo>
                  <a:cubicBezTo>
                    <a:pt x="951" y="754"/>
                    <a:pt x="754" y="951"/>
                    <a:pt x="512" y="9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6" tIns="34283" rIns="68566" bIns="34283"/>
            <a:lstStyle/>
            <a:p>
              <a:pPr defTabSz="685683">
                <a:defRPr/>
              </a:pPr>
              <a:endParaRPr lang="id-ID" sz="506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1795226" y="4278110"/>
              <a:ext cx="787195" cy="787400"/>
              <a:chOff x="6350" y="4763"/>
              <a:chExt cx="2898775" cy="2898776"/>
            </a:xfrm>
            <a:grpFill/>
          </p:grpSpPr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6350" y="4763"/>
                <a:ext cx="727075" cy="723900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2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683">
                  <a:defRPr/>
                </a:pPr>
                <a:endParaRPr lang="id-ID" sz="506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6350" y="1093788"/>
                <a:ext cx="727075" cy="722313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1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683">
                  <a:defRPr/>
                </a:pPr>
                <a:endParaRPr lang="id-ID" sz="506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6350" y="2178051"/>
                <a:ext cx="727075" cy="725488"/>
              </a:xfrm>
              <a:custGeom>
                <a:avLst/>
                <a:gdLst>
                  <a:gd name="T0" fmla="*/ 168 w 193"/>
                  <a:gd name="T1" fmla="*/ 0 h 193"/>
                  <a:gd name="T2" fmla="*/ 24 w 193"/>
                  <a:gd name="T3" fmla="*/ 0 h 193"/>
                  <a:gd name="T4" fmla="*/ 0 w 193"/>
                  <a:gd name="T5" fmla="*/ 25 h 193"/>
                  <a:gd name="T6" fmla="*/ 0 w 193"/>
                  <a:gd name="T7" fmla="*/ 169 h 193"/>
                  <a:gd name="T8" fmla="*/ 24 w 193"/>
                  <a:gd name="T9" fmla="*/ 193 h 193"/>
                  <a:gd name="T10" fmla="*/ 168 w 193"/>
                  <a:gd name="T11" fmla="*/ 193 h 193"/>
                  <a:gd name="T12" fmla="*/ 193 w 193"/>
                  <a:gd name="T13" fmla="*/ 169 h 193"/>
                  <a:gd name="T14" fmla="*/ 193 w 193"/>
                  <a:gd name="T15" fmla="*/ 25 h 193"/>
                  <a:gd name="T16" fmla="*/ 168 w 193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2" y="193"/>
                      <a:pt x="193" y="182"/>
                      <a:pt x="193" y="169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683">
                  <a:defRPr/>
                </a:pPr>
                <a:endParaRPr lang="id-ID" sz="506"/>
              </a:p>
            </p:txBody>
          </p:sp>
          <p:sp>
            <p:nvSpPr>
              <p:cNvPr id="164" name="Freeform 8"/>
              <p:cNvSpPr>
                <a:spLocks/>
              </p:cNvSpPr>
              <p:nvPr/>
            </p:nvSpPr>
            <p:spPr bwMode="auto">
              <a:xfrm>
                <a:off x="1095375" y="4763"/>
                <a:ext cx="1809750" cy="723900"/>
              </a:xfrm>
              <a:custGeom>
                <a:avLst/>
                <a:gdLst>
                  <a:gd name="T0" fmla="*/ 457 w 481"/>
                  <a:gd name="T1" fmla="*/ 0 h 192"/>
                  <a:gd name="T2" fmla="*/ 24 w 481"/>
                  <a:gd name="T3" fmla="*/ 0 h 192"/>
                  <a:gd name="T4" fmla="*/ 0 w 481"/>
                  <a:gd name="T5" fmla="*/ 24 h 192"/>
                  <a:gd name="T6" fmla="*/ 0 w 481"/>
                  <a:gd name="T7" fmla="*/ 168 h 192"/>
                  <a:gd name="T8" fmla="*/ 24 w 481"/>
                  <a:gd name="T9" fmla="*/ 192 h 192"/>
                  <a:gd name="T10" fmla="*/ 457 w 481"/>
                  <a:gd name="T11" fmla="*/ 192 h 192"/>
                  <a:gd name="T12" fmla="*/ 481 w 481"/>
                  <a:gd name="T13" fmla="*/ 168 h 192"/>
                  <a:gd name="T14" fmla="*/ 481 w 481"/>
                  <a:gd name="T15" fmla="*/ 24 h 192"/>
                  <a:gd name="T16" fmla="*/ 457 w 48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2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457" y="192"/>
                      <a:pt x="457" y="192"/>
                      <a:pt x="457" y="192"/>
                    </a:cubicBezTo>
                    <a:cubicBezTo>
                      <a:pt x="470" y="192"/>
                      <a:pt x="481" y="182"/>
                      <a:pt x="481" y="168"/>
                    </a:cubicBezTo>
                    <a:cubicBezTo>
                      <a:pt x="481" y="24"/>
                      <a:pt x="481" y="24"/>
                      <a:pt x="481" y="24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683">
                  <a:defRPr/>
                </a:pPr>
                <a:endParaRPr lang="id-ID" sz="506"/>
              </a:p>
            </p:txBody>
          </p:sp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1095375" y="1093788"/>
                <a:ext cx="1809750" cy="722313"/>
              </a:xfrm>
              <a:custGeom>
                <a:avLst/>
                <a:gdLst>
                  <a:gd name="T0" fmla="*/ 457 w 481"/>
                  <a:gd name="T1" fmla="*/ 0 h 192"/>
                  <a:gd name="T2" fmla="*/ 24 w 481"/>
                  <a:gd name="T3" fmla="*/ 0 h 192"/>
                  <a:gd name="T4" fmla="*/ 0 w 481"/>
                  <a:gd name="T5" fmla="*/ 24 h 192"/>
                  <a:gd name="T6" fmla="*/ 0 w 481"/>
                  <a:gd name="T7" fmla="*/ 168 h 192"/>
                  <a:gd name="T8" fmla="*/ 24 w 481"/>
                  <a:gd name="T9" fmla="*/ 192 h 192"/>
                  <a:gd name="T10" fmla="*/ 457 w 481"/>
                  <a:gd name="T11" fmla="*/ 192 h 192"/>
                  <a:gd name="T12" fmla="*/ 481 w 481"/>
                  <a:gd name="T13" fmla="*/ 168 h 192"/>
                  <a:gd name="T14" fmla="*/ 481 w 481"/>
                  <a:gd name="T15" fmla="*/ 24 h 192"/>
                  <a:gd name="T16" fmla="*/ 457 w 48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2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457" y="192"/>
                      <a:pt x="457" y="192"/>
                      <a:pt x="457" y="192"/>
                    </a:cubicBezTo>
                    <a:cubicBezTo>
                      <a:pt x="470" y="192"/>
                      <a:pt x="481" y="181"/>
                      <a:pt x="481" y="168"/>
                    </a:cubicBezTo>
                    <a:cubicBezTo>
                      <a:pt x="481" y="24"/>
                      <a:pt x="481" y="24"/>
                      <a:pt x="481" y="24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683">
                  <a:defRPr/>
                </a:pPr>
                <a:endParaRPr lang="id-ID" sz="506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1095375" y="2178051"/>
                <a:ext cx="1809750" cy="725488"/>
              </a:xfrm>
              <a:custGeom>
                <a:avLst/>
                <a:gdLst>
                  <a:gd name="T0" fmla="*/ 457 w 481"/>
                  <a:gd name="T1" fmla="*/ 0 h 193"/>
                  <a:gd name="T2" fmla="*/ 24 w 481"/>
                  <a:gd name="T3" fmla="*/ 0 h 193"/>
                  <a:gd name="T4" fmla="*/ 0 w 481"/>
                  <a:gd name="T5" fmla="*/ 25 h 193"/>
                  <a:gd name="T6" fmla="*/ 0 w 481"/>
                  <a:gd name="T7" fmla="*/ 169 h 193"/>
                  <a:gd name="T8" fmla="*/ 24 w 481"/>
                  <a:gd name="T9" fmla="*/ 193 h 193"/>
                  <a:gd name="T10" fmla="*/ 457 w 481"/>
                  <a:gd name="T11" fmla="*/ 193 h 193"/>
                  <a:gd name="T12" fmla="*/ 481 w 481"/>
                  <a:gd name="T13" fmla="*/ 169 h 193"/>
                  <a:gd name="T14" fmla="*/ 481 w 481"/>
                  <a:gd name="T15" fmla="*/ 25 h 193"/>
                  <a:gd name="T16" fmla="*/ 457 w 481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3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457" y="193"/>
                      <a:pt x="457" y="193"/>
                      <a:pt x="457" y="193"/>
                    </a:cubicBezTo>
                    <a:cubicBezTo>
                      <a:pt x="470" y="193"/>
                      <a:pt x="481" y="182"/>
                      <a:pt x="481" y="169"/>
                    </a:cubicBezTo>
                    <a:cubicBezTo>
                      <a:pt x="481" y="25"/>
                      <a:pt x="481" y="25"/>
                      <a:pt x="481" y="25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683">
                  <a:defRPr/>
                </a:pPr>
                <a:endParaRPr lang="id-ID" sz="506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165723" y="181133"/>
            <a:ext cx="2828005" cy="779657"/>
            <a:chOff x="8418161" y="483017"/>
            <a:chExt cx="7541344" cy="2079087"/>
          </a:xfrm>
        </p:grpSpPr>
        <p:sp>
          <p:nvSpPr>
            <p:cNvPr id="64" name="TextBox 63"/>
            <p:cNvSpPr txBox="1"/>
            <p:nvPr/>
          </p:nvSpPr>
          <p:spPr>
            <a:xfrm>
              <a:off x="9218137" y="483017"/>
              <a:ext cx="5900206" cy="1077204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id-ID" sz="2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Key Take</a:t>
              </a:r>
              <a:r>
                <a:rPr lang="en-US" sz="2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a</a:t>
              </a:r>
              <a:r>
                <a:rPr lang="id-ID" sz="2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ways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52" tIns="17127" rIns="34252" bIns="17127" rtlCol="0" anchor="ctr"/>
            <a:lstStyle/>
            <a:p>
              <a:pPr algn="ctr"/>
              <a:endParaRPr lang="en-US" sz="506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8418161" y="1634834"/>
              <a:ext cx="7541344" cy="755659"/>
            </a:xfrm>
            <a:prstGeom prst="rect">
              <a:avLst/>
            </a:prstGeom>
          </p:spPr>
          <p:txBody>
            <a:bodyPr vert="horz" wrap="none" lIns="81559" tIns="40779" rIns="81559" bIns="4077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Lato Light"/>
                  <a:cs typeface="Lato Light"/>
                </a:rPr>
                <a:t>Agile Portfolio Management </a:t>
              </a:r>
              <a:r>
                <a:rPr lang="en-US" sz="1200" dirty="0">
                  <a:solidFill>
                    <a:schemeClr val="accent1"/>
                  </a:solidFill>
                  <a:latin typeface="Lato Light"/>
                  <a:cs typeface="Lato Light"/>
                </a:rPr>
                <a:t>in KeyedIn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88FE9A-86BF-4ED7-9971-7CAD9014D273}"/>
              </a:ext>
            </a:extLst>
          </p:cNvPr>
          <p:cNvGrpSpPr/>
          <p:nvPr/>
        </p:nvGrpSpPr>
        <p:grpSpPr>
          <a:xfrm>
            <a:off x="1763044" y="2125980"/>
            <a:ext cx="5668377" cy="445770"/>
            <a:chOff x="6098408" y="5669280"/>
            <a:chExt cx="15115672" cy="1188720"/>
          </a:xfrm>
        </p:grpSpPr>
        <p:sp>
          <p:nvSpPr>
            <p:cNvPr id="120" name="Round Same Side Corner Rectangle 119"/>
            <p:cNvSpPr/>
            <p:nvPr/>
          </p:nvSpPr>
          <p:spPr>
            <a:xfrm rot="10800000" flipH="1" flipV="1">
              <a:off x="7498080" y="5669280"/>
              <a:ext cx="13716000" cy="118872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2" tIns="41141" rIns="82282" bIns="41141" rtlCol="0" anchor="ctr"/>
            <a:lstStyle/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ea typeface="Open Sans Light" panose="020B0306030504020204" pitchFamily="34" charset="0"/>
                  <a:cs typeface="Lato Light"/>
                </a:rPr>
                <a:t>Agile Portfolio Management means you will be empowered to </a:t>
              </a:r>
              <a:br>
                <a:rPr lang="en-US" sz="1200" dirty="0">
                  <a:solidFill>
                    <a:schemeClr val="bg1">
                      <a:lumMod val="95000"/>
                    </a:schemeClr>
                  </a:solidFill>
                  <a:ea typeface="Open Sans Light" panose="020B0306030504020204" pitchFamily="34" charset="0"/>
                  <a:cs typeface="Lato Light"/>
                </a:rPr>
              </a:b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ea typeface="Open Sans Light" panose="020B0306030504020204" pitchFamily="34" charset="0"/>
                  <a:cs typeface="Lato Light"/>
                </a:rPr>
                <a:t>1) place the right bets  2) turn quickly and  3) deliver faster</a:t>
              </a:r>
            </a:p>
          </p:txBody>
        </p:sp>
        <p:sp>
          <p:nvSpPr>
            <p:cNvPr id="88" name="Freeform 222"/>
            <p:cNvSpPr>
              <a:spLocks noEditPoints="1"/>
            </p:cNvSpPr>
            <p:nvPr/>
          </p:nvSpPr>
          <p:spPr bwMode="auto">
            <a:xfrm>
              <a:off x="6098408" y="5806440"/>
              <a:ext cx="914400" cy="914400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AD5E34-0A2E-455C-B12D-42D023D6DA4C}"/>
              </a:ext>
            </a:extLst>
          </p:cNvPr>
          <p:cNvGrpSpPr/>
          <p:nvPr/>
        </p:nvGrpSpPr>
        <p:grpSpPr>
          <a:xfrm>
            <a:off x="1763044" y="2755871"/>
            <a:ext cx="5668377" cy="445770"/>
            <a:chOff x="6098408" y="7348989"/>
            <a:chExt cx="15115672" cy="1188720"/>
          </a:xfrm>
        </p:grpSpPr>
        <p:sp>
          <p:nvSpPr>
            <p:cNvPr id="114" name="Round Same Side Corner Rectangle 113"/>
            <p:cNvSpPr/>
            <p:nvPr/>
          </p:nvSpPr>
          <p:spPr>
            <a:xfrm rot="10800000" flipV="1">
              <a:off x="7498080" y="7348989"/>
              <a:ext cx="13716000" cy="118872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2" tIns="41141" rIns="82282" bIns="41141" rtlCol="0" anchor="ctr"/>
            <a:lstStyle/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ea typeface="Open Sans Light" panose="020B0306030504020204" pitchFamily="34" charset="0"/>
                  <a:cs typeface="Lato Light"/>
                </a:rPr>
                <a:t>KeyedIn is committed to helping our customers achieve Agile Portfolio Management in order to realize these 3 key benefits</a:t>
              </a:r>
            </a:p>
          </p:txBody>
        </p:sp>
        <p:sp>
          <p:nvSpPr>
            <p:cNvPr id="89" name="Freeform 222"/>
            <p:cNvSpPr>
              <a:spLocks noEditPoints="1"/>
            </p:cNvSpPr>
            <p:nvPr/>
          </p:nvSpPr>
          <p:spPr bwMode="auto">
            <a:xfrm>
              <a:off x="6098408" y="7486148"/>
              <a:ext cx="914400" cy="914400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u="sng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9288F3-84BF-4026-A5CD-A46F4E107C8A}"/>
              </a:ext>
            </a:extLst>
          </p:cNvPr>
          <p:cNvGrpSpPr/>
          <p:nvPr/>
        </p:nvGrpSpPr>
        <p:grpSpPr>
          <a:xfrm>
            <a:off x="1763044" y="3385762"/>
            <a:ext cx="5668377" cy="445770"/>
            <a:chOff x="6098408" y="9028698"/>
            <a:chExt cx="15115672" cy="1188720"/>
          </a:xfrm>
        </p:grpSpPr>
        <p:sp>
          <p:nvSpPr>
            <p:cNvPr id="115" name="Round Same Side Corner Rectangle 114"/>
            <p:cNvSpPr/>
            <p:nvPr/>
          </p:nvSpPr>
          <p:spPr>
            <a:xfrm rot="10800000" flipH="1" flipV="1">
              <a:off x="7498080" y="9028698"/>
              <a:ext cx="13716000" cy="118872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2" tIns="41141" rIns="82282" bIns="41141" rtlCol="0" anchor="ctr"/>
            <a:lstStyle/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ea typeface="Open Sans Light" panose="020B0306030504020204" pitchFamily="34" charset="0"/>
                  <a:cs typeface="Lato Light"/>
                </a:rPr>
                <a:t>There are four areas of our product that support these outcomes today; with more being developed everyday</a:t>
              </a:r>
            </a:p>
          </p:txBody>
        </p:sp>
        <p:sp>
          <p:nvSpPr>
            <p:cNvPr id="90" name="Freeform 222"/>
            <p:cNvSpPr>
              <a:spLocks noEditPoints="1"/>
            </p:cNvSpPr>
            <p:nvPr/>
          </p:nvSpPr>
          <p:spPr bwMode="auto">
            <a:xfrm>
              <a:off x="6098408" y="9165858"/>
              <a:ext cx="914400" cy="914400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u="sng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EFA687-E660-4656-B450-038913A7516F}"/>
              </a:ext>
            </a:extLst>
          </p:cNvPr>
          <p:cNvGrpSpPr/>
          <p:nvPr/>
        </p:nvGrpSpPr>
        <p:grpSpPr>
          <a:xfrm>
            <a:off x="1763044" y="4015653"/>
            <a:ext cx="5668377" cy="445770"/>
            <a:chOff x="6098408" y="10708408"/>
            <a:chExt cx="15115672" cy="1188720"/>
          </a:xfrm>
        </p:grpSpPr>
        <p:sp>
          <p:nvSpPr>
            <p:cNvPr id="116" name="Round Same Side Corner Rectangle 115"/>
            <p:cNvSpPr/>
            <p:nvPr/>
          </p:nvSpPr>
          <p:spPr>
            <a:xfrm rot="10800000" flipV="1">
              <a:off x="7498080" y="10708408"/>
              <a:ext cx="13716000" cy="118872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2" tIns="41141" rIns="82282" bIns="41141" rtlCol="0" anchor="ctr"/>
            <a:lstStyle/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ea typeface="Open Sans Light" panose="020B0306030504020204" pitchFamily="34" charset="0"/>
                  <a:cs typeface="Lato Light"/>
                </a:rPr>
                <a:t>This methodology and practice isn’t for everyone – and it is not our only solution. But we believe this is where the future of the PMO is going </a:t>
              </a:r>
            </a:p>
          </p:txBody>
        </p:sp>
        <p:sp>
          <p:nvSpPr>
            <p:cNvPr id="35" name="Freeform 222">
              <a:extLst>
                <a:ext uri="{FF2B5EF4-FFF2-40B4-BE49-F238E27FC236}">
                  <a16:creationId xmlns:a16="http://schemas.microsoft.com/office/drawing/2014/main" id="{66F45098-B8AA-41EE-8729-1626B6769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8408" y="10845568"/>
              <a:ext cx="914400" cy="914400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1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13947458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E0ADE0C1-7089-7243-A0D7-F9A630318C88}"/>
              </a:ext>
            </a:extLst>
          </p:cNvPr>
          <p:cNvSpPr/>
          <p:nvPr/>
        </p:nvSpPr>
        <p:spPr>
          <a:xfrm>
            <a:off x="1192" y="3552780"/>
            <a:ext cx="9141619" cy="1087029"/>
          </a:xfrm>
          <a:prstGeom prst="rect">
            <a:avLst/>
          </a:prstGeom>
          <a:gradFill flip="none" rotWithShape="1">
            <a:gsLst>
              <a:gs pos="22000">
                <a:srgbClr val="001334">
                  <a:alpha val="86000"/>
                </a:srgbClr>
              </a:gs>
              <a:gs pos="88000">
                <a:srgbClr val="3B1F4D">
                  <a:alpha val="86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 rot="5400000">
            <a:off x="6882166" y="420675"/>
            <a:ext cx="1962775" cy="169204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5"/>
            <a:endParaRPr lang="en-US" sz="26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4450" y="2341627"/>
            <a:ext cx="199701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 defTabSz="685495"/>
            <a:r>
              <a:rPr lang="en-US" sz="1200" b="1" dirty="0">
                <a:solidFill>
                  <a:srgbClr val="6B6B6B"/>
                </a:solidFill>
                <a:ea typeface="Lato Black" charset="0"/>
                <a:cs typeface="Arial" panose="020B0604020202020204" pitchFamily="34" charset="0"/>
              </a:rPr>
              <a:t>CEO - LAURI KLAUS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6562" y="292584"/>
            <a:ext cx="1686217" cy="195550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CC20D-4E36-244E-BFEA-7434F9FA28C9}"/>
              </a:ext>
            </a:extLst>
          </p:cNvPr>
          <p:cNvSpPr txBox="1"/>
          <p:nvPr/>
        </p:nvSpPr>
        <p:spPr>
          <a:xfrm>
            <a:off x="428986" y="1422461"/>
            <a:ext cx="5161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261" indent="-2142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Founded in 2011</a:t>
            </a:r>
          </a:p>
          <a:p>
            <a:pPr marL="214261" indent="-2142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HQ is in Minneapolis, MN; offices in Manchester, UK, San Francisco, CA</a:t>
            </a:r>
          </a:p>
          <a:p>
            <a:pPr marL="214261" indent="-2142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Serving 500+ global customers; 1 million users; NPS score: 9/10</a:t>
            </a:r>
          </a:p>
          <a:p>
            <a:pPr marL="214261" indent="-21426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Arial" panose="020B0604020202020204" pitchFamily="34" charset="0"/>
              </a:rPr>
              <a:t>2019 Gartner Peer Insight Customer Choice</a:t>
            </a:r>
          </a:p>
          <a:p>
            <a:pPr marL="214261" indent="-214261">
              <a:buFont typeface="Arial" panose="020B0604020202020204" pitchFamily="34" charset="0"/>
              <a:buChar char="•"/>
            </a:pPr>
            <a:endParaRPr lang="en-US" sz="1200" dirty="0">
              <a:cs typeface="Arial" panose="020B0604020202020204" pitchFamily="34" charset="0"/>
            </a:endParaRPr>
          </a:p>
          <a:p>
            <a:pPr marL="214261" indent="-214261">
              <a:buFont typeface="Arial" panose="020B0604020202020204" pitchFamily="34" charset="0"/>
              <a:buChar char="•"/>
            </a:pPr>
            <a:endParaRPr lang="en-US" sz="1200" dirty="0"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6605CFB-87C9-1A47-B5D0-93BD82CD9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535" y="292584"/>
            <a:ext cx="4246467" cy="8463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0E519F-D5EF-C048-A391-5140760EC2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645" y="2310729"/>
            <a:ext cx="934871" cy="7497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91071A-AC31-2F40-A446-B1CA6D1FA4D3}"/>
              </a:ext>
            </a:extLst>
          </p:cNvPr>
          <p:cNvGrpSpPr/>
          <p:nvPr/>
        </p:nvGrpSpPr>
        <p:grpSpPr>
          <a:xfrm>
            <a:off x="1955769" y="3661086"/>
            <a:ext cx="876321" cy="891308"/>
            <a:chOff x="1950163" y="4224160"/>
            <a:chExt cx="4535631" cy="45797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B851B8-8E25-194C-8DA3-CFD801EDA87D}"/>
                </a:ext>
              </a:extLst>
            </p:cNvPr>
            <p:cNvSpPr/>
            <p:nvPr/>
          </p:nvSpPr>
          <p:spPr>
            <a:xfrm>
              <a:off x="1950163" y="4224160"/>
              <a:ext cx="4535631" cy="4348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F32E67-6F06-5E47-9D73-B40063C6E4C1}"/>
                </a:ext>
              </a:extLst>
            </p:cNvPr>
            <p:cNvSpPr/>
            <p:nvPr/>
          </p:nvSpPr>
          <p:spPr>
            <a:xfrm>
              <a:off x="1950163" y="8572500"/>
              <a:ext cx="4535631" cy="231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2A12FA3-3027-8941-92C9-0DE03344B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58437" y="5610486"/>
              <a:ext cx="3628505" cy="15529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EA142E-8025-3149-9282-35220CA961EF}"/>
              </a:ext>
            </a:extLst>
          </p:cNvPr>
          <p:cNvGrpSpPr/>
          <p:nvPr/>
        </p:nvGrpSpPr>
        <p:grpSpPr>
          <a:xfrm>
            <a:off x="4938048" y="3659909"/>
            <a:ext cx="876321" cy="891308"/>
            <a:chOff x="7276476" y="4224160"/>
            <a:chExt cx="4543218" cy="45797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E33141-0D9F-4D45-9AE5-24F37D117C77}"/>
                </a:ext>
              </a:extLst>
            </p:cNvPr>
            <p:cNvSpPr/>
            <p:nvPr/>
          </p:nvSpPr>
          <p:spPr>
            <a:xfrm>
              <a:off x="7276476" y="4224160"/>
              <a:ext cx="4535631" cy="4348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C71073-522D-5C4D-B872-8DBBB766E9C2}"/>
                </a:ext>
              </a:extLst>
            </p:cNvPr>
            <p:cNvSpPr/>
            <p:nvPr/>
          </p:nvSpPr>
          <p:spPr>
            <a:xfrm>
              <a:off x="7284063" y="8572500"/>
              <a:ext cx="4535631" cy="2313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923CAC-DE81-5248-936B-E1A18ADDE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4184" y="5737930"/>
              <a:ext cx="2940213" cy="124553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E14A0E-1C52-034C-8CB0-39EEF660902E}"/>
              </a:ext>
            </a:extLst>
          </p:cNvPr>
          <p:cNvGrpSpPr/>
          <p:nvPr/>
        </p:nvGrpSpPr>
        <p:grpSpPr>
          <a:xfrm>
            <a:off x="7944993" y="3659909"/>
            <a:ext cx="876321" cy="891308"/>
            <a:chOff x="12591426" y="4224160"/>
            <a:chExt cx="4535631" cy="45797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E6CDEFD-226E-8A4B-9F21-EF3C71225039}"/>
                </a:ext>
              </a:extLst>
            </p:cNvPr>
            <p:cNvSpPr/>
            <p:nvPr/>
          </p:nvSpPr>
          <p:spPr>
            <a:xfrm>
              <a:off x="12591426" y="4224160"/>
              <a:ext cx="4535631" cy="4348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890C3D-7214-FC4C-81C9-376B376D2FFB}"/>
                </a:ext>
              </a:extLst>
            </p:cNvPr>
            <p:cNvSpPr/>
            <p:nvPr/>
          </p:nvSpPr>
          <p:spPr>
            <a:xfrm>
              <a:off x="12591426" y="8572500"/>
              <a:ext cx="4535631" cy="231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FC7123-034F-B24B-AAD3-A641633BD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0784" y="5115852"/>
              <a:ext cx="3146136" cy="2237448"/>
            </a:xfrm>
            <a:prstGeom prst="rect">
              <a:avLst/>
            </a:prstGeom>
          </p:spPr>
        </p:pic>
      </p:grpSp>
      <p:sp>
        <p:nvSpPr>
          <p:cNvPr id="34" name="Subtitle 2">
            <a:extLst>
              <a:ext uri="{FF2B5EF4-FFF2-40B4-BE49-F238E27FC236}">
                <a16:creationId xmlns:a16="http://schemas.microsoft.com/office/drawing/2014/main" id="{2BF199A4-A399-EE4D-942C-6E50FFEC09FC}"/>
              </a:ext>
            </a:extLst>
          </p:cNvPr>
          <p:cNvSpPr txBox="1">
            <a:spLocks/>
          </p:cNvSpPr>
          <p:nvPr/>
        </p:nvSpPr>
        <p:spPr>
          <a:xfrm>
            <a:off x="175826" y="4271424"/>
            <a:ext cx="1587076" cy="252830"/>
          </a:xfrm>
          <a:prstGeom prst="rect">
            <a:avLst/>
          </a:prstGeom>
        </p:spPr>
        <p:txBody>
          <a:bodyPr vert="horz" wrap="square" lIns="81537" tIns="40769" rIns="81537" bIns="407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Speed of Reporting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36C6B5-DCCE-4E4C-8CB7-4BC354438C4B}"/>
              </a:ext>
            </a:extLst>
          </p:cNvPr>
          <p:cNvSpPr txBox="1"/>
          <p:nvPr/>
        </p:nvSpPr>
        <p:spPr>
          <a:xfrm>
            <a:off x="369059" y="4063635"/>
            <a:ext cx="1186543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Lato Heavy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F6B92A-9210-C147-8703-169F5E16D759}"/>
              </a:ext>
            </a:extLst>
          </p:cNvPr>
          <p:cNvSpPr>
            <a:spLocks/>
          </p:cNvSpPr>
          <p:nvPr/>
        </p:nvSpPr>
        <p:spPr bwMode="auto">
          <a:xfrm>
            <a:off x="597298" y="3688903"/>
            <a:ext cx="747192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714121">
              <a:lnSpc>
                <a:spcPts val="2774"/>
              </a:lnSpc>
            </a:pPr>
            <a:r>
              <a:rPr lang="en-US" sz="2624" spc="188" dirty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  <a:sym typeface="Bebas Neue" charset="0"/>
              </a:rPr>
              <a:t>50%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7DA1F863-96C4-C54C-B8C1-D3594EC6E781}"/>
              </a:ext>
            </a:extLst>
          </p:cNvPr>
          <p:cNvSpPr txBox="1">
            <a:spLocks/>
          </p:cNvSpPr>
          <p:nvPr/>
        </p:nvSpPr>
        <p:spPr>
          <a:xfrm>
            <a:off x="3065416" y="4295346"/>
            <a:ext cx="1587076" cy="252830"/>
          </a:xfrm>
          <a:prstGeom prst="rect">
            <a:avLst/>
          </a:prstGeom>
        </p:spPr>
        <p:txBody>
          <a:bodyPr vert="horz" wrap="square" lIns="81537" tIns="40769" rIns="81537" bIns="407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Forecast Accuracy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9C1F25-68A5-7B4A-BC66-34463601613D}"/>
              </a:ext>
            </a:extLst>
          </p:cNvPr>
          <p:cNvSpPr txBox="1"/>
          <p:nvPr/>
        </p:nvSpPr>
        <p:spPr>
          <a:xfrm>
            <a:off x="3410936" y="4087558"/>
            <a:ext cx="881973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Lato Heavy" charset="0"/>
                <a:cs typeface="Arial" panose="020B0604020202020204" pitchFamily="34" charset="0"/>
              </a:rPr>
              <a:t>INCREASE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B7761E-9D24-E146-974C-965F60D2CE6B}"/>
              </a:ext>
            </a:extLst>
          </p:cNvPr>
          <p:cNvSpPr>
            <a:spLocks/>
          </p:cNvSpPr>
          <p:nvPr/>
        </p:nvSpPr>
        <p:spPr bwMode="auto">
          <a:xfrm>
            <a:off x="3486889" y="3712826"/>
            <a:ext cx="747192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714121">
              <a:lnSpc>
                <a:spcPts val="2774"/>
              </a:lnSpc>
            </a:pPr>
            <a:r>
              <a:rPr lang="en-US" sz="2624" spc="188" dirty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  <a:sym typeface="Bebas Neue" charset="0"/>
              </a:rPr>
              <a:t>60%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7E1F3058-0F72-3049-9E8E-0873E160631D}"/>
              </a:ext>
            </a:extLst>
          </p:cNvPr>
          <p:cNvSpPr txBox="1">
            <a:spLocks/>
          </p:cNvSpPr>
          <p:nvPr/>
        </p:nvSpPr>
        <p:spPr>
          <a:xfrm>
            <a:off x="6120416" y="4250314"/>
            <a:ext cx="1587076" cy="252830"/>
          </a:xfrm>
          <a:prstGeom prst="rect">
            <a:avLst/>
          </a:prstGeom>
        </p:spPr>
        <p:txBody>
          <a:bodyPr vert="horz" wrap="square" lIns="81537" tIns="40769" rIns="81537" bIns="4076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15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Project Management Cost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3E7FB6-C4C0-E146-B8C0-69E9F94DAD70}"/>
              </a:ext>
            </a:extLst>
          </p:cNvPr>
          <p:cNvSpPr txBox="1"/>
          <p:nvPr/>
        </p:nvSpPr>
        <p:spPr>
          <a:xfrm>
            <a:off x="6511621" y="4042525"/>
            <a:ext cx="790602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Lato Heavy" charset="0"/>
                <a:cs typeface="Arial" panose="020B0604020202020204" pitchFamily="34" charset="0"/>
              </a:rPr>
              <a:t>SAVINGS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7CBED4-FC3F-F245-883A-4A1468F89942}"/>
              </a:ext>
            </a:extLst>
          </p:cNvPr>
          <p:cNvSpPr>
            <a:spLocks/>
          </p:cNvSpPr>
          <p:nvPr/>
        </p:nvSpPr>
        <p:spPr bwMode="auto">
          <a:xfrm>
            <a:off x="6541888" y="3667793"/>
            <a:ext cx="747192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714121">
              <a:lnSpc>
                <a:spcPts val="2774"/>
              </a:lnSpc>
            </a:pPr>
            <a:r>
              <a:rPr lang="en-US" sz="2624" spc="188" dirty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  <a:sym typeface="Bebas Neue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752975700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Freeform 1882"/>
          <p:cNvSpPr>
            <a:spLocks noChangeArrowheads="1"/>
          </p:cNvSpPr>
          <p:nvPr/>
        </p:nvSpPr>
        <p:spPr bwMode="auto">
          <a:xfrm>
            <a:off x="1617245" y="1694354"/>
            <a:ext cx="1141056" cy="1948513"/>
          </a:xfrm>
          <a:custGeom>
            <a:avLst/>
            <a:gdLst>
              <a:gd name="T0" fmla="*/ 1485 w 1486"/>
              <a:gd name="T1" fmla="*/ 2582 h 2692"/>
              <a:gd name="T2" fmla="*/ 1485 w 1486"/>
              <a:gd name="T3" fmla="*/ 2582 h 2692"/>
              <a:gd name="T4" fmla="*/ 1382 w 1486"/>
              <a:gd name="T5" fmla="*/ 2691 h 2692"/>
              <a:gd name="T6" fmla="*/ 103 w 1486"/>
              <a:gd name="T7" fmla="*/ 2691 h 2692"/>
              <a:gd name="T8" fmla="*/ 0 w 1486"/>
              <a:gd name="T9" fmla="*/ 2582 h 2692"/>
              <a:gd name="T10" fmla="*/ 0 w 1486"/>
              <a:gd name="T11" fmla="*/ 109 h 2692"/>
              <a:gd name="T12" fmla="*/ 103 w 1486"/>
              <a:gd name="T13" fmla="*/ 0 h 2692"/>
              <a:gd name="T14" fmla="*/ 1382 w 1486"/>
              <a:gd name="T15" fmla="*/ 0 h 2692"/>
              <a:gd name="T16" fmla="*/ 1485 w 1486"/>
              <a:gd name="T17" fmla="*/ 109 h 2692"/>
              <a:gd name="T18" fmla="*/ 1485 w 1486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6" h="2692">
                <a:moveTo>
                  <a:pt x="1485" y="2582"/>
                </a:moveTo>
                <a:lnTo>
                  <a:pt x="1485" y="2582"/>
                </a:lnTo>
                <a:cubicBezTo>
                  <a:pt x="1485" y="2642"/>
                  <a:pt x="1436" y="2691"/>
                  <a:pt x="1382" y="2691"/>
                </a:cubicBezTo>
                <a:cubicBezTo>
                  <a:pt x="103" y="2691"/>
                  <a:pt x="103" y="2691"/>
                  <a:pt x="103" y="2691"/>
                </a:cubicBezTo>
                <a:cubicBezTo>
                  <a:pt x="43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3" y="0"/>
                  <a:pt x="103" y="0"/>
                </a:cubicBezTo>
                <a:cubicBezTo>
                  <a:pt x="1382" y="0"/>
                  <a:pt x="1382" y="0"/>
                  <a:pt x="1382" y="0"/>
                </a:cubicBezTo>
                <a:cubicBezTo>
                  <a:pt x="1436" y="0"/>
                  <a:pt x="1485" y="49"/>
                  <a:pt x="1485" y="109"/>
                </a:cubicBezTo>
                <a:cubicBezTo>
                  <a:pt x="1485" y="2582"/>
                  <a:pt x="1485" y="2582"/>
                  <a:pt x="1485" y="258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45" name="Freeform 1883"/>
          <p:cNvSpPr>
            <a:spLocks noChangeArrowheads="1"/>
          </p:cNvSpPr>
          <p:nvPr/>
        </p:nvSpPr>
        <p:spPr bwMode="auto">
          <a:xfrm>
            <a:off x="2179308" y="1694354"/>
            <a:ext cx="578992" cy="1948513"/>
          </a:xfrm>
          <a:custGeom>
            <a:avLst/>
            <a:gdLst>
              <a:gd name="T0" fmla="*/ 649 w 753"/>
              <a:gd name="T1" fmla="*/ 0 h 2692"/>
              <a:gd name="T2" fmla="*/ 752 w 753"/>
              <a:gd name="T3" fmla="*/ 109 h 2692"/>
              <a:gd name="T4" fmla="*/ 752 w 753"/>
              <a:gd name="T5" fmla="*/ 2582 h 2692"/>
              <a:gd name="T6" fmla="*/ 649 w 753"/>
              <a:gd name="T7" fmla="*/ 2691 h 2692"/>
              <a:gd name="T8" fmla="*/ 0 w 753"/>
              <a:gd name="T9" fmla="*/ 2691 h 2692"/>
              <a:gd name="T10" fmla="*/ 0 w 753"/>
              <a:gd name="T11" fmla="*/ 0 h 2692"/>
              <a:gd name="T12" fmla="*/ 649 w 753"/>
              <a:gd name="T13" fmla="*/ 0 h 2692"/>
              <a:gd name="T14" fmla="*/ 649 w 753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3" h="2692">
                <a:moveTo>
                  <a:pt x="649" y="0"/>
                </a:moveTo>
                <a:cubicBezTo>
                  <a:pt x="703" y="0"/>
                  <a:pt x="752" y="49"/>
                  <a:pt x="752" y="109"/>
                </a:cubicBezTo>
                <a:cubicBezTo>
                  <a:pt x="752" y="109"/>
                  <a:pt x="752" y="109"/>
                  <a:pt x="752" y="2582"/>
                </a:cubicBezTo>
                <a:cubicBezTo>
                  <a:pt x="752" y="2642"/>
                  <a:pt x="703" y="2691"/>
                  <a:pt x="649" y="2691"/>
                </a:cubicBezTo>
                <a:cubicBezTo>
                  <a:pt x="649" y="2691"/>
                  <a:pt x="649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9" y="0"/>
                </a:cubicBezTo>
                <a:lnTo>
                  <a:pt x="649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46" name="Freeform 1884"/>
          <p:cNvSpPr>
            <a:spLocks noChangeArrowheads="1"/>
          </p:cNvSpPr>
          <p:nvPr/>
        </p:nvSpPr>
        <p:spPr bwMode="auto">
          <a:xfrm>
            <a:off x="1617245" y="1951698"/>
            <a:ext cx="1141056" cy="744953"/>
          </a:xfrm>
          <a:custGeom>
            <a:avLst/>
            <a:gdLst>
              <a:gd name="T0" fmla="*/ 1485 w 1486"/>
              <a:gd name="T1" fmla="*/ 969 h 970"/>
              <a:gd name="T2" fmla="*/ 0 w 1486"/>
              <a:gd name="T3" fmla="*/ 969 h 970"/>
              <a:gd name="T4" fmla="*/ 0 w 1486"/>
              <a:gd name="T5" fmla="*/ 0 h 970"/>
              <a:gd name="T6" fmla="*/ 1485 w 1486"/>
              <a:gd name="T7" fmla="*/ 0 h 970"/>
              <a:gd name="T8" fmla="*/ 1485 w 1486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970">
                <a:moveTo>
                  <a:pt x="1485" y="969"/>
                </a:moveTo>
                <a:lnTo>
                  <a:pt x="0" y="969"/>
                </a:lnTo>
                <a:lnTo>
                  <a:pt x="0" y="0"/>
                </a:lnTo>
                <a:lnTo>
                  <a:pt x="1485" y="0"/>
                </a:lnTo>
                <a:lnTo>
                  <a:pt x="1485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2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48" name="Freeform 1905"/>
          <p:cNvSpPr>
            <a:spLocks noChangeArrowheads="1"/>
          </p:cNvSpPr>
          <p:nvPr/>
        </p:nvSpPr>
        <p:spPr bwMode="auto">
          <a:xfrm>
            <a:off x="2819249" y="1694355"/>
            <a:ext cx="1141058" cy="1948513"/>
          </a:xfrm>
          <a:custGeom>
            <a:avLst/>
            <a:gdLst>
              <a:gd name="T0" fmla="*/ 1484 w 1485"/>
              <a:gd name="T1" fmla="*/ 2582 h 2692"/>
              <a:gd name="T2" fmla="*/ 1484 w 1485"/>
              <a:gd name="T3" fmla="*/ 2582 h 2692"/>
              <a:gd name="T4" fmla="*/ 1381 w 1485"/>
              <a:gd name="T5" fmla="*/ 2691 h 2692"/>
              <a:gd name="T6" fmla="*/ 109 w 1485"/>
              <a:gd name="T7" fmla="*/ 2691 h 2692"/>
              <a:gd name="T8" fmla="*/ 0 w 1485"/>
              <a:gd name="T9" fmla="*/ 2582 h 2692"/>
              <a:gd name="T10" fmla="*/ 0 w 1485"/>
              <a:gd name="T11" fmla="*/ 109 h 2692"/>
              <a:gd name="T12" fmla="*/ 109 w 1485"/>
              <a:gd name="T13" fmla="*/ 0 h 2692"/>
              <a:gd name="T14" fmla="*/ 1381 w 1485"/>
              <a:gd name="T15" fmla="*/ 0 h 2692"/>
              <a:gd name="T16" fmla="*/ 1484 w 1485"/>
              <a:gd name="T17" fmla="*/ 109 h 2692"/>
              <a:gd name="T18" fmla="*/ 1484 w 1485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5" h="2692">
                <a:moveTo>
                  <a:pt x="1484" y="2582"/>
                </a:moveTo>
                <a:lnTo>
                  <a:pt x="1484" y="2582"/>
                </a:lnTo>
                <a:cubicBezTo>
                  <a:pt x="1484" y="2642"/>
                  <a:pt x="1442" y="2691"/>
                  <a:pt x="1381" y="2691"/>
                </a:cubicBezTo>
                <a:cubicBezTo>
                  <a:pt x="109" y="2691"/>
                  <a:pt x="109" y="2691"/>
                  <a:pt x="109" y="2691"/>
                </a:cubicBezTo>
                <a:cubicBezTo>
                  <a:pt x="48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8" y="0"/>
                  <a:pt x="109" y="0"/>
                </a:cubicBezTo>
                <a:cubicBezTo>
                  <a:pt x="1381" y="0"/>
                  <a:pt x="1381" y="0"/>
                  <a:pt x="1381" y="0"/>
                </a:cubicBezTo>
                <a:cubicBezTo>
                  <a:pt x="1442" y="0"/>
                  <a:pt x="1484" y="49"/>
                  <a:pt x="1484" y="109"/>
                </a:cubicBezTo>
                <a:cubicBezTo>
                  <a:pt x="1484" y="2582"/>
                  <a:pt x="1484" y="2582"/>
                  <a:pt x="1484" y="258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49" name="Freeform 1906"/>
          <p:cNvSpPr>
            <a:spLocks noChangeArrowheads="1"/>
          </p:cNvSpPr>
          <p:nvPr/>
        </p:nvSpPr>
        <p:spPr bwMode="auto">
          <a:xfrm>
            <a:off x="3381311" y="1694355"/>
            <a:ext cx="578994" cy="1948513"/>
          </a:xfrm>
          <a:custGeom>
            <a:avLst/>
            <a:gdLst>
              <a:gd name="T0" fmla="*/ 648 w 752"/>
              <a:gd name="T1" fmla="*/ 0 h 2692"/>
              <a:gd name="T2" fmla="*/ 751 w 752"/>
              <a:gd name="T3" fmla="*/ 109 h 2692"/>
              <a:gd name="T4" fmla="*/ 751 w 752"/>
              <a:gd name="T5" fmla="*/ 2582 h 2692"/>
              <a:gd name="T6" fmla="*/ 648 w 752"/>
              <a:gd name="T7" fmla="*/ 2691 h 2692"/>
              <a:gd name="T8" fmla="*/ 0 w 752"/>
              <a:gd name="T9" fmla="*/ 2691 h 2692"/>
              <a:gd name="T10" fmla="*/ 0 w 752"/>
              <a:gd name="T11" fmla="*/ 0 h 2692"/>
              <a:gd name="T12" fmla="*/ 648 w 752"/>
              <a:gd name="T13" fmla="*/ 0 h 2692"/>
              <a:gd name="T14" fmla="*/ 648 w 752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2692">
                <a:moveTo>
                  <a:pt x="648" y="0"/>
                </a:moveTo>
                <a:cubicBezTo>
                  <a:pt x="709" y="0"/>
                  <a:pt x="751" y="49"/>
                  <a:pt x="751" y="109"/>
                </a:cubicBezTo>
                <a:cubicBezTo>
                  <a:pt x="751" y="109"/>
                  <a:pt x="751" y="109"/>
                  <a:pt x="751" y="2582"/>
                </a:cubicBezTo>
                <a:cubicBezTo>
                  <a:pt x="751" y="2642"/>
                  <a:pt x="709" y="2691"/>
                  <a:pt x="648" y="2691"/>
                </a:cubicBezTo>
                <a:cubicBezTo>
                  <a:pt x="648" y="2691"/>
                  <a:pt x="648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8" y="0"/>
                </a:cubicBezTo>
                <a:lnTo>
                  <a:pt x="648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50" name="Freeform 1907"/>
          <p:cNvSpPr>
            <a:spLocks noChangeArrowheads="1"/>
          </p:cNvSpPr>
          <p:nvPr/>
        </p:nvSpPr>
        <p:spPr bwMode="auto">
          <a:xfrm>
            <a:off x="2819249" y="1951699"/>
            <a:ext cx="1141058" cy="744953"/>
          </a:xfrm>
          <a:custGeom>
            <a:avLst/>
            <a:gdLst>
              <a:gd name="T0" fmla="*/ 1484 w 1485"/>
              <a:gd name="T1" fmla="*/ 969 h 970"/>
              <a:gd name="T2" fmla="*/ 0 w 1485"/>
              <a:gd name="T3" fmla="*/ 969 h 970"/>
              <a:gd name="T4" fmla="*/ 0 w 1485"/>
              <a:gd name="T5" fmla="*/ 0 h 970"/>
              <a:gd name="T6" fmla="*/ 1484 w 1485"/>
              <a:gd name="T7" fmla="*/ 0 h 970"/>
              <a:gd name="T8" fmla="*/ 1484 w 1485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5" h="970">
                <a:moveTo>
                  <a:pt x="1484" y="969"/>
                </a:moveTo>
                <a:lnTo>
                  <a:pt x="0" y="969"/>
                </a:lnTo>
                <a:lnTo>
                  <a:pt x="0" y="0"/>
                </a:lnTo>
                <a:lnTo>
                  <a:pt x="1484" y="0"/>
                </a:lnTo>
                <a:lnTo>
                  <a:pt x="1484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2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2" name="Freeform 1928"/>
          <p:cNvSpPr>
            <a:spLocks noChangeArrowheads="1"/>
          </p:cNvSpPr>
          <p:nvPr/>
        </p:nvSpPr>
        <p:spPr bwMode="auto">
          <a:xfrm>
            <a:off x="4024639" y="1694355"/>
            <a:ext cx="1141058" cy="1948513"/>
          </a:xfrm>
          <a:custGeom>
            <a:avLst/>
            <a:gdLst>
              <a:gd name="T0" fmla="*/ 1483 w 1484"/>
              <a:gd name="T1" fmla="*/ 2582 h 2692"/>
              <a:gd name="T2" fmla="*/ 1483 w 1484"/>
              <a:gd name="T3" fmla="*/ 2582 h 2692"/>
              <a:gd name="T4" fmla="*/ 1381 w 1484"/>
              <a:gd name="T5" fmla="*/ 2691 h 2692"/>
              <a:gd name="T6" fmla="*/ 103 w 1484"/>
              <a:gd name="T7" fmla="*/ 2691 h 2692"/>
              <a:gd name="T8" fmla="*/ 0 w 1484"/>
              <a:gd name="T9" fmla="*/ 2582 h 2692"/>
              <a:gd name="T10" fmla="*/ 0 w 1484"/>
              <a:gd name="T11" fmla="*/ 109 h 2692"/>
              <a:gd name="T12" fmla="*/ 103 w 1484"/>
              <a:gd name="T13" fmla="*/ 0 h 2692"/>
              <a:gd name="T14" fmla="*/ 1381 w 1484"/>
              <a:gd name="T15" fmla="*/ 0 h 2692"/>
              <a:gd name="T16" fmla="*/ 1483 w 1484"/>
              <a:gd name="T17" fmla="*/ 109 h 2692"/>
              <a:gd name="T18" fmla="*/ 1483 w 1484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4" h="2692">
                <a:moveTo>
                  <a:pt x="1483" y="2582"/>
                </a:moveTo>
                <a:lnTo>
                  <a:pt x="1483" y="2582"/>
                </a:lnTo>
                <a:cubicBezTo>
                  <a:pt x="1483" y="2642"/>
                  <a:pt x="1435" y="2691"/>
                  <a:pt x="1381" y="2691"/>
                </a:cubicBezTo>
                <a:cubicBezTo>
                  <a:pt x="103" y="2691"/>
                  <a:pt x="103" y="2691"/>
                  <a:pt x="103" y="2691"/>
                </a:cubicBezTo>
                <a:cubicBezTo>
                  <a:pt x="42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2" y="0"/>
                  <a:pt x="103" y="0"/>
                </a:cubicBezTo>
                <a:cubicBezTo>
                  <a:pt x="1381" y="0"/>
                  <a:pt x="1381" y="0"/>
                  <a:pt x="1381" y="0"/>
                </a:cubicBezTo>
                <a:cubicBezTo>
                  <a:pt x="1435" y="0"/>
                  <a:pt x="1483" y="49"/>
                  <a:pt x="1483" y="109"/>
                </a:cubicBezTo>
                <a:cubicBezTo>
                  <a:pt x="1483" y="2582"/>
                  <a:pt x="1483" y="2582"/>
                  <a:pt x="1483" y="258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53" name="Freeform 1929"/>
          <p:cNvSpPr>
            <a:spLocks noChangeArrowheads="1"/>
          </p:cNvSpPr>
          <p:nvPr/>
        </p:nvSpPr>
        <p:spPr bwMode="auto">
          <a:xfrm>
            <a:off x="4590091" y="1694355"/>
            <a:ext cx="572222" cy="1948513"/>
          </a:xfrm>
          <a:custGeom>
            <a:avLst/>
            <a:gdLst>
              <a:gd name="T0" fmla="*/ 643 w 746"/>
              <a:gd name="T1" fmla="*/ 0 h 2692"/>
              <a:gd name="T2" fmla="*/ 745 w 746"/>
              <a:gd name="T3" fmla="*/ 109 h 2692"/>
              <a:gd name="T4" fmla="*/ 745 w 746"/>
              <a:gd name="T5" fmla="*/ 2582 h 2692"/>
              <a:gd name="T6" fmla="*/ 643 w 746"/>
              <a:gd name="T7" fmla="*/ 2691 h 2692"/>
              <a:gd name="T8" fmla="*/ 0 w 746"/>
              <a:gd name="T9" fmla="*/ 2691 h 2692"/>
              <a:gd name="T10" fmla="*/ 0 w 746"/>
              <a:gd name="T11" fmla="*/ 0 h 2692"/>
              <a:gd name="T12" fmla="*/ 643 w 746"/>
              <a:gd name="T13" fmla="*/ 0 h 2692"/>
              <a:gd name="T14" fmla="*/ 643 w 746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6" h="2692">
                <a:moveTo>
                  <a:pt x="643" y="0"/>
                </a:moveTo>
                <a:cubicBezTo>
                  <a:pt x="697" y="0"/>
                  <a:pt x="745" y="49"/>
                  <a:pt x="745" y="109"/>
                </a:cubicBezTo>
                <a:cubicBezTo>
                  <a:pt x="745" y="109"/>
                  <a:pt x="745" y="109"/>
                  <a:pt x="745" y="2582"/>
                </a:cubicBezTo>
                <a:cubicBezTo>
                  <a:pt x="745" y="2642"/>
                  <a:pt x="697" y="2691"/>
                  <a:pt x="643" y="2691"/>
                </a:cubicBezTo>
                <a:cubicBezTo>
                  <a:pt x="643" y="2691"/>
                  <a:pt x="643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3" y="0"/>
                </a:cubicBezTo>
                <a:lnTo>
                  <a:pt x="643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54" name="Freeform 1930"/>
          <p:cNvSpPr>
            <a:spLocks noChangeArrowheads="1"/>
          </p:cNvSpPr>
          <p:nvPr/>
        </p:nvSpPr>
        <p:spPr bwMode="auto">
          <a:xfrm>
            <a:off x="4024639" y="1951699"/>
            <a:ext cx="1141058" cy="744953"/>
          </a:xfrm>
          <a:custGeom>
            <a:avLst/>
            <a:gdLst>
              <a:gd name="T0" fmla="*/ 1483 w 1484"/>
              <a:gd name="T1" fmla="*/ 969 h 970"/>
              <a:gd name="T2" fmla="*/ 0 w 1484"/>
              <a:gd name="T3" fmla="*/ 969 h 970"/>
              <a:gd name="T4" fmla="*/ 0 w 1484"/>
              <a:gd name="T5" fmla="*/ 0 h 970"/>
              <a:gd name="T6" fmla="*/ 1483 w 1484"/>
              <a:gd name="T7" fmla="*/ 0 h 970"/>
              <a:gd name="T8" fmla="*/ 1483 w 1484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4" h="970">
                <a:moveTo>
                  <a:pt x="1483" y="969"/>
                </a:moveTo>
                <a:lnTo>
                  <a:pt x="0" y="969"/>
                </a:lnTo>
                <a:lnTo>
                  <a:pt x="0" y="0"/>
                </a:lnTo>
                <a:lnTo>
                  <a:pt x="1483" y="0"/>
                </a:lnTo>
                <a:lnTo>
                  <a:pt x="1483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2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6" name="Freeform 1951"/>
          <p:cNvSpPr>
            <a:spLocks noChangeArrowheads="1"/>
          </p:cNvSpPr>
          <p:nvPr/>
        </p:nvSpPr>
        <p:spPr bwMode="auto">
          <a:xfrm>
            <a:off x="5223256" y="1694355"/>
            <a:ext cx="1141058" cy="1948513"/>
          </a:xfrm>
          <a:custGeom>
            <a:avLst/>
            <a:gdLst>
              <a:gd name="T0" fmla="*/ 1485 w 1486"/>
              <a:gd name="T1" fmla="*/ 2582 h 2692"/>
              <a:gd name="T2" fmla="*/ 1485 w 1486"/>
              <a:gd name="T3" fmla="*/ 2582 h 2692"/>
              <a:gd name="T4" fmla="*/ 1382 w 1486"/>
              <a:gd name="T5" fmla="*/ 2691 h 2692"/>
              <a:gd name="T6" fmla="*/ 109 w 1486"/>
              <a:gd name="T7" fmla="*/ 2691 h 2692"/>
              <a:gd name="T8" fmla="*/ 0 w 1486"/>
              <a:gd name="T9" fmla="*/ 2582 h 2692"/>
              <a:gd name="T10" fmla="*/ 0 w 1486"/>
              <a:gd name="T11" fmla="*/ 109 h 2692"/>
              <a:gd name="T12" fmla="*/ 109 w 1486"/>
              <a:gd name="T13" fmla="*/ 0 h 2692"/>
              <a:gd name="T14" fmla="*/ 1382 w 1486"/>
              <a:gd name="T15" fmla="*/ 0 h 2692"/>
              <a:gd name="T16" fmla="*/ 1485 w 1486"/>
              <a:gd name="T17" fmla="*/ 109 h 2692"/>
              <a:gd name="T18" fmla="*/ 1485 w 1486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6" h="2692">
                <a:moveTo>
                  <a:pt x="1485" y="2582"/>
                </a:moveTo>
                <a:lnTo>
                  <a:pt x="1485" y="2582"/>
                </a:lnTo>
                <a:cubicBezTo>
                  <a:pt x="1485" y="2642"/>
                  <a:pt x="1442" y="2691"/>
                  <a:pt x="1382" y="2691"/>
                </a:cubicBezTo>
                <a:cubicBezTo>
                  <a:pt x="109" y="2691"/>
                  <a:pt x="109" y="2691"/>
                  <a:pt x="109" y="2691"/>
                </a:cubicBezTo>
                <a:cubicBezTo>
                  <a:pt x="49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9" y="0"/>
                  <a:pt x="109" y="0"/>
                </a:cubicBezTo>
                <a:cubicBezTo>
                  <a:pt x="1382" y="0"/>
                  <a:pt x="1382" y="0"/>
                  <a:pt x="1382" y="0"/>
                </a:cubicBezTo>
                <a:cubicBezTo>
                  <a:pt x="1442" y="0"/>
                  <a:pt x="1485" y="49"/>
                  <a:pt x="1485" y="109"/>
                </a:cubicBezTo>
                <a:cubicBezTo>
                  <a:pt x="1485" y="2582"/>
                  <a:pt x="1485" y="2582"/>
                  <a:pt x="1485" y="258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57" name="Freeform 1952"/>
          <p:cNvSpPr>
            <a:spLocks noChangeArrowheads="1"/>
          </p:cNvSpPr>
          <p:nvPr/>
        </p:nvSpPr>
        <p:spPr bwMode="auto">
          <a:xfrm>
            <a:off x="5785320" y="1694355"/>
            <a:ext cx="578994" cy="1948513"/>
          </a:xfrm>
          <a:custGeom>
            <a:avLst/>
            <a:gdLst>
              <a:gd name="T0" fmla="*/ 648 w 752"/>
              <a:gd name="T1" fmla="*/ 0 h 2692"/>
              <a:gd name="T2" fmla="*/ 751 w 752"/>
              <a:gd name="T3" fmla="*/ 109 h 2692"/>
              <a:gd name="T4" fmla="*/ 751 w 752"/>
              <a:gd name="T5" fmla="*/ 2582 h 2692"/>
              <a:gd name="T6" fmla="*/ 648 w 752"/>
              <a:gd name="T7" fmla="*/ 2691 h 2692"/>
              <a:gd name="T8" fmla="*/ 0 w 752"/>
              <a:gd name="T9" fmla="*/ 2691 h 2692"/>
              <a:gd name="T10" fmla="*/ 0 w 752"/>
              <a:gd name="T11" fmla="*/ 0 h 2692"/>
              <a:gd name="T12" fmla="*/ 648 w 752"/>
              <a:gd name="T13" fmla="*/ 0 h 2692"/>
              <a:gd name="T14" fmla="*/ 648 w 752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2692">
                <a:moveTo>
                  <a:pt x="648" y="0"/>
                </a:moveTo>
                <a:cubicBezTo>
                  <a:pt x="708" y="0"/>
                  <a:pt x="751" y="49"/>
                  <a:pt x="751" y="109"/>
                </a:cubicBezTo>
                <a:cubicBezTo>
                  <a:pt x="751" y="109"/>
                  <a:pt x="751" y="109"/>
                  <a:pt x="751" y="2582"/>
                </a:cubicBezTo>
                <a:cubicBezTo>
                  <a:pt x="751" y="2642"/>
                  <a:pt x="708" y="2691"/>
                  <a:pt x="648" y="2691"/>
                </a:cubicBezTo>
                <a:cubicBezTo>
                  <a:pt x="648" y="2691"/>
                  <a:pt x="648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8" y="0"/>
                </a:cubicBezTo>
                <a:lnTo>
                  <a:pt x="64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58" name="Freeform 1953"/>
          <p:cNvSpPr>
            <a:spLocks noChangeArrowheads="1"/>
          </p:cNvSpPr>
          <p:nvPr/>
        </p:nvSpPr>
        <p:spPr bwMode="auto">
          <a:xfrm>
            <a:off x="5223256" y="1951699"/>
            <a:ext cx="1141058" cy="744953"/>
          </a:xfrm>
          <a:custGeom>
            <a:avLst/>
            <a:gdLst>
              <a:gd name="T0" fmla="*/ 1485 w 1486"/>
              <a:gd name="T1" fmla="*/ 969 h 970"/>
              <a:gd name="T2" fmla="*/ 0 w 1486"/>
              <a:gd name="T3" fmla="*/ 969 h 970"/>
              <a:gd name="T4" fmla="*/ 0 w 1486"/>
              <a:gd name="T5" fmla="*/ 0 h 970"/>
              <a:gd name="T6" fmla="*/ 1485 w 1486"/>
              <a:gd name="T7" fmla="*/ 0 h 970"/>
              <a:gd name="T8" fmla="*/ 1485 w 1486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970">
                <a:moveTo>
                  <a:pt x="1485" y="969"/>
                </a:moveTo>
                <a:lnTo>
                  <a:pt x="0" y="969"/>
                </a:lnTo>
                <a:lnTo>
                  <a:pt x="0" y="0"/>
                </a:lnTo>
                <a:lnTo>
                  <a:pt x="1485" y="0"/>
                </a:lnTo>
                <a:lnTo>
                  <a:pt x="1485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2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60" name="Freeform 1974"/>
          <p:cNvSpPr>
            <a:spLocks noChangeArrowheads="1"/>
          </p:cNvSpPr>
          <p:nvPr/>
        </p:nvSpPr>
        <p:spPr bwMode="auto">
          <a:xfrm>
            <a:off x="6428645" y="1694355"/>
            <a:ext cx="1141058" cy="1948513"/>
          </a:xfrm>
          <a:custGeom>
            <a:avLst/>
            <a:gdLst>
              <a:gd name="T0" fmla="*/ 1484 w 1485"/>
              <a:gd name="T1" fmla="*/ 2582 h 2692"/>
              <a:gd name="T2" fmla="*/ 1484 w 1485"/>
              <a:gd name="T3" fmla="*/ 2582 h 2692"/>
              <a:gd name="T4" fmla="*/ 1381 w 1485"/>
              <a:gd name="T5" fmla="*/ 2691 h 2692"/>
              <a:gd name="T6" fmla="*/ 103 w 1485"/>
              <a:gd name="T7" fmla="*/ 2691 h 2692"/>
              <a:gd name="T8" fmla="*/ 0 w 1485"/>
              <a:gd name="T9" fmla="*/ 2582 h 2692"/>
              <a:gd name="T10" fmla="*/ 0 w 1485"/>
              <a:gd name="T11" fmla="*/ 109 h 2692"/>
              <a:gd name="T12" fmla="*/ 103 w 1485"/>
              <a:gd name="T13" fmla="*/ 0 h 2692"/>
              <a:gd name="T14" fmla="*/ 1381 w 1485"/>
              <a:gd name="T15" fmla="*/ 0 h 2692"/>
              <a:gd name="T16" fmla="*/ 1484 w 1485"/>
              <a:gd name="T17" fmla="*/ 109 h 2692"/>
              <a:gd name="T18" fmla="*/ 1484 w 1485"/>
              <a:gd name="T19" fmla="*/ 2582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5" h="2692">
                <a:moveTo>
                  <a:pt x="1484" y="2582"/>
                </a:moveTo>
                <a:lnTo>
                  <a:pt x="1484" y="2582"/>
                </a:lnTo>
                <a:cubicBezTo>
                  <a:pt x="1484" y="2642"/>
                  <a:pt x="1436" y="2691"/>
                  <a:pt x="1381" y="2691"/>
                </a:cubicBezTo>
                <a:cubicBezTo>
                  <a:pt x="103" y="2691"/>
                  <a:pt x="103" y="2691"/>
                  <a:pt x="103" y="2691"/>
                </a:cubicBezTo>
                <a:cubicBezTo>
                  <a:pt x="42" y="2691"/>
                  <a:pt x="0" y="2642"/>
                  <a:pt x="0" y="2582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49"/>
                  <a:pt x="42" y="0"/>
                  <a:pt x="103" y="0"/>
                </a:cubicBezTo>
                <a:cubicBezTo>
                  <a:pt x="1381" y="0"/>
                  <a:pt x="1381" y="0"/>
                  <a:pt x="1381" y="0"/>
                </a:cubicBezTo>
                <a:cubicBezTo>
                  <a:pt x="1436" y="0"/>
                  <a:pt x="1484" y="49"/>
                  <a:pt x="1484" y="109"/>
                </a:cubicBezTo>
                <a:cubicBezTo>
                  <a:pt x="1484" y="2582"/>
                  <a:pt x="1484" y="2582"/>
                  <a:pt x="1484" y="258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61" name="Freeform 1975"/>
          <p:cNvSpPr>
            <a:spLocks noChangeArrowheads="1"/>
          </p:cNvSpPr>
          <p:nvPr/>
        </p:nvSpPr>
        <p:spPr bwMode="auto">
          <a:xfrm>
            <a:off x="6990711" y="1694354"/>
            <a:ext cx="578994" cy="1948513"/>
          </a:xfrm>
          <a:custGeom>
            <a:avLst/>
            <a:gdLst>
              <a:gd name="T0" fmla="*/ 648 w 752"/>
              <a:gd name="T1" fmla="*/ 0 h 2692"/>
              <a:gd name="T2" fmla="*/ 751 w 752"/>
              <a:gd name="T3" fmla="*/ 109 h 2692"/>
              <a:gd name="T4" fmla="*/ 751 w 752"/>
              <a:gd name="T5" fmla="*/ 2582 h 2692"/>
              <a:gd name="T6" fmla="*/ 648 w 752"/>
              <a:gd name="T7" fmla="*/ 2691 h 2692"/>
              <a:gd name="T8" fmla="*/ 0 w 752"/>
              <a:gd name="T9" fmla="*/ 2691 h 2692"/>
              <a:gd name="T10" fmla="*/ 0 w 752"/>
              <a:gd name="T11" fmla="*/ 0 h 2692"/>
              <a:gd name="T12" fmla="*/ 648 w 752"/>
              <a:gd name="T13" fmla="*/ 0 h 2692"/>
              <a:gd name="T14" fmla="*/ 648 w 752"/>
              <a:gd name="T1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2692">
                <a:moveTo>
                  <a:pt x="648" y="0"/>
                </a:moveTo>
                <a:cubicBezTo>
                  <a:pt x="703" y="0"/>
                  <a:pt x="751" y="49"/>
                  <a:pt x="751" y="109"/>
                </a:cubicBezTo>
                <a:cubicBezTo>
                  <a:pt x="751" y="109"/>
                  <a:pt x="751" y="109"/>
                  <a:pt x="751" y="2582"/>
                </a:cubicBezTo>
                <a:cubicBezTo>
                  <a:pt x="751" y="2642"/>
                  <a:pt x="703" y="2691"/>
                  <a:pt x="648" y="2691"/>
                </a:cubicBezTo>
                <a:cubicBezTo>
                  <a:pt x="648" y="2691"/>
                  <a:pt x="648" y="2691"/>
                  <a:pt x="0" y="2691"/>
                </a:cubicBezTo>
                <a:cubicBezTo>
                  <a:pt x="0" y="2691"/>
                  <a:pt x="0" y="2691"/>
                  <a:pt x="0" y="0"/>
                </a:cubicBezTo>
                <a:cubicBezTo>
                  <a:pt x="0" y="0"/>
                  <a:pt x="0" y="0"/>
                  <a:pt x="648" y="0"/>
                </a:cubicBezTo>
                <a:lnTo>
                  <a:pt x="648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225" dirty="0"/>
          </a:p>
        </p:txBody>
      </p:sp>
      <p:sp>
        <p:nvSpPr>
          <p:cNvPr id="2462" name="Freeform 1976"/>
          <p:cNvSpPr>
            <a:spLocks noChangeArrowheads="1"/>
          </p:cNvSpPr>
          <p:nvPr/>
        </p:nvSpPr>
        <p:spPr bwMode="auto">
          <a:xfrm>
            <a:off x="6428645" y="1951699"/>
            <a:ext cx="1141058" cy="744953"/>
          </a:xfrm>
          <a:custGeom>
            <a:avLst/>
            <a:gdLst>
              <a:gd name="T0" fmla="*/ 1484 w 1485"/>
              <a:gd name="T1" fmla="*/ 969 h 970"/>
              <a:gd name="T2" fmla="*/ 0 w 1485"/>
              <a:gd name="T3" fmla="*/ 969 h 970"/>
              <a:gd name="T4" fmla="*/ 0 w 1485"/>
              <a:gd name="T5" fmla="*/ 0 h 970"/>
              <a:gd name="T6" fmla="*/ 1484 w 1485"/>
              <a:gd name="T7" fmla="*/ 0 h 970"/>
              <a:gd name="T8" fmla="*/ 1484 w 1485"/>
              <a:gd name="T9" fmla="*/ 969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5" h="970">
                <a:moveTo>
                  <a:pt x="1484" y="969"/>
                </a:moveTo>
                <a:lnTo>
                  <a:pt x="0" y="969"/>
                </a:lnTo>
                <a:lnTo>
                  <a:pt x="0" y="0"/>
                </a:lnTo>
                <a:lnTo>
                  <a:pt x="1484" y="0"/>
                </a:lnTo>
                <a:lnTo>
                  <a:pt x="1484" y="969"/>
                </a:lnTo>
              </a:path>
            </a:pathLst>
          </a:custGeom>
          <a:solidFill>
            <a:srgbClr val="F1F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225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64" name="TextBox 2463"/>
          <p:cNvSpPr txBox="1"/>
          <p:nvPr/>
        </p:nvSpPr>
        <p:spPr>
          <a:xfrm>
            <a:off x="2891130" y="2953996"/>
            <a:ext cx="1002957" cy="498584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All phone lines will be placed on mute</a:t>
            </a:r>
          </a:p>
        </p:txBody>
      </p:sp>
      <p:sp>
        <p:nvSpPr>
          <p:cNvPr id="2465" name="TextBox 2464"/>
          <p:cNvSpPr txBox="1"/>
          <p:nvPr/>
        </p:nvSpPr>
        <p:spPr>
          <a:xfrm>
            <a:off x="4088610" y="2936532"/>
            <a:ext cx="1002957" cy="498584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Please enter questions into the chat box</a:t>
            </a:r>
          </a:p>
        </p:txBody>
      </p:sp>
      <p:sp>
        <p:nvSpPr>
          <p:cNvPr id="2466" name="TextBox 2465"/>
          <p:cNvSpPr txBox="1"/>
          <p:nvPr/>
        </p:nvSpPr>
        <p:spPr>
          <a:xfrm>
            <a:off x="5292306" y="3005783"/>
            <a:ext cx="1002957" cy="360084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This webinar is being recorded</a:t>
            </a:r>
          </a:p>
        </p:txBody>
      </p:sp>
      <p:sp>
        <p:nvSpPr>
          <p:cNvPr id="2467" name="TextBox 2466"/>
          <p:cNvSpPr txBox="1"/>
          <p:nvPr/>
        </p:nvSpPr>
        <p:spPr>
          <a:xfrm>
            <a:off x="6489233" y="2867283"/>
            <a:ext cx="1002957" cy="914082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The slides and recording will be available after the presentation</a:t>
            </a: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468" name="TextBox 2467"/>
          <p:cNvSpPr txBox="1"/>
          <p:nvPr/>
        </p:nvSpPr>
        <p:spPr>
          <a:xfrm>
            <a:off x="1590185" y="2867283"/>
            <a:ext cx="1168115" cy="498584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45-minute webinar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w/ Q &amp; 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154220" y="181132"/>
            <a:ext cx="2835570" cy="637263"/>
            <a:chOff x="8387486" y="483017"/>
            <a:chExt cx="7561523" cy="1699370"/>
          </a:xfrm>
        </p:grpSpPr>
        <p:sp>
          <p:nvSpPr>
            <p:cNvPr id="36" name="TextBox 35"/>
            <p:cNvSpPr txBox="1"/>
            <p:nvPr/>
          </p:nvSpPr>
          <p:spPr>
            <a:xfrm>
              <a:off x="8387486" y="483017"/>
              <a:ext cx="7561523" cy="1015647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US" sz="2250" b="1" dirty="0">
                  <a:solidFill>
                    <a:schemeClr val="tx2"/>
                  </a:solidFill>
                  <a:latin typeface="Lato Regular"/>
                  <a:cs typeface="Lato Regular"/>
                </a:rPr>
                <a:t>Housekeeping Items</a:t>
              </a:r>
              <a:endParaRPr lang="id-ID" sz="225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412311" y="2090950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52" tIns="17127" rIns="34252" bIns="17127" rtlCol="0" anchor="ctr"/>
            <a:lstStyle/>
            <a:p>
              <a:pPr algn="ctr"/>
              <a:endParaRPr lang="en-US" sz="506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2" name="Shape 2526"/>
          <p:cNvSpPr/>
          <p:nvPr/>
        </p:nvSpPr>
        <p:spPr>
          <a:xfrm>
            <a:off x="1917158" y="2076216"/>
            <a:ext cx="524295" cy="524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5357" tIns="5357" rIns="5357" bIns="5357" anchor="ctr"/>
          <a:lstStyle/>
          <a:p>
            <a:pPr defTabSz="6427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22" dirty="0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34" name="Shape 2587"/>
          <p:cNvSpPr/>
          <p:nvPr/>
        </p:nvSpPr>
        <p:spPr>
          <a:xfrm>
            <a:off x="6729611" y="2092282"/>
            <a:ext cx="509168" cy="509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5357" tIns="5357" rIns="5357" bIns="5357" anchor="ctr"/>
          <a:lstStyle/>
          <a:p>
            <a:pPr defTabSz="6427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22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0" name="Shape 2553"/>
          <p:cNvSpPr/>
          <p:nvPr/>
        </p:nvSpPr>
        <p:spPr>
          <a:xfrm>
            <a:off x="4327995" y="2110995"/>
            <a:ext cx="503459" cy="457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5357" tIns="5357" rIns="5357" bIns="5357" anchor="ctr"/>
          <a:lstStyle/>
          <a:p>
            <a:pPr defTabSz="6427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22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2" name="Shape 2628"/>
          <p:cNvSpPr/>
          <p:nvPr/>
        </p:nvSpPr>
        <p:spPr>
          <a:xfrm>
            <a:off x="3101186" y="2120796"/>
            <a:ext cx="479717" cy="47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5357" tIns="5357" rIns="5357" bIns="5357" anchor="ctr"/>
          <a:lstStyle/>
          <a:p>
            <a:pPr defTabSz="6427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22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3" name="Shape 2541"/>
          <p:cNvSpPr/>
          <p:nvPr/>
        </p:nvSpPr>
        <p:spPr>
          <a:xfrm>
            <a:off x="3389778" y="2152203"/>
            <a:ext cx="171310" cy="171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miter lim="400000"/>
          </a:ln>
        </p:spPr>
        <p:txBody>
          <a:bodyPr lIns="5357" tIns="5357" rIns="5357" bIns="5357" anchor="ctr"/>
          <a:lstStyle/>
          <a:p>
            <a:pPr defTabSz="6427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22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45" name="Shape 2641"/>
          <p:cNvSpPr/>
          <p:nvPr/>
        </p:nvSpPr>
        <p:spPr>
          <a:xfrm>
            <a:off x="5552037" y="2180721"/>
            <a:ext cx="484083" cy="308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5357" tIns="5357" rIns="5357" bIns="5357" anchor="ctr"/>
          <a:lstStyle/>
          <a:p>
            <a:pPr defTabSz="6427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22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67683089"/>
      </p:ext>
    </p:extLst>
  </p:cSld>
  <p:clrMapOvr>
    <a:masterClrMapping/>
  </p:clrMapOvr>
  <p:transition spd="slow" advClick="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78770" y="-552601"/>
            <a:ext cx="2140968" cy="602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552" b="1" spc="300" dirty="0">
                <a:solidFill>
                  <a:schemeClr val="bg1">
                    <a:lumMod val="9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5132" y="0"/>
            <a:ext cx="3253368" cy="5143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10441" y="2755614"/>
            <a:ext cx="44734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4747" y="2133465"/>
            <a:ext cx="300114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50" b="1" spc="3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QUESTIONS?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8697" y="1653242"/>
            <a:ext cx="196111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Contact KeyedIn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603259" y="2124040"/>
            <a:ext cx="2096710" cy="1008762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+mj-lt"/>
              </a:rPr>
              <a:t>E-mail – </a:t>
            </a:r>
            <a:r>
              <a:rPr lang="it-IT" sz="900" b="1" dirty="0">
                <a:solidFill>
                  <a:schemeClr val="bg1"/>
                </a:solidFill>
                <a:latin typeface="+mj-lt"/>
              </a:rPr>
              <a:t>info@keyedin.com</a:t>
            </a:r>
            <a:endParaRPr lang="en-US" sz="900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9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900" dirty="0">
                <a:solidFill>
                  <a:schemeClr val="bg1"/>
                </a:solidFill>
                <a:latin typeface="+mj-lt"/>
              </a:rPr>
              <a:t>Phone </a:t>
            </a:r>
            <a:r>
              <a:rPr lang="mr-IN" sz="900" dirty="0">
                <a:solidFill>
                  <a:schemeClr val="bg1"/>
                </a:solidFill>
                <a:latin typeface="+mj-lt"/>
              </a:rPr>
              <a:t>–</a:t>
            </a:r>
            <a:r>
              <a:rPr lang="en-US" sz="900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900" dirty="0">
                <a:solidFill>
                  <a:schemeClr val="bg1"/>
                </a:solidFill>
                <a:latin typeface="+mj-lt"/>
              </a:rPr>
              <a:t>877.932.4402</a:t>
            </a:r>
            <a:endParaRPr lang="en-US" sz="900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sz="9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sz="900" dirty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https://www.keyedin.com/contact-us</a:t>
            </a:r>
          </a:p>
        </p:txBody>
      </p:sp>
      <p:sp>
        <p:nvSpPr>
          <p:cNvPr id="16" name="Freeform 168"/>
          <p:cNvSpPr>
            <a:spLocks noChangeArrowheads="1"/>
          </p:cNvSpPr>
          <p:nvPr/>
        </p:nvSpPr>
        <p:spPr bwMode="auto">
          <a:xfrm>
            <a:off x="6350596" y="2929743"/>
            <a:ext cx="227342" cy="199132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z="506" dirty="0"/>
          </a:p>
        </p:txBody>
      </p:sp>
      <p:sp>
        <p:nvSpPr>
          <p:cNvPr id="17" name="Freeform 160"/>
          <p:cNvSpPr>
            <a:spLocks noChangeArrowheads="1"/>
          </p:cNvSpPr>
          <p:nvPr/>
        </p:nvSpPr>
        <p:spPr bwMode="auto">
          <a:xfrm>
            <a:off x="6362457" y="2178940"/>
            <a:ext cx="215482" cy="150521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z="506" dirty="0"/>
          </a:p>
        </p:txBody>
      </p:sp>
      <p:sp>
        <p:nvSpPr>
          <p:cNvPr id="22" name="Freeform 50"/>
          <p:cNvSpPr>
            <a:spLocks noChangeArrowheads="1"/>
          </p:cNvSpPr>
          <p:nvPr/>
        </p:nvSpPr>
        <p:spPr bwMode="auto">
          <a:xfrm>
            <a:off x="6342066" y="2526411"/>
            <a:ext cx="231036" cy="229203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12859" tIns="6429" rIns="12859" bIns="6429" anchor="ctr"/>
          <a:lstStyle/>
          <a:p>
            <a:pPr>
              <a:defRPr/>
            </a:pPr>
            <a:endParaRPr lang="en-US" sz="506" dirty="0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p:transition spd="slow" advClick="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road, person, outdoor, street&#10;&#10;Description automatically generated">
            <a:extLst>
              <a:ext uri="{FF2B5EF4-FFF2-40B4-BE49-F238E27FC236}">
                <a16:creationId xmlns:a16="http://schemas.microsoft.com/office/drawing/2014/main" id="{D1891CB6-7A8B-9449-A8CF-D9B46C907A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>
            <a:spLocks noChangeAspect="1"/>
          </p:cNvSpPr>
          <p:nvPr/>
        </p:nvSpPr>
        <p:spPr>
          <a:xfrm rot="5400000">
            <a:off x="2010876" y="-1999058"/>
            <a:ext cx="5143500" cy="9141619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9" tIns="45699" rIns="91399" bIns="45699" rtlCol="0" anchor="ctr"/>
          <a:lstStyle/>
          <a:p>
            <a:pPr algn="ctr"/>
            <a:endParaRPr lang="en-US" sz="506" dirty="0"/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>
            <a:off x="2619557" y="2662569"/>
            <a:ext cx="3926143" cy="1495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6" tIns="19046" rIns="19046" bIns="19046" anchor="ctr"/>
          <a:lstStyle/>
          <a:p>
            <a:pPr algn="ctr">
              <a:defRPr/>
            </a:pPr>
            <a:r>
              <a:rPr lang="es-ES" sz="3450" dirty="0">
                <a:solidFill>
                  <a:schemeClr val="bg1"/>
                </a:solidFill>
                <a:latin typeface="Lato Regular"/>
                <a:cs typeface="Lato Regular"/>
              </a:rPr>
              <a:t>THANK YOU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3685274" y="3757326"/>
            <a:ext cx="1798203" cy="0"/>
          </a:xfrm>
          <a:prstGeom prst="line">
            <a:avLst/>
          </a:prstGeom>
          <a:noFill/>
          <a:ln w="25400" cap="flat" cmpd="sng">
            <a:solidFill>
              <a:srgbClr val="DCDEE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s-ES" sz="210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" name="AutoShape 119"/>
          <p:cNvSpPr>
            <a:spLocks/>
          </p:cNvSpPr>
          <p:nvPr/>
        </p:nvSpPr>
        <p:spPr bwMode="auto">
          <a:xfrm>
            <a:off x="3710340" y="1242146"/>
            <a:ext cx="1730079" cy="1723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833"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39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CB25318-2610-41A7-8CA6-CC33965352BE}"/>
              </a:ext>
            </a:extLst>
          </p:cNvPr>
          <p:cNvGrpSpPr/>
          <p:nvPr/>
        </p:nvGrpSpPr>
        <p:grpSpPr>
          <a:xfrm>
            <a:off x="5138133" y="1259158"/>
            <a:ext cx="3574307" cy="340662"/>
            <a:chOff x="5138133" y="1259158"/>
            <a:chExt cx="3574307" cy="340662"/>
          </a:xfrm>
        </p:grpSpPr>
        <p:sp>
          <p:nvSpPr>
            <p:cNvPr id="77" name="TextBox 76"/>
            <p:cNvSpPr txBox="1"/>
            <p:nvPr/>
          </p:nvSpPr>
          <p:spPr>
            <a:xfrm>
              <a:off x="5576631" y="1322534"/>
              <a:ext cx="3135809" cy="213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CA" sz="1200" b="1" dirty="0">
                  <a:solidFill>
                    <a:schemeClr val="tx2"/>
                  </a:solidFill>
                </a:rPr>
                <a:t>Need for Agile Portfolio Management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454DF4-F91C-42D0-ADC0-ECEFE6763E6C}"/>
                </a:ext>
              </a:extLst>
            </p:cNvPr>
            <p:cNvGrpSpPr/>
            <p:nvPr/>
          </p:nvGrpSpPr>
          <p:grpSpPr>
            <a:xfrm>
              <a:off x="5138133" y="1259158"/>
              <a:ext cx="340529" cy="340662"/>
              <a:chOff x="5138133" y="1259158"/>
              <a:chExt cx="340529" cy="34066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138133" y="1259158"/>
                <a:ext cx="340529" cy="3406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506" dirty="0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5200686" y="1342944"/>
                <a:ext cx="198937" cy="153570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6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EE5FBC-4B44-40B9-BA28-276716E4DE57}"/>
              </a:ext>
            </a:extLst>
          </p:cNvPr>
          <p:cNvGrpSpPr/>
          <p:nvPr/>
        </p:nvGrpSpPr>
        <p:grpSpPr>
          <a:xfrm>
            <a:off x="5138134" y="1889909"/>
            <a:ext cx="3742463" cy="340662"/>
            <a:chOff x="5138134" y="1896062"/>
            <a:chExt cx="3742463" cy="340662"/>
          </a:xfrm>
        </p:grpSpPr>
        <p:sp>
          <p:nvSpPr>
            <p:cNvPr id="87" name="TextBox 86"/>
            <p:cNvSpPr txBox="1"/>
            <p:nvPr/>
          </p:nvSpPr>
          <p:spPr>
            <a:xfrm>
              <a:off x="5575189" y="1946654"/>
              <a:ext cx="3305408" cy="2394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CA" sz="1200" b="1" dirty="0">
                  <a:solidFill>
                    <a:schemeClr val="tx2"/>
                  </a:solidFill>
                </a:rPr>
                <a:t>Agile Portfolio Principles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DC3B5E-FB9E-4CF3-9791-FD677B1899A0}"/>
                </a:ext>
              </a:extLst>
            </p:cNvPr>
            <p:cNvGrpSpPr/>
            <p:nvPr/>
          </p:nvGrpSpPr>
          <p:grpSpPr>
            <a:xfrm>
              <a:off x="5138134" y="1896062"/>
              <a:ext cx="340529" cy="340662"/>
              <a:chOff x="5138134" y="1896062"/>
              <a:chExt cx="340529" cy="34066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138134" y="1896062"/>
                <a:ext cx="340529" cy="34066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506" dirty="0"/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5200686" y="1992609"/>
                <a:ext cx="198937" cy="153570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6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9C36E6-7E80-4B33-AA74-0710F96AA00B}"/>
              </a:ext>
            </a:extLst>
          </p:cNvPr>
          <p:cNvGrpSpPr/>
          <p:nvPr/>
        </p:nvGrpSpPr>
        <p:grpSpPr>
          <a:xfrm>
            <a:off x="5138134" y="2466870"/>
            <a:ext cx="3870863" cy="409336"/>
            <a:chOff x="5138134" y="2466870"/>
            <a:chExt cx="3870863" cy="409336"/>
          </a:xfrm>
        </p:grpSpPr>
        <p:sp>
          <p:nvSpPr>
            <p:cNvPr id="91" name="TextBox 90"/>
            <p:cNvSpPr txBox="1"/>
            <p:nvPr/>
          </p:nvSpPr>
          <p:spPr>
            <a:xfrm>
              <a:off x="5575189" y="2466870"/>
              <a:ext cx="3433808" cy="3704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CA" sz="1200" b="1" dirty="0">
                  <a:solidFill>
                    <a:schemeClr val="tx2"/>
                  </a:solidFill>
                </a:rPr>
                <a:t>Four Key Areas to operate with agility</a:t>
              </a:r>
              <a:br>
                <a:rPr lang="en-CA" sz="1200" b="1" dirty="0">
                  <a:solidFill>
                    <a:schemeClr val="tx2"/>
                  </a:solidFill>
                </a:rPr>
              </a:br>
              <a:r>
                <a:rPr lang="en-CA" sz="1200" b="1" dirty="0">
                  <a:solidFill>
                    <a:schemeClr val="tx2"/>
                  </a:solidFill>
                </a:rPr>
                <a:t>Product Review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99FA4D5-7C4D-424B-8572-0507DA3B2EF5}"/>
                </a:ext>
              </a:extLst>
            </p:cNvPr>
            <p:cNvGrpSpPr/>
            <p:nvPr/>
          </p:nvGrpSpPr>
          <p:grpSpPr>
            <a:xfrm>
              <a:off x="5138134" y="2535544"/>
              <a:ext cx="340529" cy="340662"/>
              <a:chOff x="5138134" y="2556377"/>
              <a:chExt cx="340529" cy="340662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138134" y="2556377"/>
                <a:ext cx="340529" cy="34066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506" dirty="0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5200686" y="2639414"/>
                <a:ext cx="198937" cy="153570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6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F6DE6D-8BBC-4219-89F1-2F10CE1B66DB}"/>
              </a:ext>
            </a:extLst>
          </p:cNvPr>
          <p:cNvGrpSpPr/>
          <p:nvPr/>
        </p:nvGrpSpPr>
        <p:grpSpPr>
          <a:xfrm>
            <a:off x="5138134" y="3181179"/>
            <a:ext cx="3870863" cy="340662"/>
            <a:chOff x="5138134" y="3204899"/>
            <a:chExt cx="3870863" cy="340662"/>
          </a:xfrm>
        </p:grpSpPr>
        <p:sp>
          <p:nvSpPr>
            <p:cNvPr id="82" name="TextBox 81"/>
            <p:cNvSpPr txBox="1"/>
            <p:nvPr/>
          </p:nvSpPr>
          <p:spPr>
            <a:xfrm>
              <a:off x="5575189" y="3257245"/>
              <a:ext cx="3433808" cy="235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CA" sz="1200" b="1" dirty="0">
                  <a:solidFill>
                    <a:schemeClr val="tx2"/>
                  </a:solidFill>
                </a:rPr>
                <a:t>Cautions and Considerations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3FFE649-826E-45E7-837F-4E7FC1164835}"/>
                </a:ext>
              </a:extLst>
            </p:cNvPr>
            <p:cNvGrpSpPr/>
            <p:nvPr/>
          </p:nvGrpSpPr>
          <p:grpSpPr>
            <a:xfrm>
              <a:off x="5138134" y="3204899"/>
              <a:ext cx="340529" cy="340662"/>
              <a:chOff x="5138134" y="3204899"/>
              <a:chExt cx="340529" cy="34066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5138134" y="3204899"/>
                <a:ext cx="340529" cy="3406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506" dirty="0"/>
              </a:p>
            </p:txBody>
          </p:sp>
          <p:sp>
            <p:nvSpPr>
              <p:cNvPr id="60" name="Freeform 29"/>
              <p:cNvSpPr>
                <a:spLocks/>
              </p:cNvSpPr>
              <p:nvPr/>
            </p:nvSpPr>
            <p:spPr bwMode="auto">
              <a:xfrm>
                <a:off x="5200686" y="3292149"/>
                <a:ext cx="198937" cy="153570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6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666668" y="181133"/>
            <a:ext cx="2188791" cy="718112"/>
            <a:chOff x="9249871" y="483017"/>
            <a:chExt cx="5836778" cy="1914965"/>
          </a:xfrm>
        </p:grpSpPr>
        <p:sp>
          <p:nvSpPr>
            <p:cNvPr id="26" name="TextBox 25"/>
            <p:cNvSpPr txBox="1"/>
            <p:nvPr/>
          </p:nvSpPr>
          <p:spPr>
            <a:xfrm>
              <a:off x="9249871" y="483017"/>
              <a:ext cx="5836778" cy="1015645"/>
            </a:xfrm>
            <a:prstGeom prst="rect">
              <a:avLst/>
            </a:prstGeom>
            <a:noFill/>
          </p:spPr>
          <p:txBody>
            <a:bodyPr wrap="none" lIns="34283" tIns="17142" rIns="34283" bIns="17142" rtlCol="0">
              <a:spAutoFit/>
            </a:bodyPr>
            <a:lstStyle/>
            <a:p>
              <a:pPr algn="ctr"/>
              <a:r>
                <a:rPr lang="en-US" sz="2250" b="1" dirty="0">
                  <a:solidFill>
                    <a:schemeClr val="tx2"/>
                  </a:solidFill>
                  <a:latin typeface="Lato Regular"/>
                  <a:cs typeface="Lato Regular"/>
                </a:rPr>
                <a:t>Today’s Agenda</a:t>
              </a:r>
              <a:endParaRPr lang="id-ID" sz="225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412311" y="2306545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52" tIns="17127" rIns="34252" bIns="17127" rtlCol="0" anchor="ctr"/>
            <a:lstStyle/>
            <a:p>
              <a:pPr algn="ctr"/>
              <a:endParaRPr lang="en-US" sz="506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42F30A-2D58-4384-8509-E754E94485C2}"/>
              </a:ext>
            </a:extLst>
          </p:cNvPr>
          <p:cNvGrpSpPr/>
          <p:nvPr/>
        </p:nvGrpSpPr>
        <p:grpSpPr>
          <a:xfrm>
            <a:off x="5138134" y="3811931"/>
            <a:ext cx="3121268" cy="340662"/>
            <a:chOff x="5138134" y="3811931"/>
            <a:chExt cx="3121268" cy="3406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12A9A3-198A-40D6-90AD-EB573FE6CB2C}"/>
                </a:ext>
              </a:extLst>
            </p:cNvPr>
            <p:cNvGrpSpPr/>
            <p:nvPr/>
          </p:nvGrpSpPr>
          <p:grpSpPr>
            <a:xfrm>
              <a:off x="5138134" y="3811931"/>
              <a:ext cx="340529" cy="340662"/>
              <a:chOff x="5138134" y="3811931"/>
              <a:chExt cx="340529" cy="34066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98434D5-BD14-8041-B994-F8869FCC46B8}"/>
                  </a:ext>
                </a:extLst>
              </p:cNvPr>
              <p:cNvSpPr/>
              <p:nvPr/>
            </p:nvSpPr>
            <p:spPr>
              <a:xfrm>
                <a:off x="5138134" y="3811931"/>
                <a:ext cx="340529" cy="340662"/>
              </a:xfrm>
              <a:prstGeom prst="rect">
                <a:avLst/>
              </a:prstGeom>
              <a:solidFill>
                <a:srgbClr val="7EB84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506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C17FB925-EEE4-934A-BC6D-72A2F6D7F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930" y="3905477"/>
                <a:ext cx="198937" cy="153570"/>
              </a:xfrm>
              <a:custGeom>
                <a:avLst/>
                <a:gdLst/>
                <a:ahLst/>
                <a:cxnLst>
                  <a:cxn ang="0">
                    <a:pos x="58" y="12"/>
                  </a:cxn>
                  <a:cxn ang="0">
                    <a:pos x="30" y="39"/>
                  </a:cxn>
                  <a:cxn ang="0">
                    <a:pos x="25" y="44"/>
                  </a:cxn>
                  <a:cxn ang="0">
                    <a:pos x="23" y="45"/>
                  </a:cxn>
                  <a:cxn ang="0">
                    <a:pos x="20" y="44"/>
                  </a:cxn>
                  <a:cxn ang="0">
                    <a:pos x="15" y="39"/>
                  </a:cxn>
                  <a:cxn ang="0">
                    <a:pos x="1" y="26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6" y="15"/>
                  </a:cxn>
                  <a:cxn ang="0">
                    <a:pos x="9" y="14"/>
                  </a:cxn>
                  <a:cxn ang="0">
                    <a:pos x="11" y="15"/>
                  </a:cxn>
                  <a:cxn ang="0">
                    <a:pos x="23" y="26"/>
                  </a:cxn>
                  <a:cxn ang="0">
                    <a:pos x="47" y="1"/>
                  </a:cxn>
                  <a:cxn ang="0">
                    <a:pos x="50" y="0"/>
                  </a:cxn>
                  <a:cxn ang="0">
                    <a:pos x="53" y="1"/>
                  </a:cxn>
                  <a:cxn ang="0">
                    <a:pos x="58" y="7"/>
                  </a:cxn>
                  <a:cxn ang="0">
                    <a:pos x="59" y="9"/>
                  </a:cxn>
                  <a:cxn ang="0">
                    <a:pos x="58" y="12"/>
                  </a:cxn>
                </a:cxnLst>
                <a:rect l="0" t="0" r="r" b="b"/>
                <a:pathLst>
                  <a:path w="59" h="45">
                    <a:moveTo>
                      <a:pt x="58" y="12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2" y="45"/>
                      <a:pt x="21" y="45"/>
                      <a:pt x="20" y="44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5"/>
                      <a:pt x="0" y="24"/>
                      <a:pt x="0" y="23"/>
                    </a:cubicBezTo>
                    <a:cubicBezTo>
                      <a:pt x="0" y="22"/>
                      <a:pt x="0" y="21"/>
                      <a:pt x="1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8" y="1"/>
                      <a:pt x="49" y="0"/>
                      <a:pt x="50" y="0"/>
                    </a:cubicBezTo>
                    <a:cubicBezTo>
                      <a:pt x="51" y="0"/>
                      <a:pt x="52" y="1"/>
                      <a:pt x="53" y="1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9" y="8"/>
                      <a:pt x="59" y="9"/>
                    </a:cubicBezTo>
                    <a:cubicBezTo>
                      <a:pt x="59" y="10"/>
                      <a:pt x="58" y="11"/>
                      <a:pt x="58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34290" tIns="17145" rIns="34290" bIns="1714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6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DDBA77-BAA2-994A-8D28-63752908F2BD}"/>
                </a:ext>
              </a:extLst>
            </p:cNvPr>
            <p:cNvSpPr txBox="1"/>
            <p:nvPr/>
          </p:nvSpPr>
          <p:spPr>
            <a:xfrm>
              <a:off x="5576628" y="3864277"/>
              <a:ext cx="2682774" cy="2359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450"/>
                </a:spcAft>
              </a:pPr>
              <a:r>
                <a:rPr lang="en-CA" sz="1200" b="1" dirty="0">
                  <a:solidFill>
                    <a:schemeClr val="tx2"/>
                  </a:solidFill>
                </a:rPr>
                <a:t>Key Takeaways / Q&amp;A</a:t>
              </a:r>
            </a:p>
          </p:txBody>
        </p:sp>
      </p:grpSp>
      <p:pic>
        <p:nvPicPr>
          <p:cNvPr id="10" name="Picture Placeholder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4938789-F7CE-0C49-9B71-20186EAD1B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9883408"/>
      </p:ext>
    </p:extLst>
  </p:cSld>
  <p:clrMapOvr>
    <a:masterClrMapping/>
  </p:clrMapOvr>
  <p:transition spd="slow" advClick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690121" y="1563803"/>
            <a:ext cx="1962775" cy="1692047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12"/>
            <a:endParaRPr lang="en-US" sz="101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32D6E-E951-F344-8959-4D70D16CD275}"/>
              </a:ext>
            </a:extLst>
          </p:cNvPr>
          <p:cNvSpPr txBox="1"/>
          <p:nvPr/>
        </p:nvSpPr>
        <p:spPr>
          <a:xfrm>
            <a:off x="3002721" y="836841"/>
            <a:ext cx="416312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5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TODAY’S PRESENTER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C0A6F-49D3-9E4A-8ED0-E5136DA23F09}"/>
              </a:ext>
            </a:extLst>
          </p:cNvPr>
          <p:cNvSpPr txBox="1"/>
          <p:nvPr/>
        </p:nvSpPr>
        <p:spPr>
          <a:xfrm>
            <a:off x="3065045" y="1684535"/>
            <a:ext cx="410080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200" b="1" dirty="0">
                <a:latin typeface="Lato Light" charset="0"/>
                <a:ea typeface="Lato Light" charset="0"/>
                <a:cs typeface="Lato Light" charset="0"/>
              </a:rPr>
              <a:t>Director of Solutions, Customer Experience @ KeyedIn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ED36E3-2E8D-0E46-BF01-4401FB738533}"/>
              </a:ext>
            </a:extLst>
          </p:cNvPr>
          <p:cNvCxnSpPr>
            <a:cxnSpLocks/>
          </p:cNvCxnSpPr>
          <p:nvPr/>
        </p:nvCxnSpPr>
        <p:spPr>
          <a:xfrm>
            <a:off x="3111189" y="1503945"/>
            <a:ext cx="3945827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99EED2E6-BA44-D64C-934E-5B9EE60E049E}"/>
              </a:ext>
            </a:extLst>
          </p:cNvPr>
          <p:cNvSpPr txBox="1">
            <a:spLocks/>
          </p:cNvSpPr>
          <p:nvPr/>
        </p:nvSpPr>
        <p:spPr>
          <a:xfrm>
            <a:off x="3002721" y="2142123"/>
            <a:ext cx="5387231" cy="2130031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Leads KeyedIn product solutions to help PMO leaders and project teams on identify and solve business problems with innovative solutions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Spent eleven years at Changepoint working with the Changepoint and Daptiv Solutions in Field Enablement, Product Management, and Customer Success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1200" dirty="0">
                <a:latin typeface="+mn-lt"/>
              </a:rPr>
              <a:t>Owner in technical consulting firm for thirteen years covering project accounting systems, infrastructure, and custom development efforts tied to those solutions.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AB1A5-3462-5B46-B6E9-FF4F1168FA6F}"/>
              </a:ext>
            </a:extLst>
          </p:cNvPr>
          <p:cNvSpPr/>
          <p:nvPr/>
        </p:nvSpPr>
        <p:spPr>
          <a:xfrm>
            <a:off x="971384" y="3452352"/>
            <a:ext cx="1315865" cy="259851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62FD87-33E2-0446-98A5-6C535215BD23}"/>
              </a:ext>
            </a:extLst>
          </p:cNvPr>
          <p:cNvSpPr txBox="1"/>
          <p:nvPr/>
        </p:nvSpPr>
        <p:spPr>
          <a:xfrm>
            <a:off x="1146818" y="3449349"/>
            <a:ext cx="962699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Tom Raper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A8D2B6B8-93D2-9C44-A11F-56345D07D00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86" y="1431728"/>
            <a:ext cx="1573951" cy="1956197"/>
          </a:xfrm>
        </p:spPr>
      </p:pic>
    </p:spTree>
    <p:extLst>
      <p:ext uri="{BB962C8B-B14F-4D97-AF65-F5344CB8AC3E}">
        <p14:creationId xmlns:p14="http://schemas.microsoft.com/office/powerpoint/2010/main" val="1998450344"/>
      </p:ext>
    </p:extLst>
  </p:cSld>
  <p:clrMapOvr>
    <a:masterClrMapping/>
  </p:clrMapOvr>
  <p:transition spd="slow" advClick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090" y="1293506"/>
            <a:ext cx="4365911" cy="2001537"/>
          </a:xfrm>
          <a:prstGeom prst="rect">
            <a:avLst/>
          </a:prstGeom>
          <a:noFill/>
        </p:spPr>
        <p:txBody>
          <a:bodyPr wrap="square" lIns="82261" tIns="41130" rIns="82261" bIns="41130" rtlCol="0">
            <a:spAutoFit/>
          </a:bodyPr>
          <a:lstStyle/>
          <a:p>
            <a:pPr marL="385678" indent="-385678">
              <a:spcAft>
                <a:spcPts val="1575"/>
              </a:spcAft>
              <a:buFont typeface="+mj-lt"/>
              <a:buAutoNum type="arabicPeriod"/>
            </a:pPr>
            <a:r>
              <a:rPr lang="en-CA" sz="1400" dirty="0">
                <a:ea typeface="Arial Regular" charset="0"/>
                <a:cs typeface="Arial Regular" charset="0"/>
              </a:rPr>
              <a:t>The high cost of making the wrong investments</a:t>
            </a:r>
            <a:br>
              <a:rPr lang="en-CA" sz="1400" dirty="0">
                <a:ea typeface="Arial Regular" charset="0"/>
                <a:cs typeface="Arial Regular" charset="0"/>
              </a:rPr>
            </a:br>
            <a:r>
              <a:rPr lang="en-CA" sz="1400" dirty="0">
                <a:solidFill>
                  <a:schemeClr val="accent2">
                    <a:lumMod val="75000"/>
                  </a:schemeClr>
                </a:solidFill>
                <a:ea typeface="Arial Regular" charset="0"/>
                <a:cs typeface="Arial Regular" charset="0"/>
              </a:rPr>
              <a:t>Which way to go?</a:t>
            </a:r>
          </a:p>
          <a:p>
            <a:pPr marL="385678" indent="-385678">
              <a:spcAft>
                <a:spcPts val="1575"/>
              </a:spcAft>
              <a:buFont typeface="+mj-lt"/>
              <a:buAutoNum type="arabicPeriod"/>
            </a:pPr>
            <a:r>
              <a:rPr lang="en-CA" sz="1400" dirty="0">
                <a:ea typeface="Arial Regular" charset="0"/>
                <a:cs typeface="Arial Regular" charset="0"/>
              </a:rPr>
              <a:t>The need to deliver faster</a:t>
            </a:r>
            <a:br>
              <a:rPr lang="en-CA" sz="1400" dirty="0">
                <a:ea typeface="Arial Regular" charset="0"/>
                <a:cs typeface="Arial Regular" charset="0"/>
              </a:rPr>
            </a:br>
            <a:r>
              <a:rPr lang="en-CA" sz="1400" dirty="0">
                <a:solidFill>
                  <a:schemeClr val="accent2">
                    <a:lumMod val="75000"/>
                  </a:schemeClr>
                </a:solidFill>
                <a:ea typeface="Arial Regular" charset="0"/>
                <a:cs typeface="Arial Regular" charset="0"/>
              </a:rPr>
              <a:t>Keeping up or staying ahead?</a:t>
            </a:r>
          </a:p>
          <a:p>
            <a:pPr marL="385678" indent="-385678">
              <a:spcAft>
                <a:spcPts val="1575"/>
              </a:spcAft>
              <a:buFont typeface="+mj-lt"/>
              <a:buAutoNum type="arabicPeriod"/>
            </a:pPr>
            <a:r>
              <a:rPr lang="en-CA" sz="1400" dirty="0">
                <a:ea typeface="Arial Regular" charset="0"/>
                <a:cs typeface="Arial Regular" charset="0"/>
              </a:rPr>
              <a:t>The urgency to create business value</a:t>
            </a:r>
            <a:br>
              <a:rPr lang="en-CA" sz="1400" dirty="0">
                <a:ea typeface="Arial Regular" charset="0"/>
                <a:cs typeface="Arial Regular" charset="0"/>
              </a:rPr>
            </a:br>
            <a:r>
              <a:rPr lang="en-CA" sz="1400" dirty="0">
                <a:solidFill>
                  <a:schemeClr val="accent2">
                    <a:lumMod val="75000"/>
                  </a:schemeClr>
                </a:solidFill>
                <a:ea typeface="Arial Regular" charset="0"/>
                <a:cs typeface="Arial Regular" charset="0"/>
              </a:rPr>
              <a:t>What are we working on vs. </a:t>
            </a:r>
            <a:br>
              <a:rPr lang="en-CA" sz="1400" dirty="0">
                <a:solidFill>
                  <a:schemeClr val="accent2">
                    <a:lumMod val="75000"/>
                  </a:schemeClr>
                </a:solidFill>
                <a:ea typeface="Arial Regular" charset="0"/>
                <a:cs typeface="Arial Regular" charset="0"/>
              </a:rPr>
            </a:br>
            <a:r>
              <a:rPr lang="en-CA" sz="1400" dirty="0">
                <a:solidFill>
                  <a:schemeClr val="accent2">
                    <a:lumMod val="75000"/>
                  </a:schemeClr>
                </a:solidFill>
                <a:ea typeface="Arial Regular" charset="0"/>
                <a:cs typeface="Arial Regular" charset="0"/>
              </a:rPr>
              <a:t>why are we working on it?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781" y="283528"/>
            <a:ext cx="481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ea typeface="Arial Black" charset="0"/>
                <a:cs typeface="Arial Black" charset="0"/>
              </a:rPr>
              <a:t>THE NEED FOR AGILE </a:t>
            </a:r>
          </a:p>
          <a:p>
            <a:r>
              <a:rPr lang="en-US" sz="2400" b="1" dirty="0">
                <a:solidFill>
                  <a:schemeClr val="tx2"/>
                </a:solidFill>
                <a:latin typeface="+mj-lt"/>
                <a:ea typeface="Arial Black" charset="0"/>
                <a:cs typeface="Arial Black" charset="0"/>
              </a:rPr>
              <a:t>PORTFOLIO MANAGEMENT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A039020-F4EE-9A48-9600-5B1A9381BC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735" y="4854710"/>
            <a:ext cx="1249074" cy="248858"/>
          </a:xfrm>
          <a:prstGeom prst="rect">
            <a:avLst/>
          </a:prstGeom>
        </p:spPr>
      </p:pic>
      <p:pic>
        <p:nvPicPr>
          <p:cNvPr id="8" name="Picture Placeholder 7" descr="A person holding a sign&#10;&#10;Description automatically generated">
            <a:extLst>
              <a:ext uri="{FF2B5EF4-FFF2-40B4-BE49-F238E27FC236}">
                <a16:creationId xmlns:a16="http://schemas.microsoft.com/office/drawing/2014/main" id="{08D5E73C-0DB7-3244-9867-97A04CA7B7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439" y="671"/>
            <a:ext cx="4036373" cy="5142161"/>
          </a:xfrm>
        </p:spPr>
      </p:pic>
    </p:spTree>
    <p:extLst>
      <p:ext uri="{BB962C8B-B14F-4D97-AF65-F5344CB8AC3E}">
        <p14:creationId xmlns:p14="http://schemas.microsoft.com/office/powerpoint/2010/main" val="6803785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700282" y="1579536"/>
            <a:ext cx="407709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1" dirty="0">
                <a:ea typeface="Arial" charset="0"/>
                <a:cs typeface="Arial" charset="0"/>
              </a:rPr>
              <a:t>Agile Project Management delivers projects better and faster.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048775-AD63-FC42-B9D7-05DB8A10E3E6}"/>
              </a:ext>
            </a:extLst>
          </p:cNvPr>
          <p:cNvSpPr/>
          <p:nvPr/>
        </p:nvSpPr>
        <p:spPr>
          <a:xfrm>
            <a:off x="4828024" y="1394776"/>
            <a:ext cx="582389" cy="342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2" tIns="17127" rIns="34252" bIns="17127" rtlCol="0" anchor="ctr"/>
          <a:lstStyle/>
          <a:p>
            <a:pPr algn="ctr"/>
            <a:endParaRPr lang="en-US" sz="506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798FA-B3CC-104F-9785-D43E1D693305}"/>
              </a:ext>
            </a:extLst>
          </p:cNvPr>
          <p:cNvSpPr txBox="1"/>
          <p:nvPr/>
        </p:nvSpPr>
        <p:spPr>
          <a:xfrm>
            <a:off x="5111508" y="2130908"/>
            <a:ext cx="3989484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Agile Portfolio Management delivers the best projects.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55BBE8-7496-294A-A2BE-E70E3FCFB066}"/>
              </a:ext>
            </a:extLst>
          </p:cNvPr>
          <p:cNvSpPr/>
          <p:nvPr/>
        </p:nvSpPr>
        <p:spPr>
          <a:xfrm>
            <a:off x="5115487" y="3048986"/>
            <a:ext cx="398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Agile Portfolio Management focuses on the right TEAMS and provides resource agility.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5FBE8-DEC8-204E-9353-E7F2C1F10A6F}"/>
              </a:ext>
            </a:extLst>
          </p:cNvPr>
          <p:cNvSpPr/>
          <p:nvPr/>
        </p:nvSpPr>
        <p:spPr>
          <a:xfrm>
            <a:off x="5111509" y="4151730"/>
            <a:ext cx="3989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Agile Portfolio Management ensures a prioritized backlog and accounts for all project types.</a:t>
            </a:r>
          </a:p>
        </p:txBody>
      </p:sp>
      <p:pic>
        <p:nvPicPr>
          <p:cNvPr id="12" name="Picture Placeholder 11" descr="A picture containing person, outdoor, holding, man&#10;&#10;Description automatically generated">
            <a:extLst>
              <a:ext uri="{FF2B5EF4-FFF2-40B4-BE49-F238E27FC236}">
                <a16:creationId xmlns:a16="http://schemas.microsoft.com/office/drawing/2014/main" id="{1EF5E420-8ED2-034A-B8F9-5F5EDF9A47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2"/>
          <a:stretch/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AFDAA8-E581-DF4B-B95B-74D7A1F5285F}"/>
              </a:ext>
            </a:extLst>
          </p:cNvPr>
          <p:cNvSpPr txBox="1"/>
          <p:nvPr/>
        </p:nvSpPr>
        <p:spPr>
          <a:xfrm>
            <a:off x="4700280" y="314382"/>
            <a:ext cx="4811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ea typeface="Arial Black" charset="0"/>
                <a:cs typeface="Arial Black" charset="0"/>
              </a:rPr>
              <a:t>Isn’t this just glorified </a:t>
            </a:r>
          </a:p>
          <a:p>
            <a:r>
              <a:rPr lang="en-US" sz="2400" b="1" dirty="0">
                <a:solidFill>
                  <a:schemeClr val="tx2"/>
                </a:solidFill>
                <a:latin typeface="+mj-lt"/>
                <a:ea typeface="Arial Black" charset="0"/>
                <a:cs typeface="Arial Black" charset="0"/>
              </a:rPr>
              <a:t>Agile Project Management?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862D2-4917-C144-B2AB-D94B199AAF96}"/>
              </a:ext>
            </a:extLst>
          </p:cNvPr>
          <p:cNvSpPr txBox="1"/>
          <p:nvPr/>
        </p:nvSpPr>
        <p:spPr>
          <a:xfrm>
            <a:off x="4704260" y="2497614"/>
            <a:ext cx="407709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1" dirty="0">
                <a:ea typeface="Arial" charset="0"/>
                <a:cs typeface="Arial" charset="0"/>
              </a:rPr>
              <a:t>Agile Project Management focuses on the right people for the right projects.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BA333-BD23-F446-8E23-DCA625D6C625}"/>
              </a:ext>
            </a:extLst>
          </p:cNvPr>
          <p:cNvSpPr txBox="1"/>
          <p:nvPr/>
        </p:nvSpPr>
        <p:spPr>
          <a:xfrm>
            <a:off x="4698372" y="3600358"/>
            <a:ext cx="407709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1" dirty="0">
                <a:ea typeface="Arial" charset="0"/>
                <a:cs typeface="Arial" charset="0"/>
              </a:rPr>
              <a:t>Agile Project Management reduces risk and prioritizes stakeholder satisfaction.</a:t>
            </a:r>
          </a:p>
        </p:txBody>
      </p:sp>
    </p:spTree>
    <p:extLst>
      <p:ext uri="{BB962C8B-B14F-4D97-AF65-F5344CB8AC3E}">
        <p14:creationId xmlns:p14="http://schemas.microsoft.com/office/powerpoint/2010/main" val="27107334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731954" y="176555"/>
            <a:ext cx="3680096" cy="403951"/>
          </a:xfrm>
          <a:prstGeom prst="rect">
            <a:avLst/>
          </a:prstGeom>
          <a:noFill/>
        </p:spPr>
        <p:txBody>
          <a:bodyPr wrap="none" lIns="34283" tIns="17142" rIns="34283" bIns="17142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  <a:cs typeface="Lato Regular"/>
              </a:rPr>
              <a:t>Agile Portfolio Principles</a:t>
            </a:r>
            <a:endParaRPr lang="id-ID" sz="2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0806" y="766684"/>
            <a:ext cx="582389" cy="342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52" tIns="17127" rIns="34252" bIns="17127" rtlCol="0" anchor="ctr"/>
          <a:lstStyle/>
          <a:p>
            <a:pPr algn="ctr"/>
            <a:endParaRPr lang="en-US" sz="506" dirty="0">
              <a:solidFill>
                <a:schemeClr val="accent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78657E-17DE-4A14-BBA0-901EFDA8516C}"/>
              </a:ext>
            </a:extLst>
          </p:cNvPr>
          <p:cNvGrpSpPr/>
          <p:nvPr/>
        </p:nvGrpSpPr>
        <p:grpSpPr>
          <a:xfrm>
            <a:off x="2847186" y="1085628"/>
            <a:ext cx="4471014" cy="348205"/>
            <a:chOff x="1042640" y="3313743"/>
            <a:chExt cx="11922704" cy="9285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DE637E-7F1C-F641-A9A7-C79926BB787F}"/>
                </a:ext>
              </a:extLst>
            </p:cNvPr>
            <p:cNvSpPr/>
            <p:nvPr/>
          </p:nvSpPr>
          <p:spPr>
            <a:xfrm>
              <a:off x="1042640" y="3313743"/>
              <a:ext cx="908078" cy="9084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/>
                <a:t>1.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F798186-114B-CE4E-944A-BF96F5CC9EBC}"/>
                </a:ext>
              </a:extLst>
            </p:cNvPr>
            <p:cNvSpPr/>
            <p:nvPr/>
          </p:nvSpPr>
          <p:spPr>
            <a:xfrm>
              <a:off x="2194560" y="3349223"/>
              <a:ext cx="10770784" cy="893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Deliver products, not projects.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EC741-C823-443A-A1B9-02CEE92B3CB3}"/>
              </a:ext>
            </a:extLst>
          </p:cNvPr>
          <p:cNvGrpSpPr/>
          <p:nvPr/>
        </p:nvGrpSpPr>
        <p:grpSpPr>
          <a:xfrm>
            <a:off x="2847186" y="1545382"/>
            <a:ext cx="4471014" cy="343354"/>
            <a:chOff x="1042640" y="4627110"/>
            <a:chExt cx="11922704" cy="9156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74D813-C537-104B-B6C3-2E0AD66CA9AF}"/>
                </a:ext>
              </a:extLst>
            </p:cNvPr>
            <p:cNvSpPr/>
            <p:nvPr/>
          </p:nvSpPr>
          <p:spPr>
            <a:xfrm>
              <a:off x="1042640" y="4627110"/>
              <a:ext cx="908078" cy="9084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/>
                <a:t>2.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906035-5993-954B-A5D4-58C1F9550D49}"/>
                </a:ext>
              </a:extLst>
            </p:cNvPr>
            <p:cNvSpPr/>
            <p:nvPr/>
          </p:nvSpPr>
          <p:spPr>
            <a:xfrm>
              <a:off x="2194560" y="4649654"/>
              <a:ext cx="10770784" cy="893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Embrace change</a:t>
              </a:r>
              <a:r>
                <a:rPr lang="en-US" sz="1200" dirty="0"/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2CCF0E-5BB9-4A46-B373-F9ABE31F1FAA}"/>
              </a:ext>
            </a:extLst>
          </p:cNvPr>
          <p:cNvGrpSpPr/>
          <p:nvPr/>
        </p:nvGrpSpPr>
        <p:grpSpPr>
          <a:xfrm>
            <a:off x="2847186" y="2053509"/>
            <a:ext cx="4471014" cy="340662"/>
            <a:chOff x="1042640" y="5940477"/>
            <a:chExt cx="11922704" cy="90843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9A9E33-F20A-CD47-9A0E-C180B22806F4}"/>
                </a:ext>
              </a:extLst>
            </p:cNvPr>
            <p:cNvSpPr/>
            <p:nvPr/>
          </p:nvSpPr>
          <p:spPr>
            <a:xfrm>
              <a:off x="1042640" y="5940477"/>
              <a:ext cx="908078" cy="9084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/>
                <a:t>3.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A1803E-B178-8E4A-89C6-50F349062C5F}"/>
                </a:ext>
              </a:extLst>
            </p:cNvPr>
            <p:cNvSpPr/>
            <p:nvPr/>
          </p:nvSpPr>
          <p:spPr>
            <a:xfrm>
              <a:off x="2194560" y="5950085"/>
              <a:ext cx="10770784" cy="893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Be customer-obsessed</a:t>
              </a:r>
              <a:r>
                <a:rPr lang="en-US" sz="1200" dirty="0"/>
                <a:t>.</a:t>
              </a:r>
              <a:r>
                <a:rPr lang="en-US" sz="1200" b="1" dirty="0"/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7870F7-B10A-4ED1-983C-0F923365E201}"/>
              </a:ext>
            </a:extLst>
          </p:cNvPr>
          <p:cNvGrpSpPr/>
          <p:nvPr/>
        </p:nvGrpSpPr>
        <p:grpSpPr>
          <a:xfrm>
            <a:off x="2847186" y="2561918"/>
            <a:ext cx="4471014" cy="341910"/>
            <a:chOff x="1042640" y="7250516"/>
            <a:chExt cx="11922704" cy="9117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D0764B-2349-954F-B869-8DFB0230020D}"/>
                </a:ext>
              </a:extLst>
            </p:cNvPr>
            <p:cNvSpPr/>
            <p:nvPr/>
          </p:nvSpPr>
          <p:spPr>
            <a:xfrm>
              <a:off x="1042640" y="7253844"/>
              <a:ext cx="908078" cy="9084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/>
                <a:t>4.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36EC59-C753-9C4F-A509-6DE69C9CA7B1}"/>
                </a:ext>
              </a:extLst>
            </p:cNvPr>
            <p:cNvSpPr/>
            <p:nvPr/>
          </p:nvSpPr>
          <p:spPr>
            <a:xfrm>
              <a:off x="2194560" y="7250516"/>
              <a:ext cx="10770784" cy="893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Be a strategic partner, not a shared resource</a:t>
              </a:r>
              <a:r>
                <a:rPr lang="en-US" sz="1200" dirty="0"/>
                <a:t>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A5842C-ED7B-4B38-9A44-39B65948D4D1}"/>
              </a:ext>
            </a:extLst>
          </p:cNvPr>
          <p:cNvGrpSpPr/>
          <p:nvPr/>
        </p:nvGrpSpPr>
        <p:grpSpPr>
          <a:xfrm>
            <a:off x="2847186" y="3052043"/>
            <a:ext cx="4471014" cy="353278"/>
            <a:chOff x="1042640" y="8533570"/>
            <a:chExt cx="11922704" cy="9420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229BE3-1CBB-1441-89EF-387E43A3AB83}"/>
                </a:ext>
              </a:extLst>
            </p:cNvPr>
            <p:cNvSpPr/>
            <p:nvPr/>
          </p:nvSpPr>
          <p:spPr>
            <a:xfrm>
              <a:off x="1042640" y="8567211"/>
              <a:ext cx="908078" cy="908433"/>
            </a:xfrm>
            <a:prstGeom prst="rect">
              <a:avLst/>
            </a:prstGeom>
            <a:solidFill>
              <a:srgbClr val="7EB8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/>
                <a:t>5.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D14C5C-81B4-1C45-974B-B6388C616BCA}"/>
                </a:ext>
              </a:extLst>
            </p:cNvPr>
            <p:cNvSpPr/>
            <p:nvPr/>
          </p:nvSpPr>
          <p:spPr>
            <a:xfrm>
              <a:off x="2194560" y="8533570"/>
              <a:ext cx="10770784" cy="893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Make decisions quicker, deliver faster.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58B383-F270-44A6-B28A-2730885B2807}"/>
              </a:ext>
            </a:extLst>
          </p:cNvPr>
          <p:cNvGrpSpPr/>
          <p:nvPr/>
        </p:nvGrpSpPr>
        <p:grpSpPr>
          <a:xfrm>
            <a:off x="2847186" y="3548193"/>
            <a:ext cx="4471014" cy="358129"/>
            <a:chOff x="1042640" y="9834001"/>
            <a:chExt cx="11922704" cy="9550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EB7804-06FA-2940-B84E-924507A9E2B7}"/>
                </a:ext>
              </a:extLst>
            </p:cNvPr>
            <p:cNvSpPr/>
            <p:nvPr/>
          </p:nvSpPr>
          <p:spPr>
            <a:xfrm>
              <a:off x="2194560" y="9834001"/>
              <a:ext cx="10770784" cy="893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Focus on continuous improvement</a:t>
              </a:r>
              <a:r>
                <a:rPr lang="en-US" sz="1200" dirty="0"/>
                <a:t>.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09593-29A1-274F-9F02-6EBDC35C2B64}"/>
                </a:ext>
              </a:extLst>
            </p:cNvPr>
            <p:cNvSpPr/>
            <p:nvPr/>
          </p:nvSpPr>
          <p:spPr>
            <a:xfrm>
              <a:off x="1042640" y="9880578"/>
              <a:ext cx="908078" cy="9084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/>
                <a:t>6.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B6561F-C90B-491B-B6EF-7EDA0BFFAEF6}"/>
              </a:ext>
            </a:extLst>
          </p:cNvPr>
          <p:cNvGrpSpPr/>
          <p:nvPr/>
        </p:nvGrpSpPr>
        <p:grpSpPr>
          <a:xfrm>
            <a:off x="2847186" y="4018389"/>
            <a:ext cx="4471014" cy="351588"/>
            <a:chOff x="1042640" y="11134434"/>
            <a:chExt cx="11922704" cy="937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C3210A-EC81-5448-B689-DFD841635586}"/>
                </a:ext>
              </a:extLst>
            </p:cNvPr>
            <p:cNvSpPr txBox="1"/>
            <p:nvPr/>
          </p:nvSpPr>
          <p:spPr>
            <a:xfrm>
              <a:off x="2194560" y="11134434"/>
              <a:ext cx="10770784" cy="868405"/>
            </a:xfrm>
            <a:prstGeom prst="rect">
              <a:avLst/>
            </a:prstGeom>
            <a:noFill/>
          </p:spPr>
          <p:txBody>
            <a:bodyPr wrap="square" lIns="82282" tIns="41141" rIns="82282" bIns="4114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/>
                <a:t>Not everything should be agile.</a:t>
              </a:r>
              <a:endParaRPr 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B77D08B-EFFA-A64C-813E-C788A9D04D63}"/>
                </a:ext>
              </a:extLst>
            </p:cNvPr>
            <p:cNvSpPr/>
            <p:nvPr/>
          </p:nvSpPr>
          <p:spPr>
            <a:xfrm>
              <a:off x="1042640" y="11163569"/>
              <a:ext cx="908078" cy="908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/>
                <a:t>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191988"/>
      </p:ext>
    </p:extLst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5784421" y="1967801"/>
            <a:ext cx="1188720" cy="1828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e 45"/>
          <p:cNvSpPr/>
          <p:nvPr/>
        </p:nvSpPr>
        <p:spPr>
          <a:xfrm>
            <a:off x="3208248" y="1552832"/>
            <a:ext cx="1326747" cy="1327093"/>
          </a:xfrm>
          <a:prstGeom prst="pieWed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Pie 48"/>
          <p:cNvSpPr/>
          <p:nvPr/>
        </p:nvSpPr>
        <p:spPr>
          <a:xfrm rot="5400000">
            <a:off x="4592519" y="1544346"/>
            <a:ext cx="1327093" cy="1326747"/>
          </a:xfrm>
          <a:prstGeom prst="pieWed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Pie 51"/>
          <p:cNvSpPr/>
          <p:nvPr/>
        </p:nvSpPr>
        <p:spPr>
          <a:xfrm rot="16200000">
            <a:off x="3208076" y="2919968"/>
            <a:ext cx="1327093" cy="1326747"/>
          </a:xfrm>
          <a:prstGeom prst="pieWed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Pie 54"/>
          <p:cNvSpPr/>
          <p:nvPr/>
        </p:nvSpPr>
        <p:spPr>
          <a:xfrm rot="10800000">
            <a:off x="4592691" y="2914728"/>
            <a:ext cx="1326747" cy="1327093"/>
          </a:xfrm>
          <a:prstGeom prst="pieWedg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Circular Arrow 56"/>
          <p:cNvSpPr/>
          <p:nvPr/>
        </p:nvSpPr>
        <p:spPr>
          <a:xfrm>
            <a:off x="4262322" y="2533110"/>
            <a:ext cx="608596" cy="54823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9289"/>
            </a:avLst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Circular Arrow 57"/>
          <p:cNvSpPr/>
          <p:nvPr/>
        </p:nvSpPr>
        <p:spPr>
          <a:xfrm rot="10800000">
            <a:off x="4265668" y="2653212"/>
            <a:ext cx="657792" cy="64980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8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Rectangle 74"/>
          <p:cNvSpPr/>
          <p:nvPr/>
        </p:nvSpPr>
        <p:spPr>
          <a:xfrm>
            <a:off x="884891" y="1384025"/>
            <a:ext cx="1913252" cy="279293"/>
          </a:xfrm>
          <a:prstGeom prst="rect">
            <a:avLst/>
          </a:prstGeom>
        </p:spPr>
        <p:txBody>
          <a:bodyPr wrap="none" lIns="82282" tIns="41141" rIns="82282" bIns="41141">
            <a:spAutoFit/>
          </a:bodyPr>
          <a:lstStyle/>
          <a:p>
            <a:r>
              <a:rPr lang="en-US" sz="1275" b="1" dirty="0">
                <a:latin typeface="Lato Regular"/>
                <a:ea typeface="Open Sans Light" panose="020B0306030504020204" pitchFamily="34" charset="0"/>
                <a:cs typeface="Lato Regular"/>
              </a:rPr>
              <a:t>Agile Team Resourcing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E83801-52FD-4E1F-BDF4-A4299188211B}"/>
              </a:ext>
            </a:extLst>
          </p:cNvPr>
          <p:cNvGrpSpPr/>
          <p:nvPr/>
        </p:nvGrpSpPr>
        <p:grpSpPr>
          <a:xfrm>
            <a:off x="1554695" y="1667605"/>
            <a:ext cx="573645" cy="573795"/>
            <a:chOff x="586578" y="1697402"/>
            <a:chExt cx="573645" cy="573795"/>
          </a:xfrm>
        </p:grpSpPr>
        <p:sp>
          <p:nvSpPr>
            <p:cNvPr id="77" name="Oval 76"/>
            <p:cNvSpPr/>
            <p:nvPr/>
          </p:nvSpPr>
          <p:spPr bwMode="auto">
            <a:xfrm>
              <a:off x="586578" y="1697402"/>
              <a:ext cx="573645" cy="5737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33">
                <a:defRPr/>
              </a:pPr>
              <a:endParaRPr lang="en-US" sz="506" dirty="0">
                <a:latin typeface="Lato Light"/>
              </a:endParaRPr>
            </a:p>
          </p:txBody>
        </p:sp>
        <p:sp>
          <p:nvSpPr>
            <p:cNvPr id="78" name="Freeform 36"/>
            <p:cNvSpPr>
              <a:spLocks noChangeArrowheads="1"/>
            </p:cNvSpPr>
            <p:nvPr/>
          </p:nvSpPr>
          <p:spPr bwMode="auto">
            <a:xfrm>
              <a:off x="772890" y="1851496"/>
              <a:ext cx="204521" cy="266155"/>
            </a:xfrm>
            <a:custGeom>
              <a:avLst/>
              <a:gdLst>
                <a:gd name="T0" fmla="*/ 115 w 320"/>
                <a:gd name="T1" fmla="*/ 62 h 417"/>
                <a:gd name="T2" fmla="*/ 115 w 320"/>
                <a:gd name="T3" fmla="*/ 62 h 417"/>
                <a:gd name="T4" fmla="*/ 62 w 320"/>
                <a:gd name="T5" fmla="*/ 0 h 417"/>
                <a:gd name="T6" fmla="*/ 0 w 320"/>
                <a:gd name="T7" fmla="*/ 62 h 417"/>
                <a:gd name="T8" fmla="*/ 36 w 320"/>
                <a:gd name="T9" fmla="*/ 115 h 417"/>
                <a:gd name="T10" fmla="*/ 36 w 320"/>
                <a:gd name="T11" fmla="*/ 301 h 417"/>
                <a:gd name="T12" fmla="*/ 0 w 320"/>
                <a:gd name="T13" fmla="*/ 354 h 417"/>
                <a:gd name="T14" fmla="*/ 62 w 320"/>
                <a:gd name="T15" fmla="*/ 416 h 417"/>
                <a:gd name="T16" fmla="*/ 115 w 320"/>
                <a:gd name="T17" fmla="*/ 354 h 417"/>
                <a:gd name="T18" fmla="*/ 80 w 320"/>
                <a:gd name="T19" fmla="*/ 301 h 417"/>
                <a:gd name="T20" fmla="*/ 80 w 320"/>
                <a:gd name="T21" fmla="*/ 115 h 417"/>
                <a:gd name="T22" fmla="*/ 115 w 320"/>
                <a:gd name="T23" fmla="*/ 62 h 417"/>
                <a:gd name="T24" fmla="*/ 98 w 320"/>
                <a:gd name="T25" fmla="*/ 354 h 417"/>
                <a:gd name="T26" fmla="*/ 98 w 320"/>
                <a:gd name="T27" fmla="*/ 354 h 417"/>
                <a:gd name="T28" fmla="*/ 62 w 320"/>
                <a:gd name="T29" fmla="*/ 390 h 417"/>
                <a:gd name="T30" fmla="*/ 27 w 320"/>
                <a:gd name="T31" fmla="*/ 354 h 417"/>
                <a:gd name="T32" fmla="*/ 62 w 320"/>
                <a:gd name="T33" fmla="*/ 319 h 417"/>
                <a:gd name="T34" fmla="*/ 98 w 320"/>
                <a:gd name="T35" fmla="*/ 354 h 417"/>
                <a:gd name="T36" fmla="*/ 62 w 320"/>
                <a:gd name="T37" fmla="*/ 88 h 417"/>
                <a:gd name="T38" fmla="*/ 62 w 320"/>
                <a:gd name="T39" fmla="*/ 88 h 417"/>
                <a:gd name="T40" fmla="*/ 27 w 320"/>
                <a:gd name="T41" fmla="*/ 62 h 417"/>
                <a:gd name="T42" fmla="*/ 62 w 320"/>
                <a:gd name="T43" fmla="*/ 27 h 417"/>
                <a:gd name="T44" fmla="*/ 98 w 320"/>
                <a:gd name="T45" fmla="*/ 62 h 417"/>
                <a:gd name="T46" fmla="*/ 62 w 320"/>
                <a:gd name="T47" fmla="*/ 88 h 417"/>
                <a:gd name="T48" fmla="*/ 284 w 320"/>
                <a:gd name="T49" fmla="*/ 301 h 417"/>
                <a:gd name="T50" fmla="*/ 284 w 320"/>
                <a:gd name="T51" fmla="*/ 301 h 417"/>
                <a:gd name="T52" fmla="*/ 284 w 320"/>
                <a:gd name="T53" fmla="*/ 115 h 417"/>
                <a:gd name="T54" fmla="*/ 319 w 320"/>
                <a:gd name="T55" fmla="*/ 62 h 417"/>
                <a:gd name="T56" fmla="*/ 257 w 320"/>
                <a:gd name="T57" fmla="*/ 0 h 417"/>
                <a:gd name="T58" fmla="*/ 195 w 320"/>
                <a:gd name="T59" fmla="*/ 62 h 417"/>
                <a:gd name="T60" fmla="*/ 239 w 320"/>
                <a:gd name="T61" fmla="*/ 115 h 417"/>
                <a:gd name="T62" fmla="*/ 239 w 320"/>
                <a:gd name="T63" fmla="*/ 301 h 417"/>
                <a:gd name="T64" fmla="*/ 195 w 320"/>
                <a:gd name="T65" fmla="*/ 354 h 417"/>
                <a:gd name="T66" fmla="*/ 257 w 320"/>
                <a:gd name="T67" fmla="*/ 416 h 417"/>
                <a:gd name="T68" fmla="*/ 319 w 320"/>
                <a:gd name="T69" fmla="*/ 354 h 417"/>
                <a:gd name="T70" fmla="*/ 284 w 320"/>
                <a:gd name="T71" fmla="*/ 301 h 417"/>
                <a:gd name="T72" fmla="*/ 221 w 320"/>
                <a:gd name="T73" fmla="*/ 62 h 417"/>
                <a:gd name="T74" fmla="*/ 221 w 320"/>
                <a:gd name="T75" fmla="*/ 62 h 417"/>
                <a:gd name="T76" fmla="*/ 257 w 320"/>
                <a:gd name="T77" fmla="*/ 27 h 417"/>
                <a:gd name="T78" fmla="*/ 292 w 320"/>
                <a:gd name="T79" fmla="*/ 62 h 417"/>
                <a:gd name="T80" fmla="*/ 257 w 320"/>
                <a:gd name="T81" fmla="*/ 88 h 417"/>
                <a:gd name="T82" fmla="*/ 221 w 320"/>
                <a:gd name="T83" fmla="*/ 62 h 417"/>
                <a:gd name="T84" fmla="*/ 257 w 320"/>
                <a:gd name="T85" fmla="*/ 390 h 417"/>
                <a:gd name="T86" fmla="*/ 257 w 320"/>
                <a:gd name="T87" fmla="*/ 390 h 417"/>
                <a:gd name="T88" fmla="*/ 221 w 320"/>
                <a:gd name="T89" fmla="*/ 354 h 417"/>
                <a:gd name="T90" fmla="*/ 257 w 320"/>
                <a:gd name="T91" fmla="*/ 319 h 417"/>
                <a:gd name="T92" fmla="*/ 292 w 320"/>
                <a:gd name="T93" fmla="*/ 354 h 417"/>
                <a:gd name="T94" fmla="*/ 257 w 320"/>
                <a:gd name="T95" fmla="*/ 39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417">
                  <a:moveTo>
                    <a:pt x="115" y="62"/>
                  </a:moveTo>
                  <a:lnTo>
                    <a:pt x="115" y="62"/>
                  </a:lnTo>
                  <a:cubicBezTo>
                    <a:pt x="115" y="27"/>
                    <a:pt x="89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80"/>
                    <a:pt x="18" y="106"/>
                    <a:pt x="36" y="115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18" y="310"/>
                    <a:pt x="0" y="328"/>
                    <a:pt x="0" y="354"/>
                  </a:cubicBezTo>
                  <a:cubicBezTo>
                    <a:pt x="0" y="390"/>
                    <a:pt x="27" y="416"/>
                    <a:pt x="62" y="416"/>
                  </a:cubicBezTo>
                  <a:cubicBezTo>
                    <a:pt x="89" y="416"/>
                    <a:pt x="115" y="390"/>
                    <a:pt x="115" y="354"/>
                  </a:cubicBezTo>
                  <a:cubicBezTo>
                    <a:pt x="115" y="328"/>
                    <a:pt x="106" y="310"/>
                    <a:pt x="80" y="30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106" y="106"/>
                    <a:pt x="115" y="80"/>
                    <a:pt x="115" y="62"/>
                  </a:cubicBezTo>
                  <a:close/>
                  <a:moveTo>
                    <a:pt x="98" y="354"/>
                  </a:moveTo>
                  <a:lnTo>
                    <a:pt x="98" y="354"/>
                  </a:lnTo>
                  <a:cubicBezTo>
                    <a:pt x="98" y="372"/>
                    <a:pt x="80" y="390"/>
                    <a:pt x="62" y="390"/>
                  </a:cubicBezTo>
                  <a:cubicBezTo>
                    <a:pt x="44" y="390"/>
                    <a:pt x="27" y="372"/>
                    <a:pt x="27" y="354"/>
                  </a:cubicBezTo>
                  <a:cubicBezTo>
                    <a:pt x="27" y="337"/>
                    <a:pt x="44" y="319"/>
                    <a:pt x="62" y="319"/>
                  </a:cubicBezTo>
                  <a:cubicBezTo>
                    <a:pt x="80" y="319"/>
                    <a:pt x="98" y="337"/>
                    <a:pt x="98" y="354"/>
                  </a:cubicBezTo>
                  <a:close/>
                  <a:moveTo>
                    <a:pt x="62" y="88"/>
                  </a:moveTo>
                  <a:lnTo>
                    <a:pt x="62" y="88"/>
                  </a:lnTo>
                  <a:cubicBezTo>
                    <a:pt x="44" y="88"/>
                    <a:pt x="27" y="80"/>
                    <a:pt x="27" y="62"/>
                  </a:cubicBezTo>
                  <a:cubicBezTo>
                    <a:pt x="27" y="35"/>
                    <a:pt x="44" y="27"/>
                    <a:pt x="62" y="27"/>
                  </a:cubicBezTo>
                  <a:cubicBezTo>
                    <a:pt x="80" y="27"/>
                    <a:pt x="98" y="35"/>
                    <a:pt x="98" y="62"/>
                  </a:cubicBezTo>
                  <a:cubicBezTo>
                    <a:pt x="98" y="80"/>
                    <a:pt x="80" y="88"/>
                    <a:pt x="62" y="88"/>
                  </a:cubicBezTo>
                  <a:close/>
                  <a:moveTo>
                    <a:pt x="284" y="301"/>
                  </a:moveTo>
                  <a:lnTo>
                    <a:pt x="284" y="301"/>
                  </a:lnTo>
                  <a:cubicBezTo>
                    <a:pt x="284" y="115"/>
                    <a:pt x="284" y="115"/>
                    <a:pt x="284" y="115"/>
                  </a:cubicBezTo>
                  <a:cubicBezTo>
                    <a:pt x="302" y="106"/>
                    <a:pt x="319" y="80"/>
                    <a:pt x="319" y="62"/>
                  </a:cubicBezTo>
                  <a:cubicBezTo>
                    <a:pt x="319" y="27"/>
                    <a:pt x="292" y="0"/>
                    <a:pt x="257" y="0"/>
                  </a:cubicBezTo>
                  <a:cubicBezTo>
                    <a:pt x="221" y="0"/>
                    <a:pt x="195" y="27"/>
                    <a:pt x="195" y="62"/>
                  </a:cubicBezTo>
                  <a:cubicBezTo>
                    <a:pt x="195" y="80"/>
                    <a:pt x="212" y="106"/>
                    <a:pt x="239" y="115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12" y="310"/>
                    <a:pt x="195" y="328"/>
                    <a:pt x="195" y="354"/>
                  </a:cubicBezTo>
                  <a:cubicBezTo>
                    <a:pt x="195" y="390"/>
                    <a:pt x="221" y="416"/>
                    <a:pt x="257" y="416"/>
                  </a:cubicBezTo>
                  <a:cubicBezTo>
                    <a:pt x="292" y="416"/>
                    <a:pt x="319" y="390"/>
                    <a:pt x="319" y="354"/>
                  </a:cubicBezTo>
                  <a:cubicBezTo>
                    <a:pt x="319" y="328"/>
                    <a:pt x="302" y="310"/>
                    <a:pt x="284" y="301"/>
                  </a:cubicBezTo>
                  <a:close/>
                  <a:moveTo>
                    <a:pt x="221" y="62"/>
                  </a:moveTo>
                  <a:lnTo>
                    <a:pt x="221" y="62"/>
                  </a:lnTo>
                  <a:cubicBezTo>
                    <a:pt x="221" y="35"/>
                    <a:pt x="239" y="27"/>
                    <a:pt x="257" y="27"/>
                  </a:cubicBezTo>
                  <a:cubicBezTo>
                    <a:pt x="275" y="27"/>
                    <a:pt x="292" y="35"/>
                    <a:pt x="292" y="62"/>
                  </a:cubicBezTo>
                  <a:cubicBezTo>
                    <a:pt x="292" y="80"/>
                    <a:pt x="275" y="88"/>
                    <a:pt x="257" y="88"/>
                  </a:cubicBezTo>
                  <a:cubicBezTo>
                    <a:pt x="239" y="88"/>
                    <a:pt x="221" y="80"/>
                    <a:pt x="221" y="62"/>
                  </a:cubicBezTo>
                  <a:close/>
                  <a:moveTo>
                    <a:pt x="257" y="390"/>
                  </a:moveTo>
                  <a:lnTo>
                    <a:pt x="257" y="390"/>
                  </a:lnTo>
                  <a:cubicBezTo>
                    <a:pt x="239" y="390"/>
                    <a:pt x="221" y="372"/>
                    <a:pt x="221" y="354"/>
                  </a:cubicBezTo>
                  <a:cubicBezTo>
                    <a:pt x="221" y="337"/>
                    <a:pt x="239" y="319"/>
                    <a:pt x="257" y="319"/>
                  </a:cubicBezTo>
                  <a:cubicBezTo>
                    <a:pt x="275" y="319"/>
                    <a:pt x="292" y="337"/>
                    <a:pt x="292" y="354"/>
                  </a:cubicBezTo>
                  <a:cubicBezTo>
                    <a:pt x="292" y="372"/>
                    <a:pt x="275" y="390"/>
                    <a:pt x="257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6" dirty="0">
                <a:latin typeface="Lato Light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6427225" y="1384025"/>
            <a:ext cx="1730317" cy="279293"/>
          </a:xfrm>
          <a:prstGeom prst="rect">
            <a:avLst/>
          </a:prstGeom>
        </p:spPr>
        <p:txBody>
          <a:bodyPr wrap="none" lIns="82282" tIns="41141" rIns="82282" bIns="41141">
            <a:spAutoFit/>
          </a:bodyPr>
          <a:lstStyle/>
          <a:p>
            <a:r>
              <a:rPr lang="en-US" sz="1275" b="1" dirty="0">
                <a:latin typeface="Lato Regular"/>
                <a:ea typeface="Open Sans Light" panose="020B0306030504020204" pitchFamily="34" charset="0"/>
                <a:cs typeface="Lato Regular"/>
              </a:rPr>
              <a:t>Kanban &amp; Workflow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FB9E1-B582-45DF-A23F-91FA244BD7E5}"/>
              </a:ext>
            </a:extLst>
          </p:cNvPr>
          <p:cNvGrpSpPr/>
          <p:nvPr/>
        </p:nvGrpSpPr>
        <p:grpSpPr>
          <a:xfrm>
            <a:off x="7005561" y="1606119"/>
            <a:ext cx="573645" cy="573795"/>
            <a:chOff x="7982226" y="1705392"/>
            <a:chExt cx="573645" cy="573795"/>
          </a:xfrm>
        </p:grpSpPr>
        <p:sp>
          <p:nvSpPr>
            <p:cNvPr id="79" name="Oval 78"/>
            <p:cNvSpPr/>
            <p:nvPr/>
          </p:nvSpPr>
          <p:spPr bwMode="auto">
            <a:xfrm>
              <a:off x="7982226" y="1705392"/>
              <a:ext cx="573645" cy="5737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33">
                <a:defRPr/>
              </a:pPr>
              <a:endParaRPr lang="en-US" sz="506" dirty="0">
                <a:latin typeface="Lato Light"/>
              </a:endParaRPr>
            </a:p>
          </p:txBody>
        </p:sp>
        <p:sp>
          <p:nvSpPr>
            <p:cNvPr id="82" name="Freeform 39"/>
            <p:cNvSpPr>
              <a:spLocks noChangeArrowheads="1"/>
            </p:cNvSpPr>
            <p:nvPr/>
          </p:nvSpPr>
          <p:spPr bwMode="auto">
            <a:xfrm>
              <a:off x="8147348" y="1861317"/>
              <a:ext cx="237234" cy="237236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6" dirty="0">
                <a:latin typeface="Lato Light"/>
              </a:endParaRPr>
            </a:p>
          </p:txBody>
        </p:sp>
      </p:grpSp>
      <p:cxnSp>
        <p:nvCxnSpPr>
          <p:cNvPr id="83" name="Straight Arrow Connector 82"/>
          <p:cNvCxnSpPr>
            <a:cxnSpLocks/>
          </p:cNvCxnSpPr>
          <p:nvPr/>
        </p:nvCxnSpPr>
        <p:spPr>
          <a:xfrm>
            <a:off x="5700651" y="3782775"/>
            <a:ext cx="1188720" cy="1828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343708" y="3476384"/>
            <a:ext cx="1897351" cy="279293"/>
          </a:xfrm>
          <a:prstGeom prst="rect">
            <a:avLst/>
          </a:prstGeom>
        </p:spPr>
        <p:txBody>
          <a:bodyPr wrap="none" lIns="82282" tIns="41141" rIns="82282" bIns="41141">
            <a:spAutoFit/>
          </a:bodyPr>
          <a:lstStyle/>
          <a:p>
            <a:pPr algn="r"/>
            <a:r>
              <a:rPr lang="en-US" sz="1275" b="1" dirty="0">
                <a:latin typeface="Lato Regular"/>
                <a:ea typeface="Open Sans Light" panose="020B0306030504020204" pitchFamily="34" charset="0"/>
                <a:cs typeface="Lato Regular"/>
              </a:rPr>
              <a:t>Dashboards &amp; Reports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029225" y="3494687"/>
            <a:ext cx="1624584" cy="279293"/>
          </a:xfrm>
          <a:prstGeom prst="rect">
            <a:avLst/>
          </a:prstGeom>
        </p:spPr>
        <p:txBody>
          <a:bodyPr wrap="none" lIns="82282" tIns="41141" rIns="82282" bIns="41141">
            <a:spAutoFit/>
          </a:bodyPr>
          <a:lstStyle/>
          <a:p>
            <a:r>
              <a:rPr lang="en-US" sz="1275" b="1" dirty="0">
                <a:latin typeface="Lato Regular"/>
                <a:ea typeface="Open Sans Light" panose="020B0306030504020204" pitchFamily="34" charset="0"/>
                <a:cs typeface="Lato Regular"/>
              </a:rPr>
              <a:t>Prioritized Backlog</a:t>
            </a:r>
          </a:p>
        </p:txBody>
      </p: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2163508" y="1963844"/>
            <a:ext cx="1188720" cy="1828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</p:cNvCxnSpPr>
          <p:nvPr/>
        </p:nvCxnSpPr>
        <p:spPr>
          <a:xfrm flipV="1">
            <a:off x="2186034" y="3817342"/>
            <a:ext cx="1188720" cy="1828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192" y="181133"/>
            <a:ext cx="9141619" cy="779657"/>
            <a:chOff x="6361236" y="483017"/>
            <a:chExt cx="11655185" cy="2079087"/>
          </a:xfrm>
        </p:grpSpPr>
        <p:sp>
          <p:nvSpPr>
            <p:cNvPr id="41" name="TextBox 40"/>
            <p:cNvSpPr txBox="1"/>
            <p:nvPr/>
          </p:nvSpPr>
          <p:spPr>
            <a:xfrm>
              <a:off x="6361236" y="483017"/>
              <a:ext cx="11655185" cy="1015646"/>
            </a:xfrm>
            <a:prstGeom prst="rect">
              <a:avLst/>
            </a:prstGeom>
            <a:noFill/>
          </p:spPr>
          <p:txBody>
            <a:bodyPr wrap="square" lIns="34283" tIns="17142" rIns="34283" bIns="17142" rtlCol="0">
              <a:spAutoFit/>
            </a:bodyPr>
            <a:lstStyle/>
            <a:p>
              <a:pPr algn="ctr"/>
              <a:r>
                <a:rPr lang="en-US" sz="2250" b="1" dirty="0">
                  <a:solidFill>
                    <a:schemeClr val="tx2"/>
                  </a:solidFill>
                  <a:latin typeface="Lato Regular"/>
                  <a:cs typeface="Lato Regular"/>
                </a:rPr>
                <a:t>Four Key Areas</a:t>
              </a:r>
              <a:endParaRPr lang="id-ID" sz="225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52" tIns="17127" rIns="34252" bIns="17127" rtlCol="0" anchor="ctr"/>
            <a:lstStyle/>
            <a:p>
              <a:pPr algn="ctr"/>
              <a:endParaRPr lang="en-US" sz="506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43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81559" tIns="40779" rIns="81559" bIns="40779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accent1"/>
                  </a:solidFill>
                  <a:latin typeface="Lato Light"/>
                  <a:cs typeface="Lato Light"/>
                </a:rPr>
                <a:t>to operate with agility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00E42-0CBA-4713-9305-8512EBA47A65}"/>
              </a:ext>
            </a:extLst>
          </p:cNvPr>
          <p:cNvGrpSpPr/>
          <p:nvPr/>
        </p:nvGrpSpPr>
        <p:grpSpPr>
          <a:xfrm>
            <a:off x="1554695" y="3735958"/>
            <a:ext cx="573645" cy="573795"/>
            <a:chOff x="586149" y="3555069"/>
            <a:chExt cx="573645" cy="573795"/>
          </a:xfrm>
        </p:grpSpPr>
        <p:sp>
          <p:nvSpPr>
            <p:cNvPr id="88" name="Oval 87"/>
            <p:cNvSpPr/>
            <p:nvPr/>
          </p:nvSpPr>
          <p:spPr bwMode="auto">
            <a:xfrm>
              <a:off x="586149" y="3555069"/>
              <a:ext cx="573645" cy="573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33">
                <a:defRPr/>
              </a:pPr>
              <a:endParaRPr lang="en-US" sz="506" dirty="0">
                <a:latin typeface="Lato Light"/>
              </a:endParaRPr>
            </a:p>
          </p:txBody>
        </p:sp>
        <p:sp>
          <p:nvSpPr>
            <p:cNvPr id="48" name="Freeform 127">
              <a:extLst>
                <a:ext uri="{FF2B5EF4-FFF2-40B4-BE49-F238E27FC236}">
                  <a16:creationId xmlns:a16="http://schemas.microsoft.com/office/drawing/2014/main" id="{B95E73A5-99E2-E241-919C-DB9A8AD0D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44" y="3716879"/>
              <a:ext cx="310657" cy="250175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506" dirty="0"/>
            </a:p>
          </p:txBody>
        </p:sp>
      </p:grpSp>
      <p:pic>
        <p:nvPicPr>
          <p:cNvPr id="9" name="Graphic 8" descr="Bar chart RTL">
            <a:extLst>
              <a:ext uri="{FF2B5EF4-FFF2-40B4-BE49-F238E27FC236}">
                <a16:creationId xmlns:a16="http://schemas.microsoft.com/office/drawing/2014/main" id="{8A15090C-1D3A-E042-8F65-8E0F3CC00A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0362" y="3259449"/>
            <a:ext cx="582519" cy="582519"/>
          </a:xfrm>
          <a:prstGeom prst="rect">
            <a:avLst/>
          </a:prstGeom>
        </p:spPr>
      </p:pic>
      <p:sp>
        <p:nvSpPr>
          <p:cNvPr id="50" name="Freeform 97">
            <a:extLst>
              <a:ext uri="{FF2B5EF4-FFF2-40B4-BE49-F238E27FC236}">
                <a16:creationId xmlns:a16="http://schemas.microsoft.com/office/drawing/2014/main" id="{B6B5DAE4-836B-BD4A-B407-70BFC3410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060" y="2059241"/>
            <a:ext cx="501763" cy="414571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/>
          </a:p>
        </p:txBody>
      </p:sp>
      <p:sp>
        <p:nvSpPr>
          <p:cNvPr id="51" name="AutoShape 82">
            <a:extLst>
              <a:ext uri="{FF2B5EF4-FFF2-40B4-BE49-F238E27FC236}">
                <a16:creationId xmlns:a16="http://schemas.microsoft.com/office/drawing/2014/main" id="{BB39A293-0B1D-E247-AF0F-8501507D66A3}"/>
              </a:ext>
            </a:extLst>
          </p:cNvPr>
          <p:cNvSpPr>
            <a:spLocks/>
          </p:cNvSpPr>
          <p:nvPr/>
        </p:nvSpPr>
        <p:spPr bwMode="auto">
          <a:xfrm>
            <a:off x="3718284" y="2087333"/>
            <a:ext cx="464079" cy="4465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833"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3C4C37-92A1-4C09-A188-187FBBEB25A9}"/>
              </a:ext>
            </a:extLst>
          </p:cNvPr>
          <p:cNvGrpSpPr/>
          <p:nvPr/>
        </p:nvGrpSpPr>
        <p:grpSpPr>
          <a:xfrm>
            <a:off x="7005561" y="3741501"/>
            <a:ext cx="573645" cy="573795"/>
            <a:chOff x="7982226" y="3495878"/>
            <a:chExt cx="573645" cy="573795"/>
          </a:xfrm>
        </p:grpSpPr>
        <p:sp>
          <p:nvSpPr>
            <p:cNvPr id="84" name="Oval 83"/>
            <p:cNvSpPr/>
            <p:nvPr/>
          </p:nvSpPr>
          <p:spPr bwMode="auto">
            <a:xfrm>
              <a:off x="7982226" y="3495878"/>
              <a:ext cx="573645" cy="573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33">
                <a:defRPr/>
              </a:pPr>
              <a:endParaRPr lang="en-US" sz="506" dirty="0">
                <a:latin typeface="Lato Light"/>
              </a:endParaRPr>
            </a:p>
          </p:txBody>
        </p:sp>
        <p:sp>
          <p:nvSpPr>
            <p:cNvPr id="53" name="Freeform 104">
              <a:extLst>
                <a:ext uri="{FF2B5EF4-FFF2-40B4-BE49-F238E27FC236}">
                  <a16:creationId xmlns:a16="http://schemas.microsoft.com/office/drawing/2014/main" id="{55E2CF49-8BA0-8A41-ACD0-2926B1155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3265" y="3660374"/>
              <a:ext cx="301754" cy="202949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06" dirty="0"/>
            </a:p>
          </p:txBody>
        </p:sp>
      </p:grpSp>
      <p:pic>
        <p:nvPicPr>
          <p:cNvPr id="15" name="Graphic 14" descr="Presentation with pie chart">
            <a:extLst>
              <a:ext uri="{FF2B5EF4-FFF2-40B4-BE49-F238E27FC236}">
                <a16:creationId xmlns:a16="http://schemas.microsoft.com/office/drawing/2014/main" id="{68A20FFB-D066-F84C-8ED0-1C653A8F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7433" y="3197766"/>
            <a:ext cx="711016" cy="7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91135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54747" y="2102930"/>
            <a:ext cx="3686765" cy="516538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What is it? Why is it important?</a:t>
            </a:r>
          </a:p>
          <a:p>
            <a:pPr marL="171455" indent="-171455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4747" y="250004"/>
            <a:ext cx="415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AGILE TEAM RESOURCING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9C7E99-9A2B-5B4A-8DD9-3A4F6B9146F4}"/>
              </a:ext>
            </a:extLst>
          </p:cNvPr>
          <p:cNvSpPr/>
          <p:nvPr/>
        </p:nvSpPr>
        <p:spPr>
          <a:xfrm>
            <a:off x="4854747" y="2822653"/>
            <a:ext cx="2852769" cy="1143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Assign teams rather than individuals</a:t>
            </a:r>
            <a:br>
              <a:rPr lang="en-US" sz="1200" dirty="0">
                <a:latin typeface="Lato Light" charset="0"/>
                <a:ea typeface="Lato Light" charset="0"/>
                <a:cs typeface="Lato Light" charset="0"/>
              </a:rPr>
            </a:b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Increase accountability</a:t>
            </a:r>
            <a:br>
              <a:rPr lang="en-US" sz="1200" dirty="0">
                <a:latin typeface="Lato Light" charset="0"/>
                <a:ea typeface="Lato Light" charset="0"/>
                <a:cs typeface="Lato Light" charset="0"/>
              </a:rPr>
            </a:br>
            <a:endParaRPr lang="en-US" sz="1200" dirty="0">
              <a:latin typeface="Lato Light" charset="0"/>
              <a:ea typeface="Lato Light" charset="0"/>
              <a:cs typeface="Lato Light" charset="0"/>
            </a:endParaRPr>
          </a:p>
          <a:p>
            <a:pPr marL="214319" indent="-214319">
              <a:spcAft>
                <a:spcPts val="45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200" dirty="0">
                <a:latin typeface="Lato Light" charset="0"/>
                <a:ea typeface="Lato Light" charset="0"/>
                <a:cs typeface="Lato Light" charset="0"/>
              </a:rPr>
              <a:t>Reduce reliance on hourly tracking</a:t>
            </a:r>
          </a:p>
        </p:txBody>
      </p:sp>
      <p:pic>
        <p:nvPicPr>
          <p:cNvPr id="6" name="Picture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1AA49607-E1B7-4F44-AD8C-43A3206FE4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" y="0"/>
            <a:ext cx="4570809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10D83-F0F3-4ED8-AD7E-1843EADA2AC5}"/>
              </a:ext>
            </a:extLst>
          </p:cNvPr>
          <p:cNvSpPr txBox="1"/>
          <p:nvPr/>
        </p:nvSpPr>
        <p:spPr>
          <a:xfrm>
            <a:off x="4854747" y="782873"/>
            <a:ext cx="3836034" cy="879650"/>
          </a:xfrm>
          <a:prstGeom prst="rect">
            <a:avLst/>
          </a:prstGeom>
          <a:noFill/>
        </p:spPr>
        <p:txBody>
          <a:bodyPr wrap="square" lIns="82282" tIns="41141" rIns="82282" bIns="41141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latin typeface="Lato Light"/>
                <a:cs typeface="Lato Light"/>
              </a:rPr>
              <a:t>Managing resources in an Agile method ensures all parties are deployed to the right work. This includes assigning and monitoring a team the same as an individual, regardless of time spent </a:t>
            </a:r>
          </a:p>
        </p:txBody>
      </p:sp>
    </p:spTree>
    <p:extLst>
      <p:ext uri="{BB962C8B-B14F-4D97-AF65-F5344CB8AC3E}">
        <p14:creationId xmlns:p14="http://schemas.microsoft.com/office/powerpoint/2010/main" val="18351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Theme">
  <a:themeElements>
    <a:clrScheme name="Motagua - Coloured 6 - Light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81B94F"/>
      </a:accent1>
      <a:accent2>
        <a:srgbClr val="46A4DB"/>
      </a:accent2>
      <a:accent3>
        <a:srgbClr val="E5583A"/>
      </a:accent3>
      <a:accent4>
        <a:srgbClr val="F9B439"/>
      </a:accent4>
      <a:accent5>
        <a:srgbClr val="7C69A8"/>
      </a:accent5>
      <a:accent6>
        <a:srgbClr val="404F64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ileInAction.potx" id="{F51BD4D0-EC81-4AE8-99AC-90C0759B9D0C}" vid="{D662DB65-2118-40D0-8465-9647BAC223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AgileInAction</Template>
  <TotalTime>10</TotalTime>
  <Words>1321</Words>
  <Application>Microsoft Office PowerPoint</Application>
  <PresentationFormat>On-screen Show (16:9)</PresentationFormat>
  <Paragraphs>181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Gill Sans</vt:lpstr>
      <vt:lpstr>Lato</vt:lpstr>
      <vt:lpstr>Lato Black</vt:lpstr>
      <vt:lpstr>Lato Bold</vt:lpstr>
      <vt:lpstr>Lato Light</vt:lpstr>
      <vt:lpstr>Lato Regular</vt:lpstr>
      <vt:lpstr>Open Sans Light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traper@keyedin1.onmicrosoft.com</dc:creator>
  <cp:keywords/>
  <dc:description/>
  <cp:lastModifiedBy>traper@keyedin1.onmicrosoft.com</cp:lastModifiedBy>
  <cp:revision>1</cp:revision>
  <dcterms:created xsi:type="dcterms:W3CDTF">2020-04-03T15:18:57Z</dcterms:created>
  <dcterms:modified xsi:type="dcterms:W3CDTF">2020-04-03T15:29:04Z</dcterms:modified>
  <cp:category/>
</cp:coreProperties>
</file>